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33" r:id="rId2"/>
  </p:sldMasterIdLst>
  <p:notesMasterIdLst>
    <p:notesMasterId r:id="rId33"/>
  </p:notesMasterIdLst>
  <p:handoutMasterIdLst>
    <p:handoutMasterId r:id="rId34"/>
  </p:handoutMasterIdLst>
  <p:sldIdLst>
    <p:sldId id="273" r:id="rId3"/>
    <p:sldId id="428" r:id="rId4"/>
    <p:sldId id="429" r:id="rId5"/>
    <p:sldId id="430" r:id="rId6"/>
    <p:sldId id="43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FFCC"/>
    <a:srgbClr val="FBE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86382" autoAdjust="0"/>
  </p:normalViewPr>
  <p:slideViewPr>
    <p:cSldViewPr>
      <p:cViewPr>
        <p:scale>
          <a:sx n="73" d="100"/>
          <a:sy n="73" d="100"/>
        </p:scale>
        <p:origin x="1656" y="9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08"/>
    </p:cViewPr>
  </p:sorterViewPr>
  <p:notesViewPr>
    <p:cSldViewPr>
      <p:cViewPr varScale="1">
        <p:scale>
          <a:sx n="97" d="100"/>
          <a:sy n="97"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620B2C10-6870-E643-AF27-9D681DED601F}" type="datetimeFigureOut">
              <a:rPr lang="en-US"/>
              <a:pPr>
                <a:defRPr/>
              </a:pPr>
              <a:t>3/6/18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00E1D208-2E27-644B-97A5-184D14A7318E}" type="slidenum">
              <a:rPr lang="en-US"/>
              <a:pPr>
                <a:defRPr/>
              </a:pPr>
              <a:t>‹#›</a:t>
            </a:fld>
            <a:endParaRPr lang="en-US"/>
          </a:p>
        </p:txBody>
      </p:sp>
    </p:spTree>
    <p:extLst>
      <p:ext uri="{BB962C8B-B14F-4D97-AF65-F5344CB8AC3E}">
        <p14:creationId xmlns:p14="http://schemas.microsoft.com/office/powerpoint/2010/main" val="91745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96D7FB-3A85-F748-94BF-FD2B82B08EE4}" type="slidenum">
              <a:rPr lang="en-US" altLang="en-US"/>
              <a:pPr>
                <a:defRPr/>
              </a:pPr>
              <a:t>‹#›</a:t>
            </a:fld>
            <a:endParaRPr lang="en-US" altLang="en-US"/>
          </a:p>
        </p:txBody>
      </p:sp>
    </p:spTree>
    <p:extLst>
      <p:ext uri="{BB962C8B-B14F-4D97-AF65-F5344CB8AC3E}">
        <p14:creationId xmlns:p14="http://schemas.microsoft.com/office/powerpoint/2010/main" val="1158190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BA984CAA-C97C-4943-A40F-EA71561956CE}" type="slidenum">
              <a:rPr lang="en-US" altLang="en-US"/>
              <a:pPr>
                <a:spcBef>
                  <a:spcPct val="0"/>
                </a:spcBef>
              </a:pPr>
              <a:t>1</a:t>
            </a:fld>
            <a:endParaRPr lang="en-US"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9855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534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623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116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Line 18"/>
          <p:cNvSpPr>
            <a:spLocks noChangeShapeType="1"/>
          </p:cNvSpPr>
          <p:nvPr/>
        </p:nvSpPr>
        <p:spPr bwMode="auto">
          <a:xfrm flipH="1">
            <a:off x="0" y="1371600"/>
            <a:ext cx="9144000" cy="0"/>
          </a:xfrm>
          <a:prstGeom prst="line">
            <a:avLst/>
          </a:prstGeom>
          <a:noFill/>
          <a:ln w="15875">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76255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Line 4"/>
          <p:cNvSpPr>
            <a:spLocks noChangeShapeType="1"/>
          </p:cNvSpPr>
          <p:nvPr/>
        </p:nvSpPr>
        <p:spPr bwMode="auto">
          <a:xfrm>
            <a:off x="163513" y="928688"/>
            <a:ext cx="8777287" cy="0"/>
          </a:xfrm>
          <a:prstGeom prst="line">
            <a:avLst/>
          </a:prstGeom>
          <a:noFill/>
          <a:ln w="50800">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Line 4"/>
          <p:cNvSpPr>
            <a:spLocks noChangeShapeType="1"/>
          </p:cNvSpPr>
          <p:nvPr/>
        </p:nvSpPr>
        <p:spPr bwMode="auto">
          <a:xfrm>
            <a:off x="163513" y="928688"/>
            <a:ext cx="8777287" cy="0"/>
          </a:xfrm>
          <a:prstGeom prst="line">
            <a:avLst/>
          </a:prstGeom>
          <a:noFill/>
          <a:ln w="50800">
            <a:solidFill>
              <a:srgbClr val="7F7F7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794932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F38652-8855-2946-8BA7-DF210D3C872D}"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F03B4E-B1CE-CC45-A8E8-6E0A52963448}" type="slidenum">
              <a:rPr lang="en-US"/>
              <a:pPr>
                <a:defRPr/>
              </a:pPr>
              <a:t>‹#›</a:t>
            </a:fld>
            <a:endParaRPr lang="en-US"/>
          </a:p>
        </p:txBody>
      </p:sp>
    </p:spTree>
    <p:extLst>
      <p:ext uri="{BB962C8B-B14F-4D97-AF65-F5344CB8AC3E}">
        <p14:creationId xmlns:p14="http://schemas.microsoft.com/office/powerpoint/2010/main" val="195907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69081B-4508-D441-9E43-1F4AC7D0DFAC}"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3A0ABB-5D85-3A41-A5DF-C7AE8A5934FA}" type="slidenum">
              <a:rPr lang="en-US"/>
              <a:pPr>
                <a:defRPr/>
              </a:pPr>
              <a:t>‹#›</a:t>
            </a:fld>
            <a:endParaRPr lang="en-US"/>
          </a:p>
        </p:txBody>
      </p:sp>
    </p:spTree>
    <p:extLst>
      <p:ext uri="{BB962C8B-B14F-4D97-AF65-F5344CB8AC3E}">
        <p14:creationId xmlns:p14="http://schemas.microsoft.com/office/powerpoint/2010/main" val="969392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CA23CA2-CC4F-D342-9D9B-B0F348EF1F94}"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C21E77-8C45-FB4E-87DD-4B3F9BDE44AA}" type="slidenum">
              <a:rPr lang="en-US"/>
              <a:pPr>
                <a:defRPr/>
              </a:pPr>
              <a:t>‹#›</a:t>
            </a:fld>
            <a:endParaRPr lang="en-US"/>
          </a:p>
        </p:txBody>
      </p:sp>
    </p:spTree>
    <p:extLst>
      <p:ext uri="{BB962C8B-B14F-4D97-AF65-F5344CB8AC3E}">
        <p14:creationId xmlns:p14="http://schemas.microsoft.com/office/powerpoint/2010/main" val="1765490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248B31A-A127-9644-A89B-738DFA13033F}" type="datetimeFigureOut">
              <a:rPr lang="en-US"/>
              <a:pPr>
                <a:defRPr/>
              </a:pPr>
              <a:t>3/6/18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1E16902-25D3-F248-9222-42DBE06F9033}" type="slidenum">
              <a:rPr lang="en-US"/>
              <a:pPr>
                <a:defRPr/>
              </a:pPr>
              <a:t>‹#›</a:t>
            </a:fld>
            <a:endParaRPr lang="en-US"/>
          </a:p>
        </p:txBody>
      </p:sp>
    </p:spTree>
    <p:extLst>
      <p:ext uri="{BB962C8B-B14F-4D97-AF65-F5344CB8AC3E}">
        <p14:creationId xmlns:p14="http://schemas.microsoft.com/office/powerpoint/2010/main" val="81524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82554F0B-711A-F24D-A5F0-E6C49B2E1744}" type="datetimeFigureOut">
              <a:rPr lang="en-US"/>
              <a:pPr>
                <a:defRPr/>
              </a:pPr>
              <a:t>3/6/18</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CCAD0B2-5776-1C43-93F4-BC6678113C85}" type="slidenum">
              <a:rPr lang="en-US"/>
              <a:pPr>
                <a:defRPr/>
              </a:pPr>
              <a:t>‹#›</a:t>
            </a:fld>
            <a:endParaRPr lang="en-US"/>
          </a:p>
        </p:txBody>
      </p:sp>
    </p:spTree>
    <p:extLst>
      <p:ext uri="{BB962C8B-B14F-4D97-AF65-F5344CB8AC3E}">
        <p14:creationId xmlns:p14="http://schemas.microsoft.com/office/powerpoint/2010/main" val="948544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404E961-33C9-CD44-9D68-2480C7361E21}" type="datetimeFigureOut">
              <a:rPr lang="en-US"/>
              <a:pPr>
                <a:defRPr/>
              </a:pPr>
              <a:t>3/6/18</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4D0696A-7E2A-7147-A4E3-AA602705868F}" type="slidenum">
              <a:rPr lang="en-US"/>
              <a:pPr>
                <a:defRPr/>
              </a:pPr>
              <a:t>‹#›</a:t>
            </a:fld>
            <a:endParaRPr lang="en-US"/>
          </a:p>
        </p:txBody>
      </p:sp>
    </p:spTree>
    <p:extLst>
      <p:ext uri="{BB962C8B-B14F-4D97-AF65-F5344CB8AC3E}">
        <p14:creationId xmlns:p14="http://schemas.microsoft.com/office/powerpoint/2010/main" val="140987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9196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1063A6A-0129-E643-8747-AF2A5AA351B9}" type="datetimeFigureOut">
              <a:rPr lang="en-US"/>
              <a:pPr>
                <a:defRPr/>
              </a:pPr>
              <a:t>3/6/18</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D665B8AA-8BDD-FB4C-A0F2-E90EB516988D}" type="slidenum">
              <a:rPr lang="en-US"/>
              <a:pPr>
                <a:defRPr/>
              </a:pPr>
              <a:t>‹#›</a:t>
            </a:fld>
            <a:endParaRPr lang="en-US"/>
          </a:p>
        </p:txBody>
      </p:sp>
    </p:spTree>
    <p:extLst>
      <p:ext uri="{BB962C8B-B14F-4D97-AF65-F5344CB8AC3E}">
        <p14:creationId xmlns:p14="http://schemas.microsoft.com/office/powerpoint/2010/main" val="51095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BEE6E05-106B-FF40-8D09-9FFB8F777EF2}" type="datetimeFigureOut">
              <a:rPr lang="en-US"/>
              <a:pPr>
                <a:defRPr/>
              </a:pPr>
              <a:t>3/6/18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1A89CAF-6491-4A41-8873-51720292B2D6}" type="slidenum">
              <a:rPr lang="en-US"/>
              <a:pPr>
                <a:defRPr/>
              </a:pPr>
              <a:t>‹#›</a:t>
            </a:fld>
            <a:endParaRPr lang="en-US"/>
          </a:p>
        </p:txBody>
      </p:sp>
    </p:spTree>
    <p:extLst>
      <p:ext uri="{BB962C8B-B14F-4D97-AF65-F5344CB8AC3E}">
        <p14:creationId xmlns:p14="http://schemas.microsoft.com/office/powerpoint/2010/main" val="1927567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13D9D31-4DD4-9244-87E2-348EBC47BF49}" type="datetimeFigureOut">
              <a:rPr lang="en-US"/>
              <a:pPr>
                <a:defRPr/>
              </a:pPr>
              <a:t>3/6/18</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7457D06-50EF-0B47-A69D-269F18840C35}" type="slidenum">
              <a:rPr lang="en-US"/>
              <a:pPr>
                <a:defRPr/>
              </a:pPr>
              <a:t>‹#›</a:t>
            </a:fld>
            <a:endParaRPr lang="en-US"/>
          </a:p>
        </p:txBody>
      </p:sp>
    </p:spTree>
    <p:extLst>
      <p:ext uri="{BB962C8B-B14F-4D97-AF65-F5344CB8AC3E}">
        <p14:creationId xmlns:p14="http://schemas.microsoft.com/office/powerpoint/2010/main" val="1838056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C0F6F0-302B-464B-B5D0-71D70CC3B287}"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3CF8EF-BD6A-704F-83F3-916CB7E04AA6}" type="slidenum">
              <a:rPr lang="en-US"/>
              <a:pPr>
                <a:defRPr/>
              </a:pPr>
              <a:t>‹#›</a:t>
            </a:fld>
            <a:endParaRPr lang="en-US"/>
          </a:p>
        </p:txBody>
      </p:sp>
    </p:spTree>
    <p:extLst>
      <p:ext uri="{BB962C8B-B14F-4D97-AF65-F5344CB8AC3E}">
        <p14:creationId xmlns:p14="http://schemas.microsoft.com/office/powerpoint/2010/main" val="666627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78C4F1-5D71-8449-897F-483AB40F1DCC}" type="datetimeFigureOut">
              <a:rPr lang="en-US"/>
              <a:pPr>
                <a:defRPr/>
              </a:pPr>
              <a:t>3/6/18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9C12E7-535F-1D42-82C0-67694386E9C6}" type="slidenum">
              <a:rPr lang="en-US"/>
              <a:pPr>
                <a:defRPr/>
              </a:pPr>
              <a:t>‹#›</a:t>
            </a:fld>
            <a:endParaRPr lang="en-US"/>
          </a:p>
        </p:txBody>
      </p:sp>
    </p:spTree>
    <p:extLst>
      <p:ext uri="{BB962C8B-B14F-4D97-AF65-F5344CB8AC3E}">
        <p14:creationId xmlns:p14="http://schemas.microsoft.com/office/powerpoint/2010/main" val="58750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07009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1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79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352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924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49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86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1.jp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6764338"/>
            <a:ext cx="9144000" cy="9366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29" name="Picture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324600" y="6172200"/>
            <a:ext cx="2362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264025" y="6218238"/>
            <a:ext cx="137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3"/>
          <p:cNvSpPr txBox="1">
            <a:spLocks/>
          </p:cNvSpPr>
          <p:nvPr userDrawn="1"/>
        </p:nvSpPr>
        <p:spPr>
          <a:xfrm>
            <a:off x="2362200" y="6248400"/>
            <a:ext cx="1752600" cy="350838"/>
          </a:xfrm>
          <a:prstGeom prst="rect">
            <a:avLst/>
          </a:prstGeom>
        </p:spPr>
        <p:txBody>
          <a:bodyPr anchor="ctr"/>
          <a:lstStyle>
            <a:defPPr>
              <a:defRPr lang="en-US"/>
            </a:defPPr>
            <a:lvl1pPr algn="l" rtl="0" eaLnBrk="1" fontAlgn="base" hangingPunct="1">
              <a:spcBef>
                <a:spcPct val="0"/>
              </a:spcBef>
              <a:spcAft>
                <a:spcPct val="0"/>
              </a:spcAft>
              <a:defRPr sz="1200"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Unit Title : Networking </a:t>
            </a:r>
            <a:endParaRPr lang="en-US" altLang="en-US" dirty="0"/>
          </a:p>
        </p:txBody>
      </p:sp>
      <p:sp>
        <p:nvSpPr>
          <p:cNvPr id="9" name="Date Placeholder 3"/>
          <p:cNvSpPr txBox="1">
            <a:spLocks/>
          </p:cNvSpPr>
          <p:nvPr userDrawn="1"/>
        </p:nvSpPr>
        <p:spPr>
          <a:xfrm>
            <a:off x="381000" y="6234113"/>
            <a:ext cx="1797050" cy="395287"/>
          </a:xfrm>
          <a:prstGeom prst="rect">
            <a:avLst/>
          </a:prstGeom>
        </p:spPr>
        <p:txBody>
          <a:bodyPr anchor="ctr"/>
          <a:lstStyle>
            <a:defPPr>
              <a:defRPr lang="en-US"/>
            </a:defPPr>
            <a:lvl1pPr algn="l" rtl="0" eaLnBrk="1" fontAlgn="base" hangingPunct="1">
              <a:spcBef>
                <a:spcPct val="0"/>
              </a:spcBef>
              <a:spcAft>
                <a:spcPct val="0"/>
              </a:spcAft>
              <a:defRPr sz="1200"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Tutor: Michael Omar</a:t>
            </a:r>
          </a:p>
          <a:p>
            <a:pPr>
              <a:defRPr/>
            </a:pPr>
            <a:r>
              <a:rPr lang="en-US" altLang="en-US" dirty="0" smtClean="0"/>
              <a:t>Release Date: 01/02/18</a:t>
            </a:r>
            <a:endParaRPr lang="en-US" altLang="en-US" dirty="0"/>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charset="0"/>
        </a:defRPr>
      </a:lvl2pPr>
      <a:lvl3pPr algn="ctr" defTabSz="457200" rtl="0" eaLnBrk="0" fontAlgn="base" hangingPunct="0">
        <a:spcBef>
          <a:spcPct val="0"/>
        </a:spcBef>
        <a:spcAft>
          <a:spcPct val="0"/>
        </a:spcAft>
        <a:defRPr sz="4400">
          <a:solidFill>
            <a:schemeClr val="tx1"/>
          </a:solidFill>
          <a:latin typeface="Calibri" charset="0"/>
        </a:defRPr>
      </a:lvl3pPr>
      <a:lvl4pPr algn="ctr" defTabSz="457200" rtl="0" eaLnBrk="0" fontAlgn="base" hangingPunct="0">
        <a:spcBef>
          <a:spcPct val="0"/>
        </a:spcBef>
        <a:spcAft>
          <a:spcPct val="0"/>
        </a:spcAft>
        <a:defRPr sz="4400">
          <a:solidFill>
            <a:schemeClr val="tx1"/>
          </a:solidFill>
          <a:latin typeface="Calibri" charset="0"/>
        </a:defRPr>
      </a:lvl4pPr>
      <a:lvl5pPr algn="ctr" defTabSz="457200" rtl="0" eaLnBrk="0" fontAlgn="base" hangingPunct="0">
        <a:spcBef>
          <a:spcPct val="0"/>
        </a:spcBef>
        <a:spcAft>
          <a:spcPct val="0"/>
        </a:spcAft>
        <a:defRPr sz="4400">
          <a:solidFill>
            <a:schemeClr val="tx1"/>
          </a:solidFill>
          <a:latin typeface="Calibri" charset="0"/>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78E4DB4B-6CB3-864E-872A-BB693D6BA3AC}" type="datetimeFigureOut">
              <a:rPr lang="en-US"/>
              <a:pPr>
                <a:defRPr/>
              </a:pPr>
              <a:t>3/6/18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r>
              <a:rPr lang="en-US"/>
              <a:t>Network</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A3C42433-9231-7748-9A68-875B8ECC2B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jpe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4">
            <a:extLst>
              <a:ext uri="{28A0092B-C50C-407E-A947-70E740481C1C}">
                <a14:useLocalDpi xmlns:a14="http://schemas.microsoft.com/office/drawing/2010/main" val="0"/>
              </a:ext>
            </a:extLst>
          </a:blip>
          <a:srcRect r="50000"/>
          <a:stretch/>
        </p:blipFill>
        <p:spPr bwMode="auto">
          <a:xfrm>
            <a:off x="5862" y="217927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3" name="Rectangle 2"/>
          <p:cNvSpPr>
            <a:spLocks noGrp="1" noChangeArrowheads="1"/>
          </p:cNvSpPr>
          <p:nvPr>
            <p:ph type="ctrTitle"/>
          </p:nvPr>
        </p:nvSpPr>
        <p:spPr>
          <a:xfrm>
            <a:off x="304800" y="2303096"/>
            <a:ext cx="7772400" cy="1470025"/>
          </a:xfrm>
        </p:spPr>
        <p:txBody>
          <a:bodyPr/>
          <a:lstStyle/>
          <a:p>
            <a:r>
              <a:rPr lang="en-US" sz="2800" dirty="0" smtClean="0">
                <a:solidFill>
                  <a:schemeClr val="bg1"/>
                </a:solidFill>
              </a:rPr>
              <a:t>The working OSI Model</a:t>
            </a:r>
            <a:endParaRPr lang="en-US" sz="28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8493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itle 1"/>
          <p:cNvSpPr>
            <a:spLocks noGrp="1"/>
          </p:cNvSpPr>
          <p:nvPr>
            <p:ph type="title"/>
          </p:nvPr>
        </p:nvSpPr>
        <p:spPr/>
        <p:txBody>
          <a:bodyPr/>
          <a:lstStyle/>
          <a:p>
            <a:r>
              <a:rPr lang="en-US" altLang="en-US" dirty="0">
                <a:solidFill>
                  <a:schemeClr val="bg1"/>
                </a:solidFill>
              </a:rPr>
              <a:t>Data Link Layer</a:t>
            </a:r>
          </a:p>
        </p:txBody>
      </p:sp>
      <p:sp>
        <p:nvSpPr>
          <p:cNvPr id="12291" name="Content Placeholder 2"/>
          <p:cNvSpPr>
            <a:spLocks noGrp="1"/>
          </p:cNvSpPr>
          <p:nvPr>
            <p:ph idx="1"/>
          </p:nvPr>
        </p:nvSpPr>
        <p:spPr/>
        <p:txBody>
          <a:bodyPr/>
          <a:lstStyle/>
          <a:p>
            <a:r>
              <a:rPr lang="en-US" altLang="en-US" sz="2800"/>
              <a:t>Is the second layer of the OSI model. </a:t>
            </a:r>
          </a:p>
          <a:p>
            <a:r>
              <a:rPr lang="en-US" altLang="en-US" sz="2800"/>
              <a:t>Handles data transfer between network and the physical layers. </a:t>
            </a:r>
          </a:p>
          <a:p>
            <a:r>
              <a:rPr lang="en-US" altLang="en-US" sz="2800"/>
              <a:t>Data unit at the data link layer is called as frame.</a:t>
            </a:r>
          </a:p>
        </p:txBody>
      </p:sp>
      <p:pic>
        <p:nvPicPr>
          <p:cNvPr id="122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3733800"/>
            <a:ext cx="5715000" cy="211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56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23446"/>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Title 1"/>
          <p:cNvSpPr>
            <a:spLocks noGrp="1"/>
          </p:cNvSpPr>
          <p:nvPr>
            <p:ph type="title"/>
          </p:nvPr>
        </p:nvSpPr>
        <p:spPr/>
        <p:txBody>
          <a:bodyPr/>
          <a:lstStyle/>
          <a:p>
            <a:r>
              <a:rPr lang="en-US" altLang="en-US">
                <a:solidFill>
                  <a:schemeClr val="bg1"/>
                </a:solidFill>
              </a:rPr>
              <a:t>Responsibilities of </a:t>
            </a:r>
            <a:r>
              <a:rPr lang="en-US" altLang="en-US" dirty="0" err="1">
                <a:solidFill>
                  <a:schemeClr val="bg1"/>
                </a:solidFill>
              </a:rPr>
              <a:t>Datalink</a:t>
            </a:r>
            <a:r>
              <a:rPr lang="en-US" altLang="en-US" dirty="0">
                <a:solidFill>
                  <a:schemeClr val="bg1"/>
                </a:solidFill>
              </a:rPr>
              <a:t> Layer</a:t>
            </a:r>
          </a:p>
        </p:txBody>
      </p:sp>
      <p:sp>
        <p:nvSpPr>
          <p:cNvPr id="13315" name="Content Placeholder 2"/>
          <p:cNvSpPr>
            <a:spLocks noGrp="1"/>
          </p:cNvSpPr>
          <p:nvPr>
            <p:ph idx="1"/>
          </p:nvPr>
        </p:nvSpPr>
        <p:spPr/>
        <p:txBody>
          <a:bodyPr/>
          <a:lstStyle/>
          <a:p>
            <a:r>
              <a:rPr lang="en-US" altLang="en-US" sz="2900" b="1"/>
              <a:t>Framing</a:t>
            </a:r>
            <a:r>
              <a:rPr lang="en-US" altLang="en-US" sz="2900"/>
              <a:t> – </a:t>
            </a:r>
          </a:p>
          <a:p>
            <a:r>
              <a:rPr lang="en-US" altLang="en-US" sz="2900" b="1"/>
              <a:t>Physical Addressing</a:t>
            </a:r>
            <a:r>
              <a:rPr lang="en-US" altLang="en-US" sz="2900"/>
              <a:t> – Data link layer adds header to the frame which contains the physical address of the sender and/or receiver. </a:t>
            </a:r>
          </a:p>
          <a:p>
            <a:r>
              <a:rPr lang="en-US" altLang="en-US" sz="2900" b="1"/>
              <a:t>Error Control</a:t>
            </a:r>
            <a:r>
              <a:rPr lang="en-US" altLang="en-US" sz="2900"/>
              <a:t> – Error control detects and corrects errors. During transmission, if a frame is lost or corrupted, the data link layer retransmits that frame. Error control is accomplished using trailer at the end of the frame.</a:t>
            </a:r>
          </a:p>
          <a:p>
            <a:pPr>
              <a:buFont typeface="Wingdings" charset="2"/>
              <a:buNone/>
            </a:pPr>
            <a:endParaRPr lang="en-US" altLang="en-US"/>
          </a:p>
        </p:txBody>
      </p:sp>
    </p:spTree>
    <p:extLst>
      <p:ext uri="{BB962C8B-B14F-4D97-AF65-F5344CB8AC3E}">
        <p14:creationId xmlns:p14="http://schemas.microsoft.com/office/powerpoint/2010/main" val="2072248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29308" y="-8493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itle 1"/>
          <p:cNvSpPr>
            <a:spLocks noGrp="1"/>
          </p:cNvSpPr>
          <p:nvPr>
            <p:ph type="title"/>
          </p:nvPr>
        </p:nvSpPr>
        <p:spPr/>
        <p:txBody>
          <a:bodyPr/>
          <a:lstStyle/>
          <a:p>
            <a:r>
              <a:rPr lang="en-US" altLang="en-US">
                <a:solidFill>
                  <a:schemeClr val="bg1"/>
                </a:solidFill>
              </a:rPr>
              <a:t>Group Discussion	</a:t>
            </a:r>
            <a:r>
              <a:rPr lang="en-US" altLang="en-US" sz="3400">
                <a:solidFill>
                  <a:schemeClr val="bg1"/>
                </a:solidFill>
              </a:rPr>
              <a:t>Time Limit – 3 </a:t>
            </a:r>
            <a:r>
              <a:rPr lang="en-US" altLang="en-US" sz="3400" dirty="0" err="1">
                <a:solidFill>
                  <a:schemeClr val="bg1"/>
                </a:solidFill>
              </a:rPr>
              <a:t>Mins</a:t>
            </a:r>
            <a:endParaRPr lang="en-US" altLang="en-US" sz="3400" dirty="0">
              <a:solidFill>
                <a:schemeClr val="bg1"/>
              </a:solidFill>
            </a:endParaRPr>
          </a:p>
        </p:txBody>
      </p:sp>
      <p:sp>
        <p:nvSpPr>
          <p:cNvPr id="14339" name="Content Placeholder 2"/>
          <p:cNvSpPr>
            <a:spLocks noGrp="1"/>
          </p:cNvSpPr>
          <p:nvPr>
            <p:ph idx="1"/>
          </p:nvPr>
        </p:nvSpPr>
        <p:spPr/>
        <p:txBody>
          <a:bodyPr/>
          <a:lstStyle/>
          <a:p>
            <a:r>
              <a:rPr lang="en-US" altLang="en-US"/>
              <a:t>List the responsibilities of data link layer.</a:t>
            </a:r>
          </a:p>
        </p:txBody>
      </p:sp>
    </p:spTree>
    <p:extLst>
      <p:ext uri="{BB962C8B-B14F-4D97-AF65-F5344CB8AC3E}">
        <p14:creationId xmlns:p14="http://schemas.microsoft.com/office/powerpoint/2010/main" val="389895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23446"/>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US" altLang="en-US" dirty="0">
                <a:solidFill>
                  <a:schemeClr val="bg1"/>
                </a:solidFill>
              </a:rPr>
              <a:t>Network Layer</a:t>
            </a:r>
          </a:p>
        </p:txBody>
      </p:sp>
      <p:sp>
        <p:nvSpPr>
          <p:cNvPr id="15363" name="Content Placeholder 2"/>
          <p:cNvSpPr>
            <a:spLocks noGrp="1"/>
          </p:cNvSpPr>
          <p:nvPr>
            <p:ph idx="1"/>
          </p:nvPr>
        </p:nvSpPr>
        <p:spPr>
          <a:xfrm>
            <a:off x="457200" y="1868488"/>
            <a:ext cx="8229600" cy="4525963"/>
          </a:xfrm>
        </p:spPr>
        <p:txBody>
          <a:bodyPr/>
          <a:lstStyle/>
          <a:p>
            <a:r>
              <a:rPr lang="en-US" altLang="en-US" sz="3000" dirty="0"/>
              <a:t>Is the third layer of the OSI model. </a:t>
            </a:r>
          </a:p>
          <a:p>
            <a:r>
              <a:rPr lang="en-US" altLang="en-US" sz="3000" dirty="0"/>
              <a:t>Data unit at this layer is known as packet. </a:t>
            </a:r>
          </a:p>
          <a:p>
            <a:r>
              <a:rPr lang="en-US" altLang="en-US" sz="3000" dirty="0"/>
              <a:t>There is no need of the network layer if the two communicating devices lie on the same network. </a:t>
            </a:r>
          </a:p>
          <a:p>
            <a:r>
              <a:rPr lang="en-US" altLang="en-US" sz="3000" dirty="0"/>
              <a:t>However, when the two devices are connected on different networks, network layer is essential for providing source to destination delivery of packets.</a:t>
            </a:r>
          </a:p>
          <a:p>
            <a:endParaRPr lang="en-US" altLang="en-US" sz="3000" dirty="0"/>
          </a:p>
        </p:txBody>
      </p:sp>
    </p:spTree>
    <p:extLst>
      <p:ext uri="{BB962C8B-B14F-4D97-AF65-F5344CB8AC3E}">
        <p14:creationId xmlns:p14="http://schemas.microsoft.com/office/powerpoint/2010/main" val="997649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35169"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Title 1"/>
          <p:cNvSpPr>
            <a:spLocks noGrp="1"/>
          </p:cNvSpPr>
          <p:nvPr>
            <p:ph type="title"/>
          </p:nvPr>
        </p:nvSpPr>
        <p:spPr/>
        <p:txBody>
          <a:bodyPr/>
          <a:lstStyle/>
          <a:p>
            <a:r>
              <a:rPr lang="en-US" altLang="en-US" dirty="0">
                <a:solidFill>
                  <a:schemeClr val="bg1"/>
                </a:solidFill>
              </a:rPr>
              <a:t>Responsibilities of Network Layer</a:t>
            </a:r>
          </a:p>
        </p:txBody>
      </p:sp>
      <p:sp>
        <p:nvSpPr>
          <p:cNvPr id="16387" name="Content Placeholder 2"/>
          <p:cNvSpPr>
            <a:spLocks noGrp="1"/>
          </p:cNvSpPr>
          <p:nvPr>
            <p:ph idx="1"/>
          </p:nvPr>
        </p:nvSpPr>
        <p:spPr/>
        <p:txBody>
          <a:bodyPr/>
          <a:lstStyle/>
          <a:p>
            <a:r>
              <a:rPr lang="en-US" altLang="en-US" sz="2400" b="1" dirty="0"/>
              <a:t>Logical Addressing</a:t>
            </a:r>
            <a:r>
              <a:rPr lang="en-US" altLang="en-US" sz="2400" dirty="0"/>
              <a:t> – The data link layer provides physical addressing which is useful for a local network. When the packet is destined for a device outside the network, we require other addressing scheme to identify source and destination. Network layer adds header to the data that includes the logical address (IP address) of the source and destination. </a:t>
            </a:r>
          </a:p>
          <a:p>
            <a:r>
              <a:rPr lang="en-US" altLang="en-US" sz="2400" b="1" dirty="0"/>
              <a:t>Routing</a:t>
            </a:r>
            <a:r>
              <a:rPr lang="en-US" altLang="en-US" sz="2400" dirty="0"/>
              <a:t> – Routing is a process wherein a proper path is defined for the packets to reach the destination. </a:t>
            </a:r>
          </a:p>
          <a:p>
            <a:r>
              <a:rPr lang="en-US" altLang="en-US" sz="2400" b="1" dirty="0"/>
              <a:t>Internetworking</a:t>
            </a:r>
            <a:r>
              <a:rPr lang="en-US" altLang="en-US" sz="2400" dirty="0"/>
              <a:t>. – Internetworking means connecting two or more computer networks together. The Internet is the best example of internetworking. </a:t>
            </a:r>
          </a:p>
          <a:p>
            <a:pPr>
              <a:buFont typeface="Wingdings" charset="2"/>
              <a:buNone/>
            </a:pPr>
            <a:endParaRPr lang="en-US" altLang="en-US" dirty="0"/>
          </a:p>
        </p:txBody>
      </p:sp>
    </p:spTree>
    <p:extLst>
      <p:ext uri="{BB962C8B-B14F-4D97-AF65-F5344CB8AC3E}">
        <p14:creationId xmlns:p14="http://schemas.microsoft.com/office/powerpoint/2010/main" val="2093373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Title 1"/>
          <p:cNvSpPr>
            <a:spLocks noGrp="1"/>
          </p:cNvSpPr>
          <p:nvPr>
            <p:ph type="title"/>
          </p:nvPr>
        </p:nvSpPr>
        <p:spPr/>
        <p:txBody>
          <a:bodyPr/>
          <a:lstStyle/>
          <a:p>
            <a:r>
              <a:rPr lang="en-US" altLang="en-US" dirty="0">
                <a:solidFill>
                  <a:schemeClr val="bg1"/>
                </a:solidFill>
              </a:rPr>
              <a:t>Group Discussion	</a:t>
            </a:r>
            <a:r>
              <a:rPr lang="en-US" altLang="en-US" sz="3400" dirty="0">
                <a:solidFill>
                  <a:schemeClr val="bg1"/>
                </a:solidFill>
              </a:rPr>
              <a:t>Time Limit – 3 </a:t>
            </a:r>
            <a:r>
              <a:rPr lang="en-US" altLang="en-US" sz="3400" dirty="0" err="1">
                <a:solidFill>
                  <a:schemeClr val="bg1"/>
                </a:solidFill>
              </a:rPr>
              <a:t>Mins</a:t>
            </a:r>
            <a:endParaRPr lang="en-US" altLang="en-US" sz="3400" dirty="0">
              <a:solidFill>
                <a:schemeClr val="bg1"/>
              </a:solidFill>
            </a:endParaRPr>
          </a:p>
        </p:txBody>
      </p:sp>
      <p:sp>
        <p:nvSpPr>
          <p:cNvPr id="17411" name="Content Placeholder 2"/>
          <p:cNvSpPr>
            <a:spLocks noGrp="1"/>
          </p:cNvSpPr>
          <p:nvPr>
            <p:ph idx="1"/>
          </p:nvPr>
        </p:nvSpPr>
        <p:spPr/>
        <p:txBody>
          <a:bodyPr/>
          <a:lstStyle/>
          <a:p>
            <a:r>
              <a:rPr lang="en-US" altLang="en-US"/>
              <a:t>List the responsibilities of network layer.</a:t>
            </a:r>
          </a:p>
        </p:txBody>
      </p:sp>
    </p:spTree>
    <p:extLst>
      <p:ext uri="{BB962C8B-B14F-4D97-AF65-F5344CB8AC3E}">
        <p14:creationId xmlns:p14="http://schemas.microsoft.com/office/powerpoint/2010/main" val="1099539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8493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Title 1"/>
          <p:cNvSpPr>
            <a:spLocks noGrp="1"/>
          </p:cNvSpPr>
          <p:nvPr>
            <p:ph type="title"/>
          </p:nvPr>
        </p:nvSpPr>
        <p:spPr/>
        <p:txBody>
          <a:bodyPr/>
          <a:lstStyle/>
          <a:p>
            <a:r>
              <a:rPr lang="en-US" altLang="en-US" dirty="0">
                <a:solidFill>
                  <a:schemeClr val="bg1"/>
                </a:solidFill>
              </a:rPr>
              <a:t>Transport Layer</a:t>
            </a:r>
          </a:p>
        </p:txBody>
      </p:sp>
      <p:sp>
        <p:nvSpPr>
          <p:cNvPr id="18435" name="Content Placeholder 2"/>
          <p:cNvSpPr>
            <a:spLocks noGrp="1"/>
          </p:cNvSpPr>
          <p:nvPr>
            <p:ph idx="1"/>
          </p:nvPr>
        </p:nvSpPr>
        <p:spPr/>
        <p:txBody>
          <a:bodyPr/>
          <a:lstStyle/>
          <a:p>
            <a:r>
              <a:rPr lang="en-US" altLang="en-US" sz="2800"/>
              <a:t>Is the fourth layer of the OSI model. </a:t>
            </a:r>
          </a:p>
          <a:p>
            <a:r>
              <a:rPr lang="en-US" altLang="en-US" sz="2800"/>
              <a:t>Data unit at this layer is known as segment. </a:t>
            </a:r>
          </a:p>
          <a:p>
            <a:r>
              <a:rPr lang="en-US" altLang="en-US" sz="2800"/>
              <a:t>The network layer deals with source-to-destination delivery of individual packets and does not recognize any relationship between them. </a:t>
            </a:r>
          </a:p>
          <a:p>
            <a:r>
              <a:rPr lang="en-US" altLang="en-US" sz="2800"/>
              <a:t>On the other hand, the transport layer ensures that the entire message reaches in order and handles error control and flow control at the source-to destination level. </a:t>
            </a:r>
          </a:p>
          <a:p>
            <a:endParaRPr lang="en-US" altLang="en-US"/>
          </a:p>
        </p:txBody>
      </p:sp>
    </p:spTree>
    <p:extLst>
      <p:ext uri="{BB962C8B-B14F-4D97-AF65-F5344CB8AC3E}">
        <p14:creationId xmlns:p14="http://schemas.microsoft.com/office/powerpoint/2010/main" val="870552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itle 1"/>
          <p:cNvSpPr>
            <a:spLocks noGrp="1"/>
          </p:cNvSpPr>
          <p:nvPr>
            <p:ph type="title"/>
          </p:nvPr>
        </p:nvSpPr>
        <p:spPr/>
        <p:txBody>
          <a:bodyPr/>
          <a:lstStyle/>
          <a:p>
            <a:r>
              <a:rPr lang="en-US" altLang="en-US" dirty="0">
                <a:solidFill>
                  <a:schemeClr val="bg1"/>
                </a:solidFill>
              </a:rPr>
              <a:t>Responsibilities of Transport Layer - I</a:t>
            </a:r>
          </a:p>
        </p:txBody>
      </p:sp>
      <p:sp>
        <p:nvSpPr>
          <p:cNvPr id="19459" name="Content Placeholder 2"/>
          <p:cNvSpPr>
            <a:spLocks noGrp="1"/>
          </p:cNvSpPr>
          <p:nvPr>
            <p:ph idx="1"/>
          </p:nvPr>
        </p:nvSpPr>
        <p:spPr/>
        <p:txBody>
          <a:bodyPr/>
          <a:lstStyle/>
          <a:p>
            <a:r>
              <a:rPr lang="en-US" altLang="en-US" sz="2400" b="1"/>
              <a:t>Service-point Addressing</a:t>
            </a:r>
            <a:r>
              <a:rPr lang="en-US" altLang="en-US" sz="2400"/>
              <a:t> – There may be number of programs running at the same time on a computer. For this purpose, source-to-destination delivery should also include process-to-process delivery. </a:t>
            </a:r>
          </a:p>
          <a:p>
            <a:r>
              <a:rPr lang="en-US" altLang="en-US" sz="2400"/>
              <a:t>Data must be transferred from a specific process (running program) on one computer to a specific process on another computer and to accomplish this, port address is required. </a:t>
            </a:r>
          </a:p>
          <a:p>
            <a:r>
              <a:rPr lang="en-US" altLang="en-US" sz="2400"/>
              <a:t>Thus, transport layer includes service-point address (also referred to as port address) in the header. Using these port addresses transport layer delivers the packets to the correct process.</a:t>
            </a:r>
          </a:p>
          <a:p>
            <a:pPr>
              <a:buFont typeface="Wingdings" charset="2"/>
              <a:buNone/>
            </a:pPr>
            <a:endParaRPr lang="en-US" altLang="en-US"/>
          </a:p>
        </p:txBody>
      </p:sp>
    </p:spTree>
    <p:extLst>
      <p:ext uri="{BB962C8B-B14F-4D97-AF65-F5344CB8AC3E}">
        <p14:creationId xmlns:p14="http://schemas.microsoft.com/office/powerpoint/2010/main" val="564116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723" y="-5862"/>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Title 1"/>
          <p:cNvSpPr>
            <a:spLocks noGrp="1"/>
          </p:cNvSpPr>
          <p:nvPr>
            <p:ph type="title"/>
          </p:nvPr>
        </p:nvSpPr>
        <p:spPr/>
        <p:txBody>
          <a:bodyPr/>
          <a:lstStyle/>
          <a:p>
            <a:r>
              <a:rPr lang="en-US" altLang="en-US" sz="4000" dirty="0">
                <a:solidFill>
                  <a:schemeClr val="bg1"/>
                </a:solidFill>
              </a:rPr>
              <a:t>Responsibilities of Transport Layer - II</a:t>
            </a:r>
          </a:p>
        </p:txBody>
      </p:sp>
      <p:sp>
        <p:nvSpPr>
          <p:cNvPr id="20483" name="Content Placeholder 2"/>
          <p:cNvSpPr>
            <a:spLocks noGrp="1"/>
          </p:cNvSpPr>
          <p:nvPr>
            <p:ph idx="1"/>
          </p:nvPr>
        </p:nvSpPr>
        <p:spPr/>
        <p:txBody>
          <a:bodyPr/>
          <a:lstStyle/>
          <a:p>
            <a:r>
              <a:rPr lang="en-US" altLang="en-US" b="1"/>
              <a:t>Segmentation and Reassembly</a:t>
            </a:r>
            <a:r>
              <a:rPr lang="en-US" altLang="en-US"/>
              <a:t> – </a:t>
            </a:r>
          </a:p>
          <a:p>
            <a:r>
              <a:rPr lang="en-US" altLang="en-US" b="1"/>
              <a:t>Connection Control</a:t>
            </a:r>
            <a:r>
              <a:rPr lang="en-US" altLang="en-US"/>
              <a:t> – Transport layer provides either connection-oriented or connectionless service. </a:t>
            </a:r>
          </a:p>
          <a:p>
            <a:r>
              <a:rPr lang="en-US" altLang="en-US" b="1"/>
              <a:t>Error Control </a:t>
            </a:r>
            <a:r>
              <a:rPr lang="en-US" altLang="en-US"/>
              <a:t>– </a:t>
            </a:r>
          </a:p>
          <a:p>
            <a:pPr>
              <a:buFont typeface="Wingdings" charset="2"/>
              <a:buNone/>
            </a:pPr>
            <a:endParaRPr lang="en-US" altLang="en-US"/>
          </a:p>
        </p:txBody>
      </p:sp>
    </p:spTree>
    <p:extLst>
      <p:ext uri="{BB962C8B-B14F-4D97-AF65-F5344CB8AC3E}">
        <p14:creationId xmlns:p14="http://schemas.microsoft.com/office/powerpoint/2010/main" val="2113701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23446"/>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itle 1"/>
          <p:cNvSpPr>
            <a:spLocks noGrp="1"/>
          </p:cNvSpPr>
          <p:nvPr>
            <p:ph type="title"/>
          </p:nvPr>
        </p:nvSpPr>
        <p:spPr/>
        <p:txBody>
          <a:bodyPr/>
          <a:lstStyle/>
          <a:p>
            <a:r>
              <a:rPr lang="en-US" altLang="en-US" dirty="0">
                <a:solidFill>
                  <a:schemeClr val="bg1"/>
                </a:solidFill>
              </a:rPr>
              <a:t>Group Discussion	</a:t>
            </a:r>
            <a:r>
              <a:rPr lang="en-US" altLang="en-US" sz="3400" dirty="0">
                <a:solidFill>
                  <a:schemeClr val="bg1"/>
                </a:solidFill>
              </a:rPr>
              <a:t>Time Limit – 3 </a:t>
            </a:r>
            <a:r>
              <a:rPr lang="en-US" altLang="en-US" sz="3400" dirty="0" err="1">
                <a:solidFill>
                  <a:schemeClr val="bg1"/>
                </a:solidFill>
              </a:rPr>
              <a:t>Mins</a:t>
            </a:r>
            <a:endParaRPr lang="en-US" altLang="en-US" sz="3400" dirty="0">
              <a:solidFill>
                <a:schemeClr val="bg1"/>
              </a:solidFill>
            </a:endParaRPr>
          </a:p>
        </p:txBody>
      </p:sp>
      <p:sp>
        <p:nvSpPr>
          <p:cNvPr id="21507" name="Content Placeholder 2"/>
          <p:cNvSpPr>
            <a:spLocks noGrp="1"/>
          </p:cNvSpPr>
          <p:nvPr>
            <p:ph idx="1"/>
          </p:nvPr>
        </p:nvSpPr>
        <p:spPr/>
        <p:txBody>
          <a:bodyPr/>
          <a:lstStyle/>
          <a:p>
            <a:r>
              <a:rPr lang="en-US" altLang="en-US"/>
              <a:t>List the responsibilities of transport layer.</a:t>
            </a:r>
          </a:p>
          <a:p>
            <a:pPr>
              <a:buFont typeface="Wingdings" charset="2"/>
              <a:buNone/>
            </a:pPr>
            <a:endParaRPr lang="en-US" altLang="en-US"/>
          </a:p>
        </p:txBody>
      </p:sp>
    </p:spTree>
    <p:extLst>
      <p:ext uri="{BB962C8B-B14F-4D97-AF65-F5344CB8AC3E}">
        <p14:creationId xmlns:p14="http://schemas.microsoft.com/office/powerpoint/2010/main" val="1312537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5862" y="217927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itle 1"/>
          <p:cNvSpPr>
            <a:spLocks noGrp="1"/>
          </p:cNvSpPr>
          <p:nvPr>
            <p:ph type="ctrTitle"/>
          </p:nvPr>
        </p:nvSpPr>
        <p:spPr/>
        <p:txBody>
          <a:bodyPr/>
          <a:lstStyle/>
          <a:p>
            <a:r>
              <a:rPr lang="en-US" altLang="en-US">
                <a:solidFill>
                  <a:schemeClr val="bg1"/>
                </a:solidFill>
              </a:rPr>
              <a:t>OSI Model</a:t>
            </a:r>
          </a:p>
        </p:txBody>
      </p:sp>
    </p:spTree>
    <p:extLst>
      <p:ext uri="{BB962C8B-B14F-4D97-AF65-F5344CB8AC3E}">
        <p14:creationId xmlns:p14="http://schemas.microsoft.com/office/powerpoint/2010/main" val="1956495984"/>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Title 1"/>
          <p:cNvSpPr>
            <a:spLocks noGrp="1"/>
          </p:cNvSpPr>
          <p:nvPr>
            <p:ph type="title"/>
          </p:nvPr>
        </p:nvSpPr>
        <p:spPr/>
        <p:txBody>
          <a:bodyPr/>
          <a:lstStyle/>
          <a:p>
            <a:r>
              <a:rPr lang="en-US" altLang="en-US" dirty="0">
                <a:solidFill>
                  <a:schemeClr val="bg1"/>
                </a:solidFill>
              </a:rPr>
              <a:t>Session Layer</a:t>
            </a:r>
          </a:p>
        </p:txBody>
      </p:sp>
      <p:sp>
        <p:nvSpPr>
          <p:cNvPr id="22531" name="Content Placeholder 2"/>
          <p:cNvSpPr>
            <a:spLocks noGrp="1"/>
          </p:cNvSpPr>
          <p:nvPr>
            <p:ph idx="1"/>
          </p:nvPr>
        </p:nvSpPr>
        <p:spPr>
          <a:xfrm>
            <a:off x="457200" y="2326175"/>
            <a:ext cx="8229600" cy="4525963"/>
          </a:xfrm>
        </p:spPr>
        <p:txBody>
          <a:bodyPr/>
          <a:lstStyle/>
          <a:p>
            <a:r>
              <a:rPr lang="en-US" altLang="en-US" sz="2800" dirty="0"/>
              <a:t>Is the fifth layer of the OSI model. </a:t>
            </a:r>
          </a:p>
          <a:p>
            <a:r>
              <a:rPr lang="en-US" altLang="en-US" sz="2800" dirty="0"/>
              <a:t>Establishes, manages, synchronizes and terminates connection between the computers. </a:t>
            </a:r>
          </a:p>
          <a:p>
            <a:r>
              <a:rPr lang="en-US" altLang="en-US" sz="2800" dirty="0"/>
              <a:t>Sets up, coordinates and terminates interactions and dialogs between communicating devices. </a:t>
            </a:r>
          </a:p>
          <a:p>
            <a:r>
              <a:rPr lang="en-US" altLang="en-US" sz="2800" dirty="0"/>
              <a:t>Provides either half duplex or full duplex service.</a:t>
            </a:r>
          </a:p>
          <a:p>
            <a:endParaRPr lang="en-US" altLang="en-US" sz="2800" dirty="0"/>
          </a:p>
        </p:txBody>
      </p:sp>
    </p:spTree>
    <p:extLst>
      <p:ext uri="{BB962C8B-B14F-4D97-AF65-F5344CB8AC3E}">
        <p14:creationId xmlns:p14="http://schemas.microsoft.com/office/powerpoint/2010/main" val="872295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7585"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title"/>
          </p:nvPr>
        </p:nvSpPr>
        <p:spPr/>
        <p:txBody>
          <a:bodyPr/>
          <a:lstStyle/>
          <a:p>
            <a:r>
              <a:rPr lang="en-US" altLang="en-US" dirty="0"/>
              <a:t>Responsibilities of Session Layer </a:t>
            </a:r>
          </a:p>
        </p:txBody>
      </p:sp>
      <p:sp>
        <p:nvSpPr>
          <p:cNvPr id="23555" name="Content Placeholder 2"/>
          <p:cNvSpPr>
            <a:spLocks noGrp="1"/>
          </p:cNvSpPr>
          <p:nvPr>
            <p:ph idx="1"/>
          </p:nvPr>
        </p:nvSpPr>
        <p:spPr>
          <a:xfrm>
            <a:off x="439615" y="2133600"/>
            <a:ext cx="8229600" cy="4525963"/>
          </a:xfrm>
        </p:spPr>
        <p:txBody>
          <a:bodyPr/>
          <a:lstStyle/>
          <a:p>
            <a:r>
              <a:rPr lang="en-US" altLang="en-US" sz="2400" b="1"/>
              <a:t>Dialog Control</a:t>
            </a:r>
            <a:r>
              <a:rPr lang="en-US" altLang="en-US" sz="2400"/>
              <a:t> – Is responsible for setting up sessions between communicating devices. </a:t>
            </a:r>
            <a:r>
              <a:rPr lang="en-US" altLang="en-US" sz="2400" dirty="0"/>
              <a:t>It allows two devices to enter into dialog (communication process). These dialogs can take place either in half-duplex or full duplex mode. Dialog control is implemented using a data token. The user that has the token is only allowed to send the data. When the user is done with the operation the token is passed on to next user.</a:t>
            </a:r>
          </a:p>
          <a:p>
            <a:r>
              <a:rPr lang="en-US" altLang="en-US" sz="2400" b="1" dirty="0"/>
              <a:t>Synchronization</a:t>
            </a:r>
            <a:r>
              <a:rPr lang="en-US" altLang="en-US" sz="2400" dirty="0"/>
              <a:t> – Checkpoints (synchronization bits) are added into a stream of data to synchronize the sessions. </a:t>
            </a:r>
            <a:endParaRPr lang="en-US" altLang="en-US" dirty="0"/>
          </a:p>
        </p:txBody>
      </p:sp>
    </p:spTree>
    <p:extLst>
      <p:ext uri="{BB962C8B-B14F-4D97-AF65-F5344CB8AC3E}">
        <p14:creationId xmlns:p14="http://schemas.microsoft.com/office/powerpoint/2010/main" val="1942825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1723"/>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Title 1"/>
          <p:cNvSpPr>
            <a:spLocks noGrp="1"/>
          </p:cNvSpPr>
          <p:nvPr>
            <p:ph type="title"/>
          </p:nvPr>
        </p:nvSpPr>
        <p:spPr/>
        <p:txBody>
          <a:bodyPr/>
          <a:lstStyle/>
          <a:p>
            <a:r>
              <a:rPr lang="en-US" altLang="en-US" dirty="0">
                <a:solidFill>
                  <a:schemeClr val="bg1"/>
                </a:solidFill>
              </a:rPr>
              <a:t>Presentation Layer</a:t>
            </a:r>
          </a:p>
        </p:txBody>
      </p:sp>
      <p:sp>
        <p:nvSpPr>
          <p:cNvPr id="24579" name="Content Placeholder 2"/>
          <p:cNvSpPr>
            <a:spLocks noGrp="1"/>
          </p:cNvSpPr>
          <p:nvPr>
            <p:ph idx="1"/>
          </p:nvPr>
        </p:nvSpPr>
        <p:spPr/>
        <p:txBody>
          <a:bodyPr/>
          <a:lstStyle/>
          <a:p>
            <a:r>
              <a:rPr lang="en-US" altLang="en-US" sz="2800"/>
              <a:t>Is the sixth layer of the OSI model. </a:t>
            </a:r>
          </a:p>
          <a:p>
            <a:r>
              <a:rPr lang="en-US" altLang="en-US" sz="2800"/>
              <a:t>Deals with syntax and semantics of the data exchanged between two devices. </a:t>
            </a:r>
          </a:p>
          <a:p>
            <a:r>
              <a:rPr lang="en-US" altLang="en-US" sz="2800"/>
              <a:t>Transforms the data in the format that will be accepted by the application layer.</a:t>
            </a:r>
          </a:p>
          <a:p>
            <a:endParaRPr lang="en-US" altLang="en-US"/>
          </a:p>
        </p:txBody>
      </p:sp>
      <p:pic>
        <p:nvPicPr>
          <p:cNvPr id="245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38600"/>
            <a:ext cx="5257800" cy="18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603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itle 1"/>
          <p:cNvSpPr>
            <a:spLocks noGrp="1"/>
          </p:cNvSpPr>
          <p:nvPr>
            <p:ph type="title"/>
          </p:nvPr>
        </p:nvSpPr>
        <p:spPr/>
        <p:txBody>
          <a:bodyPr/>
          <a:lstStyle/>
          <a:p>
            <a:r>
              <a:rPr lang="en-US" altLang="en-US" sz="4000" dirty="0">
                <a:solidFill>
                  <a:schemeClr val="bg1"/>
                </a:solidFill>
              </a:rPr>
              <a:t>Responsibilities of Presentation Layer </a:t>
            </a:r>
            <a:endParaRPr lang="en-US" altLang="en-US" dirty="0">
              <a:solidFill>
                <a:schemeClr val="bg1"/>
              </a:solidFill>
            </a:endParaRPr>
          </a:p>
        </p:txBody>
      </p:sp>
      <p:sp>
        <p:nvSpPr>
          <p:cNvPr id="25603" name="Content Placeholder 2"/>
          <p:cNvSpPr>
            <a:spLocks noGrp="1"/>
          </p:cNvSpPr>
          <p:nvPr>
            <p:ph idx="1"/>
          </p:nvPr>
        </p:nvSpPr>
        <p:spPr/>
        <p:txBody>
          <a:bodyPr/>
          <a:lstStyle/>
          <a:p>
            <a:r>
              <a:rPr lang="en-US" altLang="en-US" sz="2500" b="1"/>
              <a:t>Translation</a:t>
            </a:r>
            <a:r>
              <a:rPr lang="en-US" altLang="en-US" sz="2500"/>
              <a:t> – The running programs on the computer exchange data in the form of character strings and numbers. Before transmitting, the information should be converted to bit format. The presentation layer handles interoperability between different encoding systems used by different computer systems. </a:t>
            </a:r>
          </a:p>
          <a:p>
            <a:r>
              <a:rPr lang="en-GB" altLang="en-US" sz="2500" b="1"/>
              <a:t>Encryption</a:t>
            </a:r>
            <a:r>
              <a:rPr lang="en-GB" altLang="en-US" sz="2500"/>
              <a:t> – A</a:t>
            </a:r>
            <a:r>
              <a:rPr lang="en-US" altLang="en-US" sz="2500"/>
              <a:t>dds security to data by encrypting it. </a:t>
            </a:r>
          </a:p>
          <a:p>
            <a:r>
              <a:rPr lang="en-GB" altLang="en-US" sz="2500" b="1"/>
              <a:t>Compression </a:t>
            </a:r>
            <a:r>
              <a:rPr lang="en-GB" altLang="en-US" sz="2500"/>
              <a:t>– Data compression refers to a process of encoding data using less number of bits. This process reduces the number of bits used to represent the information. </a:t>
            </a:r>
            <a:endParaRPr lang="en-US" altLang="en-US" sz="2500"/>
          </a:p>
          <a:p>
            <a:pPr>
              <a:buFont typeface="Wingdings" charset="2"/>
              <a:buNone/>
            </a:pPr>
            <a:endParaRPr lang="en-US" altLang="en-US"/>
          </a:p>
        </p:txBody>
      </p:sp>
    </p:spTree>
    <p:extLst>
      <p:ext uri="{BB962C8B-B14F-4D97-AF65-F5344CB8AC3E}">
        <p14:creationId xmlns:p14="http://schemas.microsoft.com/office/powerpoint/2010/main" val="865491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Title 1"/>
          <p:cNvSpPr>
            <a:spLocks noGrp="1"/>
          </p:cNvSpPr>
          <p:nvPr>
            <p:ph type="title"/>
          </p:nvPr>
        </p:nvSpPr>
        <p:spPr/>
        <p:txBody>
          <a:bodyPr/>
          <a:lstStyle/>
          <a:p>
            <a:r>
              <a:rPr lang="en-US" altLang="en-US" dirty="0">
                <a:solidFill>
                  <a:schemeClr val="bg1"/>
                </a:solidFill>
              </a:rPr>
              <a:t>Application Layer</a:t>
            </a:r>
          </a:p>
        </p:txBody>
      </p:sp>
      <p:sp>
        <p:nvSpPr>
          <p:cNvPr id="26627" name="Content Placeholder 2"/>
          <p:cNvSpPr>
            <a:spLocks noGrp="1"/>
          </p:cNvSpPr>
          <p:nvPr>
            <p:ph idx="1"/>
          </p:nvPr>
        </p:nvSpPr>
        <p:spPr/>
        <p:txBody>
          <a:bodyPr/>
          <a:lstStyle/>
          <a:p>
            <a:r>
              <a:rPr lang="en-US" altLang="en-US" sz="2600"/>
              <a:t>Is the seventh layer of the OSI model. </a:t>
            </a:r>
          </a:p>
          <a:p>
            <a:r>
              <a:rPr lang="en-US" altLang="en-US" sz="2600"/>
              <a:t>Provides the means for the user to access information on the network using an application. </a:t>
            </a:r>
          </a:p>
          <a:p>
            <a:r>
              <a:rPr lang="en-US" altLang="en-US" sz="2600"/>
              <a:t>Also supports services such as electronic mail, remote file access and transfer and shared database management.</a:t>
            </a:r>
          </a:p>
          <a:p>
            <a:endParaRPr lang="en-US" altLang="en-US"/>
          </a:p>
        </p:txBody>
      </p:sp>
      <p:pic>
        <p:nvPicPr>
          <p:cNvPr id="266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4572000" cy="167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664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8493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itle 1"/>
          <p:cNvSpPr>
            <a:spLocks noGrp="1"/>
          </p:cNvSpPr>
          <p:nvPr>
            <p:ph type="title"/>
          </p:nvPr>
        </p:nvSpPr>
        <p:spPr/>
        <p:txBody>
          <a:bodyPr/>
          <a:lstStyle/>
          <a:p>
            <a:r>
              <a:rPr lang="en-US" altLang="en-US" dirty="0">
                <a:solidFill>
                  <a:schemeClr val="bg1"/>
                </a:solidFill>
              </a:rPr>
              <a:t>Responsibilities of Application Layer </a:t>
            </a:r>
          </a:p>
        </p:txBody>
      </p:sp>
      <p:sp>
        <p:nvSpPr>
          <p:cNvPr id="27651" name="Content Placeholder 2"/>
          <p:cNvSpPr>
            <a:spLocks noGrp="1"/>
          </p:cNvSpPr>
          <p:nvPr>
            <p:ph idx="1"/>
          </p:nvPr>
        </p:nvSpPr>
        <p:spPr>
          <a:xfrm>
            <a:off x="457200" y="2057400"/>
            <a:ext cx="8229600" cy="4525963"/>
          </a:xfrm>
        </p:spPr>
        <p:txBody>
          <a:bodyPr/>
          <a:lstStyle/>
          <a:p>
            <a:r>
              <a:rPr lang="en-GB" altLang="en-US" sz="2000" b="1" dirty="0"/>
              <a:t>Network Virtual Terminal – </a:t>
            </a:r>
            <a:r>
              <a:rPr lang="en-GB" altLang="en-US" sz="2000" dirty="0"/>
              <a:t>Is a software version of physical terminal. Using this software </a:t>
            </a:r>
            <a:r>
              <a:rPr lang="en-US" altLang="en-US" sz="2000" dirty="0"/>
              <a:t>the user can log on to a computer that is remotely connected on the network. </a:t>
            </a:r>
          </a:p>
          <a:p>
            <a:r>
              <a:rPr lang="en-US" altLang="en-US" sz="2000" b="1" dirty="0"/>
              <a:t>File Transfer, Access and Management (FTAM)</a:t>
            </a:r>
            <a:r>
              <a:rPr lang="en-US" altLang="en-US" sz="2000" dirty="0"/>
              <a:t> – Using this application user can access files (to make changes) in a remote host. Also enables the user to retrieve and manage files from a remote computer so that the files can be used on a local computer.</a:t>
            </a:r>
          </a:p>
          <a:p>
            <a:r>
              <a:rPr lang="en-US" altLang="en-US" sz="2000" b="1" dirty="0"/>
              <a:t>Mail Services </a:t>
            </a:r>
            <a:r>
              <a:rPr lang="en-US" altLang="en-US" sz="2000" dirty="0"/>
              <a:t>– Using this application e-mails can be forwarded to another device. </a:t>
            </a:r>
          </a:p>
          <a:p>
            <a:r>
              <a:rPr lang="en-US" altLang="en-US" sz="2000" b="1" dirty="0"/>
              <a:t>Directory Services</a:t>
            </a:r>
            <a:r>
              <a:rPr lang="en-US" altLang="en-US" sz="2000" dirty="0"/>
              <a:t> – Another service provided by the Application layer is directory services. </a:t>
            </a:r>
            <a:endParaRPr lang="en-US" altLang="en-US" sz="2800" dirty="0"/>
          </a:p>
        </p:txBody>
      </p:sp>
    </p:spTree>
    <p:extLst>
      <p:ext uri="{BB962C8B-B14F-4D97-AF65-F5344CB8AC3E}">
        <p14:creationId xmlns:p14="http://schemas.microsoft.com/office/powerpoint/2010/main" val="900200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8493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itle 1"/>
          <p:cNvSpPr>
            <a:spLocks noGrp="1"/>
          </p:cNvSpPr>
          <p:nvPr>
            <p:ph type="title"/>
          </p:nvPr>
        </p:nvSpPr>
        <p:spPr/>
        <p:txBody>
          <a:bodyPr/>
          <a:lstStyle/>
          <a:p>
            <a:r>
              <a:rPr lang="en-US" altLang="en-US" dirty="0">
                <a:solidFill>
                  <a:schemeClr val="bg1"/>
                </a:solidFill>
              </a:rPr>
              <a:t>Summary of Layers</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a:buChar char="•"/>
              <a:defRPr/>
            </a:pPr>
            <a:r>
              <a:rPr lang="en-US" dirty="0"/>
              <a:t>User information is converted into data in the upper layers</a:t>
            </a:r>
          </a:p>
          <a:p>
            <a:pPr fontAlgn="auto">
              <a:spcAft>
                <a:spcPts val="0"/>
              </a:spcAft>
              <a:buFont typeface="Arial"/>
              <a:buChar char="•"/>
              <a:defRPr/>
            </a:pPr>
            <a:r>
              <a:rPr lang="en-US" dirty="0"/>
              <a:t>Data is converted into segments in the transport layer</a:t>
            </a:r>
          </a:p>
          <a:p>
            <a:pPr fontAlgn="auto">
              <a:spcAft>
                <a:spcPts val="0"/>
              </a:spcAft>
              <a:buFont typeface="Arial"/>
              <a:buChar char="•"/>
              <a:defRPr/>
            </a:pPr>
            <a:r>
              <a:rPr lang="en-US" dirty="0"/>
              <a:t>Segments are converted into packets in the network layer</a:t>
            </a:r>
          </a:p>
          <a:p>
            <a:pPr fontAlgn="auto">
              <a:spcAft>
                <a:spcPts val="0"/>
              </a:spcAft>
              <a:buFont typeface="Arial"/>
              <a:buChar char="•"/>
              <a:defRPr/>
            </a:pPr>
            <a:r>
              <a:rPr lang="en-US" dirty="0"/>
              <a:t>Packets are converted into frames in the data link </a:t>
            </a:r>
            <a:r>
              <a:rPr lang="en-US" dirty="0" smtClean="0"/>
              <a:t>layer</a:t>
            </a:r>
          </a:p>
          <a:p>
            <a:pPr fontAlgn="auto">
              <a:spcAft>
                <a:spcPts val="0"/>
              </a:spcAft>
              <a:buFont typeface="Arial"/>
              <a:buChar char="•"/>
              <a:defRPr/>
            </a:pPr>
            <a:r>
              <a:rPr lang="en-US" dirty="0"/>
              <a:t>Frames are converted into bits in the physical layer</a:t>
            </a:r>
          </a:p>
          <a:p>
            <a:pPr fontAlgn="auto">
              <a:spcAft>
                <a:spcPts val="0"/>
              </a:spcAft>
              <a:buFont typeface="Wingdings" pitchFamily="2" charset="2"/>
              <a:buNone/>
              <a:defRPr/>
            </a:pPr>
            <a:endParaRPr lang="en-US" dirty="0"/>
          </a:p>
          <a:p>
            <a:pPr fontAlgn="auto">
              <a:spcAft>
                <a:spcPts val="0"/>
              </a:spcAft>
              <a:buFont typeface="Wingdings" pitchFamily="2" charset="2"/>
              <a:buNone/>
              <a:defRPr/>
            </a:pPr>
            <a:endParaRPr lang="en-US" dirty="0"/>
          </a:p>
        </p:txBody>
      </p:sp>
    </p:spTree>
    <p:extLst>
      <p:ext uri="{BB962C8B-B14F-4D97-AF65-F5344CB8AC3E}">
        <p14:creationId xmlns:p14="http://schemas.microsoft.com/office/powerpoint/2010/main" val="648586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723" y="-29308"/>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Title 1"/>
          <p:cNvSpPr>
            <a:spLocks noGrp="1"/>
          </p:cNvSpPr>
          <p:nvPr>
            <p:ph type="title"/>
          </p:nvPr>
        </p:nvSpPr>
        <p:spPr/>
        <p:txBody>
          <a:bodyPr/>
          <a:lstStyle/>
          <a:p>
            <a:r>
              <a:rPr lang="en-US" altLang="en-US" dirty="0">
                <a:solidFill>
                  <a:schemeClr val="bg1"/>
                </a:solidFill>
              </a:rPr>
              <a:t>Summary - I</a:t>
            </a:r>
          </a:p>
        </p:txBody>
      </p:sp>
      <p:sp>
        <p:nvSpPr>
          <p:cNvPr id="29699" name="Content Placeholder 2"/>
          <p:cNvSpPr>
            <a:spLocks noGrp="1"/>
          </p:cNvSpPr>
          <p:nvPr>
            <p:ph idx="1"/>
          </p:nvPr>
        </p:nvSpPr>
        <p:spPr/>
        <p:txBody>
          <a:bodyPr/>
          <a:lstStyle/>
          <a:p>
            <a:r>
              <a:rPr lang="en-US" altLang="en-US" sz="2800"/>
              <a:t>OSI model consists of seven layers and provides standards for data communication.</a:t>
            </a:r>
          </a:p>
          <a:p>
            <a:r>
              <a:rPr lang="en-GB" altLang="en-US" sz="2800" dirty="0"/>
              <a:t>Physical layer is responsible for actual transmission of bits over the medium. It deals </a:t>
            </a:r>
            <a:r>
              <a:rPr lang="en-US" altLang="en-US" sz="2800" dirty="0"/>
              <a:t>with the electrical and mechanical functions.</a:t>
            </a:r>
          </a:p>
          <a:p>
            <a:r>
              <a:rPr lang="en-GB" altLang="en-US" sz="2800" dirty="0"/>
              <a:t>Data Link layer is responsible for node to node delivery of frames.</a:t>
            </a:r>
            <a:endParaRPr lang="en-US" altLang="en-US" sz="2800" dirty="0"/>
          </a:p>
          <a:p>
            <a:r>
              <a:rPr lang="en-GB" altLang="en-US" sz="2800" dirty="0"/>
              <a:t>Network layer is responsible for end to end delivery of packets and routing. </a:t>
            </a:r>
            <a:endParaRPr lang="en-US" altLang="en-US" sz="2800" dirty="0"/>
          </a:p>
        </p:txBody>
      </p:sp>
    </p:spTree>
    <p:extLst>
      <p:ext uri="{BB962C8B-B14F-4D97-AF65-F5344CB8AC3E}">
        <p14:creationId xmlns:p14="http://schemas.microsoft.com/office/powerpoint/2010/main" val="158464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84931"/>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itle 1"/>
          <p:cNvSpPr>
            <a:spLocks noGrp="1"/>
          </p:cNvSpPr>
          <p:nvPr>
            <p:ph type="title"/>
          </p:nvPr>
        </p:nvSpPr>
        <p:spPr/>
        <p:txBody>
          <a:bodyPr/>
          <a:lstStyle/>
          <a:p>
            <a:r>
              <a:rPr lang="en-US" altLang="en-US" dirty="0">
                <a:solidFill>
                  <a:schemeClr val="bg1"/>
                </a:solidFill>
              </a:rPr>
              <a:t>Summary - II</a:t>
            </a:r>
          </a:p>
        </p:txBody>
      </p:sp>
      <p:sp>
        <p:nvSpPr>
          <p:cNvPr id="30723" name="Content Placeholder 2"/>
          <p:cNvSpPr>
            <a:spLocks noGrp="1"/>
          </p:cNvSpPr>
          <p:nvPr>
            <p:ph idx="1"/>
          </p:nvPr>
        </p:nvSpPr>
        <p:spPr/>
        <p:txBody>
          <a:bodyPr/>
          <a:lstStyle/>
          <a:p>
            <a:r>
              <a:rPr lang="en-GB" altLang="en-US" sz="2800"/>
              <a:t>Transport layer is responsible for end to end delivery of the entire message. </a:t>
            </a:r>
            <a:endParaRPr lang="en-US" altLang="en-US" sz="2800" dirty="0"/>
          </a:p>
          <a:p>
            <a:r>
              <a:rPr lang="en-GB" altLang="en-US" sz="2800" dirty="0"/>
              <a:t>Session layer is responsible for establishing, managing and terminating sessions. </a:t>
            </a:r>
            <a:endParaRPr lang="en-US" altLang="en-US" sz="2800" dirty="0"/>
          </a:p>
          <a:p>
            <a:r>
              <a:rPr lang="en-GB" altLang="en-US" sz="2800" dirty="0"/>
              <a:t>Presentation layer is responsible for translation, encryption and data compression.</a:t>
            </a:r>
            <a:endParaRPr lang="en-US" altLang="en-US" sz="2800" dirty="0"/>
          </a:p>
          <a:p>
            <a:r>
              <a:rPr lang="en-GB" altLang="en-US" sz="2800" dirty="0"/>
              <a:t>Application layer is responsible for providing access to the network resources.</a:t>
            </a:r>
            <a:endParaRPr lang="en-US" altLang="en-US" sz="2800" dirty="0"/>
          </a:p>
          <a:p>
            <a:pPr>
              <a:buFont typeface="Wingdings" charset="2"/>
              <a:buNone/>
            </a:pPr>
            <a:endParaRPr lang="en-US" altLang="en-US" sz="2800" dirty="0"/>
          </a:p>
        </p:txBody>
      </p:sp>
    </p:spTree>
    <p:extLst>
      <p:ext uri="{BB962C8B-B14F-4D97-AF65-F5344CB8AC3E}">
        <p14:creationId xmlns:p14="http://schemas.microsoft.com/office/powerpoint/2010/main" val="432440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635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Title 1"/>
          <p:cNvSpPr>
            <a:spLocks noGrp="1"/>
          </p:cNvSpPr>
          <p:nvPr>
            <p:ph type="title"/>
          </p:nvPr>
        </p:nvSpPr>
        <p:spPr/>
        <p:txBody>
          <a:bodyPr/>
          <a:lstStyle/>
          <a:p>
            <a:r>
              <a:rPr lang="en-US" altLang="en-US" dirty="0">
                <a:solidFill>
                  <a:schemeClr val="bg1"/>
                </a:solidFill>
              </a:rPr>
              <a:t>Window Pane</a:t>
            </a:r>
          </a:p>
        </p:txBody>
      </p:sp>
      <p:sp>
        <p:nvSpPr>
          <p:cNvPr id="31747" name="Content Placeholder 2"/>
          <p:cNvSpPr>
            <a:spLocks noGrp="1"/>
          </p:cNvSpPr>
          <p:nvPr>
            <p:ph idx="1"/>
          </p:nvPr>
        </p:nvSpPr>
        <p:spPr>
          <a:xfrm>
            <a:off x="457200" y="1868488"/>
            <a:ext cx="8229600" cy="4525963"/>
          </a:xfrm>
        </p:spPr>
        <p:txBody>
          <a:bodyPr/>
          <a:lstStyle/>
          <a:p>
            <a:r>
              <a:rPr lang="en-US" altLang="en-US" dirty="0"/>
              <a:t>Draw a window pane on OSI layer.</a:t>
            </a:r>
          </a:p>
        </p:txBody>
      </p:sp>
    </p:spTree>
    <p:extLst>
      <p:ext uri="{BB962C8B-B14F-4D97-AF65-F5344CB8AC3E}">
        <p14:creationId xmlns:p14="http://schemas.microsoft.com/office/powerpoint/2010/main" val="936653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5862"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Title 1"/>
          <p:cNvSpPr>
            <a:spLocks noGrp="1"/>
          </p:cNvSpPr>
          <p:nvPr>
            <p:ph type="title"/>
          </p:nvPr>
        </p:nvSpPr>
        <p:spPr/>
        <p:txBody>
          <a:bodyPr/>
          <a:lstStyle/>
          <a:p>
            <a:r>
              <a:rPr lang="en-US" altLang="en-US" dirty="0">
                <a:solidFill>
                  <a:schemeClr val="bg1"/>
                </a:solidFill>
              </a:rPr>
              <a:t>Chapter Objective</a:t>
            </a:r>
          </a:p>
        </p:txBody>
      </p:sp>
      <p:sp>
        <p:nvSpPr>
          <p:cNvPr id="5123" name="Content Placeholder 2"/>
          <p:cNvSpPr>
            <a:spLocks noGrp="1"/>
          </p:cNvSpPr>
          <p:nvPr>
            <p:ph idx="1"/>
          </p:nvPr>
        </p:nvSpPr>
        <p:spPr>
          <a:xfrm>
            <a:off x="451338" y="3200400"/>
            <a:ext cx="8229600" cy="4525963"/>
          </a:xfrm>
        </p:spPr>
        <p:txBody>
          <a:bodyPr/>
          <a:lstStyle/>
          <a:p>
            <a:r>
              <a:rPr lang="en-US" altLang="en-US" i="1"/>
              <a:t>Explain the roles and responsibilities of the Open System Interconnection (OSI) model</a:t>
            </a:r>
            <a:endParaRPr lang="en-US" altLang="en-US"/>
          </a:p>
          <a:p>
            <a:endParaRPr lang="en-US" altLang="en-US" dirty="0"/>
          </a:p>
        </p:txBody>
      </p:sp>
    </p:spTree>
    <p:extLst>
      <p:ext uri="{BB962C8B-B14F-4D97-AF65-F5344CB8AC3E}">
        <p14:creationId xmlns:p14="http://schemas.microsoft.com/office/powerpoint/2010/main" val="558400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Information </a:t>
            </a:r>
            <a:r>
              <a:rPr lang="en-US" dirty="0"/>
              <a:t>is transmitted over a computer network using both analog and digital tech- </a:t>
            </a:r>
            <a:r>
              <a:rPr lang="en-US" dirty="0" smtClean="0"/>
              <a:t>no logy. </a:t>
            </a:r>
            <a:r>
              <a:rPr lang="en-US" dirty="0"/>
              <a:t>Analog technology involves a variation of values used to represent information. In contrast, digital technology uses two values</a:t>
            </a:r>
            <a:r>
              <a:rPr lang="en-US" dirty="0" smtClean="0"/>
              <a:t>.</a:t>
            </a:r>
            <a:endParaRPr lang="en-US" dirty="0"/>
          </a:p>
        </p:txBody>
      </p:sp>
    </p:spTree>
    <p:extLst>
      <p:ext uri="{BB962C8B-B14F-4D97-AF65-F5344CB8AC3E}">
        <p14:creationId xmlns:p14="http://schemas.microsoft.com/office/powerpoint/2010/main" val="120960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Title 1"/>
          <p:cNvSpPr>
            <a:spLocks noGrp="1"/>
          </p:cNvSpPr>
          <p:nvPr>
            <p:ph type="title"/>
          </p:nvPr>
        </p:nvSpPr>
        <p:spPr/>
        <p:txBody>
          <a:bodyPr/>
          <a:lstStyle/>
          <a:p>
            <a:r>
              <a:rPr lang="en-US" altLang="en-US" dirty="0" smtClean="0">
                <a:solidFill>
                  <a:schemeClr val="bg1"/>
                </a:solidFill>
              </a:rPr>
              <a:t>Questions</a:t>
            </a:r>
            <a:endParaRPr lang="en-US" altLang="en-US" dirty="0">
              <a:solidFill>
                <a:schemeClr val="bg1"/>
              </a:solidFill>
            </a:endParaRPr>
          </a:p>
        </p:txBody>
      </p:sp>
      <p:sp>
        <p:nvSpPr>
          <p:cNvPr id="6147" name="Content Placeholder 2"/>
          <p:cNvSpPr>
            <a:spLocks noGrp="1"/>
          </p:cNvSpPr>
          <p:nvPr>
            <p:ph idx="1"/>
          </p:nvPr>
        </p:nvSpPr>
        <p:spPr>
          <a:xfrm>
            <a:off x="457200" y="2133600"/>
            <a:ext cx="8229600" cy="4525963"/>
          </a:xfrm>
        </p:spPr>
        <p:txBody>
          <a:bodyPr/>
          <a:lstStyle/>
          <a:p>
            <a:r>
              <a:rPr lang="en-US" altLang="en-US" dirty="0"/>
              <a:t>List the information required to configure an e-mail client.</a:t>
            </a:r>
          </a:p>
          <a:p>
            <a:r>
              <a:rPr lang="en-US" altLang="en-US" dirty="0"/>
              <a:t>Write the difference between MS Outlook and Windows Mail.</a:t>
            </a:r>
          </a:p>
          <a:p>
            <a:r>
              <a:rPr lang="en-US" altLang="en-US" dirty="0"/>
              <a:t>List the steps to troubleshoot the problem related to e-mail client.</a:t>
            </a:r>
          </a:p>
          <a:p>
            <a:pPr>
              <a:buFont typeface="Wingdings" charset="2"/>
              <a:buNone/>
            </a:pPr>
            <a:endParaRPr lang="en-US" altLang="en-US" dirty="0"/>
          </a:p>
        </p:txBody>
      </p:sp>
    </p:spTree>
    <p:extLst>
      <p:ext uri="{BB962C8B-B14F-4D97-AF65-F5344CB8AC3E}">
        <p14:creationId xmlns:p14="http://schemas.microsoft.com/office/powerpoint/2010/main" val="529027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1723"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 name="Rectangle 2"/>
          <p:cNvSpPr>
            <a:spLocks noGrp="1" noChangeArrowheads="1"/>
          </p:cNvSpPr>
          <p:nvPr>
            <p:ph type="title"/>
          </p:nvPr>
        </p:nvSpPr>
        <p:spPr/>
        <p:txBody>
          <a:bodyPr/>
          <a:lstStyle/>
          <a:p>
            <a:r>
              <a:rPr lang="en-US" altLang="en-US">
                <a:solidFill>
                  <a:schemeClr val="bg1"/>
                </a:solidFill>
              </a:rPr>
              <a:t>OSI Model	</a:t>
            </a:r>
          </a:p>
        </p:txBody>
      </p:sp>
      <p:sp>
        <p:nvSpPr>
          <p:cNvPr id="7171" name="Rectangle 3"/>
          <p:cNvSpPr>
            <a:spLocks noGrp="1" noChangeArrowheads="1"/>
          </p:cNvSpPr>
          <p:nvPr>
            <p:ph idx="1"/>
          </p:nvPr>
        </p:nvSpPr>
        <p:spPr>
          <a:xfrm>
            <a:off x="457200" y="1868488"/>
            <a:ext cx="8229600" cy="4525963"/>
          </a:xfrm>
        </p:spPr>
        <p:txBody>
          <a:bodyPr/>
          <a:lstStyle/>
          <a:p>
            <a:r>
              <a:rPr lang="en-US" altLang="en-US" dirty="0"/>
              <a:t>Run it through CBT</a:t>
            </a:r>
          </a:p>
        </p:txBody>
      </p:sp>
    </p:spTree>
    <p:extLst>
      <p:ext uri="{BB962C8B-B14F-4D97-AF65-F5344CB8AC3E}">
        <p14:creationId xmlns:p14="http://schemas.microsoft.com/office/powerpoint/2010/main" val="780843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19173"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p:cNvSpPr>
            <a:spLocks noGrp="1" noChangeArrowheads="1"/>
          </p:cNvSpPr>
          <p:nvPr>
            <p:ph type="title"/>
          </p:nvPr>
        </p:nvSpPr>
        <p:spPr>
          <a:xfrm>
            <a:off x="457200" y="304800"/>
            <a:ext cx="8229600" cy="1219200"/>
          </a:xfrm>
        </p:spPr>
        <p:txBody>
          <a:bodyPr rtlCol="0">
            <a:normAutofit fontScale="90000"/>
          </a:bodyPr>
          <a:lstStyle/>
          <a:p>
            <a:pPr fontAlgn="auto">
              <a:spcAft>
                <a:spcPts val="0"/>
              </a:spcAft>
              <a:defRPr/>
            </a:pPr>
            <a:r>
              <a:rPr lang="en-US" dirty="0" smtClean="0">
                <a:solidFill>
                  <a:schemeClr val="bg1"/>
                </a:solidFill>
              </a:rPr>
              <a:t>Open System Interconnection (OSI) Model - I</a:t>
            </a:r>
          </a:p>
        </p:txBody>
      </p:sp>
      <p:sp>
        <p:nvSpPr>
          <p:cNvPr id="8198" name="Rectangle 3"/>
          <p:cNvSpPr>
            <a:spLocks noChangeArrowheads="1"/>
          </p:cNvSpPr>
          <p:nvPr/>
        </p:nvSpPr>
        <p:spPr bwMode="auto">
          <a:xfrm>
            <a:off x="439615" y="2492375"/>
            <a:ext cx="82264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20000"/>
              </a:spcBef>
              <a:buClr>
                <a:schemeClr val="accent1"/>
              </a:buClr>
              <a:buSzPct val="65000"/>
              <a:buFont typeface="Wingdings" charset="2"/>
              <a:buChar char="n"/>
            </a:pPr>
            <a:r>
              <a:rPr lang="en-US" altLang="en-US" sz="2600" dirty="0"/>
              <a:t>Also known as ISO-OSI Reference Model </a:t>
            </a:r>
          </a:p>
          <a:p>
            <a:pPr eaLnBrk="1" hangingPunct="1">
              <a:spcBef>
                <a:spcPct val="20000"/>
              </a:spcBef>
              <a:buClr>
                <a:schemeClr val="accent1"/>
              </a:buClr>
              <a:buSzPct val="65000"/>
              <a:buFont typeface="Wingdings" charset="2"/>
              <a:buChar char="n"/>
            </a:pPr>
            <a:r>
              <a:rPr lang="en-US" altLang="en-US" sz="2600" dirty="0"/>
              <a:t>Developed by International Organization for Standardization (ISO)</a:t>
            </a:r>
          </a:p>
          <a:p>
            <a:pPr eaLnBrk="1" hangingPunct="1">
              <a:spcBef>
                <a:spcPct val="20000"/>
              </a:spcBef>
              <a:buClr>
                <a:schemeClr val="accent1"/>
              </a:buClr>
              <a:buSzPct val="65000"/>
              <a:buFont typeface="Wingdings" charset="2"/>
              <a:buChar char="n"/>
            </a:pPr>
            <a:r>
              <a:rPr lang="en-US" altLang="en-US" sz="2600" dirty="0"/>
              <a:t>Describes flow of information from one computer to another</a:t>
            </a:r>
          </a:p>
          <a:p>
            <a:pPr eaLnBrk="1" hangingPunct="1">
              <a:spcBef>
                <a:spcPct val="20000"/>
              </a:spcBef>
              <a:buClr>
                <a:schemeClr val="accent1"/>
              </a:buClr>
              <a:buSzPct val="65000"/>
              <a:buFont typeface="Wingdings" charset="2"/>
              <a:buChar char="n"/>
            </a:pPr>
            <a:r>
              <a:rPr lang="en-US" altLang="en-US" sz="2600" dirty="0"/>
              <a:t> Consists of seven layers</a:t>
            </a:r>
          </a:p>
        </p:txBody>
      </p:sp>
    </p:spTree>
    <p:extLst>
      <p:ext uri="{BB962C8B-B14F-4D97-AF65-F5344CB8AC3E}">
        <p14:creationId xmlns:p14="http://schemas.microsoft.com/office/powerpoint/2010/main" val="3635662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2"/>
          <p:cNvSpPr>
            <a:spLocks noGrp="1" noChangeArrowheads="1"/>
          </p:cNvSpPr>
          <p:nvPr>
            <p:ph type="title"/>
          </p:nvPr>
        </p:nvSpPr>
        <p:spPr>
          <a:xfrm>
            <a:off x="457200" y="304800"/>
            <a:ext cx="8229600" cy="1295400"/>
          </a:xfrm>
        </p:spPr>
        <p:txBody>
          <a:bodyPr rtlCol="0">
            <a:normAutofit fontScale="90000"/>
          </a:bodyPr>
          <a:lstStyle/>
          <a:p>
            <a:pPr fontAlgn="auto">
              <a:spcAft>
                <a:spcPts val="0"/>
              </a:spcAft>
              <a:defRPr/>
            </a:pPr>
            <a:r>
              <a:rPr lang="en-US" dirty="0" smtClean="0">
                <a:solidFill>
                  <a:schemeClr val="bg1"/>
                </a:solidFill>
              </a:rPr>
              <a:t>Open System Interconnection (OSI) Model - II</a:t>
            </a:r>
          </a:p>
        </p:txBody>
      </p:sp>
      <p:pic>
        <p:nvPicPr>
          <p:cNvPr id="9222" name="Picture 6" descr="OSI Mode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1828800"/>
            <a:ext cx="6629400" cy="402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9040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35169" y="0"/>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Title 1"/>
          <p:cNvSpPr>
            <a:spLocks noGrp="1"/>
          </p:cNvSpPr>
          <p:nvPr>
            <p:ph type="title"/>
          </p:nvPr>
        </p:nvSpPr>
        <p:spPr/>
        <p:txBody>
          <a:bodyPr/>
          <a:lstStyle/>
          <a:p>
            <a:r>
              <a:rPr lang="en-US" altLang="en-US" dirty="0">
                <a:solidFill>
                  <a:schemeClr val="bg1"/>
                </a:solidFill>
              </a:rPr>
              <a:t>Physical Layer</a:t>
            </a:r>
          </a:p>
        </p:txBody>
      </p:sp>
      <p:sp>
        <p:nvSpPr>
          <p:cNvPr id="10243" name="Content Placeholder 2"/>
          <p:cNvSpPr>
            <a:spLocks noGrp="1"/>
          </p:cNvSpPr>
          <p:nvPr>
            <p:ph idx="1"/>
          </p:nvPr>
        </p:nvSpPr>
        <p:spPr/>
        <p:txBody>
          <a:bodyPr/>
          <a:lstStyle/>
          <a:p>
            <a:r>
              <a:rPr lang="en-US" altLang="en-US"/>
              <a:t>Is the first or the bottom most layer of the OSI model. </a:t>
            </a:r>
          </a:p>
          <a:p>
            <a:r>
              <a:rPr lang="en-US" altLang="en-US"/>
              <a:t>Used to establish or terminate a connection to a communication medium.</a:t>
            </a:r>
          </a:p>
          <a:p>
            <a:r>
              <a:rPr lang="en-US" altLang="en-US"/>
              <a:t>Defines the electrical and mechanical specifications like cables, connectors and signaling options of the medium.</a:t>
            </a:r>
          </a:p>
          <a:p>
            <a:endParaRPr lang="en-US" altLang="en-US"/>
          </a:p>
        </p:txBody>
      </p:sp>
    </p:spTree>
    <p:extLst>
      <p:ext uri="{BB962C8B-B14F-4D97-AF65-F5344CB8AC3E}">
        <p14:creationId xmlns:p14="http://schemas.microsoft.com/office/powerpoint/2010/main" val="1526466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p:cNvPicPr>
          <p:nvPr/>
        </p:nvPicPr>
        <p:blipFill rotWithShape="1">
          <a:blip r:embed="rId2">
            <a:extLst>
              <a:ext uri="{28A0092B-C50C-407E-A947-70E740481C1C}">
                <a14:useLocalDpi xmlns:a14="http://schemas.microsoft.com/office/drawing/2010/main" val="0"/>
              </a:ext>
            </a:extLst>
          </a:blip>
          <a:srcRect r="50000"/>
          <a:stretch/>
        </p:blipFill>
        <p:spPr bwMode="auto">
          <a:xfrm>
            <a:off x="0" y="-17585"/>
            <a:ext cx="91440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p:cNvSpPr>
            <a:spLocks noGrp="1"/>
          </p:cNvSpPr>
          <p:nvPr>
            <p:ph type="title"/>
          </p:nvPr>
        </p:nvSpPr>
        <p:spPr/>
        <p:txBody>
          <a:bodyPr/>
          <a:lstStyle/>
          <a:p>
            <a:r>
              <a:rPr lang="en-US" altLang="en-US" dirty="0">
                <a:solidFill>
                  <a:schemeClr val="bg1"/>
                </a:solidFill>
              </a:rPr>
              <a:t>Responsibilities of Physical Layer</a:t>
            </a:r>
          </a:p>
        </p:txBody>
      </p:sp>
      <p:sp>
        <p:nvSpPr>
          <p:cNvPr id="11267" name="Content Placeholder 2"/>
          <p:cNvSpPr>
            <a:spLocks noGrp="1"/>
          </p:cNvSpPr>
          <p:nvPr>
            <p:ph idx="1"/>
          </p:nvPr>
        </p:nvSpPr>
        <p:spPr>
          <a:xfrm>
            <a:off x="762000" y="1671760"/>
            <a:ext cx="8229600" cy="4525963"/>
          </a:xfrm>
        </p:spPr>
        <p:txBody>
          <a:bodyPr/>
          <a:lstStyle/>
          <a:p>
            <a:r>
              <a:rPr lang="en-US" altLang="en-US" dirty="0"/>
              <a:t>Characteristics of media – </a:t>
            </a:r>
          </a:p>
          <a:p>
            <a:r>
              <a:rPr lang="en-US" altLang="en-US" dirty="0"/>
              <a:t>Encoding – </a:t>
            </a:r>
          </a:p>
          <a:p>
            <a:r>
              <a:rPr lang="en-US" altLang="en-US" dirty="0"/>
              <a:t>Transmission Rate – </a:t>
            </a:r>
          </a:p>
          <a:p>
            <a:r>
              <a:rPr lang="en-US" altLang="en-US" dirty="0"/>
              <a:t>Transmission Mode – </a:t>
            </a:r>
          </a:p>
          <a:p>
            <a:r>
              <a:rPr lang="en-US" altLang="en-US" dirty="0"/>
              <a:t>Topology – </a:t>
            </a:r>
          </a:p>
          <a:p>
            <a:pPr>
              <a:buFont typeface="Wingdings" charset="2"/>
              <a:buNone/>
            </a:pPr>
            <a:endParaRPr lang="en-US" altLang="en-US" dirty="0"/>
          </a:p>
        </p:txBody>
      </p:sp>
    </p:spTree>
    <p:extLst>
      <p:ext uri="{BB962C8B-B14F-4D97-AF65-F5344CB8AC3E}">
        <p14:creationId xmlns:p14="http://schemas.microsoft.com/office/powerpoint/2010/main" val="1487053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199</TotalTime>
  <Words>1287</Words>
  <Application>Microsoft Macintosh PowerPoint</Application>
  <PresentationFormat>On-screen Show (4:3)</PresentationFormat>
  <Paragraphs>107</Paragraphs>
  <Slides>30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Calibri Light</vt:lpstr>
      <vt:lpstr>Arial</vt:lpstr>
      <vt:lpstr>Calibri</vt:lpstr>
      <vt:lpstr>Wingdings</vt:lpstr>
      <vt:lpstr>1_Office Theme</vt:lpstr>
      <vt:lpstr>Custom Design</vt:lpstr>
      <vt:lpstr>The working OSI Model</vt:lpstr>
      <vt:lpstr>OSI Model</vt:lpstr>
      <vt:lpstr>Chapter Objective</vt:lpstr>
      <vt:lpstr>Questions</vt:lpstr>
      <vt:lpstr>OSI Model </vt:lpstr>
      <vt:lpstr>Open System Interconnection (OSI) Model - I</vt:lpstr>
      <vt:lpstr>Open System Interconnection (OSI) Model - II</vt:lpstr>
      <vt:lpstr>Physical Layer</vt:lpstr>
      <vt:lpstr>Responsibilities of Physical Layer</vt:lpstr>
      <vt:lpstr>Data Link Layer</vt:lpstr>
      <vt:lpstr>Responsibilities of Datalink Layer</vt:lpstr>
      <vt:lpstr>Group Discussion Time Limit – 3 Mins</vt:lpstr>
      <vt:lpstr>Network Layer</vt:lpstr>
      <vt:lpstr>Responsibilities of Network Layer</vt:lpstr>
      <vt:lpstr>Group Discussion Time Limit – 3 Mins</vt:lpstr>
      <vt:lpstr>Transport Layer</vt:lpstr>
      <vt:lpstr>Responsibilities of Transport Layer - I</vt:lpstr>
      <vt:lpstr>Responsibilities of Transport Layer - II</vt:lpstr>
      <vt:lpstr>Group Discussion Time Limit – 3 Mins</vt:lpstr>
      <vt:lpstr>Session Layer</vt:lpstr>
      <vt:lpstr>Responsibilities of Session Layer </vt:lpstr>
      <vt:lpstr>Presentation Layer</vt:lpstr>
      <vt:lpstr>Responsibilities of Presentation Layer </vt:lpstr>
      <vt:lpstr>Application Layer</vt:lpstr>
      <vt:lpstr>Responsibilities of Application Layer </vt:lpstr>
      <vt:lpstr>Summary of Layers</vt:lpstr>
      <vt:lpstr>Summary - I</vt:lpstr>
      <vt:lpstr>Summary - II</vt:lpstr>
      <vt:lpstr>Window Pane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of Networks </dc:title>
  <dc:creator>Microsoft Office User</dc:creator>
  <cp:lastModifiedBy>Microsoft Office User</cp:lastModifiedBy>
  <cp:revision>23</cp:revision>
  <dcterms:created xsi:type="dcterms:W3CDTF">2018-02-28T08:31:32Z</dcterms:created>
  <dcterms:modified xsi:type="dcterms:W3CDTF">2018-03-05T20:41:18Z</dcterms:modified>
</cp:coreProperties>
</file>