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7"/>
  </p:notesMasterIdLst>
  <p:handoutMasterIdLst>
    <p:handoutMasterId r:id="rId48"/>
  </p:handoutMasterIdLst>
  <p:sldIdLst>
    <p:sldId id="500" r:id="rId3"/>
    <p:sldId id="541" r:id="rId4"/>
    <p:sldId id="816" r:id="rId5"/>
    <p:sldId id="627" r:id="rId6"/>
    <p:sldId id="710" r:id="rId7"/>
    <p:sldId id="778" r:id="rId8"/>
    <p:sldId id="777" r:id="rId9"/>
    <p:sldId id="805" r:id="rId10"/>
    <p:sldId id="779" r:id="rId11"/>
    <p:sldId id="780" r:id="rId12"/>
    <p:sldId id="738" r:id="rId13"/>
    <p:sldId id="784" r:id="rId14"/>
    <p:sldId id="785" r:id="rId15"/>
    <p:sldId id="786" r:id="rId16"/>
    <p:sldId id="787" r:id="rId17"/>
    <p:sldId id="739" r:id="rId18"/>
    <p:sldId id="740" r:id="rId19"/>
    <p:sldId id="788" r:id="rId20"/>
    <p:sldId id="790" r:id="rId21"/>
    <p:sldId id="791" r:id="rId22"/>
    <p:sldId id="807" r:id="rId23"/>
    <p:sldId id="792" r:id="rId24"/>
    <p:sldId id="794" r:id="rId25"/>
    <p:sldId id="795" r:id="rId26"/>
    <p:sldId id="796" r:id="rId27"/>
    <p:sldId id="799" r:id="rId28"/>
    <p:sldId id="798" r:id="rId29"/>
    <p:sldId id="797" r:id="rId30"/>
    <p:sldId id="800" r:id="rId31"/>
    <p:sldId id="801" r:id="rId32"/>
    <p:sldId id="802" r:id="rId33"/>
    <p:sldId id="776" r:id="rId34"/>
    <p:sldId id="803" r:id="rId35"/>
    <p:sldId id="804" r:id="rId36"/>
    <p:sldId id="808" r:id="rId37"/>
    <p:sldId id="809" r:id="rId38"/>
    <p:sldId id="810" r:id="rId39"/>
    <p:sldId id="811" r:id="rId40"/>
    <p:sldId id="812" r:id="rId41"/>
    <p:sldId id="814" r:id="rId42"/>
    <p:sldId id="813" r:id="rId43"/>
    <p:sldId id="724" r:id="rId44"/>
    <p:sldId id="815" r:id="rId45"/>
    <p:sldId id="681" r:id="rId4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2" autoAdjust="0"/>
    <p:restoredTop sz="94660"/>
  </p:normalViewPr>
  <p:slideViewPr>
    <p:cSldViewPr snapToGrid="0">
      <p:cViewPr>
        <p:scale>
          <a:sx n="75" d="100"/>
          <a:sy n="75" d="100"/>
        </p:scale>
        <p:origin x="-180" y="28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2.xml"/><Relationship Id="rId3" Type="http://schemas.openxmlformats.org/officeDocument/2006/relationships/slide" Target="slides/slide6.xml"/><Relationship Id="rId21" Type="http://schemas.openxmlformats.org/officeDocument/2006/relationships/slide" Target="slides/slide24.xml"/><Relationship Id="rId34" Type="http://schemas.openxmlformats.org/officeDocument/2006/relationships/slide" Target="slides/slide37.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2.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 to Networks</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10</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kern="1200" dirty="0" smtClean="0">
                <a:solidFill>
                  <a:schemeClr val="tx1"/>
                </a:solidFill>
                <a:effectLst/>
                <a:latin typeface="Arial" charset="0"/>
                <a:ea typeface="ＭＳ Ｐゴシック" charset="0"/>
                <a:cs typeface="ＭＳ Ｐゴシック" charset="0"/>
              </a:rPr>
              <a:t>10.1.1.4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10.1.2.1</a:t>
            </a:r>
            <a:r>
              <a:rPr lang="en-US" baseline="0" dirty="0" smtClean="0"/>
              <a:t> </a:t>
            </a:r>
          </a:p>
          <a:p>
            <a:r>
              <a:rPr lang="en-US" sz="1200" b="0" i="0" kern="1200" dirty="0" smtClean="0">
                <a:solidFill>
                  <a:schemeClr val="tx1"/>
                </a:solidFill>
                <a:effectLst/>
                <a:latin typeface="Arial" charset="0"/>
                <a:ea typeface="ＭＳ Ｐゴシック" charset="0"/>
                <a:cs typeface="ＭＳ Ｐゴシック" charset="0"/>
              </a:rPr>
              <a:t>Two or more computers are connected via a network and can share resources (such as printers and files) without having a dedicated server. Every connected end device (known as a peer) can function as both a server and a client. The roles of client and server are set on a per request basis.</a:t>
            </a:r>
          </a:p>
          <a:p>
            <a:r>
              <a:rPr lang="en-US" sz="1200" b="0" i="0" kern="1200" dirty="0" smtClean="0">
                <a:solidFill>
                  <a:schemeClr val="tx1"/>
                </a:solidFill>
                <a:effectLst/>
                <a:latin typeface="Arial" charset="0"/>
                <a:ea typeface="ＭＳ Ｐゴシック" charset="0"/>
                <a:cs typeface="ＭＳ Ｐゴシック" charset="0"/>
              </a:rPr>
              <a:t>In this example, Peer1 has a printer attached to it directly by USB, and is setup to share the printer on the network so that Peer2 can print to it. The Peer2 is setup to share a drive or folder on the network. This allows Peer1 to access files on the shared folder, as well as save files to the shared folder. In addition to sharing files, a network such as this one would allow users to enable networked games, or share an Internet connection.</a:t>
            </a:r>
          </a:p>
          <a:p>
            <a:r>
              <a:rPr lang="en-US" sz="1200" b="0" i="0" kern="1200" dirty="0" smtClean="0">
                <a:solidFill>
                  <a:schemeClr val="tx1"/>
                </a:solidFill>
                <a:effectLst/>
                <a:latin typeface="Arial" charset="0"/>
                <a:ea typeface="ＭＳ Ｐゴシック" charset="0"/>
                <a:cs typeface="ＭＳ Ｐゴシック" charset="0"/>
              </a:rPr>
              <a:t>Peer-to-peer networks decentralize the resources on a network. Instead of locating data to be shared on dedicated servers, data can be located anywhere and on any connected device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10.1.2.2</a:t>
            </a:r>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Peer-to-peer applications can be used on peer-to-peer networks, client-server networks, and across the Internet.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10.1.2.3</a:t>
            </a:r>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Many P2P applications do not use a central database to record all the files available on the peers. Instead, the devices on the network each tell the others what files are available when queried, and use the file sharing protocol and services to support locating resources.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10.1.2.5</a:t>
            </a:r>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In the client-server model, the device requesting the information is called a client and the device responding to the request is called a server. Client and server processes are considered to be in the application layer. The client begins the exchange by requesting data from the server, which responds by sending one or more streams of data to the client</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10.1.2.5</a:t>
            </a:r>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In the client-server model, the device requesting the information is called a client and the device responding to the request is called a server. Client and server processes are considered to be in the application layer. The client begins the exchange by requesting data from the server, which responds by sending one or more streams of data to the client</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16</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17</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10.2.1.1</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18</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10.2.1.2</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10.2.1.3</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a:t>Chapter 1 Sections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10.2.1.4</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10.2.1.4</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10.2.1.5</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10.2.1.6</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10.2.1.7</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10.2.2.1</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26</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10.2.2.1</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27</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10.2.2.2</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28</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10.2.2.3</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10.2.2.4</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a:t>Chapter 1 Sections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30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10.2.2.6</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31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10.2.2.7</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32</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10.2.3.1</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33</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10.2.3.4</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10.2.3.4</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35</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10.3.1.1</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36</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37</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38</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10.3.1.2</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39</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10.3.1.3</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4</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10.1</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40</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10.3.1.4</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41</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10.3.1.5</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42</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1.5 &amp; 1.5.1</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43</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Section 1.5 &amp; 1.5.1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kern="1200" dirty="0" smtClean="0">
                <a:solidFill>
                  <a:schemeClr val="tx1"/>
                </a:solidFill>
                <a:effectLst/>
                <a:latin typeface="Arial" charset="0"/>
                <a:ea typeface="ＭＳ Ｐゴシック" charset="0"/>
                <a:cs typeface="ＭＳ Ｐゴシック" charset="0"/>
              </a:rPr>
              <a:t>10.1.1.1</a:t>
            </a:r>
            <a:r>
              <a:rPr lang="en-CA" sz="1200" kern="1200" baseline="0" dirty="0" smtClean="0">
                <a:solidFill>
                  <a:schemeClr val="tx1"/>
                </a:solidFill>
                <a:effectLst/>
                <a:latin typeface="Arial" charset="0"/>
                <a:ea typeface="ＭＳ Ｐゴシック" charset="0"/>
                <a:cs typeface="ＭＳ Ｐゴシック" charset="0"/>
              </a:rPr>
              <a:t> </a:t>
            </a:r>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As shown in the figure, the application layer is the top layer of both the OSI and TCP/IP models. It is the layer that provides the interface between the applications we use to communicate and the underlying network over which our messages are transmitted. Application layer protocols are used to exchange data between programs running on the source and destination hosts.</a:t>
            </a:r>
            <a:endParaRPr lang="en-CA" sz="1200" kern="1200" dirty="0" smtClean="0">
              <a:solidFill>
                <a:schemeClr val="tx1"/>
              </a:solidFill>
              <a:effectLst/>
              <a:latin typeface="Arial" charset="0"/>
              <a:ea typeface="ＭＳ Ｐゴシック" charset="0"/>
              <a:cs typeface="ＭＳ Ｐゴシック" charset="0"/>
            </a:endParaRPr>
          </a:p>
          <a:p>
            <a:pPr>
              <a:lnSpc>
                <a:spcPct val="80000"/>
              </a:lnSpc>
              <a:buFontTx/>
              <a:buNone/>
            </a:pPr>
            <a:endParaRPr lang="en-CA" sz="1200" kern="1200" dirty="0" smtClean="0">
              <a:solidFill>
                <a:schemeClr val="tx1"/>
              </a:solidFill>
              <a:effectLst/>
              <a:latin typeface="Arial" charset="0"/>
              <a:ea typeface="ＭＳ Ｐゴシック" charset="0"/>
              <a:cs typeface="ＭＳ Ｐゴシック" charset="0"/>
            </a:endParaRPr>
          </a:p>
          <a:p>
            <a:pPr>
              <a:lnSpc>
                <a:spcPct val="80000"/>
              </a:lnSpc>
              <a:buFontTx/>
              <a:buNone/>
            </a:pPr>
            <a:r>
              <a:rPr lang="en-US" dirty="0" smtClean="0"/>
              <a:t>Section 4.1.1.1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kern="1200" dirty="0" smtClean="0">
                <a:solidFill>
                  <a:schemeClr val="tx1"/>
                </a:solidFill>
                <a:effectLst/>
                <a:latin typeface="Arial" charset="0"/>
                <a:ea typeface="ＭＳ Ｐゴシック" charset="0"/>
                <a:cs typeface="ＭＳ Ｐゴシック" charset="0"/>
              </a:rPr>
              <a:t>10.1.1.2</a:t>
            </a:r>
          </a:p>
          <a:p>
            <a:pPr>
              <a:lnSpc>
                <a:spcPct val="80000"/>
              </a:lnSpc>
              <a:buFontTx/>
              <a:buNone/>
            </a:pPr>
            <a:r>
              <a:rPr lang="en-US" sz="1200" b="0" i="0" kern="1200" dirty="0" smtClean="0">
                <a:solidFill>
                  <a:schemeClr val="tx1"/>
                </a:solidFill>
                <a:effectLst/>
                <a:latin typeface="Arial" charset="0"/>
                <a:ea typeface="ＭＳ Ｐゴシック" charset="0"/>
                <a:cs typeface="ＭＳ Ｐゴシック" charset="0"/>
              </a:rPr>
              <a:t>Most applications, like web browsers (using HTTP) or email clients (using SMTP and </a:t>
            </a:r>
            <a:r>
              <a:rPr lang="en-US" sz="1200" b="0" i="0" kern="1200" dirty="0" err="1" smtClean="0">
                <a:solidFill>
                  <a:schemeClr val="tx1"/>
                </a:solidFill>
                <a:effectLst/>
                <a:latin typeface="Arial" charset="0"/>
                <a:ea typeface="ＭＳ Ｐゴシック" charset="0"/>
                <a:cs typeface="ＭＳ Ｐゴシック" charset="0"/>
              </a:rPr>
              <a:t>PoP</a:t>
            </a:r>
            <a:r>
              <a:rPr lang="en-US" sz="1200" b="0" i="0" kern="1200" dirty="0" smtClean="0">
                <a:solidFill>
                  <a:schemeClr val="tx1"/>
                </a:solidFill>
                <a:effectLst/>
                <a:latin typeface="Arial" charset="0"/>
                <a:ea typeface="ＭＳ Ｐゴシック" charset="0"/>
                <a:cs typeface="ＭＳ Ｐゴシック" charset="0"/>
              </a:rPr>
              <a:t>), incorporate the functionality of the application, presentation and session layers.</a:t>
            </a:r>
            <a:endParaRPr lang="en-CA" sz="1200" kern="1200" dirty="0" smtClean="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kern="1200" dirty="0" smtClean="0">
                <a:solidFill>
                  <a:schemeClr val="tx1"/>
                </a:solidFill>
                <a:effectLst/>
                <a:latin typeface="Arial" charset="0"/>
                <a:ea typeface="ＭＳ Ｐゴシック" charset="0"/>
                <a:cs typeface="ＭＳ Ｐゴシック" charset="0"/>
              </a:rPr>
              <a:t>10.1.1.3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8</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kern="1200" smtClean="0">
                <a:solidFill>
                  <a:schemeClr val="tx1"/>
                </a:solidFill>
                <a:effectLst/>
                <a:latin typeface="Arial" charset="0"/>
                <a:ea typeface="ＭＳ Ｐゴシック" charset="0"/>
                <a:cs typeface="ＭＳ Ｐゴシック" charset="0"/>
              </a:rPr>
              <a:t>10.1.1.3</a:t>
            </a:r>
            <a:endParaRPr lang="en-CA" sz="1200" kern="1200" dirty="0" smtClean="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9</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kern="1200" dirty="0" smtClean="0">
                <a:solidFill>
                  <a:schemeClr val="tx1"/>
                </a:solidFill>
                <a:effectLst/>
                <a:latin typeface="Arial" charset="0"/>
                <a:ea typeface="ＭＳ Ｐゴシック" charset="0"/>
                <a:cs typeface="ＭＳ Ｐゴシック" charset="0"/>
              </a:rPr>
              <a:t>10.1.1.4</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a:latin typeface="Arial" charset="0"/>
              </a:rPr>
              <a:t>Chapter </a:t>
            </a:r>
            <a:r>
              <a:rPr lang="en-US" sz="2800" smtClean="0">
                <a:latin typeface="Arial" charset="0"/>
              </a:rPr>
              <a:t>10:</a:t>
            </a:r>
            <a:r>
              <a:rPr lang="en-US" sz="2800" dirty="0">
                <a:latin typeface="Arial" charset="0"/>
              </a:rPr>
              <a:t/>
            </a:r>
            <a:br>
              <a:rPr lang="en-US" sz="2800" dirty="0">
                <a:latin typeface="Arial" charset="0"/>
              </a:rPr>
            </a:br>
            <a:r>
              <a:rPr lang="en-US" sz="2800" dirty="0" smtClean="0">
                <a:latin typeface="Arial" charset="0"/>
              </a:rPr>
              <a:t>Application Layer</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a:latin typeface="Arial" charset="0"/>
              </a:rPr>
              <a:t>Network </a:t>
            </a:r>
            <a:r>
              <a:rPr lang="en-US" sz="2400" dirty="0" smtClean="0">
                <a:latin typeface="Arial" charset="0"/>
              </a:rPr>
              <a:t>Basics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smtClean="0">
                <a:latin typeface="Arial" charset="0"/>
              </a:rPr>
              <a:t>TCP/IP Application Layer Protocols</a:t>
            </a:r>
            <a:endParaRPr lang="en-US" sz="2800" dirty="0">
              <a:latin typeface="Arial" charset="0"/>
            </a:endParaRPr>
          </a:p>
        </p:txBody>
      </p:sp>
      <p:sp>
        <p:nvSpPr>
          <p:cNvPr id="2" name="Rectangle 1"/>
          <p:cNvSpPr/>
          <p:nvPr/>
        </p:nvSpPr>
        <p:spPr>
          <a:xfrm>
            <a:off x="377371" y="1494971"/>
            <a:ext cx="8447315" cy="4745915"/>
          </a:xfrm>
          <a:prstGeom prst="rect">
            <a:avLst/>
          </a:prstGeom>
        </p:spPr>
        <p:txBody>
          <a:bodyPr wrap="square">
            <a:spAutoFit/>
          </a:bodyPr>
          <a:lstStyle/>
          <a:p>
            <a:pPr algn="l"/>
            <a:r>
              <a:rPr lang="en-US" b="1" dirty="0" smtClean="0"/>
              <a:t>File </a:t>
            </a:r>
            <a:r>
              <a:rPr lang="en-US" b="1" dirty="0"/>
              <a:t>Transfer Protocol (FTP) </a:t>
            </a:r>
            <a:r>
              <a:rPr lang="en-US" dirty="0"/>
              <a:t>- used for interactive file transfer between </a:t>
            </a:r>
            <a:r>
              <a:rPr lang="en-US" dirty="0" smtClean="0"/>
              <a:t>systems</a:t>
            </a:r>
          </a:p>
          <a:p>
            <a:pPr algn="l"/>
            <a:endParaRPr lang="en-US" dirty="0"/>
          </a:p>
          <a:p>
            <a:pPr algn="l"/>
            <a:r>
              <a:rPr lang="en-US" b="1" dirty="0"/>
              <a:t>Trivial File Transfer Protocol (TFTP</a:t>
            </a:r>
            <a:r>
              <a:rPr lang="en-US" b="1" dirty="0" smtClean="0"/>
              <a:t>) </a:t>
            </a:r>
            <a:r>
              <a:rPr lang="en-US" dirty="0"/>
              <a:t>-</a:t>
            </a:r>
            <a:r>
              <a:rPr lang="en-US" dirty="0" smtClean="0"/>
              <a:t> </a:t>
            </a:r>
            <a:r>
              <a:rPr lang="en-US" dirty="0"/>
              <a:t>used </a:t>
            </a:r>
            <a:r>
              <a:rPr lang="en-US" dirty="0" smtClean="0"/>
              <a:t>for connectionless </a:t>
            </a:r>
            <a:r>
              <a:rPr lang="en-US" dirty="0"/>
              <a:t>active file </a:t>
            </a:r>
            <a:r>
              <a:rPr lang="en-US" dirty="0" smtClean="0"/>
              <a:t>transfer</a:t>
            </a:r>
          </a:p>
          <a:p>
            <a:pPr algn="l"/>
            <a:endParaRPr lang="en-US" dirty="0"/>
          </a:p>
          <a:p>
            <a:pPr algn="l"/>
            <a:r>
              <a:rPr lang="en-US" b="1" dirty="0"/>
              <a:t>Simple Mail Transfer Protocol (SMTP)</a:t>
            </a:r>
            <a:r>
              <a:rPr lang="en-US" dirty="0"/>
              <a:t> - used for the transfer of mail messages and attachments</a:t>
            </a:r>
          </a:p>
          <a:p>
            <a:pPr algn="l"/>
            <a:endParaRPr lang="en-US" dirty="0"/>
          </a:p>
          <a:p>
            <a:pPr algn="l"/>
            <a:r>
              <a:rPr lang="en-US" b="1" dirty="0"/>
              <a:t>Post Office Protocol (POP)</a:t>
            </a:r>
            <a:r>
              <a:rPr lang="en-US" dirty="0"/>
              <a:t> - used by email clients to retrieve email from a remote </a:t>
            </a:r>
            <a:r>
              <a:rPr lang="en-US" dirty="0" smtClean="0"/>
              <a:t>server</a:t>
            </a:r>
          </a:p>
          <a:p>
            <a:pPr algn="l"/>
            <a:endParaRPr lang="en-US" dirty="0"/>
          </a:p>
          <a:p>
            <a:pPr algn="l"/>
            <a:r>
              <a:rPr lang="en-US" b="1" dirty="0"/>
              <a:t>Internet Message Access Protocol (IMAP) </a:t>
            </a:r>
            <a:r>
              <a:rPr lang="en-US" dirty="0"/>
              <a:t>– another protocol for email retrieval</a:t>
            </a:r>
          </a:p>
        </p:txBody>
      </p:sp>
    </p:spTree>
    <p:extLst>
      <p:ext uri="{BB962C8B-B14F-4D97-AF65-F5344CB8AC3E}">
        <p14:creationId xmlns:p14="http://schemas.microsoft.com/office/powerpoint/2010/main" val="350972367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Peer-to-Peer Networks</a:t>
            </a:r>
            <a:endParaRPr lang="en-US" dirty="0">
              <a:latin typeface="Arial" charset="0"/>
            </a:endParaRPr>
          </a:p>
        </p:txBody>
      </p:sp>
      <p:sp>
        <p:nvSpPr>
          <p:cNvPr id="4" name="Rectangle 3"/>
          <p:cNvSpPr/>
          <p:nvPr/>
        </p:nvSpPr>
        <p:spPr>
          <a:xfrm>
            <a:off x="485600" y="1692634"/>
            <a:ext cx="8048799" cy="424732"/>
          </a:xfrm>
          <a:prstGeom prst="rect">
            <a:avLst/>
          </a:prstGeom>
        </p:spPr>
        <p:txBody>
          <a:bodyPr wrap="square">
            <a:spAutoFit/>
          </a:bodyPr>
          <a:lstStyle/>
          <a:p>
            <a:r>
              <a:rPr lang="en-US" dirty="0" smtClean="0"/>
              <a:t>Both devices are considered equal in the communication</a:t>
            </a:r>
            <a:endParaRPr lang="en-US" dirty="0"/>
          </a:p>
        </p:txBody>
      </p:sp>
      <p:sp>
        <p:nvSpPr>
          <p:cNvPr id="5" name="Rectangle 4"/>
          <p:cNvSpPr/>
          <p:nvPr/>
        </p:nvSpPr>
        <p:spPr>
          <a:xfrm>
            <a:off x="901700" y="6077464"/>
            <a:ext cx="7362092" cy="369332"/>
          </a:xfrm>
          <a:prstGeom prst="rect">
            <a:avLst/>
          </a:prstGeom>
        </p:spPr>
        <p:txBody>
          <a:bodyPr wrap="square">
            <a:spAutoFit/>
          </a:bodyPr>
          <a:lstStyle/>
          <a:p>
            <a:r>
              <a:rPr lang="en-US" sz="2000" dirty="0"/>
              <a:t>The roles of client and server are set on a per request basis.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33" y="2117366"/>
            <a:ext cx="6706932" cy="409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Peer-to-Peer Applications</a:t>
            </a:r>
            <a:endParaRPr lang="en-US" dirty="0">
              <a:latin typeface="Arial" charset="0"/>
            </a:endParaRPr>
          </a:p>
        </p:txBody>
      </p:sp>
      <p:sp>
        <p:nvSpPr>
          <p:cNvPr id="4" name="Rectangle 3"/>
          <p:cNvSpPr/>
          <p:nvPr/>
        </p:nvSpPr>
        <p:spPr>
          <a:xfrm>
            <a:off x="485600" y="1480268"/>
            <a:ext cx="8048799" cy="424732"/>
          </a:xfrm>
          <a:prstGeom prst="rect">
            <a:avLst/>
          </a:prstGeom>
        </p:spPr>
        <p:txBody>
          <a:bodyPr wrap="square">
            <a:spAutoFit/>
          </a:bodyPr>
          <a:lstStyle/>
          <a:p>
            <a:r>
              <a:rPr lang="en-US" dirty="0" smtClean="0"/>
              <a:t>Client and server in the same communication</a:t>
            </a:r>
            <a:endParaRPr lang="en-US" dirty="0"/>
          </a:p>
        </p:txBody>
      </p:sp>
      <p:sp>
        <p:nvSpPr>
          <p:cNvPr id="2" name="Rectangle 1"/>
          <p:cNvSpPr/>
          <p:nvPr/>
        </p:nvSpPr>
        <p:spPr>
          <a:xfrm>
            <a:off x="305975" y="5817415"/>
            <a:ext cx="8408047" cy="757130"/>
          </a:xfrm>
          <a:prstGeom prst="rect">
            <a:avLst/>
          </a:prstGeom>
        </p:spPr>
        <p:txBody>
          <a:bodyPr wrap="square">
            <a:spAutoFit/>
          </a:bodyPr>
          <a:lstStyle/>
          <a:p>
            <a:pPr algn="l"/>
            <a:r>
              <a:rPr lang="en-US" dirty="0"/>
              <a:t>Both can initiate a communication and are considered equal in the communication process</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944" y="1939153"/>
            <a:ext cx="6460108" cy="387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724063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Common P2P Applications</a:t>
            </a:r>
            <a:endParaRPr lang="en-US" dirty="0">
              <a:latin typeface="Arial" charset="0"/>
            </a:endParaRPr>
          </a:p>
        </p:txBody>
      </p:sp>
      <p:sp>
        <p:nvSpPr>
          <p:cNvPr id="3" name="Rectangle 2"/>
          <p:cNvSpPr/>
          <p:nvPr/>
        </p:nvSpPr>
        <p:spPr>
          <a:xfrm>
            <a:off x="319315" y="1509486"/>
            <a:ext cx="8548914" cy="5078313"/>
          </a:xfrm>
          <a:prstGeom prst="rect">
            <a:avLst/>
          </a:prstGeom>
        </p:spPr>
        <p:txBody>
          <a:bodyPr wrap="square">
            <a:spAutoFit/>
          </a:bodyPr>
          <a:lstStyle/>
          <a:p>
            <a:pPr marL="342900" indent="-342900" algn="l">
              <a:buFont typeface="Wingdings" pitchFamily="2" charset="2"/>
              <a:buChar char="§"/>
            </a:pPr>
            <a:r>
              <a:rPr lang="en-US" dirty="0"/>
              <a:t>With P2P applications, each computer in the network running the application can act as a client or a server for the other computers in the network running the </a:t>
            </a:r>
            <a:r>
              <a:rPr lang="en-US" dirty="0" smtClean="0"/>
              <a:t>application</a:t>
            </a:r>
          </a:p>
          <a:p>
            <a:pPr algn="l"/>
            <a:endParaRPr lang="en-US" dirty="0"/>
          </a:p>
          <a:p>
            <a:pPr marL="342900" indent="-342900" algn="l">
              <a:buFont typeface="Wingdings" pitchFamily="2" charset="2"/>
              <a:buChar char="§"/>
            </a:pPr>
            <a:r>
              <a:rPr lang="en-US" dirty="0" smtClean="0"/>
              <a:t>Common </a:t>
            </a:r>
            <a:r>
              <a:rPr lang="en-US" dirty="0"/>
              <a:t>P2P applications include:</a:t>
            </a:r>
          </a:p>
          <a:p>
            <a:pPr marL="800100" lvl="1" indent="-342900" algn="l">
              <a:buFont typeface="Arial" pitchFamily="34" charset="0"/>
              <a:buChar char="•"/>
            </a:pPr>
            <a:r>
              <a:rPr lang="en-US" dirty="0" err="1"/>
              <a:t>eDonkey</a:t>
            </a:r>
            <a:endParaRPr lang="en-US" dirty="0"/>
          </a:p>
          <a:p>
            <a:pPr marL="800100" lvl="1" indent="-342900" algn="l">
              <a:buFont typeface="Arial" pitchFamily="34" charset="0"/>
              <a:buChar char="•"/>
            </a:pPr>
            <a:r>
              <a:rPr lang="en-US" dirty="0" err="1"/>
              <a:t>eMule</a:t>
            </a:r>
            <a:endParaRPr lang="en-US" dirty="0"/>
          </a:p>
          <a:p>
            <a:pPr marL="800100" lvl="1" indent="-342900" algn="l">
              <a:buFont typeface="Arial" pitchFamily="34" charset="0"/>
              <a:buChar char="•"/>
            </a:pPr>
            <a:r>
              <a:rPr lang="en-US" dirty="0" err="1"/>
              <a:t>Shareaza</a:t>
            </a:r>
            <a:endParaRPr lang="en-US" dirty="0"/>
          </a:p>
          <a:p>
            <a:pPr marL="800100" lvl="1" indent="-342900" algn="l">
              <a:buFont typeface="Arial" pitchFamily="34" charset="0"/>
              <a:buChar char="•"/>
            </a:pPr>
            <a:r>
              <a:rPr lang="en-US" dirty="0" err="1"/>
              <a:t>BitTorrent</a:t>
            </a:r>
            <a:endParaRPr lang="en-US" dirty="0"/>
          </a:p>
          <a:p>
            <a:pPr marL="800100" lvl="1" indent="-342900" algn="l">
              <a:buFont typeface="Arial" pitchFamily="34" charset="0"/>
              <a:buChar char="•"/>
            </a:pPr>
            <a:r>
              <a:rPr lang="en-US" dirty="0" err="1"/>
              <a:t>Bitcoin</a:t>
            </a:r>
            <a:endParaRPr lang="en-US" dirty="0"/>
          </a:p>
          <a:p>
            <a:pPr marL="800100" lvl="1" indent="-342900" algn="l">
              <a:buFont typeface="Arial" pitchFamily="34" charset="0"/>
              <a:buChar char="•"/>
            </a:pPr>
            <a:r>
              <a:rPr lang="en-US" dirty="0" err="1" smtClean="0"/>
              <a:t>LionShare</a:t>
            </a:r>
            <a:endParaRPr lang="en-US" dirty="0" smtClean="0"/>
          </a:p>
          <a:p>
            <a:pPr algn="l"/>
            <a:endParaRPr lang="en-US" dirty="0"/>
          </a:p>
          <a:p>
            <a:pPr marL="342900" indent="-342900" algn="l">
              <a:buFont typeface="Wingdings" pitchFamily="2" charset="2"/>
              <a:buChar char="§"/>
            </a:pPr>
            <a:r>
              <a:rPr lang="en-US" dirty="0"/>
              <a:t>Some P2P applications are based on the Gnutella </a:t>
            </a:r>
            <a:r>
              <a:rPr lang="en-US" dirty="0" smtClean="0"/>
              <a:t>protocol which enables </a:t>
            </a:r>
            <a:r>
              <a:rPr lang="en-US" dirty="0"/>
              <a:t>people to share files on their hard disks with </a:t>
            </a:r>
            <a:r>
              <a:rPr lang="en-US" dirty="0" smtClean="0"/>
              <a:t>others </a:t>
            </a:r>
            <a:endParaRPr lang="en-US" dirty="0"/>
          </a:p>
        </p:txBody>
      </p:sp>
    </p:spTree>
    <p:extLst>
      <p:ext uri="{BB962C8B-B14F-4D97-AF65-F5344CB8AC3E}">
        <p14:creationId xmlns:p14="http://schemas.microsoft.com/office/powerpoint/2010/main" val="1147575169"/>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Client-Server Model</a:t>
            </a:r>
            <a:endParaRPr lang="en-US" dirty="0">
              <a:latin typeface="Arial"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15" y="1511300"/>
            <a:ext cx="7563885" cy="500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735892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How Application Protocols Interact with End-User Applications</a:t>
            </a:r>
            <a:r>
              <a:rPr lang="en-US" dirty="0">
                <a:latin typeface="Arial" charset="0"/>
              </a:rPr>
              <a:t/>
            </a:r>
            <a:br>
              <a:rPr lang="en-US" dirty="0">
                <a:latin typeface="Arial" charset="0"/>
              </a:rPr>
            </a:br>
            <a:r>
              <a:rPr lang="en-US" dirty="0" smtClean="0">
                <a:latin typeface="Arial" charset="0"/>
              </a:rPr>
              <a:t>Client-Server Model</a:t>
            </a:r>
            <a:endParaRPr lang="en-US"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387" y="1308101"/>
            <a:ext cx="6938028" cy="477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00542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811" y="2310279"/>
            <a:ext cx="8772157" cy="838200"/>
          </a:xfrm>
        </p:spPr>
        <p:txBody>
          <a:bodyPr/>
          <a:lstStyle/>
          <a:p>
            <a:r>
              <a:rPr lang="en-US" dirty="0" smtClean="0"/>
              <a:t>10.2 Well-Known Application Layer Protocols and Services</a:t>
            </a:r>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Common Application Layer Protocols</a:t>
            </a:r>
            <a:br>
              <a:rPr lang="en-US" sz="1800" dirty="0" smtClean="0">
                <a:latin typeface="Arial" charset="0"/>
              </a:rPr>
            </a:br>
            <a:r>
              <a:rPr lang="en-US" dirty="0" smtClean="0">
                <a:latin typeface="Arial" charset="0"/>
              </a:rPr>
              <a:t>Application Layer Protocols Revisited</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dirty="0"/>
              <a:t>Three application layer protocols that are involved in everyday work or play are:</a:t>
            </a:r>
          </a:p>
          <a:p>
            <a:r>
              <a:rPr lang="en-US" dirty="0"/>
              <a:t>Hypertext Transfer Protocol (</a:t>
            </a:r>
            <a:r>
              <a:rPr lang="en-US" dirty="0" smtClean="0"/>
              <a:t>HTTP)</a:t>
            </a:r>
          </a:p>
          <a:p>
            <a:pPr marL="800100" lvl="1" indent="-342900">
              <a:buFont typeface="Arial" pitchFamily="34" charset="0"/>
              <a:buChar char="•"/>
            </a:pPr>
            <a:r>
              <a:rPr lang="en-US" dirty="0"/>
              <a:t>browse the web</a:t>
            </a:r>
          </a:p>
          <a:p>
            <a:r>
              <a:rPr lang="en-US" dirty="0"/>
              <a:t>Simple Mail Transfer Protocol (SMTP</a:t>
            </a:r>
            <a:r>
              <a:rPr lang="en-US" dirty="0" smtClean="0"/>
              <a:t>)</a:t>
            </a:r>
          </a:p>
          <a:p>
            <a:pPr marL="800100" lvl="1" indent="-342900">
              <a:buFont typeface="Arial" pitchFamily="34" charset="0"/>
              <a:buChar char="•"/>
            </a:pPr>
            <a:r>
              <a:rPr lang="en-US" dirty="0"/>
              <a:t>used to enable users to send email</a:t>
            </a:r>
          </a:p>
          <a:p>
            <a:r>
              <a:rPr lang="en-US" dirty="0"/>
              <a:t>Post Office Protocol (POP)</a:t>
            </a:r>
          </a:p>
          <a:p>
            <a:pPr marL="800100" lvl="1" indent="-342900">
              <a:buFont typeface="Arial" pitchFamily="34" charset="0"/>
              <a:buChar char="•"/>
            </a:pPr>
            <a:r>
              <a:rPr lang="en-US" dirty="0" smtClean="0"/>
              <a:t>used </a:t>
            </a:r>
            <a:r>
              <a:rPr lang="en-US" dirty="0"/>
              <a:t>to enable users to receive </a:t>
            </a:r>
            <a:r>
              <a:rPr lang="en-US" dirty="0" smtClean="0"/>
              <a:t>email</a:t>
            </a:r>
            <a:endParaRPr lang="en-US" dirty="0"/>
          </a:p>
          <a:p>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Hypertext Transfer Protocol / Markup Language</a:t>
            </a:r>
            <a:endParaRPr lang="en-US" sz="2800" dirty="0">
              <a:latin typeface="Arial" charset="0"/>
            </a:endParaRPr>
          </a:p>
        </p:txBody>
      </p:sp>
      <p:sp>
        <p:nvSpPr>
          <p:cNvPr id="2" name="Content Placeholder 1"/>
          <p:cNvSpPr>
            <a:spLocks noGrp="1"/>
          </p:cNvSpPr>
          <p:nvPr>
            <p:ph idx="1"/>
          </p:nvPr>
        </p:nvSpPr>
        <p:spPr>
          <a:xfrm>
            <a:off x="213109" y="1394360"/>
            <a:ext cx="8733677" cy="4926405"/>
          </a:xfrm>
        </p:spPr>
        <p:txBody>
          <a:bodyPr/>
          <a:lstStyle/>
          <a:p>
            <a:pPr marL="0" indent="0">
              <a:spcBef>
                <a:spcPts val="0"/>
              </a:spcBef>
              <a:buNone/>
            </a:pPr>
            <a:r>
              <a:rPr lang="en-US" dirty="0"/>
              <a:t>Example</a:t>
            </a:r>
          </a:p>
          <a:p>
            <a:pPr marL="0" indent="0">
              <a:spcBef>
                <a:spcPts val="0"/>
              </a:spcBef>
              <a:buNone/>
            </a:pPr>
            <a:r>
              <a:rPr lang="en-US" dirty="0"/>
              <a:t>URL: http://www.cisco.com/index.html</a:t>
            </a:r>
          </a:p>
          <a:p>
            <a:pPr marL="0" indent="0">
              <a:spcBef>
                <a:spcPts val="0"/>
              </a:spcBef>
              <a:buNone/>
            </a:pPr>
            <a:endParaRPr lang="en-US" dirty="0"/>
          </a:p>
          <a:p>
            <a:pPr>
              <a:spcBef>
                <a:spcPts val="0"/>
              </a:spcBef>
            </a:pPr>
            <a:r>
              <a:rPr lang="en-US" dirty="0"/>
              <a:t>First, the browser interprets the three parts of the URL:</a:t>
            </a:r>
          </a:p>
          <a:p>
            <a:pPr marL="338137" lvl="1" indent="0">
              <a:spcBef>
                <a:spcPts val="0"/>
              </a:spcBef>
            </a:pPr>
            <a:r>
              <a:rPr lang="en-US" dirty="0"/>
              <a:t>1. </a:t>
            </a:r>
            <a:r>
              <a:rPr lang="en-US" b="1" dirty="0"/>
              <a:t>http</a:t>
            </a:r>
            <a:r>
              <a:rPr lang="en-US" dirty="0"/>
              <a:t> (the protocol or scheme)</a:t>
            </a:r>
          </a:p>
          <a:p>
            <a:pPr marL="338137" lvl="1" indent="0">
              <a:spcBef>
                <a:spcPts val="0"/>
              </a:spcBef>
            </a:pPr>
            <a:r>
              <a:rPr lang="en-US" dirty="0"/>
              <a:t>2. www.cisco.com (the server name)</a:t>
            </a:r>
          </a:p>
          <a:p>
            <a:pPr marL="338137" lvl="1" indent="0">
              <a:spcBef>
                <a:spcPts val="0"/>
              </a:spcBef>
            </a:pPr>
            <a:r>
              <a:rPr lang="en-US" dirty="0"/>
              <a:t>3. </a:t>
            </a:r>
            <a:r>
              <a:rPr lang="en-US" b="1" dirty="0"/>
              <a:t>index.html</a:t>
            </a:r>
            <a:r>
              <a:rPr lang="en-US" dirty="0"/>
              <a:t> (the specific file name requested)</a:t>
            </a:r>
          </a:p>
          <a:p>
            <a:pPr marL="0" indent="0">
              <a:spcBef>
                <a:spcPts val="0"/>
              </a:spcBef>
              <a:buNone/>
            </a:pPr>
            <a:endParaRPr lang="en-US" dirty="0"/>
          </a:p>
          <a:p>
            <a:pPr>
              <a:spcBef>
                <a:spcPts val="0"/>
              </a:spcBef>
            </a:pPr>
            <a:r>
              <a:rPr lang="en-US" dirty="0"/>
              <a:t>Browser checks with a name server to convert www.cisco.com into a numeric address </a:t>
            </a:r>
          </a:p>
          <a:p>
            <a:pPr>
              <a:spcBef>
                <a:spcPts val="0"/>
              </a:spcBef>
            </a:pPr>
            <a:r>
              <a:rPr lang="en-US" dirty="0"/>
              <a:t>Using the HTTP protocol requirements sends a GET request to the server and asks for the file </a:t>
            </a:r>
            <a:r>
              <a:rPr lang="en-US" b="1" dirty="0"/>
              <a:t>index.html</a:t>
            </a:r>
            <a:endParaRPr lang="en-US" dirty="0"/>
          </a:p>
          <a:p>
            <a:pPr>
              <a:spcBef>
                <a:spcPts val="0"/>
              </a:spcBef>
            </a:pPr>
            <a:r>
              <a:rPr lang="en-US" dirty="0"/>
              <a:t>Server sends the HTML code for this web page </a:t>
            </a:r>
          </a:p>
          <a:p>
            <a:pPr>
              <a:spcBef>
                <a:spcPts val="0"/>
              </a:spcBef>
            </a:pPr>
            <a:r>
              <a:rPr lang="en-US" dirty="0"/>
              <a:t>Browser deciphers the HTML code and formats the page</a:t>
            </a:r>
            <a:endParaRPr lang="en-US" dirty="0"/>
          </a:p>
        </p:txBody>
      </p:sp>
    </p:spTree>
    <p:extLst>
      <p:ext uri="{BB962C8B-B14F-4D97-AF65-F5344CB8AC3E}">
        <p14:creationId xmlns:p14="http://schemas.microsoft.com/office/powerpoint/2010/main" val="120246531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HTTP and HTTPS</a:t>
            </a:r>
            <a:endParaRPr lang="en-US" sz="2800" dirty="0">
              <a:latin typeface="Arial" charset="0"/>
            </a:endParaRPr>
          </a:p>
        </p:txBody>
      </p:sp>
      <p:sp>
        <p:nvSpPr>
          <p:cNvPr id="3" name="Rectangle 2"/>
          <p:cNvSpPr/>
          <p:nvPr/>
        </p:nvSpPr>
        <p:spPr>
          <a:xfrm>
            <a:off x="5457371" y="1114889"/>
            <a:ext cx="3512458" cy="5743111"/>
          </a:xfrm>
          <a:prstGeom prst="rect">
            <a:avLst/>
          </a:prstGeom>
        </p:spPr>
        <p:txBody>
          <a:bodyPr wrap="square">
            <a:spAutoFit/>
          </a:bodyPr>
          <a:lstStyle/>
          <a:p>
            <a:pPr marL="342900" indent="-342900" algn="l">
              <a:buFont typeface="Arial" pitchFamily="34" charset="0"/>
              <a:buChar char="•"/>
            </a:pPr>
            <a:r>
              <a:rPr lang="en-US" dirty="0"/>
              <a:t>D</a:t>
            </a:r>
            <a:r>
              <a:rPr lang="en-US" dirty="0" smtClean="0"/>
              <a:t>eveloped </a:t>
            </a:r>
            <a:r>
              <a:rPr lang="en-US" dirty="0"/>
              <a:t>to publish and retrieve HTML pages </a:t>
            </a:r>
          </a:p>
          <a:p>
            <a:pPr marL="342900" indent="-342900" algn="l">
              <a:buFont typeface="Arial" pitchFamily="34" charset="0"/>
              <a:buChar char="•"/>
            </a:pPr>
            <a:r>
              <a:rPr lang="en-US" dirty="0"/>
              <a:t>U</a:t>
            </a:r>
            <a:r>
              <a:rPr lang="en-US" dirty="0" smtClean="0"/>
              <a:t>sed for </a:t>
            </a:r>
            <a:r>
              <a:rPr lang="en-US" dirty="0"/>
              <a:t>data transfer </a:t>
            </a:r>
          </a:p>
          <a:p>
            <a:pPr marL="342900" indent="-342900" algn="l">
              <a:buFont typeface="Arial" pitchFamily="34" charset="0"/>
              <a:buChar char="•"/>
            </a:pPr>
            <a:r>
              <a:rPr lang="en-US" dirty="0" smtClean="0"/>
              <a:t>Specifies </a:t>
            </a:r>
            <a:r>
              <a:rPr lang="en-US" dirty="0"/>
              <a:t>a request/response </a:t>
            </a:r>
            <a:r>
              <a:rPr lang="en-US" dirty="0" smtClean="0"/>
              <a:t>protocol</a:t>
            </a:r>
          </a:p>
          <a:p>
            <a:pPr marL="342900" indent="-342900" algn="l">
              <a:buFont typeface="Arial" pitchFamily="34" charset="0"/>
              <a:buChar char="•"/>
            </a:pPr>
            <a:r>
              <a:rPr lang="en-US" dirty="0"/>
              <a:t>T</a:t>
            </a:r>
            <a:r>
              <a:rPr lang="en-US" dirty="0" smtClean="0"/>
              <a:t>hree </a:t>
            </a:r>
            <a:r>
              <a:rPr lang="en-US" dirty="0"/>
              <a:t>common message types are GET, POST, and </a:t>
            </a:r>
            <a:r>
              <a:rPr lang="en-US" dirty="0" smtClean="0"/>
              <a:t>PUT</a:t>
            </a:r>
          </a:p>
          <a:p>
            <a:pPr marL="342900" indent="-342900" algn="l">
              <a:buFont typeface="Arial" pitchFamily="34" charset="0"/>
              <a:buChar char="•"/>
            </a:pPr>
            <a:r>
              <a:rPr lang="en-US" b="1" dirty="0"/>
              <a:t>GET</a:t>
            </a:r>
            <a:r>
              <a:rPr lang="en-US" dirty="0"/>
              <a:t> is a client request for </a:t>
            </a:r>
            <a:r>
              <a:rPr lang="en-US" dirty="0" smtClean="0"/>
              <a:t>data</a:t>
            </a:r>
          </a:p>
          <a:p>
            <a:pPr marL="342900" indent="-342900" algn="l">
              <a:buFont typeface="Arial" pitchFamily="34" charset="0"/>
              <a:buChar char="•"/>
            </a:pPr>
            <a:r>
              <a:rPr lang="en-US" b="1" dirty="0"/>
              <a:t>POST</a:t>
            </a:r>
            <a:r>
              <a:rPr lang="en-US" dirty="0"/>
              <a:t> and </a:t>
            </a:r>
            <a:r>
              <a:rPr lang="en-US" b="1" dirty="0"/>
              <a:t>PUT</a:t>
            </a:r>
            <a:r>
              <a:rPr lang="en-US" dirty="0"/>
              <a:t> are used to send messages that upload data to the web server</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693862"/>
            <a:ext cx="540067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768708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a:t>
            </a:r>
            <a:r>
              <a:rPr lang="en-US" dirty="0" smtClean="0">
                <a:latin typeface="Arial" charset="0"/>
              </a:rPr>
              <a:t>10 Objectives</a:t>
            </a:r>
            <a:endParaRPr lang="en-US" dirty="0">
              <a:latin typeface="Arial" charset="0"/>
            </a:endParaRPr>
          </a:p>
        </p:txBody>
      </p:sp>
      <p:sp>
        <p:nvSpPr>
          <p:cNvPr id="9218" name="Rectangle 3"/>
          <p:cNvSpPr>
            <a:spLocks noGrp="1" noChangeArrowheads="1"/>
          </p:cNvSpPr>
          <p:nvPr>
            <p:ph idx="1"/>
          </p:nvPr>
        </p:nvSpPr>
        <p:spPr/>
        <p:txBody>
          <a:bodyPr/>
          <a:lstStyle/>
          <a:p>
            <a:pPr eaLnBrk="1" hangingPunct="1"/>
            <a:r>
              <a:rPr lang="en-US" sz="1800" dirty="0">
                <a:cs typeface="Arial" charset="0"/>
              </a:rPr>
              <a:t>Explain how the functions of the application layer, session layer, and presentation layer work together to provide network services to end user applications.</a:t>
            </a:r>
          </a:p>
          <a:p>
            <a:pPr eaLnBrk="1" hangingPunct="1"/>
            <a:r>
              <a:rPr lang="en-US" sz="1800" dirty="0">
                <a:cs typeface="Arial" charset="0"/>
              </a:rPr>
              <a:t>Describe how common application layer protocols interact with end user applications.</a:t>
            </a:r>
          </a:p>
          <a:p>
            <a:pPr eaLnBrk="1" hangingPunct="1"/>
            <a:r>
              <a:rPr lang="en-US" sz="1800" dirty="0" smtClean="0">
                <a:cs typeface="Arial" charset="0"/>
              </a:rPr>
              <a:t>Describe, at a high level, </a:t>
            </a:r>
            <a:r>
              <a:rPr lang="en-US" sz="1800" dirty="0">
                <a:cs typeface="Arial" charset="0"/>
              </a:rPr>
              <a:t>common application layer protocols that provide Internet services to end-users, including </a:t>
            </a:r>
            <a:r>
              <a:rPr lang="en-US" sz="1800" dirty="0" smtClean="0">
                <a:cs typeface="Arial" charset="0"/>
              </a:rPr>
              <a:t>WWW services </a:t>
            </a:r>
            <a:r>
              <a:rPr lang="en-US" sz="1800" dirty="0">
                <a:cs typeface="Arial" charset="0"/>
              </a:rPr>
              <a:t>and email.</a:t>
            </a:r>
          </a:p>
          <a:p>
            <a:pPr eaLnBrk="1" hangingPunct="1"/>
            <a:r>
              <a:rPr lang="en-US" sz="1800" dirty="0">
                <a:cs typeface="Arial" charset="0"/>
              </a:rPr>
              <a:t>Describe application layer protocols that provide IP addressing services, including DNS and DHCP.</a:t>
            </a:r>
          </a:p>
          <a:p>
            <a:pPr eaLnBrk="1" hangingPunct="1"/>
            <a:r>
              <a:rPr lang="en-US" sz="1800" dirty="0">
                <a:latin typeface="Arial" charset="0"/>
                <a:cs typeface="Arial" charset="0"/>
              </a:rPr>
              <a:t>Describe the features and operation of well-known application layer protocols that allow for file sharing services, including: FTP, File Sharing Services, SMB protocol</a:t>
            </a:r>
            <a:r>
              <a:rPr lang="en-US" sz="1800" dirty="0" smtClean="0">
                <a:latin typeface="Arial" charset="0"/>
                <a:cs typeface="Arial" charset="0"/>
              </a:rPr>
              <a:t>.</a:t>
            </a:r>
          </a:p>
          <a:p>
            <a:pPr eaLnBrk="1" hangingPunct="1"/>
            <a:r>
              <a:rPr lang="en-US" sz="1800" dirty="0" smtClean="0">
                <a:latin typeface="Arial" charset="0"/>
                <a:cs typeface="Arial" charset="0"/>
              </a:rPr>
              <a:t>Explain how data is moved across the network, from opening an application to receiving data.</a:t>
            </a:r>
            <a:endParaRPr lang="en-US"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SMTP, POP, and IMAP</a:t>
            </a:r>
            <a:endParaRPr lang="en-US" sz="2800" dirty="0">
              <a:latin typeface="Arial" charset="0"/>
            </a:endParaRPr>
          </a:p>
        </p:txBody>
      </p:sp>
      <p:sp>
        <p:nvSpPr>
          <p:cNvPr id="3" name="Rectangle 2"/>
          <p:cNvSpPr/>
          <p:nvPr/>
        </p:nvSpPr>
        <p:spPr>
          <a:xfrm>
            <a:off x="5419460" y="1061728"/>
            <a:ext cx="3584840" cy="4801314"/>
          </a:xfrm>
          <a:prstGeom prst="rect">
            <a:avLst/>
          </a:prstGeom>
        </p:spPr>
        <p:txBody>
          <a:bodyPr wrap="square">
            <a:spAutoFit/>
          </a:bodyPr>
          <a:lstStyle/>
          <a:p>
            <a:pPr marL="174625" indent="-174625" algn="l">
              <a:buFont typeface="Arial" pitchFamily="34" charset="0"/>
              <a:buChar char="•"/>
            </a:pPr>
            <a:r>
              <a:rPr lang="en-US" sz="2000" dirty="0"/>
              <a:t>T</a:t>
            </a:r>
            <a:r>
              <a:rPr lang="en-US" sz="2000" dirty="0" smtClean="0"/>
              <a:t>ypically </a:t>
            </a:r>
            <a:r>
              <a:rPr lang="en-US" sz="2000" dirty="0"/>
              <a:t>use an application called a Mail User Agent </a:t>
            </a:r>
            <a:r>
              <a:rPr lang="en-US" sz="2000" dirty="0" smtClean="0"/>
              <a:t>(email client)</a:t>
            </a:r>
          </a:p>
          <a:p>
            <a:pPr marL="174625" indent="-174625" algn="l">
              <a:buFont typeface="Arial" pitchFamily="34" charset="0"/>
              <a:buChar char="•"/>
            </a:pPr>
            <a:r>
              <a:rPr lang="en-US" sz="2000" dirty="0"/>
              <a:t>A</a:t>
            </a:r>
            <a:r>
              <a:rPr lang="en-US" sz="2000" dirty="0" smtClean="0"/>
              <a:t>llows </a:t>
            </a:r>
            <a:r>
              <a:rPr lang="en-US" sz="2000" dirty="0"/>
              <a:t>messages to be sent </a:t>
            </a:r>
          </a:p>
          <a:p>
            <a:pPr marL="174625" indent="-174625" algn="l">
              <a:buFont typeface="Arial" pitchFamily="34" charset="0"/>
              <a:buChar char="•"/>
            </a:pPr>
            <a:r>
              <a:rPr lang="en-US" sz="2000" dirty="0"/>
              <a:t>P</a:t>
            </a:r>
            <a:r>
              <a:rPr lang="en-US" sz="2000" dirty="0" smtClean="0"/>
              <a:t>laces </a:t>
            </a:r>
            <a:r>
              <a:rPr lang="en-US" sz="2000" dirty="0"/>
              <a:t>received messages into the </a:t>
            </a:r>
            <a:r>
              <a:rPr lang="en-US" sz="2000" dirty="0" smtClean="0"/>
              <a:t>client's mailbox</a:t>
            </a:r>
          </a:p>
          <a:p>
            <a:pPr marL="174625" indent="-174625" algn="l">
              <a:buFont typeface="Arial" pitchFamily="34" charset="0"/>
              <a:buChar char="•"/>
            </a:pPr>
            <a:r>
              <a:rPr lang="en-US" sz="2000" dirty="0"/>
              <a:t>SMTP - Send email from either a client or a server </a:t>
            </a:r>
          </a:p>
          <a:p>
            <a:pPr marL="174625" indent="-174625" algn="l">
              <a:buFont typeface="Arial" pitchFamily="34" charset="0"/>
              <a:buChar char="•"/>
            </a:pPr>
            <a:r>
              <a:rPr lang="en-US" sz="2000" dirty="0" smtClean="0"/>
              <a:t>POP - Receive </a:t>
            </a:r>
            <a:r>
              <a:rPr lang="en-US" sz="2000" dirty="0"/>
              <a:t>email messages from an email </a:t>
            </a:r>
            <a:r>
              <a:rPr lang="en-US" sz="2000" dirty="0" smtClean="0"/>
              <a:t>server </a:t>
            </a:r>
          </a:p>
          <a:p>
            <a:pPr marL="174625" indent="-174625" algn="l">
              <a:buFont typeface="Arial" pitchFamily="34" charset="0"/>
              <a:buChar char="•"/>
            </a:pPr>
            <a:r>
              <a:rPr lang="en-US" sz="2000" dirty="0" smtClean="0"/>
              <a:t>IMAP - </a:t>
            </a:r>
            <a:r>
              <a:rPr lang="fr-FR" sz="2000" dirty="0" smtClean="0"/>
              <a:t>Internet </a:t>
            </a:r>
            <a:r>
              <a:rPr lang="fr-FR" sz="2000" dirty="0"/>
              <a:t>Message Access Protocol </a:t>
            </a:r>
            <a:endParaRPr lang="fr-FR" sz="2000" dirty="0" smtClean="0"/>
          </a:p>
          <a:p>
            <a:pPr marL="174625" indent="-174625" algn="l">
              <a:buFont typeface="Arial" pitchFamily="34" charset="0"/>
              <a:buChar char="•"/>
            </a:pPr>
            <a:r>
              <a:rPr lang="en-US" sz="2000" dirty="0" smtClean="0"/>
              <a:t>Email </a:t>
            </a:r>
            <a:r>
              <a:rPr lang="en-US" sz="2000" dirty="0"/>
              <a:t>client provides the functionality of both protocols within one </a:t>
            </a:r>
            <a:r>
              <a:rPr lang="en-US" sz="2000" dirty="0" smtClean="0"/>
              <a:t>application</a:t>
            </a:r>
            <a:endParaRPr 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992313"/>
            <a:ext cx="502920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060817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Common Application Layer Protocols</a:t>
            </a:r>
            <a:r>
              <a:rPr lang="en-US" dirty="0">
                <a:latin typeface="Arial" charset="0"/>
              </a:rPr>
              <a:t/>
            </a:r>
            <a:br>
              <a:rPr lang="en-US" dirty="0">
                <a:latin typeface="Arial" charset="0"/>
              </a:rPr>
            </a:br>
            <a:r>
              <a:rPr lang="en-US" sz="2800" dirty="0" smtClean="0">
                <a:latin typeface="Arial" charset="0"/>
              </a:rPr>
              <a:t>SMTP, POP, and IMAP</a:t>
            </a:r>
            <a:endParaRPr lang="en-US" sz="2800"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1194702"/>
            <a:ext cx="5732462" cy="5171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27175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SMTP, POP, and IMAP (Continued)</a:t>
            </a:r>
            <a:endParaRPr lang="en-US" sz="2800" dirty="0">
              <a:latin typeface="Arial" charset="0"/>
            </a:endParaRPr>
          </a:p>
        </p:txBody>
      </p:sp>
      <p:sp>
        <p:nvSpPr>
          <p:cNvPr id="3" name="Rectangle 2"/>
          <p:cNvSpPr/>
          <p:nvPr/>
        </p:nvSpPr>
        <p:spPr>
          <a:xfrm>
            <a:off x="5896427" y="1596415"/>
            <a:ext cx="3018971" cy="4247317"/>
          </a:xfrm>
          <a:prstGeom prst="rect">
            <a:avLst/>
          </a:prstGeom>
        </p:spPr>
        <p:txBody>
          <a:bodyPr wrap="square">
            <a:spAutoFit/>
          </a:bodyPr>
          <a:lstStyle/>
          <a:p>
            <a:pPr algn="l"/>
            <a:r>
              <a:rPr lang="en-US" sz="2000" dirty="0"/>
              <a:t>Simple Mail Transfer Protocol (</a:t>
            </a:r>
            <a:r>
              <a:rPr lang="en-US" sz="2000" dirty="0" smtClean="0"/>
              <a:t>SMTP)</a:t>
            </a:r>
          </a:p>
          <a:p>
            <a:pPr marL="342900" indent="-342900" algn="l">
              <a:buFont typeface="Wingdings" pitchFamily="2" charset="2"/>
              <a:buChar char="§"/>
            </a:pPr>
            <a:r>
              <a:rPr lang="en-US" sz="2000" dirty="0" smtClean="0"/>
              <a:t>transfers </a:t>
            </a:r>
            <a:r>
              <a:rPr lang="en-US" sz="2000" dirty="0"/>
              <a:t>mail </a:t>
            </a:r>
            <a:endParaRPr lang="en-US" sz="2000" dirty="0" smtClean="0"/>
          </a:p>
          <a:p>
            <a:pPr marL="342900" indent="-342900" algn="l">
              <a:buFont typeface="Wingdings" pitchFamily="2" charset="2"/>
              <a:buChar char="§"/>
            </a:pPr>
            <a:r>
              <a:rPr lang="en-US" sz="2000" dirty="0" smtClean="0"/>
              <a:t>message </a:t>
            </a:r>
            <a:r>
              <a:rPr lang="en-US" sz="2000" dirty="0"/>
              <a:t>must be formatted properly </a:t>
            </a:r>
            <a:endParaRPr lang="en-US" sz="2000" dirty="0" smtClean="0"/>
          </a:p>
          <a:p>
            <a:pPr marL="342900" indent="-342900" algn="l">
              <a:buFont typeface="Wingdings" pitchFamily="2" charset="2"/>
              <a:buChar char="§"/>
            </a:pPr>
            <a:r>
              <a:rPr lang="en-US" sz="2000" dirty="0" smtClean="0"/>
              <a:t>SMTP </a:t>
            </a:r>
            <a:r>
              <a:rPr lang="en-US" sz="2000" dirty="0"/>
              <a:t>processes must be running on both the client and </a:t>
            </a:r>
            <a:r>
              <a:rPr lang="en-US" sz="2000" dirty="0" smtClean="0"/>
              <a:t>server</a:t>
            </a:r>
          </a:p>
          <a:p>
            <a:pPr marL="342900" indent="-342900" algn="l">
              <a:buFont typeface="Wingdings" pitchFamily="2" charset="2"/>
              <a:buChar char="§"/>
            </a:pPr>
            <a:r>
              <a:rPr lang="en-US" sz="2000" dirty="0" smtClean="0"/>
              <a:t>message </a:t>
            </a:r>
            <a:r>
              <a:rPr lang="en-US" sz="2000" dirty="0"/>
              <a:t>header must have a properly formatted recipient email address and a sender </a:t>
            </a:r>
            <a:endParaRPr lang="en-US" sz="2000" dirty="0" smtClean="0"/>
          </a:p>
          <a:p>
            <a:pPr marL="342900" indent="-342900" algn="l">
              <a:buFont typeface="Wingdings" pitchFamily="2" charset="2"/>
              <a:buChar char="§"/>
            </a:pPr>
            <a:r>
              <a:rPr lang="en-US" sz="2000" dirty="0" smtClean="0"/>
              <a:t>uses port 25</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02" y="1505869"/>
            <a:ext cx="5508626" cy="4402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 y="5908674"/>
            <a:ext cx="48577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571272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59657" y="394392"/>
            <a:ext cx="8772157" cy="838200"/>
          </a:xfrm>
        </p:spPr>
        <p:txBody>
          <a:bodyPr/>
          <a:lstStyle/>
          <a:p>
            <a:pPr eaLnBrk="1" hangingPunct="1"/>
            <a:r>
              <a:rPr lang="en-US" sz="1800" dirty="0">
                <a:latin typeface="Arial" charset="0"/>
              </a:rPr>
              <a:t>Common Application Layer Protocols </a:t>
            </a:r>
            <a:r>
              <a:rPr lang="en-US" sz="1800" dirty="0" smtClean="0">
                <a:latin typeface="Arial" charset="0"/>
              </a:rPr>
              <a:t/>
            </a:r>
            <a:br>
              <a:rPr lang="en-US" sz="1800" dirty="0" smtClean="0">
                <a:latin typeface="Arial" charset="0"/>
              </a:rPr>
            </a:br>
            <a:r>
              <a:rPr lang="en-US" sz="2800" dirty="0" smtClean="0">
                <a:latin typeface="Arial" charset="0"/>
              </a:rPr>
              <a:t>SMTP, POP, and </a:t>
            </a:r>
            <a:r>
              <a:rPr lang="en-US" sz="2800" dirty="0" smtClean="0">
                <a:latin typeface="Arial" charset="0"/>
              </a:rPr>
              <a:t>IMAP (Continued)</a:t>
            </a:r>
            <a:endParaRPr lang="en-US" sz="2800" dirty="0">
              <a:latin typeface="Arial" charset="0"/>
            </a:endParaRPr>
          </a:p>
        </p:txBody>
      </p:sp>
      <p:sp>
        <p:nvSpPr>
          <p:cNvPr id="3" name="Rectangle 2"/>
          <p:cNvSpPr/>
          <p:nvPr/>
        </p:nvSpPr>
        <p:spPr>
          <a:xfrm>
            <a:off x="6125028" y="984261"/>
            <a:ext cx="3018971" cy="5355312"/>
          </a:xfrm>
          <a:prstGeom prst="rect">
            <a:avLst/>
          </a:prstGeom>
        </p:spPr>
        <p:txBody>
          <a:bodyPr wrap="square">
            <a:spAutoFit/>
          </a:bodyPr>
          <a:lstStyle/>
          <a:p>
            <a:pPr algn="l"/>
            <a:r>
              <a:rPr lang="en-US" sz="2000" dirty="0"/>
              <a:t>Post Office Protocol (POP) </a:t>
            </a:r>
            <a:endParaRPr lang="en-US" sz="2000" dirty="0"/>
          </a:p>
          <a:p>
            <a:pPr marL="342900" indent="-342900" algn="l">
              <a:buFont typeface="Wingdings" pitchFamily="2" charset="2"/>
              <a:buChar char="§"/>
            </a:pPr>
            <a:r>
              <a:rPr lang="en-US" sz="2000" dirty="0" smtClean="0"/>
              <a:t>enables </a:t>
            </a:r>
            <a:r>
              <a:rPr lang="en-US" sz="2000" dirty="0"/>
              <a:t>a workstation to retrieve mail from a mail </a:t>
            </a:r>
            <a:r>
              <a:rPr lang="en-US" sz="2000" dirty="0" smtClean="0"/>
              <a:t>server </a:t>
            </a:r>
          </a:p>
          <a:p>
            <a:pPr marL="342900" indent="-342900" algn="l">
              <a:buFont typeface="Wingdings" pitchFamily="2" charset="2"/>
              <a:buChar char="§"/>
            </a:pPr>
            <a:r>
              <a:rPr lang="en-US" sz="2000" dirty="0" smtClean="0"/>
              <a:t>mail </a:t>
            </a:r>
            <a:r>
              <a:rPr lang="en-US" sz="2000" dirty="0"/>
              <a:t>is downloaded from the server to the client and then deleted on the </a:t>
            </a:r>
            <a:r>
              <a:rPr lang="en-US" sz="2000" dirty="0" smtClean="0"/>
              <a:t>server</a:t>
            </a:r>
            <a:endParaRPr lang="en-US" sz="2000" dirty="0"/>
          </a:p>
          <a:p>
            <a:pPr marL="342900" indent="-342900" algn="l">
              <a:buFont typeface="Wingdings" pitchFamily="2" charset="2"/>
              <a:buChar char="§"/>
            </a:pPr>
            <a:r>
              <a:rPr lang="en-US" sz="2000" dirty="0"/>
              <a:t>u</a:t>
            </a:r>
            <a:r>
              <a:rPr lang="en-US" sz="2000" dirty="0" smtClean="0"/>
              <a:t>ses port </a:t>
            </a:r>
            <a:r>
              <a:rPr lang="en-US" sz="2000" dirty="0"/>
              <a:t>110 </a:t>
            </a:r>
            <a:endParaRPr lang="en-US" sz="2000" dirty="0" smtClean="0"/>
          </a:p>
          <a:p>
            <a:pPr marL="342900" indent="-342900" algn="l">
              <a:buFont typeface="Wingdings" pitchFamily="2" charset="2"/>
              <a:buChar char="§"/>
            </a:pPr>
            <a:r>
              <a:rPr lang="en-US" sz="2000" dirty="0" smtClean="0"/>
              <a:t>POP </a:t>
            </a:r>
            <a:r>
              <a:rPr lang="en-US" sz="2000" dirty="0"/>
              <a:t>does not store </a:t>
            </a:r>
            <a:r>
              <a:rPr lang="en-US" sz="2000" dirty="0" smtClean="0"/>
              <a:t>messages</a:t>
            </a:r>
          </a:p>
          <a:p>
            <a:pPr marL="342900" indent="-342900" algn="l">
              <a:buFont typeface="Wingdings" pitchFamily="2" charset="2"/>
              <a:buChar char="§"/>
            </a:pPr>
            <a:r>
              <a:rPr lang="en-US" sz="2000" dirty="0" smtClean="0"/>
              <a:t>POP3 </a:t>
            </a:r>
            <a:r>
              <a:rPr lang="en-US" sz="2000" dirty="0"/>
              <a:t>is desirable for an ISP, because it alleviates their responsibility for managing large amounts of storage for their email servers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1412875"/>
            <a:ext cx="54197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94628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Common Application Layer Protocols </a:t>
            </a:r>
            <a:br>
              <a:rPr lang="en-US" sz="1800" dirty="0">
                <a:latin typeface="Arial" charset="0"/>
              </a:rPr>
            </a:br>
            <a:r>
              <a:rPr lang="en-US" sz="2800" dirty="0">
                <a:latin typeface="Arial" charset="0"/>
              </a:rPr>
              <a:t>SMTP, POP, and IMAP (Continued)</a:t>
            </a:r>
          </a:p>
        </p:txBody>
      </p:sp>
      <p:sp>
        <p:nvSpPr>
          <p:cNvPr id="2" name="TextBox 1"/>
          <p:cNvSpPr txBox="1"/>
          <p:nvPr/>
        </p:nvSpPr>
        <p:spPr>
          <a:xfrm>
            <a:off x="355600" y="1574800"/>
            <a:ext cx="8305800" cy="5078313"/>
          </a:xfrm>
          <a:prstGeom prst="rect">
            <a:avLst/>
          </a:prstGeom>
          <a:noFill/>
        </p:spPr>
        <p:txBody>
          <a:bodyPr wrap="square" rtlCol="0">
            <a:spAutoFit/>
          </a:bodyPr>
          <a:lstStyle/>
          <a:p>
            <a:pPr algn="l"/>
            <a:r>
              <a:rPr lang="en-US" dirty="0"/>
              <a:t>Simple Mail Transfer Protocol (SMTP) </a:t>
            </a:r>
            <a:endParaRPr lang="en-US" dirty="0" smtClean="0"/>
          </a:p>
          <a:p>
            <a:pPr marL="342900" indent="-342900" algn="l">
              <a:buFont typeface="Arial" pitchFamily="34" charset="0"/>
              <a:buChar char="•"/>
            </a:pPr>
            <a:r>
              <a:rPr lang="en-US" dirty="0"/>
              <a:t>T</a:t>
            </a:r>
            <a:r>
              <a:rPr lang="en-US" dirty="0" smtClean="0"/>
              <a:t>ransfers </a:t>
            </a:r>
            <a:r>
              <a:rPr lang="en-US" dirty="0"/>
              <a:t>mail reliably and efficiently</a:t>
            </a:r>
            <a:endParaRPr lang="en-US" dirty="0" smtClean="0"/>
          </a:p>
          <a:p>
            <a:pPr algn="l"/>
            <a:endParaRPr lang="en-US" dirty="0"/>
          </a:p>
          <a:p>
            <a:pPr algn="l"/>
            <a:r>
              <a:rPr lang="en-US" dirty="0" smtClean="0"/>
              <a:t>Post </a:t>
            </a:r>
            <a:r>
              <a:rPr lang="en-US" dirty="0"/>
              <a:t>Office Protocol (POP) </a:t>
            </a:r>
          </a:p>
          <a:p>
            <a:pPr marL="342900" indent="-342900" algn="l">
              <a:buFont typeface="Arial" pitchFamily="34" charset="0"/>
              <a:buChar char="•"/>
            </a:pPr>
            <a:r>
              <a:rPr lang="en-US" dirty="0"/>
              <a:t>E</a:t>
            </a:r>
            <a:r>
              <a:rPr lang="en-US" dirty="0" smtClean="0"/>
              <a:t>nables </a:t>
            </a:r>
            <a:r>
              <a:rPr lang="en-US" dirty="0"/>
              <a:t>a workstation to retrieve mail from a mail </a:t>
            </a:r>
            <a:r>
              <a:rPr lang="en-US" dirty="0" smtClean="0"/>
              <a:t>server </a:t>
            </a:r>
          </a:p>
          <a:p>
            <a:pPr marL="342900" indent="-342900" algn="l">
              <a:buFont typeface="Arial" pitchFamily="34" charset="0"/>
              <a:buChar char="•"/>
            </a:pPr>
            <a:r>
              <a:rPr lang="en-US" dirty="0" smtClean="0"/>
              <a:t>With </a:t>
            </a:r>
            <a:r>
              <a:rPr lang="en-US" dirty="0"/>
              <a:t>POP, mail is downloaded from the server to the client and then deleted on the server</a:t>
            </a:r>
            <a:endParaRPr lang="en-US" dirty="0" smtClean="0"/>
          </a:p>
          <a:p>
            <a:pPr algn="l"/>
            <a:endParaRPr lang="en-US" dirty="0"/>
          </a:p>
          <a:p>
            <a:pPr algn="l"/>
            <a:r>
              <a:rPr lang="en-US" dirty="0" smtClean="0"/>
              <a:t>Internet </a:t>
            </a:r>
            <a:r>
              <a:rPr lang="en-US" dirty="0"/>
              <a:t>Message Access Protocol (IMAP) </a:t>
            </a:r>
          </a:p>
          <a:p>
            <a:pPr marL="342900" indent="-342900" algn="l">
              <a:buFont typeface="Arial" pitchFamily="34" charset="0"/>
              <a:buChar char="•"/>
            </a:pPr>
            <a:r>
              <a:rPr lang="en-US" dirty="0"/>
              <a:t>A</a:t>
            </a:r>
            <a:r>
              <a:rPr lang="en-US" dirty="0" smtClean="0"/>
              <a:t>nother </a:t>
            </a:r>
            <a:r>
              <a:rPr lang="en-US" dirty="0"/>
              <a:t>protocol that </a:t>
            </a:r>
            <a:r>
              <a:rPr lang="en-US" dirty="0" smtClean="0"/>
              <a:t>to retrieves </a:t>
            </a:r>
            <a:r>
              <a:rPr lang="en-US" dirty="0"/>
              <a:t>email </a:t>
            </a:r>
            <a:r>
              <a:rPr lang="en-US" dirty="0" smtClean="0"/>
              <a:t>messages</a:t>
            </a:r>
          </a:p>
          <a:p>
            <a:pPr marL="342900" indent="-342900" algn="l">
              <a:buFont typeface="Arial" pitchFamily="34" charset="0"/>
              <a:buChar char="•"/>
            </a:pPr>
            <a:r>
              <a:rPr lang="en-US" dirty="0"/>
              <a:t>U</a:t>
            </a:r>
            <a:r>
              <a:rPr lang="en-US" dirty="0" smtClean="0"/>
              <a:t>nlike </a:t>
            </a:r>
            <a:r>
              <a:rPr lang="en-US" dirty="0"/>
              <a:t>POP, when the user connects to an IMAP-capable server, copies of the messages are downloaded to the client </a:t>
            </a:r>
            <a:r>
              <a:rPr lang="en-US" dirty="0" smtClean="0"/>
              <a:t>application </a:t>
            </a:r>
          </a:p>
          <a:p>
            <a:pPr marL="342900" indent="-342900" algn="l">
              <a:buFont typeface="Arial" pitchFamily="34" charset="0"/>
              <a:buChar char="•"/>
            </a:pPr>
            <a:r>
              <a:rPr lang="en-US" dirty="0" smtClean="0"/>
              <a:t>Original messages </a:t>
            </a:r>
            <a:r>
              <a:rPr lang="en-US" dirty="0"/>
              <a:t>are kept on the server until manually </a:t>
            </a:r>
            <a:r>
              <a:rPr lang="en-US" dirty="0" smtClean="0"/>
              <a:t>deleted</a:t>
            </a:r>
          </a:p>
        </p:txBody>
      </p:sp>
    </p:spTree>
    <p:extLst>
      <p:ext uri="{BB962C8B-B14F-4D97-AF65-F5344CB8AC3E}">
        <p14:creationId xmlns:p14="http://schemas.microsoft.com/office/powerpoint/2010/main" val="2369628515"/>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Domain Name Service</a:t>
            </a:r>
            <a:endParaRPr lang="en-US" sz="2800" dirty="0">
              <a:latin typeface="Arial"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275" y="610004"/>
            <a:ext cx="4706937" cy="259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9493" y="3860797"/>
            <a:ext cx="42862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1055" y="3584572"/>
            <a:ext cx="21431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4000" y="1740101"/>
            <a:ext cx="2336800" cy="1754326"/>
          </a:xfrm>
          <a:prstGeom prst="rect">
            <a:avLst/>
          </a:prstGeom>
        </p:spPr>
        <p:txBody>
          <a:bodyPr wrap="square">
            <a:spAutoFit/>
          </a:bodyPr>
          <a:lstStyle/>
          <a:p>
            <a:pPr algn="l"/>
            <a:r>
              <a:rPr lang="en-US" sz="2000" dirty="0"/>
              <a:t>A human legible name is resolved to its numeric network device address by the DNS protocol</a:t>
            </a:r>
          </a:p>
        </p:txBody>
      </p:sp>
    </p:spTree>
    <p:extLst>
      <p:ext uri="{BB962C8B-B14F-4D97-AF65-F5344CB8AC3E}">
        <p14:creationId xmlns:p14="http://schemas.microsoft.com/office/powerpoint/2010/main" val="82187433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Domain Name Service</a:t>
            </a:r>
            <a:endParaRPr lang="en-US" sz="2800"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7" y="734868"/>
            <a:ext cx="4797425" cy="269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861308"/>
            <a:ext cx="5554663" cy="201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9231" y="3778240"/>
            <a:ext cx="3411910" cy="47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4270" y="5880100"/>
            <a:ext cx="5761831"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1673083"/>
            <a:ext cx="2133600" cy="1754326"/>
          </a:xfrm>
          <a:prstGeom prst="rect">
            <a:avLst/>
          </a:prstGeom>
          <a:noFill/>
        </p:spPr>
        <p:txBody>
          <a:bodyPr wrap="square" rtlCol="0">
            <a:spAutoFit/>
          </a:bodyPr>
          <a:lstStyle/>
          <a:p>
            <a:pPr algn="l"/>
            <a:r>
              <a:rPr lang="en-US" sz="2000" dirty="0" smtClean="0"/>
              <a:t>A human legible name is resolved to its numeric network device address by the DNS protocol</a:t>
            </a:r>
            <a:endParaRPr lang="en-US" sz="2000" dirty="0"/>
          </a:p>
        </p:txBody>
      </p:sp>
    </p:spTree>
    <p:extLst>
      <p:ext uri="{BB962C8B-B14F-4D97-AF65-F5344CB8AC3E}">
        <p14:creationId xmlns:p14="http://schemas.microsoft.com/office/powerpoint/2010/main" val="279275587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DNS Message Format</a:t>
            </a:r>
            <a:endParaRPr lang="en-US" sz="2800" dirty="0">
              <a:latin typeface="Arial" charset="0"/>
            </a:endParaRPr>
          </a:p>
        </p:txBody>
      </p:sp>
      <p:sp>
        <p:nvSpPr>
          <p:cNvPr id="2" name="Rectangle 1"/>
          <p:cNvSpPr/>
          <p:nvPr/>
        </p:nvSpPr>
        <p:spPr>
          <a:xfrm>
            <a:off x="261257" y="1349829"/>
            <a:ext cx="8563429" cy="5410712"/>
          </a:xfrm>
          <a:prstGeom prst="rect">
            <a:avLst/>
          </a:prstGeom>
        </p:spPr>
        <p:txBody>
          <a:bodyPr wrap="square">
            <a:spAutoFit/>
          </a:bodyPr>
          <a:lstStyle/>
          <a:p>
            <a:pPr marL="177800" indent="-177800" algn="l">
              <a:buFont typeface="Arial" pitchFamily="34" charset="0"/>
              <a:buChar char="•"/>
            </a:pPr>
            <a:r>
              <a:rPr lang="en-US" dirty="0" smtClean="0"/>
              <a:t>DNS </a:t>
            </a:r>
            <a:r>
              <a:rPr lang="en-US" dirty="0"/>
              <a:t>server stores different types of resource records used to resolve </a:t>
            </a:r>
            <a:r>
              <a:rPr lang="en-US" dirty="0" smtClean="0"/>
              <a:t>names</a:t>
            </a:r>
          </a:p>
          <a:p>
            <a:pPr marL="177800" indent="-177800" algn="l">
              <a:buFont typeface="Arial" pitchFamily="34" charset="0"/>
              <a:buChar char="•"/>
            </a:pPr>
            <a:r>
              <a:rPr lang="en-US" dirty="0" smtClean="0"/>
              <a:t>Contain the </a:t>
            </a:r>
            <a:r>
              <a:rPr lang="en-US" dirty="0"/>
              <a:t>name, address, and type of </a:t>
            </a:r>
            <a:r>
              <a:rPr lang="en-US" dirty="0" smtClean="0"/>
              <a:t>record</a:t>
            </a:r>
            <a:endParaRPr lang="en-US" dirty="0"/>
          </a:p>
          <a:p>
            <a:pPr marL="177800" indent="-177800" algn="l">
              <a:buFont typeface="Arial" pitchFamily="34" charset="0"/>
              <a:buChar char="•"/>
            </a:pPr>
            <a:r>
              <a:rPr lang="en-US" dirty="0"/>
              <a:t>R</a:t>
            </a:r>
            <a:r>
              <a:rPr lang="en-US" dirty="0" smtClean="0"/>
              <a:t>ecord </a:t>
            </a:r>
            <a:r>
              <a:rPr lang="en-US" dirty="0"/>
              <a:t>types are:</a:t>
            </a:r>
          </a:p>
          <a:p>
            <a:pPr marL="635000" lvl="2" indent="-177800" algn="l">
              <a:buFont typeface="Arial" pitchFamily="34" charset="0"/>
              <a:buChar char="•"/>
            </a:pPr>
            <a:r>
              <a:rPr lang="en-US" b="1" dirty="0"/>
              <a:t>A</a:t>
            </a:r>
            <a:r>
              <a:rPr lang="en-US" dirty="0"/>
              <a:t> - an end device address</a:t>
            </a:r>
          </a:p>
          <a:p>
            <a:pPr marL="635000" lvl="2" indent="-177800" algn="l">
              <a:buFont typeface="Arial" pitchFamily="34" charset="0"/>
              <a:buChar char="•"/>
            </a:pPr>
            <a:r>
              <a:rPr lang="en-US" b="1" dirty="0"/>
              <a:t>NS</a:t>
            </a:r>
            <a:r>
              <a:rPr lang="en-US" dirty="0"/>
              <a:t> - an authoritative name server</a:t>
            </a:r>
          </a:p>
          <a:p>
            <a:pPr marL="635000" lvl="2" indent="-177800" algn="l">
              <a:buFont typeface="Arial" pitchFamily="34" charset="0"/>
              <a:buChar char="•"/>
            </a:pPr>
            <a:r>
              <a:rPr lang="en-US" b="1" dirty="0"/>
              <a:t>CNAME</a:t>
            </a:r>
            <a:r>
              <a:rPr lang="en-US" dirty="0"/>
              <a:t> - the canonical name </a:t>
            </a:r>
            <a:r>
              <a:rPr lang="en-US" dirty="0" smtClean="0"/>
              <a:t>for </a:t>
            </a:r>
            <a:r>
              <a:rPr lang="en-US" dirty="0"/>
              <a:t>an alias; used when multiple services have the single network address but each service has its own entry in DNS</a:t>
            </a:r>
          </a:p>
          <a:p>
            <a:pPr marL="635000" lvl="2" indent="-177800" algn="l">
              <a:buFont typeface="Arial" pitchFamily="34" charset="0"/>
              <a:buChar char="•"/>
            </a:pPr>
            <a:r>
              <a:rPr lang="en-US" b="1" dirty="0"/>
              <a:t>MX</a:t>
            </a:r>
            <a:r>
              <a:rPr lang="en-US" dirty="0"/>
              <a:t> - mail exchange record; maps a domain name to a list of mail exchange servers </a:t>
            </a:r>
            <a:endParaRPr lang="en-US" dirty="0" smtClean="0"/>
          </a:p>
          <a:p>
            <a:pPr marL="177800" lvl="1" indent="-177800" algn="l">
              <a:buFont typeface="Arial" pitchFamily="34" charset="0"/>
              <a:buChar char="•"/>
            </a:pPr>
            <a:r>
              <a:rPr lang="en-US" dirty="0" smtClean="0"/>
              <a:t>Unable to </a:t>
            </a:r>
            <a:r>
              <a:rPr lang="en-US" dirty="0"/>
              <a:t>resolve the name using its stored </a:t>
            </a:r>
            <a:r>
              <a:rPr lang="en-US" dirty="0" smtClean="0"/>
              <a:t>records, contacts </a:t>
            </a:r>
            <a:r>
              <a:rPr lang="en-US" dirty="0"/>
              <a:t>other servers </a:t>
            </a:r>
            <a:endParaRPr lang="en-US" dirty="0" smtClean="0"/>
          </a:p>
          <a:p>
            <a:pPr marL="177800" indent="-177800" algn="l">
              <a:buFont typeface="Arial" pitchFamily="34" charset="0"/>
              <a:buChar char="•"/>
            </a:pPr>
            <a:r>
              <a:rPr lang="en-US" dirty="0" smtClean="0"/>
              <a:t>Server temporarily </a:t>
            </a:r>
            <a:r>
              <a:rPr lang="en-US" dirty="0"/>
              <a:t>stores the numbered address that matches the name in cache </a:t>
            </a:r>
            <a:r>
              <a:rPr lang="en-US" dirty="0" smtClean="0"/>
              <a:t>memory</a:t>
            </a:r>
            <a:endParaRPr lang="en-US" dirty="0"/>
          </a:p>
          <a:p>
            <a:pPr marL="177800" indent="-177800" algn="l">
              <a:buFont typeface="Arial" pitchFamily="34" charset="0"/>
              <a:buChar char="•"/>
            </a:pPr>
            <a:r>
              <a:rPr lang="en-US" dirty="0" smtClean="0"/>
              <a:t>Windows</a:t>
            </a:r>
            <a:r>
              <a:rPr lang="en-US" b="1" dirty="0" smtClean="0"/>
              <a:t> </a:t>
            </a:r>
            <a:r>
              <a:rPr lang="en-US" b="1" dirty="0" err="1" smtClean="0"/>
              <a:t>ipconfig</a:t>
            </a:r>
            <a:r>
              <a:rPr lang="en-US" b="1" dirty="0" smtClean="0"/>
              <a:t> </a:t>
            </a:r>
            <a:r>
              <a:rPr lang="en-US" b="1" dirty="0"/>
              <a:t>/</a:t>
            </a:r>
            <a:r>
              <a:rPr lang="en-US" b="1" dirty="0" err="1"/>
              <a:t>displaydns</a:t>
            </a:r>
            <a:r>
              <a:rPr lang="en-US" dirty="0"/>
              <a:t> </a:t>
            </a:r>
            <a:r>
              <a:rPr lang="en-US" dirty="0" smtClean="0"/>
              <a:t>displays all cached DNS</a:t>
            </a:r>
            <a:endParaRPr lang="en-US" dirty="0"/>
          </a:p>
        </p:txBody>
      </p:sp>
    </p:spTree>
    <p:extLst>
      <p:ext uri="{BB962C8B-B14F-4D97-AF65-F5344CB8AC3E}">
        <p14:creationId xmlns:p14="http://schemas.microsoft.com/office/powerpoint/2010/main" val="54893286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DNS Hierarchy</a:t>
            </a:r>
            <a:endParaRPr lang="en-US" sz="2800"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373550"/>
            <a:ext cx="6502092" cy="51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1687934"/>
            <a:ext cx="2133600" cy="3970318"/>
          </a:xfrm>
          <a:prstGeom prst="rect">
            <a:avLst/>
          </a:prstGeom>
        </p:spPr>
        <p:txBody>
          <a:bodyPr wrap="square">
            <a:spAutoFit/>
          </a:bodyPr>
          <a:lstStyle/>
          <a:p>
            <a:pPr algn="l"/>
            <a:r>
              <a:rPr lang="en-US" sz="2000" dirty="0"/>
              <a:t>Examples </a:t>
            </a:r>
            <a:r>
              <a:rPr lang="en-US" sz="2000" dirty="0" smtClean="0"/>
              <a:t>top-level domains:</a:t>
            </a:r>
          </a:p>
          <a:p>
            <a:pPr algn="l"/>
            <a:endParaRPr lang="en-US" sz="2000" dirty="0"/>
          </a:p>
          <a:p>
            <a:pPr algn="l"/>
            <a:r>
              <a:rPr lang="en-US" sz="2000" b="1" dirty="0"/>
              <a:t>.au - </a:t>
            </a:r>
            <a:r>
              <a:rPr lang="en-US" sz="2000" dirty="0" smtClean="0"/>
              <a:t>Australia</a:t>
            </a:r>
          </a:p>
          <a:p>
            <a:pPr algn="l"/>
            <a:endParaRPr lang="en-US" sz="2000" dirty="0"/>
          </a:p>
          <a:p>
            <a:pPr algn="l"/>
            <a:r>
              <a:rPr lang="en-US" sz="2000" b="1" dirty="0"/>
              <a:t>.co - </a:t>
            </a:r>
            <a:r>
              <a:rPr lang="en-US" sz="2000" dirty="0" smtClean="0"/>
              <a:t>Colombia</a:t>
            </a:r>
          </a:p>
          <a:p>
            <a:pPr algn="l"/>
            <a:endParaRPr lang="en-US" sz="2000" dirty="0"/>
          </a:p>
          <a:p>
            <a:pPr algn="l"/>
            <a:r>
              <a:rPr lang="en-US" sz="2000" b="1" dirty="0"/>
              <a:t>.com </a:t>
            </a:r>
            <a:r>
              <a:rPr lang="en-US" sz="2000" b="1" dirty="0" smtClean="0"/>
              <a:t>-</a:t>
            </a:r>
            <a:r>
              <a:rPr lang="en-US" sz="2000" dirty="0" smtClean="0"/>
              <a:t> </a:t>
            </a:r>
            <a:r>
              <a:rPr lang="en-US" sz="2000" dirty="0"/>
              <a:t>business or </a:t>
            </a:r>
            <a:r>
              <a:rPr lang="en-US" sz="2000" dirty="0" smtClean="0"/>
              <a:t>industry</a:t>
            </a:r>
          </a:p>
          <a:p>
            <a:pPr algn="l"/>
            <a:endParaRPr lang="en-US" sz="2000" dirty="0"/>
          </a:p>
          <a:p>
            <a:pPr algn="l"/>
            <a:r>
              <a:rPr lang="en-US" sz="2000" b="1" dirty="0"/>
              <a:t>.</a:t>
            </a:r>
            <a:r>
              <a:rPr lang="en-US" sz="2000" b="1" dirty="0" err="1"/>
              <a:t>jp</a:t>
            </a:r>
            <a:r>
              <a:rPr lang="en-US" sz="2000" b="1" dirty="0"/>
              <a:t> - </a:t>
            </a:r>
            <a:r>
              <a:rPr lang="en-US" sz="2000" dirty="0" smtClean="0"/>
              <a:t>Japan</a:t>
            </a:r>
          </a:p>
          <a:p>
            <a:pPr algn="l"/>
            <a:endParaRPr lang="en-US" sz="2000" dirty="0"/>
          </a:p>
          <a:p>
            <a:pPr algn="l"/>
            <a:r>
              <a:rPr lang="en-US" sz="2000" b="1" dirty="0"/>
              <a:t>.org - </a:t>
            </a:r>
            <a:r>
              <a:rPr lang="en-US" sz="2000" dirty="0" smtClean="0"/>
              <a:t>non-profit </a:t>
            </a:r>
            <a:r>
              <a:rPr lang="en-US" sz="2000" dirty="0"/>
              <a:t>organization</a:t>
            </a:r>
          </a:p>
        </p:txBody>
      </p:sp>
    </p:spTree>
    <p:extLst>
      <p:ext uri="{BB962C8B-B14F-4D97-AF65-F5344CB8AC3E}">
        <p14:creationId xmlns:p14="http://schemas.microsoft.com/office/powerpoint/2010/main" val="294840366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err="1" smtClean="0">
                <a:latin typeface="Arial" charset="0"/>
              </a:rPr>
              <a:t>nslookup</a:t>
            </a:r>
            <a:endParaRPr lang="en-US" sz="2800" dirty="0">
              <a:latin typeface="Arial" charset="0"/>
            </a:endParaRPr>
          </a:p>
        </p:txBody>
      </p:sp>
      <p:sp>
        <p:nvSpPr>
          <p:cNvPr id="2" name="Rectangle 1"/>
          <p:cNvSpPr/>
          <p:nvPr/>
        </p:nvSpPr>
        <p:spPr>
          <a:xfrm>
            <a:off x="241300" y="1384300"/>
            <a:ext cx="8369300" cy="1200329"/>
          </a:xfrm>
          <a:prstGeom prst="rect">
            <a:avLst/>
          </a:prstGeom>
        </p:spPr>
        <p:txBody>
          <a:bodyPr wrap="square">
            <a:spAutoFit/>
          </a:bodyPr>
          <a:lstStyle/>
          <a:p>
            <a:pPr marL="177800" indent="-177800" algn="l">
              <a:buFont typeface="Arial" pitchFamily="34" charset="0"/>
              <a:buChar char="•"/>
            </a:pPr>
            <a:r>
              <a:rPr lang="en-US" sz="2000" dirty="0" smtClean="0"/>
              <a:t>Operating system utility </a:t>
            </a:r>
            <a:r>
              <a:rPr lang="en-US" sz="2000" dirty="0"/>
              <a:t>called </a:t>
            </a:r>
            <a:r>
              <a:rPr lang="en-US" sz="2000" b="1" dirty="0" err="1"/>
              <a:t>nslookup</a:t>
            </a:r>
            <a:r>
              <a:rPr lang="en-US" sz="2000" dirty="0"/>
              <a:t> </a:t>
            </a:r>
            <a:r>
              <a:rPr lang="en-US" sz="2000" dirty="0" smtClean="0"/>
              <a:t>allows </a:t>
            </a:r>
            <a:r>
              <a:rPr lang="en-US" sz="2000" dirty="0"/>
              <a:t>the user to </a:t>
            </a:r>
            <a:r>
              <a:rPr lang="en-US" sz="2000" dirty="0" smtClean="0"/>
              <a:t>manually query </a:t>
            </a:r>
            <a:r>
              <a:rPr lang="en-US" sz="2000" dirty="0"/>
              <a:t>the name servers to resolve a given host </a:t>
            </a:r>
            <a:r>
              <a:rPr lang="en-US" sz="2000" dirty="0" smtClean="0"/>
              <a:t>name</a:t>
            </a:r>
          </a:p>
          <a:p>
            <a:pPr marL="177800" indent="-177800" algn="l">
              <a:buFont typeface="Arial" pitchFamily="34" charset="0"/>
              <a:buChar char="•"/>
            </a:pPr>
            <a:r>
              <a:rPr lang="en-US" sz="2000" dirty="0" smtClean="0"/>
              <a:t>Utility can be </a:t>
            </a:r>
            <a:r>
              <a:rPr lang="en-US" sz="2000" dirty="0"/>
              <a:t>used to troubleshoot name resolution issues and to verify the current status of the name </a:t>
            </a:r>
            <a:r>
              <a:rPr lang="en-US" sz="2000" dirty="0" smtClean="0"/>
              <a:t>servers</a:t>
            </a:r>
            <a:endParaRPr lang="en-US" sz="2000"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3" y="2786063"/>
            <a:ext cx="4684313" cy="37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96899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a:t>
            </a:r>
            <a:r>
              <a:rPr lang="en-US" dirty="0" smtClean="0">
                <a:latin typeface="Arial" charset="0"/>
              </a:rPr>
              <a:t>10</a:t>
            </a:r>
            <a:endParaRPr lang="en-US" dirty="0">
              <a:latin typeface="Arial" charset="0"/>
            </a:endParaRPr>
          </a:p>
        </p:txBody>
      </p:sp>
      <p:sp>
        <p:nvSpPr>
          <p:cNvPr id="9218" name="Rectangle 3"/>
          <p:cNvSpPr>
            <a:spLocks noGrp="1" noChangeArrowheads="1"/>
          </p:cNvSpPr>
          <p:nvPr>
            <p:ph idx="1"/>
          </p:nvPr>
        </p:nvSpPr>
        <p:spPr/>
        <p:txBody>
          <a:bodyPr/>
          <a:lstStyle/>
          <a:p>
            <a:pPr lvl="1" eaLnBrk="1" hangingPunct="1"/>
            <a:r>
              <a:rPr lang="en-US" sz="2400" dirty="0" smtClean="0">
                <a:latin typeface="Arial" charset="0"/>
              </a:rPr>
              <a:t>10.1  Application Layer Protocols</a:t>
            </a:r>
            <a:endParaRPr lang="en-US" sz="2400" dirty="0">
              <a:latin typeface="Arial" charset="0"/>
            </a:endParaRPr>
          </a:p>
          <a:p>
            <a:pPr lvl="1" eaLnBrk="1" hangingPunct="1"/>
            <a:r>
              <a:rPr lang="en-US" sz="2400" dirty="0" smtClean="0">
                <a:latin typeface="Arial" charset="0"/>
              </a:rPr>
              <a:t>10.2  Well-Known Application Layer Protocols and Service</a:t>
            </a:r>
            <a:endParaRPr lang="en-US" sz="2400" dirty="0">
              <a:latin typeface="Arial" charset="0"/>
            </a:endParaRPr>
          </a:p>
          <a:p>
            <a:pPr lvl="1" eaLnBrk="1" hangingPunct="1"/>
            <a:r>
              <a:rPr lang="en-US" sz="2400" dirty="0" smtClean="0">
                <a:latin typeface="Arial" charset="0"/>
              </a:rPr>
              <a:t>10.3  The Message Heard Around the World</a:t>
            </a:r>
          </a:p>
          <a:p>
            <a:pPr lvl="1" eaLnBrk="1" hangingPunct="1"/>
            <a:r>
              <a:rPr lang="en-US" sz="2400" dirty="0" smtClean="0">
                <a:latin typeface="Arial" charset="0"/>
              </a:rPr>
              <a:t>10.4  Summary</a:t>
            </a:r>
            <a:endParaRPr lang="en-US" sz="2400" dirty="0">
              <a:latin typeface="Arial" charset="0"/>
            </a:endParaRPr>
          </a:p>
        </p:txBody>
      </p:sp>
    </p:spTree>
    <p:extLst>
      <p:ext uri="{BB962C8B-B14F-4D97-AF65-F5344CB8AC3E}">
        <p14:creationId xmlns:p14="http://schemas.microsoft.com/office/powerpoint/2010/main" val="2938588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Dynamic Host Configuration Protocol</a:t>
            </a:r>
            <a:endParaRPr lang="en-US" sz="2800"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797" y="1477288"/>
            <a:ext cx="5171778" cy="423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74624" y="1388388"/>
            <a:ext cx="3300524" cy="5355312"/>
          </a:xfrm>
          <a:prstGeom prst="rect">
            <a:avLst/>
          </a:prstGeom>
        </p:spPr>
        <p:txBody>
          <a:bodyPr wrap="square">
            <a:spAutoFit/>
          </a:bodyPr>
          <a:lstStyle/>
          <a:p>
            <a:pPr marL="342900" indent="-342900" algn="l">
              <a:buFont typeface="Wingdings" pitchFamily="2" charset="2"/>
              <a:buChar char="§"/>
            </a:pPr>
            <a:r>
              <a:rPr lang="en-US" sz="2000" dirty="0"/>
              <a:t>DHCP allows a host to obtain an IP address dynamically </a:t>
            </a:r>
            <a:endParaRPr lang="en-US" sz="2000" dirty="0" smtClean="0"/>
          </a:p>
          <a:p>
            <a:pPr marL="342900" indent="-342900" algn="l">
              <a:buFont typeface="Wingdings" pitchFamily="2" charset="2"/>
              <a:buChar char="§"/>
            </a:pPr>
            <a:r>
              <a:rPr lang="en-US" sz="2000" dirty="0" smtClean="0"/>
              <a:t>DHCP </a:t>
            </a:r>
            <a:r>
              <a:rPr lang="en-US" sz="2000" dirty="0"/>
              <a:t>server is contacted and </a:t>
            </a:r>
            <a:r>
              <a:rPr lang="en-US" sz="2000" dirty="0" smtClean="0"/>
              <a:t>address requested - chooses </a:t>
            </a:r>
            <a:r>
              <a:rPr lang="en-US" sz="2000" dirty="0"/>
              <a:t>address from a configured range of addresses called a pool and </a:t>
            </a:r>
            <a:r>
              <a:rPr lang="en-US" sz="2000" dirty="0" smtClean="0"/>
              <a:t>“leases” it </a:t>
            </a:r>
            <a:r>
              <a:rPr lang="en-US" sz="2000" dirty="0"/>
              <a:t>to the host for a set </a:t>
            </a:r>
            <a:r>
              <a:rPr lang="en-US" sz="2000" dirty="0" smtClean="0"/>
              <a:t>period</a:t>
            </a:r>
          </a:p>
          <a:p>
            <a:pPr marL="342900" indent="-342900" algn="l">
              <a:buFont typeface="Wingdings" pitchFamily="2" charset="2"/>
              <a:buChar char="§"/>
            </a:pPr>
            <a:r>
              <a:rPr lang="en-US" sz="2000" dirty="0"/>
              <a:t>DHCP </a:t>
            </a:r>
            <a:r>
              <a:rPr lang="en-US" sz="2000" dirty="0" smtClean="0"/>
              <a:t>used </a:t>
            </a:r>
            <a:r>
              <a:rPr lang="en-US" sz="2000" dirty="0"/>
              <a:t>for general purpose hosts such as end user devices, and static addressing is used for network devices such as gateways, switches, servers and </a:t>
            </a:r>
            <a:r>
              <a:rPr lang="en-US" sz="2000" dirty="0" smtClean="0"/>
              <a:t>printers</a:t>
            </a:r>
            <a:endParaRPr lang="en-US" sz="2000" dirty="0"/>
          </a:p>
        </p:txBody>
      </p:sp>
    </p:spTree>
    <p:extLst>
      <p:ext uri="{BB962C8B-B14F-4D97-AF65-F5344CB8AC3E}">
        <p14:creationId xmlns:p14="http://schemas.microsoft.com/office/powerpoint/2010/main" val="1617406572"/>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smtClean="0">
                <a:latin typeface="Arial" charset="0"/>
              </a:rPr>
              <a:t>Providing IP Addressing Services</a:t>
            </a:r>
            <a:br>
              <a:rPr lang="en-US" sz="1800" dirty="0" smtClean="0">
                <a:latin typeface="Arial" charset="0"/>
              </a:rPr>
            </a:br>
            <a:r>
              <a:rPr lang="en-US" sz="2800" dirty="0" smtClean="0">
                <a:latin typeface="Arial" charset="0"/>
              </a:rPr>
              <a:t>DHCP Operation</a:t>
            </a:r>
            <a:endParaRPr lang="en-US" sz="2800" dirty="0">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33538"/>
            <a:ext cx="7302501" cy="37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50798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File Transfer Protocol</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92" y="1426878"/>
            <a:ext cx="5844208" cy="491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956300" y="1204914"/>
            <a:ext cx="2984500" cy="5355312"/>
          </a:xfrm>
          <a:prstGeom prst="rect">
            <a:avLst/>
          </a:prstGeom>
        </p:spPr>
        <p:txBody>
          <a:bodyPr wrap="square">
            <a:spAutoFit/>
          </a:bodyPr>
          <a:lstStyle/>
          <a:p>
            <a:pPr marL="228600" indent="-228600" algn="l">
              <a:buFont typeface="Arial" pitchFamily="34" charset="0"/>
              <a:buChar char="•"/>
            </a:pPr>
            <a:r>
              <a:rPr lang="en-US" sz="2000" dirty="0"/>
              <a:t>FTP </a:t>
            </a:r>
            <a:r>
              <a:rPr lang="en-US" sz="2000" dirty="0" smtClean="0"/>
              <a:t>allow data </a:t>
            </a:r>
            <a:r>
              <a:rPr lang="en-US" sz="2000" dirty="0"/>
              <a:t>transfers between a client and a </a:t>
            </a:r>
            <a:r>
              <a:rPr lang="en-US" sz="2000" dirty="0" smtClean="0"/>
              <a:t>server</a:t>
            </a:r>
          </a:p>
          <a:p>
            <a:pPr marL="228600" indent="-228600" algn="l">
              <a:buFont typeface="Arial" pitchFamily="34" charset="0"/>
              <a:buChar char="•"/>
            </a:pPr>
            <a:r>
              <a:rPr lang="en-US" sz="2000" dirty="0" smtClean="0"/>
              <a:t>FTP </a:t>
            </a:r>
            <a:r>
              <a:rPr lang="en-US" sz="2000" dirty="0"/>
              <a:t>client is an application that runs on a computer that is used to push and pull data from a server running an FTP </a:t>
            </a:r>
            <a:r>
              <a:rPr lang="en-US" sz="2000" dirty="0" smtClean="0"/>
              <a:t>daemon</a:t>
            </a:r>
            <a:endParaRPr lang="en-US" sz="2000" dirty="0"/>
          </a:p>
          <a:p>
            <a:pPr marL="228600" indent="-228600" algn="l">
              <a:buFont typeface="Arial" pitchFamily="34" charset="0"/>
              <a:buChar char="•"/>
            </a:pPr>
            <a:r>
              <a:rPr lang="en-US" sz="2000" dirty="0" smtClean="0"/>
              <a:t>To successfully </a:t>
            </a:r>
            <a:r>
              <a:rPr lang="en-US" sz="2000" dirty="0"/>
              <a:t>transfer data, FTP requires two connections between the client and the server, one for commands and replies, the other for the actual file transfer</a:t>
            </a:r>
          </a:p>
        </p:txBody>
      </p:sp>
    </p:spTree>
    <p:extLst>
      <p:ext uri="{BB962C8B-B14F-4D97-AF65-F5344CB8AC3E}">
        <p14:creationId xmlns:p14="http://schemas.microsoft.com/office/powerpoint/2010/main" val="255965577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Server Message Block</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674" y="1409698"/>
            <a:ext cx="5787126" cy="536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7500" y="1584437"/>
            <a:ext cx="2582174" cy="4745915"/>
          </a:xfrm>
          <a:prstGeom prst="rect">
            <a:avLst/>
          </a:prstGeom>
        </p:spPr>
        <p:txBody>
          <a:bodyPr wrap="square">
            <a:spAutoFit/>
          </a:bodyPr>
          <a:lstStyle/>
          <a:p>
            <a:pPr marL="228600" indent="-228600" algn="l">
              <a:buFont typeface="Arial" pitchFamily="34" charset="0"/>
              <a:buChar char="•"/>
            </a:pPr>
            <a:r>
              <a:rPr lang="en-US" dirty="0"/>
              <a:t>C</a:t>
            </a:r>
            <a:r>
              <a:rPr lang="en-US" dirty="0" smtClean="0"/>
              <a:t>lients </a:t>
            </a:r>
            <a:r>
              <a:rPr lang="en-US" dirty="0"/>
              <a:t>establish a long term connection to </a:t>
            </a:r>
            <a:r>
              <a:rPr lang="en-US" dirty="0" smtClean="0"/>
              <a:t>servers </a:t>
            </a:r>
          </a:p>
          <a:p>
            <a:pPr marL="228600" indent="-228600" algn="l">
              <a:buFont typeface="Arial" pitchFamily="34" charset="0"/>
              <a:buChar char="•"/>
            </a:pPr>
            <a:r>
              <a:rPr lang="en-US" dirty="0" smtClean="0"/>
              <a:t>After </a:t>
            </a:r>
            <a:r>
              <a:rPr lang="en-US" dirty="0"/>
              <a:t>the connection is established, the user </a:t>
            </a:r>
            <a:r>
              <a:rPr lang="en-US" dirty="0" smtClean="0"/>
              <a:t>can </a:t>
            </a:r>
            <a:r>
              <a:rPr lang="en-US" dirty="0"/>
              <a:t>access the resources on the server as if the resource is local to the client </a:t>
            </a:r>
            <a:r>
              <a:rPr lang="en-US" dirty="0" smtClean="0"/>
              <a:t>host</a:t>
            </a:r>
            <a:endParaRPr lang="en-US" dirty="0"/>
          </a:p>
        </p:txBody>
      </p:sp>
    </p:spTree>
    <p:extLst>
      <p:ext uri="{BB962C8B-B14F-4D97-AF65-F5344CB8AC3E}">
        <p14:creationId xmlns:p14="http://schemas.microsoft.com/office/powerpoint/2010/main" val="177160173"/>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Providing File Sharing Services</a:t>
            </a:r>
            <a:r>
              <a:rPr lang="en-US" dirty="0">
                <a:latin typeface="Arial" charset="0"/>
              </a:rPr>
              <a:t/>
            </a:r>
            <a:br>
              <a:rPr lang="en-US" dirty="0">
                <a:latin typeface="Arial" charset="0"/>
              </a:rPr>
            </a:br>
            <a:r>
              <a:rPr lang="en-US" dirty="0" smtClean="0">
                <a:latin typeface="Arial" charset="0"/>
              </a:rPr>
              <a:t>Server Message Block</a:t>
            </a:r>
            <a:endParaRPr lang="en-US" dirty="0">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285874"/>
            <a:ext cx="5473700" cy="49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088663"/>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The Internet of Things</a:t>
            </a:r>
            <a:endParaRPr lang="en-US" dirty="0">
              <a:latin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63" y="1419224"/>
            <a:ext cx="6032914"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25366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a:t>
            </a:r>
            <a:endParaRPr lang="en-US"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1663700"/>
            <a:ext cx="6414136" cy="469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393550"/>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a:t>
            </a:r>
            <a:endParaRPr lang="en-US" dirty="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886" y="1418671"/>
            <a:ext cx="6540914" cy="4826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10132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Message Travels Through a Network</a:t>
            </a:r>
            <a:endParaRPr lang="en-US" dirty="0">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1627187"/>
            <a:ext cx="6426200" cy="4724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602047"/>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to the End Device</a:t>
            </a:r>
            <a:endParaRPr lang="en-US" dirty="0">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088" y="1376363"/>
            <a:ext cx="6083598" cy="484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6532514"/>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The Application Layer provides the interface to the network.</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246" y="2119781"/>
            <a:ext cx="6527926" cy="473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10.1 Application Layer Protocols</a:t>
            </a:r>
            <a:endParaRPr lang="en-US" dirty="0"/>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through the Internetwork</a:t>
            </a:r>
            <a:endParaRPr lang="en-US" dirty="0">
              <a:latin typeface="Arial"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338" y="1362074"/>
            <a:ext cx="6263639" cy="498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9718797"/>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smtClean="0">
                <a:latin typeface="Arial" charset="0"/>
              </a:rPr>
              <a:t>Move It!</a:t>
            </a:r>
            <a:r>
              <a:rPr lang="en-US" dirty="0">
                <a:latin typeface="Arial" charset="0"/>
              </a:rPr>
              <a:t/>
            </a:r>
            <a:br>
              <a:rPr lang="en-US" dirty="0">
                <a:latin typeface="Arial" charset="0"/>
              </a:rPr>
            </a:br>
            <a:r>
              <a:rPr lang="en-US" dirty="0" smtClean="0">
                <a:latin typeface="Arial" charset="0"/>
              </a:rPr>
              <a:t>Getting the Data to the Right Application</a:t>
            </a:r>
            <a:endParaRPr lang="en-US" dirty="0">
              <a:latin typeface="Arial"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439863"/>
            <a:ext cx="7572171" cy="506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7520739"/>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Application Layer</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225809" y="1310902"/>
            <a:ext cx="8733677" cy="4926405"/>
          </a:xfrm>
        </p:spPr>
        <p:txBody>
          <a:bodyPr/>
          <a:lstStyle/>
          <a:p>
            <a:r>
              <a:rPr lang="en-US" dirty="0" smtClean="0"/>
              <a:t>Applications </a:t>
            </a:r>
            <a:r>
              <a:rPr lang="en-US" dirty="0"/>
              <a:t>are computer programs with which the user interacts and which initiate the data transfer process at the user’s request.</a:t>
            </a:r>
          </a:p>
          <a:p>
            <a:r>
              <a:rPr lang="en-US" dirty="0"/>
              <a:t>Services are background programs that provide the connection between the application layer and the lower layers of the networking model.</a:t>
            </a:r>
          </a:p>
          <a:p>
            <a:r>
              <a:rPr lang="en-US" dirty="0"/>
              <a:t>Protocols provide a structure of agreed-upon rules and processes that ensure services running on one particular device can send and receive data from a range of different network devices.</a:t>
            </a:r>
          </a:p>
          <a:p>
            <a:pPr marL="0" indent="0">
              <a:buNone/>
            </a:pPr>
            <a:endParaRPr lang="en-US"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Application Layer</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225809" y="1310902"/>
            <a:ext cx="8733677" cy="4926405"/>
          </a:xfrm>
        </p:spPr>
        <p:txBody>
          <a:bodyPr/>
          <a:lstStyle/>
          <a:p>
            <a:r>
              <a:rPr lang="en-US" dirty="0" smtClean="0"/>
              <a:t>HTTP supports </a:t>
            </a:r>
            <a:r>
              <a:rPr lang="en-US" dirty="0"/>
              <a:t>the delivery of web pages to end </a:t>
            </a:r>
            <a:r>
              <a:rPr lang="en-US" dirty="0" smtClean="0"/>
              <a:t>devices</a:t>
            </a:r>
          </a:p>
          <a:p>
            <a:r>
              <a:rPr lang="en-US" dirty="0" smtClean="0"/>
              <a:t>SMTP, POP, and IMAP </a:t>
            </a:r>
            <a:r>
              <a:rPr lang="en-US" dirty="0"/>
              <a:t>support sending and receiving </a:t>
            </a:r>
            <a:r>
              <a:rPr lang="en-US" dirty="0" smtClean="0"/>
              <a:t>email</a:t>
            </a:r>
          </a:p>
          <a:p>
            <a:r>
              <a:rPr lang="en-US" dirty="0" smtClean="0"/>
              <a:t>SMB </a:t>
            </a:r>
            <a:r>
              <a:rPr lang="en-US" dirty="0"/>
              <a:t>and FTP enable users to share </a:t>
            </a:r>
            <a:r>
              <a:rPr lang="en-US" dirty="0" smtClean="0"/>
              <a:t>files </a:t>
            </a:r>
          </a:p>
          <a:p>
            <a:r>
              <a:rPr lang="en-US" dirty="0" smtClean="0"/>
              <a:t>P2P </a:t>
            </a:r>
            <a:r>
              <a:rPr lang="en-US" dirty="0"/>
              <a:t>applications make it easier for consumers to seamlessly share </a:t>
            </a:r>
            <a:r>
              <a:rPr lang="en-US" dirty="0" smtClean="0"/>
              <a:t>media</a:t>
            </a:r>
          </a:p>
          <a:p>
            <a:r>
              <a:rPr lang="en-US" dirty="0" smtClean="0"/>
              <a:t>DNS </a:t>
            </a:r>
            <a:r>
              <a:rPr lang="en-US" dirty="0"/>
              <a:t>resolves the human legible names used to refer to network resources into numeric addresses usable by the </a:t>
            </a:r>
            <a:r>
              <a:rPr lang="en-US" dirty="0" smtClean="0"/>
              <a:t>network</a:t>
            </a:r>
          </a:p>
          <a:p>
            <a:r>
              <a:rPr lang="en-US" dirty="0" smtClean="0"/>
              <a:t>All </a:t>
            </a:r>
            <a:r>
              <a:rPr lang="en-US" dirty="0"/>
              <a:t>of these elements work together, at the application </a:t>
            </a:r>
            <a:r>
              <a:rPr lang="en-US" dirty="0" smtClean="0"/>
              <a:t>layer.</a:t>
            </a:r>
          </a:p>
          <a:p>
            <a:r>
              <a:rPr lang="en-US" dirty="0" smtClean="0"/>
              <a:t>The </a:t>
            </a:r>
            <a:r>
              <a:rPr lang="en-US" dirty="0"/>
              <a:t>application layer enables users to work and play over the Internet.</a:t>
            </a:r>
          </a:p>
          <a:p>
            <a:endParaRPr lang="en-US" dirty="0"/>
          </a:p>
        </p:txBody>
      </p:sp>
    </p:spTree>
    <p:extLst>
      <p:ext uri="{BB962C8B-B14F-4D97-AF65-F5344CB8AC3E}">
        <p14:creationId xmlns:p14="http://schemas.microsoft.com/office/powerpoint/2010/main" val="4192404196"/>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4839" y="365363"/>
            <a:ext cx="8772157" cy="838200"/>
          </a:xfrm>
        </p:spPr>
        <p:txBody>
          <a:bodyPr/>
          <a:lstStyle/>
          <a:p>
            <a:pPr eaLnBrk="1" hangingPunct="1"/>
            <a:r>
              <a:rPr lang="en-US" sz="2400" dirty="0" smtClean="0">
                <a:latin typeface="Arial" charset="0"/>
              </a:rPr>
              <a:t>Application, Session and Presentation</a:t>
            </a:r>
            <a:br>
              <a:rPr lang="en-US" sz="2400" dirty="0" smtClean="0">
                <a:latin typeface="Arial" charset="0"/>
              </a:rPr>
            </a:br>
            <a:r>
              <a:rPr lang="en-US" sz="2800" dirty="0" smtClean="0">
                <a:latin typeface="Arial" charset="0"/>
              </a:rPr>
              <a:t>OSI and TCP/IP Models Revisited</a:t>
            </a:r>
            <a:endParaRPr lang="en-US" sz="2800"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247" y="1298574"/>
            <a:ext cx="5481637" cy="4608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36800" y="6019800"/>
            <a:ext cx="4927600" cy="424732"/>
          </a:xfrm>
          <a:prstGeom prst="rect">
            <a:avLst/>
          </a:prstGeom>
          <a:noFill/>
        </p:spPr>
        <p:txBody>
          <a:bodyPr wrap="square" rtlCol="0">
            <a:spAutoFit/>
          </a:bodyPr>
          <a:lstStyle/>
          <a:p>
            <a:r>
              <a:rPr lang="en-US" sz="1400" dirty="0" smtClean="0"/>
              <a:t>The key parallels are in the transport and network layer</a:t>
            </a:r>
            <a:r>
              <a:rPr lang="en-US" dirty="0" smtClean="0"/>
              <a:t>.</a:t>
            </a:r>
            <a:endParaRPr lang="en-US" dirty="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smtClean="0">
                <a:latin typeface="Arial" charset="0"/>
              </a:rPr>
              <a:t>Application Layer</a:t>
            </a:r>
            <a:endParaRPr lang="en-US" sz="2800"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1465263"/>
            <a:ext cx="6319837" cy="5016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3045882"/>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err="1" smtClean="0">
                <a:latin typeface="Arial" charset="0"/>
              </a:rPr>
              <a:t>Presentation</a:t>
            </a:r>
            <a:r>
              <a:rPr lang="en-US" sz="2800" dirty="0" smtClean="0">
                <a:latin typeface="Arial" charset="0"/>
              </a:rPr>
              <a:t> and Session Layers</a:t>
            </a:r>
            <a:endParaRPr lang="en-US" sz="2800" dirty="0">
              <a:latin typeface="Arial" charset="0"/>
            </a:endParaRPr>
          </a:p>
        </p:txBody>
      </p:sp>
      <p:sp>
        <p:nvSpPr>
          <p:cNvPr id="2" name="Rectangle 1"/>
          <p:cNvSpPr/>
          <p:nvPr/>
        </p:nvSpPr>
        <p:spPr>
          <a:xfrm>
            <a:off x="841829" y="1625600"/>
            <a:ext cx="7460342" cy="2086725"/>
          </a:xfrm>
          <a:prstGeom prst="rect">
            <a:avLst/>
          </a:prstGeom>
        </p:spPr>
        <p:txBody>
          <a:bodyPr wrap="square">
            <a:spAutoFit/>
          </a:bodyPr>
          <a:lstStyle/>
          <a:p>
            <a:pPr algn="l"/>
            <a:r>
              <a:rPr lang="en-US" dirty="0"/>
              <a:t>P</a:t>
            </a:r>
            <a:r>
              <a:rPr lang="en-US" dirty="0" smtClean="0"/>
              <a:t>resentation </a:t>
            </a:r>
            <a:r>
              <a:rPr lang="en-US" dirty="0"/>
              <a:t>layer </a:t>
            </a:r>
            <a:r>
              <a:rPr lang="en-US" dirty="0" smtClean="0"/>
              <a:t>has three </a:t>
            </a:r>
            <a:r>
              <a:rPr lang="en-US" dirty="0"/>
              <a:t>primary functions:</a:t>
            </a:r>
          </a:p>
          <a:p>
            <a:pPr algn="l"/>
            <a:endParaRPr lang="en-US" dirty="0" smtClean="0"/>
          </a:p>
          <a:p>
            <a:pPr marL="342900" indent="-342900" algn="l">
              <a:buFont typeface="Arial" pitchFamily="34" charset="0"/>
              <a:buChar char="•"/>
            </a:pPr>
            <a:r>
              <a:rPr lang="en-US" dirty="0" smtClean="0"/>
              <a:t>Coding and conversion of application layer data </a:t>
            </a:r>
          </a:p>
          <a:p>
            <a:pPr marL="342900" indent="-342900" algn="l">
              <a:buFont typeface="Arial" pitchFamily="34" charset="0"/>
              <a:buChar char="•"/>
            </a:pPr>
            <a:r>
              <a:rPr lang="en-US" dirty="0" smtClean="0"/>
              <a:t>Compression of the data </a:t>
            </a:r>
          </a:p>
          <a:p>
            <a:pPr marL="342900" indent="-342900" algn="l">
              <a:buFont typeface="Arial" pitchFamily="34" charset="0"/>
              <a:buChar char="•"/>
            </a:pPr>
            <a:r>
              <a:rPr lang="en-US" dirty="0" smtClean="0"/>
              <a:t>Encryption </a:t>
            </a:r>
            <a:r>
              <a:rPr lang="en-US" dirty="0"/>
              <a:t>of the data for transmission and the decryption of data upon receipt by the </a:t>
            </a:r>
            <a:r>
              <a:rPr lang="en-US" dirty="0" smtClean="0"/>
              <a:t>destination</a:t>
            </a:r>
            <a:endParaRPr lang="en-US" dirty="0"/>
          </a:p>
        </p:txBody>
      </p:sp>
      <p:sp>
        <p:nvSpPr>
          <p:cNvPr id="3" name="Rectangle 2"/>
          <p:cNvSpPr/>
          <p:nvPr/>
        </p:nvSpPr>
        <p:spPr>
          <a:xfrm>
            <a:off x="841829" y="3891441"/>
            <a:ext cx="7213600" cy="2086725"/>
          </a:xfrm>
          <a:prstGeom prst="rect">
            <a:avLst/>
          </a:prstGeom>
        </p:spPr>
        <p:txBody>
          <a:bodyPr wrap="square">
            <a:spAutoFit/>
          </a:bodyPr>
          <a:lstStyle/>
          <a:p>
            <a:pPr algn="l"/>
            <a:r>
              <a:rPr lang="en-US" dirty="0" smtClean="0"/>
              <a:t>Session Layer</a:t>
            </a:r>
          </a:p>
          <a:p>
            <a:pPr algn="l"/>
            <a:endParaRPr lang="en-US" dirty="0" smtClean="0"/>
          </a:p>
          <a:p>
            <a:pPr marL="342900" indent="-342900" algn="l">
              <a:buFont typeface="Arial" pitchFamily="34" charset="0"/>
              <a:buChar char="•"/>
            </a:pPr>
            <a:r>
              <a:rPr lang="en-US" dirty="0"/>
              <a:t>F</a:t>
            </a:r>
            <a:r>
              <a:rPr lang="en-US" dirty="0" smtClean="0"/>
              <a:t>unctions create and maintain dialogs between source and destination applications</a:t>
            </a:r>
          </a:p>
          <a:p>
            <a:pPr marL="342900" indent="-342900" algn="l">
              <a:buFont typeface="Arial" pitchFamily="34" charset="0"/>
              <a:buChar char="•"/>
            </a:pPr>
            <a:r>
              <a:rPr lang="en-US" dirty="0"/>
              <a:t>H</a:t>
            </a:r>
            <a:r>
              <a:rPr lang="en-US" dirty="0" smtClean="0"/>
              <a:t>andles the exchange of information to initiate dialogs, keep them active, and to restart sessions</a:t>
            </a:r>
            <a:endParaRPr lang="en-US" dirty="0"/>
          </a:p>
        </p:txBody>
      </p:sp>
    </p:spTree>
    <p:extLst>
      <p:ext uri="{BB962C8B-B14F-4D97-AF65-F5344CB8AC3E}">
        <p14:creationId xmlns:p14="http://schemas.microsoft.com/office/powerpoint/2010/main" val="1104911390"/>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err="1" smtClean="0">
                <a:latin typeface="Arial" charset="0"/>
              </a:rPr>
              <a:t>Presentation</a:t>
            </a:r>
            <a:r>
              <a:rPr lang="en-US" sz="2800" dirty="0" smtClean="0">
                <a:latin typeface="Arial" charset="0"/>
              </a:rPr>
              <a:t> and Session Layers</a:t>
            </a:r>
            <a:endParaRPr lang="en-US" sz="2800"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4" y="1517485"/>
            <a:ext cx="6632576" cy="5090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162419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smtClean="0">
                <a:latin typeface="Arial" charset="0"/>
              </a:rPr>
              <a:t>Application, Session and Presentation</a:t>
            </a:r>
            <a:br>
              <a:rPr lang="en-US" sz="1800" dirty="0" smtClean="0">
                <a:latin typeface="Arial" charset="0"/>
              </a:rPr>
            </a:br>
            <a:r>
              <a:rPr lang="en-US" sz="2800" dirty="0" smtClean="0">
                <a:latin typeface="Arial" charset="0"/>
              </a:rPr>
              <a:t>TCP/IP Application Layer Protocols</a:t>
            </a:r>
            <a:endParaRPr lang="en-US" sz="2800" dirty="0">
              <a:latin typeface="Arial" charset="0"/>
            </a:endParaRPr>
          </a:p>
        </p:txBody>
      </p:sp>
      <p:sp>
        <p:nvSpPr>
          <p:cNvPr id="2" name="Rectangle 1"/>
          <p:cNvSpPr/>
          <p:nvPr/>
        </p:nvSpPr>
        <p:spPr>
          <a:xfrm>
            <a:off x="377370" y="1335313"/>
            <a:ext cx="8447315" cy="5410712"/>
          </a:xfrm>
          <a:prstGeom prst="rect">
            <a:avLst/>
          </a:prstGeom>
        </p:spPr>
        <p:txBody>
          <a:bodyPr wrap="square">
            <a:spAutoFit/>
          </a:bodyPr>
          <a:lstStyle/>
          <a:p>
            <a:pPr algn="l"/>
            <a:r>
              <a:rPr lang="en-US" b="1" dirty="0" smtClean="0"/>
              <a:t>Domain </a:t>
            </a:r>
            <a:r>
              <a:rPr lang="en-US" b="1" dirty="0"/>
              <a:t>Name Service Protocol (DNS)</a:t>
            </a:r>
            <a:r>
              <a:rPr lang="en-US" dirty="0"/>
              <a:t> - used to resolve Internet names to IP addresses</a:t>
            </a:r>
          </a:p>
          <a:p>
            <a:pPr algn="l"/>
            <a:endParaRPr lang="en-US" b="1" dirty="0" smtClean="0"/>
          </a:p>
          <a:p>
            <a:pPr algn="l"/>
            <a:r>
              <a:rPr lang="en-US" b="1" dirty="0" smtClean="0"/>
              <a:t>Telnet</a:t>
            </a:r>
            <a:r>
              <a:rPr lang="en-US" dirty="0"/>
              <a:t> - a terminal emulation protocol used to provide remote access to servers and networking devices</a:t>
            </a:r>
          </a:p>
          <a:p>
            <a:pPr algn="l"/>
            <a:endParaRPr lang="en-US" b="1" dirty="0"/>
          </a:p>
          <a:p>
            <a:pPr algn="l"/>
            <a:r>
              <a:rPr lang="en-US" b="1" dirty="0"/>
              <a:t>Bootstrap Protocol (BOOTP)</a:t>
            </a:r>
            <a:r>
              <a:rPr lang="en-US" dirty="0"/>
              <a:t> - a precursor to the DHCP protocol, a network protocol used to obtain IP address information during </a:t>
            </a:r>
            <a:r>
              <a:rPr lang="en-US" dirty="0" err="1" smtClean="0"/>
              <a:t>bootup</a:t>
            </a:r>
            <a:endParaRPr lang="en-US" dirty="0"/>
          </a:p>
          <a:p>
            <a:pPr algn="l"/>
            <a:endParaRPr lang="en-US" b="1" dirty="0" smtClean="0"/>
          </a:p>
          <a:p>
            <a:pPr algn="l"/>
            <a:r>
              <a:rPr lang="en-US" b="1" dirty="0" smtClean="0"/>
              <a:t>Dynamic </a:t>
            </a:r>
            <a:r>
              <a:rPr lang="en-US" b="1" dirty="0"/>
              <a:t>Host Control Protocol (DHCP)</a:t>
            </a:r>
            <a:r>
              <a:rPr lang="en-US" dirty="0"/>
              <a:t> - used to assign an IP address, subnet mask, default gateway and DNS server to a </a:t>
            </a:r>
            <a:r>
              <a:rPr lang="en-US" dirty="0" smtClean="0"/>
              <a:t>host</a:t>
            </a:r>
          </a:p>
          <a:p>
            <a:pPr algn="l"/>
            <a:endParaRPr lang="en-US" dirty="0"/>
          </a:p>
          <a:p>
            <a:pPr algn="l"/>
            <a:r>
              <a:rPr lang="en-US" b="1" dirty="0"/>
              <a:t>Hypertext Transfer </a:t>
            </a:r>
            <a:r>
              <a:rPr lang="en-US" b="1" dirty="0" smtClean="0"/>
              <a:t>Protocol </a:t>
            </a:r>
            <a:r>
              <a:rPr lang="en-US" b="1" dirty="0"/>
              <a:t>(HTTP)</a:t>
            </a:r>
            <a:r>
              <a:rPr lang="en-US" dirty="0"/>
              <a:t> - used to transfer files that make up the Web pages of the World Wide </a:t>
            </a:r>
            <a:r>
              <a:rPr lang="en-US" dirty="0" smtClean="0"/>
              <a:t>Web</a:t>
            </a:r>
            <a:endParaRPr lang="en-US" dirty="0"/>
          </a:p>
        </p:txBody>
      </p:sp>
    </p:spTree>
    <p:extLst>
      <p:ext uri="{BB962C8B-B14F-4D97-AF65-F5344CB8AC3E}">
        <p14:creationId xmlns:p14="http://schemas.microsoft.com/office/powerpoint/2010/main" val="2270010873"/>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19294</TotalTime>
  <Pages>28</Pages>
  <Words>1851</Words>
  <Application>Microsoft Office PowerPoint</Application>
  <PresentationFormat>On-screen Show (4:3)</PresentationFormat>
  <Paragraphs>294</Paragraphs>
  <Slides>44</Slides>
  <Notes>43</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PPT-TMPLT-WHT_C</vt:lpstr>
      <vt:lpstr>NetAcad-4F_PPT-WHT_060408</vt:lpstr>
      <vt:lpstr>Chapter 10: Application Layer</vt:lpstr>
      <vt:lpstr>Chapter 10 Objectives</vt:lpstr>
      <vt:lpstr>Chapter 10</vt:lpstr>
      <vt:lpstr>10.1 Application Layer Protocols</vt:lpstr>
      <vt:lpstr>Application, Session and Presentation OSI and TCP/IP Models Revisited</vt:lpstr>
      <vt:lpstr>Application Session and Presentation Application Layer</vt:lpstr>
      <vt:lpstr>Application, Session and Presentation Presentation and Session Layers</vt:lpstr>
      <vt:lpstr>Application, Session and Presentation Presentation and Session Layers</vt:lpstr>
      <vt:lpstr>Application, Session and Presentation TCP/IP Application Layer Protocols</vt:lpstr>
      <vt:lpstr>Application, Session and Presentation TCP/IP Application Layer Protocols</vt:lpstr>
      <vt:lpstr>How Application Protocols Interact with End-User Applications Peer-to-Peer Networks</vt:lpstr>
      <vt:lpstr>How Application Protocols Interact with End-User Applications Peer-to-Peer Applications</vt:lpstr>
      <vt:lpstr>How Application Protocols Interact with End-User Applications Common P2P Applications</vt:lpstr>
      <vt:lpstr>How Application Protocols Interact with End-User Applications Client-Server Model</vt:lpstr>
      <vt:lpstr>How Application Protocols Interact with End-User Applications Client-Server Model</vt:lpstr>
      <vt:lpstr>10.2 Well-Known Application Layer Protocols and Services</vt:lpstr>
      <vt:lpstr>Common Application Layer Protocols Application Layer Protocols Revisited</vt:lpstr>
      <vt:lpstr>Common Application Layer Protocols Hypertext Transfer Protocol / Markup Language</vt:lpstr>
      <vt:lpstr>Common Application Layer Protocols  HTTP and HTTPS</vt:lpstr>
      <vt:lpstr>Common Application Layer Protocols SMTP, POP, and IMAP</vt:lpstr>
      <vt:lpstr>Common Application Layer Protocols SMTP, POP, and IMAP</vt:lpstr>
      <vt:lpstr>Common Application Layer Protocols  SMTP, POP, and IMAP (Continued)</vt:lpstr>
      <vt:lpstr>Common Application Layer Protocols  SMTP, POP, and IMAP (Continued)</vt:lpstr>
      <vt:lpstr>Common Application Layer Protocols  SMTP, POP, and IMAP (Continued)</vt:lpstr>
      <vt:lpstr>Providing IP Addressing Services Domain Name Service</vt:lpstr>
      <vt:lpstr>Providing IP Addressing Services Domain Name Service</vt:lpstr>
      <vt:lpstr>Providing IP Addressing Services DNS Message Format</vt:lpstr>
      <vt:lpstr>Providing IP Addressing Services DNS Hierarchy</vt:lpstr>
      <vt:lpstr>Providing IP Addressing Services nslookup</vt:lpstr>
      <vt:lpstr>Providing IP Addressing Services Dynamic Host Configuration Protocol</vt:lpstr>
      <vt:lpstr>Providing IP Addressing Services DHCP Operation</vt:lpstr>
      <vt:lpstr>Providing File Sharing Services File Transfer Protocol</vt:lpstr>
      <vt:lpstr>Providing File Sharing Services Server Message Block</vt:lpstr>
      <vt:lpstr>Providing File Sharing Services Server Message Block</vt:lpstr>
      <vt:lpstr>Move It! The Internet of Things</vt:lpstr>
      <vt:lpstr>Move It! Message Travels Through a Network</vt:lpstr>
      <vt:lpstr>Move It! Message Travels Through a Network</vt:lpstr>
      <vt:lpstr>Move It! Message Travels Through a Network</vt:lpstr>
      <vt:lpstr>Move It! Getting the Data to the End Device</vt:lpstr>
      <vt:lpstr>Move It! Getting the Data through the Internetwork</vt:lpstr>
      <vt:lpstr>Move It! Getting the Data to the Right Application</vt:lpstr>
      <vt:lpstr>Application Layer Summary</vt:lpstr>
      <vt:lpstr>Application Layer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ElaineHorn</cp:lastModifiedBy>
  <cp:revision>725</cp:revision>
  <cp:lastPrinted>1999-01-27T00:54:54Z</cp:lastPrinted>
  <dcterms:created xsi:type="dcterms:W3CDTF">2006-10-23T15:07:30Z</dcterms:created>
  <dcterms:modified xsi:type="dcterms:W3CDTF">2013-05-25T17:07:51Z</dcterms:modified>
</cp:coreProperties>
</file>