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4"/>
  </p:notesMasterIdLst>
  <p:handoutMasterIdLst>
    <p:handoutMasterId r:id="rId55"/>
  </p:handoutMasterIdLst>
  <p:sldIdLst>
    <p:sldId id="500" r:id="rId3"/>
    <p:sldId id="541" r:id="rId4"/>
    <p:sldId id="763" r:id="rId5"/>
    <p:sldId id="627" r:id="rId6"/>
    <p:sldId id="735" r:id="rId7"/>
    <p:sldId id="764" r:id="rId8"/>
    <p:sldId id="710" r:id="rId9"/>
    <p:sldId id="711" r:id="rId10"/>
    <p:sldId id="713" r:id="rId11"/>
    <p:sldId id="714" r:id="rId12"/>
    <p:sldId id="762" r:id="rId13"/>
    <p:sldId id="715" r:id="rId14"/>
    <p:sldId id="716" r:id="rId15"/>
    <p:sldId id="719" r:id="rId16"/>
    <p:sldId id="721" r:id="rId17"/>
    <p:sldId id="722" r:id="rId18"/>
    <p:sldId id="723" r:id="rId19"/>
    <p:sldId id="724" r:id="rId20"/>
    <p:sldId id="720" r:id="rId21"/>
    <p:sldId id="726" r:id="rId22"/>
    <p:sldId id="730" r:id="rId23"/>
    <p:sldId id="734" r:id="rId24"/>
    <p:sldId id="733" r:id="rId25"/>
    <p:sldId id="731" r:id="rId26"/>
    <p:sldId id="732" r:id="rId27"/>
    <p:sldId id="737" r:id="rId28"/>
    <p:sldId id="727" r:id="rId29"/>
    <p:sldId id="742" r:id="rId30"/>
    <p:sldId id="740" r:id="rId31"/>
    <p:sldId id="766" r:id="rId32"/>
    <p:sldId id="738" r:id="rId33"/>
    <p:sldId id="765" r:id="rId34"/>
    <p:sldId id="768" r:id="rId35"/>
    <p:sldId id="769" r:id="rId36"/>
    <p:sldId id="745" r:id="rId37"/>
    <p:sldId id="746" r:id="rId38"/>
    <p:sldId id="748" r:id="rId39"/>
    <p:sldId id="749" r:id="rId40"/>
    <p:sldId id="739" r:id="rId41"/>
    <p:sldId id="751" r:id="rId42"/>
    <p:sldId id="750" r:id="rId43"/>
    <p:sldId id="752" r:id="rId44"/>
    <p:sldId id="754" r:id="rId45"/>
    <p:sldId id="755" r:id="rId46"/>
    <p:sldId id="753" r:id="rId47"/>
    <p:sldId id="760" r:id="rId48"/>
    <p:sldId id="756" r:id="rId49"/>
    <p:sldId id="761" r:id="rId50"/>
    <p:sldId id="770" r:id="rId51"/>
    <p:sldId id="771" r:id="rId52"/>
    <p:sldId id="681" r:id="rId53"/>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p:scale>
          <a:sx n="66" d="100"/>
          <a:sy n="66" d="100"/>
        </p:scale>
        <p:origin x="-582" y="12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3" Type="http://schemas.openxmlformats.org/officeDocument/2006/relationships/slide" Target="slides/slide7.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2" Type="http://schemas.openxmlformats.org/officeDocument/2006/relationships/slide" Target="slides/slide5.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96EB1EB-B24C-4552-B40F-C9B043E6F693}" type="slidenum">
              <a:rPr lang="en-US" sz="800" smtClean="0"/>
              <a:pPr/>
              <a:t>1</a:t>
            </a:fld>
            <a:endParaRPr lang="en-US" sz="8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smtClean="0"/>
              <a:t>Cisco Networking Academy program</a:t>
            </a:r>
          </a:p>
          <a:p>
            <a:pPr>
              <a:buFontTx/>
              <a:buNone/>
            </a:pPr>
            <a:r>
              <a:rPr lang="en-US" b="1" smtClean="0"/>
              <a:t>Introduction to Network</a:t>
            </a:r>
          </a:p>
          <a:p>
            <a:pPr>
              <a:buFontTx/>
              <a:buNone/>
            </a:pPr>
            <a:r>
              <a:rPr lang="en-US" sz="1300" b="1" smtClean="0"/>
              <a:t>Chapter 2: Configuring a Network Operating System</a:t>
            </a:r>
            <a:endParaRPr lang="en-GB" b="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D889EC7D-24E8-4EC2-A180-504EC1B3BDD9}" type="slidenum">
              <a:rPr lang="en-US" sz="800" smtClean="0"/>
              <a:pPr/>
              <a:t>11</a:t>
            </a:fld>
            <a:endParaRPr lang="en-US" sz="8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2.1.2.1  Console Access Method</a:t>
            </a:r>
          </a:p>
          <a:p>
            <a:pPr>
              <a:lnSpc>
                <a:spcPct val="80000"/>
              </a:lnSpc>
              <a:buFontTx/>
              <a:buNone/>
            </a:pPr>
            <a:endParaRPr lang="en-US" smtClean="0"/>
          </a:p>
          <a:p>
            <a:pPr>
              <a:lnSpc>
                <a:spcPct val="80000"/>
              </a:lnSpc>
              <a:buFontTx/>
              <a:buNone/>
            </a:pPr>
            <a:r>
              <a:rPr lang="en-US" smtClean="0"/>
              <a:t>Out-of-band access refers to access via a dedicated management channel that is used for device maintenance purposes only. </a:t>
            </a:r>
          </a:p>
          <a:p>
            <a:pPr>
              <a:lnSpc>
                <a:spcPct val="80000"/>
              </a:lnSpc>
              <a:buFontTx/>
              <a:buNone/>
            </a:pPr>
            <a:endParaRPr lang="en-US" smtClean="0"/>
          </a:p>
          <a:p>
            <a:pPr>
              <a:lnSpc>
                <a:spcPct val="80000"/>
              </a:lnSpc>
              <a:buFontTx/>
              <a:buNone/>
            </a:pPr>
            <a:r>
              <a:rPr lang="en-US" smtClean="0"/>
              <a:t> In the event that a password is lost, there is a special set of procedures for bypassing the password and accessing the device.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9D216AE3-9CD4-408B-9F2D-CDEF2494BFF3}" type="slidenum">
              <a:rPr lang="en-US" sz="800" smtClean="0"/>
              <a:pPr/>
              <a:t>12</a:t>
            </a:fld>
            <a:endParaRPr lang="en-US" sz="8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2.1.2.2  Telnet, SSH, and AUX  Access Methods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B7BEEAE8-BFD7-4F5F-B657-E081A39E9320}" type="slidenum">
              <a:rPr lang="en-US" sz="800" smtClean="0"/>
              <a:pPr/>
              <a:t>13</a:t>
            </a:fld>
            <a:endParaRPr lang="en-US" sz="8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2.1.2.3  Terminal Emulation Programs</a:t>
            </a:r>
          </a:p>
          <a:p>
            <a:pPr>
              <a:lnSpc>
                <a:spcPct val="80000"/>
              </a:lnSpc>
              <a:buFontTx/>
              <a:buNone/>
            </a:pPr>
            <a:endParaRPr lang="en-US" smtClean="0"/>
          </a:p>
          <a:p>
            <a:r>
              <a:rPr lang="en-US" smtClean="0"/>
              <a:t>There are a number of excellent terminal emulation programs available for connecting to a networking device either by a serial connection over a console port or by an SSH connection. Some of these include:</a:t>
            </a:r>
          </a:p>
          <a:p>
            <a:r>
              <a:rPr lang="en-US" smtClean="0"/>
              <a:t>PuTTY</a:t>
            </a:r>
          </a:p>
          <a:p>
            <a:r>
              <a:rPr lang="en-US" smtClean="0"/>
              <a:t>Tera Term</a:t>
            </a:r>
          </a:p>
          <a:p>
            <a:r>
              <a:rPr lang="en-US" smtClean="0"/>
              <a:t>SecureCRT</a:t>
            </a:r>
          </a:p>
          <a:p>
            <a:r>
              <a:rPr lang="en-US" smtClean="0"/>
              <a:t>HyperTerminal</a:t>
            </a:r>
          </a:p>
          <a:p>
            <a:r>
              <a:rPr lang="en-US" smtClean="0"/>
              <a:t>OS X Terminal</a:t>
            </a:r>
          </a:p>
          <a:p>
            <a:r>
              <a:rPr lang="en-US" smtClean="0"/>
              <a:t>There are a number of excellent terminal emulation programs available for connecting to a networking device either by a serial connection over a console port or by an SSH connection.</a:t>
            </a:r>
          </a:p>
          <a:p>
            <a:r>
              <a:rPr lang="en-US" smtClean="0"/>
              <a:t>Each network technician tends to have a favorite terminal emulation program that they use exclusively. These programs allow you to enhance your productivity by adjusting window sizes, changing font sizes, and changing color schemes</a:t>
            </a:r>
          </a:p>
          <a:p>
            <a:pPr>
              <a:lnSpc>
                <a:spcPct val="80000"/>
              </a:lnSpc>
              <a:buFontTx/>
              <a:buNone/>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B30ECD55-717D-4554-9CC2-3C33D910F2C3}" type="slidenum">
              <a:rPr lang="en-US" sz="800" smtClean="0"/>
              <a:pPr/>
              <a:t>14</a:t>
            </a:fld>
            <a:endParaRPr lang="en-US" sz="800" smtClean="0"/>
          </a:p>
        </p:txBody>
      </p:sp>
      <p:sp>
        <p:nvSpPr>
          <p:cNvPr id="70659"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defRPr/>
            </a:pPr>
            <a:r>
              <a:rPr lang="en-US" dirty="0" smtClean="0"/>
              <a:t>2.1.3.1 In hierarchical order from most basic to most specialized, the major modes are:</a:t>
            </a:r>
          </a:p>
          <a:p>
            <a:pPr>
              <a:defRPr/>
            </a:pPr>
            <a:r>
              <a:rPr lang="en-US" dirty="0" smtClean="0"/>
              <a:t>User executive (User EXEC) mode</a:t>
            </a:r>
          </a:p>
          <a:p>
            <a:pPr>
              <a:defRPr/>
            </a:pPr>
            <a:r>
              <a:rPr lang="en-US" dirty="0" smtClean="0"/>
              <a:t>Privileged executive (Privileged EXEC) mode</a:t>
            </a:r>
          </a:p>
          <a:p>
            <a:pPr>
              <a:defRPr/>
            </a:pPr>
            <a:r>
              <a:rPr lang="en-US" dirty="0" smtClean="0"/>
              <a:t>Global configuration mode</a:t>
            </a:r>
          </a:p>
          <a:p>
            <a:pPr>
              <a:defRPr/>
            </a:pPr>
            <a:r>
              <a:rPr lang="en-US" dirty="0" smtClean="0"/>
              <a:t>Other specific configuration modes, such as Interface configuration mode.</a:t>
            </a:r>
          </a:p>
          <a:p>
            <a:pPr>
              <a:defRPr/>
            </a:pPr>
            <a:r>
              <a:rPr lang="en-US" dirty="0" smtClean="0"/>
              <a:t>Each mode has a distinctive prompt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9694F654-E527-4FA3-8910-E0259C800386}" type="slidenum">
              <a:rPr lang="en-US" sz="800" smtClean="0"/>
              <a:pPr/>
              <a:t>15</a:t>
            </a:fld>
            <a:endParaRPr lang="en-US" sz="8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2.1.3.2  Primary Modes</a:t>
            </a:r>
          </a:p>
          <a:p>
            <a:pPr>
              <a:lnSpc>
                <a:spcPct val="80000"/>
              </a:lnSpc>
              <a:buFontTx/>
              <a:buNone/>
            </a:pPr>
            <a:endParaRPr lang="en-US" smtClean="0"/>
          </a:p>
          <a:p>
            <a:r>
              <a:rPr lang="en-US" smtClean="0"/>
              <a:t>The two primary modes of operation are user EXEC mode and privileged EXEC mode. Tthe privileged EXEC mode has a higher level of authority in what it allows the user to do with the device.</a:t>
            </a:r>
          </a:p>
          <a:p>
            <a:r>
              <a:rPr lang="en-US" b="1" smtClean="0"/>
              <a:t>User EXEC Mode</a:t>
            </a:r>
            <a:endParaRPr lang="en-US" smtClean="0"/>
          </a:p>
          <a:p>
            <a:r>
              <a:rPr lang="en-US" smtClean="0"/>
              <a:t>The user EXEC mode has limited capabilities but is useful for some basic operations. This mode is the first mode encountered upon entrance into the CLI of an IOS device.</a:t>
            </a:r>
          </a:p>
          <a:p>
            <a:r>
              <a:rPr lang="en-US" smtClean="0"/>
              <a:t>This is often referred to as view-only mode. The user EXEC level does not allow the execution of any commands that might change the configuration of the device.</a:t>
            </a:r>
          </a:p>
          <a:p>
            <a:r>
              <a:rPr lang="en-US" smtClean="0"/>
              <a:t>By default, there is no authentication required to access the user EXEC mode from the console. However, it is a good practice to ensure that authentication is configured during the initial configuration.</a:t>
            </a:r>
          </a:p>
          <a:p>
            <a:r>
              <a:rPr lang="en-US" smtClean="0"/>
              <a:t>The user EXEC mode is identified by the CLI prompt that ends with the &gt; symbol. This is an example that shows the &gt; symbol in the prompt: Switch&gt;</a:t>
            </a:r>
          </a:p>
          <a:p>
            <a:r>
              <a:rPr lang="en-US" b="1" smtClean="0"/>
              <a:t>Privileged EXEC Mode</a:t>
            </a:r>
            <a:endParaRPr lang="en-US" smtClean="0"/>
          </a:p>
          <a:p>
            <a:r>
              <a:rPr lang="en-US" smtClean="0"/>
              <a:t>The execution of configuration and management commands requires that the network administrator use the privileged EXEC mode, or a more specific mode in the hierarchy. </a:t>
            </a:r>
          </a:p>
          <a:p>
            <a:r>
              <a:rPr lang="en-US" smtClean="0"/>
              <a:t>The privileged EXEC mode can be identified by the prompt ending with the #symbol.   Switch#</a:t>
            </a:r>
          </a:p>
          <a:p>
            <a:r>
              <a:rPr lang="en-US" smtClean="0"/>
              <a:t>By default, privileged EXEC mode does not require authentication.</a:t>
            </a:r>
          </a:p>
          <a:p>
            <a:r>
              <a:rPr lang="en-US" smtClean="0"/>
              <a:t>Global configuration mode and all other more specific configuration modes can only be reached from the privileged EXEC mode.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E50CCF95-693E-4F51-9A39-79F48A11E5D4}" type="slidenum">
              <a:rPr lang="en-US" sz="800" smtClean="0"/>
              <a:pPr/>
              <a:t>16</a:t>
            </a:fld>
            <a:endParaRPr lang="en-US" sz="8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2.1.3.3  Global Configuration Mode and Submodes</a:t>
            </a:r>
          </a:p>
          <a:p>
            <a:r>
              <a:rPr lang="en-US" smtClean="0"/>
              <a:t>Global configuration mode and interface configuration modes can only be reached from the privileged EXEC mode.</a:t>
            </a:r>
          </a:p>
          <a:p>
            <a:r>
              <a:rPr lang="en-US" smtClean="0"/>
              <a:t>From global config, CLI configuration changes are made that affect the operation of the device as a whole. </a:t>
            </a:r>
          </a:p>
          <a:p>
            <a:r>
              <a:rPr lang="en-US" smtClean="0"/>
              <a:t>Switch# </a:t>
            </a:r>
            <a:r>
              <a:rPr lang="en-US" b="1" smtClean="0"/>
              <a:t>configure terminal</a:t>
            </a:r>
            <a:endParaRPr lang="en-US" smtClean="0"/>
          </a:p>
          <a:p>
            <a:r>
              <a:rPr lang="en-US" smtClean="0"/>
              <a:t>Switch(config)#</a:t>
            </a:r>
          </a:p>
          <a:p>
            <a:r>
              <a:rPr lang="en-US" smtClean="0"/>
              <a:t>From the global config mode, the user can enter different subconfiguration modes. Each of these modes allows the configuration of a particular part or function of the IOS device. </a:t>
            </a:r>
          </a:p>
          <a:p>
            <a:r>
              <a:rPr lang="en-US" smtClean="0"/>
              <a:t>Interface mode - to configure one of the network interfaces (Fa0/0, S0/0/0)</a:t>
            </a:r>
          </a:p>
          <a:p>
            <a:r>
              <a:rPr lang="en-US" smtClean="0"/>
              <a:t>Line mode - to configure one of the physical or virtual lines (console, AUX, VTY)</a:t>
            </a:r>
          </a:p>
          <a:p>
            <a:r>
              <a:rPr lang="en-US" smtClean="0"/>
              <a:t>To exit a specific configuration mode and return to global configuration mode, enter</a:t>
            </a:r>
            <a:r>
              <a:rPr lang="en-US" b="1" smtClean="0"/>
              <a:t> exit</a:t>
            </a:r>
            <a:r>
              <a:rPr lang="en-US" smtClean="0"/>
              <a:t> at a prompt. To leave configuration mode completely and return to privileged EXEC mode, enter </a:t>
            </a:r>
            <a:r>
              <a:rPr lang="en-US" b="1" smtClean="0"/>
              <a:t>end </a:t>
            </a:r>
            <a:r>
              <a:rPr lang="en-US" smtClean="0"/>
              <a:t>or use the key sequence </a:t>
            </a:r>
            <a:r>
              <a:rPr lang="en-US" b="1" smtClean="0"/>
              <a:t>Ctrl-Z</a:t>
            </a:r>
            <a:r>
              <a:rPr lang="en-US" smtClean="0"/>
              <a:t>.</a:t>
            </a:r>
          </a:p>
          <a:p>
            <a:r>
              <a:rPr lang="en-US" smtClean="0"/>
              <a:t>As commands are used and modes are changed, the prompt changes to reflect the current context.</a:t>
            </a:r>
          </a:p>
          <a:p>
            <a:pPr>
              <a:lnSpc>
                <a:spcPct val="80000"/>
              </a:lnSpc>
              <a:buFontTx/>
              <a:buNone/>
            </a:pPr>
            <a:endParaRPr lang="en-US" smtClean="0"/>
          </a:p>
          <a:p>
            <a:pPr>
              <a:lnSpc>
                <a:spcPct val="80000"/>
              </a:lnSpc>
              <a:buFontTx/>
              <a:buNone/>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0FAB0165-F392-4C97-A3FB-3579C6CC7796}" type="slidenum">
              <a:rPr lang="en-US" sz="800" smtClean="0"/>
              <a:pPr/>
              <a:t>17</a:t>
            </a:fld>
            <a:endParaRPr lang="en-US" sz="8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2.1.3.4  Navigating between IOS Modes</a:t>
            </a:r>
          </a:p>
          <a:p>
            <a:pPr>
              <a:lnSpc>
                <a:spcPct val="80000"/>
              </a:lnSpc>
              <a:buFontTx/>
              <a:buNone/>
            </a:pPr>
            <a:endParaRPr lang="en-US" smtClean="0"/>
          </a:p>
          <a:p>
            <a:pPr>
              <a:lnSpc>
                <a:spcPct val="80000"/>
              </a:lnSpc>
              <a:buFontTx/>
              <a:buNone/>
            </a:pPr>
            <a:r>
              <a:rPr lang="en-US" smtClean="0"/>
              <a:t>The </a:t>
            </a:r>
            <a:r>
              <a:rPr lang="en-US" b="1" smtClean="0"/>
              <a:t>enable</a:t>
            </a:r>
            <a:r>
              <a:rPr lang="en-US" smtClean="0"/>
              <a:t> and </a:t>
            </a:r>
            <a:r>
              <a:rPr lang="en-US" b="1" smtClean="0"/>
              <a:t>disable</a:t>
            </a:r>
            <a:r>
              <a:rPr lang="en-US" smtClean="0"/>
              <a:t> commands are used to change the CLI between the user EXEC mode and the privileged EXEC mode, respectively.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41463F0-4B87-4884-AF35-DA47D97BACAF}" type="slidenum">
              <a:rPr lang="en-US" sz="800" smtClean="0"/>
              <a:pPr/>
              <a:t>18</a:t>
            </a:fld>
            <a:endParaRPr lang="en-US" sz="8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2.1.3.5  Navigating between IOS Modes (Continued)</a:t>
            </a:r>
          </a:p>
          <a:p>
            <a:pPr>
              <a:lnSpc>
                <a:spcPct val="80000"/>
              </a:lnSpc>
              <a:buFontTx/>
              <a:buNone/>
            </a:pPr>
            <a:endParaRPr lang="en-US" smtClean="0"/>
          </a:p>
          <a:p>
            <a:pPr>
              <a:lnSpc>
                <a:spcPct val="80000"/>
              </a:lnSpc>
              <a:buFontTx/>
              <a:buNone/>
            </a:pPr>
            <a:r>
              <a:rPr lang="en-US" smtClean="0"/>
              <a:t>To move from the global configuration mode to the privileged EXEC mode, you enter the command </a:t>
            </a:r>
            <a:r>
              <a:rPr lang="en-US" b="1" smtClean="0"/>
              <a:t>exit.</a:t>
            </a:r>
            <a:endParaRPr lang="en-US" smtClean="0"/>
          </a:p>
          <a:p>
            <a:pPr>
              <a:lnSpc>
                <a:spcPct val="80000"/>
              </a:lnSpc>
              <a:buFontTx/>
              <a:buNone/>
            </a:pPr>
            <a:endParaRPr lang="en-US" smtClean="0"/>
          </a:p>
          <a:p>
            <a:pPr>
              <a:lnSpc>
                <a:spcPct val="80000"/>
              </a:lnSpc>
              <a:buFontTx/>
              <a:buNone/>
            </a:pPr>
            <a:r>
              <a:rPr lang="en-US" smtClean="0"/>
              <a:t>To move from any submode of the global configuration mode to the mode one step above it in the hierarchy of modes, enter the </a:t>
            </a:r>
            <a:r>
              <a:rPr lang="en-US" b="1" smtClean="0"/>
              <a:t>exit </a:t>
            </a:r>
            <a:r>
              <a:rPr lang="en-US" smtClean="0"/>
              <a:t>command.</a:t>
            </a:r>
          </a:p>
          <a:p>
            <a:pPr>
              <a:lnSpc>
                <a:spcPct val="80000"/>
              </a:lnSpc>
              <a:buFontTx/>
              <a:buNone/>
            </a:pPr>
            <a:endParaRPr lang="en-US" smtClean="0"/>
          </a:p>
          <a:p>
            <a:pPr>
              <a:lnSpc>
                <a:spcPct val="80000"/>
              </a:lnSpc>
              <a:buFontTx/>
              <a:buNone/>
            </a:pPr>
            <a:r>
              <a:rPr lang="en-US" smtClean="0"/>
              <a:t>To move from any submode of the privileged EXEC mode to the privileged EXEC mode, enter the </a:t>
            </a:r>
            <a:r>
              <a:rPr lang="en-US" b="1" smtClean="0"/>
              <a:t>end </a:t>
            </a:r>
            <a:r>
              <a:rPr lang="en-US" smtClean="0"/>
              <a:t>command or enter the key combination </a:t>
            </a:r>
            <a:r>
              <a:rPr lang="en-US" b="1" smtClean="0"/>
              <a:t>Ctrl+Z</a:t>
            </a:r>
            <a:r>
              <a:rPr lang="en-US" smtClean="0"/>
              <a:t>. </a:t>
            </a:r>
          </a:p>
          <a:p>
            <a:pPr>
              <a:lnSpc>
                <a:spcPct val="80000"/>
              </a:lnSpc>
              <a:buFontTx/>
              <a:buNone/>
            </a:pPr>
            <a:endParaRPr lang="en-US" smtClean="0"/>
          </a:p>
          <a:p>
            <a:pPr>
              <a:lnSpc>
                <a:spcPct val="80000"/>
              </a:lnSpc>
              <a:buFontTx/>
              <a:buNone/>
            </a:pPr>
            <a:r>
              <a:rPr lang="en-US" smtClean="0"/>
              <a:t>To move from any submode of the global configuration mode to another “immediate” submode of the global configuration mode, simply enter the corresponding command that is normally entered from global configuration mode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0BEDF71-DB3B-4331-A284-9199DC5A16E8}" type="slidenum">
              <a:rPr lang="en-US" sz="800" smtClean="0"/>
              <a:pPr/>
              <a:t>19</a:t>
            </a:fld>
            <a:endParaRPr lang="en-US" sz="8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2.1.4.1  IOS Command Structure</a:t>
            </a:r>
          </a:p>
          <a:p>
            <a:pPr>
              <a:lnSpc>
                <a:spcPct val="80000"/>
              </a:lnSpc>
              <a:buFontTx/>
              <a:buNone/>
            </a:pPr>
            <a:endParaRPr lang="en-US" smtClean="0"/>
          </a:p>
          <a:p>
            <a:pPr>
              <a:lnSpc>
                <a:spcPct val="80000"/>
              </a:lnSpc>
              <a:buFontTx/>
              <a:buNone/>
            </a:pPr>
            <a:r>
              <a:rPr lang="en-US" smtClean="0"/>
              <a:t>Each IOS command has a specific format or syntax and can only be executed at the appropriate mode.</a:t>
            </a:r>
          </a:p>
          <a:p>
            <a:pPr>
              <a:lnSpc>
                <a:spcPct val="80000"/>
              </a:lnSpc>
              <a:buFontTx/>
              <a:buNone/>
            </a:pPr>
            <a:endParaRPr lang="en-US" smtClean="0"/>
          </a:p>
          <a:p>
            <a:pPr>
              <a:lnSpc>
                <a:spcPct val="80000"/>
              </a:lnSpc>
              <a:buFontTx/>
              <a:buNone/>
            </a:pPr>
            <a:r>
              <a:rPr lang="en-US" smtClean="0"/>
              <a:t>The commands are not case-sensitive. Following the command are one or more keywords and arguments.</a:t>
            </a:r>
          </a:p>
          <a:p>
            <a:pPr>
              <a:lnSpc>
                <a:spcPct val="80000"/>
              </a:lnSpc>
              <a:buFontTx/>
              <a:buNone/>
            </a:pPr>
            <a:endParaRPr lang="en-US" smtClean="0"/>
          </a:p>
          <a:p>
            <a:pPr>
              <a:lnSpc>
                <a:spcPct val="80000"/>
              </a:lnSpc>
              <a:buFontTx/>
              <a:buNone/>
            </a:pPr>
            <a:r>
              <a:rPr lang="en-US" smtClean="0"/>
              <a:t>Unlike a keyword, an argument is generally not a predefined word. An argument is a value or variable defined by the user</a:t>
            </a:r>
          </a:p>
          <a:p>
            <a:r>
              <a:rPr lang="en-US" smtClean="0"/>
              <a:t>Switch&gt; </a:t>
            </a:r>
            <a:r>
              <a:rPr lang="en-US" b="1" smtClean="0"/>
              <a:t>ping</a:t>
            </a:r>
            <a:r>
              <a:rPr lang="en-US" smtClean="0"/>
              <a:t> </a:t>
            </a:r>
            <a:r>
              <a:rPr lang="en-US" i="1" smtClean="0"/>
              <a:t>IP address</a:t>
            </a:r>
            <a:endParaRPr lang="en-US" smtClean="0"/>
          </a:p>
          <a:p>
            <a:r>
              <a:rPr lang="en-US" smtClean="0"/>
              <a:t>Switch&gt; </a:t>
            </a:r>
            <a:r>
              <a:rPr lang="en-US" b="1" smtClean="0"/>
              <a:t>ping</a:t>
            </a:r>
            <a:r>
              <a:rPr lang="en-US" smtClean="0"/>
              <a:t> </a:t>
            </a:r>
            <a:r>
              <a:rPr lang="en-US" b="1" smtClean="0"/>
              <a:t>10.10.10.5</a:t>
            </a:r>
            <a:endParaRPr lang="en-US" smtClean="0"/>
          </a:p>
          <a:p>
            <a:r>
              <a:rPr lang="en-US" smtClean="0"/>
              <a:t>The command is </a:t>
            </a:r>
            <a:r>
              <a:rPr lang="en-US" b="1" smtClean="0"/>
              <a:t>ping</a:t>
            </a:r>
            <a:r>
              <a:rPr lang="en-US" smtClean="0"/>
              <a:t> and the user defined argument is the </a:t>
            </a:r>
            <a:r>
              <a:rPr lang="en-US" b="1" smtClean="0"/>
              <a:t>10.10.10.5</a:t>
            </a:r>
            <a:r>
              <a:rPr lang="en-US" smtClean="0"/>
              <a:t>.</a:t>
            </a:r>
          </a:p>
          <a:p>
            <a:r>
              <a:rPr lang="en-US" smtClean="0"/>
              <a:t>Similarly, the syntax for entering the</a:t>
            </a:r>
            <a:r>
              <a:rPr lang="en-US" b="1" smtClean="0"/>
              <a:t>traceroute</a:t>
            </a:r>
            <a:r>
              <a:rPr lang="en-US" smtClean="0"/>
              <a:t> command is:</a:t>
            </a:r>
          </a:p>
          <a:p>
            <a:r>
              <a:rPr lang="en-US" smtClean="0"/>
              <a:t>Switch&gt; </a:t>
            </a:r>
            <a:r>
              <a:rPr lang="en-US" b="1" smtClean="0"/>
              <a:t>traceroute</a:t>
            </a:r>
            <a:r>
              <a:rPr lang="en-US" smtClean="0"/>
              <a:t> </a:t>
            </a:r>
            <a:r>
              <a:rPr lang="en-US" i="1" smtClean="0"/>
              <a:t>IP address</a:t>
            </a:r>
            <a:endParaRPr lang="en-US" smtClean="0"/>
          </a:p>
          <a:p>
            <a:r>
              <a:rPr lang="en-US" smtClean="0"/>
              <a:t>Switch&gt; </a:t>
            </a:r>
            <a:r>
              <a:rPr lang="en-US" b="1" smtClean="0"/>
              <a:t>traceroute</a:t>
            </a:r>
            <a:r>
              <a:rPr lang="en-US" smtClean="0"/>
              <a:t> </a:t>
            </a:r>
            <a:r>
              <a:rPr lang="en-US" b="1" smtClean="0"/>
              <a:t>192.168.254.254</a:t>
            </a:r>
            <a:endParaRPr lang="en-US" smtClean="0"/>
          </a:p>
          <a:p>
            <a:r>
              <a:rPr lang="en-US" smtClean="0"/>
              <a:t>The command is </a:t>
            </a:r>
            <a:r>
              <a:rPr lang="en-US" b="1" smtClean="0"/>
              <a:t>traceroute </a:t>
            </a:r>
            <a:r>
              <a:rPr lang="en-US" smtClean="0"/>
              <a:t>and the user defined argument is the </a:t>
            </a:r>
            <a:r>
              <a:rPr lang="en-US" b="1" smtClean="0"/>
              <a:t>192.168.254.254</a:t>
            </a:r>
            <a:r>
              <a:rPr lang="en-US" smtClean="0"/>
              <a:t>.</a:t>
            </a:r>
          </a:p>
          <a:p>
            <a:pPr>
              <a:lnSpc>
                <a:spcPct val="80000"/>
              </a:lnSpc>
              <a:buFontTx/>
              <a:buNone/>
            </a:pPr>
            <a:endParaRPr lang="en-US" smtClean="0"/>
          </a:p>
          <a:p>
            <a:pPr>
              <a:lnSpc>
                <a:spcPct val="80000"/>
              </a:lnSpc>
              <a:buFontTx/>
              <a:buNone/>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DBC93FC5-82C6-451F-856B-C46ABE96BF04}" type="slidenum">
              <a:rPr lang="en-US" sz="800" smtClean="0"/>
              <a:pPr/>
              <a:t>20</a:t>
            </a:fld>
            <a:endParaRPr lang="en-US" sz="8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2.1.4.2  Cisco IOS Command Reference</a:t>
            </a:r>
          </a:p>
          <a:p>
            <a:pPr>
              <a:lnSpc>
                <a:spcPct val="80000"/>
              </a:lnSpc>
              <a:buFontTx/>
              <a:buNone/>
            </a:pPr>
            <a:endParaRPr lang="en-US" smtClean="0"/>
          </a:p>
          <a:p>
            <a:pPr>
              <a:lnSpc>
                <a:spcPct val="80000"/>
              </a:lnSpc>
              <a:buFontTx/>
              <a:buNone/>
            </a:pPr>
            <a:r>
              <a:rPr lang="en-US" smtClean="0"/>
              <a:t>The Command Reference is a fundamental resource that network engineers use to check various characteristics of a given IOS command.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72AAE223-5F1F-4187-AFD7-ECAC8FE14986}" type="slidenum">
              <a:rPr lang="en-US" sz="800" smtClean="0"/>
              <a:pPr/>
              <a:t>2</a:t>
            </a:fld>
            <a:endParaRPr lang="en-US" sz="8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smtClean="0"/>
              <a:t>Chapter 2 Objectives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6F4E0352-9AC4-4BF7-8437-99DDEB68E4B8}" type="slidenum">
              <a:rPr lang="en-US" sz="800" smtClean="0"/>
              <a:pPr/>
              <a:t>21</a:t>
            </a:fld>
            <a:endParaRPr lang="en-US" sz="8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2.1.4.3  Context Sensitive Help</a:t>
            </a:r>
          </a:p>
          <a:p>
            <a:r>
              <a:rPr lang="en-US" smtClean="0"/>
              <a:t>The IOS has several forms of help available:</a:t>
            </a:r>
          </a:p>
          <a:p>
            <a:r>
              <a:rPr lang="en-US" smtClean="0"/>
              <a:t>Context-sensitive help</a:t>
            </a:r>
          </a:p>
          <a:p>
            <a:r>
              <a:rPr lang="en-US" smtClean="0"/>
              <a:t>Command Syntax Check</a:t>
            </a:r>
          </a:p>
          <a:p>
            <a:r>
              <a:rPr lang="en-US" smtClean="0"/>
              <a:t>Hot Keys and Shortcuts</a:t>
            </a:r>
          </a:p>
          <a:p>
            <a:pPr>
              <a:lnSpc>
                <a:spcPct val="80000"/>
              </a:lnSpc>
              <a:buFontTx/>
              <a:buNone/>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B17BCE3-D07B-4105-835F-C584C80D9F47}" type="slidenum">
              <a:rPr lang="en-US" sz="800" smtClean="0"/>
              <a:pPr/>
              <a:t>22</a:t>
            </a:fld>
            <a:endParaRPr lang="en-US" sz="800" smtClean="0"/>
          </a:p>
        </p:txBody>
      </p:sp>
      <p:sp>
        <p:nvSpPr>
          <p:cNvPr id="78851"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defRPr/>
            </a:pPr>
            <a:r>
              <a:rPr lang="en-US" dirty="0" smtClean="0"/>
              <a:t>2.1.4.4  Command Syntax Check</a:t>
            </a:r>
          </a:p>
          <a:p>
            <a:pPr>
              <a:lnSpc>
                <a:spcPct val="80000"/>
              </a:lnSpc>
              <a:buFontTx/>
              <a:buNone/>
              <a:defRPr/>
            </a:pPr>
            <a:endParaRPr lang="en-US" dirty="0" smtClean="0"/>
          </a:p>
          <a:p>
            <a:pPr marL="0" indent="0">
              <a:buFontTx/>
              <a:buNone/>
              <a:defRPr/>
            </a:pPr>
            <a:r>
              <a:rPr lang="en-US" dirty="0" smtClean="0"/>
              <a:t>There are three different types of error messages:</a:t>
            </a:r>
          </a:p>
          <a:p>
            <a:pPr>
              <a:defRPr/>
            </a:pPr>
            <a:r>
              <a:rPr lang="en-US" dirty="0" smtClean="0"/>
              <a:t>Ambiguous command</a:t>
            </a:r>
          </a:p>
          <a:p>
            <a:pPr>
              <a:defRPr/>
            </a:pPr>
            <a:r>
              <a:rPr lang="en-US" dirty="0" smtClean="0"/>
              <a:t>Incomplete command</a:t>
            </a:r>
          </a:p>
          <a:p>
            <a:pPr>
              <a:defRPr/>
            </a:pPr>
            <a:r>
              <a:rPr lang="en-US" dirty="0" smtClean="0"/>
              <a:t>Incorrect command</a:t>
            </a:r>
          </a:p>
          <a:p>
            <a:pPr>
              <a:lnSpc>
                <a:spcPct val="80000"/>
              </a:lnSpc>
              <a:buFontTx/>
              <a:buNone/>
              <a:defRPr/>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264E3AC7-8938-4069-86CB-09214F4A72AF}" type="slidenum">
              <a:rPr lang="en-US" sz="800" smtClean="0"/>
              <a:pPr/>
              <a:t>23</a:t>
            </a:fld>
            <a:endParaRPr lang="en-US" sz="8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2.1.4.5  Hot Keys and Shortcuts</a:t>
            </a:r>
          </a:p>
          <a:p>
            <a:pPr>
              <a:lnSpc>
                <a:spcPct val="80000"/>
              </a:lnSpc>
              <a:buFontTx/>
              <a:buNone/>
            </a:pPr>
            <a:endParaRPr lang="en-US" smtClean="0"/>
          </a:p>
          <a:p>
            <a:pPr>
              <a:lnSpc>
                <a:spcPct val="80000"/>
              </a:lnSpc>
              <a:buFontTx/>
              <a:buNone/>
            </a:pPr>
            <a:r>
              <a:rPr lang="en-US" smtClean="0"/>
              <a:t>Tab - This is a good technique to use when you are learning because it allows you to see the full word used for the command or keyword.</a:t>
            </a:r>
          </a:p>
          <a:p>
            <a:pPr>
              <a:lnSpc>
                <a:spcPct val="80000"/>
              </a:lnSpc>
              <a:buFontTx/>
              <a:buNone/>
            </a:pPr>
            <a:endParaRPr lang="en-US" smtClean="0"/>
          </a:p>
          <a:p>
            <a:pPr>
              <a:lnSpc>
                <a:spcPct val="80000"/>
              </a:lnSpc>
              <a:buFontTx/>
              <a:buNone/>
            </a:pPr>
            <a:r>
              <a:rPr lang="en-US" smtClean="0"/>
              <a:t>Ctrl-Z -  Because the IOS has a hierarchical mode structure, you may find yourself several levels down. Rather than exit each mode individually, use </a:t>
            </a:r>
            <a:r>
              <a:rPr lang="en-US" b="1" smtClean="0"/>
              <a:t>Ctrl-Z </a:t>
            </a:r>
            <a:r>
              <a:rPr lang="en-US" smtClean="0"/>
              <a:t>to return directly to the privileged EXEC prompt at the top level.</a:t>
            </a:r>
          </a:p>
          <a:p>
            <a:pPr>
              <a:lnSpc>
                <a:spcPct val="80000"/>
              </a:lnSpc>
              <a:buFontTx/>
              <a:buNone/>
            </a:pPr>
            <a:endParaRPr lang="en-US" smtClean="0"/>
          </a:p>
          <a:p>
            <a:pPr>
              <a:lnSpc>
                <a:spcPct val="80000"/>
              </a:lnSpc>
              <a:buFontTx/>
              <a:buNone/>
            </a:pPr>
            <a:r>
              <a:rPr lang="en-US" b="1" smtClean="0"/>
              <a:t>Ctrl-Shift-6 - Using the escape sequence</a:t>
            </a:r>
            <a:r>
              <a:rPr lang="en-US" smtClean="0"/>
              <a:t>. When an IOS process is initiated from the CLI, such as a ping or traceroute, the command runs until it is complete or is interrupted. While the process is running, the CLI is unresponsive. To interrupt the output and interact with the CLI, press </a:t>
            </a:r>
            <a:r>
              <a:rPr lang="en-US" b="1" smtClean="0"/>
              <a:t>Ctrl-Shift-6</a:t>
            </a:r>
            <a:r>
              <a:rPr lang="en-US" smtClean="0"/>
              <a:t>.</a:t>
            </a:r>
          </a:p>
          <a:p>
            <a:pPr>
              <a:lnSpc>
                <a:spcPct val="80000"/>
              </a:lnSpc>
              <a:buFontTx/>
              <a:buNone/>
            </a:pPr>
            <a:endParaRPr lang="en-US" smtClean="0"/>
          </a:p>
          <a:p>
            <a:pPr>
              <a:lnSpc>
                <a:spcPct val="80000"/>
              </a:lnSpc>
              <a:buFontTx/>
              <a:buNone/>
            </a:pPr>
            <a:r>
              <a:rPr lang="en-US" smtClean="0"/>
              <a:t>Commands and keywords can be abbreviated to the minimum number of characters that -identify a unique selection.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9E4A5FD-275F-4E74-B23A-F6BFAA7F3175}" type="slidenum">
              <a:rPr lang="en-US" sz="800" smtClean="0"/>
              <a:pPr/>
              <a:t>24</a:t>
            </a:fld>
            <a:endParaRPr lang="en-US" sz="8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2.1.4.6  IOS Examination Commands</a:t>
            </a:r>
          </a:p>
          <a:p>
            <a:pPr>
              <a:lnSpc>
                <a:spcPct val="80000"/>
              </a:lnSpc>
              <a:buFontTx/>
              <a:buNone/>
            </a:pPr>
            <a:endParaRPr lang="en-US" smtClean="0"/>
          </a:p>
          <a:p>
            <a:r>
              <a:rPr lang="en-US" smtClean="0"/>
              <a:t>Use the</a:t>
            </a:r>
            <a:r>
              <a:rPr lang="en-US" b="1" smtClean="0"/>
              <a:t>show ?</a:t>
            </a:r>
            <a:r>
              <a:rPr lang="en-US" smtClean="0"/>
              <a:t> command to get a list of available commands in a given context, or mode.</a:t>
            </a:r>
          </a:p>
          <a:p>
            <a:r>
              <a:rPr lang="en-US" smtClean="0"/>
              <a:t>A typical </a:t>
            </a:r>
            <a:r>
              <a:rPr lang="en-US" b="1" smtClean="0"/>
              <a:t>show</a:t>
            </a:r>
            <a:r>
              <a:rPr lang="en-US" smtClean="0"/>
              <a:t> command can provide information about the configuration, operation, and status of parts of a Cisco device.</a:t>
            </a:r>
          </a:p>
          <a:p>
            <a:r>
              <a:rPr lang="en-US" smtClean="0"/>
              <a:t>A very commonly used </a:t>
            </a:r>
            <a:r>
              <a:rPr lang="en-US" b="1" smtClean="0"/>
              <a:t>show </a:t>
            </a:r>
            <a:r>
              <a:rPr lang="en-US" smtClean="0"/>
              <a:t>command is </a:t>
            </a:r>
            <a:r>
              <a:rPr lang="en-US" b="1" smtClean="0"/>
              <a:t>show interfaces</a:t>
            </a:r>
            <a:r>
              <a:rPr lang="en-US" smtClean="0"/>
              <a:t>. This command displays statistics for all interfaces on the device. To view the statistics for a specific interface, enter the </a:t>
            </a:r>
            <a:r>
              <a:rPr lang="en-US" b="1" smtClean="0"/>
              <a:t>show interfaces </a:t>
            </a:r>
            <a:r>
              <a:rPr lang="en-US" smtClean="0"/>
              <a:t>command followed by the specific interface type and slot/port number.</a:t>
            </a:r>
          </a:p>
          <a:p>
            <a:r>
              <a:rPr lang="en-US" smtClean="0"/>
              <a:t>Some other </a:t>
            </a:r>
            <a:r>
              <a:rPr lang="en-US" b="1" smtClean="0"/>
              <a:t>show </a:t>
            </a:r>
            <a:r>
              <a:rPr lang="en-US" smtClean="0"/>
              <a:t>commands frequently used by network technicians include:</a:t>
            </a:r>
          </a:p>
          <a:p>
            <a:r>
              <a:rPr lang="en-US" b="1" smtClean="0"/>
              <a:t>show startup-config - </a:t>
            </a:r>
            <a:r>
              <a:rPr lang="en-US" smtClean="0"/>
              <a:t>Displays the saved configuration located in NVRAM.</a:t>
            </a:r>
          </a:p>
          <a:p>
            <a:r>
              <a:rPr lang="en-US" b="1" smtClean="0"/>
              <a:t>show running-config - </a:t>
            </a:r>
            <a:r>
              <a:rPr lang="en-US" smtClean="0"/>
              <a:t>Displays the contents of the currently running configuration file.</a:t>
            </a:r>
          </a:p>
          <a:p>
            <a:endParaRPr lang="en-US" smtClean="0"/>
          </a:p>
          <a:p>
            <a:endParaRPr lang="en-US" smtClean="0"/>
          </a:p>
          <a:p>
            <a:pPr>
              <a:lnSpc>
                <a:spcPct val="80000"/>
              </a:lnSpc>
              <a:buFontTx/>
              <a:buNone/>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25DA474D-EB0C-4E1B-B37E-013475F9CC02}" type="slidenum">
              <a:rPr lang="en-US" sz="800" smtClean="0"/>
              <a:pPr/>
              <a:t>25</a:t>
            </a:fld>
            <a:endParaRPr lang="en-US" sz="8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2.1.4.7  The show version Command</a:t>
            </a:r>
          </a:p>
          <a:p>
            <a:pPr>
              <a:lnSpc>
                <a:spcPct val="80000"/>
              </a:lnSpc>
              <a:buFontTx/>
              <a:buNone/>
            </a:pPr>
            <a:endParaRPr lang="en-US" smtClean="0"/>
          </a:p>
          <a:p>
            <a:pPr>
              <a:lnSpc>
                <a:spcPct val="80000"/>
              </a:lnSpc>
              <a:buFontTx/>
              <a:buNone/>
            </a:pPr>
            <a:r>
              <a:rPr lang="en-US" smtClean="0"/>
              <a:t>This command displays information about the currently loaded IOS version, along with hardware and device information.</a:t>
            </a:r>
          </a:p>
          <a:p>
            <a:pPr>
              <a:lnSpc>
                <a:spcPct val="80000"/>
              </a:lnSpc>
              <a:buFontTx/>
              <a:buNone/>
            </a:pPr>
            <a:endParaRPr lang="en-US" smtClean="0"/>
          </a:p>
          <a:p>
            <a:r>
              <a:rPr lang="en-US" b="1" smtClean="0"/>
              <a:t>Software Version </a:t>
            </a:r>
            <a:r>
              <a:rPr lang="en-US" smtClean="0"/>
              <a:t>- IOS software version (stored in flash)</a:t>
            </a:r>
          </a:p>
          <a:p>
            <a:r>
              <a:rPr lang="en-US" b="1" smtClean="0"/>
              <a:t>Bootstrap Version </a:t>
            </a:r>
            <a:r>
              <a:rPr lang="en-US" smtClean="0"/>
              <a:t>- Bootstrap version (stored in Boot ROM)</a:t>
            </a:r>
          </a:p>
          <a:p>
            <a:r>
              <a:rPr lang="en-US" b="1" smtClean="0"/>
              <a:t>System up-time </a:t>
            </a:r>
            <a:r>
              <a:rPr lang="en-US" smtClean="0"/>
              <a:t>- Time since last reboot</a:t>
            </a:r>
          </a:p>
          <a:p>
            <a:r>
              <a:rPr lang="en-US" b="1" smtClean="0"/>
              <a:t>System restart info </a:t>
            </a:r>
            <a:r>
              <a:rPr lang="en-US" smtClean="0"/>
              <a:t>- Method of restart (e.g., power cycle, crash)</a:t>
            </a:r>
          </a:p>
          <a:p>
            <a:r>
              <a:rPr lang="en-US" b="1" smtClean="0"/>
              <a:t>Software image name </a:t>
            </a:r>
            <a:r>
              <a:rPr lang="en-US" smtClean="0"/>
              <a:t>- IOS filename stored in flash</a:t>
            </a:r>
          </a:p>
          <a:p>
            <a:r>
              <a:rPr lang="en-US" b="1" smtClean="0"/>
              <a:t>Router Type and Processor type </a:t>
            </a:r>
            <a:r>
              <a:rPr lang="en-US" smtClean="0"/>
              <a:t>- Model number and processor type</a:t>
            </a:r>
          </a:p>
          <a:p>
            <a:r>
              <a:rPr lang="en-US" b="1" smtClean="0"/>
              <a:t>Memory type and allocation (Shared/Main) </a:t>
            </a:r>
            <a:r>
              <a:rPr lang="en-US" smtClean="0"/>
              <a:t>- Main Processor RAM and Shared Packet I/O buffering</a:t>
            </a:r>
          </a:p>
          <a:p>
            <a:r>
              <a:rPr lang="en-US" b="1" smtClean="0"/>
              <a:t>Software Features </a:t>
            </a:r>
            <a:r>
              <a:rPr lang="en-US" smtClean="0"/>
              <a:t>- Supported protocols / feature sets</a:t>
            </a:r>
          </a:p>
          <a:p>
            <a:r>
              <a:rPr lang="en-US" b="1" smtClean="0"/>
              <a:t>Hardware Interfaces </a:t>
            </a:r>
            <a:r>
              <a:rPr lang="en-US" smtClean="0"/>
              <a:t>- Interfaces available on the device</a:t>
            </a:r>
          </a:p>
          <a:p>
            <a:r>
              <a:rPr lang="en-US" b="1" smtClean="0"/>
              <a:t>Configuration Register </a:t>
            </a:r>
            <a:r>
              <a:rPr lang="en-US" smtClean="0"/>
              <a:t>- Sets bootup specifications, console speed setting, and related parameters</a:t>
            </a:r>
          </a:p>
          <a:p>
            <a:pPr>
              <a:lnSpc>
                <a:spcPct val="80000"/>
              </a:lnSpc>
              <a:buFontTx/>
              <a:buNone/>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24ECF371-380E-4E73-A23A-70AF5826C887}" type="slidenum">
              <a:rPr lang="en-US" sz="800" smtClean="0">
                <a:solidFill>
                  <a:srgbClr val="000000"/>
                </a:solidFill>
              </a:rPr>
              <a:pPr/>
              <a:t>26</a:t>
            </a:fld>
            <a:endParaRPr lang="en-US" sz="800" smtClean="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2.1.1.1 Introduction to Cisco IOS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3812B710-8E08-410A-8158-B50093F6EED4}" type="slidenum">
              <a:rPr lang="en-US" sz="800" smtClean="0"/>
              <a:pPr/>
              <a:t>27</a:t>
            </a:fld>
            <a:endParaRPr lang="en-US" sz="8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2.2.1.1  Why the Switch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57FD78B7-608F-4033-9E09-2FDA7DE3A258}" type="slidenum">
              <a:rPr lang="en-US" sz="800" smtClean="0"/>
              <a:pPr/>
              <a:t>28</a:t>
            </a:fld>
            <a:endParaRPr lang="en-US" sz="8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2.2.1.2  Device Names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AB9396E-F30B-469C-8AA5-6C194EDEB72C}" type="slidenum">
              <a:rPr lang="en-US" sz="800" smtClean="0"/>
              <a:pPr/>
              <a:t>29</a:t>
            </a:fld>
            <a:endParaRPr lang="en-US" sz="8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2.2.1.3  Hostnames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755E249-0643-4D1A-8AFF-DBF9A9521951}" type="slidenum">
              <a:rPr lang="en-US" sz="800" smtClean="0"/>
              <a:pPr/>
              <a:t>30</a:t>
            </a:fld>
            <a:endParaRPr lang="en-US" sz="8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2.2.1.4  Configuring Hostnames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9908416-9EE3-44B5-9AC4-0A563BA935ED}" type="slidenum">
              <a:rPr lang="en-US" sz="800" smtClean="0"/>
              <a:pPr/>
              <a:t>3</a:t>
            </a:fld>
            <a:endParaRPr lang="en-US" sz="8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smtClean="0"/>
              <a:t>Chapter 2 Objectives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00261872-2F09-4011-9159-28127C9E7A38}" type="slidenum">
              <a:rPr lang="en-US" sz="800" smtClean="0"/>
              <a:pPr/>
              <a:t>31</a:t>
            </a:fld>
            <a:endParaRPr lang="en-US" sz="8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2.2.2.1 Securing Device Access</a:t>
            </a:r>
          </a:p>
          <a:p>
            <a:pPr>
              <a:lnSpc>
                <a:spcPct val="80000"/>
              </a:lnSpc>
              <a:buFontTx/>
              <a:buNone/>
            </a:pPr>
            <a:endParaRPr lang="en-US" smtClean="0"/>
          </a:p>
          <a:p>
            <a:r>
              <a:rPr lang="en-US" smtClean="0"/>
              <a:t>Consider these key points when choosing passwords:</a:t>
            </a:r>
          </a:p>
          <a:p>
            <a:r>
              <a:rPr lang="en-US" smtClean="0"/>
              <a:t>Use passwords that are more than eight characters in length.</a:t>
            </a:r>
          </a:p>
          <a:p>
            <a:r>
              <a:rPr lang="en-US" smtClean="0"/>
              <a:t>Use a combination of upper and lowercase letters, numbers, special characters, and/or numeric sequences in passwords.</a:t>
            </a:r>
          </a:p>
          <a:p>
            <a:r>
              <a:rPr lang="en-US" smtClean="0"/>
              <a:t>Avoid using the same password for all devices.</a:t>
            </a:r>
          </a:p>
          <a:p>
            <a:r>
              <a:rPr lang="en-US" smtClean="0"/>
              <a:t>Avoid using common words such as </a:t>
            </a:r>
            <a:r>
              <a:rPr lang="en-US" b="1" smtClean="0"/>
              <a:t>password</a:t>
            </a:r>
            <a:r>
              <a:rPr lang="en-US" smtClean="0"/>
              <a:t> or </a:t>
            </a:r>
            <a:r>
              <a:rPr lang="en-US" b="1" smtClean="0"/>
              <a:t>administrator</a:t>
            </a:r>
            <a:r>
              <a:rPr lang="en-US" smtClean="0"/>
              <a:t>, because these are easily guessed</a:t>
            </a:r>
          </a:p>
          <a:p>
            <a:pPr>
              <a:lnSpc>
                <a:spcPct val="80000"/>
              </a:lnSpc>
              <a:buFontTx/>
              <a:buNone/>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712D771-9FE0-468A-819D-6D00FA2FFEA7}" type="slidenum">
              <a:rPr lang="en-US" sz="800" smtClean="0"/>
              <a:pPr/>
              <a:t>32</a:t>
            </a:fld>
            <a:endParaRPr lang="en-US" sz="8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2.2.2.2  Securing Privileged EXEC Access</a:t>
            </a:r>
          </a:p>
          <a:p>
            <a:pPr>
              <a:lnSpc>
                <a:spcPct val="80000"/>
              </a:lnSpc>
              <a:buFontTx/>
              <a:buNone/>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F14D974D-E990-4EAE-8268-5B881A7998DD}" type="slidenum">
              <a:rPr lang="en-US" sz="800" smtClean="0"/>
              <a:pPr/>
              <a:t>33</a:t>
            </a:fld>
            <a:endParaRPr lang="en-US" sz="8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2.2.2.3  Securing User EXEC Access</a:t>
            </a:r>
          </a:p>
          <a:p>
            <a:pPr>
              <a:lnSpc>
                <a:spcPct val="80000"/>
              </a:lnSpc>
              <a:buFontTx/>
              <a:buNone/>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27458188-37E0-4DB4-8346-B6D0EF06E9F8}" type="slidenum">
              <a:rPr lang="en-US" sz="800" smtClean="0"/>
              <a:pPr/>
              <a:t>34</a:t>
            </a:fld>
            <a:endParaRPr lang="en-US" sz="8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2.2.2.4  Encrypting Password Display</a:t>
            </a:r>
          </a:p>
          <a:p>
            <a:pPr>
              <a:lnSpc>
                <a:spcPct val="80000"/>
              </a:lnSpc>
              <a:buFontTx/>
              <a:buNone/>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F7FAC308-A5C7-4F13-8D4E-DC200A3C90B3}" type="slidenum">
              <a:rPr lang="en-US" sz="800" smtClean="0"/>
              <a:pPr/>
              <a:t>35</a:t>
            </a:fld>
            <a:endParaRPr lang="en-US" sz="8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2.2.2.5  Banner Messages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E58E038E-502A-4475-8F11-6ED9853B189E}" type="slidenum">
              <a:rPr lang="en-US" sz="800" smtClean="0"/>
              <a:pPr/>
              <a:t>36</a:t>
            </a:fld>
            <a:endParaRPr lang="en-US" sz="8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2.2.3.1  Configuration Files</a:t>
            </a:r>
          </a:p>
          <a:p>
            <a:pPr>
              <a:lnSpc>
                <a:spcPct val="80000"/>
              </a:lnSpc>
              <a:buFontTx/>
              <a:buNone/>
            </a:pPr>
            <a:endParaRPr lang="en-US" smtClean="0"/>
          </a:p>
          <a:p>
            <a:r>
              <a:rPr lang="en-US" smtClean="0"/>
              <a:t>Switch# </a:t>
            </a:r>
            <a:r>
              <a:rPr lang="en-US" b="1" smtClean="0"/>
              <a:t>erase startup-config</a:t>
            </a:r>
            <a:endParaRPr lang="en-US" smtClean="0"/>
          </a:p>
          <a:p>
            <a:r>
              <a:rPr lang="en-US" smtClean="0"/>
              <a:t>After the command is issued, the switch will prompt you for confirmation:</a:t>
            </a:r>
          </a:p>
          <a:p>
            <a:r>
              <a:rPr lang="en-US" smtClean="0"/>
              <a:t>Erasing the nvram filesystem will remove all configuration files! Continue? [confirm]</a:t>
            </a:r>
          </a:p>
          <a:p>
            <a:r>
              <a:rPr lang="en-US" smtClean="0"/>
              <a:t>Confirm is the default response. To confirm and erase the startup configuration file, press . Pressing any other key will abort the process.</a:t>
            </a:r>
          </a:p>
          <a:p>
            <a:pPr>
              <a:lnSpc>
                <a:spcPct val="80000"/>
              </a:lnSpc>
              <a:buFontTx/>
              <a:buNone/>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1433E09D-157D-47A3-A59A-EF241336AF7F}" type="slidenum">
              <a:rPr lang="en-US" sz="800" smtClean="0"/>
              <a:pPr/>
              <a:t>37</a:t>
            </a:fld>
            <a:endParaRPr lang="en-US" sz="8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2.2.3.2  Capturing Text]</a:t>
            </a:r>
          </a:p>
          <a:p>
            <a:pPr>
              <a:lnSpc>
                <a:spcPct val="80000"/>
              </a:lnSpc>
              <a:buFontTx/>
              <a:buNone/>
            </a:pPr>
            <a:endParaRPr lang="en-US" smtClean="0"/>
          </a:p>
          <a:p>
            <a:pPr>
              <a:lnSpc>
                <a:spcPct val="80000"/>
              </a:lnSpc>
              <a:buFontTx/>
              <a:buNone/>
            </a:pPr>
            <a:r>
              <a:rPr lang="en-US" b="1" smtClean="0"/>
              <a:t>Restoring Text Configurations</a:t>
            </a:r>
          </a:p>
          <a:p>
            <a:pPr>
              <a:lnSpc>
                <a:spcPct val="80000"/>
              </a:lnSpc>
              <a:buFontTx/>
              <a:buNone/>
            </a:pPr>
            <a:endParaRPr lang="en-US" b="1" smtClean="0"/>
          </a:p>
          <a:p>
            <a:r>
              <a:rPr lang="en-US" smtClean="0"/>
              <a:t>A configuration file can be copied from storage to a device. When copied into the terminal, the IOS executes each line of the configuration text as a command. This means that the file will require editing to ensure that encrypted passwords are in plain text and that non-command text such as "--More--" and IOS messages are removed. This process is discussed in the lab.</a:t>
            </a:r>
          </a:p>
          <a:p>
            <a:r>
              <a:rPr lang="en-US" smtClean="0"/>
              <a:t>Further, at the CLI, the device must be set at the global configuration mode to receive the commands from the text file being copied.</a:t>
            </a:r>
          </a:p>
          <a:p>
            <a:r>
              <a:rPr lang="en-US" smtClean="0"/>
              <a:t>When using HyperTerminal, the steps are:</a:t>
            </a:r>
          </a:p>
          <a:p>
            <a:r>
              <a:rPr lang="en-US" smtClean="0"/>
              <a:t>Locate the file to be copied into the device and open the text document.</a:t>
            </a:r>
          </a:p>
          <a:p>
            <a:r>
              <a:rPr lang="en-US" smtClean="0"/>
              <a:t>Copy all of the text.</a:t>
            </a:r>
          </a:p>
          <a:p>
            <a:r>
              <a:rPr lang="en-US" smtClean="0"/>
              <a:t>On the Edit menu, click </a:t>
            </a:r>
            <a:r>
              <a:rPr lang="en-US" b="1" smtClean="0"/>
              <a:t>paste to host</a:t>
            </a:r>
            <a:r>
              <a:rPr lang="en-US" smtClean="0"/>
              <a:t>.</a:t>
            </a:r>
          </a:p>
          <a:p>
            <a:r>
              <a:rPr lang="en-US" smtClean="0"/>
              <a:t>When using TeraTerm, the steps are:</a:t>
            </a:r>
          </a:p>
          <a:p>
            <a:r>
              <a:rPr lang="en-US" smtClean="0"/>
              <a:t>On the </a:t>
            </a:r>
            <a:r>
              <a:rPr lang="en-US" b="1" smtClean="0"/>
              <a:t>File</a:t>
            </a:r>
            <a:r>
              <a:rPr lang="en-US" smtClean="0"/>
              <a:t> menu, click </a:t>
            </a:r>
            <a:r>
              <a:rPr lang="en-US" b="1" smtClean="0"/>
              <a:t>Send</a:t>
            </a:r>
            <a:r>
              <a:rPr lang="en-US" smtClean="0"/>
              <a:t> file.</a:t>
            </a:r>
          </a:p>
          <a:p>
            <a:r>
              <a:rPr lang="en-US" smtClean="0"/>
              <a:t>Locate the file to be copied into the device and click </a:t>
            </a:r>
            <a:r>
              <a:rPr lang="en-US" b="1" smtClean="0"/>
              <a:t>Open</a:t>
            </a:r>
            <a:r>
              <a:rPr lang="en-US" smtClean="0"/>
              <a:t>.</a:t>
            </a:r>
          </a:p>
          <a:p>
            <a:r>
              <a:rPr lang="en-US" smtClean="0"/>
              <a:t>TeraTerm will paste the file into the device.</a:t>
            </a:r>
          </a:p>
          <a:p>
            <a:pPr>
              <a:lnSpc>
                <a:spcPct val="80000"/>
              </a:lnSpc>
              <a:buFontTx/>
              <a:buNone/>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D821DC3-2A9A-412D-8B6D-70D0BCF03AE6}" type="slidenum">
              <a:rPr lang="en-US" sz="800" smtClean="0"/>
              <a:pPr/>
              <a:t>38</a:t>
            </a:fld>
            <a:endParaRPr lang="en-US" sz="8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2.2.3  Hostnames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03B8A6C-08C3-437F-A8E2-68431FC0A068}" type="slidenum">
              <a:rPr lang="en-US" sz="800" smtClean="0"/>
              <a:pPr/>
              <a:t>39</a:t>
            </a:fld>
            <a:endParaRPr lang="en-US" sz="8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2.3.1.1  IP Addressing in the Large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66383EE0-AC4C-40B2-98E4-AE27422FAEE0}" type="slidenum">
              <a:rPr lang="en-US" sz="800" smtClean="0"/>
              <a:pPr/>
              <a:t>40</a:t>
            </a:fld>
            <a:endParaRPr lang="en-US" sz="8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2.3.1.2  Interfaces and Ports</a:t>
            </a:r>
          </a:p>
          <a:p>
            <a:pPr>
              <a:lnSpc>
                <a:spcPct val="80000"/>
              </a:lnSpc>
              <a:buFontTx/>
              <a:buNone/>
            </a:pPr>
            <a:endParaRPr lang="en-US" smtClean="0"/>
          </a:p>
          <a:p>
            <a:r>
              <a:rPr lang="en-US" smtClean="0"/>
              <a:t>Some of the differences between various types of media include:</a:t>
            </a:r>
          </a:p>
          <a:p>
            <a:r>
              <a:rPr lang="en-US" smtClean="0"/>
              <a:t>The distance the media can successfully carry a signal.</a:t>
            </a:r>
          </a:p>
          <a:p>
            <a:r>
              <a:rPr lang="en-US" smtClean="0"/>
              <a:t>The environment in which the media is to be installed.</a:t>
            </a:r>
          </a:p>
          <a:p>
            <a:r>
              <a:rPr lang="en-US" smtClean="0"/>
              <a:t>The amount of data and the speed at which it must be transmitted.</a:t>
            </a:r>
          </a:p>
          <a:p>
            <a:r>
              <a:rPr lang="en-US" smtClean="0"/>
              <a:t>The cost of the media and installation</a:t>
            </a:r>
          </a:p>
          <a:p>
            <a:pPr>
              <a:lnSpc>
                <a:spcPct val="80000"/>
              </a:lnSpc>
              <a:buFontTx/>
              <a:buNone/>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AA0546A-3618-4A57-862E-E34C89861F7F}" type="slidenum">
              <a:rPr lang="en-US" sz="800" smtClean="0"/>
              <a:pPr/>
              <a:t>4</a:t>
            </a:fld>
            <a:endParaRPr lang="en-US" sz="8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2.1.1.1 Operating Systems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B666A0B0-5D32-4B7F-AA53-5B118C38BA3B}" type="slidenum">
              <a:rPr lang="en-US" sz="800" smtClean="0"/>
              <a:pPr/>
              <a:t>41</a:t>
            </a:fld>
            <a:endParaRPr lang="en-US" sz="8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2.3.2.1  Configuring a Switch Virtual Interface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F24AF3D-99C7-41AF-B037-BDBA633C385C}" type="slidenum">
              <a:rPr lang="en-US" sz="800" smtClean="0"/>
              <a:pPr/>
              <a:t>42</a:t>
            </a:fld>
            <a:endParaRPr lang="en-US" sz="8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2.3.2.2  Manual IP Address Configuration for End Devices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3374F77-965F-4181-8905-DF6E854EF623}" type="slidenum">
              <a:rPr lang="en-US" sz="800" smtClean="0"/>
              <a:pPr/>
              <a:t>43</a:t>
            </a:fld>
            <a:endParaRPr lang="en-US" sz="8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2.3.2.3  Automatic IP Address Configuration for End Devices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016510CD-B5CB-4E4B-A24D-F6CDE6775E97}" type="slidenum">
              <a:rPr lang="en-US" sz="800" smtClean="0"/>
              <a:pPr/>
              <a:t>44</a:t>
            </a:fld>
            <a:endParaRPr lang="en-US" sz="8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2.3.2.4  IP Address Conflicts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59BC0321-1363-4581-A297-B506C109659D}" type="slidenum">
              <a:rPr lang="en-US" sz="800" smtClean="0"/>
              <a:pPr/>
              <a:t>45</a:t>
            </a:fld>
            <a:endParaRPr lang="en-US" sz="8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2.3.3.1  Test the Loopback Address on an End Device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46E81B8B-552A-4984-BF7A-529D9DED2D42}" type="slidenum">
              <a:rPr lang="en-US" sz="800" smtClean="0"/>
              <a:pPr/>
              <a:t>46</a:t>
            </a:fld>
            <a:endParaRPr lang="en-US" sz="8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2.3.3.2  Testing the Interface Assignment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3D6232D7-9239-4797-AB16-3155FFDCAE61}" type="slidenum">
              <a:rPr lang="en-US" sz="800" smtClean="0"/>
              <a:pPr/>
              <a:t>47</a:t>
            </a:fld>
            <a:endParaRPr lang="en-US" sz="8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2.3.3.3  Testing End-to-End Connectivity</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20AEEC5-A004-4B7F-B9E7-59DCF7C262D4}" type="slidenum">
              <a:rPr lang="en-US" sz="800" smtClean="0"/>
              <a:pPr/>
              <a:t>48</a:t>
            </a:fld>
            <a:endParaRPr lang="en-US" sz="80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2.4.1.3  Summary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531AE30-3927-4645-BAFD-BEB511141A19}" type="slidenum">
              <a:rPr lang="en-US" sz="800" smtClean="0"/>
              <a:pPr/>
              <a:t>49</a:t>
            </a:fld>
            <a:endParaRPr lang="en-US" sz="80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2.4.1.3  Summary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9CF76C84-4A22-4E88-BD81-FBE794FAA44F}" type="slidenum">
              <a:rPr lang="en-US" sz="800" smtClean="0"/>
              <a:pPr/>
              <a:t>50</a:t>
            </a:fld>
            <a:endParaRPr lang="en-US" sz="80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2.4.1.3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B7C63FE7-8E98-459B-968A-4F51FD69026B}" type="slidenum">
              <a:rPr lang="en-US" sz="800" smtClean="0"/>
              <a:pPr/>
              <a:t>5</a:t>
            </a:fld>
            <a:endParaRPr lang="en-US" sz="8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6710DC11-815E-4CB4-AA0F-93804A5A279C}" type="slidenum">
              <a:rPr lang="en-US" sz="800" smtClean="0"/>
              <a:pPr/>
              <a:t>7</a:t>
            </a:fld>
            <a:endParaRPr lang="en-US" sz="8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2.1.1.2 Purpose of OS</a:t>
            </a:r>
          </a:p>
          <a:p>
            <a:pPr>
              <a:lnSpc>
                <a:spcPct val="80000"/>
              </a:lnSpc>
              <a:buFontTx/>
              <a:buNone/>
            </a:pPr>
            <a:endParaRPr lang="en-US" smtClean="0"/>
          </a:p>
          <a:p>
            <a:pPr>
              <a:lnSpc>
                <a:spcPct val="80000"/>
              </a:lnSpc>
              <a:buFontTx/>
              <a:buNone/>
            </a:pPr>
            <a:r>
              <a:rPr lang="en-US" smtClean="0"/>
              <a:t>In this course, you will focus primarily on Cisco IOS Release 15.x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4B11526D-68E1-4BCC-9735-B34B1F2256C2}" type="slidenum">
              <a:rPr lang="en-US" sz="800" smtClean="0"/>
              <a:pPr/>
              <a:t>8</a:t>
            </a:fld>
            <a:endParaRPr lang="en-US" sz="8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2.1.1.3 Location of the Cisco IOS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65A4259-F32C-4A12-B58B-B12ECBCA9FFA}" type="slidenum">
              <a:rPr lang="en-US" sz="800" smtClean="0"/>
              <a:pPr/>
              <a:t>9</a:t>
            </a:fld>
            <a:endParaRPr lang="en-US" sz="8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2.1.1.4  IOS Functions</a:t>
            </a:r>
          </a:p>
          <a:p>
            <a:pPr>
              <a:lnSpc>
                <a:spcPct val="80000"/>
              </a:lnSpc>
              <a:buFontTx/>
              <a:buNone/>
            </a:pPr>
            <a:endParaRPr lang="en-US" smtClean="0"/>
          </a:p>
          <a:p>
            <a:r>
              <a:rPr lang="en-US" smtClean="0"/>
              <a:t>Each feature or service has an associated collection of configuration commands that allow a network technician to implement the feature or service.</a:t>
            </a:r>
          </a:p>
          <a:p>
            <a:r>
              <a:rPr lang="en-US" smtClean="0"/>
              <a:t>The services provided by the Cisco IOS are generally accessed using a command-line interface (CLI).</a:t>
            </a:r>
          </a:p>
          <a:p>
            <a:pPr>
              <a:lnSpc>
                <a:spcPct val="80000"/>
              </a:lnSpc>
              <a:buFontTx/>
              <a:buNone/>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1892320F-DA54-4615-BC1F-EE9959AD431E}" type="slidenum">
              <a:rPr lang="en-US" sz="800" smtClean="0"/>
              <a:pPr/>
              <a:t>10</a:t>
            </a:fld>
            <a:endParaRPr lang="en-US" sz="8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2.1.2.1  Console Access Method</a:t>
            </a:r>
          </a:p>
          <a:p>
            <a:pPr>
              <a:lnSpc>
                <a:spcPct val="80000"/>
              </a:lnSpc>
              <a:buFontTx/>
              <a:buNone/>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5303E40A-7AD1-4156-8827-744348D394C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407176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29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4580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2735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135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6833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33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9498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660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5378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882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42011E6B-2554-42D5-A2AE-B128CF7FCF5B}" type="slidenum">
              <a:rPr lang="en-US" sz="1000">
                <a:solidFill>
                  <a:srgbClr val="D3D3D3"/>
                </a:solidFill>
              </a:rPr>
              <a:pPr algn="r" defTabSz="814388">
                <a:lnSpc>
                  <a:spcPct val="100000"/>
                </a:lnSpc>
              </a:pPr>
              <a:t>‹#›</a:t>
            </a:fld>
            <a:endParaRPr lang="en-US" sz="100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2056" name="Picture 8" descr="Rev08_Cisco_BrandBar10_060408.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56"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smtClean="0"/>
              <a:t>Chapter 2:</a:t>
            </a:r>
            <a:br>
              <a:rPr lang="en-US" sz="2800" smtClean="0"/>
            </a:br>
            <a:r>
              <a:rPr lang="en-US" sz="2800" smtClean="0"/>
              <a:t>Configuring a Network Operating System</a:t>
            </a:r>
            <a:endParaRPr lang="en-US" sz="280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smtClean="0"/>
              <a:t>Introduction to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88925" y="400050"/>
            <a:ext cx="8145463" cy="838200"/>
          </a:xfrm>
        </p:spPr>
        <p:txBody>
          <a:bodyPr/>
          <a:lstStyle/>
          <a:p>
            <a:pPr eaLnBrk="1" hangingPunct="1">
              <a:defRPr/>
            </a:pPr>
            <a:r>
              <a:rPr lang="en-US" sz="1800" dirty="0" smtClean="0">
                <a:cs typeface="Arial" pitchFamily="34" charset="0"/>
              </a:rPr>
              <a:t>Accessing a Cisco IOS Device</a:t>
            </a:r>
            <a:br>
              <a:rPr lang="en-US" sz="1800" dirty="0" smtClean="0">
                <a:cs typeface="Arial" pitchFamily="34" charset="0"/>
              </a:rPr>
            </a:br>
            <a:r>
              <a:rPr lang="en-US" dirty="0">
                <a:solidFill>
                  <a:schemeClr val="accent5">
                    <a:lumMod val="75000"/>
                  </a:schemeClr>
                </a:solidFill>
                <a:cs typeface="Arial" pitchFamily="34" charset="0"/>
              </a:rPr>
              <a:t>Console Access Method</a:t>
            </a:r>
          </a:p>
        </p:txBody>
      </p:sp>
      <p:sp>
        <p:nvSpPr>
          <p:cNvPr id="14339" name="Rectangle 6"/>
          <p:cNvSpPr>
            <a:spLocks noGrp="1" noChangeArrowheads="1"/>
          </p:cNvSpPr>
          <p:nvPr>
            <p:ph idx="1"/>
          </p:nvPr>
        </p:nvSpPr>
        <p:spPr>
          <a:xfrm>
            <a:off x="552450" y="1503363"/>
            <a:ext cx="8264525" cy="2603500"/>
          </a:xfrm>
        </p:spPr>
        <p:txBody>
          <a:bodyPr/>
          <a:lstStyle/>
          <a:p>
            <a:pPr marL="381000" indent="-381000" eaLnBrk="1" hangingPunct="1">
              <a:lnSpc>
                <a:spcPct val="75000"/>
              </a:lnSpc>
              <a:buFont typeface="Wingdings" pitchFamily="2" charset="2"/>
              <a:buNone/>
              <a:defRPr/>
            </a:pPr>
            <a:r>
              <a:rPr lang="en-US" altLang="ja-JP" sz="2000" dirty="0" smtClean="0">
                <a:ea typeface="ＭＳ Ｐゴシック" charset="-128"/>
                <a:cs typeface="Arial" pitchFamily="34" charset="0"/>
              </a:rPr>
              <a:t>Most common methods to access the Command Line Interface</a:t>
            </a:r>
          </a:p>
          <a:p>
            <a:pPr eaLnBrk="1" hangingPunct="1">
              <a:lnSpc>
                <a:spcPct val="75000"/>
              </a:lnSpc>
              <a:defRPr/>
            </a:pPr>
            <a:r>
              <a:rPr lang="en-US" altLang="ja-JP" sz="2000" dirty="0" smtClean="0">
                <a:ea typeface="ＭＳ Ｐゴシック" charset="-128"/>
                <a:cs typeface="Arial" pitchFamily="34" charset="0"/>
              </a:rPr>
              <a:t>Console</a:t>
            </a:r>
          </a:p>
          <a:p>
            <a:pPr eaLnBrk="1" hangingPunct="1">
              <a:lnSpc>
                <a:spcPct val="75000"/>
              </a:lnSpc>
              <a:defRPr/>
            </a:pPr>
            <a:r>
              <a:rPr lang="en-US" altLang="ja-JP" sz="2000" dirty="0" smtClean="0">
                <a:ea typeface="ＭＳ Ｐゴシック" charset="-128"/>
                <a:cs typeface="Arial" pitchFamily="34" charset="0"/>
              </a:rPr>
              <a:t>Telnet or SSH</a:t>
            </a:r>
          </a:p>
          <a:p>
            <a:pPr eaLnBrk="1" hangingPunct="1">
              <a:lnSpc>
                <a:spcPct val="75000"/>
              </a:lnSpc>
              <a:defRPr/>
            </a:pPr>
            <a:r>
              <a:rPr lang="en-US" altLang="ja-JP" sz="2000" dirty="0" smtClean="0">
                <a:ea typeface="ＭＳ Ｐゴシック" charset="-128"/>
                <a:cs typeface="Arial" pitchFamily="34" charset="0"/>
              </a:rPr>
              <a:t>AUX port</a:t>
            </a:r>
          </a:p>
          <a:p>
            <a:pPr marL="0" indent="0" eaLnBrk="1" hangingPunct="1">
              <a:lnSpc>
                <a:spcPct val="75000"/>
              </a:lnSpc>
              <a:buFont typeface="Wingdings" pitchFamily="2" charset="2"/>
              <a:buNone/>
              <a:defRPr/>
            </a:pPr>
            <a:endParaRPr lang="en-US" altLang="ja-JP" sz="2000" dirty="0">
              <a:ea typeface="ＭＳ Ｐゴシック" charset="-128"/>
            </a:endParaRPr>
          </a:p>
          <a:p>
            <a:pPr marL="0" indent="0" eaLnBrk="1" hangingPunct="1">
              <a:lnSpc>
                <a:spcPct val="75000"/>
              </a:lnSpc>
              <a:buFont typeface="Wingdings" pitchFamily="2" charset="2"/>
              <a:buNone/>
              <a:defRPr/>
            </a:pPr>
            <a:endParaRPr lang="en-US" altLang="ja-JP" sz="2000" dirty="0" smtClean="0">
              <a:ea typeface="ＭＳ Ｐゴシック" charset="-128"/>
            </a:endParaRPr>
          </a:p>
        </p:txBody>
      </p:sp>
      <p:pic>
        <p:nvPicPr>
          <p:cNvPr id="143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3173413"/>
            <a:ext cx="6975475"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6538" y="414338"/>
            <a:ext cx="8145462" cy="838200"/>
          </a:xfrm>
        </p:spPr>
        <p:txBody>
          <a:bodyPr/>
          <a:lstStyle/>
          <a:p>
            <a:pPr eaLnBrk="1" hangingPunct="1">
              <a:defRPr/>
            </a:pPr>
            <a:r>
              <a:rPr lang="en-US" sz="1800" dirty="0" smtClean="0">
                <a:cs typeface="Arial" pitchFamily="34" charset="0"/>
              </a:rPr>
              <a:t>Accessing a Cisco IOS Device</a:t>
            </a:r>
            <a:r>
              <a:rPr lang="en-US" dirty="0" smtClean="0"/>
              <a:t/>
            </a:r>
            <a:br>
              <a:rPr lang="en-US" dirty="0" smtClean="0"/>
            </a:br>
            <a:r>
              <a:rPr lang="en-US" dirty="0">
                <a:solidFill>
                  <a:schemeClr val="accent5">
                    <a:lumMod val="75000"/>
                  </a:schemeClr>
                </a:solidFill>
                <a:cs typeface="Arial" pitchFamily="34" charset="0"/>
              </a:rPr>
              <a:t>Console Access Method</a:t>
            </a:r>
          </a:p>
        </p:txBody>
      </p:sp>
      <p:sp>
        <p:nvSpPr>
          <p:cNvPr id="14339" name="Rectangle 6"/>
          <p:cNvSpPr>
            <a:spLocks noGrp="1" noChangeArrowheads="1"/>
          </p:cNvSpPr>
          <p:nvPr>
            <p:ph idx="1"/>
          </p:nvPr>
        </p:nvSpPr>
        <p:spPr>
          <a:xfrm>
            <a:off x="627063" y="1401763"/>
            <a:ext cx="8216900" cy="5153025"/>
          </a:xfrm>
        </p:spPr>
        <p:txBody>
          <a:bodyPr/>
          <a:lstStyle/>
          <a:p>
            <a:pPr marL="0" indent="0" eaLnBrk="1" hangingPunct="1">
              <a:lnSpc>
                <a:spcPct val="75000"/>
              </a:lnSpc>
              <a:buFont typeface="Wingdings" pitchFamily="2" charset="2"/>
              <a:buNone/>
              <a:defRPr/>
            </a:pPr>
            <a:r>
              <a:rPr lang="en-US" altLang="ja-JP" b="1" dirty="0" smtClean="0">
                <a:ea typeface="ＭＳ Ｐゴシック" charset="-128"/>
                <a:cs typeface="Arial" pitchFamily="34" charset="0"/>
              </a:rPr>
              <a:t>Console port</a:t>
            </a:r>
          </a:p>
          <a:p>
            <a:pPr eaLnBrk="1" hangingPunct="1">
              <a:lnSpc>
                <a:spcPct val="75000"/>
              </a:lnSpc>
              <a:defRPr/>
            </a:pPr>
            <a:r>
              <a:rPr lang="en-US" altLang="ja-JP" sz="2000" dirty="0" smtClean="0">
                <a:ea typeface="ＭＳ Ｐゴシック" charset="-128"/>
                <a:cs typeface="Arial" pitchFamily="34" charset="0"/>
              </a:rPr>
              <a:t>Device is accessible even if no networking services have been configured (out-of-band)</a:t>
            </a:r>
          </a:p>
          <a:p>
            <a:pPr eaLnBrk="1" hangingPunct="1">
              <a:lnSpc>
                <a:spcPct val="75000"/>
              </a:lnSpc>
              <a:defRPr/>
            </a:pPr>
            <a:r>
              <a:rPr lang="en-US" altLang="ja-JP" sz="2000" dirty="0" smtClean="0">
                <a:ea typeface="ＭＳ Ｐゴシック" charset="-128"/>
                <a:cs typeface="Arial" pitchFamily="34" charset="0"/>
              </a:rPr>
              <a:t>Need a special console cable</a:t>
            </a:r>
          </a:p>
          <a:p>
            <a:pPr eaLnBrk="1" hangingPunct="1">
              <a:lnSpc>
                <a:spcPct val="75000"/>
              </a:lnSpc>
              <a:defRPr/>
            </a:pPr>
            <a:r>
              <a:rPr lang="en-US" altLang="ja-JP" sz="2000" dirty="0" smtClean="0">
                <a:ea typeface="ＭＳ Ｐゴシック" charset="-128"/>
                <a:cs typeface="Arial" pitchFamily="34" charset="0"/>
              </a:rPr>
              <a:t>Allows configuration commands to be entered</a:t>
            </a:r>
          </a:p>
          <a:p>
            <a:pPr eaLnBrk="1" hangingPunct="1">
              <a:lnSpc>
                <a:spcPct val="75000"/>
              </a:lnSpc>
              <a:defRPr/>
            </a:pPr>
            <a:r>
              <a:rPr lang="en-US" altLang="ja-JP" sz="2000" dirty="0" smtClean="0">
                <a:ea typeface="ＭＳ Ｐゴシック" charset="-128"/>
                <a:cs typeface="Arial" pitchFamily="34" charset="0"/>
              </a:rPr>
              <a:t>Should be configured with passwords to prevent unauthorized access</a:t>
            </a:r>
          </a:p>
          <a:p>
            <a:pPr eaLnBrk="1" hangingPunct="1">
              <a:lnSpc>
                <a:spcPct val="75000"/>
              </a:lnSpc>
              <a:defRPr/>
            </a:pPr>
            <a:r>
              <a:rPr lang="en-US" altLang="ja-JP" sz="2000" dirty="0" smtClean="0">
                <a:ea typeface="ＭＳ Ｐゴシック" charset="-128"/>
                <a:cs typeface="Arial" pitchFamily="34" charset="0"/>
              </a:rPr>
              <a:t>Device should be located in a secure room so console port can not be easily accessed</a:t>
            </a:r>
          </a:p>
          <a:p>
            <a:pPr eaLnBrk="1" hangingPunct="1">
              <a:lnSpc>
                <a:spcPct val="75000"/>
              </a:lnSpc>
              <a:defRPr/>
            </a:pPr>
            <a:endParaRPr lang="en-US" altLang="ja-JP" sz="2000" dirty="0">
              <a:ea typeface="ＭＳ Ｐゴシック" charset="-128"/>
            </a:endParaRPr>
          </a:p>
          <a:p>
            <a:pPr marL="0" indent="0" eaLnBrk="1" hangingPunct="1">
              <a:lnSpc>
                <a:spcPct val="75000"/>
              </a:lnSpc>
              <a:buFont typeface="Wingdings" pitchFamily="2" charset="2"/>
              <a:buNone/>
              <a:defRPr/>
            </a:pPr>
            <a:endParaRPr lang="en-US" altLang="ja-JP" sz="2000" dirty="0" smtClean="0">
              <a:ea typeface="ＭＳ Ｐゴシック" charset="-128"/>
            </a:endParaRP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4316413"/>
            <a:ext cx="6450013"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5365" name="Down Arrow 1"/>
          <p:cNvSpPr>
            <a:spLocks noChangeArrowheads="1"/>
          </p:cNvSpPr>
          <p:nvPr/>
        </p:nvSpPr>
        <p:spPr bwMode="auto">
          <a:xfrm>
            <a:off x="5935663" y="4316413"/>
            <a:ext cx="742950" cy="1352550"/>
          </a:xfrm>
          <a:prstGeom prst="downArrow">
            <a:avLst>
              <a:gd name="adj1" fmla="val 50000"/>
              <a:gd name="adj2" fmla="val 49971"/>
            </a:avLst>
          </a:prstGeom>
          <a:solidFill>
            <a:schemeClr val="accent1"/>
          </a:solidFill>
          <a:ln w="9525" algn="ctr">
            <a:solidFill>
              <a:schemeClr val="tx1"/>
            </a:solidFill>
            <a:round/>
            <a:headEnd/>
            <a:tailEnd/>
          </a:ln>
        </p:spPr>
        <p:txBody>
          <a:bodyPr lIns="82124" tIns="41061" rIns="82124" bIns="41061" anchor="ctr">
            <a:spAutoFit/>
          </a:bodyPr>
          <a:lstStyle/>
          <a:p>
            <a:pPr defTabSz="814388"/>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3" y="4940300"/>
            <a:ext cx="4605337" cy="159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4338" name="Rectangle 2"/>
          <p:cNvSpPr>
            <a:spLocks noGrp="1" noChangeArrowheads="1"/>
          </p:cNvSpPr>
          <p:nvPr>
            <p:ph type="title"/>
          </p:nvPr>
        </p:nvSpPr>
        <p:spPr>
          <a:xfrm>
            <a:off x="271463" y="439738"/>
            <a:ext cx="8143875" cy="838200"/>
          </a:xfrm>
        </p:spPr>
        <p:txBody>
          <a:bodyPr/>
          <a:lstStyle/>
          <a:p>
            <a:pPr eaLnBrk="1" hangingPunct="1">
              <a:defRPr/>
            </a:pPr>
            <a:r>
              <a:rPr lang="en-US" sz="1800" dirty="0">
                <a:cs typeface="Arial" pitchFamily="34" charset="0"/>
              </a:rPr>
              <a:t>Accessing a Cisco IOS Device</a:t>
            </a:r>
            <a:r>
              <a:rPr lang="en-US" dirty="0" smtClean="0"/>
              <a:t/>
            </a:r>
            <a:br>
              <a:rPr lang="en-US" dirty="0" smtClean="0"/>
            </a:br>
            <a:r>
              <a:rPr lang="en-US" dirty="0">
                <a:solidFill>
                  <a:schemeClr val="accent5">
                    <a:lumMod val="75000"/>
                  </a:schemeClr>
                </a:solidFill>
                <a:cs typeface="Arial" pitchFamily="34" charset="0"/>
              </a:rPr>
              <a:t>Telnet, SSH, and AUX Access Methods</a:t>
            </a:r>
          </a:p>
        </p:txBody>
      </p:sp>
      <p:sp>
        <p:nvSpPr>
          <p:cNvPr id="15363" name="Rectangle 6"/>
          <p:cNvSpPr>
            <a:spLocks noGrp="1" noChangeArrowheads="1"/>
          </p:cNvSpPr>
          <p:nvPr>
            <p:ph idx="1"/>
          </p:nvPr>
        </p:nvSpPr>
        <p:spPr>
          <a:xfrm>
            <a:off x="365125" y="1382713"/>
            <a:ext cx="8216900" cy="5153025"/>
          </a:xfrm>
        </p:spPr>
        <p:txBody>
          <a:bodyPr/>
          <a:lstStyle/>
          <a:p>
            <a:pPr marL="381000" indent="-381000" eaLnBrk="1" hangingPunct="1">
              <a:lnSpc>
                <a:spcPct val="75000"/>
              </a:lnSpc>
              <a:buFont typeface="Wingdings" pitchFamily="2" charset="2"/>
              <a:buNone/>
              <a:defRPr/>
            </a:pPr>
            <a:r>
              <a:rPr lang="en-US" altLang="ja-JP" sz="2000" b="1" dirty="0" smtClean="0">
                <a:ea typeface="ＭＳ Ｐゴシック" charset="-128"/>
                <a:cs typeface="Arial" pitchFamily="34" charset="0"/>
              </a:rPr>
              <a:t>Telnet</a:t>
            </a:r>
            <a:r>
              <a:rPr lang="en-US" altLang="ja-JP" sz="2000" dirty="0" smtClean="0">
                <a:ea typeface="ＭＳ Ｐゴシック" charset="-128"/>
                <a:cs typeface="Arial" pitchFamily="34" charset="0"/>
              </a:rPr>
              <a:t> </a:t>
            </a:r>
          </a:p>
          <a:p>
            <a:pPr eaLnBrk="1" hangingPunct="1">
              <a:lnSpc>
                <a:spcPct val="75000"/>
              </a:lnSpc>
              <a:defRPr/>
            </a:pPr>
            <a:r>
              <a:rPr lang="en-US" altLang="ja-JP" sz="2000" dirty="0" smtClean="0">
                <a:ea typeface="ＭＳ Ｐゴシック" charset="-128"/>
                <a:cs typeface="Arial" pitchFamily="34" charset="0"/>
              </a:rPr>
              <a:t>Method for remotely accessing the CLI over a network</a:t>
            </a:r>
          </a:p>
          <a:p>
            <a:pPr eaLnBrk="1" hangingPunct="1">
              <a:lnSpc>
                <a:spcPct val="75000"/>
              </a:lnSpc>
              <a:defRPr/>
            </a:pPr>
            <a:r>
              <a:rPr lang="en-US" altLang="ja-JP" sz="2000" dirty="0" smtClean="0">
                <a:ea typeface="ＭＳ Ｐゴシック" charset="-128"/>
                <a:cs typeface="Arial" pitchFamily="34" charset="0"/>
              </a:rPr>
              <a:t>Require active networking services and one active interface that is configured</a:t>
            </a:r>
          </a:p>
          <a:p>
            <a:pPr eaLnBrk="1" hangingPunct="1">
              <a:lnSpc>
                <a:spcPct val="75000"/>
              </a:lnSpc>
              <a:defRPr/>
            </a:pPr>
            <a:endParaRPr lang="en-US" altLang="ja-JP" sz="2000" dirty="0">
              <a:ea typeface="ＭＳ Ｐゴシック" charset="-128"/>
              <a:cs typeface="Arial" pitchFamily="34" charset="0"/>
            </a:endParaRPr>
          </a:p>
          <a:p>
            <a:pPr marL="0" indent="0" eaLnBrk="1" hangingPunct="1">
              <a:lnSpc>
                <a:spcPct val="75000"/>
              </a:lnSpc>
              <a:buFont typeface="Wingdings" pitchFamily="2" charset="2"/>
              <a:buNone/>
              <a:defRPr/>
            </a:pPr>
            <a:r>
              <a:rPr lang="en-US" altLang="ja-JP" sz="2000" b="1" dirty="0" smtClean="0">
                <a:ea typeface="ＭＳ Ｐゴシック" charset="-128"/>
                <a:cs typeface="Arial" pitchFamily="34" charset="0"/>
              </a:rPr>
              <a:t>Secure Shell (SSH)</a:t>
            </a:r>
          </a:p>
          <a:p>
            <a:pPr eaLnBrk="1" hangingPunct="1">
              <a:lnSpc>
                <a:spcPct val="75000"/>
              </a:lnSpc>
              <a:defRPr/>
            </a:pPr>
            <a:r>
              <a:rPr lang="en-US" altLang="ja-JP" sz="2000" dirty="0" smtClean="0">
                <a:ea typeface="ＭＳ Ｐゴシック" charset="-128"/>
                <a:cs typeface="Arial" pitchFamily="34" charset="0"/>
              </a:rPr>
              <a:t>Remote login similar to Telnet but utilizes more security</a:t>
            </a:r>
          </a:p>
          <a:p>
            <a:pPr eaLnBrk="1" hangingPunct="1">
              <a:lnSpc>
                <a:spcPct val="75000"/>
              </a:lnSpc>
              <a:defRPr/>
            </a:pPr>
            <a:r>
              <a:rPr lang="en-US" altLang="ja-JP" sz="2000" dirty="0" smtClean="0">
                <a:ea typeface="ＭＳ Ｐゴシック" charset="-128"/>
                <a:cs typeface="Arial" pitchFamily="34" charset="0"/>
              </a:rPr>
              <a:t>Stronger password authentication</a:t>
            </a:r>
          </a:p>
          <a:p>
            <a:pPr eaLnBrk="1" hangingPunct="1">
              <a:lnSpc>
                <a:spcPct val="75000"/>
              </a:lnSpc>
              <a:defRPr/>
            </a:pPr>
            <a:r>
              <a:rPr lang="en-US" altLang="ja-JP" sz="2000" dirty="0" smtClean="0">
                <a:ea typeface="ＭＳ Ｐゴシック" charset="-128"/>
                <a:cs typeface="Arial" pitchFamily="34" charset="0"/>
              </a:rPr>
              <a:t>Uses encryption when transporting data</a:t>
            </a:r>
          </a:p>
          <a:p>
            <a:pPr marL="0" indent="0" eaLnBrk="1" hangingPunct="1">
              <a:lnSpc>
                <a:spcPct val="75000"/>
              </a:lnSpc>
              <a:buFont typeface="Wingdings" pitchFamily="2" charset="2"/>
              <a:buNone/>
              <a:defRPr/>
            </a:pPr>
            <a:endParaRPr lang="en-US" altLang="ja-JP" sz="2000" dirty="0" smtClean="0">
              <a:ea typeface="ＭＳ Ｐゴシック" charset="-128"/>
              <a:cs typeface="Arial" pitchFamily="34" charset="0"/>
            </a:endParaRPr>
          </a:p>
          <a:p>
            <a:pPr marL="0" indent="0" eaLnBrk="1" hangingPunct="1">
              <a:lnSpc>
                <a:spcPct val="75000"/>
              </a:lnSpc>
              <a:buFont typeface="Wingdings" pitchFamily="2" charset="2"/>
              <a:buNone/>
              <a:defRPr/>
            </a:pPr>
            <a:r>
              <a:rPr lang="en-US" altLang="ja-JP" sz="2000" b="1" dirty="0" smtClean="0">
                <a:ea typeface="ＭＳ Ｐゴシック" charset="-128"/>
                <a:cs typeface="Arial" pitchFamily="34" charset="0"/>
              </a:rPr>
              <a:t>Aux </a:t>
            </a:r>
            <a:r>
              <a:rPr lang="en-US" altLang="ja-JP" sz="2000" b="1" dirty="0">
                <a:ea typeface="ＭＳ Ｐゴシック" charset="-128"/>
                <a:cs typeface="Arial" pitchFamily="34" charset="0"/>
              </a:rPr>
              <a:t>Port</a:t>
            </a:r>
          </a:p>
          <a:p>
            <a:pPr eaLnBrk="1" hangingPunct="1">
              <a:lnSpc>
                <a:spcPct val="75000"/>
              </a:lnSpc>
              <a:defRPr/>
            </a:pPr>
            <a:r>
              <a:rPr lang="en-US" altLang="ja-JP" sz="2000" dirty="0">
                <a:ea typeface="ＭＳ Ｐゴシック" charset="-128"/>
                <a:cs typeface="Arial" pitchFamily="34" charset="0"/>
              </a:rPr>
              <a:t>Out-of-band connection</a:t>
            </a:r>
          </a:p>
          <a:p>
            <a:pPr eaLnBrk="1" hangingPunct="1">
              <a:lnSpc>
                <a:spcPct val="75000"/>
              </a:lnSpc>
              <a:defRPr/>
            </a:pPr>
            <a:r>
              <a:rPr lang="en-US" altLang="ja-JP" sz="2000" dirty="0">
                <a:ea typeface="ＭＳ Ｐゴシック" charset="-128"/>
                <a:cs typeface="Arial" pitchFamily="34" charset="0"/>
              </a:rPr>
              <a:t>Uses telephone line</a:t>
            </a:r>
          </a:p>
          <a:p>
            <a:pPr eaLnBrk="1" hangingPunct="1">
              <a:lnSpc>
                <a:spcPct val="75000"/>
              </a:lnSpc>
              <a:defRPr/>
            </a:pPr>
            <a:r>
              <a:rPr lang="en-US" altLang="ja-JP" sz="2000" dirty="0">
                <a:ea typeface="ＭＳ Ｐゴシック" charset="-128"/>
                <a:cs typeface="Arial" pitchFamily="34" charset="0"/>
              </a:rPr>
              <a:t>Can be used like console port </a:t>
            </a:r>
          </a:p>
          <a:p>
            <a:pPr eaLnBrk="1" hangingPunct="1">
              <a:lnSpc>
                <a:spcPct val="75000"/>
              </a:lnSpc>
              <a:defRPr/>
            </a:pPr>
            <a:endParaRPr lang="en-US" altLang="ja-JP" sz="2000" dirty="0" smtClean="0">
              <a:ea typeface="ＭＳ Ｐゴシック" charset="-128"/>
              <a:cs typeface="Arial" pitchFamily="34" charset="0"/>
            </a:endParaRPr>
          </a:p>
          <a:p>
            <a:pPr eaLnBrk="1" hangingPunct="1">
              <a:lnSpc>
                <a:spcPct val="75000"/>
              </a:lnSpc>
              <a:defRPr/>
            </a:pPr>
            <a:endParaRPr lang="en-US" altLang="ja-JP" sz="2000" dirty="0" smtClean="0">
              <a:ea typeface="ＭＳ Ｐゴシック" charset="-128"/>
            </a:endParaRPr>
          </a:p>
        </p:txBody>
      </p:sp>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638" y="4610100"/>
            <a:ext cx="5540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73050" y="433388"/>
            <a:ext cx="8145463" cy="838200"/>
          </a:xfrm>
        </p:spPr>
        <p:txBody>
          <a:bodyPr/>
          <a:lstStyle/>
          <a:p>
            <a:pPr eaLnBrk="1" hangingPunct="1">
              <a:defRPr/>
            </a:pPr>
            <a:r>
              <a:rPr lang="en-US" sz="1800" dirty="0" smtClean="0">
                <a:cs typeface="Arial" pitchFamily="34" charset="0"/>
              </a:rPr>
              <a:t>Accessing a Cisco IOS Device</a:t>
            </a:r>
            <a:r>
              <a:rPr lang="en-US" dirty="0" smtClean="0"/>
              <a:t/>
            </a:r>
            <a:br>
              <a:rPr lang="en-US" dirty="0" smtClean="0"/>
            </a:br>
            <a:r>
              <a:rPr lang="en-US" dirty="0">
                <a:solidFill>
                  <a:schemeClr val="accent5">
                    <a:lumMod val="75000"/>
                  </a:schemeClr>
                </a:solidFill>
                <a:cs typeface="Arial" pitchFamily="34" charset="0"/>
              </a:rPr>
              <a:t>Terminal Emulation Programs</a:t>
            </a:r>
          </a:p>
        </p:txBody>
      </p:sp>
      <p:sp>
        <p:nvSpPr>
          <p:cNvPr id="15363" name="Rectangle 6"/>
          <p:cNvSpPr>
            <a:spLocks noGrp="1" noChangeArrowheads="1"/>
          </p:cNvSpPr>
          <p:nvPr>
            <p:ph idx="1"/>
          </p:nvPr>
        </p:nvSpPr>
        <p:spPr>
          <a:xfrm>
            <a:off x="522288" y="1827213"/>
            <a:ext cx="3454400" cy="4572000"/>
          </a:xfrm>
        </p:spPr>
        <p:txBody>
          <a:bodyPr/>
          <a:lstStyle/>
          <a:p>
            <a:pPr marL="0" indent="0">
              <a:buFont typeface="Wingdings" pitchFamily="2" charset="2"/>
              <a:buNone/>
              <a:defRPr/>
            </a:pPr>
            <a:r>
              <a:rPr lang="en-US" sz="2000" dirty="0" smtClean="0"/>
              <a:t>Software available </a:t>
            </a:r>
            <a:r>
              <a:rPr lang="en-US" sz="2000" dirty="0"/>
              <a:t>for connecting to a networking </a:t>
            </a:r>
            <a:r>
              <a:rPr lang="en-US" sz="2000" dirty="0" smtClean="0"/>
              <a:t>device</a:t>
            </a:r>
          </a:p>
          <a:p>
            <a:pPr>
              <a:defRPr/>
            </a:pPr>
            <a:r>
              <a:rPr lang="en-US" sz="2000" dirty="0" err="1" smtClean="0"/>
              <a:t>PuTTY</a:t>
            </a:r>
            <a:endParaRPr lang="en-US" sz="2000" dirty="0" smtClean="0"/>
          </a:p>
          <a:p>
            <a:pPr>
              <a:defRPr/>
            </a:pPr>
            <a:r>
              <a:rPr lang="en-US" sz="2000" dirty="0" err="1" smtClean="0"/>
              <a:t>Tera</a:t>
            </a:r>
            <a:r>
              <a:rPr lang="en-US" sz="2000" dirty="0" smtClean="0"/>
              <a:t> </a:t>
            </a:r>
            <a:r>
              <a:rPr lang="en-US" sz="2000" dirty="0"/>
              <a:t>Term</a:t>
            </a:r>
          </a:p>
          <a:p>
            <a:pPr>
              <a:defRPr/>
            </a:pPr>
            <a:r>
              <a:rPr lang="en-US" sz="2000" dirty="0" err="1"/>
              <a:t>SecureCRT</a:t>
            </a:r>
            <a:endParaRPr lang="en-US" sz="2000" dirty="0"/>
          </a:p>
          <a:p>
            <a:pPr>
              <a:defRPr/>
            </a:pPr>
            <a:r>
              <a:rPr lang="en-US" sz="2000" dirty="0"/>
              <a:t>HyperTerminal</a:t>
            </a:r>
          </a:p>
          <a:p>
            <a:pPr>
              <a:defRPr/>
            </a:pPr>
            <a:r>
              <a:rPr lang="en-US" sz="2000" dirty="0"/>
              <a:t>OS X Terminal</a:t>
            </a:r>
          </a:p>
          <a:p>
            <a:pPr marL="381000" indent="-381000" eaLnBrk="1" hangingPunct="1">
              <a:lnSpc>
                <a:spcPct val="75000"/>
              </a:lnSpc>
              <a:buFont typeface="Wingdings" pitchFamily="2" charset="2"/>
              <a:buNone/>
              <a:defRPr/>
            </a:pPr>
            <a:endParaRPr lang="en-US" altLang="ja-JP" sz="2000" dirty="0" smtClean="0">
              <a:ea typeface="ＭＳ Ｐゴシック" charset="-128"/>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8" y="1392238"/>
            <a:ext cx="4410075"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7663" y="444500"/>
            <a:ext cx="8143875" cy="838200"/>
          </a:xfrm>
        </p:spPr>
        <p:txBody>
          <a:bodyPr/>
          <a:lstStyle/>
          <a:p>
            <a:pPr eaLnBrk="1" hangingPunct="1">
              <a:defRPr/>
            </a:pPr>
            <a:r>
              <a:rPr lang="en-US" sz="1800" dirty="0" smtClean="0">
                <a:cs typeface="Arial" pitchFamily="34" charset="0"/>
              </a:rPr>
              <a:t>Navigating the IOS</a:t>
            </a:r>
            <a:r>
              <a:rPr lang="en-US" dirty="0" smtClean="0"/>
              <a:t/>
            </a:r>
            <a:br>
              <a:rPr lang="en-US" dirty="0" smtClean="0"/>
            </a:br>
            <a:r>
              <a:rPr lang="en-US" dirty="0">
                <a:solidFill>
                  <a:schemeClr val="accent5">
                    <a:lumMod val="75000"/>
                  </a:schemeClr>
                </a:solidFill>
                <a:cs typeface="Arial" pitchFamily="34" charset="0"/>
              </a:rPr>
              <a:t>Cisco IOS Modes of Operation</a:t>
            </a:r>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314450"/>
            <a:ext cx="6650038" cy="554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8450" y="514350"/>
            <a:ext cx="8145463" cy="838200"/>
          </a:xfrm>
        </p:spPr>
        <p:txBody>
          <a:bodyPr/>
          <a:lstStyle/>
          <a:p>
            <a:pPr eaLnBrk="1" hangingPunct="1">
              <a:defRPr/>
            </a:pPr>
            <a:r>
              <a:rPr lang="en-US" sz="1800" dirty="0" smtClean="0">
                <a:cs typeface="Arial" pitchFamily="34" charset="0"/>
              </a:rPr>
              <a:t>Navigating the IOS</a:t>
            </a:r>
            <a:r>
              <a:rPr lang="en-US" dirty="0" smtClean="0"/>
              <a:t/>
            </a:r>
            <a:br>
              <a:rPr lang="en-US" dirty="0" smtClean="0"/>
            </a:br>
            <a:r>
              <a:rPr lang="en-US" dirty="0">
                <a:solidFill>
                  <a:schemeClr val="accent5">
                    <a:lumMod val="75000"/>
                  </a:schemeClr>
                </a:solidFill>
                <a:cs typeface="Arial" pitchFamily="34" charset="0"/>
              </a:rPr>
              <a:t>Primary Modes</a:t>
            </a:r>
          </a:p>
        </p:txBody>
      </p:sp>
      <p:pic>
        <p:nvPicPr>
          <p:cNvPr id="194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527175"/>
            <a:ext cx="7773987" cy="440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1450" y="400050"/>
            <a:ext cx="8801100" cy="838200"/>
          </a:xfrm>
        </p:spPr>
        <p:txBody>
          <a:bodyPr/>
          <a:lstStyle/>
          <a:p>
            <a:pPr eaLnBrk="1" hangingPunct="1">
              <a:defRPr/>
            </a:pPr>
            <a:r>
              <a:rPr lang="en-US" sz="1800" dirty="0" smtClean="0">
                <a:cs typeface="Arial" pitchFamily="34" charset="0"/>
              </a:rPr>
              <a:t>Navigating the IOS</a:t>
            </a:r>
            <a:r>
              <a:rPr lang="en-US" dirty="0" smtClean="0"/>
              <a:t/>
            </a:r>
            <a:br>
              <a:rPr lang="en-US" dirty="0" smtClean="0"/>
            </a:br>
            <a:r>
              <a:rPr lang="en-US" dirty="0">
                <a:solidFill>
                  <a:schemeClr val="accent5">
                    <a:lumMod val="75000"/>
                  </a:schemeClr>
                </a:solidFill>
                <a:cs typeface="Arial" pitchFamily="34" charset="0"/>
              </a:rPr>
              <a:t>Global Configuration Mode and </a:t>
            </a:r>
            <a:r>
              <a:rPr lang="en-US" dirty="0" err="1">
                <a:solidFill>
                  <a:schemeClr val="accent5">
                    <a:lumMod val="75000"/>
                  </a:schemeClr>
                </a:solidFill>
                <a:cs typeface="Arial" pitchFamily="34" charset="0"/>
              </a:rPr>
              <a:t>Submodes</a:t>
            </a:r>
            <a:endParaRPr lang="en-US" dirty="0">
              <a:solidFill>
                <a:schemeClr val="accent5">
                  <a:lumMod val="75000"/>
                </a:schemeClr>
              </a:solidFill>
              <a:cs typeface="Arial" pitchFamily="34" charset="0"/>
            </a:endParaRPr>
          </a:p>
        </p:txBody>
      </p:sp>
      <p:pic>
        <p:nvPicPr>
          <p:cNvPr id="204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511300"/>
            <a:ext cx="3884612" cy="456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375" y="1824038"/>
            <a:ext cx="4702175" cy="386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2263" y="463550"/>
            <a:ext cx="8145462" cy="838200"/>
          </a:xfrm>
        </p:spPr>
        <p:txBody>
          <a:bodyPr/>
          <a:lstStyle/>
          <a:p>
            <a:pPr eaLnBrk="1" hangingPunct="1">
              <a:defRPr/>
            </a:pPr>
            <a:r>
              <a:rPr lang="en-US" sz="1800" dirty="0" smtClean="0">
                <a:cs typeface="Arial" pitchFamily="34" charset="0"/>
              </a:rPr>
              <a:t>Navigating the IOS</a:t>
            </a:r>
            <a:r>
              <a:rPr lang="en-US" dirty="0" smtClean="0"/>
              <a:t/>
            </a:r>
            <a:br>
              <a:rPr lang="en-US" dirty="0" smtClean="0"/>
            </a:br>
            <a:r>
              <a:rPr lang="en-US" dirty="0">
                <a:solidFill>
                  <a:schemeClr val="accent5">
                    <a:lumMod val="75000"/>
                  </a:schemeClr>
                </a:solidFill>
                <a:cs typeface="Arial" pitchFamily="34" charset="0"/>
              </a:rPr>
              <a:t>Navigating between IOS Modes</a:t>
            </a:r>
          </a:p>
        </p:txBody>
      </p:sp>
      <p:pic>
        <p:nvPicPr>
          <p:cNvPr id="215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1422400"/>
            <a:ext cx="7897812"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0988" y="434975"/>
            <a:ext cx="8145462" cy="838200"/>
          </a:xfrm>
        </p:spPr>
        <p:txBody>
          <a:bodyPr/>
          <a:lstStyle/>
          <a:p>
            <a:pPr eaLnBrk="1" hangingPunct="1">
              <a:defRPr/>
            </a:pPr>
            <a:r>
              <a:rPr lang="en-US" sz="1800" dirty="0" smtClean="0">
                <a:cs typeface="Arial" pitchFamily="34" charset="0"/>
              </a:rPr>
              <a:t>Navigating the IOS</a:t>
            </a:r>
            <a:r>
              <a:rPr lang="en-US" dirty="0" smtClean="0"/>
              <a:t/>
            </a:r>
            <a:br>
              <a:rPr lang="en-US" dirty="0" smtClean="0"/>
            </a:br>
            <a:r>
              <a:rPr lang="en-US" dirty="0">
                <a:solidFill>
                  <a:schemeClr val="accent5">
                    <a:lumMod val="75000"/>
                  </a:schemeClr>
                </a:solidFill>
                <a:cs typeface="Arial" pitchFamily="34" charset="0"/>
              </a:rPr>
              <a:t>Navigating between IOS Modes (cont.)</a:t>
            </a:r>
          </a:p>
        </p:txBody>
      </p:sp>
      <p:pic>
        <p:nvPicPr>
          <p:cNvPr id="225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1524000"/>
            <a:ext cx="4433887"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253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8088" y="2895600"/>
            <a:ext cx="4970462"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253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5" y="4497388"/>
            <a:ext cx="4391025" cy="199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7975" y="420688"/>
            <a:ext cx="8145463" cy="838200"/>
          </a:xfrm>
        </p:spPr>
        <p:txBody>
          <a:bodyPr/>
          <a:lstStyle/>
          <a:p>
            <a:pPr eaLnBrk="1" hangingPunct="1">
              <a:defRPr/>
            </a:pPr>
            <a:r>
              <a:rPr lang="en-US" sz="1800" dirty="0" smtClean="0">
                <a:cs typeface="Arial" pitchFamily="34" charset="0"/>
              </a:rPr>
              <a:t>The Command Structure</a:t>
            </a:r>
            <a:r>
              <a:rPr lang="en-US" dirty="0" smtClean="0"/>
              <a:t/>
            </a:r>
            <a:br>
              <a:rPr lang="en-US" dirty="0" smtClean="0"/>
            </a:br>
            <a:r>
              <a:rPr lang="en-US" dirty="0">
                <a:solidFill>
                  <a:schemeClr val="accent5">
                    <a:lumMod val="75000"/>
                  </a:schemeClr>
                </a:solidFill>
                <a:cs typeface="Arial" pitchFamily="34" charset="0"/>
              </a:rPr>
              <a:t>IOS Command Structure</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1477963"/>
            <a:ext cx="9188450" cy="392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smtClean="0">
                <a:ea typeface="ＭＳ Ｐゴシック" pitchFamily="34" charset="-128"/>
              </a:rPr>
              <a:t>Chapter 2 - Objectives</a:t>
            </a:r>
          </a:p>
        </p:txBody>
      </p:sp>
      <p:sp>
        <p:nvSpPr>
          <p:cNvPr id="6147" name="Rectangle 3"/>
          <p:cNvSpPr>
            <a:spLocks noGrp="1" noChangeArrowheads="1"/>
          </p:cNvSpPr>
          <p:nvPr>
            <p:ph idx="1"/>
          </p:nvPr>
        </p:nvSpPr>
        <p:spPr>
          <a:xfrm>
            <a:off x="747713" y="1601788"/>
            <a:ext cx="8131175" cy="4437062"/>
          </a:xfrm>
        </p:spPr>
        <p:txBody>
          <a:bodyPr/>
          <a:lstStyle/>
          <a:p>
            <a:pPr eaLnBrk="1" hangingPunct="1"/>
            <a:r>
              <a:rPr lang="en-US" sz="1800" smtClean="0">
                <a:cs typeface="Arial" charset="0"/>
              </a:rPr>
              <a:t>Explain the purpose of Cisco IOS.</a:t>
            </a:r>
          </a:p>
          <a:p>
            <a:pPr eaLnBrk="1" hangingPunct="1"/>
            <a:r>
              <a:rPr lang="en-US" sz="1800" smtClean="0">
                <a:cs typeface="Arial" charset="0"/>
              </a:rPr>
              <a:t>Explain how to access and navigate Cisco IOS to configure network devices.</a:t>
            </a:r>
          </a:p>
          <a:p>
            <a:pPr eaLnBrk="1" hangingPunct="1"/>
            <a:r>
              <a:rPr lang="en-US" sz="1800" smtClean="0">
                <a:cs typeface="Arial" charset="0"/>
              </a:rPr>
              <a:t>Describe the command structure of Cisco IOS software.</a:t>
            </a:r>
          </a:p>
          <a:p>
            <a:pPr eaLnBrk="1" hangingPunct="1"/>
            <a:r>
              <a:rPr lang="en-US" sz="1800" smtClean="0">
                <a:cs typeface="Arial" charset="0"/>
              </a:rPr>
              <a:t>Configure hostnames on a Cisco IOS device using the CLI.</a:t>
            </a:r>
          </a:p>
          <a:p>
            <a:pPr eaLnBrk="1" hangingPunct="1"/>
            <a:r>
              <a:rPr lang="en-US" sz="1800" smtClean="0">
                <a:cs typeface="Arial" charset="0"/>
              </a:rPr>
              <a:t>Use Cisco IOS commands to limit access to device configurations.</a:t>
            </a:r>
          </a:p>
          <a:p>
            <a:pPr eaLnBrk="1" hangingPunct="1"/>
            <a:r>
              <a:rPr lang="en-US" sz="1800" smtClean="0">
                <a:cs typeface="Arial" charset="0"/>
              </a:rPr>
              <a:t>Use Cisco IOS commands to save the running configuration.</a:t>
            </a:r>
          </a:p>
          <a:p>
            <a:pPr eaLnBrk="1" hangingPunct="1"/>
            <a:r>
              <a:rPr lang="en-US" sz="1800" smtClean="0">
                <a:cs typeface="Arial" charset="0"/>
              </a:rPr>
              <a:t>Explain how devices communicate across network media.</a:t>
            </a:r>
          </a:p>
          <a:p>
            <a:pPr eaLnBrk="1" hangingPunct="1"/>
            <a:r>
              <a:rPr lang="en-US" sz="1800" smtClean="0">
                <a:cs typeface="Arial" charset="0"/>
              </a:rPr>
              <a:t>Configure a host device with an IP address.</a:t>
            </a:r>
          </a:p>
          <a:p>
            <a:pPr eaLnBrk="1" hangingPunct="1"/>
            <a:r>
              <a:rPr lang="en-US" sz="1800" smtClean="0">
                <a:cs typeface="Arial" charset="0"/>
              </a:rPr>
              <a:t>Verify connectivity between two end devices.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73050" y="406400"/>
            <a:ext cx="8145463" cy="838200"/>
          </a:xfrm>
        </p:spPr>
        <p:txBody>
          <a:bodyPr/>
          <a:lstStyle/>
          <a:p>
            <a:pPr eaLnBrk="1" hangingPunct="1">
              <a:defRPr/>
            </a:pPr>
            <a:r>
              <a:rPr lang="en-US" sz="1800" dirty="0" smtClean="0">
                <a:cs typeface="Arial" pitchFamily="34" charset="0"/>
              </a:rPr>
              <a:t>The Command Structure</a:t>
            </a:r>
            <a:r>
              <a:rPr lang="en-US" dirty="0" smtClean="0"/>
              <a:t/>
            </a:r>
            <a:br>
              <a:rPr lang="en-US" dirty="0" smtClean="0"/>
            </a:br>
            <a:r>
              <a:rPr lang="en-US" dirty="0">
                <a:solidFill>
                  <a:schemeClr val="accent5">
                    <a:lumMod val="75000"/>
                  </a:schemeClr>
                </a:solidFill>
                <a:cs typeface="Arial" pitchFamily="34" charset="0"/>
              </a:rPr>
              <a:t>Cisco IOS Command Reference</a:t>
            </a:r>
          </a:p>
        </p:txBody>
      </p:sp>
      <p:sp>
        <p:nvSpPr>
          <p:cNvPr id="24579" name="Rectangle 6"/>
          <p:cNvSpPr>
            <a:spLocks noGrp="1" noChangeArrowheads="1"/>
          </p:cNvSpPr>
          <p:nvPr>
            <p:ph idx="1"/>
          </p:nvPr>
        </p:nvSpPr>
        <p:spPr>
          <a:xfrm>
            <a:off x="515938" y="1277938"/>
            <a:ext cx="8401050" cy="5162550"/>
          </a:xfrm>
        </p:spPr>
        <p:txBody>
          <a:bodyPr/>
          <a:lstStyle/>
          <a:p>
            <a:pPr marL="0" indent="0">
              <a:buFont typeface="Wingdings" pitchFamily="2" charset="2"/>
              <a:buNone/>
              <a:defRPr/>
            </a:pPr>
            <a:r>
              <a:rPr lang="en-US" sz="2000" b="1" dirty="0">
                <a:cs typeface="Arial" pitchFamily="34" charset="0"/>
              </a:rPr>
              <a:t>To navigate to </a:t>
            </a:r>
            <a:r>
              <a:rPr lang="en-US" sz="2000" b="1" dirty="0" smtClean="0">
                <a:cs typeface="Arial" pitchFamily="34" charset="0"/>
              </a:rPr>
              <a:t>Cisco’s Command </a:t>
            </a:r>
            <a:r>
              <a:rPr lang="en-US" sz="2000" b="1" dirty="0">
                <a:cs typeface="Arial" pitchFamily="34" charset="0"/>
              </a:rPr>
              <a:t>Reference </a:t>
            </a:r>
            <a:r>
              <a:rPr lang="en-US" sz="2000" b="1" dirty="0" smtClean="0">
                <a:cs typeface="Arial" pitchFamily="34" charset="0"/>
              </a:rPr>
              <a:t>to </a:t>
            </a:r>
            <a:r>
              <a:rPr lang="en-US" sz="2000" b="1" dirty="0">
                <a:cs typeface="Arial" pitchFamily="34" charset="0"/>
              </a:rPr>
              <a:t>find a </a:t>
            </a:r>
            <a:r>
              <a:rPr lang="en-US" sz="2000" b="1" dirty="0" smtClean="0">
                <a:cs typeface="Arial" pitchFamily="34" charset="0"/>
              </a:rPr>
              <a:t>particular command</a:t>
            </a:r>
            <a:r>
              <a:rPr lang="en-US" sz="2000" dirty="0">
                <a:cs typeface="Arial" pitchFamily="34" charset="0"/>
              </a:rPr>
              <a:t>:</a:t>
            </a:r>
          </a:p>
          <a:p>
            <a:pPr marL="457200" indent="-457200">
              <a:buFont typeface="+mj-lt"/>
              <a:buAutoNum type="arabicPeriod"/>
              <a:defRPr/>
            </a:pPr>
            <a:r>
              <a:rPr lang="en-US" sz="2000" dirty="0">
                <a:cs typeface="Arial" pitchFamily="34" charset="0"/>
              </a:rPr>
              <a:t>Go to www.cisco.com</a:t>
            </a:r>
          </a:p>
          <a:p>
            <a:pPr marL="457200" indent="-457200">
              <a:buFont typeface="+mj-lt"/>
              <a:buAutoNum type="arabicPeriod"/>
              <a:defRPr/>
            </a:pPr>
            <a:r>
              <a:rPr lang="en-US" sz="2000" dirty="0">
                <a:cs typeface="Arial" pitchFamily="34" charset="0"/>
              </a:rPr>
              <a:t>Click Support.</a:t>
            </a:r>
          </a:p>
          <a:p>
            <a:pPr marL="457200" indent="-457200">
              <a:buFont typeface="+mj-lt"/>
              <a:buAutoNum type="arabicPeriod"/>
              <a:defRPr/>
            </a:pPr>
            <a:r>
              <a:rPr lang="en-US" sz="2000" dirty="0">
                <a:cs typeface="Arial" pitchFamily="34" charset="0"/>
              </a:rPr>
              <a:t>Click Networking Software (IOS &amp; NX-OS).</a:t>
            </a:r>
          </a:p>
          <a:p>
            <a:pPr marL="457200" indent="-457200">
              <a:buFont typeface="+mj-lt"/>
              <a:buAutoNum type="arabicPeriod"/>
              <a:defRPr/>
            </a:pPr>
            <a:r>
              <a:rPr lang="en-US" sz="2000" dirty="0">
                <a:cs typeface="Arial" pitchFamily="34" charset="0"/>
              </a:rPr>
              <a:t>Click 15.2M&amp;T (for example).</a:t>
            </a:r>
          </a:p>
          <a:p>
            <a:pPr marL="457200" indent="-457200">
              <a:buFont typeface="+mj-lt"/>
              <a:buAutoNum type="arabicPeriod"/>
              <a:defRPr/>
            </a:pPr>
            <a:r>
              <a:rPr lang="en-US" sz="2000" dirty="0">
                <a:cs typeface="Arial" pitchFamily="34" charset="0"/>
              </a:rPr>
              <a:t>Click Reference Guides.</a:t>
            </a:r>
          </a:p>
          <a:p>
            <a:pPr marL="457200" indent="-457200">
              <a:buFont typeface="+mj-lt"/>
              <a:buAutoNum type="arabicPeriod"/>
              <a:defRPr/>
            </a:pPr>
            <a:r>
              <a:rPr lang="en-US" sz="2000" dirty="0">
                <a:cs typeface="Arial" pitchFamily="34" charset="0"/>
              </a:rPr>
              <a:t>Click Command References.</a:t>
            </a:r>
          </a:p>
          <a:p>
            <a:pPr marL="457200" indent="-457200">
              <a:buFont typeface="+mj-lt"/>
              <a:buAutoNum type="arabicPeriod"/>
              <a:defRPr/>
            </a:pPr>
            <a:r>
              <a:rPr lang="en-US" sz="2000" dirty="0">
                <a:cs typeface="Arial" pitchFamily="34" charset="0"/>
              </a:rPr>
              <a:t>Click the particular technology that encompasses the command you are referencing</a:t>
            </a:r>
            <a:r>
              <a:rPr lang="en-US" sz="2000" dirty="0"/>
              <a:t>.</a:t>
            </a:r>
          </a:p>
          <a:p>
            <a:pPr marL="457200" indent="-457200">
              <a:buFont typeface="+mj-lt"/>
              <a:buAutoNum type="arabicPeriod"/>
              <a:defRPr/>
            </a:pPr>
            <a:r>
              <a:rPr lang="en-US" sz="2000" dirty="0"/>
              <a:t>Click the link on the left that alphabetically matches the command you are referencing.</a:t>
            </a:r>
          </a:p>
          <a:p>
            <a:pPr marL="457200" indent="-457200">
              <a:buFont typeface="+mj-lt"/>
              <a:buAutoNum type="arabicPeriod"/>
              <a:defRPr/>
            </a:pPr>
            <a:r>
              <a:rPr lang="en-US" sz="2000" dirty="0"/>
              <a:t>Click the link for the command.</a:t>
            </a:r>
          </a:p>
          <a:p>
            <a:pPr marL="381000" indent="-381000" eaLnBrk="1" hangingPunct="1">
              <a:lnSpc>
                <a:spcPct val="75000"/>
              </a:lnSpc>
              <a:buFont typeface="Wingdings" pitchFamily="2" charset="2"/>
              <a:buNone/>
              <a:defRPr/>
            </a:pPr>
            <a:endParaRPr lang="en-US" altLang="ja-JP" sz="2000" dirty="0" smtClean="0">
              <a:ea typeface="ＭＳ Ｐゴシック" charset="-128"/>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1150" y="425450"/>
            <a:ext cx="8145463" cy="838200"/>
          </a:xfrm>
        </p:spPr>
        <p:txBody>
          <a:bodyPr/>
          <a:lstStyle/>
          <a:p>
            <a:pPr eaLnBrk="1" hangingPunct="1">
              <a:defRPr/>
            </a:pPr>
            <a:r>
              <a:rPr lang="en-US" sz="1800" dirty="0" smtClean="0">
                <a:cs typeface="Arial" pitchFamily="34" charset="0"/>
              </a:rPr>
              <a:t>The Command Structure</a:t>
            </a:r>
            <a:r>
              <a:rPr lang="en-US" dirty="0" smtClean="0"/>
              <a:t/>
            </a:r>
            <a:br>
              <a:rPr lang="en-US" dirty="0" smtClean="0"/>
            </a:br>
            <a:r>
              <a:rPr lang="en-US" dirty="0">
                <a:solidFill>
                  <a:schemeClr val="accent5">
                    <a:lumMod val="75000"/>
                  </a:schemeClr>
                </a:solidFill>
                <a:cs typeface="Arial" pitchFamily="34" charset="0"/>
              </a:rPr>
              <a:t>Context Sensitive Help</a:t>
            </a:r>
          </a:p>
        </p:txBody>
      </p:sp>
      <p:pic>
        <p:nvPicPr>
          <p:cNvPr id="256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813" y="1271588"/>
            <a:ext cx="6253162" cy="539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4950" y="468313"/>
            <a:ext cx="8145463" cy="838200"/>
          </a:xfrm>
        </p:spPr>
        <p:txBody>
          <a:bodyPr/>
          <a:lstStyle/>
          <a:p>
            <a:pPr eaLnBrk="1" hangingPunct="1">
              <a:defRPr/>
            </a:pPr>
            <a:r>
              <a:rPr lang="en-US" sz="1800" dirty="0" smtClean="0">
                <a:cs typeface="Arial" pitchFamily="34" charset="0"/>
              </a:rPr>
              <a:t>The Command Structure</a:t>
            </a:r>
            <a:r>
              <a:rPr lang="en-US" dirty="0" smtClean="0"/>
              <a:t/>
            </a:r>
            <a:br>
              <a:rPr lang="en-US" dirty="0" smtClean="0"/>
            </a:br>
            <a:r>
              <a:rPr lang="en-US" dirty="0">
                <a:solidFill>
                  <a:schemeClr val="accent5">
                    <a:lumMod val="75000"/>
                  </a:schemeClr>
                </a:solidFill>
                <a:cs typeface="Arial" pitchFamily="34" charset="0"/>
              </a:rPr>
              <a:t>Command Syntax Check</a:t>
            </a:r>
          </a:p>
        </p:txBody>
      </p:sp>
      <p:pic>
        <p:nvPicPr>
          <p:cNvPr id="266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1481138"/>
            <a:ext cx="6472237" cy="514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36550" y="508000"/>
            <a:ext cx="8145463" cy="838200"/>
          </a:xfrm>
        </p:spPr>
        <p:txBody>
          <a:bodyPr/>
          <a:lstStyle/>
          <a:p>
            <a:pPr eaLnBrk="1" hangingPunct="1">
              <a:defRPr/>
            </a:pPr>
            <a:r>
              <a:rPr lang="en-US" sz="1800" dirty="0" smtClean="0">
                <a:cs typeface="Arial" pitchFamily="34" charset="0"/>
              </a:rPr>
              <a:t>The Command Structure</a:t>
            </a:r>
            <a:r>
              <a:rPr lang="en-US" dirty="0" smtClean="0"/>
              <a:t/>
            </a:r>
            <a:br>
              <a:rPr lang="en-US" dirty="0" smtClean="0"/>
            </a:br>
            <a:r>
              <a:rPr lang="en-US" dirty="0">
                <a:solidFill>
                  <a:schemeClr val="accent5">
                    <a:lumMod val="75000"/>
                  </a:schemeClr>
                </a:solidFill>
                <a:cs typeface="Arial" pitchFamily="34" charset="0"/>
              </a:rPr>
              <a:t>Hot Keys and Shortcuts</a:t>
            </a:r>
          </a:p>
        </p:txBody>
      </p:sp>
      <p:sp>
        <p:nvSpPr>
          <p:cNvPr id="27651" name="Rectangle 6"/>
          <p:cNvSpPr>
            <a:spLocks noGrp="1" noChangeArrowheads="1"/>
          </p:cNvSpPr>
          <p:nvPr>
            <p:ph idx="1"/>
          </p:nvPr>
        </p:nvSpPr>
        <p:spPr>
          <a:xfrm>
            <a:off x="560388" y="1504950"/>
            <a:ext cx="7977187" cy="5048250"/>
          </a:xfrm>
        </p:spPr>
        <p:txBody>
          <a:bodyPr/>
          <a:lstStyle/>
          <a:p>
            <a:pPr>
              <a:defRPr/>
            </a:pPr>
            <a:r>
              <a:rPr lang="en-US" sz="2000" b="1" dirty="0"/>
              <a:t>Tab</a:t>
            </a:r>
            <a:r>
              <a:rPr lang="en-US" sz="2000" dirty="0"/>
              <a:t> - Completes the remainder of a partially typed command or keyword</a:t>
            </a:r>
          </a:p>
          <a:p>
            <a:pPr>
              <a:defRPr/>
            </a:pPr>
            <a:r>
              <a:rPr lang="en-US" sz="2000" b="1" dirty="0"/>
              <a:t>Ctrl-R</a:t>
            </a:r>
            <a:r>
              <a:rPr lang="en-US" sz="2000" dirty="0"/>
              <a:t> - Redisplays a </a:t>
            </a:r>
            <a:r>
              <a:rPr lang="en-US" sz="2000" dirty="0" smtClean="0"/>
              <a:t>line</a:t>
            </a:r>
          </a:p>
          <a:p>
            <a:pPr>
              <a:defRPr/>
            </a:pPr>
            <a:r>
              <a:rPr lang="en-US" sz="2000" b="1" dirty="0" smtClean="0"/>
              <a:t>Ctrl-A – </a:t>
            </a:r>
            <a:r>
              <a:rPr lang="en-US" sz="2000" dirty="0" smtClean="0"/>
              <a:t>Moves cursor to the beginning of the line</a:t>
            </a:r>
            <a:endParaRPr lang="en-US" sz="2000" dirty="0"/>
          </a:p>
          <a:p>
            <a:pPr>
              <a:defRPr/>
            </a:pPr>
            <a:r>
              <a:rPr lang="en-US" sz="2000" b="1" dirty="0"/>
              <a:t>Ctrl-Z</a:t>
            </a:r>
            <a:r>
              <a:rPr lang="en-US" sz="2000" dirty="0"/>
              <a:t> - Exits configuration mode and returns to user EXEC</a:t>
            </a:r>
          </a:p>
          <a:p>
            <a:pPr>
              <a:defRPr/>
            </a:pPr>
            <a:r>
              <a:rPr lang="en-US" sz="2000" b="1" dirty="0"/>
              <a:t>Down Arrow</a:t>
            </a:r>
            <a:r>
              <a:rPr lang="en-US" sz="2000" dirty="0"/>
              <a:t> - Allows the user to scroll forward through former commands</a:t>
            </a:r>
          </a:p>
          <a:p>
            <a:pPr>
              <a:defRPr/>
            </a:pPr>
            <a:r>
              <a:rPr lang="en-US" sz="2000" b="1" dirty="0"/>
              <a:t>Up Arrow</a:t>
            </a:r>
            <a:r>
              <a:rPr lang="en-US" sz="2000" dirty="0"/>
              <a:t> - Allows the user to scroll backward through former commands</a:t>
            </a:r>
          </a:p>
          <a:p>
            <a:pPr>
              <a:defRPr/>
            </a:pPr>
            <a:r>
              <a:rPr lang="en-US" sz="2000" b="1" dirty="0"/>
              <a:t>Ctrl-Shift-6</a:t>
            </a:r>
            <a:r>
              <a:rPr lang="en-US" sz="2000" dirty="0"/>
              <a:t> - Allows the user to interrupt an IOS process such as </a:t>
            </a:r>
            <a:r>
              <a:rPr lang="en-US" sz="2000" b="1" dirty="0" smtClean="0"/>
              <a:t>ping </a:t>
            </a:r>
            <a:r>
              <a:rPr lang="en-US" sz="2000" dirty="0" smtClean="0"/>
              <a:t>or</a:t>
            </a:r>
            <a:r>
              <a:rPr lang="en-US" sz="2000" dirty="0"/>
              <a:t> </a:t>
            </a:r>
            <a:r>
              <a:rPr lang="en-US" sz="2000" b="1" dirty="0" err="1" smtClean="0"/>
              <a:t>traceroute</a:t>
            </a:r>
            <a:r>
              <a:rPr lang="en-US" sz="2000" b="1" dirty="0" smtClean="0"/>
              <a:t>. </a:t>
            </a:r>
            <a:endParaRPr lang="en-US" sz="2000" dirty="0"/>
          </a:p>
          <a:p>
            <a:pPr>
              <a:defRPr/>
            </a:pPr>
            <a:r>
              <a:rPr lang="en-US" sz="2000" b="1" dirty="0"/>
              <a:t>Ctrl-C</a:t>
            </a:r>
            <a:r>
              <a:rPr lang="en-US" sz="2000" dirty="0"/>
              <a:t> - Aborts the current command and exits the configuration mode</a:t>
            </a:r>
          </a:p>
          <a:p>
            <a:pPr marL="381000" indent="-381000" eaLnBrk="1" hangingPunct="1">
              <a:lnSpc>
                <a:spcPct val="75000"/>
              </a:lnSpc>
              <a:buFont typeface="Wingdings" pitchFamily="2" charset="2"/>
              <a:buNone/>
              <a:defRPr/>
            </a:pPr>
            <a:endParaRPr lang="en-US" altLang="ja-JP" sz="2000" dirty="0" smtClean="0">
              <a:ea typeface="ＭＳ Ｐゴシック" charset="-128"/>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2425" y="411163"/>
            <a:ext cx="8145463" cy="838200"/>
          </a:xfrm>
        </p:spPr>
        <p:txBody>
          <a:bodyPr/>
          <a:lstStyle/>
          <a:p>
            <a:pPr eaLnBrk="1" hangingPunct="1">
              <a:defRPr/>
            </a:pPr>
            <a:r>
              <a:rPr lang="en-US" sz="1800" dirty="0" smtClean="0">
                <a:cs typeface="Arial" pitchFamily="34" charset="0"/>
              </a:rPr>
              <a:t>The Command Structure</a:t>
            </a:r>
            <a:r>
              <a:rPr lang="en-US" dirty="0" smtClean="0"/>
              <a:t/>
            </a:r>
            <a:br>
              <a:rPr lang="en-US" dirty="0" smtClean="0"/>
            </a:br>
            <a:r>
              <a:rPr lang="en-US" dirty="0">
                <a:solidFill>
                  <a:schemeClr val="accent5">
                    <a:lumMod val="75000"/>
                  </a:schemeClr>
                </a:solidFill>
                <a:cs typeface="Arial" pitchFamily="34" charset="0"/>
              </a:rPr>
              <a:t>IOS Examination Commands</a:t>
            </a:r>
          </a:p>
        </p:txBody>
      </p:sp>
      <p:pic>
        <p:nvPicPr>
          <p:cNvPr id="286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1371600"/>
            <a:ext cx="5994400" cy="511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7975" y="406400"/>
            <a:ext cx="8145463" cy="838200"/>
          </a:xfrm>
        </p:spPr>
        <p:txBody>
          <a:bodyPr/>
          <a:lstStyle/>
          <a:p>
            <a:pPr eaLnBrk="1" hangingPunct="1">
              <a:defRPr/>
            </a:pPr>
            <a:r>
              <a:rPr lang="en-US" sz="1800" dirty="0" smtClean="0">
                <a:cs typeface="Arial" pitchFamily="34" charset="0"/>
              </a:rPr>
              <a:t>The Command Structure</a:t>
            </a:r>
            <a:br>
              <a:rPr lang="en-US" sz="1800" dirty="0" smtClean="0">
                <a:cs typeface="Arial" pitchFamily="34" charset="0"/>
              </a:rPr>
            </a:br>
            <a:r>
              <a:rPr lang="en-US" dirty="0">
                <a:solidFill>
                  <a:schemeClr val="accent5">
                    <a:lumMod val="75000"/>
                  </a:schemeClr>
                </a:solidFill>
                <a:cs typeface="Arial" pitchFamily="34" charset="0"/>
              </a:rPr>
              <a:t>The show version Command</a:t>
            </a:r>
          </a:p>
        </p:txBody>
      </p:sp>
      <p:pic>
        <p:nvPicPr>
          <p:cNvPr id="296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5" y="1360488"/>
            <a:ext cx="5918200" cy="506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3863" y="711200"/>
            <a:ext cx="8145462" cy="838200"/>
          </a:xfrm>
        </p:spPr>
        <p:txBody>
          <a:bodyPr/>
          <a:lstStyle/>
          <a:p>
            <a:pPr algn="ctr" eaLnBrk="1" hangingPunct="1">
              <a:defRPr/>
            </a:pPr>
            <a:r>
              <a:rPr lang="en-US" dirty="0">
                <a:solidFill>
                  <a:schemeClr val="accent5">
                    <a:lumMod val="75000"/>
                  </a:schemeClr>
                </a:solidFill>
                <a:cs typeface="Arial" pitchFamily="34" charset="0"/>
              </a:rPr>
              <a:t>2.2 Getting </a:t>
            </a:r>
            <a:r>
              <a:rPr lang="en-US" dirty="0" smtClean="0">
                <a:solidFill>
                  <a:schemeClr val="accent5">
                    <a:lumMod val="75000"/>
                  </a:schemeClr>
                </a:solidFill>
                <a:cs typeface="Arial" pitchFamily="34" charset="0"/>
              </a:rPr>
              <a:t>Basic</a:t>
            </a:r>
            <a:endParaRPr lang="en-US" dirty="0">
              <a:solidFill>
                <a:schemeClr val="accent5">
                  <a:lumMod val="75000"/>
                </a:schemeClr>
              </a:solidFill>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2263" y="406400"/>
            <a:ext cx="8145462" cy="838200"/>
          </a:xfrm>
        </p:spPr>
        <p:txBody>
          <a:bodyPr/>
          <a:lstStyle/>
          <a:p>
            <a:pPr eaLnBrk="1" hangingPunct="1">
              <a:defRPr/>
            </a:pPr>
            <a:r>
              <a:rPr lang="en-US" sz="1800" dirty="0" smtClean="0">
                <a:cs typeface="Arial" pitchFamily="34" charset="0"/>
              </a:rPr>
              <a:t>Hostnames</a:t>
            </a:r>
            <a:r>
              <a:rPr lang="en-US" dirty="0" smtClean="0"/>
              <a:t/>
            </a:r>
            <a:br>
              <a:rPr lang="en-US" dirty="0" smtClean="0"/>
            </a:br>
            <a:r>
              <a:rPr lang="en-US" dirty="0">
                <a:solidFill>
                  <a:schemeClr val="accent5">
                    <a:lumMod val="75000"/>
                  </a:schemeClr>
                </a:solidFill>
                <a:cs typeface="Arial" pitchFamily="34" charset="0"/>
              </a:rPr>
              <a:t>Why the Switch</a:t>
            </a:r>
          </a:p>
        </p:txBody>
      </p:sp>
      <p:sp>
        <p:nvSpPr>
          <p:cNvPr id="31747" name="Rectangle 6"/>
          <p:cNvSpPr>
            <a:spLocks noGrp="1" noChangeArrowheads="1"/>
          </p:cNvSpPr>
          <p:nvPr>
            <p:ph idx="1"/>
          </p:nvPr>
        </p:nvSpPr>
        <p:spPr>
          <a:xfrm>
            <a:off x="612775" y="1473200"/>
            <a:ext cx="8051800" cy="4594225"/>
          </a:xfrm>
        </p:spPr>
        <p:txBody>
          <a:bodyPr/>
          <a:lstStyle/>
          <a:p>
            <a:pPr marL="0" indent="0" eaLnBrk="1" hangingPunct="1">
              <a:lnSpc>
                <a:spcPct val="75000"/>
              </a:lnSpc>
              <a:buFont typeface="Wingdings" pitchFamily="2" charset="2"/>
              <a:buNone/>
              <a:defRPr/>
            </a:pPr>
            <a:r>
              <a:rPr lang="en-US" dirty="0" smtClean="0">
                <a:cs typeface="Arial" pitchFamily="34" charset="0"/>
              </a:rPr>
              <a:t>Let’s focus on </a:t>
            </a:r>
            <a:endParaRPr lang="en-US" sz="2000" dirty="0">
              <a:cs typeface="Arial" pitchFamily="34" charset="0"/>
            </a:endParaRPr>
          </a:p>
          <a:p>
            <a:pPr eaLnBrk="1" hangingPunct="1">
              <a:lnSpc>
                <a:spcPct val="75000"/>
              </a:lnSpc>
              <a:defRPr/>
            </a:pPr>
            <a:r>
              <a:rPr lang="en-US" sz="2000" dirty="0" smtClean="0">
                <a:cs typeface="Arial" pitchFamily="34" charset="0"/>
              </a:rPr>
              <a:t>Creating a two </a:t>
            </a:r>
            <a:r>
              <a:rPr lang="en-US" sz="2000" dirty="0">
                <a:cs typeface="Arial" pitchFamily="34" charset="0"/>
              </a:rPr>
              <a:t>PC network connected via a </a:t>
            </a:r>
            <a:r>
              <a:rPr lang="en-US" sz="2000" dirty="0" smtClean="0">
                <a:cs typeface="Arial" pitchFamily="34" charset="0"/>
              </a:rPr>
              <a:t>switch</a:t>
            </a:r>
          </a:p>
          <a:p>
            <a:pPr eaLnBrk="1" hangingPunct="1">
              <a:lnSpc>
                <a:spcPct val="75000"/>
              </a:lnSpc>
              <a:defRPr/>
            </a:pPr>
            <a:r>
              <a:rPr lang="en-US" sz="2000" dirty="0">
                <a:cs typeface="Arial" pitchFamily="34" charset="0"/>
              </a:rPr>
              <a:t>S</a:t>
            </a:r>
            <a:r>
              <a:rPr lang="en-US" sz="2000" dirty="0" smtClean="0">
                <a:cs typeface="Arial" pitchFamily="34" charset="0"/>
              </a:rPr>
              <a:t>etting </a:t>
            </a:r>
            <a:r>
              <a:rPr lang="en-US" sz="2000" dirty="0">
                <a:cs typeface="Arial" pitchFamily="34" charset="0"/>
              </a:rPr>
              <a:t>a name for the </a:t>
            </a:r>
            <a:r>
              <a:rPr lang="en-US" sz="2000" dirty="0" smtClean="0">
                <a:cs typeface="Arial" pitchFamily="34" charset="0"/>
              </a:rPr>
              <a:t>switch</a:t>
            </a:r>
          </a:p>
          <a:p>
            <a:pPr eaLnBrk="1" hangingPunct="1">
              <a:lnSpc>
                <a:spcPct val="75000"/>
              </a:lnSpc>
              <a:defRPr/>
            </a:pPr>
            <a:r>
              <a:rPr lang="en-US" sz="2000" dirty="0">
                <a:cs typeface="Arial" pitchFamily="34" charset="0"/>
              </a:rPr>
              <a:t>L</a:t>
            </a:r>
            <a:r>
              <a:rPr lang="en-US" sz="2000" dirty="0" smtClean="0">
                <a:cs typeface="Arial" pitchFamily="34" charset="0"/>
              </a:rPr>
              <a:t>imiting </a:t>
            </a:r>
            <a:r>
              <a:rPr lang="en-US" sz="2000" dirty="0">
                <a:cs typeface="Arial" pitchFamily="34" charset="0"/>
              </a:rPr>
              <a:t>access to the device </a:t>
            </a:r>
            <a:r>
              <a:rPr lang="en-US" sz="2000" dirty="0" smtClean="0">
                <a:cs typeface="Arial" pitchFamily="34" charset="0"/>
              </a:rPr>
              <a:t>configuration</a:t>
            </a:r>
          </a:p>
          <a:p>
            <a:pPr eaLnBrk="1" hangingPunct="1">
              <a:lnSpc>
                <a:spcPct val="75000"/>
              </a:lnSpc>
              <a:defRPr/>
            </a:pPr>
            <a:r>
              <a:rPr lang="en-US" sz="2000" dirty="0">
                <a:cs typeface="Arial" pitchFamily="34" charset="0"/>
              </a:rPr>
              <a:t>C</a:t>
            </a:r>
            <a:r>
              <a:rPr lang="en-US" sz="2000" dirty="0" smtClean="0">
                <a:cs typeface="Arial" pitchFamily="34" charset="0"/>
              </a:rPr>
              <a:t>onfiguring </a:t>
            </a:r>
            <a:r>
              <a:rPr lang="en-US" sz="2000" dirty="0">
                <a:cs typeface="Arial" pitchFamily="34" charset="0"/>
              </a:rPr>
              <a:t>banner </a:t>
            </a:r>
            <a:r>
              <a:rPr lang="en-US" sz="2000" dirty="0" smtClean="0">
                <a:cs typeface="Arial" pitchFamily="34" charset="0"/>
              </a:rPr>
              <a:t>messages </a:t>
            </a:r>
          </a:p>
          <a:p>
            <a:pPr eaLnBrk="1" hangingPunct="1">
              <a:lnSpc>
                <a:spcPct val="75000"/>
              </a:lnSpc>
              <a:defRPr/>
            </a:pPr>
            <a:r>
              <a:rPr lang="en-US" sz="2000" dirty="0">
                <a:cs typeface="Arial" pitchFamily="34" charset="0"/>
              </a:rPr>
              <a:t>S</a:t>
            </a:r>
            <a:r>
              <a:rPr lang="en-US" sz="2000" dirty="0" smtClean="0">
                <a:cs typeface="Arial" pitchFamily="34" charset="0"/>
              </a:rPr>
              <a:t>aving </a:t>
            </a:r>
            <a:r>
              <a:rPr lang="en-US" sz="2000" dirty="0">
                <a:cs typeface="Arial" pitchFamily="34" charset="0"/>
              </a:rPr>
              <a:t>the </a:t>
            </a:r>
            <a:r>
              <a:rPr lang="en-US" sz="2000" dirty="0" smtClean="0">
                <a:cs typeface="Arial" pitchFamily="34" charset="0"/>
              </a:rPr>
              <a:t>configuration</a:t>
            </a:r>
            <a:endParaRPr lang="en-US" altLang="ja-JP" sz="2000" dirty="0" smtClean="0">
              <a:ea typeface="ＭＳ Ｐゴシック" pitchFamily="34" charset="-128"/>
              <a:cs typeface="Arial" pitchFamily="34" charset="0"/>
            </a:endParaRP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88" y="3860800"/>
            <a:ext cx="4964112"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3">
            <a:extLst>
              <a:ext uri="{28A0092B-C50C-407E-A947-70E740481C1C}">
                <a14:useLocalDpi xmlns:a14="http://schemas.microsoft.com/office/drawing/2010/main" val="0"/>
              </a:ext>
            </a:extLst>
          </a:blip>
          <a:srcRect b="11125"/>
          <a:stretch>
            <a:fillRect/>
          </a:stretch>
        </p:blipFill>
        <p:spPr bwMode="auto">
          <a:xfrm>
            <a:off x="3919538" y="4064000"/>
            <a:ext cx="4425950" cy="2605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Rectangle 2"/>
          <p:cNvSpPr>
            <a:spLocks noGrp="1" noChangeArrowheads="1"/>
          </p:cNvSpPr>
          <p:nvPr>
            <p:ph type="title"/>
          </p:nvPr>
        </p:nvSpPr>
        <p:spPr>
          <a:xfrm>
            <a:off x="292100" y="406400"/>
            <a:ext cx="8145463" cy="838200"/>
          </a:xfrm>
        </p:spPr>
        <p:txBody>
          <a:bodyPr/>
          <a:lstStyle/>
          <a:p>
            <a:pPr eaLnBrk="1" hangingPunct="1">
              <a:defRPr/>
            </a:pPr>
            <a:r>
              <a:rPr lang="en-US" sz="1800" dirty="0" smtClean="0">
                <a:cs typeface="Arial" pitchFamily="34" charset="0"/>
              </a:rPr>
              <a:t>Hostnames</a:t>
            </a:r>
            <a:r>
              <a:rPr lang="en-US" dirty="0" smtClean="0"/>
              <a:t/>
            </a:r>
            <a:br>
              <a:rPr lang="en-US" dirty="0" smtClean="0"/>
            </a:br>
            <a:r>
              <a:rPr lang="en-US" dirty="0">
                <a:solidFill>
                  <a:schemeClr val="accent5">
                    <a:lumMod val="75000"/>
                  </a:schemeClr>
                </a:solidFill>
                <a:cs typeface="Arial" pitchFamily="34" charset="0"/>
              </a:rPr>
              <a:t>Device Names</a:t>
            </a:r>
          </a:p>
        </p:txBody>
      </p:sp>
      <p:sp>
        <p:nvSpPr>
          <p:cNvPr id="32771" name="Rectangle 6"/>
          <p:cNvSpPr>
            <a:spLocks noGrp="1" noChangeArrowheads="1"/>
          </p:cNvSpPr>
          <p:nvPr>
            <p:ph idx="1"/>
          </p:nvPr>
        </p:nvSpPr>
        <p:spPr>
          <a:xfrm>
            <a:off x="481013" y="1400175"/>
            <a:ext cx="7821612" cy="3084513"/>
          </a:xfrm>
        </p:spPr>
        <p:txBody>
          <a:bodyPr/>
          <a:lstStyle/>
          <a:p>
            <a:pPr marL="0" indent="0">
              <a:buFont typeface="Wingdings" pitchFamily="2" charset="2"/>
              <a:buNone/>
              <a:defRPr/>
            </a:pPr>
            <a:r>
              <a:rPr lang="en-US" sz="2000" dirty="0">
                <a:cs typeface="Arial" pitchFamily="34" charset="0"/>
              </a:rPr>
              <a:t>Some guidelines for naming conventions are that names should:</a:t>
            </a:r>
          </a:p>
          <a:p>
            <a:pPr>
              <a:defRPr/>
            </a:pPr>
            <a:r>
              <a:rPr lang="en-US" sz="2000" dirty="0">
                <a:cs typeface="Arial" pitchFamily="34" charset="0"/>
              </a:rPr>
              <a:t>Start with a letter</a:t>
            </a:r>
          </a:p>
          <a:p>
            <a:pPr>
              <a:defRPr/>
            </a:pPr>
            <a:r>
              <a:rPr lang="en-US" sz="2000" dirty="0">
                <a:cs typeface="Arial" pitchFamily="34" charset="0"/>
              </a:rPr>
              <a:t>Contain no spaces</a:t>
            </a:r>
          </a:p>
          <a:p>
            <a:pPr>
              <a:defRPr/>
            </a:pPr>
            <a:r>
              <a:rPr lang="en-US" sz="2000" dirty="0">
                <a:cs typeface="Arial" pitchFamily="34" charset="0"/>
              </a:rPr>
              <a:t>End with a letter or digit</a:t>
            </a:r>
            <a:endParaRPr lang="en-US" sz="2000" b="1" dirty="0">
              <a:cs typeface="Arial" pitchFamily="34" charset="0"/>
            </a:endParaRPr>
          </a:p>
          <a:p>
            <a:pPr>
              <a:defRPr/>
            </a:pPr>
            <a:r>
              <a:rPr lang="en-US" sz="2000" b="1" dirty="0">
                <a:cs typeface="Arial" pitchFamily="34" charset="0"/>
              </a:rPr>
              <a:t>Use only letters, digits, and dashes</a:t>
            </a:r>
          </a:p>
          <a:p>
            <a:pPr>
              <a:defRPr/>
            </a:pPr>
            <a:r>
              <a:rPr lang="en-US" sz="2000" dirty="0">
                <a:cs typeface="Arial" pitchFamily="34" charset="0"/>
              </a:rPr>
              <a:t>Be less than 64 characters in length</a:t>
            </a:r>
          </a:p>
          <a:p>
            <a:pPr marL="381000" indent="-381000" eaLnBrk="1" hangingPunct="1">
              <a:lnSpc>
                <a:spcPct val="75000"/>
              </a:lnSpc>
              <a:buFont typeface="Wingdings" pitchFamily="2" charset="2"/>
              <a:buNone/>
              <a:defRPr/>
            </a:pPr>
            <a:endParaRPr lang="en-US" altLang="ja-JP" sz="2000" dirty="0" smtClean="0">
              <a:ea typeface="ＭＳ Ｐゴシック" pitchFamily="34" charset="-128"/>
            </a:endParaRPr>
          </a:p>
        </p:txBody>
      </p:sp>
      <p:sp>
        <p:nvSpPr>
          <p:cNvPr id="32773" name="TextBox 3"/>
          <p:cNvSpPr txBox="1">
            <a:spLocks noChangeArrowheads="1"/>
          </p:cNvSpPr>
          <p:nvPr/>
        </p:nvSpPr>
        <p:spPr bwMode="auto">
          <a:xfrm>
            <a:off x="1770063" y="4487863"/>
            <a:ext cx="2671762" cy="1089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r>
              <a:rPr lang="en-US" sz="1800"/>
              <a:t>Without names, network devices are difficult to identify for configuration purposes.</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7975" y="377825"/>
            <a:ext cx="8145463" cy="838200"/>
          </a:xfrm>
        </p:spPr>
        <p:txBody>
          <a:bodyPr/>
          <a:lstStyle/>
          <a:p>
            <a:pPr eaLnBrk="1" hangingPunct="1">
              <a:defRPr/>
            </a:pPr>
            <a:r>
              <a:rPr lang="en-US" sz="1800" dirty="0" smtClean="0">
                <a:cs typeface="Arial" pitchFamily="34" charset="0"/>
              </a:rPr>
              <a:t>Hostnames</a:t>
            </a:r>
            <a:r>
              <a:rPr lang="en-US" dirty="0" smtClean="0"/>
              <a:t/>
            </a:r>
            <a:br>
              <a:rPr lang="en-US" dirty="0" smtClean="0"/>
            </a:br>
            <a:r>
              <a:rPr lang="en-US" dirty="0" err="1" smtClean="0">
                <a:solidFill>
                  <a:schemeClr val="accent5">
                    <a:lumMod val="75000"/>
                  </a:schemeClr>
                </a:solidFill>
                <a:cs typeface="Arial" pitchFamily="34" charset="0"/>
              </a:rPr>
              <a:t>Hostnames</a:t>
            </a:r>
            <a:endParaRPr lang="en-US" dirty="0">
              <a:solidFill>
                <a:schemeClr val="accent5">
                  <a:lumMod val="75000"/>
                </a:schemeClr>
              </a:solidFill>
              <a:cs typeface="Arial" pitchFamily="34" charset="0"/>
            </a:endParaRPr>
          </a:p>
        </p:txBody>
      </p:sp>
      <p:sp>
        <p:nvSpPr>
          <p:cNvPr id="33795" name="Rectangle 1"/>
          <p:cNvSpPr>
            <a:spLocks noChangeArrowheads="1"/>
          </p:cNvSpPr>
          <p:nvPr/>
        </p:nvSpPr>
        <p:spPr bwMode="auto">
          <a:xfrm>
            <a:off x="544513" y="2459038"/>
            <a:ext cx="2155825" cy="1709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1" hangingPunct="1">
              <a:lnSpc>
                <a:spcPct val="75000"/>
              </a:lnSpc>
            </a:pPr>
            <a:r>
              <a:rPr lang="en-US" sz="2000">
                <a:cs typeface="Arial" charset="0"/>
              </a:rPr>
              <a:t>Hostnames allow devices to be identified by network administrators over a network or the Internet.</a:t>
            </a:r>
          </a:p>
        </p:txBody>
      </p:sp>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038" y="1276350"/>
            <a:ext cx="4932362" cy="465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eaLnBrk="1" hangingPunct="1"/>
            <a:r>
              <a:rPr lang="en-US" smtClean="0">
                <a:ea typeface="ＭＳ Ｐゴシック" pitchFamily="34" charset="-128"/>
              </a:rPr>
              <a:t>Chapter 2</a:t>
            </a:r>
          </a:p>
        </p:txBody>
      </p:sp>
      <p:sp>
        <p:nvSpPr>
          <p:cNvPr id="7171"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smtClean="0">
                <a:cs typeface="Arial" charset="0"/>
              </a:rPr>
              <a:t>2.1  IOS Bootcamp</a:t>
            </a:r>
          </a:p>
          <a:p>
            <a:pPr marL="0" indent="0" eaLnBrk="1" hangingPunct="1">
              <a:buFont typeface="Wingdings" pitchFamily="2" charset="2"/>
              <a:buNone/>
            </a:pPr>
            <a:r>
              <a:rPr lang="en-US" smtClean="0">
                <a:cs typeface="Arial" charset="0"/>
              </a:rPr>
              <a:t>2.2  Getting Basic</a:t>
            </a:r>
          </a:p>
          <a:p>
            <a:pPr marL="0" indent="0" eaLnBrk="1" hangingPunct="1">
              <a:buFont typeface="Wingdings" pitchFamily="2" charset="2"/>
              <a:buNone/>
            </a:pPr>
            <a:r>
              <a:rPr lang="en-US" smtClean="0">
                <a:cs typeface="Arial" charset="0"/>
              </a:rPr>
              <a:t>2.3  Address Schemes</a:t>
            </a:r>
          </a:p>
          <a:p>
            <a:pPr marL="0" indent="0" eaLnBrk="1" hangingPunct="1">
              <a:buFont typeface="Wingdings" pitchFamily="2" charset="2"/>
              <a:buNone/>
            </a:pPr>
            <a:r>
              <a:rPr lang="en-US" smtClean="0">
                <a:cs typeface="Arial" charset="0"/>
              </a:rPr>
              <a:t>2.4  Summary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7975" y="377825"/>
            <a:ext cx="8145463" cy="838200"/>
          </a:xfrm>
        </p:spPr>
        <p:txBody>
          <a:bodyPr/>
          <a:lstStyle/>
          <a:p>
            <a:pPr eaLnBrk="1" hangingPunct="1">
              <a:defRPr/>
            </a:pPr>
            <a:r>
              <a:rPr lang="en-US" sz="1800" dirty="0" smtClean="0">
                <a:cs typeface="Arial" pitchFamily="34" charset="0"/>
              </a:rPr>
              <a:t>Hostnames</a:t>
            </a:r>
            <a:r>
              <a:rPr lang="en-US" dirty="0" smtClean="0"/>
              <a:t/>
            </a:r>
            <a:br>
              <a:rPr lang="en-US" dirty="0" smtClean="0"/>
            </a:br>
            <a:r>
              <a:rPr lang="en-US" dirty="0" smtClean="0"/>
              <a:t>Configuring </a:t>
            </a:r>
            <a:r>
              <a:rPr lang="en-US" dirty="0" smtClean="0">
                <a:solidFill>
                  <a:schemeClr val="accent5">
                    <a:lumMod val="75000"/>
                  </a:schemeClr>
                </a:solidFill>
                <a:cs typeface="Arial" pitchFamily="34" charset="0"/>
              </a:rPr>
              <a:t>Hostnames</a:t>
            </a:r>
            <a:endParaRPr lang="en-US" dirty="0">
              <a:solidFill>
                <a:schemeClr val="accent5">
                  <a:lumMod val="75000"/>
                </a:schemeClr>
              </a:solidFill>
              <a:cs typeface="Arial" pitchFamily="34" charset="0"/>
            </a:endParaRPr>
          </a:p>
        </p:txBody>
      </p:sp>
      <p:pic>
        <p:nvPicPr>
          <p:cNvPr id="348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1730375"/>
            <a:ext cx="8247062" cy="284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392113"/>
            <a:ext cx="8145463" cy="838200"/>
          </a:xfrm>
        </p:spPr>
        <p:txBody>
          <a:bodyPr/>
          <a:lstStyle/>
          <a:p>
            <a:pPr eaLnBrk="1" hangingPunct="1">
              <a:defRPr/>
            </a:pPr>
            <a:r>
              <a:rPr lang="en-US" sz="1800" dirty="0" smtClean="0">
                <a:cs typeface="Arial" pitchFamily="34" charset="0"/>
              </a:rPr>
              <a:t>Limiting Access to Device Configurations</a:t>
            </a:r>
            <a:r>
              <a:rPr lang="en-US" dirty="0" smtClean="0"/>
              <a:t/>
            </a:r>
            <a:br>
              <a:rPr lang="en-US" dirty="0" smtClean="0"/>
            </a:br>
            <a:r>
              <a:rPr lang="en-US" dirty="0" smtClean="0">
                <a:solidFill>
                  <a:schemeClr val="accent5">
                    <a:lumMod val="75000"/>
                  </a:schemeClr>
                </a:solidFill>
                <a:cs typeface="Arial" pitchFamily="34" charset="0"/>
              </a:rPr>
              <a:t>Securing Device Access</a:t>
            </a:r>
            <a:endParaRPr lang="en-US" dirty="0">
              <a:solidFill>
                <a:schemeClr val="accent5">
                  <a:lumMod val="75000"/>
                </a:schemeClr>
              </a:solidFill>
              <a:cs typeface="Arial" pitchFamily="34" charset="0"/>
            </a:endParaRPr>
          </a:p>
        </p:txBody>
      </p:sp>
      <p:sp>
        <p:nvSpPr>
          <p:cNvPr id="35843" name="Rectangle 1"/>
          <p:cNvSpPr>
            <a:spLocks noChangeArrowheads="1"/>
          </p:cNvSpPr>
          <p:nvPr/>
        </p:nvSpPr>
        <p:spPr bwMode="auto">
          <a:xfrm>
            <a:off x="471488" y="1587500"/>
            <a:ext cx="80772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lang="en-US" dirty="0"/>
              <a:t>The passwords introduced here are:</a:t>
            </a:r>
          </a:p>
          <a:p>
            <a:pPr algn="l">
              <a:defRPr/>
            </a:pPr>
            <a:endParaRPr lang="en-US" dirty="0"/>
          </a:p>
          <a:p>
            <a:pPr marL="342900" indent="-342900" algn="l">
              <a:buFont typeface="Wingdings" pitchFamily="2" charset="2"/>
              <a:buChar char="§"/>
              <a:defRPr/>
            </a:pPr>
            <a:r>
              <a:rPr lang="en-US" b="1" dirty="0"/>
              <a:t>Enable password</a:t>
            </a:r>
            <a:r>
              <a:rPr lang="en-US" dirty="0"/>
              <a:t> - Limits access to the privileged EXEC mode</a:t>
            </a:r>
          </a:p>
          <a:p>
            <a:pPr marL="342900" indent="-342900" algn="l">
              <a:buFont typeface="Wingdings" pitchFamily="2" charset="2"/>
              <a:buChar char="§"/>
              <a:defRPr/>
            </a:pPr>
            <a:endParaRPr lang="en-US" dirty="0"/>
          </a:p>
          <a:p>
            <a:pPr marL="342900" indent="-342900" algn="l">
              <a:buFont typeface="Wingdings" pitchFamily="2" charset="2"/>
              <a:buChar char="§"/>
              <a:defRPr/>
            </a:pPr>
            <a:r>
              <a:rPr lang="en-US" b="1" dirty="0"/>
              <a:t>Enable secret</a:t>
            </a:r>
            <a:r>
              <a:rPr lang="en-US" dirty="0"/>
              <a:t> - Encrypted, limits access to the privileged EXEC mode</a:t>
            </a:r>
          </a:p>
          <a:p>
            <a:pPr marL="342900" indent="-342900" algn="l">
              <a:buFont typeface="Wingdings" pitchFamily="2" charset="2"/>
              <a:buChar char="§"/>
              <a:defRPr/>
            </a:pPr>
            <a:endParaRPr lang="en-US" dirty="0"/>
          </a:p>
          <a:p>
            <a:pPr marL="342900" indent="-342900" algn="l">
              <a:buFont typeface="Wingdings" pitchFamily="2" charset="2"/>
              <a:buChar char="§"/>
              <a:defRPr/>
            </a:pPr>
            <a:r>
              <a:rPr lang="en-US" b="1" dirty="0"/>
              <a:t>Console password</a:t>
            </a:r>
            <a:r>
              <a:rPr lang="en-US" dirty="0"/>
              <a:t> - Limits device access using the console connection</a:t>
            </a:r>
          </a:p>
          <a:p>
            <a:pPr marL="342900" indent="-342900" algn="l">
              <a:buFont typeface="Wingdings" pitchFamily="2" charset="2"/>
              <a:buChar char="§"/>
              <a:defRPr/>
            </a:pPr>
            <a:endParaRPr lang="en-US" dirty="0"/>
          </a:p>
          <a:p>
            <a:pPr marL="342900" indent="-342900" algn="l">
              <a:buFont typeface="Wingdings" pitchFamily="2" charset="2"/>
              <a:buChar char="§"/>
              <a:defRPr/>
            </a:pPr>
            <a:r>
              <a:rPr lang="en-US" b="1" dirty="0"/>
              <a:t>VTY password</a:t>
            </a:r>
            <a:r>
              <a:rPr lang="en-US" dirty="0"/>
              <a:t> - Limits device access over Telnet</a:t>
            </a:r>
          </a:p>
        </p:txBody>
      </p:sp>
      <p:sp>
        <p:nvSpPr>
          <p:cNvPr id="35844" name="Rectangle 1"/>
          <p:cNvSpPr>
            <a:spLocks noChangeArrowheads="1"/>
          </p:cNvSpPr>
          <p:nvPr/>
        </p:nvSpPr>
        <p:spPr bwMode="auto">
          <a:xfrm>
            <a:off x="587375" y="5983288"/>
            <a:ext cx="75120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b="1"/>
              <a:t>Note:</a:t>
            </a:r>
            <a:r>
              <a:rPr lang="en-US"/>
              <a:t> In most of the labs in this course, we will be using simple passwords such as </a:t>
            </a:r>
            <a:r>
              <a:rPr lang="en-US" b="1"/>
              <a:t>cisco</a:t>
            </a:r>
            <a:r>
              <a:rPr lang="en-US"/>
              <a:t> or </a:t>
            </a:r>
            <a:r>
              <a:rPr lang="en-US" b="1"/>
              <a:t>class</a:t>
            </a:r>
            <a:r>
              <a:rPr lang="en-US"/>
              <a:t>.</a:t>
            </a: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392113"/>
            <a:ext cx="8145463" cy="838200"/>
          </a:xfrm>
        </p:spPr>
        <p:txBody>
          <a:bodyPr/>
          <a:lstStyle/>
          <a:p>
            <a:pPr eaLnBrk="1" hangingPunct="1">
              <a:defRPr/>
            </a:pPr>
            <a:r>
              <a:rPr lang="en-US" sz="1800" dirty="0" smtClean="0">
                <a:cs typeface="Arial" pitchFamily="34" charset="0"/>
              </a:rPr>
              <a:t>Limiting Access to Device Configurations</a:t>
            </a:r>
            <a:r>
              <a:rPr lang="en-US" dirty="0"/>
              <a:t/>
            </a:r>
            <a:br>
              <a:rPr lang="en-US" dirty="0"/>
            </a:br>
            <a:r>
              <a:rPr lang="en-US" dirty="0" smtClean="0">
                <a:solidFill>
                  <a:schemeClr val="accent5">
                    <a:lumMod val="75000"/>
                  </a:schemeClr>
                </a:solidFill>
                <a:cs typeface="Arial" pitchFamily="34" charset="0"/>
              </a:rPr>
              <a:t>Securing Privileged EXEC Access</a:t>
            </a:r>
            <a:endParaRPr lang="en-US" dirty="0">
              <a:solidFill>
                <a:schemeClr val="accent5">
                  <a:lumMod val="75000"/>
                </a:schemeClr>
              </a:solidFill>
              <a:cs typeface="Arial" pitchFamily="34" charset="0"/>
            </a:endParaRPr>
          </a:p>
        </p:txBody>
      </p:sp>
      <p:sp>
        <p:nvSpPr>
          <p:cNvPr id="36867" name="Rectangle 6"/>
          <p:cNvSpPr>
            <a:spLocks noGrp="1" noChangeArrowheads="1"/>
          </p:cNvSpPr>
          <p:nvPr>
            <p:ph idx="1"/>
          </p:nvPr>
        </p:nvSpPr>
        <p:spPr>
          <a:xfrm>
            <a:off x="1143000" y="1752600"/>
            <a:ext cx="6248400" cy="1371600"/>
          </a:xfrm>
        </p:spPr>
        <p:txBody>
          <a:bodyPr/>
          <a:lstStyle/>
          <a:p>
            <a:pPr eaLnBrk="1" hangingPunct="1">
              <a:lnSpc>
                <a:spcPct val="75000"/>
              </a:lnSpc>
            </a:pPr>
            <a:r>
              <a:rPr lang="en-US" sz="2000" smtClean="0">
                <a:cs typeface="Arial" charset="0"/>
              </a:rPr>
              <a:t>use the </a:t>
            </a:r>
            <a:r>
              <a:rPr lang="en-US" sz="2000" b="1" smtClean="0">
                <a:cs typeface="Arial" charset="0"/>
              </a:rPr>
              <a:t>enable secret </a:t>
            </a:r>
            <a:r>
              <a:rPr lang="en-US" sz="2000" smtClean="0">
                <a:cs typeface="Arial" charset="0"/>
              </a:rPr>
              <a:t>command, not the older </a:t>
            </a:r>
            <a:r>
              <a:rPr lang="en-US" sz="2000" b="1" smtClean="0">
                <a:cs typeface="Arial" charset="0"/>
              </a:rPr>
              <a:t>enable</a:t>
            </a:r>
            <a:r>
              <a:rPr lang="en-US" sz="2000" smtClean="0">
                <a:cs typeface="Arial" charset="0"/>
              </a:rPr>
              <a:t> password command</a:t>
            </a:r>
          </a:p>
          <a:p>
            <a:pPr eaLnBrk="1" hangingPunct="1">
              <a:lnSpc>
                <a:spcPct val="75000"/>
              </a:lnSpc>
            </a:pPr>
            <a:r>
              <a:rPr lang="en-US" sz="2000" b="1" smtClean="0">
                <a:cs typeface="Arial" charset="0"/>
              </a:rPr>
              <a:t>enable secret</a:t>
            </a:r>
            <a:r>
              <a:rPr lang="en-US" sz="2000" smtClean="0">
                <a:cs typeface="Arial" charset="0"/>
              </a:rPr>
              <a:t>  provides greater security because the password is encrypted</a:t>
            </a:r>
          </a:p>
        </p:txBody>
      </p:sp>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06713"/>
            <a:ext cx="685800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538" y="1368425"/>
            <a:ext cx="6265862" cy="255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5842" name="Rectangle 2"/>
          <p:cNvSpPr>
            <a:spLocks noGrp="1" noChangeArrowheads="1"/>
          </p:cNvSpPr>
          <p:nvPr>
            <p:ph type="title"/>
          </p:nvPr>
        </p:nvSpPr>
        <p:spPr>
          <a:xfrm>
            <a:off x="292100" y="392113"/>
            <a:ext cx="8145463" cy="838200"/>
          </a:xfrm>
        </p:spPr>
        <p:txBody>
          <a:bodyPr/>
          <a:lstStyle/>
          <a:p>
            <a:pPr eaLnBrk="1" hangingPunct="1">
              <a:defRPr/>
            </a:pPr>
            <a:r>
              <a:rPr lang="en-US" sz="1800" dirty="0" smtClean="0">
                <a:cs typeface="Arial" pitchFamily="34" charset="0"/>
              </a:rPr>
              <a:t>Limiting Access to Device Configurations</a:t>
            </a:r>
            <a:r>
              <a:rPr lang="en-US" dirty="0"/>
              <a:t/>
            </a:r>
            <a:br>
              <a:rPr lang="en-US" dirty="0"/>
            </a:br>
            <a:r>
              <a:rPr lang="en-US" dirty="0" smtClean="0">
                <a:solidFill>
                  <a:schemeClr val="accent5">
                    <a:lumMod val="75000"/>
                  </a:schemeClr>
                </a:solidFill>
                <a:cs typeface="Arial" pitchFamily="34" charset="0"/>
              </a:rPr>
              <a:t>Securing User EXEC Access</a:t>
            </a:r>
            <a:endParaRPr lang="en-US" dirty="0">
              <a:solidFill>
                <a:schemeClr val="accent5">
                  <a:lumMod val="75000"/>
                </a:schemeClr>
              </a:solidFill>
              <a:cs typeface="Arial" pitchFamily="34" charset="0"/>
            </a:endParaRPr>
          </a:p>
        </p:txBody>
      </p:sp>
      <p:sp>
        <p:nvSpPr>
          <p:cNvPr id="4" name="TextBox 3"/>
          <p:cNvSpPr txBox="1"/>
          <p:nvPr/>
        </p:nvSpPr>
        <p:spPr>
          <a:xfrm>
            <a:off x="827088" y="3956050"/>
            <a:ext cx="7591425" cy="2363788"/>
          </a:xfrm>
          <a:prstGeom prst="rect">
            <a:avLst/>
          </a:prstGeom>
          <a:noFill/>
        </p:spPr>
        <p:txBody>
          <a:bodyPr>
            <a:spAutoFit/>
          </a:bodyPr>
          <a:lstStyle/>
          <a:p>
            <a:pPr marL="342900" indent="-342900" algn="l">
              <a:buFont typeface="Wingdings" pitchFamily="2" charset="2"/>
              <a:buChar char="§"/>
              <a:defRPr/>
            </a:pPr>
            <a:r>
              <a:rPr lang="en-US" sz="2000" dirty="0"/>
              <a:t>Console port must be secured</a:t>
            </a:r>
          </a:p>
          <a:p>
            <a:pPr marL="800100" lvl="1" indent="-342900" algn="l">
              <a:buFont typeface="Arial" pitchFamily="34" charset="0"/>
              <a:buChar char="•"/>
              <a:defRPr/>
            </a:pPr>
            <a:r>
              <a:rPr lang="en-US" sz="2000" dirty="0"/>
              <a:t>reduces the chance of unauthorized personnel physically plugging a cable into the device and gaining device access</a:t>
            </a:r>
          </a:p>
          <a:p>
            <a:pPr algn="l">
              <a:defRPr/>
            </a:pPr>
            <a:endParaRPr lang="en-US" sz="2000" dirty="0"/>
          </a:p>
          <a:p>
            <a:pPr marL="342900" indent="-342900" algn="l">
              <a:buFont typeface="Wingdings" pitchFamily="2" charset="2"/>
              <a:buChar char="§"/>
              <a:defRPr/>
            </a:pPr>
            <a:r>
              <a:rPr lang="en-US" sz="2000" dirty="0" err="1"/>
              <a:t>vty</a:t>
            </a:r>
            <a:r>
              <a:rPr lang="en-US" sz="2000" dirty="0"/>
              <a:t> lines allow access to a Cisco device via Telnet</a:t>
            </a:r>
          </a:p>
          <a:p>
            <a:pPr marL="800100" lvl="1" indent="-342900" algn="l">
              <a:buFont typeface="Arial" pitchFamily="34" charset="0"/>
              <a:buChar char="•"/>
              <a:defRPr/>
            </a:pPr>
            <a:r>
              <a:rPr lang="en-US" sz="2000" dirty="0"/>
              <a:t>number of </a:t>
            </a:r>
            <a:r>
              <a:rPr lang="en-US" sz="2000" dirty="0" err="1"/>
              <a:t>vty</a:t>
            </a:r>
            <a:r>
              <a:rPr lang="en-US" sz="2000" dirty="0"/>
              <a:t> lines supported varies with the type of device and the IOS version</a:t>
            </a:r>
          </a:p>
          <a:p>
            <a:pPr algn="l">
              <a:defRPr/>
            </a:pPr>
            <a:endParaRPr lang="en-US"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392113"/>
            <a:ext cx="8145463" cy="838200"/>
          </a:xfrm>
        </p:spPr>
        <p:txBody>
          <a:bodyPr/>
          <a:lstStyle/>
          <a:p>
            <a:pPr eaLnBrk="1" hangingPunct="1">
              <a:defRPr/>
            </a:pPr>
            <a:r>
              <a:rPr lang="en-US" sz="1800" dirty="0" smtClean="0">
                <a:cs typeface="Arial" pitchFamily="34" charset="0"/>
              </a:rPr>
              <a:t>Limiting Access to Device Configurations</a:t>
            </a:r>
            <a:r>
              <a:rPr lang="en-US" dirty="0"/>
              <a:t/>
            </a:r>
            <a:br>
              <a:rPr lang="en-US" dirty="0"/>
            </a:br>
            <a:r>
              <a:rPr lang="en-US" dirty="0" smtClean="0">
                <a:solidFill>
                  <a:schemeClr val="accent5">
                    <a:lumMod val="75000"/>
                  </a:schemeClr>
                </a:solidFill>
                <a:cs typeface="Arial" pitchFamily="34" charset="0"/>
              </a:rPr>
              <a:t>Encrypting Password Display</a:t>
            </a:r>
            <a:endParaRPr lang="en-US" dirty="0">
              <a:solidFill>
                <a:schemeClr val="accent5">
                  <a:lumMod val="75000"/>
                </a:schemeClr>
              </a:solidFill>
              <a:cs typeface="Arial" pitchFamily="34" charset="0"/>
            </a:endParaRPr>
          </a:p>
        </p:txBody>
      </p:sp>
      <p:pic>
        <p:nvPicPr>
          <p:cNvPr id="389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9538"/>
            <a:ext cx="6894513"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angle 6"/>
          <p:cNvSpPr>
            <a:spLocks noGrp="1" noChangeArrowheads="1"/>
          </p:cNvSpPr>
          <p:nvPr>
            <p:ph idx="1"/>
          </p:nvPr>
        </p:nvSpPr>
        <p:spPr>
          <a:xfrm>
            <a:off x="6634163" y="1517650"/>
            <a:ext cx="2365375" cy="5340350"/>
          </a:xfrm>
        </p:spPr>
        <p:txBody>
          <a:bodyPr/>
          <a:lstStyle/>
          <a:p>
            <a:pPr marL="0" indent="0">
              <a:buFont typeface="Wingdings" pitchFamily="2" charset="2"/>
              <a:buNone/>
              <a:defRPr/>
            </a:pPr>
            <a:r>
              <a:rPr lang="en-US" sz="1800" b="1" dirty="0" smtClean="0">
                <a:cs typeface="Arial" pitchFamily="34" charset="0"/>
              </a:rPr>
              <a:t>service password-encryption</a:t>
            </a:r>
            <a:endParaRPr lang="en-US" sz="1800" dirty="0">
              <a:cs typeface="Arial" pitchFamily="34" charset="0"/>
            </a:endParaRPr>
          </a:p>
          <a:p>
            <a:pPr eaLnBrk="1" hangingPunct="1">
              <a:lnSpc>
                <a:spcPct val="75000"/>
              </a:lnSpc>
              <a:defRPr/>
            </a:pPr>
            <a:r>
              <a:rPr lang="en-US" sz="1800" dirty="0"/>
              <a:t>prevents passwords from showing up as plain text when viewing the configuration </a:t>
            </a:r>
            <a:r>
              <a:rPr lang="en-US" sz="1800" b="1" dirty="0"/>
              <a:t> </a:t>
            </a:r>
          </a:p>
          <a:p>
            <a:pPr eaLnBrk="1" hangingPunct="1">
              <a:lnSpc>
                <a:spcPct val="75000"/>
              </a:lnSpc>
              <a:defRPr/>
            </a:pPr>
            <a:r>
              <a:rPr lang="en-US" sz="1800" dirty="0"/>
              <a:t>purpose of this command is to keep unauthorized individuals from viewing passwords in the configuration file</a:t>
            </a:r>
          </a:p>
          <a:p>
            <a:pPr eaLnBrk="1" hangingPunct="1">
              <a:lnSpc>
                <a:spcPct val="75000"/>
              </a:lnSpc>
              <a:defRPr/>
            </a:pPr>
            <a:r>
              <a:rPr lang="en-US" sz="1800" dirty="0"/>
              <a:t>once applied, removing the encryption service does not reverse the encryption</a:t>
            </a:r>
            <a:endParaRPr lang="en-US" altLang="ja-JP" sz="1800" dirty="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81013" y="392113"/>
            <a:ext cx="8145462" cy="838200"/>
          </a:xfrm>
        </p:spPr>
        <p:txBody>
          <a:bodyPr/>
          <a:lstStyle/>
          <a:p>
            <a:pPr eaLnBrk="1" hangingPunct="1">
              <a:defRPr/>
            </a:pPr>
            <a:r>
              <a:rPr lang="en-US" sz="1800" dirty="0" smtClean="0"/>
              <a:t>Limiting Access to Device Configurations</a:t>
            </a:r>
            <a:r>
              <a:rPr lang="en-US" dirty="0" smtClean="0"/>
              <a:t/>
            </a:r>
            <a:br>
              <a:rPr lang="en-US" dirty="0" smtClean="0"/>
            </a:br>
            <a:r>
              <a:rPr lang="en-US" dirty="0">
                <a:solidFill>
                  <a:schemeClr val="accent5">
                    <a:lumMod val="75000"/>
                  </a:schemeClr>
                </a:solidFill>
                <a:cs typeface="Arial" pitchFamily="34" charset="0"/>
              </a:rPr>
              <a:t>Banner Messages</a:t>
            </a:r>
          </a:p>
        </p:txBody>
      </p:sp>
      <p:sp>
        <p:nvSpPr>
          <p:cNvPr id="39939" name="Rectangle 6"/>
          <p:cNvSpPr>
            <a:spLocks noGrp="1" noChangeArrowheads="1"/>
          </p:cNvSpPr>
          <p:nvPr>
            <p:ph idx="1"/>
          </p:nvPr>
        </p:nvSpPr>
        <p:spPr>
          <a:xfrm>
            <a:off x="406400" y="1482725"/>
            <a:ext cx="2598738" cy="5122863"/>
          </a:xfrm>
        </p:spPr>
        <p:txBody>
          <a:bodyPr/>
          <a:lstStyle/>
          <a:p>
            <a:pPr eaLnBrk="1" hangingPunct="1">
              <a:lnSpc>
                <a:spcPct val="75000"/>
              </a:lnSpc>
            </a:pPr>
            <a:r>
              <a:rPr lang="en-US" sz="2000" smtClean="0">
                <a:cs typeface="Arial" charset="0"/>
              </a:rPr>
              <a:t>important part of the legal process in the event that someone is prosecuted for breaking into a device</a:t>
            </a:r>
          </a:p>
          <a:p>
            <a:pPr eaLnBrk="1" hangingPunct="1">
              <a:lnSpc>
                <a:spcPct val="75000"/>
              </a:lnSpc>
            </a:pPr>
            <a:r>
              <a:rPr lang="en-US" sz="2000" smtClean="0">
                <a:cs typeface="Arial" charset="0"/>
              </a:rPr>
              <a:t>wording that implies that a login is "welcome" or "invited" is not appropriate</a:t>
            </a:r>
          </a:p>
          <a:p>
            <a:pPr eaLnBrk="1" hangingPunct="1">
              <a:lnSpc>
                <a:spcPct val="75000"/>
              </a:lnSpc>
            </a:pPr>
            <a:r>
              <a:rPr lang="en-US" sz="2000" smtClean="0">
                <a:cs typeface="Arial" charset="0"/>
              </a:rPr>
              <a:t>often used for legal notification because it is displayed to all connected terminals</a:t>
            </a:r>
          </a:p>
          <a:p>
            <a:pPr eaLnBrk="1" hangingPunct="1">
              <a:lnSpc>
                <a:spcPct val="75000"/>
              </a:lnSpc>
            </a:pPr>
            <a:endParaRPr lang="en-US" altLang="ja-JP" sz="2000" smtClean="0">
              <a:ea typeface="ＭＳ Ｐゴシック" pitchFamily="34" charset="-128"/>
            </a:endParaRPr>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263" y="1482725"/>
            <a:ext cx="5516562" cy="4656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03225" y="420688"/>
            <a:ext cx="8145463" cy="838200"/>
          </a:xfrm>
        </p:spPr>
        <p:txBody>
          <a:bodyPr/>
          <a:lstStyle/>
          <a:p>
            <a:pPr eaLnBrk="1" hangingPunct="1">
              <a:defRPr/>
            </a:pPr>
            <a:r>
              <a:rPr lang="en-US" sz="1800" dirty="0" smtClean="0"/>
              <a:t>Saving Configurations</a:t>
            </a:r>
            <a:r>
              <a:rPr lang="en-US" dirty="0" smtClean="0"/>
              <a:t/>
            </a:r>
            <a:br>
              <a:rPr lang="en-US" dirty="0" smtClean="0"/>
            </a:br>
            <a:r>
              <a:rPr lang="en-US" dirty="0">
                <a:solidFill>
                  <a:schemeClr val="accent5">
                    <a:lumMod val="75000"/>
                  </a:schemeClr>
                </a:solidFill>
                <a:cs typeface="Arial" pitchFamily="34" charset="0"/>
              </a:rPr>
              <a:t>Configuration Files</a:t>
            </a:r>
          </a:p>
        </p:txBody>
      </p:sp>
      <p:sp>
        <p:nvSpPr>
          <p:cNvPr id="36867" name="Rectangle 6"/>
          <p:cNvSpPr>
            <a:spLocks noGrp="1" noChangeArrowheads="1"/>
          </p:cNvSpPr>
          <p:nvPr>
            <p:ph idx="1"/>
          </p:nvPr>
        </p:nvSpPr>
        <p:spPr>
          <a:xfrm>
            <a:off x="5630863" y="1146175"/>
            <a:ext cx="3324225" cy="5232400"/>
          </a:xfrm>
        </p:spPr>
        <p:txBody>
          <a:bodyPr/>
          <a:lstStyle/>
          <a:p>
            <a:pPr>
              <a:defRPr/>
            </a:pPr>
            <a:r>
              <a:rPr lang="en-US" sz="2000" dirty="0">
                <a:cs typeface="Arial" pitchFamily="34" charset="0"/>
              </a:rPr>
              <a:t>Switch# </a:t>
            </a:r>
            <a:r>
              <a:rPr lang="en-US" sz="2000" b="1" dirty="0">
                <a:cs typeface="Arial" pitchFamily="34" charset="0"/>
              </a:rPr>
              <a:t>reload</a:t>
            </a:r>
            <a:endParaRPr lang="en-US" sz="2000" dirty="0">
              <a:cs typeface="Arial" pitchFamily="34" charset="0"/>
            </a:endParaRPr>
          </a:p>
          <a:p>
            <a:pPr marL="465138" lvl="1" indent="-22225">
              <a:defRPr/>
            </a:pPr>
            <a:r>
              <a:rPr lang="en-US" sz="1600" dirty="0">
                <a:cs typeface="Arial" pitchFamily="34" charset="0"/>
              </a:rPr>
              <a:t>System configuration has been modified. Save? [yes/no]: </a:t>
            </a:r>
            <a:r>
              <a:rPr lang="en-US" sz="1600" b="1" dirty="0">
                <a:cs typeface="Arial" pitchFamily="34" charset="0"/>
              </a:rPr>
              <a:t>n</a:t>
            </a:r>
            <a:endParaRPr lang="en-US" sz="1600" dirty="0">
              <a:cs typeface="Arial" pitchFamily="34" charset="0"/>
            </a:endParaRPr>
          </a:p>
          <a:p>
            <a:pPr marL="465138" lvl="1" indent="-7938">
              <a:defRPr/>
            </a:pPr>
            <a:r>
              <a:rPr lang="en-US" sz="1600" dirty="0">
                <a:cs typeface="Arial" pitchFamily="34" charset="0"/>
              </a:rPr>
              <a:t>Proceed with reload? [confirm]</a:t>
            </a:r>
          </a:p>
          <a:p>
            <a:pPr eaLnBrk="1" hangingPunct="1">
              <a:lnSpc>
                <a:spcPct val="75000"/>
              </a:lnSpc>
              <a:defRPr/>
            </a:pPr>
            <a:r>
              <a:rPr lang="en-US" sz="2000" dirty="0" smtClean="0">
                <a:cs typeface="Arial" pitchFamily="34" charset="0"/>
              </a:rPr>
              <a:t>Startup </a:t>
            </a:r>
            <a:r>
              <a:rPr lang="en-US" sz="2000" dirty="0">
                <a:cs typeface="Arial" pitchFamily="34" charset="0"/>
              </a:rPr>
              <a:t>configuration is removed by using the </a:t>
            </a:r>
            <a:r>
              <a:rPr lang="en-US" sz="2000" b="1" dirty="0">
                <a:cs typeface="Arial" pitchFamily="34" charset="0"/>
              </a:rPr>
              <a:t>erase </a:t>
            </a:r>
            <a:r>
              <a:rPr lang="en-US" sz="2000" b="1" dirty="0" smtClean="0">
                <a:cs typeface="Arial" pitchFamily="34" charset="0"/>
              </a:rPr>
              <a:t>startup-</a:t>
            </a:r>
            <a:r>
              <a:rPr lang="en-US" sz="2000" b="1" dirty="0" err="1" smtClean="0">
                <a:cs typeface="Arial" pitchFamily="34" charset="0"/>
              </a:rPr>
              <a:t>config</a:t>
            </a:r>
            <a:endParaRPr lang="en-US" sz="2000" dirty="0" smtClean="0">
              <a:cs typeface="Arial" pitchFamily="34" charset="0"/>
            </a:endParaRPr>
          </a:p>
          <a:p>
            <a:pPr marL="338137" lvl="1" indent="0" eaLnBrk="1" hangingPunct="1">
              <a:lnSpc>
                <a:spcPct val="75000"/>
              </a:lnSpc>
              <a:defRPr/>
            </a:pPr>
            <a:r>
              <a:rPr lang="en-US" sz="1600" dirty="0">
                <a:cs typeface="Arial" pitchFamily="34" charset="0"/>
              </a:rPr>
              <a:t>Switch# </a:t>
            </a:r>
            <a:r>
              <a:rPr lang="en-US" sz="1600" b="1" dirty="0">
                <a:cs typeface="Arial" pitchFamily="34" charset="0"/>
              </a:rPr>
              <a:t>erase </a:t>
            </a:r>
            <a:r>
              <a:rPr lang="en-US" sz="1600" b="1" dirty="0" smtClean="0">
                <a:cs typeface="Arial" pitchFamily="34" charset="0"/>
              </a:rPr>
              <a:t>startup-</a:t>
            </a:r>
            <a:r>
              <a:rPr lang="en-US" sz="1600" b="1" dirty="0" err="1" smtClean="0">
                <a:cs typeface="Arial" pitchFamily="34" charset="0"/>
              </a:rPr>
              <a:t>config</a:t>
            </a:r>
            <a:endParaRPr lang="en-US" sz="1600" b="1" dirty="0" smtClean="0">
              <a:cs typeface="Arial" pitchFamily="34" charset="0"/>
            </a:endParaRPr>
          </a:p>
          <a:p>
            <a:pPr>
              <a:defRPr/>
            </a:pPr>
            <a:r>
              <a:rPr lang="en-US" sz="2000" dirty="0">
                <a:cs typeface="Arial" pitchFamily="34" charset="0"/>
              </a:rPr>
              <a:t>On a switch you must also issue </a:t>
            </a:r>
            <a:r>
              <a:rPr lang="en-US" sz="2000" dirty="0" smtClean="0">
                <a:cs typeface="Arial" pitchFamily="34" charset="0"/>
              </a:rPr>
              <a:t>the </a:t>
            </a:r>
            <a:r>
              <a:rPr lang="en-US" sz="2000" b="1" dirty="0" smtClean="0">
                <a:cs typeface="Arial" pitchFamily="34" charset="0"/>
              </a:rPr>
              <a:t>delete </a:t>
            </a:r>
            <a:r>
              <a:rPr lang="en-US" sz="2000" b="1" dirty="0">
                <a:cs typeface="Arial" pitchFamily="34" charset="0"/>
              </a:rPr>
              <a:t>vlan.dat</a:t>
            </a:r>
            <a:r>
              <a:rPr lang="en-US" sz="2000" dirty="0">
                <a:cs typeface="Arial" pitchFamily="34" charset="0"/>
              </a:rPr>
              <a:t> </a:t>
            </a:r>
            <a:endParaRPr lang="en-US" sz="2000" dirty="0" smtClean="0">
              <a:cs typeface="Arial" pitchFamily="34" charset="0"/>
            </a:endParaRPr>
          </a:p>
          <a:p>
            <a:pPr lvl="1">
              <a:defRPr/>
            </a:pPr>
            <a:r>
              <a:rPr lang="en-US" sz="1600" dirty="0" smtClean="0">
                <a:cs typeface="Arial" pitchFamily="34" charset="0"/>
              </a:rPr>
              <a:t>Switch</a:t>
            </a:r>
            <a:r>
              <a:rPr lang="en-US" sz="1600" dirty="0">
                <a:cs typeface="Arial" pitchFamily="34" charset="0"/>
              </a:rPr>
              <a:t># </a:t>
            </a:r>
            <a:r>
              <a:rPr lang="en-US" sz="1600" b="1" dirty="0">
                <a:cs typeface="Arial" pitchFamily="34" charset="0"/>
              </a:rPr>
              <a:t>delete vlan.dat</a:t>
            </a:r>
            <a:r>
              <a:rPr lang="en-US" sz="1600" dirty="0">
                <a:cs typeface="Arial" pitchFamily="34" charset="0"/>
              </a:rPr>
              <a:t> </a:t>
            </a:r>
          </a:p>
          <a:p>
            <a:pPr lvl="1">
              <a:defRPr/>
            </a:pPr>
            <a:r>
              <a:rPr lang="en-US" sz="1600" dirty="0">
                <a:cs typeface="Arial" pitchFamily="34" charset="0"/>
              </a:rPr>
              <a:t>Delete filename [vlan.dat]?</a:t>
            </a:r>
          </a:p>
          <a:p>
            <a:pPr marL="465138" lvl="1" indent="-7938">
              <a:defRPr/>
            </a:pPr>
            <a:r>
              <a:rPr lang="en-US" sz="1600" dirty="0">
                <a:cs typeface="Arial" pitchFamily="34" charset="0"/>
              </a:rPr>
              <a:t>Delete </a:t>
            </a:r>
            <a:r>
              <a:rPr lang="en-US" sz="1600" dirty="0" err="1">
                <a:cs typeface="Arial" pitchFamily="34" charset="0"/>
              </a:rPr>
              <a:t>flash:vlan.dat</a:t>
            </a:r>
            <a:r>
              <a:rPr lang="en-US" sz="1600" dirty="0">
                <a:cs typeface="Arial" pitchFamily="34" charset="0"/>
              </a:rPr>
              <a:t>? [confirm]</a:t>
            </a:r>
          </a:p>
          <a:p>
            <a:pPr marL="381000" indent="-381000" eaLnBrk="1" hangingPunct="1">
              <a:lnSpc>
                <a:spcPct val="75000"/>
              </a:lnSpc>
              <a:buFont typeface="Wingdings" pitchFamily="2" charset="2"/>
              <a:buNone/>
              <a:defRPr/>
            </a:pPr>
            <a:endParaRPr lang="en-US" sz="2000" dirty="0" smtClean="0"/>
          </a:p>
        </p:txBody>
      </p:sp>
      <p:pic>
        <p:nvPicPr>
          <p:cNvPr id="409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404938"/>
            <a:ext cx="5210175" cy="463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6725" y="377825"/>
            <a:ext cx="8145463" cy="838200"/>
          </a:xfrm>
        </p:spPr>
        <p:txBody>
          <a:bodyPr/>
          <a:lstStyle/>
          <a:p>
            <a:pPr eaLnBrk="1" hangingPunct="1">
              <a:defRPr/>
            </a:pPr>
            <a:r>
              <a:rPr lang="en-US" sz="1800" dirty="0" smtClean="0"/>
              <a:t>Saving Configurations</a:t>
            </a:r>
            <a:r>
              <a:rPr lang="en-US" dirty="0" smtClean="0"/>
              <a:t/>
            </a:r>
            <a:br>
              <a:rPr lang="en-US" dirty="0" smtClean="0"/>
            </a:br>
            <a:r>
              <a:rPr lang="en-US" dirty="0">
                <a:solidFill>
                  <a:schemeClr val="accent5">
                    <a:lumMod val="75000"/>
                  </a:schemeClr>
                </a:solidFill>
                <a:cs typeface="Arial" pitchFamily="34" charset="0"/>
              </a:rPr>
              <a:t>Capturing Text</a:t>
            </a:r>
          </a:p>
        </p:txBody>
      </p:sp>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1482725"/>
            <a:ext cx="43465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4198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025" y="1482725"/>
            <a:ext cx="4378325" cy="36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54038" y="784225"/>
            <a:ext cx="8145462" cy="838200"/>
          </a:xfrm>
        </p:spPr>
        <p:txBody>
          <a:bodyPr/>
          <a:lstStyle/>
          <a:p>
            <a:pPr algn="ctr" eaLnBrk="1" hangingPunct="1">
              <a:defRPr/>
            </a:pPr>
            <a:r>
              <a:rPr lang="en-US" dirty="0" smtClean="0">
                <a:solidFill>
                  <a:schemeClr val="accent5">
                    <a:lumMod val="75000"/>
                  </a:schemeClr>
                </a:solidFill>
                <a:cs typeface="Arial" pitchFamily="34" charset="0"/>
              </a:rPr>
              <a:t>2.3 Address </a:t>
            </a:r>
            <a:r>
              <a:rPr lang="en-US" dirty="0">
                <a:solidFill>
                  <a:schemeClr val="accent5">
                    <a:lumMod val="75000"/>
                  </a:schemeClr>
                </a:solidFill>
                <a:cs typeface="Arial" pitchFamily="34" charset="0"/>
              </a:rPr>
              <a:t>Schemes</a:t>
            </a: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09575" y="377825"/>
            <a:ext cx="8145463" cy="838200"/>
          </a:xfrm>
        </p:spPr>
        <p:txBody>
          <a:bodyPr/>
          <a:lstStyle/>
          <a:p>
            <a:pPr eaLnBrk="1" hangingPunct="1">
              <a:defRPr/>
            </a:pPr>
            <a:r>
              <a:rPr lang="en-US" sz="1800" dirty="0" smtClean="0"/>
              <a:t>Ports and Addresses</a:t>
            </a:r>
            <a:r>
              <a:rPr lang="en-US" dirty="0" smtClean="0"/>
              <a:t/>
            </a:r>
            <a:br>
              <a:rPr lang="en-US" dirty="0" smtClean="0"/>
            </a:br>
            <a:r>
              <a:rPr lang="en-US" dirty="0">
                <a:solidFill>
                  <a:schemeClr val="accent5">
                    <a:lumMod val="75000"/>
                  </a:schemeClr>
                </a:solidFill>
                <a:cs typeface="Arial" pitchFamily="34" charset="0"/>
              </a:rPr>
              <a:t>IP Addressing in the Large</a:t>
            </a:r>
          </a:p>
        </p:txBody>
      </p:sp>
      <p:sp>
        <p:nvSpPr>
          <p:cNvPr id="44035" name="Rectangle 6"/>
          <p:cNvSpPr>
            <a:spLocks noGrp="1" noChangeArrowheads="1"/>
          </p:cNvSpPr>
          <p:nvPr>
            <p:ph idx="1"/>
          </p:nvPr>
        </p:nvSpPr>
        <p:spPr>
          <a:xfrm>
            <a:off x="452438" y="1449388"/>
            <a:ext cx="3205162" cy="5153025"/>
          </a:xfrm>
        </p:spPr>
        <p:txBody>
          <a:bodyPr/>
          <a:lstStyle/>
          <a:p>
            <a:pPr eaLnBrk="1" hangingPunct="1">
              <a:lnSpc>
                <a:spcPct val="75000"/>
              </a:lnSpc>
            </a:pPr>
            <a:r>
              <a:rPr lang="en-US" sz="2000" smtClean="0">
                <a:cs typeface="Arial" charset="0"/>
              </a:rPr>
              <a:t>Each end device on a network must be configured with an IP address</a:t>
            </a:r>
          </a:p>
          <a:p>
            <a:pPr eaLnBrk="1" hangingPunct="1">
              <a:lnSpc>
                <a:spcPct val="75000"/>
              </a:lnSpc>
            </a:pPr>
            <a:r>
              <a:rPr lang="en-US" sz="2000" smtClean="0"/>
              <a:t>Structure of an IPv4 address is called </a:t>
            </a:r>
            <a:r>
              <a:rPr lang="en-US" sz="2000" i="1" smtClean="0"/>
              <a:t>dotted decimal</a:t>
            </a:r>
          </a:p>
          <a:p>
            <a:pPr eaLnBrk="1" hangingPunct="1">
              <a:lnSpc>
                <a:spcPct val="75000"/>
              </a:lnSpc>
            </a:pPr>
            <a:r>
              <a:rPr lang="en-US" sz="2000" smtClean="0"/>
              <a:t>IP address displayed in decimal notation, with four decimal numbers between 0 and 255</a:t>
            </a:r>
          </a:p>
          <a:p>
            <a:pPr eaLnBrk="1" hangingPunct="1">
              <a:lnSpc>
                <a:spcPct val="75000"/>
              </a:lnSpc>
            </a:pPr>
            <a:r>
              <a:rPr lang="en-US" sz="2000" smtClean="0"/>
              <a:t>With the IP address, a subnet mask is also necessary</a:t>
            </a:r>
          </a:p>
          <a:p>
            <a:pPr eaLnBrk="1" hangingPunct="1">
              <a:lnSpc>
                <a:spcPct val="75000"/>
              </a:lnSpc>
            </a:pPr>
            <a:r>
              <a:rPr lang="en-US" sz="2000" smtClean="0"/>
              <a:t>IP addresses can be assigned to both physical ports and virtual interfaces</a:t>
            </a:r>
            <a:endParaRPr lang="en-US" altLang="ja-JP" sz="2000" smtClean="0">
              <a:ea typeface="ＭＳ Ｐゴシック" pitchFamily="34" charset="-128"/>
              <a:cs typeface="Arial" charset="0"/>
            </a:endParaRP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5" y="1189038"/>
            <a:ext cx="4918075" cy="541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85788" y="1198563"/>
            <a:ext cx="8143875" cy="838200"/>
          </a:xfrm>
        </p:spPr>
        <p:txBody>
          <a:bodyPr/>
          <a:lstStyle/>
          <a:p>
            <a:pPr algn="ctr" eaLnBrk="1" hangingPunct="1"/>
            <a:r>
              <a:rPr lang="en-US" sz="3600" smtClean="0"/>
              <a:t>2.1  IOS Bootcamp</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2355850"/>
            <a:ext cx="699135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377825"/>
            <a:ext cx="8145462" cy="838200"/>
          </a:xfrm>
        </p:spPr>
        <p:txBody>
          <a:bodyPr/>
          <a:lstStyle/>
          <a:p>
            <a:pPr eaLnBrk="1" hangingPunct="1">
              <a:defRPr/>
            </a:pPr>
            <a:r>
              <a:rPr lang="en-US" sz="1800" dirty="0" smtClean="0"/>
              <a:t>Ports and Addresses</a:t>
            </a:r>
            <a:r>
              <a:rPr lang="en-US" dirty="0" smtClean="0"/>
              <a:t/>
            </a:r>
            <a:br>
              <a:rPr lang="en-US" dirty="0" smtClean="0"/>
            </a:br>
            <a:r>
              <a:rPr lang="en-US" dirty="0">
                <a:solidFill>
                  <a:schemeClr val="accent5">
                    <a:lumMod val="75000"/>
                  </a:schemeClr>
                </a:solidFill>
                <a:cs typeface="Arial" pitchFamily="34" charset="0"/>
              </a:rPr>
              <a:t>Interfaces and Ports</a:t>
            </a:r>
          </a:p>
        </p:txBody>
      </p:sp>
      <p:sp>
        <p:nvSpPr>
          <p:cNvPr id="45059" name="Rectangle 6"/>
          <p:cNvSpPr>
            <a:spLocks noGrp="1" noChangeArrowheads="1"/>
          </p:cNvSpPr>
          <p:nvPr>
            <p:ph idx="1"/>
          </p:nvPr>
        </p:nvSpPr>
        <p:spPr>
          <a:xfrm>
            <a:off x="463550" y="1233488"/>
            <a:ext cx="8216900" cy="5153025"/>
          </a:xfrm>
        </p:spPr>
        <p:txBody>
          <a:bodyPr/>
          <a:lstStyle/>
          <a:p>
            <a:pPr eaLnBrk="1" hangingPunct="1">
              <a:lnSpc>
                <a:spcPct val="75000"/>
              </a:lnSpc>
            </a:pPr>
            <a:r>
              <a:rPr lang="en-US" sz="2000" smtClean="0"/>
              <a:t>Network communications depend on end user device interfaces, networking device interfaces, and the cables that connect them</a:t>
            </a:r>
          </a:p>
          <a:p>
            <a:pPr eaLnBrk="1" hangingPunct="1">
              <a:lnSpc>
                <a:spcPct val="75000"/>
              </a:lnSpc>
            </a:pPr>
            <a:r>
              <a:rPr lang="en-US" sz="2000" smtClean="0"/>
              <a:t>Types of network media include twisted-pair copper cables, fiber-optic cables, coaxial cables, or wireless</a:t>
            </a:r>
          </a:p>
          <a:p>
            <a:pPr eaLnBrk="1" hangingPunct="1">
              <a:lnSpc>
                <a:spcPct val="75000"/>
              </a:lnSpc>
            </a:pPr>
            <a:r>
              <a:rPr lang="en-US" sz="2000" smtClean="0"/>
              <a:t>Different types of network media have different features and benefits</a:t>
            </a:r>
          </a:p>
          <a:p>
            <a:pPr eaLnBrk="1" hangingPunct="1">
              <a:lnSpc>
                <a:spcPct val="75000"/>
              </a:lnSpc>
            </a:pPr>
            <a:r>
              <a:rPr lang="en-US" sz="2000" smtClean="0"/>
              <a:t>Ethernet is the most common local area network (LAN) technology</a:t>
            </a:r>
          </a:p>
          <a:p>
            <a:pPr eaLnBrk="1" hangingPunct="1">
              <a:lnSpc>
                <a:spcPct val="75000"/>
              </a:lnSpc>
            </a:pPr>
            <a:r>
              <a:rPr lang="en-US" sz="2000" smtClean="0"/>
              <a:t>Ethernet ports are found on end user devices, switch devices, and other networking devices</a:t>
            </a:r>
          </a:p>
          <a:p>
            <a:pPr eaLnBrk="1" hangingPunct="1">
              <a:lnSpc>
                <a:spcPct val="75000"/>
              </a:lnSpc>
            </a:pPr>
            <a:r>
              <a:rPr lang="en-US" sz="2000" smtClean="0"/>
              <a:t>Cisco IOS switches have physical ports for devices to connect to, but also have one or more switch virtual interfaces (SVIs -  no physical hardware on the device associated with it; created in software) </a:t>
            </a:r>
          </a:p>
          <a:p>
            <a:pPr eaLnBrk="1" hangingPunct="1">
              <a:lnSpc>
                <a:spcPct val="75000"/>
              </a:lnSpc>
            </a:pPr>
            <a:r>
              <a:rPr lang="en-US" sz="2000" smtClean="0"/>
              <a:t>SVI provides a means to remotely manage a switch over a network </a:t>
            </a:r>
          </a:p>
          <a:p>
            <a:pPr eaLnBrk="1" hangingPunct="1">
              <a:lnSpc>
                <a:spcPct val="75000"/>
              </a:lnSpc>
            </a:pPr>
            <a:endParaRPr lang="en-US" altLang="ja-JP" sz="2000" smtClean="0">
              <a:ea typeface="ＭＳ Ｐゴシック" pitchFamily="34" charset="-128"/>
            </a:endParaRP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5133975"/>
            <a:ext cx="20193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450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5295900"/>
            <a:ext cx="1716088"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450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5425" y="5243513"/>
            <a:ext cx="1727200"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2438" y="392113"/>
            <a:ext cx="8145462" cy="838200"/>
          </a:xfrm>
        </p:spPr>
        <p:txBody>
          <a:bodyPr/>
          <a:lstStyle/>
          <a:p>
            <a:pPr eaLnBrk="1" hangingPunct="1">
              <a:defRPr/>
            </a:pPr>
            <a:r>
              <a:rPr lang="en-US" sz="1800" dirty="0" smtClean="0"/>
              <a:t>Addressing Devices</a:t>
            </a:r>
            <a:br>
              <a:rPr lang="en-US" sz="1800" dirty="0" smtClean="0"/>
            </a:br>
            <a:r>
              <a:rPr lang="en-US" dirty="0">
                <a:solidFill>
                  <a:schemeClr val="accent5">
                    <a:lumMod val="75000"/>
                  </a:schemeClr>
                </a:solidFill>
                <a:cs typeface="Arial" pitchFamily="34" charset="0"/>
              </a:rPr>
              <a:t>Configuring a Switch Virtual Interface</a:t>
            </a:r>
          </a:p>
        </p:txBody>
      </p:sp>
      <p:sp>
        <p:nvSpPr>
          <p:cNvPr id="46083" name="Rectangle 6"/>
          <p:cNvSpPr>
            <a:spLocks noGrp="1" noChangeArrowheads="1"/>
          </p:cNvSpPr>
          <p:nvPr>
            <p:ph idx="1"/>
          </p:nvPr>
        </p:nvSpPr>
        <p:spPr>
          <a:xfrm>
            <a:off x="438150" y="3103563"/>
            <a:ext cx="8342313" cy="3649662"/>
          </a:xfrm>
        </p:spPr>
        <p:txBody>
          <a:bodyPr/>
          <a:lstStyle/>
          <a:p>
            <a:r>
              <a:rPr lang="en-US" sz="2000" b="1" smtClean="0">
                <a:cs typeface="Arial" charset="0"/>
              </a:rPr>
              <a:t>IP address</a:t>
            </a:r>
            <a:r>
              <a:rPr lang="en-US" sz="2000" smtClean="0">
                <a:cs typeface="Arial" charset="0"/>
              </a:rPr>
              <a:t> - together with subnet mask, uniquely identifies end device on internetwork</a:t>
            </a:r>
          </a:p>
          <a:p>
            <a:r>
              <a:rPr lang="en-US" sz="2000" b="1" smtClean="0">
                <a:cs typeface="Arial" charset="0"/>
              </a:rPr>
              <a:t>Subnet mask</a:t>
            </a:r>
            <a:r>
              <a:rPr lang="en-US" sz="2000" smtClean="0">
                <a:cs typeface="Arial" charset="0"/>
              </a:rPr>
              <a:t> - determines which part of a larger network is used by an IP address</a:t>
            </a:r>
          </a:p>
          <a:p>
            <a:r>
              <a:rPr lang="en-US" sz="2000" b="1" smtClean="0"/>
              <a:t>interface VLAN 1</a:t>
            </a:r>
            <a:r>
              <a:rPr lang="en-US" sz="2000" smtClean="0"/>
              <a:t> - interface configuration mode </a:t>
            </a:r>
          </a:p>
          <a:p>
            <a:r>
              <a:rPr lang="en-US" sz="2000" b="1" smtClean="0"/>
              <a:t>ip address 192.168.10.2 255.255.255.0</a:t>
            </a:r>
            <a:r>
              <a:rPr lang="en-US" sz="2000" smtClean="0"/>
              <a:t> - configures the IP address and subnet mask for the switch </a:t>
            </a:r>
          </a:p>
          <a:p>
            <a:r>
              <a:rPr lang="en-US" sz="2000" b="1" smtClean="0"/>
              <a:t>no shutdown</a:t>
            </a:r>
            <a:r>
              <a:rPr lang="en-US" sz="2000" smtClean="0"/>
              <a:t> - administratively enables the interface</a:t>
            </a:r>
          </a:p>
          <a:p>
            <a:r>
              <a:rPr lang="en-US" sz="2000" smtClean="0"/>
              <a:t>Switch</a:t>
            </a:r>
            <a:r>
              <a:rPr lang="en-US" sz="2000" b="1" smtClean="0"/>
              <a:t> </a:t>
            </a:r>
            <a:r>
              <a:rPr lang="en-US" sz="2000" smtClean="0"/>
              <a:t>still needs to have physical ports configured and VTY lines to enable remote management</a:t>
            </a: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1231900"/>
            <a:ext cx="7112000"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2438" y="377825"/>
            <a:ext cx="8145462" cy="722313"/>
          </a:xfrm>
        </p:spPr>
        <p:txBody>
          <a:bodyPr/>
          <a:lstStyle/>
          <a:p>
            <a:pPr eaLnBrk="1" hangingPunct="1">
              <a:defRPr/>
            </a:pPr>
            <a:r>
              <a:rPr lang="en-US" sz="1800" dirty="0" smtClean="0"/>
              <a:t>Addressing Devices</a:t>
            </a:r>
            <a:br>
              <a:rPr lang="en-US" sz="1800" dirty="0" smtClean="0"/>
            </a:br>
            <a:r>
              <a:rPr lang="en-US" sz="2400" dirty="0">
                <a:solidFill>
                  <a:schemeClr val="accent5">
                    <a:lumMod val="75000"/>
                  </a:schemeClr>
                </a:solidFill>
                <a:cs typeface="Arial" pitchFamily="34" charset="0"/>
              </a:rPr>
              <a:t>Manual IP Address Configuration for End Devices</a:t>
            </a:r>
          </a:p>
        </p:txBody>
      </p:sp>
      <p:pic>
        <p:nvPicPr>
          <p:cNvPr id="471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3" y="1497013"/>
            <a:ext cx="5807075" cy="5122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09575" y="333375"/>
            <a:ext cx="8145463" cy="722313"/>
          </a:xfrm>
        </p:spPr>
        <p:txBody>
          <a:bodyPr/>
          <a:lstStyle/>
          <a:p>
            <a:pPr eaLnBrk="1" hangingPunct="1">
              <a:defRPr/>
            </a:pPr>
            <a:r>
              <a:rPr lang="en-US" sz="1800" dirty="0" smtClean="0"/>
              <a:t>Addressing Devices</a:t>
            </a:r>
            <a:br>
              <a:rPr lang="en-US" sz="1800" dirty="0" smtClean="0"/>
            </a:br>
            <a:r>
              <a:rPr lang="en-US" sz="2400" dirty="0">
                <a:solidFill>
                  <a:schemeClr val="accent5">
                    <a:lumMod val="75000"/>
                  </a:schemeClr>
                </a:solidFill>
                <a:cs typeface="Arial" pitchFamily="34" charset="0"/>
              </a:rPr>
              <a:t>Automatic IP Address Configuration for End Devices</a:t>
            </a:r>
          </a:p>
        </p:txBody>
      </p:sp>
      <p:pic>
        <p:nvPicPr>
          <p:cNvPr id="481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408113"/>
            <a:ext cx="6450013" cy="505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9575" y="363538"/>
            <a:ext cx="8145463" cy="838200"/>
          </a:xfrm>
        </p:spPr>
        <p:txBody>
          <a:bodyPr/>
          <a:lstStyle/>
          <a:p>
            <a:pPr eaLnBrk="1" hangingPunct="1">
              <a:defRPr/>
            </a:pPr>
            <a:r>
              <a:rPr lang="en-US" sz="1800" dirty="0" smtClean="0"/>
              <a:t>Addressing Devices</a:t>
            </a:r>
            <a:br>
              <a:rPr lang="en-US" sz="1800" dirty="0" smtClean="0"/>
            </a:br>
            <a:r>
              <a:rPr lang="en-US" dirty="0">
                <a:solidFill>
                  <a:schemeClr val="accent5">
                    <a:lumMod val="75000"/>
                  </a:schemeClr>
                </a:solidFill>
                <a:cs typeface="Arial" pitchFamily="34" charset="0"/>
              </a:rPr>
              <a:t>IP Address Conflicts</a:t>
            </a:r>
          </a:p>
        </p:txBody>
      </p:sp>
      <p:pic>
        <p:nvPicPr>
          <p:cNvPr id="49155" name="Picture 5" descr="C:\AriesWork\Content\NetworkBasics\Chapter 2\Graphics\232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3" y="2525713"/>
            <a:ext cx="7507287"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2438" y="377825"/>
            <a:ext cx="8145462" cy="838200"/>
          </a:xfrm>
        </p:spPr>
        <p:txBody>
          <a:bodyPr/>
          <a:lstStyle/>
          <a:p>
            <a:pPr eaLnBrk="1" hangingPunct="1">
              <a:defRPr/>
            </a:pPr>
            <a:r>
              <a:rPr lang="en-US" sz="1800" dirty="0" smtClean="0"/>
              <a:t>Verifying Connectivity</a:t>
            </a:r>
            <a:br>
              <a:rPr lang="en-US" sz="1800" dirty="0" smtClean="0"/>
            </a:br>
            <a:r>
              <a:rPr lang="en-US" sz="2800" dirty="0">
                <a:solidFill>
                  <a:schemeClr val="accent5">
                    <a:lumMod val="75000"/>
                  </a:schemeClr>
                </a:solidFill>
                <a:cs typeface="Arial" pitchFamily="34" charset="0"/>
              </a:rPr>
              <a:t>Test the Loopback Address on an End Device</a:t>
            </a:r>
          </a:p>
        </p:txBody>
      </p:sp>
      <p:pic>
        <p:nvPicPr>
          <p:cNvPr id="501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606550"/>
            <a:ext cx="6040437" cy="5040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3700" y="377825"/>
            <a:ext cx="8145463" cy="838200"/>
          </a:xfrm>
        </p:spPr>
        <p:txBody>
          <a:bodyPr/>
          <a:lstStyle/>
          <a:p>
            <a:pPr eaLnBrk="1" hangingPunct="1">
              <a:defRPr/>
            </a:pPr>
            <a:r>
              <a:rPr lang="en-US" sz="1800" dirty="0" smtClean="0"/>
              <a:t>Verifying Connectivity</a:t>
            </a:r>
            <a:br>
              <a:rPr lang="en-US" sz="1800" dirty="0" smtClean="0"/>
            </a:br>
            <a:r>
              <a:rPr lang="en-US" dirty="0">
                <a:solidFill>
                  <a:schemeClr val="accent5">
                    <a:lumMod val="75000"/>
                  </a:schemeClr>
                </a:solidFill>
                <a:cs typeface="Arial" pitchFamily="34" charset="0"/>
              </a:rPr>
              <a:t>Testing the Interface Assignment</a:t>
            </a:r>
          </a:p>
        </p:txBody>
      </p:sp>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263" y="1422400"/>
            <a:ext cx="61595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23863" y="377825"/>
            <a:ext cx="8145462" cy="838200"/>
          </a:xfrm>
        </p:spPr>
        <p:txBody>
          <a:bodyPr/>
          <a:lstStyle/>
          <a:p>
            <a:pPr eaLnBrk="1" hangingPunct="1">
              <a:defRPr/>
            </a:pPr>
            <a:r>
              <a:rPr lang="en-US" sz="1800" dirty="0" smtClean="0"/>
              <a:t>Verifying Connectivity</a:t>
            </a:r>
            <a:br>
              <a:rPr lang="en-US" sz="1800" dirty="0" smtClean="0"/>
            </a:br>
            <a:r>
              <a:rPr lang="en-US" dirty="0">
                <a:solidFill>
                  <a:schemeClr val="accent5">
                    <a:lumMod val="75000"/>
                  </a:schemeClr>
                </a:solidFill>
                <a:cs typeface="Arial" pitchFamily="34" charset="0"/>
              </a:rPr>
              <a:t>Testing End-to-End Connectivity</a:t>
            </a:r>
          </a:p>
        </p:txBody>
      </p:sp>
      <p:pic>
        <p:nvPicPr>
          <p:cNvPr id="522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68400"/>
            <a:ext cx="6380163" cy="54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eaLnBrk="1" hangingPunct="1">
              <a:defRPr/>
            </a:pPr>
            <a:r>
              <a:rPr lang="en-US" sz="2000" dirty="0" smtClean="0"/>
              <a:t>Configuring a Network Operating System</a:t>
            </a:r>
            <a:r>
              <a:rPr lang="en-US" sz="2800" dirty="0" smtClean="0"/>
              <a:t/>
            </a:r>
            <a:br>
              <a:rPr lang="en-US" sz="2800" dirty="0" smtClean="0"/>
            </a:br>
            <a:r>
              <a:rPr lang="en-US" dirty="0">
                <a:solidFill>
                  <a:schemeClr val="accent5">
                    <a:lumMod val="75000"/>
                  </a:schemeClr>
                </a:solidFill>
                <a:cs typeface="Arial" pitchFamily="34" charset="0"/>
              </a:rPr>
              <a:t>Chapter 2 Summary</a:t>
            </a:r>
          </a:p>
        </p:txBody>
      </p:sp>
      <p:sp>
        <p:nvSpPr>
          <p:cNvPr id="50179" name="Rectangle 6"/>
          <p:cNvSpPr>
            <a:spLocks noGrp="1" noChangeArrowheads="1"/>
          </p:cNvSpPr>
          <p:nvPr>
            <p:ph idx="1"/>
          </p:nvPr>
        </p:nvSpPr>
        <p:spPr>
          <a:xfrm>
            <a:off x="495300" y="1458913"/>
            <a:ext cx="8216900" cy="5153025"/>
          </a:xfrm>
        </p:spPr>
        <p:txBody>
          <a:bodyPr/>
          <a:lstStyle/>
          <a:p>
            <a:pPr>
              <a:defRPr/>
            </a:pPr>
            <a:r>
              <a:rPr lang="en-US" sz="2000" dirty="0" smtClean="0"/>
              <a:t>Services provided </a:t>
            </a:r>
            <a:r>
              <a:rPr lang="en-US" sz="2000" dirty="0"/>
              <a:t>by the Cisco IOS </a:t>
            </a:r>
            <a:r>
              <a:rPr lang="en-US" sz="2000" dirty="0" smtClean="0"/>
              <a:t>accessed </a:t>
            </a:r>
            <a:r>
              <a:rPr lang="en-US" sz="2000" dirty="0"/>
              <a:t>using a command-line interface (</a:t>
            </a:r>
            <a:r>
              <a:rPr lang="en-US" sz="2000" dirty="0" smtClean="0"/>
              <a:t>CLI)</a:t>
            </a:r>
          </a:p>
          <a:p>
            <a:pPr marL="800100" lvl="1" indent="-342900">
              <a:buFont typeface="Arial" pitchFamily="34" charset="0"/>
              <a:buChar char="•"/>
              <a:defRPr/>
            </a:pPr>
            <a:r>
              <a:rPr lang="en-US" dirty="0" smtClean="0"/>
              <a:t>accessed </a:t>
            </a:r>
            <a:r>
              <a:rPr lang="en-US" dirty="0"/>
              <a:t>by either the console port, the AUX port, or through telnet or </a:t>
            </a:r>
            <a:r>
              <a:rPr lang="en-US" dirty="0" smtClean="0"/>
              <a:t>SSH</a:t>
            </a:r>
          </a:p>
          <a:p>
            <a:pPr marL="800100" lvl="1" indent="-342900">
              <a:buFont typeface="Arial" pitchFamily="34" charset="0"/>
              <a:buChar char="•"/>
              <a:defRPr/>
            </a:pPr>
            <a:r>
              <a:rPr lang="en-US" dirty="0" smtClean="0"/>
              <a:t>can </a:t>
            </a:r>
            <a:r>
              <a:rPr lang="en-US" dirty="0"/>
              <a:t>make configuration changes to Cisco IOS </a:t>
            </a:r>
            <a:r>
              <a:rPr lang="en-US" dirty="0" smtClean="0"/>
              <a:t>devices</a:t>
            </a:r>
          </a:p>
          <a:p>
            <a:pPr marL="800100" lvl="1" indent="-342900">
              <a:buFont typeface="Arial" pitchFamily="34" charset="0"/>
              <a:buChar char="•"/>
              <a:defRPr/>
            </a:pPr>
            <a:r>
              <a:rPr lang="en-US" dirty="0" smtClean="0"/>
              <a:t>a </a:t>
            </a:r>
            <a:r>
              <a:rPr lang="en-US" dirty="0"/>
              <a:t>network technician must navigate through various hierarchical modes of the </a:t>
            </a:r>
            <a:r>
              <a:rPr lang="en-US" dirty="0" smtClean="0"/>
              <a:t>IOS</a:t>
            </a:r>
            <a:endParaRPr lang="en-US" dirty="0"/>
          </a:p>
          <a:p>
            <a:pPr>
              <a:defRPr/>
            </a:pPr>
            <a:r>
              <a:rPr lang="en-US" sz="2000" dirty="0" smtClean="0"/>
              <a:t>Cisco </a:t>
            </a:r>
            <a:r>
              <a:rPr lang="en-US" sz="2000" dirty="0"/>
              <a:t>IOS routers and switches support a </a:t>
            </a:r>
            <a:r>
              <a:rPr lang="en-US" sz="2000" dirty="0" smtClean="0"/>
              <a:t>similar operating system</a:t>
            </a:r>
            <a:endParaRPr lang="en-US" sz="2000" dirty="0"/>
          </a:p>
          <a:p>
            <a:pPr>
              <a:defRPr/>
            </a:pPr>
            <a:r>
              <a:rPr lang="en-US" sz="2000" dirty="0" smtClean="0"/>
              <a:t>Introduced the </a:t>
            </a:r>
            <a:r>
              <a:rPr lang="en-US" sz="2000" dirty="0"/>
              <a:t>initial settings of a Cisco IOS switch </a:t>
            </a:r>
            <a:r>
              <a:rPr lang="en-US" sz="2000" dirty="0" smtClean="0"/>
              <a:t>device</a:t>
            </a:r>
          </a:p>
          <a:p>
            <a:pPr marL="742950" lvl="1" indent="-285750">
              <a:buFont typeface="Arial" pitchFamily="34" charset="0"/>
              <a:buChar char="•"/>
              <a:defRPr/>
            </a:pPr>
            <a:r>
              <a:rPr lang="en-US" dirty="0" smtClean="0"/>
              <a:t>setting </a:t>
            </a:r>
            <a:r>
              <a:rPr lang="en-US" dirty="0"/>
              <a:t>a </a:t>
            </a:r>
            <a:r>
              <a:rPr lang="en-US" dirty="0" smtClean="0"/>
              <a:t>name</a:t>
            </a:r>
          </a:p>
          <a:p>
            <a:pPr marL="742950" lvl="1" indent="-285750">
              <a:buFont typeface="Arial" pitchFamily="34" charset="0"/>
              <a:buChar char="•"/>
              <a:defRPr/>
            </a:pPr>
            <a:r>
              <a:rPr lang="en-US" dirty="0" smtClean="0"/>
              <a:t>limiting </a:t>
            </a:r>
            <a:r>
              <a:rPr lang="en-US" dirty="0"/>
              <a:t>access to the device </a:t>
            </a:r>
            <a:r>
              <a:rPr lang="en-US" dirty="0" smtClean="0"/>
              <a:t>configuration</a:t>
            </a:r>
          </a:p>
          <a:p>
            <a:pPr marL="742950" lvl="1" indent="-285750">
              <a:buFont typeface="Arial" pitchFamily="34" charset="0"/>
              <a:buChar char="•"/>
              <a:defRPr/>
            </a:pPr>
            <a:r>
              <a:rPr lang="en-US" dirty="0" smtClean="0"/>
              <a:t>configuring </a:t>
            </a:r>
            <a:r>
              <a:rPr lang="en-US" dirty="0"/>
              <a:t>banner messages </a:t>
            </a:r>
          </a:p>
          <a:p>
            <a:pPr marL="742950" lvl="1" indent="-285750">
              <a:buFont typeface="Arial" pitchFamily="34" charset="0"/>
              <a:buChar char="•"/>
              <a:defRPr/>
            </a:pPr>
            <a:r>
              <a:rPr lang="en-US" dirty="0" smtClean="0"/>
              <a:t>saving </a:t>
            </a:r>
            <a:r>
              <a:rPr lang="en-US" dirty="0"/>
              <a:t>the </a:t>
            </a:r>
            <a:r>
              <a:rPr lang="en-US" dirty="0" smtClean="0"/>
              <a:t>configuration</a:t>
            </a:r>
            <a:endParaRPr lang="en-US" dirty="0"/>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eaLnBrk="1" hangingPunct="1">
              <a:defRPr/>
            </a:pPr>
            <a:r>
              <a:rPr lang="en-US" sz="2000" dirty="0" smtClean="0"/>
              <a:t>Configuring a Network Operating System</a:t>
            </a:r>
            <a:r>
              <a:rPr lang="en-US" sz="2800" dirty="0" smtClean="0"/>
              <a:t/>
            </a:r>
            <a:br>
              <a:rPr lang="en-US" sz="2800" dirty="0" smtClean="0"/>
            </a:br>
            <a:r>
              <a:rPr lang="en-US" dirty="0">
                <a:solidFill>
                  <a:schemeClr val="accent5">
                    <a:lumMod val="75000"/>
                  </a:schemeClr>
                </a:solidFill>
                <a:cs typeface="Arial" pitchFamily="34" charset="0"/>
              </a:rPr>
              <a:t>Chapter 2 Summary</a:t>
            </a:r>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2387600"/>
            <a:ext cx="7797800" cy="115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145463" cy="838200"/>
          </a:xfrm>
        </p:spPr>
        <p:txBody>
          <a:bodyPr/>
          <a:lstStyle/>
          <a:p>
            <a:pPr eaLnBrk="1" hangingPunct="1">
              <a:defRPr/>
            </a:pPr>
            <a:r>
              <a:rPr lang="en-US" sz="1800" dirty="0" smtClean="0">
                <a:cs typeface="Arial" pitchFamily="34" charset="0"/>
              </a:rPr>
              <a:t>Cisco IOS</a:t>
            </a:r>
            <a:r>
              <a:rPr lang="en-US" dirty="0" smtClean="0"/>
              <a:t/>
            </a:r>
            <a:br>
              <a:rPr lang="en-US" dirty="0" smtClean="0"/>
            </a:br>
            <a:r>
              <a:rPr lang="en-US" dirty="0" smtClean="0">
                <a:solidFill>
                  <a:schemeClr val="accent5">
                    <a:lumMod val="75000"/>
                  </a:schemeClr>
                </a:solidFill>
                <a:cs typeface="Arial" pitchFamily="34" charset="0"/>
              </a:rPr>
              <a:t>Operating Systems</a:t>
            </a:r>
          </a:p>
        </p:txBody>
      </p:sp>
      <p:sp>
        <p:nvSpPr>
          <p:cNvPr id="8195" name="Rectangle 6"/>
          <p:cNvSpPr>
            <a:spLocks noGrp="1" noChangeArrowheads="1"/>
          </p:cNvSpPr>
          <p:nvPr>
            <p:ph idx="1"/>
          </p:nvPr>
        </p:nvSpPr>
        <p:spPr>
          <a:xfrm>
            <a:off x="644525" y="1552575"/>
            <a:ext cx="8204200" cy="5000625"/>
          </a:xfrm>
        </p:spPr>
        <p:txBody>
          <a:bodyPr/>
          <a:lstStyle/>
          <a:p>
            <a:pPr marL="381000" indent="-381000" eaLnBrk="1" hangingPunct="1">
              <a:lnSpc>
                <a:spcPct val="75000"/>
              </a:lnSpc>
              <a:buFont typeface="Wingdings" pitchFamily="2" charset="2"/>
              <a:buNone/>
              <a:defRPr/>
            </a:pPr>
            <a:r>
              <a:rPr lang="en-US" altLang="ja-JP" dirty="0" smtClean="0">
                <a:ea typeface="ＭＳ Ｐゴシック" charset="-128"/>
                <a:cs typeface="Arial" pitchFamily="34" charset="0"/>
              </a:rPr>
              <a:t>All networking equipment dependent on operating systems</a:t>
            </a:r>
          </a:p>
          <a:p>
            <a:pPr eaLnBrk="1" hangingPunct="1">
              <a:lnSpc>
                <a:spcPct val="75000"/>
              </a:lnSpc>
              <a:defRPr/>
            </a:pPr>
            <a:r>
              <a:rPr lang="en-US" altLang="ja-JP" sz="2000" dirty="0" smtClean="0">
                <a:ea typeface="ＭＳ Ｐゴシック" charset="-128"/>
                <a:cs typeface="Arial" pitchFamily="34" charset="0"/>
              </a:rPr>
              <a:t>End users (PCs, laptops, smart phones, tablets)</a:t>
            </a:r>
          </a:p>
          <a:p>
            <a:pPr eaLnBrk="1" hangingPunct="1">
              <a:lnSpc>
                <a:spcPct val="75000"/>
              </a:lnSpc>
              <a:defRPr/>
            </a:pPr>
            <a:r>
              <a:rPr lang="en-US" altLang="ja-JP" sz="2000" dirty="0" smtClean="0">
                <a:ea typeface="ＭＳ Ｐゴシック" charset="-128"/>
                <a:cs typeface="Arial" pitchFamily="34" charset="0"/>
              </a:rPr>
              <a:t>Switches</a:t>
            </a:r>
          </a:p>
          <a:p>
            <a:pPr eaLnBrk="1" hangingPunct="1">
              <a:lnSpc>
                <a:spcPct val="75000"/>
              </a:lnSpc>
              <a:defRPr/>
            </a:pPr>
            <a:r>
              <a:rPr lang="en-US" altLang="ja-JP" sz="2000" dirty="0" smtClean="0">
                <a:ea typeface="ＭＳ Ｐゴシック" charset="-128"/>
                <a:cs typeface="Arial" pitchFamily="34" charset="0"/>
              </a:rPr>
              <a:t>Routers</a:t>
            </a:r>
          </a:p>
          <a:p>
            <a:pPr eaLnBrk="1" hangingPunct="1">
              <a:lnSpc>
                <a:spcPct val="75000"/>
              </a:lnSpc>
              <a:defRPr/>
            </a:pPr>
            <a:r>
              <a:rPr lang="en-US" altLang="ja-JP" sz="2000" dirty="0" smtClean="0">
                <a:ea typeface="ＭＳ Ｐゴシック" charset="-128"/>
                <a:cs typeface="Arial" pitchFamily="34" charset="0"/>
              </a:rPr>
              <a:t>Wireless access points</a:t>
            </a:r>
          </a:p>
          <a:p>
            <a:pPr eaLnBrk="1" hangingPunct="1">
              <a:lnSpc>
                <a:spcPct val="75000"/>
              </a:lnSpc>
              <a:defRPr/>
            </a:pPr>
            <a:r>
              <a:rPr lang="en-US" altLang="ja-JP" sz="2000" dirty="0" smtClean="0">
                <a:ea typeface="ＭＳ Ｐゴシック" charset="-128"/>
                <a:cs typeface="Arial" pitchFamily="34" charset="0"/>
              </a:rPr>
              <a:t>Firewalls</a:t>
            </a:r>
          </a:p>
          <a:p>
            <a:pPr eaLnBrk="1" hangingPunct="1">
              <a:lnSpc>
                <a:spcPct val="75000"/>
              </a:lnSpc>
              <a:defRPr/>
            </a:pPr>
            <a:endParaRPr lang="en-US" altLang="ja-JP" sz="2000" dirty="0">
              <a:ea typeface="ＭＳ Ｐゴシック" charset="-128"/>
            </a:endParaRPr>
          </a:p>
          <a:p>
            <a:pPr marL="0" indent="0" eaLnBrk="1" hangingPunct="1">
              <a:lnSpc>
                <a:spcPct val="75000"/>
              </a:lnSpc>
              <a:buFont typeface="Wingdings" pitchFamily="2" charset="2"/>
              <a:buNone/>
              <a:defRPr/>
            </a:pPr>
            <a:r>
              <a:rPr lang="en-US" altLang="ja-JP" b="1" dirty="0">
                <a:ea typeface="ＭＳ Ｐゴシック" charset="-128"/>
                <a:cs typeface="Arial" pitchFamily="34" charset="0"/>
              </a:rPr>
              <a:t>Cisco Internetwork Operating System (IOS)</a:t>
            </a:r>
          </a:p>
          <a:p>
            <a:pPr eaLnBrk="1" hangingPunct="1">
              <a:lnSpc>
                <a:spcPct val="75000"/>
              </a:lnSpc>
              <a:defRPr/>
            </a:pPr>
            <a:r>
              <a:rPr lang="en-US" altLang="ja-JP" sz="2000" dirty="0" smtClean="0">
                <a:ea typeface="ＭＳ Ｐゴシック" charset="-128"/>
                <a:cs typeface="Arial" pitchFamily="34" charset="0"/>
              </a:rPr>
              <a:t>Collection of  network operating systems used on Cisco devices</a:t>
            </a:r>
          </a:p>
          <a:p>
            <a:pPr eaLnBrk="1" hangingPunct="1">
              <a:lnSpc>
                <a:spcPct val="75000"/>
              </a:lnSpc>
              <a:defRPr/>
            </a:pPr>
            <a:endParaRPr lang="en-US" altLang="ja-JP" sz="2000" dirty="0">
              <a:ea typeface="ＭＳ Ｐゴシック" charset="-128"/>
            </a:endParaRPr>
          </a:p>
          <a:p>
            <a:pPr marL="0" indent="0" eaLnBrk="1" hangingPunct="1">
              <a:lnSpc>
                <a:spcPct val="75000"/>
              </a:lnSpc>
              <a:buFont typeface="Wingdings" pitchFamily="2" charset="2"/>
              <a:buNone/>
              <a:defRPr/>
            </a:pPr>
            <a:endParaRPr lang="en-US" altLang="ja-JP" sz="2000" dirty="0" smtClean="0">
              <a:ea typeface="ＭＳ Ｐゴシック" charset="-128"/>
            </a:endParaRPr>
          </a:p>
          <a:p>
            <a:pPr eaLnBrk="1" hangingPunct="1">
              <a:lnSpc>
                <a:spcPct val="75000"/>
              </a:lnSpc>
              <a:defRPr/>
            </a:pPr>
            <a:endParaRPr lang="en-US" altLang="ja-JP" sz="2000" dirty="0" smtClean="0">
              <a:ea typeface="ＭＳ Ｐゴシック" charset="-128"/>
            </a:endParaRP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663" y="2389188"/>
            <a:ext cx="3911600"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eaLnBrk="1" hangingPunct="1">
              <a:defRPr/>
            </a:pPr>
            <a:r>
              <a:rPr lang="en-US" sz="2000" dirty="0" smtClean="0"/>
              <a:t>Configuring a Network Operating System</a:t>
            </a:r>
            <a:r>
              <a:rPr lang="en-US" sz="2800" dirty="0" smtClean="0"/>
              <a:t/>
            </a:r>
            <a:br>
              <a:rPr lang="en-US" sz="2800" dirty="0" smtClean="0"/>
            </a:br>
            <a:r>
              <a:rPr lang="en-US" dirty="0">
                <a:solidFill>
                  <a:schemeClr val="accent5">
                    <a:lumMod val="75000"/>
                  </a:schemeClr>
                </a:solidFill>
                <a:cs typeface="Arial" pitchFamily="34" charset="0"/>
              </a:rPr>
              <a:t>Chapter 2 Summary</a:t>
            </a: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560739"/>
            <a:ext cx="7373938" cy="4805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endParaRPr lang="en-US"/>
          </a:p>
        </p:txBody>
      </p:sp>
      <p:pic>
        <p:nvPicPr>
          <p:cNvPr id="56323" name="Picture 3" descr="CNA_largo-on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3700" y="493713"/>
            <a:ext cx="8145463" cy="838200"/>
          </a:xfrm>
        </p:spPr>
        <p:txBody>
          <a:bodyPr/>
          <a:lstStyle/>
          <a:p>
            <a:pPr eaLnBrk="1" hangingPunct="1">
              <a:defRPr/>
            </a:pPr>
            <a:r>
              <a:rPr lang="en-US" sz="1800" dirty="0" smtClean="0">
                <a:cs typeface="Arial" pitchFamily="34" charset="0"/>
              </a:rPr>
              <a:t>Cisco IOS</a:t>
            </a:r>
            <a:r>
              <a:rPr lang="en-US" dirty="0" smtClean="0"/>
              <a:t/>
            </a:r>
            <a:br>
              <a:rPr lang="en-US" dirty="0" smtClean="0"/>
            </a:br>
            <a:r>
              <a:rPr lang="en-US" dirty="0" smtClean="0">
                <a:solidFill>
                  <a:schemeClr val="accent5">
                    <a:lumMod val="75000"/>
                  </a:schemeClr>
                </a:solidFill>
                <a:cs typeface="Arial" pitchFamily="34" charset="0"/>
              </a:rPr>
              <a:t>Operating Systems</a:t>
            </a:r>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341438"/>
            <a:ext cx="4992688" cy="427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8" y="6089650"/>
            <a:ext cx="5630862" cy="55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5225" y="5427663"/>
            <a:ext cx="5591175" cy="64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5425" y="496888"/>
            <a:ext cx="8145463" cy="838200"/>
          </a:xfrm>
        </p:spPr>
        <p:txBody>
          <a:bodyPr/>
          <a:lstStyle/>
          <a:p>
            <a:pPr eaLnBrk="1" hangingPunct="1">
              <a:defRPr/>
            </a:pPr>
            <a:r>
              <a:rPr lang="en-US" sz="1800" dirty="0" smtClean="0">
                <a:cs typeface="Arial" pitchFamily="34" charset="0"/>
              </a:rPr>
              <a:t>Cisco IOS</a:t>
            </a:r>
            <a:r>
              <a:rPr lang="en-US" dirty="0" smtClean="0">
                <a:cs typeface="Arial" pitchFamily="34" charset="0"/>
              </a:rPr>
              <a:t/>
            </a:r>
            <a:br>
              <a:rPr lang="en-US" dirty="0" smtClean="0">
                <a:cs typeface="Arial" pitchFamily="34" charset="0"/>
              </a:rPr>
            </a:br>
            <a:r>
              <a:rPr lang="en-US" dirty="0">
                <a:solidFill>
                  <a:schemeClr val="accent5">
                    <a:lumMod val="75000"/>
                  </a:schemeClr>
                </a:solidFill>
                <a:cs typeface="Arial" pitchFamily="34" charset="0"/>
              </a:rPr>
              <a:t>Purpose</a:t>
            </a:r>
            <a:r>
              <a:rPr lang="en-US" dirty="0" smtClean="0">
                <a:solidFill>
                  <a:srgbClr val="FF0000"/>
                </a:solidFill>
                <a:cs typeface="Arial" pitchFamily="34" charset="0"/>
              </a:rPr>
              <a:t> </a:t>
            </a:r>
            <a:r>
              <a:rPr lang="en-US" dirty="0">
                <a:solidFill>
                  <a:schemeClr val="accent5">
                    <a:lumMod val="75000"/>
                  </a:schemeClr>
                </a:solidFill>
                <a:cs typeface="Arial" pitchFamily="34" charset="0"/>
              </a:rPr>
              <a:t>of OS</a:t>
            </a:r>
          </a:p>
        </p:txBody>
      </p:sp>
      <p:sp>
        <p:nvSpPr>
          <p:cNvPr id="9219" name="Rectangle 6"/>
          <p:cNvSpPr>
            <a:spLocks noGrp="1" noChangeArrowheads="1"/>
          </p:cNvSpPr>
          <p:nvPr>
            <p:ph idx="1"/>
          </p:nvPr>
        </p:nvSpPr>
        <p:spPr>
          <a:xfrm>
            <a:off x="479425" y="1524000"/>
            <a:ext cx="8262938" cy="4941888"/>
          </a:xfrm>
        </p:spPr>
        <p:txBody>
          <a:bodyPr/>
          <a:lstStyle/>
          <a:p>
            <a:pPr eaLnBrk="1" hangingPunct="1">
              <a:lnSpc>
                <a:spcPct val="75000"/>
              </a:lnSpc>
              <a:defRPr/>
            </a:pPr>
            <a:r>
              <a:rPr lang="en-US" altLang="ja-JP" sz="2000" dirty="0" smtClean="0">
                <a:ea typeface="ＭＳ Ｐゴシック" charset="-128"/>
                <a:cs typeface="Arial" pitchFamily="34" charset="0"/>
              </a:rPr>
              <a:t>PC operating systems (Windows 8 &amp; OS X) perform technical functions that enable </a:t>
            </a:r>
          </a:p>
          <a:p>
            <a:pPr marL="742950" lvl="1" indent="-285750" eaLnBrk="1" hangingPunct="1">
              <a:lnSpc>
                <a:spcPct val="75000"/>
              </a:lnSpc>
              <a:buFont typeface="Arial" pitchFamily="34" charset="0"/>
              <a:buChar char="•"/>
              <a:defRPr/>
            </a:pPr>
            <a:r>
              <a:rPr lang="en-US" altLang="ja-JP" dirty="0" smtClean="0">
                <a:ea typeface="ＭＳ Ｐゴシック" charset="-128"/>
                <a:cs typeface="Arial" pitchFamily="34" charset="0"/>
              </a:rPr>
              <a:t>Use of a mouse</a:t>
            </a:r>
          </a:p>
          <a:p>
            <a:pPr marL="742950" lvl="1" indent="-285750" eaLnBrk="1" hangingPunct="1">
              <a:lnSpc>
                <a:spcPct val="75000"/>
              </a:lnSpc>
              <a:buFont typeface="Arial" pitchFamily="34" charset="0"/>
              <a:buChar char="•"/>
              <a:defRPr/>
            </a:pPr>
            <a:r>
              <a:rPr lang="en-US" altLang="ja-JP" dirty="0" smtClean="0">
                <a:ea typeface="ＭＳ Ｐゴシック" charset="-128"/>
                <a:cs typeface="Arial" pitchFamily="34" charset="0"/>
              </a:rPr>
              <a:t>View output</a:t>
            </a:r>
          </a:p>
          <a:p>
            <a:pPr marL="742950" lvl="1" indent="-285750" eaLnBrk="1" hangingPunct="1">
              <a:lnSpc>
                <a:spcPct val="75000"/>
              </a:lnSpc>
              <a:buFont typeface="Arial" pitchFamily="34" charset="0"/>
              <a:buChar char="•"/>
              <a:defRPr/>
            </a:pPr>
            <a:r>
              <a:rPr lang="en-US" altLang="ja-JP" dirty="0" smtClean="0">
                <a:ea typeface="ＭＳ Ｐゴシック" charset="-128"/>
                <a:cs typeface="Arial" pitchFamily="34" charset="0"/>
              </a:rPr>
              <a:t>Enter text</a:t>
            </a:r>
          </a:p>
          <a:p>
            <a:pPr marL="0" indent="0" eaLnBrk="1" hangingPunct="1">
              <a:lnSpc>
                <a:spcPct val="75000"/>
              </a:lnSpc>
              <a:buFont typeface="Wingdings" pitchFamily="2" charset="2"/>
              <a:buNone/>
              <a:defRPr/>
            </a:pPr>
            <a:endParaRPr lang="en-US" altLang="ja-JP" sz="2000" dirty="0">
              <a:ea typeface="ＭＳ Ｐゴシック" charset="-128"/>
              <a:cs typeface="Arial" pitchFamily="34" charset="0"/>
            </a:endParaRPr>
          </a:p>
          <a:p>
            <a:pPr eaLnBrk="1" hangingPunct="1">
              <a:lnSpc>
                <a:spcPct val="75000"/>
              </a:lnSpc>
              <a:defRPr/>
            </a:pPr>
            <a:r>
              <a:rPr lang="en-US" altLang="ja-JP" sz="2000" dirty="0" smtClean="0">
                <a:ea typeface="ＭＳ Ｐゴシック" charset="-128"/>
                <a:cs typeface="Arial" pitchFamily="34" charset="0"/>
              </a:rPr>
              <a:t>Switch or router IOS provides options to </a:t>
            </a:r>
          </a:p>
          <a:p>
            <a:pPr marL="742950" lvl="1" indent="-285750" eaLnBrk="1" hangingPunct="1">
              <a:lnSpc>
                <a:spcPct val="75000"/>
              </a:lnSpc>
              <a:buFont typeface="Arial" pitchFamily="34" charset="0"/>
              <a:buChar char="•"/>
              <a:defRPr/>
            </a:pPr>
            <a:r>
              <a:rPr lang="en-US" altLang="ja-JP" dirty="0" smtClean="0">
                <a:ea typeface="ＭＳ Ｐゴシック" charset="-128"/>
                <a:cs typeface="Arial" pitchFamily="34" charset="0"/>
              </a:rPr>
              <a:t>Configure interfaces</a:t>
            </a:r>
          </a:p>
          <a:p>
            <a:pPr marL="742950" lvl="1" indent="-285750" eaLnBrk="1" hangingPunct="1">
              <a:lnSpc>
                <a:spcPct val="75000"/>
              </a:lnSpc>
              <a:buFont typeface="Arial" pitchFamily="34" charset="0"/>
              <a:buChar char="•"/>
              <a:defRPr/>
            </a:pPr>
            <a:r>
              <a:rPr lang="en-US" altLang="ja-JP" dirty="0" smtClean="0">
                <a:ea typeface="ＭＳ Ｐゴシック" charset="-128"/>
                <a:cs typeface="Arial" pitchFamily="34" charset="0"/>
              </a:rPr>
              <a:t>Enable routing and switching functions</a:t>
            </a:r>
          </a:p>
          <a:p>
            <a:pPr eaLnBrk="1" hangingPunct="1">
              <a:lnSpc>
                <a:spcPct val="75000"/>
              </a:lnSpc>
              <a:defRPr/>
            </a:pPr>
            <a:endParaRPr lang="en-US" altLang="ja-JP" sz="2000" dirty="0">
              <a:ea typeface="ＭＳ Ｐゴシック" charset="-128"/>
              <a:cs typeface="Arial" pitchFamily="34" charset="0"/>
            </a:endParaRPr>
          </a:p>
          <a:p>
            <a:pPr eaLnBrk="1" hangingPunct="1">
              <a:lnSpc>
                <a:spcPct val="75000"/>
              </a:lnSpc>
              <a:defRPr/>
            </a:pPr>
            <a:r>
              <a:rPr lang="en-US" altLang="ja-JP" sz="2000" dirty="0" smtClean="0">
                <a:ea typeface="ＭＳ Ｐゴシック" charset="-128"/>
                <a:cs typeface="Arial" pitchFamily="34" charset="0"/>
              </a:rPr>
              <a:t>All networking </a:t>
            </a:r>
            <a:r>
              <a:rPr lang="en-US" sz="2000" dirty="0" smtClean="0">
                <a:cs typeface="Arial" pitchFamily="34" charset="0"/>
              </a:rPr>
              <a:t>devices </a:t>
            </a:r>
            <a:r>
              <a:rPr lang="en-US" sz="2000" dirty="0">
                <a:cs typeface="Arial" pitchFamily="34" charset="0"/>
              </a:rPr>
              <a:t>come with a default </a:t>
            </a:r>
            <a:r>
              <a:rPr lang="en-US" sz="2000" dirty="0" smtClean="0">
                <a:cs typeface="Arial" pitchFamily="34" charset="0"/>
              </a:rPr>
              <a:t>IOS</a:t>
            </a:r>
          </a:p>
          <a:p>
            <a:pPr marL="0" indent="0" eaLnBrk="1" hangingPunct="1">
              <a:lnSpc>
                <a:spcPct val="75000"/>
              </a:lnSpc>
              <a:buFont typeface="Wingdings" pitchFamily="2" charset="2"/>
              <a:buNone/>
              <a:defRPr/>
            </a:pPr>
            <a:r>
              <a:rPr lang="en-US" sz="2000" dirty="0" smtClean="0">
                <a:cs typeface="Arial" pitchFamily="34" charset="0"/>
              </a:rPr>
              <a:t> </a:t>
            </a:r>
          </a:p>
          <a:p>
            <a:pPr eaLnBrk="1" hangingPunct="1">
              <a:lnSpc>
                <a:spcPct val="75000"/>
              </a:lnSpc>
              <a:defRPr/>
            </a:pPr>
            <a:r>
              <a:rPr lang="en-US" sz="2000" dirty="0" smtClean="0">
                <a:cs typeface="Arial" pitchFamily="34" charset="0"/>
              </a:rPr>
              <a:t>Possible </a:t>
            </a:r>
            <a:r>
              <a:rPr lang="en-US" sz="2000" dirty="0">
                <a:cs typeface="Arial" pitchFamily="34" charset="0"/>
              </a:rPr>
              <a:t>to upgrade the IOS version or feature </a:t>
            </a:r>
            <a:r>
              <a:rPr lang="en-US" sz="2000" dirty="0" smtClean="0">
                <a:cs typeface="Arial" pitchFamily="34" charset="0"/>
              </a:rPr>
              <a:t>set</a:t>
            </a:r>
            <a:endParaRPr lang="en-US" altLang="ja-JP" sz="2000" dirty="0" smtClean="0">
              <a:ea typeface="ＭＳ Ｐゴシック" charset="-128"/>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5425" y="414338"/>
            <a:ext cx="8145463" cy="838200"/>
          </a:xfrm>
        </p:spPr>
        <p:txBody>
          <a:bodyPr/>
          <a:lstStyle/>
          <a:p>
            <a:pPr eaLnBrk="1" hangingPunct="1">
              <a:defRPr/>
            </a:pPr>
            <a:r>
              <a:rPr lang="en-US" sz="1800" dirty="0" smtClean="0">
                <a:cs typeface="Arial" pitchFamily="34" charset="0"/>
              </a:rPr>
              <a:t>Cisco IOS</a:t>
            </a:r>
            <a:r>
              <a:rPr lang="en-US" dirty="0" smtClean="0">
                <a:cs typeface="Arial" pitchFamily="34" charset="0"/>
              </a:rPr>
              <a:t/>
            </a:r>
            <a:br>
              <a:rPr lang="en-US" dirty="0" smtClean="0">
                <a:cs typeface="Arial" pitchFamily="34" charset="0"/>
              </a:rPr>
            </a:br>
            <a:r>
              <a:rPr lang="en-US" dirty="0">
                <a:solidFill>
                  <a:schemeClr val="accent5">
                    <a:lumMod val="75000"/>
                  </a:schemeClr>
                </a:solidFill>
                <a:cs typeface="Arial" pitchFamily="34" charset="0"/>
              </a:rPr>
              <a:t>Location of the Cisco IOS</a:t>
            </a:r>
          </a:p>
        </p:txBody>
      </p:sp>
      <p:sp>
        <p:nvSpPr>
          <p:cNvPr id="10243" name="Rectangle 6"/>
          <p:cNvSpPr>
            <a:spLocks noGrp="1" noChangeArrowheads="1"/>
          </p:cNvSpPr>
          <p:nvPr>
            <p:ph idx="1"/>
          </p:nvPr>
        </p:nvSpPr>
        <p:spPr>
          <a:xfrm>
            <a:off x="582613" y="1450975"/>
            <a:ext cx="8216900" cy="4927600"/>
          </a:xfrm>
        </p:spPr>
        <p:txBody>
          <a:bodyPr/>
          <a:lstStyle/>
          <a:p>
            <a:pPr marL="381000" indent="-381000" eaLnBrk="1" hangingPunct="1">
              <a:lnSpc>
                <a:spcPct val="75000"/>
              </a:lnSpc>
              <a:buFont typeface="Wingdings" pitchFamily="2" charset="2"/>
              <a:buNone/>
              <a:defRPr/>
            </a:pPr>
            <a:r>
              <a:rPr lang="en-US" altLang="ja-JP" dirty="0" smtClean="0">
                <a:ea typeface="ＭＳ Ｐゴシック" charset="-128"/>
                <a:cs typeface="Arial" pitchFamily="34" charset="0"/>
              </a:rPr>
              <a:t>IOS stored in </a:t>
            </a:r>
            <a:r>
              <a:rPr lang="en-US" altLang="ja-JP" b="1" dirty="0" smtClean="0">
                <a:ea typeface="ＭＳ Ｐゴシック" charset="-128"/>
                <a:cs typeface="Arial" pitchFamily="34" charset="0"/>
              </a:rPr>
              <a:t>Flash</a:t>
            </a:r>
          </a:p>
          <a:p>
            <a:pPr eaLnBrk="1" hangingPunct="1">
              <a:lnSpc>
                <a:spcPct val="75000"/>
              </a:lnSpc>
              <a:defRPr/>
            </a:pPr>
            <a:r>
              <a:rPr lang="en-US" altLang="ja-JP" sz="2000" dirty="0" smtClean="0">
                <a:ea typeface="ＭＳ Ｐゴシック" charset="-128"/>
                <a:cs typeface="Arial" pitchFamily="34" charset="0"/>
              </a:rPr>
              <a:t>Non-volatile storage – not lost when power is lost</a:t>
            </a:r>
          </a:p>
          <a:p>
            <a:pPr eaLnBrk="1" hangingPunct="1">
              <a:lnSpc>
                <a:spcPct val="75000"/>
              </a:lnSpc>
              <a:defRPr/>
            </a:pPr>
            <a:r>
              <a:rPr lang="en-US" altLang="ja-JP" sz="2000" dirty="0" smtClean="0">
                <a:ea typeface="ＭＳ Ｐゴシック" charset="-128"/>
                <a:cs typeface="Arial" pitchFamily="34" charset="0"/>
              </a:rPr>
              <a:t>Can be changed or overwritten as needed</a:t>
            </a:r>
          </a:p>
          <a:p>
            <a:pPr eaLnBrk="1" hangingPunct="1">
              <a:lnSpc>
                <a:spcPct val="75000"/>
              </a:lnSpc>
              <a:defRPr/>
            </a:pPr>
            <a:r>
              <a:rPr lang="en-US" altLang="ja-JP" sz="2000" dirty="0" smtClean="0">
                <a:ea typeface="ＭＳ Ｐゴシック" charset="-128"/>
                <a:cs typeface="Arial" pitchFamily="34" charset="0"/>
              </a:rPr>
              <a:t>Can be used to store multiple versions of IOS</a:t>
            </a:r>
          </a:p>
          <a:p>
            <a:pPr eaLnBrk="1" hangingPunct="1">
              <a:lnSpc>
                <a:spcPct val="75000"/>
              </a:lnSpc>
              <a:defRPr/>
            </a:pPr>
            <a:r>
              <a:rPr lang="en-US" altLang="ja-JP" sz="2000" dirty="0" smtClean="0">
                <a:ea typeface="ＭＳ Ｐゴシック" charset="-128"/>
                <a:cs typeface="Arial" pitchFamily="34" charset="0"/>
              </a:rPr>
              <a:t>IOS copied from flash to volatile RAM</a:t>
            </a:r>
          </a:p>
          <a:p>
            <a:pPr eaLnBrk="1" hangingPunct="1">
              <a:lnSpc>
                <a:spcPct val="75000"/>
              </a:lnSpc>
              <a:defRPr/>
            </a:pPr>
            <a:r>
              <a:rPr lang="en-US" altLang="ja-JP" sz="2000" dirty="0" smtClean="0">
                <a:ea typeface="ＭＳ Ｐゴシック" charset="-128"/>
                <a:cs typeface="Arial" pitchFamily="34" charset="0"/>
              </a:rPr>
              <a:t>Quantity of flash and RAM memory determines IOS that can be used </a:t>
            </a:r>
          </a:p>
          <a:p>
            <a:pPr marL="0" indent="0" eaLnBrk="1" hangingPunct="1">
              <a:lnSpc>
                <a:spcPct val="75000"/>
              </a:lnSpc>
              <a:buFont typeface="Wingdings" pitchFamily="2" charset="2"/>
              <a:buNone/>
              <a:defRPr/>
            </a:pPr>
            <a:endParaRPr lang="en-US" altLang="ja-JP" sz="2000" dirty="0" smtClean="0">
              <a:ea typeface="ＭＳ Ｐゴシック" charset="-128"/>
              <a:cs typeface="Arial" pitchFamily="34" charset="0"/>
            </a:endParaRPr>
          </a:p>
        </p:txBody>
      </p:sp>
      <p:pic>
        <p:nvPicPr>
          <p:cNvPr id="12292" name="Picture 5" descr="C:\AriesWork\Content\NetworkBasics\Chapter 2\Graphics\Location of Cisco I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4030663"/>
            <a:ext cx="3070225"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9238" y="396875"/>
            <a:ext cx="8145462" cy="838200"/>
          </a:xfrm>
        </p:spPr>
        <p:txBody>
          <a:bodyPr/>
          <a:lstStyle/>
          <a:p>
            <a:pPr eaLnBrk="1" hangingPunct="1">
              <a:defRPr/>
            </a:pPr>
            <a:r>
              <a:rPr lang="en-US" sz="1800" dirty="0" smtClean="0">
                <a:cs typeface="Arial" pitchFamily="34" charset="0"/>
              </a:rPr>
              <a:t>Cisco IOS</a:t>
            </a:r>
            <a:br>
              <a:rPr lang="en-US" sz="1800" dirty="0" smtClean="0">
                <a:cs typeface="Arial" pitchFamily="34" charset="0"/>
              </a:rPr>
            </a:br>
            <a:r>
              <a:rPr lang="en-US" dirty="0" err="1">
                <a:solidFill>
                  <a:schemeClr val="accent5">
                    <a:lumMod val="75000"/>
                  </a:schemeClr>
                </a:solidFill>
                <a:cs typeface="Arial" pitchFamily="34" charset="0"/>
              </a:rPr>
              <a:t>IOS</a:t>
            </a:r>
            <a:r>
              <a:rPr lang="en-US" dirty="0">
                <a:solidFill>
                  <a:schemeClr val="accent5">
                    <a:lumMod val="75000"/>
                  </a:schemeClr>
                </a:solidFill>
                <a:cs typeface="Arial" pitchFamily="34" charset="0"/>
              </a:rPr>
              <a:t> Functions</a:t>
            </a:r>
          </a:p>
        </p:txBody>
      </p:sp>
      <p:sp>
        <p:nvSpPr>
          <p:cNvPr id="13315" name="Rectangle 6"/>
          <p:cNvSpPr>
            <a:spLocks noGrp="1" noChangeArrowheads="1"/>
          </p:cNvSpPr>
          <p:nvPr>
            <p:ph idx="1"/>
          </p:nvPr>
        </p:nvSpPr>
        <p:spPr>
          <a:xfrm>
            <a:off x="377825" y="1379538"/>
            <a:ext cx="8512175" cy="593725"/>
          </a:xfrm>
        </p:spPr>
        <p:txBody>
          <a:bodyPr/>
          <a:lstStyle/>
          <a:p>
            <a:pPr marL="0" indent="0" eaLnBrk="1" hangingPunct="1">
              <a:lnSpc>
                <a:spcPct val="75000"/>
              </a:lnSpc>
              <a:buFont typeface="Wingdings" pitchFamily="2" charset="2"/>
              <a:buNone/>
            </a:pPr>
            <a:r>
              <a:rPr lang="en-US" altLang="ja-JP" smtClean="0">
                <a:ea typeface="ＭＳ Ｐゴシック" pitchFamily="34" charset="-128"/>
                <a:cs typeface="Arial" charset="0"/>
              </a:rPr>
              <a:t>Major functions performed or enabled by Cisco routers and switches include:</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2030413"/>
            <a:ext cx="5322888" cy="4754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10829</TotalTime>
  <Pages>28</Pages>
  <Words>2348</Words>
  <Application>Microsoft Office PowerPoint</Application>
  <PresentationFormat>On-screen Show (4:3)</PresentationFormat>
  <Paragraphs>452</Paragraphs>
  <Slides>51</Slides>
  <Notes>49</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PPT-TMPLT-WHT_C</vt:lpstr>
      <vt:lpstr>NetAcad-4F_PPT-WHT_060408</vt:lpstr>
      <vt:lpstr>Chapter 2: Configuring a Network Operating System</vt:lpstr>
      <vt:lpstr>Chapter 2 - Objectives</vt:lpstr>
      <vt:lpstr>Chapter 2</vt:lpstr>
      <vt:lpstr>2.1  IOS Bootcamp</vt:lpstr>
      <vt:lpstr>Cisco IOS Operating Systems</vt:lpstr>
      <vt:lpstr>Cisco IOS Operating Systems</vt:lpstr>
      <vt:lpstr>Cisco IOS Purpose of OS</vt:lpstr>
      <vt:lpstr>Cisco IOS Location of the Cisco IOS</vt:lpstr>
      <vt:lpstr>Cisco IOS IOS Functions</vt:lpstr>
      <vt:lpstr>Accessing a Cisco IOS Device Console Access Method</vt:lpstr>
      <vt:lpstr>Accessing a Cisco IOS Device Console Access Method</vt:lpstr>
      <vt:lpstr>Accessing a Cisco IOS Device Telnet, SSH, and AUX Access Methods</vt:lpstr>
      <vt:lpstr>Accessing a Cisco IOS Device Terminal Emulation Programs</vt:lpstr>
      <vt:lpstr>Navigating the IOS Cisco IOS Modes of Operation</vt:lpstr>
      <vt:lpstr>Navigating the IOS Primary Modes</vt:lpstr>
      <vt:lpstr>Navigating the IOS Global Configuration Mode and Submodes</vt:lpstr>
      <vt:lpstr>Navigating the IOS Navigating between IOS Modes</vt:lpstr>
      <vt:lpstr>Navigating the IOS Navigating between IOS Modes (cont.)</vt:lpstr>
      <vt:lpstr>The Command Structure IOS Command Structure</vt:lpstr>
      <vt:lpstr>The Command Structure Cisco IOS Command Reference</vt:lpstr>
      <vt:lpstr>The Command Structure Context Sensitive Help</vt:lpstr>
      <vt:lpstr>The Command Structure Command Syntax Check</vt:lpstr>
      <vt:lpstr>The Command Structure Hot Keys and Shortcuts</vt:lpstr>
      <vt:lpstr>The Command Structure IOS Examination Commands</vt:lpstr>
      <vt:lpstr>The Command Structure The show version Command</vt:lpstr>
      <vt:lpstr>2.2 Getting Basic</vt:lpstr>
      <vt:lpstr>Hostnames Why the Switch</vt:lpstr>
      <vt:lpstr>Hostnames Device Names</vt:lpstr>
      <vt:lpstr>Hostnames Hostnames</vt:lpstr>
      <vt:lpstr>Hostnames Configuring Hostnames</vt:lpstr>
      <vt:lpstr>Limiting Access to Device Configurations Securing Device Access</vt:lpstr>
      <vt:lpstr>Limiting Access to Device Configurations Securing Privileged EXEC Access</vt:lpstr>
      <vt:lpstr>Limiting Access to Device Configurations Securing User EXEC Access</vt:lpstr>
      <vt:lpstr>Limiting Access to Device Configurations Encrypting Password Display</vt:lpstr>
      <vt:lpstr>Limiting Access to Device Configurations Banner Messages</vt:lpstr>
      <vt:lpstr>Saving Configurations Configuration Files</vt:lpstr>
      <vt:lpstr>Saving Configurations Capturing Text</vt:lpstr>
      <vt:lpstr>2.3 Address Schemes</vt:lpstr>
      <vt:lpstr>Ports and Addresses IP Addressing in the Large</vt:lpstr>
      <vt:lpstr>Ports and Addresses Interfaces and Ports</vt:lpstr>
      <vt:lpstr>Addressing Devices Configuring a Switch Virtual Interface</vt:lpstr>
      <vt:lpstr>Addressing Devices Manual IP Address Configuration for End Devices</vt:lpstr>
      <vt:lpstr>Addressing Devices Automatic IP Address Configuration for End Devices</vt:lpstr>
      <vt:lpstr>Addressing Devices IP Address Conflicts</vt:lpstr>
      <vt:lpstr>Verifying Connectivity Test the Loopback Address on an End Device</vt:lpstr>
      <vt:lpstr>Verifying Connectivity Testing the Interface Assignment</vt:lpstr>
      <vt:lpstr>Verifying Connectivity Testing End-to-End Connectivity</vt:lpstr>
      <vt:lpstr>Configuring a Network Operating System Chapter 2 Summary</vt:lpstr>
      <vt:lpstr>Configuring a Network Operating System Chapter 2 Summary</vt:lpstr>
      <vt:lpstr>Configuring a Network Operating System Chapter 2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ElaineHorn</cp:lastModifiedBy>
  <cp:revision>708</cp:revision>
  <cp:lastPrinted>1999-01-27T00:54:54Z</cp:lastPrinted>
  <dcterms:created xsi:type="dcterms:W3CDTF">2006-10-23T15:07:30Z</dcterms:created>
  <dcterms:modified xsi:type="dcterms:W3CDTF">2013-05-25T19:33:56Z</dcterms:modified>
</cp:coreProperties>
</file>