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7"/>
  </p:notesMasterIdLst>
  <p:handoutMasterIdLst>
    <p:handoutMasterId r:id="rId48"/>
  </p:handoutMasterIdLst>
  <p:sldIdLst>
    <p:sldId id="500" r:id="rId3"/>
    <p:sldId id="800" r:id="rId4"/>
    <p:sldId id="541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736" r:id="rId13"/>
    <p:sldId id="776" r:id="rId14"/>
    <p:sldId id="737" r:id="rId15"/>
    <p:sldId id="740" r:id="rId16"/>
    <p:sldId id="741" r:id="rId17"/>
    <p:sldId id="777" r:id="rId18"/>
    <p:sldId id="804" r:id="rId19"/>
    <p:sldId id="778" r:id="rId20"/>
    <p:sldId id="779" r:id="rId21"/>
    <p:sldId id="780" r:id="rId22"/>
    <p:sldId id="781" r:id="rId23"/>
    <p:sldId id="782" r:id="rId24"/>
    <p:sldId id="783" r:id="rId25"/>
    <p:sldId id="805" r:id="rId26"/>
    <p:sldId id="785" r:id="rId27"/>
    <p:sldId id="786" r:id="rId28"/>
    <p:sldId id="787" r:id="rId29"/>
    <p:sldId id="788" r:id="rId30"/>
    <p:sldId id="806" r:id="rId31"/>
    <p:sldId id="790" r:id="rId32"/>
    <p:sldId id="750" r:id="rId33"/>
    <p:sldId id="751" r:id="rId34"/>
    <p:sldId id="752" r:id="rId35"/>
    <p:sldId id="718" r:id="rId36"/>
    <p:sldId id="753" r:id="rId37"/>
    <p:sldId id="754" r:id="rId38"/>
    <p:sldId id="755" r:id="rId39"/>
    <p:sldId id="756" r:id="rId40"/>
    <p:sldId id="791" r:id="rId41"/>
    <p:sldId id="792" r:id="rId42"/>
    <p:sldId id="801" r:id="rId43"/>
    <p:sldId id="802" r:id="rId44"/>
    <p:sldId id="803" r:id="rId45"/>
    <p:sldId id="681" r:id="rId4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2.xml"/><Relationship Id="rId26" Type="http://schemas.openxmlformats.org/officeDocument/2006/relationships/slide" Target="slides/slide32.xml"/><Relationship Id="rId3" Type="http://schemas.openxmlformats.org/officeDocument/2006/relationships/slide" Target="slides/slide6.xml"/><Relationship Id="rId21" Type="http://schemas.openxmlformats.org/officeDocument/2006/relationships/slide" Target="slides/slide26.xml"/><Relationship Id="rId34" Type="http://schemas.openxmlformats.org/officeDocument/2006/relationships/slide" Target="slides/slide40.xml"/><Relationship Id="rId7" Type="http://schemas.openxmlformats.org/officeDocument/2006/relationships/slide" Target="slides/slide10.xml"/><Relationship Id="rId12" Type="http://schemas.openxmlformats.org/officeDocument/2006/relationships/slide" Target="slides/slide15.xml"/><Relationship Id="rId17" Type="http://schemas.openxmlformats.org/officeDocument/2006/relationships/slide" Target="slides/slide21.xml"/><Relationship Id="rId25" Type="http://schemas.openxmlformats.org/officeDocument/2006/relationships/slide" Target="slides/slide31.xml"/><Relationship Id="rId33" Type="http://schemas.openxmlformats.org/officeDocument/2006/relationships/slide" Target="slides/slide39.xml"/><Relationship Id="rId2" Type="http://schemas.openxmlformats.org/officeDocument/2006/relationships/slide" Target="slides/slide5.xml"/><Relationship Id="rId16" Type="http://schemas.openxmlformats.org/officeDocument/2006/relationships/slide" Target="slides/slide20.xml"/><Relationship Id="rId20" Type="http://schemas.openxmlformats.org/officeDocument/2006/relationships/slide" Target="slides/slide25.xml"/><Relationship Id="rId29" Type="http://schemas.openxmlformats.org/officeDocument/2006/relationships/slide" Target="slides/slide35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24" Type="http://schemas.openxmlformats.org/officeDocument/2006/relationships/slide" Target="slides/slide30.xml"/><Relationship Id="rId32" Type="http://schemas.openxmlformats.org/officeDocument/2006/relationships/slide" Target="slides/slide38.xml"/><Relationship Id="rId37" Type="http://schemas.openxmlformats.org/officeDocument/2006/relationships/slide" Target="slides/slide43.xml"/><Relationship Id="rId5" Type="http://schemas.openxmlformats.org/officeDocument/2006/relationships/slide" Target="slides/slide8.xml"/><Relationship Id="rId15" Type="http://schemas.openxmlformats.org/officeDocument/2006/relationships/slide" Target="slides/slide19.xml"/><Relationship Id="rId23" Type="http://schemas.openxmlformats.org/officeDocument/2006/relationships/slide" Target="slides/slide28.xml"/><Relationship Id="rId28" Type="http://schemas.openxmlformats.org/officeDocument/2006/relationships/slide" Target="slides/slide34.xml"/><Relationship Id="rId36" Type="http://schemas.openxmlformats.org/officeDocument/2006/relationships/slide" Target="slides/slide42.xml"/><Relationship Id="rId10" Type="http://schemas.openxmlformats.org/officeDocument/2006/relationships/slide" Target="slides/slide13.xml"/><Relationship Id="rId19" Type="http://schemas.openxmlformats.org/officeDocument/2006/relationships/slide" Target="slides/slide23.xml"/><Relationship Id="rId31" Type="http://schemas.openxmlformats.org/officeDocument/2006/relationships/slide" Target="slides/slide37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18.xml"/><Relationship Id="rId22" Type="http://schemas.openxmlformats.org/officeDocument/2006/relationships/slide" Target="slides/slide27.xml"/><Relationship Id="rId27" Type="http://schemas.openxmlformats.org/officeDocument/2006/relationships/slide" Target="slides/slide33.xml"/><Relationship Id="rId30" Type="http://schemas.openxmlformats.org/officeDocument/2006/relationships/slide" Target="slides/slide36.xml"/><Relationship Id="rId35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0958FDCD-4842-ED45-9BA3-AF6EB48644B2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xmlns="" val="3222891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>
                <a:cs typeface="+mn-cs"/>
              </a:defRPr>
            </a:lvl1pPr>
          </a:lstStyle>
          <a:p>
            <a:pPr>
              <a:defRPr/>
            </a:pPr>
            <a:fld id="{F7E7D29C-EBE0-2145-A136-E4382E26D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00474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A428A3C-521B-AB40-9C7E-2898D6FD9760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/>
              <a:t>Cisco Networking Academy program</a:t>
            </a:r>
          </a:p>
          <a:p>
            <a:pPr>
              <a:buFontTx/>
              <a:buNone/>
            </a:pPr>
            <a:r>
              <a:rPr lang="en-US" b="1"/>
              <a:t>Introduction to Networks</a:t>
            </a:r>
          </a:p>
          <a:p>
            <a:pPr>
              <a:buFontTx/>
              <a:buNone/>
            </a:pPr>
            <a:r>
              <a:rPr lang="en-US" sz="1300" b="1"/>
              <a:t>Chapter 3: Network Protocols and Communications</a:t>
            </a:r>
            <a:endParaRPr lang="en-GB"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31AACB-708B-284D-A916-66A7FB77742E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3.1.1.7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6DFC64-A7A9-2348-9493-929FB16E468A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3.2.1.1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D741E8-40CE-BC4F-BCD9-E380DA1C8156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3.2.1.2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FEB9F9-38EE-3C4A-8AB2-A7C69126EE13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3.2.1.3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030F8DD-2482-214C-8AFB-31B853766638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3.2.2.1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A0FF3E-7389-5440-A58E-33F00E530596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3.2.2.2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1207C5-1137-7544-8A82-2BDEDB5282BB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3.2.2.3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859ABDF-D66B-5940-8519-E9017544AB13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3.1.3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DD2DBC-FC3F-D641-8E1D-7FE98634F1CD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6756AC-EEDD-7041-ADFD-1DCFEF6BC1D9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D9FE341-CDAE-0646-B9FA-BCFE31716F80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3.2.3.3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7C9A95-5F05-E44C-B077-49A1104930EB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3.2.3.4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311183-2278-DD44-AEE2-0359559B6345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3.2.3.5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CA1E82A-5E1B-3E40-8138-C2CF76DF52DA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3.2.4.1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E35EA4A-A3A7-684D-B2D1-777FEEBA9B0C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3.2.4.2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C02162E-FF1D-A047-BDF3-C41D158B696F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3.2.4.3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1A6BBD-F54E-2342-86BC-C242B7C08922}" type="slidenum">
              <a:rPr lang="en-US" sz="800"/>
              <a:pPr/>
              <a:t>28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3.2.4.4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5AD203-C5D2-8545-9F67-6340BEF9FBB8}" type="slidenum">
              <a:rPr lang="en-US" sz="800"/>
              <a:pPr/>
              <a:t>30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3.3.1.1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8335F6D-B997-8E40-82E2-05ED6650C517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3.3.1.2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45199D4-13D0-3644-A9E9-7CFB82FD4B4D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3.3.1.3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2A78144-1DD7-AC47-A39E-1B0F97800ABE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/>
              <a:t>Chapter 3 Sections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90F82D-02B1-2C4D-A57F-953BFB99D964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3.3.1.4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3750B6-4B74-8C4B-9B0D-8C4EECE63261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3B4692-A36C-104D-AB06-9159FA6ACA3A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3.3.2.1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4E7E6D-0E40-C74E-A58C-87AE2B46601F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3.3.2.2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0F3101-7792-AA41-93FF-A87EC4BB2F76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3.3.2.3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BF1D1D-4D12-E04C-ACC5-9C920AB6C8B2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3.3.3.1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95BA9CC-FC80-7044-9A5E-B346E26CF6EC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3.3.3.2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4B68352-8120-EA4A-BCFB-61DE67E1E0E2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3.3.3.4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1.5 &amp; 1.5.1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42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1.5 &amp; 1.5.1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75ECC62-78AC-A949-A1CD-34249F1AC0F8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3.1.1.1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A7AF211-02D4-CA4C-B739-BDD3E82BAC44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1.5 &amp; 1.5.1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AC3BBA-D463-F44C-8752-00196D404507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3.1.1.2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F5DD48-9362-964E-A84E-7CA301B444CD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3.1.1.3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62E776F-9F84-E64F-B86B-88FB808E7E2E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B6A7E5-BA24-8244-BB90-5D5C919E4DDE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3.1.1.5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8DB5FB5-EF59-3F4E-9533-24DE96D673A9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3.1.1.6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893C6B-F82A-6E43-9FED-D37B50CF303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4819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4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025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205460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CC467CAC-49F4-5147-A432-238A0285B71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203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4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9975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1333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752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3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4261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640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77207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7696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955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2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880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46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90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42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977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668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793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57427839-CBCA-5C42-8541-AAF5019BCEE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393700"/>
            <a:ext cx="8772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452FF3AB-40C4-2941-ACFC-69E93ACFE222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379538"/>
            <a:ext cx="87344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39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wmf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</a:rPr>
              <a:t>Chapter 3:</a:t>
            </a:r>
            <a:br>
              <a:rPr lang="en-US" sz="2800">
                <a:latin typeface="Arial" charset="0"/>
              </a:rPr>
            </a:br>
            <a:r>
              <a:rPr lang="en-US" sz="2800">
                <a:latin typeface="Arial" charset="0"/>
              </a:rPr>
              <a:t>Network Protocols and Communications</a:t>
            </a:r>
            <a:endParaRPr lang="en-US" sz="28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sz="2400">
                <a:latin typeface="Arial" charset="0"/>
              </a:rPr>
              <a:t>Introduction to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Delivery Options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6" b="5148"/>
          <a:stretch>
            <a:fillRect/>
          </a:stretch>
        </p:blipFill>
        <p:spPr>
          <a:xfrm>
            <a:off x="212725" y="1379538"/>
            <a:ext cx="8734425" cy="48545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555" name="Straight Connector 4"/>
          <p:cNvCxnSpPr>
            <a:cxnSpLocks noChangeShapeType="1"/>
          </p:cNvCxnSpPr>
          <p:nvPr/>
        </p:nvCxnSpPr>
        <p:spPr bwMode="auto">
          <a:xfrm flipV="1">
            <a:off x="4746625" y="1270000"/>
            <a:ext cx="0" cy="485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Rules that Govern Communications</a:t>
            </a:r>
          </a:p>
        </p:txBody>
      </p:sp>
      <p:pic>
        <p:nvPicPr>
          <p:cNvPr id="25602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7454" r="-27454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Network Protocols</a:t>
            </a: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How the message is formatted or structured</a:t>
            </a:r>
          </a:p>
          <a:p>
            <a:r>
              <a:rPr lang="en-US">
                <a:latin typeface="Arial" charset="0"/>
              </a:rPr>
              <a:t>The process by which networking devices share information about pathways with other networks</a:t>
            </a:r>
          </a:p>
          <a:p>
            <a:r>
              <a:rPr lang="en-US">
                <a:latin typeface="Arial" charset="0"/>
              </a:rPr>
              <a:t>How and when error and system messages are passed between devices</a:t>
            </a:r>
          </a:p>
          <a:p>
            <a:r>
              <a:rPr lang="en-US">
                <a:latin typeface="Arial" charset="0"/>
              </a:rPr>
              <a:t>The setup and termination of data transfer sessions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Interaction of Protocols</a:t>
            </a:r>
          </a:p>
        </p:txBody>
      </p:sp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Application Protocol – Hypertext Transfer Protocol (HTTP)</a:t>
            </a:r>
          </a:p>
          <a:p>
            <a:r>
              <a:rPr lang="en-US">
                <a:latin typeface="Arial" charset="0"/>
              </a:rPr>
              <a:t>Transport Protocol – Transmission Control Protocol (TCP)</a:t>
            </a:r>
          </a:p>
          <a:p>
            <a:r>
              <a:rPr lang="en-US">
                <a:latin typeface="Arial" charset="0"/>
              </a:rPr>
              <a:t>Internet Protocol – Internet Protocol (IP)</a:t>
            </a:r>
          </a:p>
          <a:p>
            <a:r>
              <a:rPr lang="en-US">
                <a:latin typeface="Arial" charset="0"/>
              </a:rPr>
              <a:t>Network Access Protocols – Data Link &amp; Physical layers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 Suites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Protocol Suites and Industry Standards</a:t>
            </a:r>
          </a:p>
        </p:txBody>
      </p:sp>
      <p:pic>
        <p:nvPicPr>
          <p:cNvPr id="31746" name="Content Placeholder 2" descr="NetBasics_Chp3_table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397" r="-14397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 Suites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Creation of Internet, Development of TCP/IP</a:t>
            </a:r>
          </a:p>
        </p:txBody>
      </p:sp>
      <p:pic>
        <p:nvPicPr>
          <p:cNvPr id="33794" name="Content Placeholder 1" descr="arpanet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2787" r="-62787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Protocol Suites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TCP/IP Protocol Suite and Communication</a:t>
            </a:r>
          </a:p>
        </p:txBody>
      </p:sp>
      <p:pic>
        <p:nvPicPr>
          <p:cNvPr id="3584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73" t="6261" r="6691" b="14967"/>
          <a:stretch>
            <a:fillRect/>
          </a:stretch>
        </p:blipFill>
        <p:spPr>
          <a:xfrm>
            <a:off x="307975" y="1782763"/>
            <a:ext cx="8188325" cy="40068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3-2-2-4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Network Protocols and Standards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Standards Organizations</a:t>
            </a:r>
          </a:p>
        </p:txBody>
      </p:sp>
      <p:pic>
        <p:nvPicPr>
          <p:cNvPr id="37890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003425"/>
            <a:ext cx="28448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731963"/>
            <a:ext cx="26733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543300"/>
            <a:ext cx="184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394075"/>
            <a:ext cx="1968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188" y="4487863"/>
            <a:ext cx="123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2975" y="4613275"/>
            <a:ext cx="186531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4075" y="4613275"/>
            <a:ext cx="41275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Open Standards</a:t>
            </a: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Internet Society (ISOC)</a:t>
            </a:r>
          </a:p>
          <a:p>
            <a:r>
              <a:rPr lang="en-US">
                <a:latin typeface="Arial" charset="0"/>
              </a:rPr>
              <a:t>The Internet Architecture Board (IAB)</a:t>
            </a:r>
          </a:p>
          <a:p>
            <a:r>
              <a:rPr lang="en-US">
                <a:latin typeface="Arial" charset="0"/>
              </a:rPr>
              <a:t>The Internet Engineering Task Force (IETF)</a:t>
            </a:r>
          </a:p>
          <a:p>
            <a:r>
              <a:rPr lang="en-US">
                <a:latin typeface="Arial" charset="0"/>
              </a:rPr>
              <a:t>Institute of Electrical and Electronics Engineers (IEEE)</a:t>
            </a:r>
          </a:p>
          <a:p>
            <a:r>
              <a:rPr lang="en-US">
                <a:latin typeface="Arial" charset="0"/>
              </a:rPr>
              <a:t>The International Organization for Standards (ISO)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</a:t>
            </a:r>
            <a:r>
              <a:rPr lang="en-US" dirty="0"/>
              <a:t>3</a:t>
            </a:r>
            <a:r>
              <a:rPr lang="en-US" dirty="0" smtClean="0"/>
              <a:t>: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828800"/>
            <a:ext cx="7940675" cy="462578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Students will be able to:</a:t>
            </a:r>
          </a:p>
          <a:p>
            <a:pPr>
              <a:buFont typeface="Wingdings" charset="2"/>
              <a:buChar char="§"/>
            </a:pPr>
            <a:r>
              <a:rPr lang="en-CA" dirty="0"/>
              <a:t>Explain how rules are used to facilitate </a:t>
            </a:r>
            <a:r>
              <a:rPr lang="en-CA" dirty="0" smtClean="0"/>
              <a:t>communication.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Explain </a:t>
            </a:r>
            <a:r>
              <a:rPr lang="en-US" dirty="0"/>
              <a:t>the role of protocols and standards organizations in facilitating interoperability in network </a:t>
            </a:r>
            <a:r>
              <a:rPr lang="en-US" dirty="0" smtClean="0"/>
              <a:t>communications</a:t>
            </a:r>
            <a:r>
              <a:rPr lang="en-CA" dirty="0" smtClean="0"/>
              <a:t>.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Explain </a:t>
            </a:r>
            <a:r>
              <a:rPr lang="en-US" dirty="0"/>
              <a:t>how devices on a LAN access resources in a small to medium-sized business </a:t>
            </a:r>
            <a:r>
              <a:rPr lang="en-US" dirty="0" smtClean="0"/>
              <a:t>network</a:t>
            </a:r>
            <a:r>
              <a:rPr lang="en-CA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280680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ISOC, IAB, and IETF</a:t>
            </a:r>
          </a:p>
        </p:txBody>
      </p:sp>
      <p:pic>
        <p:nvPicPr>
          <p:cNvPr id="41986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33575"/>
            <a:ext cx="53657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67375" y="1822450"/>
            <a:ext cx="193516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4063" y="2908300"/>
            <a:ext cx="11398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688" y="4214813"/>
            <a:ext cx="136842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3750" y="4214813"/>
            <a:ext cx="1658938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IEEE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38 societies</a:t>
            </a:r>
          </a:p>
          <a:p>
            <a:r>
              <a:rPr lang="en-US">
                <a:latin typeface="Arial" charset="0"/>
              </a:rPr>
              <a:t>130 journals</a:t>
            </a:r>
          </a:p>
          <a:p>
            <a:r>
              <a:rPr lang="en-US">
                <a:latin typeface="Arial" charset="0"/>
              </a:rPr>
              <a:t>1,300 conferences each year</a:t>
            </a:r>
          </a:p>
          <a:p>
            <a:r>
              <a:rPr lang="en-US">
                <a:latin typeface="Arial" charset="0"/>
              </a:rPr>
              <a:t>1,300 standards and projects</a:t>
            </a:r>
          </a:p>
          <a:p>
            <a:r>
              <a:rPr lang="en-US">
                <a:latin typeface="Arial" charset="0"/>
              </a:rPr>
              <a:t>400,000 members</a:t>
            </a:r>
          </a:p>
          <a:p>
            <a:r>
              <a:rPr lang="en-US">
                <a:latin typeface="Arial" charset="0"/>
              </a:rPr>
              <a:t>160 countries</a:t>
            </a:r>
          </a:p>
          <a:p>
            <a:r>
              <a:rPr lang="en-US">
                <a:latin typeface="Arial" charset="0"/>
              </a:rPr>
              <a:t>IEEE 802.3</a:t>
            </a:r>
          </a:p>
          <a:p>
            <a:r>
              <a:rPr lang="en-US">
                <a:latin typeface="Arial" charset="0"/>
              </a:rPr>
              <a:t>IEEE 802.11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ISO</a:t>
            </a:r>
          </a:p>
        </p:txBody>
      </p:sp>
      <p:pic>
        <p:nvPicPr>
          <p:cNvPr id="4608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179" b="11179"/>
          <a:stretch>
            <a:fillRect/>
          </a:stretch>
        </p:blipFill>
        <p:spPr>
          <a:xfrm>
            <a:off x="212725" y="1379538"/>
            <a:ext cx="3778250" cy="2200275"/>
          </a:xfrm>
        </p:spPr>
      </p:pic>
      <p:pic>
        <p:nvPicPr>
          <p:cNvPr id="46083" name="Picture 2" descr="Osi-model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33813" y="611188"/>
            <a:ext cx="5130800" cy="59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Standards Organizations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Other Standards Organization</a:t>
            </a: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The Electronic Industries Alliance (EIA)</a:t>
            </a:r>
          </a:p>
          <a:p>
            <a:r>
              <a:rPr lang="en-US">
                <a:latin typeface="Arial" charset="0"/>
              </a:rPr>
              <a:t>The Telecommunications Industry Association (TIA)</a:t>
            </a:r>
          </a:p>
          <a:p>
            <a:r>
              <a:rPr lang="en-US">
                <a:latin typeface="Arial" charset="0"/>
              </a:rPr>
              <a:t>The International Telecommunications Union – Telecommunications Standardization Sector (ITU-T)</a:t>
            </a:r>
          </a:p>
          <a:p>
            <a:r>
              <a:rPr lang="en-US">
                <a:latin typeface="Arial" charset="0"/>
              </a:rPr>
              <a:t>The Internet Corporation for Assigned Names and Numbers (ICANN)</a:t>
            </a:r>
          </a:p>
          <a:p>
            <a:r>
              <a:rPr lang="en-US">
                <a:latin typeface="Arial" charset="0"/>
              </a:rPr>
              <a:t>The Internet Assigned Numbers Authority (IANA)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3-2-3-7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Reference Models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The Benefits of Using a Layered Model</a:t>
            </a:r>
          </a:p>
        </p:txBody>
      </p:sp>
      <p:pic>
        <p:nvPicPr>
          <p:cNvPr id="50178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7454" r="-27454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Reference Models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The OSI Reference Model</a:t>
            </a:r>
          </a:p>
        </p:txBody>
      </p:sp>
      <p:pic>
        <p:nvPicPr>
          <p:cNvPr id="52226" name="Content Placeholder 1" descr="Osi-model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9251" r="-49251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Reference Models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The TCP/IP Reference Model</a:t>
            </a:r>
          </a:p>
        </p:txBody>
      </p:sp>
      <p:pic>
        <p:nvPicPr>
          <p:cNvPr id="54274" name="Content Placeholder 1" descr="tcp-ip-encapsulation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445" r="-12445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Reference Models</a:t>
            </a:r>
            <a:br>
              <a:rPr lang="en-US" sz="1800">
                <a:latin typeface="Arial" charset="0"/>
              </a:rPr>
            </a:br>
            <a:r>
              <a:rPr lang="en-US">
                <a:latin typeface="Arial" charset="0"/>
              </a:rPr>
              <a:t>Comparing the OSI and TCP/IP Models</a:t>
            </a:r>
          </a:p>
        </p:txBody>
      </p:sp>
      <p:pic>
        <p:nvPicPr>
          <p:cNvPr id="56322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2461" r="-22461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Packet Tracer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Chapter 3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400">
                <a:latin typeface="Arial" charset="0"/>
              </a:rPr>
              <a:t>3.1  Rules of Communication</a:t>
            </a:r>
          </a:p>
          <a:p>
            <a:pPr lvl="1" eaLnBrk="1" hangingPunct="1"/>
            <a:r>
              <a:rPr lang="en-US" sz="2400">
                <a:latin typeface="Arial" charset="0"/>
              </a:rPr>
              <a:t>3.2  Network Protocols and Standards</a:t>
            </a:r>
          </a:p>
          <a:p>
            <a:pPr lvl="1" eaLnBrk="1" hangingPunct="1"/>
            <a:r>
              <a:rPr lang="en-US" sz="2400">
                <a:latin typeface="Arial" charset="0"/>
              </a:rPr>
              <a:t>3.3  Moving Data in the Network</a:t>
            </a:r>
          </a:p>
          <a:p>
            <a:pPr lvl="1" eaLnBrk="1" hangingPunct="1"/>
            <a:r>
              <a:rPr lang="en-US" sz="2400">
                <a:latin typeface="Arial" charset="0"/>
              </a:rPr>
              <a:t>3.4 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Data Encapsulation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Communicating the Messages</a:t>
            </a:r>
          </a:p>
        </p:txBody>
      </p:sp>
      <p:sp>
        <p:nvSpPr>
          <p:cNvPr id="583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Segmenting message benefits</a:t>
            </a:r>
          </a:p>
          <a:p>
            <a:pPr lvl="1"/>
            <a:r>
              <a:rPr lang="en-US">
                <a:latin typeface="Arial" charset="0"/>
              </a:rPr>
              <a:t>Different conversations can be interleaved</a:t>
            </a:r>
          </a:p>
          <a:p>
            <a:pPr lvl="1"/>
            <a:r>
              <a:rPr lang="en-US">
                <a:latin typeface="Arial" charset="0"/>
              </a:rPr>
              <a:t>Increased reliability of network communications</a:t>
            </a: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Segmenting message disadvantage</a:t>
            </a:r>
          </a:p>
          <a:p>
            <a:pPr lvl="1"/>
            <a:r>
              <a:rPr lang="en-US">
                <a:latin typeface="Arial" charset="0"/>
              </a:rPr>
              <a:t>Increased level of complexity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Data Encapsulation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Protocol Data Units (PDUs)</a:t>
            </a:r>
          </a:p>
        </p:txBody>
      </p:sp>
      <p:sp>
        <p:nvSpPr>
          <p:cNvPr id="604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</a:t>
            </a:r>
          </a:p>
          <a:p>
            <a:r>
              <a:rPr lang="en-US">
                <a:latin typeface="Arial" charset="0"/>
              </a:rPr>
              <a:t>Segment</a:t>
            </a:r>
          </a:p>
          <a:p>
            <a:r>
              <a:rPr lang="en-US">
                <a:latin typeface="Arial" charset="0"/>
              </a:rPr>
              <a:t>Packet</a:t>
            </a:r>
          </a:p>
          <a:p>
            <a:r>
              <a:rPr lang="en-US">
                <a:latin typeface="Arial" charset="0"/>
              </a:rPr>
              <a:t>Frame</a:t>
            </a:r>
          </a:p>
          <a:p>
            <a:r>
              <a:rPr lang="en-US">
                <a:latin typeface="Arial" charset="0"/>
              </a:rPr>
              <a:t>Bits</a:t>
            </a: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93863"/>
            <a:ext cx="69754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Data Encapsulation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Encapsulation</a:t>
            </a:r>
          </a:p>
        </p:txBody>
      </p:sp>
      <p:pic>
        <p:nvPicPr>
          <p:cNvPr id="62466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305" b="15561"/>
          <a:stretch>
            <a:fillRect/>
          </a:stretch>
        </p:blipFill>
        <p:spPr>
          <a:xfrm>
            <a:off x="212725" y="1668463"/>
            <a:ext cx="8734425" cy="4643437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Data Encapsulation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De-encapsulation</a:t>
            </a:r>
          </a:p>
        </p:txBody>
      </p:sp>
      <p:pic>
        <p:nvPicPr>
          <p:cNvPr id="6451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790" b="14496"/>
          <a:stretch>
            <a:fillRect/>
          </a:stretch>
        </p:blipFill>
        <p:spPr>
          <a:xfrm>
            <a:off x="212725" y="1744663"/>
            <a:ext cx="8734425" cy="4683125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Moving Data in the Network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Accessing Local Resources</a:t>
            </a:r>
          </a:p>
        </p:txBody>
      </p:sp>
      <p:pic>
        <p:nvPicPr>
          <p:cNvPr id="66562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64195" b="-64195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Local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Network Addresses &amp; Data Link addresses</a:t>
            </a:r>
          </a:p>
        </p:txBody>
      </p:sp>
      <p:sp>
        <p:nvSpPr>
          <p:cNvPr id="686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Network Address</a:t>
            </a:r>
          </a:p>
          <a:p>
            <a:pPr lvl="1"/>
            <a:r>
              <a:rPr lang="en-US">
                <a:latin typeface="Arial" charset="0"/>
              </a:rPr>
              <a:t>Source IP address</a:t>
            </a:r>
          </a:p>
          <a:p>
            <a:pPr lvl="1"/>
            <a:r>
              <a:rPr lang="en-US">
                <a:latin typeface="Arial" charset="0"/>
              </a:rPr>
              <a:t>Destination IP address</a:t>
            </a:r>
          </a:p>
          <a:p>
            <a:pPr lvl="1"/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Data Link Address</a:t>
            </a:r>
          </a:p>
          <a:p>
            <a:pPr lvl="1"/>
            <a:r>
              <a:rPr lang="en-US">
                <a:latin typeface="Arial" charset="0"/>
              </a:rPr>
              <a:t>Source data link address</a:t>
            </a:r>
          </a:p>
          <a:p>
            <a:pPr lvl="1"/>
            <a:r>
              <a:rPr lang="en-US">
                <a:latin typeface="Arial" charset="0"/>
              </a:rPr>
              <a:t>Destination data link address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Local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Communicating with Device / Same Network</a:t>
            </a:r>
          </a:p>
        </p:txBody>
      </p:sp>
      <p:pic>
        <p:nvPicPr>
          <p:cNvPr id="70658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0660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338263"/>
            <a:ext cx="6981825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Local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MAC and IP Addresses</a:t>
            </a:r>
          </a:p>
        </p:txBody>
      </p:sp>
      <p:pic>
        <p:nvPicPr>
          <p:cNvPr id="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1475" y="3051175"/>
            <a:ext cx="4572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07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76613" y="402431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5813" y="278606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051175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3071813" y="3208338"/>
            <a:ext cx="14541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37013" y="3360738"/>
            <a:ext cx="641350" cy="663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99038" y="3360738"/>
            <a:ext cx="577850" cy="1173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713" name="Picture 42" descr="File Server_Updated200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6863" y="4533900"/>
            <a:ext cx="617537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>
            <a:stCxn id="7" idx="3"/>
          </p:cNvCxnSpPr>
          <p:nvPr/>
        </p:nvCxnSpPr>
        <p:spPr>
          <a:xfrm flipV="1">
            <a:off x="5260975" y="3208338"/>
            <a:ext cx="1389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715" name="TextBox 12"/>
          <p:cNvSpPr txBox="1">
            <a:spLocks noChangeArrowheads="1"/>
          </p:cNvSpPr>
          <p:nvPr/>
        </p:nvSpPr>
        <p:spPr bwMode="auto">
          <a:xfrm>
            <a:off x="203200" y="3084513"/>
            <a:ext cx="2084388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192.168.1.110</a:t>
            </a:r>
          </a:p>
          <a:p>
            <a:r>
              <a:rPr lang="en-US" sz="1400">
                <a:solidFill>
                  <a:srgbClr val="000000"/>
                </a:solidFill>
              </a:rPr>
              <a:t>AA-AA-AA-AA-AA-AA</a:t>
            </a:r>
          </a:p>
        </p:txBody>
      </p:sp>
      <p:sp>
        <p:nvSpPr>
          <p:cNvPr id="72716" name="TextBox 13"/>
          <p:cNvSpPr txBox="1">
            <a:spLocks noChangeArrowheads="1"/>
          </p:cNvSpPr>
          <p:nvPr/>
        </p:nvSpPr>
        <p:spPr bwMode="auto">
          <a:xfrm>
            <a:off x="1177925" y="4275138"/>
            <a:ext cx="2119313" cy="738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PC2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192.168.1.111</a:t>
            </a:r>
          </a:p>
          <a:p>
            <a:r>
              <a:rPr lang="en-US" sz="1400">
                <a:solidFill>
                  <a:srgbClr val="000000"/>
                </a:solidFill>
              </a:rPr>
              <a:t>BB-BB-BB-BB-BB-BB</a:t>
            </a:r>
          </a:p>
        </p:txBody>
      </p:sp>
      <p:sp>
        <p:nvSpPr>
          <p:cNvPr id="72717" name="TextBox 14"/>
          <p:cNvSpPr txBox="1">
            <a:spLocks noChangeArrowheads="1"/>
          </p:cNvSpPr>
          <p:nvPr/>
        </p:nvSpPr>
        <p:spPr bwMode="auto">
          <a:xfrm>
            <a:off x="5210175" y="5426075"/>
            <a:ext cx="2182813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FTP Server</a:t>
            </a:r>
          </a:p>
          <a:p>
            <a:r>
              <a:rPr lang="en-US" sz="1400">
                <a:solidFill>
                  <a:srgbClr val="000000"/>
                </a:solidFill>
              </a:rPr>
              <a:t>192.168.1.9</a:t>
            </a:r>
          </a:p>
          <a:p>
            <a:r>
              <a:rPr lang="en-US" sz="1400">
                <a:solidFill>
                  <a:srgbClr val="000000"/>
                </a:solidFill>
              </a:rPr>
              <a:t>CC-CC-CC-CC-CC-CC</a:t>
            </a:r>
          </a:p>
        </p:txBody>
      </p:sp>
      <p:sp>
        <p:nvSpPr>
          <p:cNvPr id="72718" name="TextBox 15"/>
          <p:cNvSpPr txBox="1">
            <a:spLocks noChangeArrowheads="1"/>
          </p:cNvSpPr>
          <p:nvPr/>
        </p:nvSpPr>
        <p:spPr bwMode="auto">
          <a:xfrm>
            <a:off x="6218238" y="2114550"/>
            <a:ext cx="21193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</a:t>
            </a:r>
          </a:p>
          <a:p>
            <a:r>
              <a:rPr lang="en-US" sz="1400">
                <a:solidFill>
                  <a:srgbClr val="000000"/>
                </a:solidFill>
              </a:rPr>
              <a:t>11-11-11-11-11-11</a:t>
            </a:r>
          </a:p>
        </p:txBody>
      </p:sp>
      <p:grpSp>
        <p:nvGrpSpPr>
          <p:cNvPr id="72719" name="Group 16"/>
          <p:cNvGrpSpPr>
            <a:grpSpLocks/>
          </p:cNvGrpSpPr>
          <p:nvPr/>
        </p:nvGrpSpPr>
        <p:grpSpPr bwMode="auto">
          <a:xfrm>
            <a:off x="2851150" y="2490788"/>
            <a:ext cx="1222375" cy="1122362"/>
            <a:chOff x="2845469" y="1283663"/>
            <a:chExt cx="1222475" cy="1122322"/>
          </a:xfrm>
        </p:grpSpPr>
        <p:pic>
          <p:nvPicPr>
            <p:cNvPr id="72722" name="Picture 2" descr="C:\Users\socoker\AppData\Local\Microsoft\Windows\Temporary Internet Files\Content.IE5\Y3AZB7XE\MC900441455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469" y="1283663"/>
              <a:ext cx="1122322" cy="112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3" name="TextBox 18"/>
            <p:cNvSpPr txBox="1">
              <a:spLocks noChangeArrowheads="1"/>
            </p:cNvSpPr>
            <p:nvPr/>
          </p:nvSpPr>
          <p:spPr bwMode="auto">
            <a:xfrm>
              <a:off x="3128145" y="1437298"/>
              <a:ext cx="9397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b="1"/>
                <a:t>ARP </a:t>
              </a:r>
            </a:p>
            <a:p>
              <a:r>
                <a:rPr lang="en-US" sz="1400" b="1"/>
                <a:t>Request</a:t>
              </a:r>
            </a:p>
          </p:txBody>
        </p:sp>
      </p:grpSp>
      <p:sp>
        <p:nvSpPr>
          <p:cNvPr id="72720" name="TextBox 19"/>
          <p:cNvSpPr txBox="1">
            <a:spLocks noChangeArrowheads="1"/>
          </p:cNvSpPr>
          <p:nvPr/>
        </p:nvSpPr>
        <p:spPr bwMode="auto">
          <a:xfrm>
            <a:off x="4665663" y="3084513"/>
            <a:ext cx="371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S1</a:t>
            </a:r>
          </a:p>
        </p:txBody>
      </p:sp>
      <p:sp>
        <p:nvSpPr>
          <p:cNvPr id="72721" name="TextBox 20"/>
          <p:cNvSpPr txBox="1">
            <a:spLocks noChangeArrowheads="1"/>
          </p:cNvSpPr>
          <p:nvPr/>
        </p:nvSpPr>
        <p:spPr bwMode="auto">
          <a:xfrm>
            <a:off x="6724650" y="3084513"/>
            <a:ext cx="379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b="1"/>
              <a:t>R1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Remote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Default Gateway</a:t>
            </a:r>
          </a:p>
        </p:txBody>
      </p:sp>
      <p:pic>
        <p:nvPicPr>
          <p:cNvPr id="74754" name="Picture 2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0250" y="2693988"/>
            <a:ext cx="266223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3775" y="3155950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3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540125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Line 40"/>
          <p:cNvSpPr>
            <a:spLocks noChangeShapeType="1"/>
          </p:cNvSpPr>
          <p:nvPr/>
        </p:nvSpPr>
        <p:spPr bwMode="auto">
          <a:xfrm flipH="1">
            <a:off x="4829175" y="3387725"/>
            <a:ext cx="6096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 flipH="1" flipV="1">
            <a:off x="3914775" y="3387725"/>
            <a:ext cx="4572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" name="Picture 4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2575" y="3155950"/>
            <a:ext cx="457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476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550" y="4167188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550" y="2836863"/>
            <a:ext cx="101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3900" y="3195638"/>
            <a:ext cx="7350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1352550" y="3352800"/>
            <a:ext cx="641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04950" y="3505200"/>
            <a:ext cx="641350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466975" y="3505200"/>
            <a:ext cx="261938" cy="661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90875" y="2940050"/>
            <a:ext cx="271463" cy="411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4767" name="Picture 42" descr="File Server_Updated200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3188" y="4138613"/>
            <a:ext cx="617537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2728913" y="3351213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19775" y="2754313"/>
            <a:ext cx="304800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43575" y="3275013"/>
            <a:ext cx="735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6413" y="3275013"/>
            <a:ext cx="733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32538" y="3157538"/>
            <a:ext cx="7350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4773" name="Picture 42" descr="File Server_Updated200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3450" y="3043238"/>
            <a:ext cx="61595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74" name="TextBox 25"/>
          <p:cNvSpPr txBox="1">
            <a:spLocks noChangeArrowheads="1"/>
          </p:cNvSpPr>
          <p:nvPr/>
        </p:nvSpPr>
        <p:spPr bwMode="auto">
          <a:xfrm>
            <a:off x="147638" y="2147888"/>
            <a:ext cx="2085975" cy="739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 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192.168.1.110</a:t>
            </a:r>
          </a:p>
          <a:p>
            <a:r>
              <a:rPr lang="en-US" sz="1400">
                <a:solidFill>
                  <a:srgbClr val="000000"/>
                </a:solidFill>
              </a:rPr>
              <a:t>AA-AA-AA-AA-AA-AA</a:t>
            </a:r>
          </a:p>
        </p:txBody>
      </p:sp>
      <p:sp>
        <p:nvSpPr>
          <p:cNvPr id="74775" name="TextBox 26"/>
          <p:cNvSpPr txBox="1">
            <a:spLocks noChangeArrowheads="1"/>
          </p:cNvSpPr>
          <p:nvPr/>
        </p:nvSpPr>
        <p:spPr bwMode="auto">
          <a:xfrm>
            <a:off x="115888" y="5100638"/>
            <a:ext cx="2117725" cy="738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PC 2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192.168.1.111</a:t>
            </a:r>
          </a:p>
          <a:p>
            <a:r>
              <a:rPr lang="en-US" sz="1400">
                <a:solidFill>
                  <a:srgbClr val="000000"/>
                </a:solidFill>
              </a:rPr>
              <a:t>BB-BB-BB-BB-BB-BB</a:t>
            </a:r>
          </a:p>
        </p:txBody>
      </p:sp>
      <p:sp>
        <p:nvSpPr>
          <p:cNvPr id="74776" name="TextBox 27"/>
          <p:cNvSpPr txBox="1">
            <a:spLocks noChangeArrowheads="1"/>
          </p:cNvSpPr>
          <p:nvPr/>
        </p:nvSpPr>
        <p:spPr bwMode="auto">
          <a:xfrm>
            <a:off x="2671763" y="5029200"/>
            <a:ext cx="2182812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FTP Server</a:t>
            </a:r>
          </a:p>
          <a:p>
            <a:r>
              <a:rPr lang="en-US" sz="1400">
                <a:solidFill>
                  <a:srgbClr val="000000"/>
                </a:solidFill>
              </a:rPr>
              <a:t>192.168.1.9</a:t>
            </a:r>
          </a:p>
          <a:p>
            <a:r>
              <a:rPr lang="en-US" sz="1400">
                <a:solidFill>
                  <a:srgbClr val="000000"/>
                </a:solidFill>
              </a:rPr>
              <a:t>CC-CC-CC-CC-CC-CC</a:t>
            </a:r>
          </a:p>
        </p:txBody>
      </p:sp>
      <p:sp>
        <p:nvSpPr>
          <p:cNvPr id="74777" name="TextBox 28"/>
          <p:cNvSpPr txBox="1">
            <a:spLocks noChangeArrowheads="1"/>
          </p:cNvSpPr>
          <p:nvPr/>
        </p:nvSpPr>
        <p:spPr bwMode="auto">
          <a:xfrm>
            <a:off x="2671763" y="2220913"/>
            <a:ext cx="21177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R1</a:t>
            </a:r>
          </a:p>
          <a:p>
            <a:r>
              <a:rPr lang="en-US" sz="1400">
                <a:solidFill>
                  <a:srgbClr val="000000"/>
                </a:solidFill>
              </a:rPr>
              <a:t>192.168.1.1</a:t>
            </a:r>
          </a:p>
          <a:p>
            <a:r>
              <a:rPr lang="en-US" sz="1400">
                <a:solidFill>
                  <a:srgbClr val="000000"/>
                </a:solidFill>
              </a:rPr>
              <a:t>11-11-11-11-11-11</a:t>
            </a:r>
          </a:p>
        </p:txBody>
      </p:sp>
      <p:sp>
        <p:nvSpPr>
          <p:cNvPr id="74778" name="TextBox 29"/>
          <p:cNvSpPr txBox="1">
            <a:spLocks noChangeArrowheads="1"/>
          </p:cNvSpPr>
          <p:nvPr/>
        </p:nvSpPr>
        <p:spPr bwMode="auto">
          <a:xfrm>
            <a:off x="5480050" y="2076450"/>
            <a:ext cx="1843088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R2</a:t>
            </a:r>
          </a:p>
          <a:p>
            <a:r>
              <a:rPr lang="en-US" sz="1400">
                <a:solidFill>
                  <a:srgbClr val="000000"/>
                </a:solidFill>
              </a:rPr>
              <a:t>172.16.1.99</a:t>
            </a:r>
          </a:p>
          <a:p>
            <a:r>
              <a:rPr lang="en-US" sz="1400">
                <a:solidFill>
                  <a:srgbClr val="000000"/>
                </a:solidFill>
              </a:rPr>
              <a:t>22-22-22-22-22-22</a:t>
            </a:r>
          </a:p>
        </p:txBody>
      </p:sp>
      <p:sp>
        <p:nvSpPr>
          <p:cNvPr id="74779" name="TextBox 30"/>
          <p:cNvSpPr txBox="1">
            <a:spLocks noChangeArrowheads="1"/>
          </p:cNvSpPr>
          <p:nvPr/>
        </p:nvSpPr>
        <p:spPr bwMode="auto">
          <a:xfrm>
            <a:off x="7064375" y="3876675"/>
            <a:ext cx="1843088" cy="738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00"/>
                </a:solidFill>
              </a:rPr>
              <a:t>Web Server</a:t>
            </a:r>
          </a:p>
          <a:p>
            <a:r>
              <a:rPr lang="en-US" sz="1400">
                <a:solidFill>
                  <a:srgbClr val="000000"/>
                </a:solidFill>
              </a:rPr>
              <a:t>172.16.1.99</a:t>
            </a:r>
          </a:p>
          <a:p>
            <a:r>
              <a:rPr lang="en-US" sz="1400">
                <a:solidFill>
                  <a:srgbClr val="000000"/>
                </a:solidFill>
              </a:rPr>
              <a:t>AB-CD-EF-12-34-56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Remote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Communicating Device / Remote Network</a:t>
            </a:r>
          </a:p>
        </p:txBody>
      </p:sp>
      <p:pic>
        <p:nvPicPr>
          <p:cNvPr id="76802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3" y="1266825"/>
            <a:ext cx="7869237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What is Communication?</a:t>
            </a:r>
          </a:p>
        </p:txBody>
      </p:sp>
      <p:pic>
        <p:nvPicPr>
          <p:cNvPr id="11266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7317" r="-17317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Accessing Remote Resources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Using Wireshark to View Network Traffic</a:t>
            </a:r>
          </a:p>
        </p:txBody>
      </p:sp>
      <p:pic>
        <p:nvPicPr>
          <p:cNvPr id="78850" name="Content Placeholder 1" descr="wireshark__x64bit_-188176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3507" r="-13507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Network Protocols and Communications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chapter, you learned:</a:t>
            </a:r>
          </a:p>
          <a:p>
            <a:r>
              <a:rPr lang="en-US" dirty="0" smtClean="0"/>
              <a:t>Data networks are systems of end devices, intermediary devices, and the media connecting the devices. For communication to occur, these devices must know how to communicate.</a:t>
            </a:r>
          </a:p>
          <a:p>
            <a:r>
              <a:rPr lang="en-US" dirty="0" smtClean="0"/>
              <a:t>These devices must comply with communication rules and protocols. TCP/IP is an example of a protocol suite. </a:t>
            </a:r>
          </a:p>
          <a:p>
            <a:r>
              <a:rPr lang="en-US" dirty="0" smtClean="0"/>
              <a:t>Most protocols are created by a standards organization such as the IETF or IEEE. </a:t>
            </a:r>
          </a:p>
          <a:p>
            <a:r>
              <a:rPr lang="en-US" dirty="0" smtClean="0"/>
              <a:t>The most widely-used networking models are the OSI and TCP/IP models. </a:t>
            </a:r>
          </a:p>
        </p:txBody>
      </p:sp>
    </p:spTree>
    <p:extLst>
      <p:ext uri="{BB962C8B-B14F-4D97-AF65-F5344CB8AC3E}">
        <p14:creationId xmlns:p14="http://schemas.microsoft.com/office/powerpoint/2010/main" xmlns="" val="9432167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Network Protocols and Communications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chapter, you learned:</a:t>
            </a:r>
          </a:p>
          <a:p>
            <a:r>
              <a:rPr lang="en-US" dirty="0" smtClean="0"/>
              <a:t>Data that passes down the stack of the OSI model is segmented into pieces and encapsulated with addresses and other labels. The process is reversed as the pieces are de-encapsulated and passed up the destination protocol stack. </a:t>
            </a:r>
          </a:p>
          <a:p>
            <a:r>
              <a:rPr lang="en-US" dirty="0" smtClean="0"/>
              <a:t>The OSI model describes the processes of encoding, formatting, segmenting, and encapsulating data for transmission over the network.</a:t>
            </a:r>
          </a:p>
          <a:p>
            <a:r>
              <a:rPr lang="en-US" dirty="0" smtClean="0"/>
              <a:t>The TCP/IP protocol suite is an open standard protocol that has been endorsed by the networking industry and ratified, or approved, by a standards organization.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50968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Network Protocols and Communications</a:t>
            </a:r>
            <a:r>
              <a:rPr lang="en-US" sz="1800" dirty="0">
                <a:latin typeface="Arial" charset="0"/>
              </a:rPr>
              <a:t/>
            </a:r>
            <a:br>
              <a:rPr lang="en-US" sz="1800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this chapter, you learned:</a:t>
            </a:r>
          </a:p>
          <a:p>
            <a:r>
              <a:rPr lang="en-US" dirty="0" smtClean="0"/>
              <a:t>The Internet Protocol Suite is a suite of protocols required for transmitting and receiving information using the Internet. </a:t>
            </a:r>
          </a:p>
          <a:p>
            <a:r>
              <a:rPr lang="en-US" dirty="0" smtClean="0"/>
              <a:t>Protocol Data Units (PDUs) are named according to the protocols of the TCP/IP suite: data, segment, packet, frame, and bits.</a:t>
            </a:r>
          </a:p>
          <a:p>
            <a:r>
              <a:rPr lang="en-US" dirty="0" smtClean="0"/>
              <a:t>Applying models allows individuals, companies, and trade associations to analyze current networks and plan the networks of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32737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82946" name="Picture 3" descr="CNA_largo-onwh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Establishing the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/>
              <a:t>Establishing the Rules</a:t>
            </a:r>
            <a:br>
              <a:rPr lang="en-US" dirty="0" smtClean="0"/>
            </a:br>
            <a:endParaRPr lang="en-US" sz="1200" dirty="0" smtClean="0"/>
          </a:p>
          <a:p>
            <a:pPr>
              <a:defRPr/>
            </a:pPr>
            <a:r>
              <a:rPr lang="en-US" dirty="0" smtClean="0"/>
              <a:t>An identified sender and receiver</a:t>
            </a:r>
          </a:p>
          <a:p>
            <a:pPr>
              <a:defRPr/>
            </a:pPr>
            <a:r>
              <a:rPr lang="en-US" dirty="0" smtClean="0"/>
              <a:t>Agreed upon method of communicating (face-to-face, telephone, letter, photograph)</a:t>
            </a:r>
          </a:p>
          <a:p>
            <a:pPr>
              <a:defRPr/>
            </a:pPr>
            <a:r>
              <a:rPr lang="en-US" dirty="0" smtClean="0"/>
              <a:t>Common language and grammar</a:t>
            </a:r>
          </a:p>
          <a:p>
            <a:pPr>
              <a:defRPr/>
            </a:pPr>
            <a:r>
              <a:rPr lang="en-US" dirty="0" smtClean="0"/>
              <a:t>Speed and timing of delivery</a:t>
            </a:r>
          </a:p>
          <a:p>
            <a:pPr>
              <a:defRPr/>
            </a:pPr>
            <a:r>
              <a:rPr lang="en-US" dirty="0" smtClean="0"/>
              <a:t>Confirmation or acknowledgement requirements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Encoding</a:t>
            </a:r>
          </a:p>
        </p:txBody>
      </p:sp>
      <p:pic>
        <p:nvPicPr>
          <p:cNvPr id="1536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0286" r="-10286"/>
          <a:stretch>
            <a:fillRect/>
          </a:stretch>
        </p:blipFill>
        <p:spPr/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Formatting and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 smtClean="0"/>
              <a:t>Example: Personal </a:t>
            </a:r>
            <a:r>
              <a:rPr lang="en-US" dirty="0"/>
              <a:t>letter contains the following elements:</a:t>
            </a:r>
          </a:p>
          <a:p>
            <a:pPr>
              <a:defRPr/>
            </a:pPr>
            <a:r>
              <a:rPr lang="en-US" dirty="0" smtClean="0"/>
              <a:t>An </a:t>
            </a:r>
            <a:r>
              <a:rPr lang="en-US" dirty="0"/>
              <a:t>identifier of the recipient</a:t>
            </a:r>
          </a:p>
          <a:p>
            <a:pPr>
              <a:defRPr/>
            </a:pPr>
            <a:r>
              <a:rPr lang="en-US" dirty="0" smtClean="0"/>
              <a:t>A </a:t>
            </a:r>
            <a:r>
              <a:rPr lang="en-US" dirty="0"/>
              <a:t>salutation or greeting</a:t>
            </a:r>
          </a:p>
          <a:p>
            <a:pPr>
              <a:defRPr/>
            </a:pPr>
            <a:r>
              <a:rPr lang="en-US" dirty="0" smtClean="0"/>
              <a:t>The </a:t>
            </a:r>
            <a:r>
              <a:rPr lang="en-US" dirty="0"/>
              <a:t>message content</a:t>
            </a:r>
          </a:p>
          <a:p>
            <a:pPr>
              <a:defRPr/>
            </a:pPr>
            <a:r>
              <a:rPr lang="en-US" dirty="0" smtClean="0"/>
              <a:t>A </a:t>
            </a:r>
            <a:r>
              <a:rPr lang="en-US" dirty="0"/>
              <a:t>closing phrase</a:t>
            </a:r>
          </a:p>
          <a:p>
            <a:pPr>
              <a:defRPr/>
            </a:pPr>
            <a:r>
              <a:rPr lang="en-US" dirty="0" smtClean="0"/>
              <a:t>An </a:t>
            </a:r>
            <a:r>
              <a:rPr lang="en-US" dirty="0"/>
              <a:t>identifier of the sender</a:t>
            </a:r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1838" y="3517900"/>
            <a:ext cx="442118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Size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The size restrictions of frames require the source host to break a long message into individual pieces that meet both the minimum and maximum size requirements. 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This is known as segmenting. 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Each segment is encapsulated in a separate frame with the address information, and is sent over the network. </a:t>
            </a:r>
          </a:p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At the receiving host, the messages are de-encapsulated and put back together to be processed and interpreted.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>
                <a:latin typeface="Arial" charset="0"/>
              </a:rPr>
              <a:t>The Rules</a:t>
            </a: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>Message Timing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Access Method</a:t>
            </a:r>
          </a:p>
          <a:p>
            <a:r>
              <a:rPr lang="en-US">
                <a:latin typeface="Arial" charset="0"/>
              </a:rPr>
              <a:t>Flow Control</a:t>
            </a:r>
          </a:p>
          <a:p>
            <a:r>
              <a:rPr lang="en-US">
                <a:latin typeface="Arial" charset="0"/>
              </a:rPr>
              <a:t>Response Timeout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7450</TotalTime>
  <Pages>28</Pages>
  <Words>933</Words>
  <Application>Microsoft Office PowerPoint</Application>
  <PresentationFormat>On-screen Show (4:3)</PresentationFormat>
  <Paragraphs>245</Paragraphs>
  <Slides>44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PPT-TMPLT-WHT_C</vt:lpstr>
      <vt:lpstr>NetAcad-4F_PPT-WHT_060408</vt:lpstr>
      <vt:lpstr>Chapter 3: Network Protocols and Communications</vt:lpstr>
      <vt:lpstr>Chapter 3: Objectives</vt:lpstr>
      <vt:lpstr>Chapter 3</vt:lpstr>
      <vt:lpstr>The Rules What is Communication?</vt:lpstr>
      <vt:lpstr>The Rules Establishing the Rules</vt:lpstr>
      <vt:lpstr>The Rules Message Encoding</vt:lpstr>
      <vt:lpstr>The Rules Message Formatting and Encapsulation</vt:lpstr>
      <vt:lpstr>The Rules Message Size</vt:lpstr>
      <vt:lpstr>The Rules Message Timing</vt:lpstr>
      <vt:lpstr>The Rules Message Delivery Options</vt:lpstr>
      <vt:lpstr>Protocols Rules that Govern Communications</vt:lpstr>
      <vt:lpstr>Protocols Network Protocols</vt:lpstr>
      <vt:lpstr>Protocols Interaction of Protocols</vt:lpstr>
      <vt:lpstr>Protocol Suites Protocol Suites and Industry Standards</vt:lpstr>
      <vt:lpstr>Protocol Suites Creation of Internet, Development of TCP/IP</vt:lpstr>
      <vt:lpstr>Protocol Suites TCP/IP Protocol Suite and Communication</vt:lpstr>
      <vt:lpstr>Activity 3-2-2-4</vt:lpstr>
      <vt:lpstr>Network Protocols and Standards Standards Organizations</vt:lpstr>
      <vt:lpstr>Standards Organizations Open Standards</vt:lpstr>
      <vt:lpstr>Standards Organizations ISOC, IAB, and IETF</vt:lpstr>
      <vt:lpstr>Standards Organizations IEEE</vt:lpstr>
      <vt:lpstr>Standards Organizations ISO</vt:lpstr>
      <vt:lpstr>Standards Organizations Other Standards Organization</vt:lpstr>
      <vt:lpstr>Activity 3-2-3-7</vt:lpstr>
      <vt:lpstr>Reference Models The Benefits of Using a Layered Model</vt:lpstr>
      <vt:lpstr>Reference Models The OSI Reference Model</vt:lpstr>
      <vt:lpstr>Reference Models The TCP/IP Reference Model</vt:lpstr>
      <vt:lpstr>Reference Models Comparing the OSI and TCP/IP Models</vt:lpstr>
      <vt:lpstr>Slide 29</vt:lpstr>
      <vt:lpstr>Data Encapsulation Communicating the Messages</vt:lpstr>
      <vt:lpstr>Data Encapsulation Protocol Data Units (PDUs)</vt:lpstr>
      <vt:lpstr>Data Encapsulation Encapsulation</vt:lpstr>
      <vt:lpstr>Data Encapsulation De-encapsulation</vt:lpstr>
      <vt:lpstr>Moving Data in the Network Accessing Local Resources</vt:lpstr>
      <vt:lpstr>Accessing Local Resources Network Addresses &amp; Data Link addresses</vt:lpstr>
      <vt:lpstr>Accessing Local Resources Communicating with Device / Same Network</vt:lpstr>
      <vt:lpstr>Accessing Local Resources MAC and IP Addresses</vt:lpstr>
      <vt:lpstr>Accessing Remote Resources Default Gateway</vt:lpstr>
      <vt:lpstr>Accessing Remote Resources Communicating Device / Remote Network</vt:lpstr>
      <vt:lpstr>Accessing Remote Resources Using Wireshark to View Network Traffic</vt:lpstr>
      <vt:lpstr>Network Protocols and Communications Summary</vt:lpstr>
      <vt:lpstr>Network Protocols and Communications Summary</vt:lpstr>
      <vt:lpstr>Network Protocols and Communications Summary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nktung</cp:lastModifiedBy>
  <cp:revision>678</cp:revision>
  <cp:lastPrinted>1999-01-27T00:54:54Z</cp:lastPrinted>
  <dcterms:created xsi:type="dcterms:W3CDTF">2006-10-23T15:07:30Z</dcterms:created>
  <dcterms:modified xsi:type="dcterms:W3CDTF">2014-07-26T10:30:20Z</dcterms:modified>
</cp:coreProperties>
</file>