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33" r:id="rId2"/>
  </p:sldMasterIdLst>
  <p:notesMasterIdLst>
    <p:notesMasterId r:id="rId26"/>
  </p:notesMasterIdLst>
  <p:handoutMasterIdLst>
    <p:handoutMasterId r:id="rId27"/>
  </p:handoutMasterIdLst>
  <p:sldIdLst>
    <p:sldId id="273" r:id="rId3"/>
    <p:sldId id="312" r:id="rId4"/>
    <p:sldId id="292" r:id="rId5"/>
    <p:sldId id="300" r:id="rId6"/>
    <p:sldId id="293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97"/>
    <a:srgbClr val="FFFFCC"/>
    <a:srgbClr val="FBE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61"/>
    <p:restoredTop sz="86382" autoAdjust="0"/>
  </p:normalViewPr>
  <p:slideViewPr>
    <p:cSldViewPr>
      <p:cViewPr>
        <p:scale>
          <a:sx n="97" d="100"/>
          <a:sy n="97" d="100"/>
        </p:scale>
        <p:origin x="1392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08"/>
    </p:cViewPr>
  </p:sorterViewPr>
  <p:notesViewPr>
    <p:cSldViewPr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0B2C10-6870-E643-AF27-9D681DED601F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0E1D208-2E27-644B-97A5-184D14A73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52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396D7FB-3A85-F748-94BF-FD2B82B08E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190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A984CAA-C97C-4943-A40F-EA71561956C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55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67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8"/>
          <p:cNvSpPr>
            <a:spLocks noChangeShapeType="1"/>
          </p:cNvSpPr>
          <p:nvPr/>
        </p:nvSpPr>
        <p:spPr bwMode="auto">
          <a:xfrm flipH="1">
            <a:off x="0" y="1371600"/>
            <a:ext cx="9144000" cy="0"/>
          </a:xfrm>
          <a:prstGeom prst="line">
            <a:avLst/>
          </a:prstGeom>
          <a:noFill/>
          <a:ln w="158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556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163513" y="928688"/>
            <a:ext cx="8777287" cy="0"/>
          </a:xfrm>
          <a:prstGeom prst="line">
            <a:avLst/>
          </a:prstGeom>
          <a:noFill/>
          <a:ln w="508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163513" y="928688"/>
            <a:ext cx="8777287" cy="0"/>
          </a:xfrm>
          <a:prstGeom prst="line">
            <a:avLst/>
          </a:prstGeom>
          <a:noFill/>
          <a:ln w="508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4932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38652-8855-2946-8BA7-DF210D3C872D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03B4E-B1CE-CC45-A8E8-6E0A52963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75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9081B-4508-D441-9E43-1F4AC7D0DFAC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A0ABB-5D85-3A41-A5DF-C7AE8A59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2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23CA2-CC4F-D342-9D9B-B0F348EF1F94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21E77-8C45-FB4E-87DD-4B3F9BDE4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90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8B31A-A127-9644-A89B-738DFA13033F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16902-25D3-F248-9222-42DBE06F9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54F0B-711A-F24D-A5F0-E6C49B2E1744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AD0B2-5776-1C43-93F4-BC6678113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44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4E961-33C9-CD44-9D68-2480C7361E21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0696A-7E2A-7147-A4E3-AA6027058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7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96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63A6A-0129-E643-8747-AF2A5AA351B9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5B8AA-8BDD-FB4C-A0F2-E90EB5169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E6E05-106B-FF40-8D09-9FFB8F777EF2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89CAF-6491-4A41-8873-51720292B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7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D9D31-4DD4-9244-87E2-348EBC47BF49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57D06-50EF-0B47-A69D-269F18840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56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0F6F0-302B-464B-B5D0-71D70CC3B287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CF8EF-BD6A-704F-83F3-916CB7E04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27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C4F1-5D71-8449-897F-483AB40F1DCC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C12E7-535F-1D42-82C0-67694386E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0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09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6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6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2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24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49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8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 descr="1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4338"/>
            <a:ext cx="9144000" cy="9366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172200"/>
            <a:ext cx="23622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6218238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2362200" y="6248400"/>
            <a:ext cx="1752600" cy="3508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Unit Title : Networking </a:t>
            </a:r>
            <a:endParaRPr lang="en-US" alt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381000" y="6234113"/>
            <a:ext cx="1797050" cy="3952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Tutor: Michael Omar</a:t>
            </a:r>
          </a:p>
          <a:p>
            <a:pPr>
              <a:defRPr/>
            </a:pPr>
            <a:r>
              <a:rPr lang="en-US" altLang="en-US" dirty="0" smtClean="0"/>
              <a:t>Release Date: 01/02/18</a:t>
            </a: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E4DB4B-6CB3-864E-872A-BB693D6BA3AC}" type="datetimeFigureOut">
              <a:rPr lang="en-US"/>
              <a:pPr>
                <a:defRPr/>
              </a:pPr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Network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C42433-9231-7748-9A68-875B8ECC2B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jpeg"/><Relationship Id="rId5" Type="http://schemas.openxmlformats.org/officeDocument/2006/relationships/image" Target="../media/image25.jpeg"/><Relationship Id="rId6" Type="http://schemas.openxmlformats.org/officeDocument/2006/relationships/image" Target="../media/image26.emf"/><Relationship Id="rId7" Type="http://schemas.openxmlformats.org/officeDocument/2006/relationships/image" Target="../media/image18.jpeg"/><Relationship Id="rId8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23.jpeg"/><Relationship Id="rId5" Type="http://schemas.openxmlformats.org/officeDocument/2006/relationships/image" Target="../media/image16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4" Type="http://schemas.openxmlformats.org/officeDocument/2006/relationships/image" Target="../media/image16.png"/><Relationship Id="rId5" Type="http://schemas.openxmlformats.org/officeDocument/2006/relationships/image" Target="../media/image42.jpe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4" Type="http://schemas.openxmlformats.org/officeDocument/2006/relationships/image" Target="../media/image44.png"/><Relationship Id="rId5" Type="http://schemas.openxmlformats.org/officeDocument/2006/relationships/image" Target="../media/image16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4" Type="http://schemas.openxmlformats.org/officeDocument/2006/relationships/image" Target="../media/image46.jpeg"/><Relationship Id="rId5" Type="http://schemas.openxmlformats.org/officeDocument/2006/relationships/image" Target="../media/image47.jpeg"/><Relationship Id="rId6" Type="http://schemas.openxmlformats.org/officeDocument/2006/relationships/image" Target="../media/image16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4" Type="http://schemas.openxmlformats.org/officeDocument/2006/relationships/image" Target="../media/image47.jpeg"/><Relationship Id="rId5" Type="http://schemas.openxmlformats.org/officeDocument/2006/relationships/image" Target="../media/image16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jpeg"/><Relationship Id="rId5" Type="http://schemas.openxmlformats.org/officeDocument/2006/relationships/image" Target="../media/image51.jpeg"/><Relationship Id="rId6" Type="http://schemas.openxmlformats.org/officeDocument/2006/relationships/image" Target="../media/image52.jpeg"/><Relationship Id="rId7" Type="http://schemas.openxmlformats.org/officeDocument/2006/relationships/image" Target="../media/image16.png"/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jpeg"/><Relationship Id="rId6" Type="http://schemas.openxmlformats.org/officeDocument/2006/relationships/image" Target="../media/image21.jpeg"/><Relationship Id="rId7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jpeg"/><Relationship Id="rId6" Type="http://schemas.openxmlformats.org/officeDocument/2006/relationships/image" Target="../media/image21.jpeg"/><Relationship Id="rId7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18755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382837" y="394347"/>
            <a:ext cx="3768725" cy="830262"/>
          </a:xfrm>
        </p:spPr>
        <p:txBody>
          <a:bodyPr lIns="82123" rIns="82123"/>
          <a:lstStyle/>
          <a:p>
            <a:r>
              <a:rPr lang="en-US" altLang="en-US" sz="2100" dirty="0">
                <a:solidFill>
                  <a:schemeClr val="bg1"/>
                </a:solidFill>
              </a:rPr>
              <a:t>Electrostatic Discharge </a:t>
            </a:r>
            <a:br>
              <a:rPr lang="en-US" altLang="en-US" sz="2100" dirty="0">
                <a:solidFill>
                  <a:schemeClr val="bg1"/>
                </a:solidFill>
              </a:rPr>
            </a:br>
            <a:r>
              <a:rPr lang="en-US" altLang="en-US" sz="2100" dirty="0">
                <a:solidFill>
                  <a:schemeClr val="bg1"/>
                </a:solidFill>
              </a:rPr>
              <a:t>and Grounding </a:t>
            </a:r>
            <a:br>
              <a:rPr lang="en-US" altLang="en-US" sz="2100" dirty="0">
                <a:solidFill>
                  <a:schemeClr val="bg1"/>
                </a:solidFill>
              </a:rPr>
            </a:br>
            <a:r>
              <a:rPr lang="en-US" altLang="en-US" sz="2100" dirty="0" smtClean="0">
                <a:solidFill>
                  <a:schemeClr val="bg1"/>
                </a:solidFill>
              </a:rPr>
              <a:t>Network</a:t>
            </a:r>
            <a:endParaRPr lang="en-US" altLang="en-US" sz="1900" dirty="0"/>
          </a:p>
        </p:txBody>
      </p:sp>
      <p:pic>
        <p:nvPicPr>
          <p:cNvPr id="7" name="Picture 12" descr="MIG007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"/>
          <a:stretch>
            <a:fillRect/>
          </a:stretch>
        </p:blipFill>
        <p:spPr bwMode="auto">
          <a:xfrm>
            <a:off x="990600" y="1676400"/>
            <a:ext cx="7315200" cy="43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6285" name="Rectangle 109"/>
          <p:cNvSpPr>
            <a:spLocks noChangeArrowheads="1"/>
          </p:cNvSpPr>
          <p:nvPr/>
        </p:nvSpPr>
        <p:spPr bwMode="auto">
          <a:xfrm>
            <a:off x="1096963" y="4483100"/>
            <a:ext cx="2879725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946284" name="Rectangle 108"/>
          <p:cNvSpPr>
            <a:spLocks noChangeArrowheads="1"/>
          </p:cNvSpPr>
          <p:nvPr/>
        </p:nvSpPr>
        <p:spPr bwMode="auto">
          <a:xfrm>
            <a:off x="5184775" y="4292600"/>
            <a:ext cx="3132138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pic>
        <p:nvPicPr>
          <p:cNvPr id="9461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" b="3369"/>
          <a:stretch>
            <a:fillRect/>
          </a:stretch>
        </p:blipFill>
        <p:spPr bwMode="auto">
          <a:xfrm>
            <a:off x="5184775" y="2205038"/>
            <a:ext cx="3140075" cy="2322512"/>
          </a:xfrm>
          <a:prstGeom prst="rect">
            <a:avLst/>
          </a:prstGeom>
          <a:noFill/>
          <a:ln w="5080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6186" name="Picture 10" descr="ELSA13-2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25" y="4868863"/>
            <a:ext cx="1425575" cy="101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6188" name="Picture 12" descr="ELSA7-2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868863"/>
            <a:ext cx="1427163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6195" name="Group 19"/>
          <p:cNvGrpSpPr>
            <a:grpSpLocks/>
          </p:cNvGrpSpPr>
          <p:nvPr/>
        </p:nvGrpSpPr>
        <p:grpSpPr bwMode="auto">
          <a:xfrm>
            <a:off x="3989940" y="5151437"/>
            <a:ext cx="1476375" cy="360363"/>
            <a:chOff x="4963" y="3498"/>
            <a:chExt cx="930" cy="227"/>
          </a:xfrm>
        </p:grpSpPr>
        <p:grpSp>
          <p:nvGrpSpPr>
            <p:cNvPr id="946196" name="Group 20"/>
            <p:cNvGrpSpPr>
              <a:grpSpLocks/>
            </p:cNvGrpSpPr>
            <p:nvPr/>
          </p:nvGrpSpPr>
          <p:grpSpPr bwMode="auto">
            <a:xfrm>
              <a:off x="5156" y="3498"/>
              <a:ext cx="544" cy="227"/>
              <a:chOff x="3470" y="2863"/>
              <a:chExt cx="2119" cy="1350"/>
            </a:xfrm>
          </p:grpSpPr>
          <p:sp>
            <p:nvSpPr>
              <p:cNvPr id="946197" name="AutoShape 21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4314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198" name="Freeform 22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6199" name="Text Box 23"/>
            <p:cNvSpPr txBox="1">
              <a:spLocks noChangeArrowheads="1"/>
            </p:cNvSpPr>
            <p:nvPr/>
          </p:nvSpPr>
          <p:spPr bwMode="auto">
            <a:xfrm>
              <a:off x="4963" y="3542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 dirty="0">
                  <a:solidFill>
                    <a:schemeClr val="bg1"/>
                  </a:solidFill>
                </a:rPr>
                <a:t>High Level I</a:t>
              </a:r>
            </a:p>
          </p:txBody>
        </p:sp>
      </p:grpSp>
      <p:sp>
        <p:nvSpPr>
          <p:cNvPr id="946226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chemeClr val="bg1"/>
                </a:solidFill>
              </a:rPr>
              <a:t>Use Appropriate Symbols to Identify Areas Where Sensitive Items Will Be Handled</a:t>
            </a:r>
          </a:p>
        </p:txBody>
      </p:sp>
      <p:grpSp>
        <p:nvGrpSpPr>
          <p:cNvPr id="946179" name="Group 3"/>
          <p:cNvGrpSpPr>
            <a:grpSpLocks/>
          </p:cNvGrpSpPr>
          <p:nvPr/>
        </p:nvGrpSpPr>
        <p:grpSpPr bwMode="auto">
          <a:xfrm>
            <a:off x="1211263" y="2606675"/>
            <a:ext cx="2332037" cy="1301750"/>
            <a:chOff x="416" y="2199"/>
            <a:chExt cx="1632" cy="912"/>
          </a:xfrm>
        </p:grpSpPr>
        <p:sp>
          <p:nvSpPr>
            <p:cNvPr id="946180" name="Oval 4"/>
            <p:cNvSpPr>
              <a:spLocks noChangeArrowheads="1"/>
            </p:cNvSpPr>
            <p:nvPr/>
          </p:nvSpPr>
          <p:spPr bwMode="auto">
            <a:xfrm>
              <a:off x="416" y="2199"/>
              <a:ext cx="1632" cy="9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01599" tIns="50799" rIns="101599" bIns="50799" anchor="ctr"/>
            <a:lstStyle/>
            <a:p>
              <a:endParaRPr lang="en-US"/>
            </a:p>
          </p:txBody>
        </p:sp>
        <p:sp>
          <p:nvSpPr>
            <p:cNvPr id="946181" name="Text Box 5"/>
            <p:cNvSpPr txBox="1">
              <a:spLocks noChangeArrowheads="1"/>
            </p:cNvSpPr>
            <p:nvPr/>
          </p:nvSpPr>
          <p:spPr bwMode="auto">
            <a:xfrm>
              <a:off x="848" y="2342"/>
              <a:ext cx="912" cy="55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1437" tIns="45717" rIns="91437" bIns="45717">
              <a:spAutoFit/>
            </a:bodyPr>
            <a:lstStyle>
              <a:lvl1pPr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411163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82232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23507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646238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1034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5606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0178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4750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  <a:buClr>
                  <a:srgbClr val="0183B7"/>
                </a:buClr>
                <a:buSzPct val="100000"/>
                <a:buFont typeface="Arial" charset="0"/>
                <a:buNone/>
              </a:pPr>
              <a:r>
                <a:rPr lang="en-US" altLang="en-US" sz="1600" b="1">
                  <a:solidFill>
                    <a:srgbClr val="000000"/>
                  </a:solidFill>
                  <a:ea typeface="ヒラギノ角ゴ ProN W3" charset="-128"/>
                  <a:sym typeface="Arial" charset="0"/>
                </a:rPr>
                <a:t>Network Operations Center</a:t>
              </a:r>
            </a:p>
          </p:txBody>
        </p:sp>
      </p:grpSp>
      <p:pic>
        <p:nvPicPr>
          <p:cNvPr id="94618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5" b="65045"/>
          <a:stretch>
            <a:fillRect/>
          </a:stretch>
        </p:blipFill>
        <p:spPr bwMode="auto">
          <a:xfrm>
            <a:off x="1692275" y="2205038"/>
            <a:ext cx="1644650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46227" name="Picture 51" descr="Plano2"/>
          <p:cNvPicPr>
            <a:picLocks noChangeAspect="1" noChangeArrowheads="1"/>
          </p:cNvPicPr>
          <p:nvPr/>
        </p:nvPicPr>
        <p:blipFill>
          <a:blip r:embed="rId7">
            <a:lum bright="-38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9" t="4919" r="55994" b="43559"/>
          <a:stretch>
            <a:fillRect/>
          </a:stretch>
        </p:blipFill>
        <p:spPr bwMode="auto">
          <a:xfrm>
            <a:off x="1116013" y="2206625"/>
            <a:ext cx="2909887" cy="2519363"/>
          </a:xfrm>
          <a:prstGeom prst="rect">
            <a:avLst/>
          </a:prstGeom>
          <a:noFill/>
          <a:ln w="5080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6282" name="Rectangle 106"/>
          <p:cNvSpPr>
            <a:spLocks noChangeArrowheads="1"/>
          </p:cNvSpPr>
          <p:nvPr/>
        </p:nvSpPr>
        <p:spPr bwMode="auto">
          <a:xfrm>
            <a:off x="1116013" y="2205038"/>
            <a:ext cx="2916237" cy="2519362"/>
          </a:xfrm>
          <a:prstGeom prst="rect">
            <a:avLst/>
          </a:prstGeom>
          <a:solidFill>
            <a:schemeClr val="tx2">
              <a:alpha val="4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grpSp>
        <p:nvGrpSpPr>
          <p:cNvPr id="946283" name="Group 107"/>
          <p:cNvGrpSpPr>
            <a:grpSpLocks/>
          </p:cNvGrpSpPr>
          <p:nvPr/>
        </p:nvGrpSpPr>
        <p:grpSpPr bwMode="auto">
          <a:xfrm>
            <a:off x="1346200" y="2420938"/>
            <a:ext cx="2447925" cy="2232025"/>
            <a:chOff x="848" y="1525"/>
            <a:chExt cx="1542" cy="1406"/>
          </a:xfrm>
        </p:grpSpPr>
        <p:sp>
          <p:nvSpPr>
            <p:cNvPr id="946228" name="Text Box 52"/>
            <p:cNvSpPr txBox="1">
              <a:spLocks noChangeArrowheads="1"/>
            </p:cNvSpPr>
            <p:nvPr/>
          </p:nvSpPr>
          <p:spPr bwMode="auto">
            <a:xfrm>
              <a:off x="848" y="2377"/>
              <a:ext cx="154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1437" tIns="45717" rIns="91437" bIns="45717">
              <a:spAutoFit/>
            </a:bodyPr>
            <a:lstStyle>
              <a:lvl1pPr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411163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82232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23507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646238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1034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5606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0178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4750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50000"/>
                </a:spcBef>
                <a:buClr>
                  <a:srgbClr val="0183B7"/>
                </a:buClr>
                <a:buSzPct val="100000"/>
                <a:buFont typeface="Arial" charset="0"/>
                <a:buNone/>
              </a:pPr>
              <a:r>
                <a:rPr lang="en-US" altLang="en-US" sz="1400" b="1">
                  <a:solidFill>
                    <a:schemeClr val="bg1"/>
                  </a:solidFill>
                  <a:ea typeface="ヒラギノ角ゴ ProN W3" charset="-128"/>
                  <a:sym typeface="Arial" charset="0"/>
                </a:rPr>
                <a:t>Network Operations Center</a:t>
              </a:r>
            </a:p>
          </p:txBody>
        </p:sp>
        <p:sp>
          <p:nvSpPr>
            <p:cNvPr id="946232" name="AutoShape 56"/>
            <p:cNvSpPr>
              <a:spLocks noChangeArrowheads="1"/>
            </p:cNvSpPr>
            <p:nvPr/>
          </p:nvSpPr>
          <p:spPr bwMode="auto">
            <a:xfrm>
              <a:off x="1030" y="2205"/>
              <a:ext cx="1179" cy="158"/>
            </a:xfrm>
            <a:prstGeom prst="can">
              <a:avLst>
                <a:gd name="adj" fmla="val 50000"/>
              </a:avLst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pic>
          <p:nvPicPr>
            <p:cNvPr id="946233" name="Picture 57" descr="MAE1880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2" y="1525"/>
              <a:ext cx="635" cy="723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46259" name="Group 83"/>
            <p:cNvGrpSpPr>
              <a:grpSpLocks/>
            </p:cNvGrpSpPr>
            <p:nvPr/>
          </p:nvGrpSpPr>
          <p:grpSpPr bwMode="auto">
            <a:xfrm>
              <a:off x="1154" y="2704"/>
              <a:ext cx="930" cy="227"/>
              <a:chOff x="4963" y="3498"/>
              <a:chExt cx="930" cy="227"/>
            </a:xfrm>
          </p:grpSpPr>
          <p:grpSp>
            <p:nvGrpSpPr>
              <p:cNvPr id="946260" name="Group 84"/>
              <p:cNvGrpSpPr>
                <a:grpSpLocks/>
              </p:cNvGrpSpPr>
              <p:nvPr/>
            </p:nvGrpSpPr>
            <p:grpSpPr bwMode="auto">
              <a:xfrm>
                <a:off x="5156" y="3498"/>
                <a:ext cx="544" cy="227"/>
                <a:chOff x="3470" y="2863"/>
                <a:chExt cx="2119" cy="1350"/>
              </a:xfrm>
            </p:grpSpPr>
            <p:sp>
              <p:nvSpPr>
                <p:cNvPr id="946261" name="AutoShape 85"/>
                <p:cNvSpPr>
                  <a:spLocks noChangeArrowheads="1"/>
                </p:cNvSpPr>
                <p:nvPr/>
              </p:nvSpPr>
              <p:spPr bwMode="auto">
                <a:xfrm>
                  <a:off x="3470" y="2863"/>
                  <a:ext cx="2119" cy="1350"/>
                </a:xfrm>
                <a:prstGeom prst="roundRect">
                  <a:avLst>
                    <a:gd name="adj" fmla="val 5907"/>
                  </a:avLst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4314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6262" name="Freeform 86"/>
                <p:cNvSpPr>
                  <a:spLocks/>
                </p:cNvSpPr>
                <p:nvPr/>
              </p:nvSpPr>
              <p:spPr bwMode="auto">
                <a:xfrm>
                  <a:off x="3513" y="2906"/>
                  <a:ext cx="2048" cy="794"/>
                </a:xfrm>
                <a:custGeom>
                  <a:avLst/>
                  <a:gdLst>
                    <a:gd name="T0" fmla="*/ 996 w 1005"/>
                    <a:gd name="T1" fmla="*/ 123 h 638"/>
                    <a:gd name="T2" fmla="*/ 974 w 1005"/>
                    <a:gd name="T3" fmla="*/ 0 h 638"/>
                    <a:gd name="T4" fmla="*/ 22 w 1005"/>
                    <a:gd name="T5" fmla="*/ 2 h 638"/>
                    <a:gd name="T6" fmla="*/ 2 w 1005"/>
                    <a:gd name="T7" fmla="*/ 21 h 638"/>
                    <a:gd name="T8" fmla="*/ 0 w 1005"/>
                    <a:gd name="T9" fmla="*/ 620 h 638"/>
                    <a:gd name="T10" fmla="*/ 996 w 1005"/>
                    <a:gd name="T11" fmla="*/ 322 h 638"/>
                    <a:gd name="T12" fmla="*/ 996 w 1005"/>
                    <a:gd name="T13" fmla="*/ 123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5" h="638">
                      <a:moveTo>
                        <a:pt x="996" y="123"/>
                      </a:moveTo>
                      <a:cubicBezTo>
                        <a:pt x="996" y="66"/>
                        <a:pt x="1005" y="0"/>
                        <a:pt x="974" y="0"/>
                      </a:cubicBezTo>
                      <a:cubicBezTo>
                        <a:pt x="76" y="0"/>
                        <a:pt x="22" y="2"/>
                        <a:pt x="22" y="2"/>
                      </a:cubicBezTo>
                      <a:cubicBezTo>
                        <a:pt x="12" y="2"/>
                        <a:pt x="9" y="14"/>
                        <a:pt x="2" y="21"/>
                      </a:cubicBezTo>
                      <a:cubicBezTo>
                        <a:pt x="2" y="638"/>
                        <a:pt x="0" y="620"/>
                        <a:pt x="0" y="620"/>
                      </a:cubicBezTo>
                      <a:cubicBezTo>
                        <a:pt x="590" y="203"/>
                        <a:pt x="830" y="405"/>
                        <a:pt x="996" y="322"/>
                      </a:cubicBezTo>
                      <a:lnTo>
                        <a:pt x="996" y="12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gamma/>
                        <a:tint val="0"/>
                        <a:invGamma/>
                        <a:alpha val="52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6263" name="Text Box 87"/>
              <p:cNvSpPr txBox="1">
                <a:spLocks noChangeArrowheads="1"/>
              </p:cNvSpPr>
              <p:nvPr/>
            </p:nvSpPr>
            <p:spPr bwMode="auto">
              <a:xfrm>
                <a:off x="4963" y="3542"/>
                <a:ext cx="930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82124" tIns="41061" rIns="82124" bIns="41061">
                <a:spAutoFit/>
              </a:bodyPr>
              <a:lstStyle>
                <a:lvl1pPr algn="l" defTabSz="814388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algn="l" defTabSz="814388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algn="l" defTabSz="814388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algn="l" defTabSz="814388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algn="l" defTabSz="814388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000" b="1">
                    <a:solidFill>
                      <a:schemeClr val="bg1"/>
                    </a:solidFill>
                  </a:rPr>
                  <a:t>High Level I</a:t>
                </a:r>
              </a:p>
            </p:txBody>
          </p:sp>
        </p:grpSp>
      </p:grpSp>
      <p:sp>
        <p:nvSpPr>
          <p:cNvPr id="946286" name="Text Box 110"/>
          <p:cNvSpPr txBox="1">
            <a:spLocks noChangeArrowheads="1"/>
          </p:cNvSpPr>
          <p:nvPr/>
        </p:nvSpPr>
        <p:spPr bwMode="auto">
          <a:xfrm>
            <a:off x="0" y="368300"/>
            <a:ext cx="593725" cy="425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6" tIns="45716" rIns="91436" bIns="45716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2300" b="1">
                <a:solidFill>
                  <a:schemeClr val="bg1"/>
                </a:solidFill>
                <a:ea typeface="ヒラギノ角ゴ ProN W3" charset="-128"/>
                <a:sym typeface="Arial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9134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4"/>
    </mc:Choice>
    <mc:Fallback xmlns="">
      <p:transition spd="slow" advTm="548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7212" name="Rectangle 12"/>
          <p:cNvSpPr>
            <a:spLocks noChangeArrowheads="1"/>
          </p:cNvSpPr>
          <p:nvPr/>
        </p:nvSpPr>
        <p:spPr bwMode="auto">
          <a:xfrm>
            <a:off x="3146425" y="5664200"/>
            <a:ext cx="2879725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pic>
        <p:nvPicPr>
          <p:cNvPr id="947203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4"/>
          <a:stretch>
            <a:fillRect/>
          </a:stretch>
        </p:blipFill>
        <p:spPr bwMode="auto">
          <a:xfrm>
            <a:off x="3095625" y="1295400"/>
            <a:ext cx="2736850" cy="4571013"/>
          </a:xfrm>
          <a:prstGeom prst="rect">
            <a:avLst/>
          </a:prstGeom>
          <a:noFill/>
          <a:ln w="508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472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chemeClr val="bg1"/>
                </a:solidFill>
              </a:rPr>
              <a:t>Prepare the Location – Make Sure the </a:t>
            </a:r>
            <a:br>
              <a:rPr lang="en-US" altLang="en-US" sz="2800" dirty="0">
                <a:solidFill>
                  <a:schemeClr val="bg1"/>
                </a:solidFill>
              </a:rPr>
            </a:br>
            <a:r>
              <a:rPr lang="en-US" altLang="en-US" sz="2800" dirty="0">
                <a:solidFill>
                  <a:schemeClr val="bg1"/>
                </a:solidFill>
              </a:rPr>
              <a:t>Building is Properly Grounded</a:t>
            </a:r>
          </a:p>
        </p:txBody>
      </p:sp>
      <p:sp>
        <p:nvSpPr>
          <p:cNvPr id="947213" name="Text Box 13"/>
          <p:cNvSpPr txBox="1">
            <a:spLocks noChangeArrowheads="1"/>
          </p:cNvSpPr>
          <p:nvPr/>
        </p:nvSpPr>
        <p:spPr bwMode="auto">
          <a:xfrm>
            <a:off x="0" y="368300"/>
            <a:ext cx="593725" cy="425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6" tIns="45716" rIns="91436" bIns="45716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2300" b="1">
                <a:solidFill>
                  <a:schemeClr val="bg1"/>
                </a:solidFill>
                <a:ea typeface="ヒラギノ角ゴ ProN W3" charset="-128"/>
                <a:sym typeface="Arial" charset="0"/>
              </a:rPr>
              <a:t> 4</a:t>
            </a:r>
          </a:p>
        </p:txBody>
      </p:sp>
      <p:grpSp>
        <p:nvGrpSpPr>
          <p:cNvPr id="947216" name="Group 16"/>
          <p:cNvGrpSpPr>
            <a:grpSpLocks/>
          </p:cNvGrpSpPr>
          <p:nvPr/>
        </p:nvGrpSpPr>
        <p:grpSpPr bwMode="auto">
          <a:xfrm>
            <a:off x="4464050" y="6126163"/>
            <a:ext cx="1368425" cy="219075"/>
            <a:chOff x="2812" y="3859"/>
            <a:chExt cx="862" cy="138"/>
          </a:xfrm>
        </p:grpSpPr>
        <p:sp>
          <p:nvSpPr>
            <p:cNvPr id="947215" name="Rectangle 15"/>
            <p:cNvSpPr>
              <a:spLocks noChangeArrowheads="1"/>
            </p:cNvSpPr>
            <p:nvPr/>
          </p:nvSpPr>
          <p:spPr bwMode="auto">
            <a:xfrm>
              <a:off x="3107" y="3884"/>
              <a:ext cx="385" cy="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947214" name="Text Box 14"/>
            <p:cNvSpPr txBox="1">
              <a:spLocks noChangeArrowheads="1"/>
            </p:cNvSpPr>
            <p:nvPr/>
          </p:nvSpPr>
          <p:spPr bwMode="auto">
            <a:xfrm>
              <a:off x="2812" y="3859"/>
              <a:ext cx="862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/>
                <a:t>Earth Ground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908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6"/>
    </mc:Choice>
    <mc:Fallback xmlns="">
      <p:transition spd="slow" advTm="426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8255" name="Rectangle 31"/>
          <p:cNvSpPr>
            <a:spLocks noChangeArrowheads="1"/>
          </p:cNvSpPr>
          <p:nvPr/>
        </p:nvSpPr>
        <p:spPr bwMode="auto">
          <a:xfrm>
            <a:off x="1547813" y="5695950"/>
            <a:ext cx="6264275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grpSp>
        <p:nvGrpSpPr>
          <p:cNvPr id="948254" name="Group 30"/>
          <p:cNvGrpSpPr>
            <a:grpSpLocks/>
          </p:cNvGrpSpPr>
          <p:nvPr/>
        </p:nvGrpSpPr>
        <p:grpSpPr bwMode="auto">
          <a:xfrm>
            <a:off x="1546225" y="1844675"/>
            <a:ext cx="6265863" cy="4083050"/>
            <a:chOff x="884" y="1162"/>
            <a:chExt cx="3947" cy="2572"/>
          </a:xfrm>
        </p:grpSpPr>
        <p:pic>
          <p:nvPicPr>
            <p:cNvPr id="948229" name="Picture 5" descr="wor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1162"/>
              <a:ext cx="3947" cy="2572"/>
            </a:xfrm>
            <a:prstGeom prst="rect">
              <a:avLst/>
            </a:prstGeom>
            <a:noFill/>
            <a:ln w="5080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48230" name="Text Box 6"/>
            <p:cNvSpPr txBox="1">
              <a:spLocks noChangeArrowheads="1"/>
            </p:cNvSpPr>
            <p:nvPr/>
          </p:nvSpPr>
          <p:spPr bwMode="auto">
            <a:xfrm>
              <a:off x="2494" y="1203"/>
              <a:ext cx="821" cy="1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411163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82232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23507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646238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1034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5606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0178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4750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  <a:buClr>
                  <a:srgbClr val="0183B7"/>
                </a:buClr>
                <a:buSzPct val="100000"/>
                <a:buFont typeface="Arial" charset="0"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Verdana" charset="0"/>
                  <a:ea typeface="ヒラギノ角ゴ ProN W3" charset="-128"/>
                  <a:sym typeface="Arial" charset="0"/>
                </a:rPr>
                <a:t>Ground Point</a:t>
              </a:r>
            </a:p>
          </p:txBody>
        </p:sp>
        <p:sp>
          <p:nvSpPr>
            <p:cNvPr id="948231" name="Text Box 7"/>
            <p:cNvSpPr txBox="1">
              <a:spLocks noChangeArrowheads="1"/>
            </p:cNvSpPr>
            <p:nvPr/>
          </p:nvSpPr>
          <p:spPr bwMode="auto">
            <a:xfrm>
              <a:off x="2168" y="1556"/>
              <a:ext cx="508" cy="2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411163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82232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23507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646238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1034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5606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0178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4750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  <a:buClr>
                  <a:srgbClr val="0183B7"/>
                </a:buClr>
                <a:buSzPct val="100000"/>
                <a:buFont typeface="Arial" charset="0"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Verdana" charset="0"/>
                  <a:ea typeface="ヒラギノ角ゴ ProN W3" charset="-128"/>
                  <a:sym typeface="Arial" charset="0"/>
                </a:rPr>
                <a:t>Ground Point</a:t>
              </a:r>
            </a:p>
          </p:txBody>
        </p:sp>
        <p:pic>
          <p:nvPicPr>
            <p:cNvPr id="94823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2999"/>
              <a:ext cx="704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48236" name="AutoShape 12"/>
            <p:cNvSpPr>
              <a:spLocks noChangeArrowheads="1"/>
            </p:cNvSpPr>
            <p:nvPr/>
          </p:nvSpPr>
          <p:spPr bwMode="auto">
            <a:xfrm rot="20938510" flipV="1">
              <a:off x="1470" y="2984"/>
              <a:ext cx="748" cy="68"/>
            </a:xfrm>
            <a:prstGeom prst="rightArrow">
              <a:avLst>
                <a:gd name="adj1" fmla="val 50000"/>
                <a:gd name="adj2" fmla="val 27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01599" tIns="50799" rIns="101599" bIns="50799" anchor="ctr"/>
            <a:lstStyle/>
            <a:p>
              <a:endParaRPr lang="en-US"/>
            </a:p>
          </p:txBody>
        </p:sp>
        <p:sp>
          <p:nvSpPr>
            <p:cNvPr id="948242" name="Text Box 18"/>
            <p:cNvSpPr txBox="1">
              <a:spLocks noChangeArrowheads="1"/>
            </p:cNvSpPr>
            <p:nvPr/>
          </p:nvSpPr>
          <p:spPr bwMode="auto">
            <a:xfrm>
              <a:off x="2777" y="1933"/>
              <a:ext cx="508" cy="2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411163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82232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23507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646238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1034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5606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0178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4750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  <a:buClr>
                  <a:srgbClr val="0183B7"/>
                </a:buClr>
                <a:buSzPct val="100000"/>
                <a:buFont typeface="Arial" charset="0"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Verdana" charset="0"/>
                  <a:ea typeface="ヒラギノ角ゴ ProN W3" charset="-128"/>
                  <a:sym typeface="Arial" charset="0"/>
                </a:rPr>
                <a:t>Ground Point</a:t>
              </a:r>
            </a:p>
          </p:txBody>
        </p:sp>
        <p:sp>
          <p:nvSpPr>
            <p:cNvPr id="948243" name="Text Box 19"/>
            <p:cNvSpPr txBox="1">
              <a:spLocks noChangeArrowheads="1"/>
            </p:cNvSpPr>
            <p:nvPr/>
          </p:nvSpPr>
          <p:spPr bwMode="auto">
            <a:xfrm>
              <a:off x="1609" y="3135"/>
              <a:ext cx="508" cy="2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411163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82232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23507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646238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1034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5606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0178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4750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  <a:buClr>
                  <a:srgbClr val="0183B7"/>
                </a:buClr>
                <a:buSzPct val="100000"/>
                <a:buFont typeface="Arial" charset="0"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Verdana" charset="0"/>
                  <a:ea typeface="ヒラギノ角ゴ ProN W3" charset="-128"/>
                  <a:sym typeface="Arial" charset="0"/>
                </a:rPr>
                <a:t>Ground Point</a:t>
              </a:r>
            </a:p>
          </p:txBody>
        </p:sp>
        <p:sp>
          <p:nvSpPr>
            <p:cNvPr id="948244" name="Rectangle 20"/>
            <p:cNvSpPr>
              <a:spLocks noChangeArrowheads="1"/>
            </p:cNvSpPr>
            <p:nvPr/>
          </p:nvSpPr>
          <p:spPr bwMode="auto">
            <a:xfrm>
              <a:off x="3855" y="3521"/>
              <a:ext cx="955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48246" name="Group 22"/>
          <p:cNvGrpSpPr>
            <a:grpSpLocks/>
          </p:cNvGrpSpPr>
          <p:nvPr/>
        </p:nvGrpSpPr>
        <p:grpSpPr bwMode="auto">
          <a:xfrm>
            <a:off x="7778751" y="5583237"/>
            <a:ext cx="1476375" cy="360363"/>
            <a:chOff x="4963" y="3498"/>
            <a:chExt cx="930" cy="227"/>
          </a:xfrm>
        </p:grpSpPr>
        <p:grpSp>
          <p:nvGrpSpPr>
            <p:cNvPr id="948247" name="Group 23"/>
            <p:cNvGrpSpPr>
              <a:grpSpLocks/>
            </p:cNvGrpSpPr>
            <p:nvPr/>
          </p:nvGrpSpPr>
          <p:grpSpPr bwMode="auto">
            <a:xfrm>
              <a:off x="5156" y="3498"/>
              <a:ext cx="544" cy="227"/>
              <a:chOff x="3470" y="2863"/>
              <a:chExt cx="2119" cy="1350"/>
            </a:xfrm>
          </p:grpSpPr>
          <p:sp>
            <p:nvSpPr>
              <p:cNvPr id="948248" name="AutoShape 24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4314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249" name="Freeform 25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8250" name="Text Box 26"/>
            <p:cNvSpPr txBox="1">
              <a:spLocks noChangeArrowheads="1"/>
            </p:cNvSpPr>
            <p:nvPr/>
          </p:nvSpPr>
          <p:spPr bwMode="auto">
            <a:xfrm>
              <a:off x="4963" y="3542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>
                  <a:solidFill>
                    <a:schemeClr val="bg1"/>
                  </a:solidFill>
                </a:rPr>
                <a:t>High Level I</a:t>
              </a:r>
            </a:p>
          </p:txBody>
        </p:sp>
      </p:grpSp>
      <p:sp>
        <p:nvSpPr>
          <p:cNvPr id="948252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chemeClr val="bg1"/>
                </a:solidFill>
              </a:rPr>
              <a:t>Ground Work Stations Where Network Products Are Physically Handled</a:t>
            </a:r>
          </a:p>
        </p:txBody>
      </p:sp>
      <p:sp>
        <p:nvSpPr>
          <p:cNvPr id="948256" name="Text Box 32"/>
          <p:cNvSpPr txBox="1">
            <a:spLocks noChangeArrowheads="1"/>
          </p:cNvSpPr>
          <p:nvPr/>
        </p:nvSpPr>
        <p:spPr bwMode="auto">
          <a:xfrm>
            <a:off x="0" y="368300"/>
            <a:ext cx="593725" cy="425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6" tIns="45716" rIns="91436" bIns="45716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2300" b="1">
                <a:solidFill>
                  <a:schemeClr val="bg1"/>
                </a:solidFill>
                <a:ea typeface="ヒラギノ角ゴ ProN W3" charset="-128"/>
                <a:sym typeface="Arial" charset="0"/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99003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66"/>
    </mc:Choice>
    <mc:Fallback xmlns="">
      <p:transition spd="slow" advTm="626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9274" name="Rectangle 26"/>
          <p:cNvSpPr>
            <a:spLocks noChangeArrowheads="1"/>
          </p:cNvSpPr>
          <p:nvPr/>
        </p:nvSpPr>
        <p:spPr bwMode="auto">
          <a:xfrm>
            <a:off x="1835150" y="5715000"/>
            <a:ext cx="5400675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pic>
        <p:nvPicPr>
          <p:cNvPr id="949250" name="Picture 2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4"/>
          <a:stretch>
            <a:fillRect/>
          </a:stretch>
        </p:blipFill>
        <p:spPr bwMode="auto">
          <a:xfrm>
            <a:off x="1871663" y="1644838"/>
            <a:ext cx="4757737" cy="4265072"/>
          </a:xfrm>
          <a:prstGeom prst="rect">
            <a:avLst/>
          </a:prstGeom>
          <a:noFill/>
          <a:ln w="508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949254" name="Group 6"/>
          <p:cNvGrpSpPr>
            <a:grpSpLocks/>
          </p:cNvGrpSpPr>
          <p:nvPr/>
        </p:nvGrpSpPr>
        <p:grpSpPr bwMode="auto">
          <a:xfrm>
            <a:off x="6781800" y="5562600"/>
            <a:ext cx="1476375" cy="360363"/>
            <a:chOff x="4963" y="3498"/>
            <a:chExt cx="930" cy="227"/>
          </a:xfrm>
        </p:grpSpPr>
        <p:grpSp>
          <p:nvGrpSpPr>
            <p:cNvPr id="949255" name="Group 7"/>
            <p:cNvGrpSpPr>
              <a:grpSpLocks/>
            </p:cNvGrpSpPr>
            <p:nvPr/>
          </p:nvGrpSpPr>
          <p:grpSpPr bwMode="auto">
            <a:xfrm>
              <a:off x="5156" y="3498"/>
              <a:ext cx="544" cy="227"/>
              <a:chOff x="3470" y="2863"/>
              <a:chExt cx="2119" cy="1350"/>
            </a:xfrm>
          </p:grpSpPr>
          <p:sp>
            <p:nvSpPr>
              <p:cNvPr id="949256" name="AutoShape 8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4314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257" name="Freeform 9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9258" name="Text Box 10"/>
            <p:cNvSpPr txBox="1">
              <a:spLocks noChangeArrowheads="1"/>
            </p:cNvSpPr>
            <p:nvPr/>
          </p:nvSpPr>
          <p:spPr bwMode="auto">
            <a:xfrm>
              <a:off x="4963" y="3542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 dirty="0">
                  <a:solidFill>
                    <a:schemeClr val="bg1"/>
                  </a:solidFill>
                </a:rPr>
                <a:t>High Level I</a:t>
              </a:r>
            </a:p>
          </p:txBody>
        </p:sp>
      </p:grpSp>
      <p:sp>
        <p:nvSpPr>
          <p:cNvPr id="949273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chemeClr val="bg1"/>
                </a:solidFill>
              </a:rPr>
              <a:t>Prepare Rack Room – Connect Properly to Earth Ground</a:t>
            </a:r>
          </a:p>
        </p:txBody>
      </p:sp>
      <p:sp>
        <p:nvSpPr>
          <p:cNvPr id="949275" name="Text Box 27"/>
          <p:cNvSpPr txBox="1">
            <a:spLocks noChangeArrowheads="1"/>
          </p:cNvSpPr>
          <p:nvPr/>
        </p:nvSpPr>
        <p:spPr bwMode="auto">
          <a:xfrm>
            <a:off x="0" y="368300"/>
            <a:ext cx="593725" cy="425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6" tIns="45716" rIns="91436" bIns="45716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2300" b="1">
                <a:solidFill>
                  <a:schemeClr val="bg1"/>
                </a:solidFill>
                <a:ea typeface="ヒラギノ角ゴ ProN W3" charset="-128"/>
                <a:sym typeface="Arial" charset="0"/>
              </a:rPr>
              <a:t> 6</a:t>
            </a:r>
          </a:p>
        </p:txBody>
      </p:sp>
      <p:grpSp>
        <p:nvGrpSpPr>
          <p:cNvPr id="949279" name="Group 31"/>
          <p:cNvGrpSpPr>
            <a:grpSpLocks/>
          </p:cNvGrpSpPr>
          <p:nvPr/>
        </p:nvGrpSpPr>
        <p:grpSpPr bwMode="auto">
          <a:xfrm>
            <a:off x="5754688" y="5445125"/>
            <a:ext cx="1368425" cy="223838"/>
            <a:chOff x="3625" y="3430"/>
            <a:chExt cx="862" cy="141"/>
          </a:xfrm>
        </p:grpSpPr>
        <p:sp>
          <p:nvSpPr>
            <p:cNvPr id="949277" name="Rectangle 29"/>
            <p:cNvSpPr>
              <a:spLocks noChangeArrowheads="1"/>
            </p:cNvSpPr>
            <p:nvPr/>
          </p:nvSpPr>
          <p:spPr bwMode="auto">
            <a:xfrm>
              <a:off x="3810" y="3430"/>
              <a:ext cx="453" cy="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949278" name="Text Box 30"/>
            <p:cNvSpPr txBox="1">
              <a:spLocks noChangeArrowheads="1"/>
            </p:cNvSpPr>
            <p:nvPr/>
          </p:nvSpPr>
          <p:spPr bwMode="auto">
            <a:xfrm>
              <a:off x="3625" y="3433"/>
              <a:ext cx="862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/>
                <a:t>Earth Ground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345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75"/>
    </mc:Choice>
    <mc:Fallback xmlns="">
      <p:transition spd="slow" advTm="537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0315" name="Rectangle 43"/>
          <p:cNvSpPr>
            <a:spLocks noChangeArrowheads="1"/>
          </p:cNvSpPr>
          <p:nvPr/>
        </p:nvSpPr>
        <p:spPr bwMode="auto">
          <a:xfrm>
            <a:off x="4751388" y="4905375"/>
            <a:ext cx="3960812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950314" name="Rectangle 42"/>
          <p:cNvSpPr>
            <a:spLocks noChangeArrowheads="1"/>
          </p:cNvSpPr>
          <p:nvPr/>
        </p:nvSpPr>
        <p:spPr bwMode="auto">
          <a:xfrm>
            <a:off x="323850" y="4910138"/>
            <a:ext cx="4068763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950276" name="Text Box 4"/>
          <p:cNvSpPr txBox="1">
            <a:spLocks noChangeArrowheads="1"/>
          </p:cNvSpPr>
          <p:nvPr/>
        </p:nvSpPr>
        <p:spPr bwMode="auto">
          <a:xfrm>
            <a:off x="5121275" y="2949575"/>
            <a:ext cx="3016250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Char char="•"/>
            </a:pPr>
            <a:r>
              <a:rPr lang="en-US" altLang="en-US" sz="2300">
                <a:solidFill>
                  <a:srgbClr val="000000"/>
                </a:solidFill>
                <a:ea typeface="ヒラギノ角ゴ ProN W3" charset="-128"/>
                <a:sym typeface="Arial" charset="0"/>
              </a:rPr>
              <a:t>Example of Good (check mark) workstation</a:t>
            </a:r>
          </a:p>
        </p:txBody>
      </p:sp>
      <p:pic>
        <p:nvPicPr>
          <p:cNvPr id="950278" name="Picture 6" descr="P1130015"/>
          <p:cNvPicPr>
            <a:picLocks noChangeAspect="1" noChangeArrowheads="1"/>
          </p:cNvPicPr>
          <p:nvPr/>
        </p:nvPicPr>
        <p:blipFill>
          <a:blip r:embed="rId3">
            <a:lum bright="-8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332038"/>
            <a:ext cx="4044950" cy="2811462"/>
          </a:xfrm>
          <a:prstGeom prst="rect">
            <a:avLst/>
          </a:prstGeom>
          <a:noFill/>
          <a:ln w="508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50282" name="Picture 10"/>
          <p:cNvPicPr>
            <a:picLocks noChangeAspect="1" noChangeArrowheads="1"/>
          </p:cNvPicPr>
          <p:nvPr/>
        </p:nvPicPr>
        <p:blipFill>
          <a:blip r:embed="rId4">
            <a:lum bright="-8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"/>
          <a:stretch>
            <a:fillRect/>
          </a:stretch>
        </p:blipFill>
        <p:spPr bwMode="auto">
          <a:xfrm>
            <a:off x="4778375" y="2332038"/>
            <a:ext cx="3897313" cy="2811462"/>
          </a:xfrm>
          <a:prstGeom prst="rect">
            <a:avLst/>
          </a:prstGeom>
          <a:noFill/>
          <a:ln w="508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950284" name="Group 12"/>
          <p:cNvGrpSpPr>
            <a:grpSpLocks/>
          </p:cNvGrpSpPr>
          <p:nvPr/>
        </p:nvGrpSpPr>
        <p:grpSpPr bwMode="auto">
          <a:xfrm>
            <a:off x="3765892" y="5580855"/>
            <a:ext cx="1476375" cy="360363"/>
            <a:chOff x="4963" y="3498"/>
            <a:chExt cx="930" cy="227"/>
          </a:xfrm>
        </p:grpSpPr>
        <p:grpSp>
          <p:nvGrpSpPr>
            <p:cNvPr id="950285" name="Group 13"/>
            <p:cNvGrpSpPr>
              <a:grpSpLocks/>
            </p:cNvGrpSpPr>
            <p:nvPr/>
          </p:nvGrpSpPr>
          <p:grpSpPr bwMode="auto">
            <a:xfrm>
              <a:off x="5156" y="3498"/>
              <a:ext cx="544" cy="227"/>
              <a:chOff x="3470" y="2863"/>
              <a:chExt cx="2119" cy="1350"/>
            </a:xfrm>
          </p:grpSpPr>
          <p:sp>
            <p:nvSpPr>
              <p:cNvPr id="950286" name="AutoShape 14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4314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0287" name="Freeform 15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0288" name="Text Box 16"/>
            <p:cNvSpPr txBox="1">
              <a:spLocks noChangeArrowheads="1"/>
            </p:cNvSpPr>
            <p:nvPr/>
          </p:nvSpPr>
          <p:spPr bwMode="auto">
            <a:xfrm>
              <a:off x="4963" y="3542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 dirty="0">
                  <a:solidFill>
                    <a:schemeClr val="bg1"/>
                  </a:solidFill>
                </a:rPr>
                <a:t>High Level I</a:t>
              </a:r>
            </a:p>
          </p:txBody>
        </p:sp>
      </p:grpSp>
      <p:sp>
        <p:nvSpPr>
          <p:cNvPr id="95029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chemeClr val="bg1"/>
                </a:solidFill>
              </a:rPr>
              <a:t>Ground Work Stations Areas When Physically Handling Network Products</a:t>
            </a:r>
          </a:p>
        </p:txBody>
      </p:sp>
      <p:grpSp>
        <p:nvGrpSpPr>
          <p:cNvPr id="950303" name="Group 31"/>
          <p:cNvGrpSpPr>
            <a:grpSpLocks/>
          </p:cNvGrpSpPr>
          <p:nvPr/>
        </p:nvGrpSpPr>
        <p:grpSpPr bwMode="auto">
          <a:xfrm>
            <a:off x="3924300" y="2132013"/>
            <a:ext cx="612775" cy="612775"/>
            <a:chOff x="2381" y="2749"/>
            <a:chExt cx="386" cy="386"/>
          </a:xfrm>
        </p:grpSpPr>
        <p:grpSp>
          <p:nvGrpSpPr>
            <p:cNvPr id="950304" name="Group 32"/>
            <p:cNvGrpSpPr>
              <a:grpSpLocks/>
            </p:cNvGrpSpPr>
            <p:nvPr/>
          </p:nvGrpSpPr>
          <p:grpSpPr bwMode="auto">
            <a:xfrm>
              <a:off x="2381" y="2749"/>
              <a:ext cx="386" cy="386"/>
              <a:chOff x="-1338" y="3022"/>
              <a:chExt cx="520" cy="520"/>
            </a:xfrm>
          </p:grpSpPr>
          <p:sp>
            <p:nvSpPr>
              <p:cNvPr id="950305" name="Oval 33"/>
              <p:cNvSpPr>
                <a:spLocks noChangeArrowheads="1"/>
              </p:cNvSpPr>
              <p:nvPr/>
            </p:nvSpPr>
            <p:spPr bwMode="auto">
              <a:xfrm>
                <a:off x="-1338" y="3022"/>
                <a:ext cx="520" cy="520"/>
              </a:xfrm>
              <a:prstGeom prst="ellipse">
                <a:avLst/>
              </a:prstGeom>
              <a:gradFill rotWithShape="1">
                <a:gsLst>
                  <a:gs pos="0">
                    <a:srgbClr val="C0C0C4"/>
                  </a:gs>
                  <a:gs pos="100000">
                    <a:srgbClr val="C0C0C4">
                      <a:gamma/>
                      <a:shade val="39216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5B4F49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0306" name="AutoShape 34"/>
              <p:cNvSpPr>
                <a:spLocks noChangeArrowheads="1"/>
              </p:cNvSpPr>
              <p:nvPr/>
            </p:nvSpPr>
            <p:spPr bwMode="auto">
              <a:xfrm rot="5400000">
                <a:off x="-1208" y="2943"/>
                <a:ext cx="260" cy="464"/>
              </a:xfrm>
              <a:prstGeom prst="mo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gamma/>
                      <a:tint val="15686"/>
                      <a:invGamma/>
                      <a:alpha val="49001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950307" name="Picture 35" descr="MCj04325370000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" y="2806"/>
              <a:ext cx="272" cy="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0316" name="Group 44"/>
          <p:cNvGrpSpPr>
            <a:grpSpLocks/>
          </p:cNvGrpSpPr>
          <p:nvPr/>
        </p:nvGrpSpPr>
        <p:grpSpPr bwMode="auto">
          <a:xfrm>
            <a:off x="8316913" y="2132013"/>
            <a:ext cx="612775" cy="612775"/>
            <a:chOff x="5239" y="1343"/>
            <a:chExt cx="386" cy="386"/>
          </a:xfrm>
        </p:grpSpPr>
        <p:sp>
          <p:nvSpPr>
            <p:cNvPr id="950310" name="Oval 38"/>
            <p:cNvSpPr>
              <a:spLocks noChangeArrowheads="1"/>
            </p:cNvSpPr>
            <p:nvPr/>
          </p:nvSpPr>
          <p:spPr bwMode="auto">
            <a:xfrm>
              <a:off x="5239" y="1343"/>
              <a:ext cx="386" cy="386"/>
            </a:xfrm>
            <a:prstGeom prst="ellipse">
              <a:avLst/>
            </a:prstGeom>
            <a:gradFill rotWithShape="1">
              <a:gsLst>
                <a:gs pos="0">
                  <a:srgbClr val="C0C0C4"/>
                </a:gs>
                <a:gs pos="100000">
                  <a:srgbClr val="C0C0C4">
                    <a:gamma/>
                    <a:shade val="3921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5B4F4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311" name="AutoShape 39"/>
            <p:cNvSpPr>
              <a:spLocks noChangeArrowheads="1"/>
            </p:cNvSpPr>
            <p:nvPr/>
          </p:nvSpPr>
          <p:spPr bwMode="auto">
            <a:xfrm rot="5400000">
              <a:off x="5335" y="1285"/>
              <a:ext cx="193" cy="344"/>
            </a:xfrm>
            <a:prstGeom prst="moon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tint val="15686"/>
                    <a:invGamma/>
                    <a:alpha val="49001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50302" name="Picture 30" descr="MCj04325300000[1]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4" y="1428"/>
              <a:ext cx="317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0317" name="Text Box 45"/>
          <p:cNvSpPr txBox="1">
            <a:spLocks noChangeArrowheads="1"/>
          </p:cNvSpPr>
          <p:nvPr/>
        </p:nvSpPr>
        <p:spPr bwMode="auto">
          <a:xfrm>
            <a:off x="0" y="368300"/>
            <a:ext cx="593725" cy="425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6" tIns="45716" rIns="91436" bIns="45716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2300" b="1">
                <a:solidFill>
                  <a:schemeClr val="bg1"/>
                </a:solidFill>
                <a:ea typeface="ヒラギノ角ゴ ProN W3" charset="-128"/>
                <a:sym typeface="Arial" charset="0"/>
              </a:rPr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51203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9"/>
    </mc:Choice>
    <mc:Fallback xmlns="">
      <p:transition spd="slow" advTm="546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1338" name="Rectangle 42"/>
          <p:cNvSpPr>
            <a:spLocks noChangeArrowheads="1"/>
          </p:cNvSpPr>
          <p:nvPr/>
        </p:nvSpPr>
        <p:spPr bwMode="auto">
          <a:xfrm>
            <a:off x="1204913" y="5854700"/>
            <a:ext cx="7235825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951337" name="Rectangle 41"/>
          <p:cNvSpPr>
            <a:spLocks noChangeArrowheads="1"/>
          </p:cNvSpPr>
          <p:nvPr/>
        </p:nvSpPr>
        <p:spPr bwMode="auto">
          <a:xfrm>
            <a:off x="1223963" y="2400300"/>
            <a:ext cx="7216775" cy="3729038"/>
          </a:xfrm>
          <a:prstGeom prst="rect">
            <a:avLst/>
          </a:prstGeom>
          <a:solidFill>
            <a:schemeClr val="bg1"/>
          </a:solidFill>
          <a:ln w="508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951317" name="AutoShape 21"/>
          <p:cNvCxnSpPr>
            <a:cxnSpLocks noChangeShapeType="1"/>
          </p:cNvCxnSpPr>
          <p:nvPr/>
        </p:nvCxnSpPr>
        <p:spPr bwMode="auto">
          <a:xfrm flipV="1">
            <a:off x="2700338" y="2781300"/>
            <a:ext cx="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951336" name="Rectangle 40"/>
          <p:cNvSpPr>
            <a:spLocks noChangeArrowheads="1"/>
          </p:cNvSpPr>
          <p:nvPr/>
        </p:nvSpPr>
        <p:spPr bwMode="auto">
          <a:xfrm>
            <a:off x="935831" y="1672466"/>
            <a:ext cx="7993063" cy="611187"/>
          </a:xfrm>
          <a:prstGeom prst="rect">
            <a:avLst/>
          </a:prstGeom>
          <a:gradFill rotWithShape="1">
            <a:gsLst>
              <a:gs pos="0">
                <a:srgbClr val="5F5F65"/>
              </a:gs>
              <a:gs pos="100000">
                <a:srgbClr val="5F5F65">
                  <a:gamma/>
                  <a:tint val="70588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951301" name="Text Box 5"/>
          <p:cNvSpPr txBox="1">
            <a:spLocks noChangeArrowheads="1"/>
          </p:cNvSpPr>
          <p:nvPr/>
        </p:nvSpPr>
        <p:spPr bwMode="auto">
          <a:xfrm>
            <a:off x="1451666" y="1738727"/>
            <a:ext cx="76327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1600" b="1">
                <a:solidFill>
                  <a:schemeClr val="bg1"/>
                </a:solidFill>
                <a:ea typeface="ヒラギノ角ゴ ProN W3" charset="-128"/>
                <a:sym typeface="Arial" charset="0"/>
              </a:rPr>
              <a:t>A - Grounding in an electronic equipment room with an existing grounding grid beneath the floor</a:t>
            </a:r>
          </a:p>
        </p:txBody>
      </p:sp>
      <p:sp>
        <p:nvSpPr>
          <p:cNvPr id="951302" name="Rectangle 6"/>
          <p:cNvSpPr>
            <a:spLocks noChangeArrowheads="1"/>
          </p:cNvSpPr>
          <p:nvPr/>
        </p:nvSpPr>
        <p:spPr bwMode="auto">
          <a:xfrm>
            <a:off x="2195513" y="3429000"/>
            <a:ext cx="4183062" cy="1368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951303" name="Rectangle 7"/>
          <p:cNvSpPr>
            <a:spLocks noChangeArrowheads="1"/>
          </p:cNvSpPr>
          <p:nvPr/>
        </p:nvSpPr>
        <p:spPr bwMode="auto">
          <a:xfrm>
            <a:off x="2644775" y="3028950"/>
            <a:ext cx="138113" cy="547688"/>
          </a:xfrm>
          <a:prstGeom prst="rect">
            <a:avLst/>
          </a:prstGeom>
          <a:gradFill rotWithShape="1">
            <a:gsLst>
              <a:gs pos="0">
                <a:srgbClr val="969696">
                  <a:gamma/>
                  <a:shade val="46275"/>
                  <a:invGamma/>
                </a:srgbClr>
              </a:gs>
              <a:gs pos="50000">
                <a:srgbClr val="969696"/>
              </a:gs>
              <a:gs pos="100000">
                <a:srgbClr val="969696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951304" name="Rectangle 8"/>
          <p:cNvSpPr>
            <a:spLocks noChangeArrowheads="1"/>
          </p:cNvSpPr>
          <p:nvPr/>
        </p:nvSpPr>
        <p:spPr bwMode="auto">
          <a:xfrm>
            <a:off x="3811588" y="3028950"/>
            <a:ext cx="136525" cy="547688"/>
          </a:xfrm>
          <a:prstGeom prst="rect">
            <a:avLst/>
          </a:prstGeom>
          <a:gradFill rotWithShape="1">
            <a:gsLst>
              <a:gs pos="0">
                <a:srgbClr val="969696">
                  <a:gamma/>
                  <a:shade val="46275"/>
                  <a:invGamma/>
                </a:srgbClr>
              </a:gs>
              <a:gs pos="50000">
                <a:srgbClr val="969696"/>
              </a:gs>
              <a:gs pos="100000">
                <a:srgbClr val="969696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951305" name="Rectangle 9" descr="Large grid"/>
          <p:cNvSpPr>
            <a:spLocks noChangeArrowheads="1"/>
          </p:cNvSpPr>
          <p:nvPr/>
        </p:nvSpPr>
        <p:spPr bwMode="auto">
          <a:xfrm>
            <a:off x="2298700" y="3529013"/>
            <a:ext cx="3978275" cy="1166812"/>
          </a:xfrm>
          <a:prstGeom prst="rect">
            <a:avLst/>
          </a:prstGeom>
          <a:pattFill prst="lgGrid">
            <a:fgClr>
              <a:srgbClr val="C0C0C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951306" name="AutoShape 10"/>
          <p:cNvSpPr>
            <a:spLocks noChangeArrowheads="1"/>
          </p:cNvSpPr>
          <p:nvPr/>
        </p:nvSpPr>
        <p:spPr bwMode="auto">
          <a:xfrm>
            <a:off x="5456238" y="3646488"/>
            <a:ext cx="755650" cy="615950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951307" name="AutoShape 11"/>
          <p:cNvSpPr>
            <a:spLocks noChangeArrowheads="1"/>
          </p:cNvSpPr>
          <p:nvPr/>
        </p:nvSpPr>
        <p:spPr bwMode="auto">
          <a:xfrm>
            <a:off x="2782888" y="3576638"/>
            <a:ext cx="615950" cy="549275"/>
          </a:xfrm>
          <a:prstGeom prst="cube">
            <a:avLst>
              <a:gd name="adj" fmla="val 25000"/>
            </a:avLst>
          </a:prstGeom>
          <a:solidFill>
            <a:srgbClr val="808000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cxnSp>
        <p:nvCxnSpPr>
          <p:cNvPr id="951308" name="AutoShape 12"/>
          <p:cNvCxnSpPr>
            <a:cxnSpLocks noChangeShapeType="1"/>
            <a:stCxn id="951304" idx="3"/>
          </p:cNvCxnSpPr>
          <p:nvPr/>
        </p:nvCxnSpPr>
        <p:spPr bwMode="auto">
          <a:xfrm flipH="1">
            <a:off x="3348038" y="3303588"/>
            <a:ext cx="600075" cy="595312"/>
          </a:xfrm>
          <a:prstGeom prst="bentConnector3">
            <a:avLst>
              <a:gd name="adj1" fmla="val -38097"/>
            </a:avLst>
          </a:prstGeom>
          <a:noFill/>
          <a:ln w="38100">
            <a:solidFill>
              <a:srgbClr val="C19F11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951309" name="AutoShape 13"/>
          <p:cNvCxnSpPr>
            <a:cxnSpLocks noChangeShapeType="1"/>
          </p:cNvCxnSpPr>
          <p:nvPr/>
        </p:nvCxnSpPr>
        <p:spPr bwMode="auto">
          <a:xfrm rot="10800000" flipH="1" flipV="1">
            <a:off x="2619375" y="3248025"/>
            <a:ext cx="152400" cy="685800"/>
          </a:xfrm>
          <a:prstGeom prst="bentConnector3">
            <a:avLst>
              <a:gd name="adj1" fmla="val -150000"/>
            </a:avLst>
          </a:prstGeom>
          <a:noFill/>
          <a:ln w="38100">
            <a:solidFill>
              <a:srgbClr val="C19F11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951310" name="AutoShape 14"/>
          <p:cNvSpPr>
            <a:spLocks/>
          </p:cNvSpPr>
          <p:nvPr/>
        </p:nvSpPr>
        <p:spPr bwMode="auto">
          <a:xfrm>
            <a:off x="5730875" y="4262438"/>
            <a:ext cx="138113" cy="274637"/>
          </a:xfrm>
          <a:prstGeom prst="rightBracket">
            <a:avLst>
              <a:gd name="adj" fmla="val 16571"/>
            </a:avLst>
          </a:prstGeom>
          <a:noFill/>
          <a:ln w="635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951311" name="Text Box 15"/>
          <p:cNvSpPr txBox="1">
            <a:spLocks noChangeArrowheads="1"/>
          </p:cNvSpPr>
          <p:nvPr/>
        </p:nvSpPr>
        <p:spPr bwMode="auto">
          <a:xfrm>
            <a:off x="2195513" y="2368550"/>
            <a:ext cx="2193925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1600" b="1">
                <a:solidFill>
                  <a:srgbClr val="000000"/>
                </a:solidFill>
                <a:ea typeface="ヒラギノ角ゴ ProN W3" charset="-128"/>
                <a:sym typeface="Arial" charset="0"/>
              </a:rPr>
              <a:t>Building Steel Columns</a:t>
            </a:r>
          </a:p>
        </p:txBody>
      </p:sp>
      <p:cxnSp>
        <p:nvCxnSpPr>
          <p:cNvPr id="951312" name="AutoShape 16"/>
          <p:cNvCxnSpPr>
            <a:cxnSpLocks noChangeShapeType="1"/>
            <a:stCxn id="951304" idx="0"/>
          </p:cNvCxnSpPr>
          <p:nvPr/>
        </p:nvCxnSpPr>
        <p:spPr bwMode="auto">
          <a:xfrm flipV="1">
            <a:off x="3879850" y="2724150"/>
            <a:ext cx="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411288" y="5351463"/>
            <a:ext cx="1851025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1600" b="1">
                <a:solidFill>
                  <a:srgbClr val="000000"/>
                </a:solidFill>
                <a:ea typeface="ヒラギノ角ゴ ProN W3" charset="-128"/>
                <a:sym typeface="Arial" charset="0"/>
              </a:rPr>
              <a:t>Fake- Upper Floor </a:t>
            </a:r>
          </a:p>
        </p:txBody>
      </p:sp>
      <p:cxnSp>
        <p:nvCxnSpPr>
          <p:cNvPr id="951314" name="AutoShape 18"/>
          <p:cNvCxnSpPr>
            <a:cxnSpLocks noChangeShapeType="1"/>
            <a:stCxn id="951302" idx="1"/>
          </p:cNvCxnSpPr>
          <p:nvPr/>
        </p:nvCxnSpPr>
        <p:spPr bwMode="auto">
          <a:xfrm flipH="1">
            <a:off x="1966913" y="4113213"/>
            <a:ext cx="228600" cy="1143000"/>
          </a:xfrm>
          <a:prstGeom prst="straightConnector1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951315" name="Text Box 19"/>
          <p:cNvSpPr txBox="1">
            <a:spLocks noChangeArrowheads="1"/>
          </p:cNvSpPr>
          <p:nvPr/>
        </p:nvSpPr>
        <p:spPr bwMode="auto">
          <a:xfrm>
            <a:off x="4932363" y="5445125"/>
            <a:ext cx="2811462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1600" b="1">
                <a:solidFill>
                  <a:srgbClr val="000000"/>
                </a:solidFill>
                <a:ea typeface="ヒラギノ角ゴ ProN W3" charset="-128"/>
                <a:sym typeface="Arial" charset="0"/>
              </a:rPr>
              <a:t>Grounding / Signal Reference Grid  </a:t>
            </a:r>
          </a:p>
        </p:txBody>
      </p:sp>
      <p:cxnSp>
        <p:nvCxnSpPr>
          <p:cNvPr id="951316" name="AutoShape 20"/>
          <p:cNvCxnSpPr>
            <a:cxnSpLocks noChangeShapeType="1"/>
            <a:stCxn id="951305" idx="2"/>
          </p:cNvCxnSpPr>
          <p:nvPr/>
        </p:nvCxnSpPr>
        <p:spPr bwMode="auto">
          <a:xfrm>
            <a:off x="4287838" y="4695825"/>
            <a:ext cx="762000" cy="752475"/>
          </a:xfrm>
          <a:prstGeom prst="straightConnector1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951318" name="Text Box 22"/>
          <p:cNvSpPr txBox="1">
            <a:spLocks noChangeArrowheads="1"/>
          </p:cNvSpPr>
          <p:nvPr/>
        </p:nvSpPr>
        <p:spPr bwMode="auto">
          <a:xfrm>
            <a:off x="6554788" y="3028950"/>
            <a:ext cx="20574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1600" b="1">
                <a:solidFill>
                  <a:srgbClr val="000000"/>
                </a:solidFill>
                <a:ea typeface="ヒラギノ角ゴ ProN W3" charset="-128"/>
                <a:sym typeface="Arial" charset="0"/>
              </a:rPr>
              <a:t>Network Product</a:t>
            </a:r>
          </a:p>
        </p:txBody>
      </p:sp>
      <p:cxnSp>
        <p:nvCxnSpPr>
          <p:cNvPr id="951319" name="AutoShape 23"/>
          <p:cNvCxnSpPr>
            <a:cxnSpLocks noChangeShapeType="1"/>
            <a:endCxn id="951318" idx="1"/>
          </p:cNvCxnSpPr>
          <p:nvPr/>
        </p:nvCxnSpPr>
        <p:spPr bwMode="auto">
          <a:xfrm flipV="1">
            <a:off x="5754688" y="3190875"/>
            <a:ext cx="800100" cy="538163"/>
          </a:xfrm>
          <a:prstGeom prst="straightConnector1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951320" name="Text Box 24"/>
          <p:cNvSpPr txBox="1">
            <a:spLocks noChangeArrowheads="1"/>
          </p:cNvSpPr>
          <p:nvPr/>
        </p:nvSpPr>
        <p:spPr bwMode="auto">
          <a:xfrm>
            <a:off x="6691313" y="4254500"/>
            <a:ext cx="20574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1600" b="1">
                <a:solidFill>
                  <a:srgbClr val="000000"/>
                </a:solidFill>
                <a:ea typeface="ヒラギノ角ゴ ProN W3" charset="-128"/>
                <a:sym typeface="Arial" charset="0"/>
              </a:rPr>
              <a:t>Welded – Bounding Strap</a:t>
            </a:r>
          </a:p>
        </p:txBody>
      </p:sp>
      <p:cxnSp>
        <p:nvCxnSpPr>
          <p:cNvPr id="951321" name="AutoShape 25"/>
          <p:cNvCxnSpPr>
            <a:cxnSpLocks noChangeShapeType="1"/>
            <a:stCxn id="951310" idx="2"/>
            <a:endCxn id="951320" idx="1"/>
          </p:cNvCxnSpPr>
          <p:nvPr/>
        </p:nvCxnSpPr>
        <p:spPr bwMode="auto">
          <a:xfrm>
            <a:off x="5900738" y="4400550"/>
            <a:ext cx="790575" cy="131763"/>
          </a:xfrm>
          <a:prstGeom prst="straightConnector1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951322" name="Text Box 26"/>
          <p:cNvSpPr txBox="1">
            <a:spLocks noChangeArrowheads="1"/>
          </p:cNvSpPr>
          <p:nvPr/>
        </p:nvSpPr>
        <p:spPr bwMode="auto">
          <a:xfrm>
            <a:off x="5472113" y="2600325"/>
            <a:ext cx="219551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1600" b="1">
                <a:solidFill>
                  <a:srgbClr val="000000"/>
                </a:solidFill>
                <a:ea typeface="ヒラギノ角ゴ ProN W3" charset="-128"/>
                <a:sym typeface="Arial" charset="0"/>
              </a:rPr>
              <a:t>Power Center</a:t>
            </a:r>
          </a:p>
        </p:txBody>
      </p:sp>
      <p:cxnSp>
        <p:nvCxnSpPr>
          <p:cNvPr id="951323" name="AutoShape 27"/>
          <p:cNvCxnSpPr>
            <a:cxnSpLocks noChangeShapeType="1"/>
          </p:cNvCxnSpPr>
          <p:nvPr/>
        </p:nvCxnSpPr>
        <p:spPr bwMode="auto">
          <a:xfrm flipV="1">
            <a:off x="3024188" y="2816225"/>
            <a:ext cx="2476500" cy="838200"/>
          </a:xfrm>
          <a:prstGeom prst="straightConnector1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951335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chemeClr val="bg1"/>
                </a:solidFill>
              </a:rPr>
              <a:t>Ground Network Products According to Product Documentation Instructions</a:t>
            </a:r>
          </a:p>
        </p:txBody>
      </p:sp>
      <p:sp>
        <p:nvSpPr>
          <p:cNvPr id="951339" name="Text Box 43"/>
          <p:cNvSpPr txBox="1">
            <a:spLocks noChangeArrowheads="1"/>
          </p:cNvSpPr>
          <p:nvPr/>
        </p:nvSpPr>
        <p:spPr bwMode="auto">
          <a:xfrm>
            <a:off x="0" y="368300"/>
            <a:ext cx="593725" cy="425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6" tIns="45716" rIns="91436" bIns="45716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2300" b="1">
                <a:solidFill>
                  <a:schemeClr val="bg1"/>
                </a:solidFill>
                <a:ea typeface="ヒラギノ角ゴ ProN W3" charset="-128"/>
                <a:sym typeface="Arial" charset="0"/>
              </a:rPr>
              <a:t> 8</a:t>
            </a:r>
          </a:p>
        </p:txBody>
      </p:sp>
      <p:sp>
        <p:nvSpPr>
          <p:cNvPr id="951340" name="Text Box 44"/>
          <p:cNvSpPr txBox="1">
            <a:spLocks noChangeArrowheads="1"/>
          </p:cNvSpPr>
          <p:nvPr/>
        </p:nvSpPr>
        <p:spPr bwMode="auto">
          <a:xfrm>
            <a:off x="-549275" y="5791200"/>
            <a:ext cx="169227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000" b="1"/>
              <a:t>Always</a:t>
            </a:r>
          </a:p>
        </p:txBody>
      </p:sp>
    </p:spTree>
    <p:extLst>
      <p:ext uri="{BB962C8B-B14F-4D97-AF65-F5344CB8AC3E}">
        <p14:creationId xmlns:p14="http://schemas.microsoft.com/office/powerpoint/2010/main" val="78034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8"/>
    </mc:Choice>
    <mc:Fallback xmlns="">
      <p:transition spd="slow" advTm="493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40" name="Rectangle 20"/>
          <p:cNvSpPr>
            <a:spLocks noChangeArrowheads="1"/>
          </p:cNvSpPr>
          <p:nvPr/>
        </p:nvSpPr>
        <p:spPr bwMode="auto">
          <a:xfrm>
            <a:off x="1204913" y="5854700"/>
            <a:ext cx="7235825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952341" name="Rectangle 21"/>
          <p:cNvSpPr>
            <a:spLocks noChangeArrowheads="1"/>
          </p:cNvSpPr>
          <p:nvPr/>
        </p:nvSpPr>
        <p:spPr bwMode="auto">
          <a:xfrm>
            <a:off x="1223963" y="2238375"/>
            <a:ext cx="7235825" cy="3890963"/>
          </a:xfrm>
          <a:prstGeom prst="rect">
            <a:avLst/>
          </a:prstGeom>
          <a:solidFill>
            <a:schemeClr val="bg1"/>
          </a:solidFill>
          <a:ln w="508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523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325688"/>
            <a:ext cx="6805613" cy="350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52327" name="Rectangle 7"/>
          <p:cNvSpPr>
            <a:spLocks noChangeArrowheads="1"/>
          </p:cNvSpPr>
          <p:nvPr/>
        </p:nvSpPr>
        <p:spPr bwMode="auto">
          <a:xfrm>
            <a:off x="838200" y="1600200"/>
            <a:ext cx="7993063" cy="611187"/>
          </a:xfrm>
          <a:prstGeom prst="rect">
            <a:avLst/>
          </a:prstGeom>
          <a:gradFill rotWithShape="1">
            <a:gsLst>
              <a:gs pos="0">
                <a:srgbClr val="5F5F65"/>
              </a:gs>
              <a:gs pos="100000">
                <a:srgbClr val="5F5F65">
                  <a:gamma/>
                  <a:tint val="70588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952328" name="Text Box 8"/>
          <p:cNvSpPr txBox="1">
            <a:spLocks noChangeArrowheads="1"/>
          </p:cNvSpPr>
          <p:nvPr/>
        </p:nvSpPr>
        <p:spPr bwMode="auto">
          <a:xfrm>
            <a:off x="1476375" y="1681163"/>
            <a:ext cx="7632700" cy="9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1600" b="1" dirty="0">
                <a:solidFill>
                  <a:schemeClr val="bg1"/>
                </a:solidFill>
                <a:ea typeface="ヒラギノ角ゴ ProN W3" charset="-128"/>
                <a:sym typeface="Arial" charset="0"/>
              </a:rPr>
              <a:t>B - Grounding in an electronic equipment room without an existing grounding grid beneath the floor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endParaRPr lang="en-US" altLang="en-US" sz="1600" b="1" dirty="0">
              <a:solidFill>
                <a:schemeClr val="bg1"/>
              </a:solidFill>
              <a:ea typeface="ヒラギノ角ゴ ProN W3" charset="-128"/>
              <a:sym typeface="Arial" charset="0"/>
            </a:endParaRPr>
          </a:p>
        </p:txBody>
      </p:sp>
      <p:sp>
        <p:nvSpPr>
          <p:cNvPr id="95233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chemeClr val="bg1"/>
                </a:solidFill>
              </a:rPr>
              <a:t>Ground Network Products According to Product Documentation Instructions</a:t>
            </a:r>
          </a:p>
        </p:txBody>
      </p:sp>
      <p:sp>
        <p:nvSpPr>
          <p:cNvPr id="952342" name="Text Box 22"/>
          <p:cNvSpPr txBox="1">
            <a:spLocks noChangeArrowheads="1"/>
          </p:cNvSpPr>
          <p:nvPr/>
        </p:nvSpPr>
        <p:spPr bwMode="auto">
          <a:xfrm>
            <a:off x="0" y="368300"/>
            <a:ext cx="593725" cy="425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6" tIns="45716" rIns="91436" bIns="45716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2300" b="1">
                <a:solidFill>
                  <a:schemeClr val="bg1"/>
                </a:solidFill>
                <a:ea typeface="ヒラギノ角ゴ ProN W3" charset="-128"/>
                <a:sym typeface="Arial" charset="0"/>
              </a:rPr>
              <a:t> 9</a:t>
            </a:r>
          </a:p>
        </p:txBody>
      </p:sp>
      <p:sp>
        <p:nvSpPr>
          <p:cNvPr id="952343" name="Text Box 23"/>
          <p:cNvSpPr txBox="1">
            <a:spLocks noChangeArrowheads="1"/>
          </p:cNvSpPr>
          <p:nvPr/>
        </p:nvSpPr>
        <p:spPr bwMode="auto">
          <a:xfrm>
            <a:off x="-473075" y="5738813"/>
            <a:ext cx="169227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000" b="1"/>
              <a:t>Always</a:t>
            </a:r>
          </a:p>
        </p:txBody>
      </p:sp>
    </p:spTree>
    <p:extLst>
      <p:ext uri="{BB962C8B-B14F-4D97-AF65-F5344CB8AC3E}">
        <p14:creationId xmlns:p14="http://schemas.microsoft.com/office/powerpoint/2010/main" val="60418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0"/>
    </mc:Choice>
    <mc:Fallback xmlns="">
      <p:transition spd="slow" advTm="75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339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chemeClr val="bg1"/>
                </a:solidFill>
              </a:rPr>
              <a:t>Use Resistive Grounding and </a:t>
            </a:r>
            <a:br>
              <a:rPr lang="en-US" altLang="en-US" sz="2800" dirty="0">
                <a:solidFill>
                  <a:schemeClr val="bg1"/>
                </a:solidFill>
              </a:rPr>
            </a:br>
            <a:r>
              <a:rPr lang="en-US" altLang="en-US" sz="2800" dirty="0">
                <a:solidFill>
                  <a:schemeClr val="bg1"/>
                </a:solidFill>
              </a:rPr>
              <a:t>Insulating Materials</a:t>
            </a:r>
          </a:p>
        </p:txBody>
      </p:sp>
      <p:grpSp>
        <p:nvGrpSpPr>
          <p:cNvPr id="953371" name="Group 27"/>
          <p:cNvGrpSpPr>
            <a:grpSpLocks/>
          </p:cNvGrpSpPr>
          <p:nvPr/>
        </p:nvGrpSpPr>
        <p:grpSpPr bwMode="auto">
          <a:xfrm>
            <a:off x="7908304" y="4976124"/>
            <a:ext cx="1476375" cy="360363"/>
            <a:chOff x="4963" y="3498"/>
            <a:chExt cx="930" cy="227"/>
          </a:xfrm>
        </p:grpSpPr>
        <p:grpSp>
          <p:nvGrpSpPr>
            <p:cNvPr id="953372" name="Group 28"/>
            <p:cNvGrpSpPr>
              <a:grpSpLocks/>
            </p:cNvGrpSpPr>
            <p:nvPr/>
          </p:nvGrpSpPr>
          <p:grpSpPr bwMode="auto">
            <a:xfrm>
              <a:off x="5156" y="3498"/>
              <a:ext cx="544" cy="227"/>
              <a:chOff x="3470" y="2863"/>
              <a:chExt cx="2119" cy="1350"/>
            </a:xfrm>
          </p:grpSpPr>
          <p:sp>
            <p:nvSpPr>
              <p:cNvPr id="953373" name="AutoShape 29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4314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74" name="Freeform 30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3375" name="Text Box 31"/>
            <p:cNvSpPr txBox="1">
              <a:spLocks noChangeArrowheads="1"/>
            </p:cNvSpPr>
            <p:nvPr/>
          </p:nvSpPr>
          <p:spPr bwMode="auto">
            <a:xfrm>
              <a:off x="4963" y="3542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 dirty="0">
                  <a:solidFill>
                    <a:schemeClr val="bg1"/>
                  </a:solidFill>
                </a:rPr>
                <a:t>High Level I</a:t>
              </a:r>
            </a:p>
          </p:txBody>
        </p:sp>
      </p:grpSp>
      <p:grpSp>
        <p:nvGrpSpPr>
          <p:cNvPr id="953376" name="Group 32"/>
          <p:cNvGrpSpPr>
            <a:grpSpLocks/>
          </p:cNvGrpSpPr>
          <p:nvPr/>
        </p:nvGrpSpPr>
        <p:grpSpPr bwMode="auto">
          <a:xfrm>
            <a:off x="7908304" y="5390462"/>
            <a:ext cx="1476375" cy="360362"/>
            <a:chOff x="4944" y="3759"/>
            <a:chExt cx="930" cy="227"/>
          </a:xfrm>
        </p:grpSpPr>
        <p:grpSp>
          <p:nvGrpSpPr>
            <p:cNvPr id="953377" name="Group 33"/>
            <p:cNvGrpSpPr>
              <a:grpSpLocks/>
            </p:cNvGrpSpPr>
            <p:nvPr/>
          </p:nvGrpSpPr>
          <p:grpSpPr bwMode="auto">
            <a:xfrm>
              <a:off x="5137" y="3759"/>
              <a:ext cx="544" cy="227"/>
              <a:chOff x="3470" y="2863"/>
              <a:chExt cx="2119" cy="1350"/>
            </a:xfrm>
          </p:grpSpPr>
          <p:sp>
            <p:nvSpPr>
              <p:cNvPr id="953378" name="AutoShape 34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rgbClr val="D28700"/>
                  </a:gs>
                  <a:gs pos="100000">
                    <a:srgbClr val="D287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79" name="Freeform 35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3380" name="Text Box 36"/>
            <p:cNvSpPr txBox="1">
              <a:spLocks noChangeArrowheads="1"/>
            </p:cNvSpPr>
            <p:nvPr/>
          </p:nvSpPr>
          <p:spPr bwMode="auto">
            <a:xfrm>
              <a:off x="4944" y="3803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>
                  <a:solidFill>
                    <a:schemeClr val="bg1"/>
                  </a:solidFill>
                </a:rPr>
                <a:t>Mid Level II</a:t>
              </a:r>
            </a:p>
          </p:txBody>
        </p:sp>
      </p:grpSp>
      <p:grpSp>
        <p:nvGrpSpPr>
          <p:cNvPr id="953431" name="Group 87"/>
          <p:cNvGrpSpPr>
            <a:grpSpLocks/>
          </p:cNvGrpSpPr>
          <p:nvPr/>
        </p:nvGrpSpPr>
        <p:grpSpPr bwMode="auto">
          <a:xfrm>
            <a:off x="1527175" y="1376363"/>
            <a:ext cx="6645275" cy="4495800"/>
            <a:chOff x="962" y="867"/>
            <a:chExt cx="4186" cy="2832"/>
          </a:xfrm>
        </p:grpSpPr>
        <p:grpSp>
          <p:nvGrpSpPr>
            <p:cNvPr id="953430" name="Group 86"/>
            <p:cNvGrpSpPr>
              <a:grpSpLocks/>
            </p:cNvGrpSpPr>
            <p:nvPr/>
          </p:nvGrpSpPr>
          <p:grpSpPr bwMode="auto">
            <a:xfrm>
              <a:off x="975" y="3513"/>
              <a:ext cx="4122" cy="186"/>
              <a:chOff x="975" y="3513"/>
              <a:chExt cx="4122" cy="186"/>
            </a:xfrm>
          </p:grpSpPr>
          <p:sp>
            <p:nvSpPr>
              <p:cNvPr id="953428" name="Rectangle 84"/>
              <p:cNvSpPr>
                <a:spLocks noChangeArrowheads="1"/>
              </p:cNvSpPr>
              <p:nvPr/>
            </p:nvSpPr>
            <p:spPr bwMode="auto">
              <a:xfrm>
                <a:off x="4145" y="3513"/>
                <a:ext cx="952" cy="182"/>
              </a:xfrm>
              <a:prstGeom prst="rect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000000">
                      <a:gamma/>
                      <a:tint val="0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82124" tIns="41061" rIns="82124" bIns="41061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429" name="Rectangle 85"/>
              <p:cNvSpPr>
                <a:spLocks noChangeArrowheads="1"/>
              </p:cNvSpPr>
              <p:nvPr/>
            </p:nvSpPr>
            <p:spPr bwMode="auto">
              <a:xfrm>
                <a:off x="3061" y="3515"/>
                <a:ext cx="1010" cy="182"/>
              </a:xfrm>
              <a:prstGeom prst="rect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000000">
                      <a:gamma/>
                      <a:tint val="0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82124" tIns="41061" rIns="82124" bIns="41061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427" name="Rectangle 83"/>
              <p:cNvSpPr>
                <a:spLocks noChangeArrowheads="1"/>
              </p:cNvSpPr>
              <p:nvPr/>
            </p:nvSpPr>
            <p:spPr bwMode="auto">
              <a:xfrm>
                <a:off x="2059" y="3515"/>
                <a:ext cx="952" cy="182"/>
              </a:xfrm>
              <a:prstGeom prst="rect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000000">
                      <a:gamma/>
                      <a:tint val="0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82124" tIns="41061" rIns="82124" bIns="41061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426" name="Rectangle 82"/>
              <p:cNvSpPr>
                <a:spLocks noChangeArrowheads="1"/>
              </p:cNvSpPr>
              <p:nvPr/>
            </p:nvSpPr>
            <p:spPr bwMode="auto">
              <a:xfrm>
                <a:off x="975" y="3517"/>
                <a:ext cx="1010" cy="182"/>
              </a:xfrm>
              <a:prstGeom prst="rect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000000">
                      <a:gamma/>
                      <a:tint val="0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82124" tIns="41061" rIns="82124" bIns="41061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3425" name="Group 81"/>
            <p:cNvGrpSpPr>
              <a:grpSpLocks/>
            </p:cNvGrpSpPr>
            <p:nvPr/>
          </p:nvGrpSpPr>
          <p:grpSpPr bwMode="auto">
            <a:xfrm>
              <a:off x="962" y="867"/>
              <a:ext cx="4186" cy="2767"/>
              <a:chOff x="962" y="867"/>
              <a:chExt cx="4186" cy="2767"/>
            </a:xfrm>
          </p:grpSpPr>
          <p:grpSp>
            <p:nvGrpSpPr>
              <p:cNvPr id="953424" name="Group 80"/>
              <p:cNvGrpSpPr>
                <a:grpSpLocks/>
              </p:cNvGrpSpPr>
              <p:nvPr/>
            </p:nvGrpSpPr>
            <p:grpSpPr bwMode="auto">
              <a:xfrm>
                <a:off x="962" y="867"/>
                <a:ext cx="1021" cy="2767"/>
                <a:chOff x="962" y="867"/>
                <a:chExt cx="1021" cy="2767"/>
              </a:xfrm>
            </p:grpSpPr>
            <p:sp>
              <p:nvSpPr>
                <p:cNvPr id="953403" name="Rectangle 59"/>
                <p:cNvSpPr>
                  <a:spLocks noChangeArrowheads="1"/>
                </p:cNvSpPr>
                <p:nvPr/>
              </p:nvSpPr>
              <p:spPr bwMode="auto">
                <a:xfrm>
                  <a:off x="974" y="867"/>
                  <a:ext cx="998" cy="276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82124" tIns="41061" rIns="82124" bIns="41061"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953353" name="Picture 9" descr="ESD Safe Overalls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1" y="1548"/>
                  <a:ext cx="682" cy="2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953409" name="Group 65"/>
                <p:cNvGrpSpPr>
                  <a:grpSpLocks/>
                </p:cNvGrpSpPr>
                <p:nvPr/>
              </p:nvGrpSpPr>
              <p:grpSpPr bwMode="auto">
                <a:xfrm>
                  <a:off x="962" y="867"/>
                  <a:ext cx="1021" cy="227"/>
                  <a:chOff x="998" y="867"/>
                  <a:chExt cx="1021" cy="227"/>
                </a:xfrm>
              </p:grpSpPr>
              <p:sp>
                <p:nvSpPr>
                  <p:cNvPr id="953408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867"/>
                    <a:ext cx="998" cy="22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tint val="74510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17961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2124" tIns="41061" rIns="82124" bIns="41061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335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8" y="888"/>
                    <a:ext cx="1021" cy="18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91439" tIns="45719" rIns="91439" bIns="45719">
                    <a:spAutoFit/>
                  </a:bodyPr>
                  <a:lstStyle>
                    <a:lvl1pPr algn="l" defTabSz="822325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411163" algn="l" defTabSz="822325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822325" algn="l" defTabSz="822325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235075" algn="l" defTabSz="822325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1646238" algn="l" defTabSz="822325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103438" defTabSz="8223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560638" defTabSz="8223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017838" defTabSz="8223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475038" defTabSz="8223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>
                      <a:lnSpc>
                        <a:spcPct val="95000"/>
                      </a:lnSpc>
                      <a:spcBef>
                        <a:spcPct val="50000"/>
                      </a:spcBef>
                      <a:buClr>
                        <a:srgbClr val="0183B7"/>
                      </a:buClr>
                      <a:buSzPct val="100000"/>
                      <a:buFont typeface="Arial" charset="0"/>
                      <a:buNone/>
                    </a:pPr>
                    <a:r>
                      <a:rPr lang="en-US" altLang="en-US" sz="1400" b="1">
                        <a:solidFill>
                          <a:schemeClr val="bg1"/>
                        </a:solidFill>
                        <a:ea typeface="ヒラギノ角ゴ ProN W3" charset="-128"/>
                        <a:sym typeface="Arial" charset="0"/>
                      </a:rPr>
                      <a:t>100% Cotton</a:t>
                    </a:r>
                  </a:p>
                </p:txBody>
              </p:sp>
            </p:grpSp>
          </p:grpSp>
          <p:grpSp>
            <p:nvGrpSpPr>
              <p:cNvPr id="953423" name="Group 79"/>
              <p:cNvGrpSpPr>
                <a:grpSpLocks/>
              </p:cNvGrpSpPr>
              <p:nvPr/>
            </p:nvGrpSpPr>
            <p:grpSpPr bwMode="auto">
              <a:xfrm>
                <a:off x="2017" y="867"/>
                <a:ext cx="1021" cy="2767"/>
                <a:chOff x="2018" y="867"/>
                <a:chExt cx="1021" cy="2767"/>
              </a:xfrm>
            </p:grpSpPr>
            <p:sp>
              <p:nvSpPr>
                <p:cNvPr id="953404" name="Rectangle 60"/>
                <p:cNvSpPr>
                  <a:spLocks noChangeArrowheads="1"/>
                </p:cNvSpPr>
                <p:nvPr/>
              </p:nvSpPr>
              <p:spPr bwMode="auto">
                <a:xfrm>
                  <a:off x="2030" y="867"/>
                  <a:ext cx="998" cy="276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82124" tIns="41061" rIns="82124" bIns="41061"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953349" name="Picture 5" descr="Conductive Chairs - 380-550mm (low) height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02" y="1820"/>
                  <a:ext cx="853" cy="12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953411" name="Group 67"/>
                <p:cNvGrpSpPr>
                  <a:grpSpLocks/>
                </p:cNvGrpSpPr>
                <p:nvPr/>
              </p:nvGrpSpPr>
              <p:grpSpPr bwMode="auto">
                <a:xfrm>
                  <a:off x="2018" y="867"/>
                  <a:ext cx="1021" cy="227"/>
                  <a:chOff x="998" y="867"/>
                  <a:chExt cx="1021" cy="227"/>
                </a:xfrm>
              </p:grpSpPr>
              <p:sp>
                <p:nvSpPr>
                  <p:cNvPr id="953412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867"/>
                    <a:ext cx="998" cy="22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tint val="74510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17961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2124" tIns="41061" rIns="82124" bIns="41061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3413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8" y="888"/>
                    <a:ext cx="1021" cy="18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91439" tIns="45719" rIns="91439" bIns="45719">
                    <a:spAutoFit/>
                  </a:bodyPr>
                  <a:lstStyle>
                    <a:lvl1pPr algn="l" defTabSz="822325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411163" algn="l" defTabSz="822325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822325" algn="l" defTabSz="822325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235075" algn="l" defTabSz="822325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1646238" algn="l" defTabSz="822325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103438" defTabSz="8223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560638" defTabSz="8223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017838" defTabSz="8223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475038" defTabSz="8223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>
                      <a:lnSpc>
                        <a:spcPct val="95000"/>
                      </a:lnSpc>
                      <a:spcBef>
                        <a:spcPct val="50000"/>
                      </a:spcBef>
                      <a:buClr>
                        <a:srgbClr val="0183B7"/>
                      </a:buClr>
                      <a:buSzPct val="100000"/>
                      <a:buFont typeface="Arial" charset="0"/>
                      <a:buNone/>
                    </a:pPr>
                    <a:r>
                      <a:rPr lang="en-US" altLang="en-US" sz="1400" b="1">
                        <a:solidFill>
                          <a:schemeClr val="bg1"/>
                        </a:solidFill>
                        <a:ea typeface="ヒラギノ角ゴ ProN W3" charset="-128"/>
                        <a:sym typeface="Arial" charset="0"/>
                      </a:rPr>
                      <a:t>Wheels</a:t>
                    </a:r>
                  </a:p>
                </p:txBody>
              </p:sp>
            </p:grpSp>
          </p:grpSp>
          <p:grpSp>
            <p:nvGrpSpPr>
              <p:cNvPr id="953422" name="Group 78"/>
              <p:cNvGrpSpPr>
                <a:grpSpLocks/>
              </p:cNvGrpSpPr>
              <p:nvPr/>
            </p:nvGrpSpPr>
            <p:grpSpPr bwMode="auto">
              <a:xfrm>
                <a:off x="3072" y="867"/>
                <a:ext cx="1021" cy="2767"/>
                <a:chOff x="3084" y="867"/>
                <a:chExt cx="1021" cy="2767"/>
              </a:xfrm>
            </p:grpSpPr>
            <p:sp>
              <p:nvSpPr>
                <p:cNvPr id="953405" name="Rectangle 61"/>
                <p:cNvSpPr>
                  <a:spLocks noChangeArrowheads="1"/>
                </p:cNvSpPr>
                <p:nvPr/>
              </p:nvSpPr>
              <p:spPr bwMode="auto">
                <a:xfrm>
                  <a:off x="3095" y="867"/>
                  <a:ext cx="998" cy="276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82124" tIns="41061" rIns="82124" bIns="41061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53414" name="Group 70"/>
                <p:cNvGrpSpPr>
                  <a:grpSpLocks/>
                </p:cNvGrpSpPr>
                <p:nvPr/>
              </p:nvGrpSpPr>
              <p:grpSpPr bwMode="auto">
                <a:xfrm>
                  <a:off x="3084" y="867"/>
                  <a:ext cx="1021" cy="227"/>
                  <a:chOff x="998" y="867"/>
                  <a:chExt cx="1021" cy="227"/>
                </a:xfrm>
              </p:grpSpPr>
              <p:sp>
                <p:nvSpPr>
                  <p:cNvPr id="953415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867"/>
                    <a:ext cx="998" cy="22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tint val="74510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17961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2124" tIns="41061" rIns="82124" bIns="41061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3416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8" y="888"/>
                    <a:ext cx="1021" cy="18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91439" tIns="45719" rIns="91439" bIns="45719">
                    <a:spAutoFit/>
                  </a:bodyPr>
                  <a:lstStyle>
                    <a:lvl1pPr algn="l" defTabSz="822325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411163" algn="l" defTabSz="822325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822325" algn="l" defTabSz="822325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235075" algn="l" defTabSz="822325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1646238" algn="l" defTabSz="822325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103438" defTabSz="8223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560638" defTabSz="8223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017838" defTabSz="8223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475038" defTabSz="8223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>
                      <a:lnSpc>
                        <a:spcPct val="95000"/>
                      </a:lnSpc>
                      <a:spcBef>
                        <a:spcPct val="50000"/>
                      </a:spcBef>
                      <a:buClr>
                        <a:srgbClr val="0183B7"/>
                      </a:buClr>
                      <a:buSzPct val="100000"/>
                      <a:buFont typeface="Arial" charset="0"/>
                      <a:buNone/>
                    </a:pPr>
                    <a:r>
                      <a:rPr lang="en-US" altLang="en-US" sz="1400" b="1">
                        <a:solidFill>
                          <a:schemeClr val="bg1"/>
                        </a:solidFill>
                        <a:ea typeface="ヒラギノ角ゴ ProN W3" charset="-128"/>
                        <a:sym typeface="Arial" charset="0"/>
                      </a:rPr>
                      <a:t>Wrist Strap</a:t>
                    </a:r>
                  </a:p>
                </p:txBody>
              </p:sp>
            </p:grpSp>
            <p:pic>
              <p:nvPicPr>
                <p:cNvPr id="953368" name="Picture 24" descr="Band fabric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97" y="1943"/>
                  <a:ext cx="794" cy="7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53421" name="Group 77"/>
              <p:cNvGrpSpPr>
                <a:grpSpLocks/>
              </p:cNvGrpSpPr>
              <p:nvPr/>
            </p:nvGrpSpPr>
            <p:grpSpPr bwMode="auto">
              <a:xfrm>
                <a:off x="4127" y="867"/>
                <a:ext cx="1021" cy="2767"/>
                <a:chOff x="4127" y="867"/>
                <a:chExt cx="1021" cy="2767"/>
              </a:xfrm>
            </p:grpSpPr>
            <p:sp>
              <p:nvSpPr>
                <p:cNvPr id="953406" name="Rectangle 62"/>
                <p:cNvSpPr>
                  <a:spLocks noChangeArrowheads="1"/>
                </p:cNvSpPr>
                <p:nvPr/>
              </p:nvSpPr>
              <p:spPr bwMode="auto">
                <a:xfrm>
                  <a:off x="4139" y="867"/>
                  <a:ext cx="998" cy="276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82124" tIns="41061" rIns="82124" bIns="41061"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953351" name="Picture 7" descr="Grounder heel 1 Meg premium - each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63" y="1253"/>
                  <a:ext cx="767" cy="9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53352" name="Picture 8" descr="Grounder toe 1 Me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5" y="2546"/>
                  <a:ext cx="862" cy="5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953417" name="Group 73"/>
                <p:cNvGrpSpPr>
                  <a:grpSpLocks/>
                </p:cNvGrpSpPr>
                <p:nvPr/>
              </p:nvGrpSpPr>
              <p:grpSpPr bwMode="auto">
                <a:xfrm>
                  <a:off x="4127" y="867"/>
                  <a:ext cx="1021" cy="227"/>
                  <a:chOff x="998" y="867"/>
                  <a:chExt cx="1021" cy="227"/>
                </a:xfrm>
              </p:grpSpPr>
              <p:sp>
                <p:nvSpPr>
                  <p:cNvPr id="953418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867"/>
                    <a:ext cx="998" cy="22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tint val="74510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17961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82124" tIns="41061" rIns="82124" bIns="41061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3419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8" y="888"/>
                    <a:ext cx="1021" cy="18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91439" tIns="45719" rIns="91439" bIns="45719">
                    <a:spAutoFit/>
                  </a:bodyPr>
                  <a:lstStyle>
                    <a:lvl1pPr algn="l" defTabSz="822325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411163" algn="l" defTabSz="822325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822325" algn="l" defTabSz="822325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235075" algn="l" defTabSz="822325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1646238" algn="l" defTabSz="822325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103438" defTabSz="8223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560638" defTabSz="8223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017838" defTabSz="8223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475038" defTabSz="8223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eaLnBrk="1" hangingPunct="1">
                      <a:lnSpc>
                        <a:spcPct val="95000"/>
                      </a:lnSpc>
                      <a:spcBef>
                        <a:spcPct val="50000"/>
                      </a:spcBef>
                      <a:buClr>
                        <a:srgbClr val="0183B7"/>
                      </a:buClr>
                      <a:buSzPct val="100000"/>
                      <a:buFont typeface="Arial" charset="0"/>
                      <a:buNone/>
                    </a:pPr>
                    <a:r>
                      <a:rPr lang="en-US" altLang="en-US" sz="1400" b="1">
                        <a:solidFill>
                          <a:schemeClr val="bg1"/>
                        </a:solidFill>
                        <a:ea typeface="ヒラギノ角ゴ ProN W3" charset="-128"/>
                        <a:sym typeface="Arial" charset="0"/>
                      </a:rPr>
                      <a:t>Foot Strap</a:t>
                    </a:r>
                  </a:p>
                </p:txBody>
              </p:sp>
            </p:grpSp>
            <p:sp>
              <p:nvSpPr>
                <p:cNvPr id="953420" name="Line 76"/>
                <p:cNvSpPr>
                  <a:spLocks noChangeShapeType="1"/>
                </p:cNvSpPr>
                <p:nvPr/>
              </p:nvSpPr>
              <p:spPr bwMode="auto">
                <a:xfrm>
                  <a:off x="4263" y="2387"/>
                  <a:ext cx="704" cy="0"/>
                </a:xfrm>
                <a:prstGeom prst="line">
                  <a:avLst/>
                </a:prstGeom>
                <a:noFill/>
                <a:ln w="25400">
                  <a:solidFill>
                    <a:srgbClr val="C0C0C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82124" tIns="41061" rIns="82124" bIns="41061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53433" name="Text Box 89"/>
          <p:cNvSpPr txBox="1">
            <a:spLocks noChangeArrowheads="1"/>
          </p:cNvSpPr>
          <p:nvPr/>
        </p:nvSpPr>
        <p:spPr bwMode="auto">
          <a:xfrm>
            <a:off x="0" y="368300"/>
            <a:ext cx="593725" cy="425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6" tIns="45716" rIns="91436" bIns="45716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2300" b="1">
                <a:solidFill>
                  <a:schemeClr val="bg1"/>
                </a:solidFill>
                <a:ea typeface="ヒラギノ角ゴ ProN W3" charset="-128"/>
                <a:sym typeface="Arial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8"/>
    </mc:Choice>
    <mc:Fallback xmlns="">
      <p:transition spd="slow" advTm="493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4403" name="Rectangle 35"/>
          <p:cNvSpPr>
            <a:spLocks noChangeArrowheads="1"/>
          </p:cNvSpPr>
          <p:nvPr/>
        </p:nvSpPr>
        <p:spPr bwMode="auto">
          <a:xfrm>
            <a:off x="1708150" y="4711700"/>
            <a:ext cx="4140200" cy="32385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954401" name="Rectangle 33"/>
          <p:cNvSpPr>
            <a:spLocks noChangeArrowheads="1"/>
          </p:cNvSpPr>
          <p:nvPr/>
        </p:nvSpPr>
        <p:spPr bwMode="auto">
          <a:xfrm>
            <a:off x="4392613" y="5021263"/>
            <a:ext cx="2592387" cy="32385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954395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 dirty="0">
                <a:solidFill>
                  <a:schemeClr val="bg1"/>
                </a:solidFill>
              </a:rPr>
              <a:t>Provide Appropriate Ground Paths </a:t>
            </a:r>
            <a:br>
              <a:rPr lang="en-US" altLang="en-US" sz="2600" dirty="0">
                <a:solidFill>
                  <a:schemeClr val="bg1"/>
                </a:solidFill>
              </a:rPr>
            </a:br>
            <a:r>
              <a:rPr lang="en-US" altLang="en-US" sz="2600" dirty="0">
                <a:solidFill>
                  <a:schemeClr val="bg1"/>
                </a:solidFill>
              </a:rPr>
              <a:t>to Avoid Generation and Accumulation of Static</a:t>
            </a:r>
          </a:p>
        </p:txBody>
      </p:sp>
      <p:pic>
        <p:nvPicPr>
          <p:cNvPr id="954373" name="Picture 5" descr="esd_floor"/>
          <p:cNvPicPr>
            <a:picLocks noChangeAspect="1" noChangeArrowheads="1"/>
          </p:cNvPicPr>
          <p:nvPr/>
        </p:nvPicPr>
        <p:blipFill>
          <a:blip r:embed="rId3">
            <a:lum bright="-8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736725"/>
            <a:ext cx="4176713" cy="3132138"/>
          </a:xfrm>
          <a:prstGeom prst="rect">
            <a:avLst/>
          </a:prstGeom>
          <a:noFill/>
          <a:ln w="508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54374" name="Text Box 6"/>
          <p:cNvSpPr txBox="1">
            <a:spLocks noChangeArrowheads="1"/>
          </p:cNvSpPr>
          <p:nvPr/>
        </p:nvSpPr>
        <p:spPr bwMode="auto">
          <a:xfrm>
            <a:off x="4356100" y="5337175"/>
            <a:ext cx="4176713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1800" b="1">
                <a:solidFill>
                  <a:srgbClr val="000000"/>
                </a:solidFill>
                <a:ea typeface="ヒラギノ角ゴ ProN W3" charset="-128"/>
                <a:sym typeface="Arial" charset="0"/>
              </a:rPr>
              <a:t>Floor mats / floor finishes -insulating floor</a:t>
            </a:r>
          </a:p>
        </p:txBody>
      </p:sp>
      <p:pic>
        <p:nvPicPr>
          <p:cNvPr id="954379" name="Picture 11" descr="2-Layer Rubber Flooring"/>
          <p:cNvPicPr>
            <a:picLocks noChangeAspect="1" noChangeArrowheads="1"/>
          </p:cNvPicPr>
          <p:nvPr/>
        </p:nvPicPr>
        <p:blipFill>
          <a:blip r:embed="rId4">
            <a:lum bright="-8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644900"/>
            <a:ext cx="2651125" cy="1522413"/>
          </a:xfrm>
          <a:prstGeom prst="rect">
            <a:avLst/>
          </a:prstGeom>
          <a:noFill/>
          <a:ln w="508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954396" name="Group 28"/>
          <p:cNvGrpSpPr>
            <a:grpSpLocks/>
          </p:cNvGrpSpPr>
          <p:nvPr/>
        </p:nvGrpSpPr>
        <p:grpSpPr bwMode="auto">
          <a:xfrm>
            <a:off x="7056438" y="4806950"/>
            <a:ext cx="1476375" cy="360363"/>
            <a:chOff x="4963" y="3498"/>
            <a:chExt cx="930" cy="227"/>
          </a:xfrm>
        </p:grpSpPr>
        <p:grpSp>
          <p:nvGrpSpPr>
            <p:cNvPr id="954397" name="Group 29"/>
            <p:cNvGrpSpPr>
              <a:grpSpLocks/>
            </p:cNvGrpSpPr>
            <p:nvPr/>
          </p:nvGrpSpPr>
          <p:grpSpPr bwMode="auto">
            <a:xfrm>
              <a:off x="5156" y="3498"/>
              <a:ext cx="544" cy="227"/>
              <a:chOff x="3470" y="2863"/>
              <a:chExt cx="2119" cy="1350"/>
            </a:xfrm>
          </p:grpSpPr>
          <p:sp>
            <p:nvSpPr>
              <p:cNvPr id="954398" name="AutoShape 30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4314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4399" name="Freeform 31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4400" name="Text Box 32"/>
            <p:cNvSpPr txBox="1">
              <a:spLocks noChangeArrowheads="1"/>
            </p:cNvSpPr>
            <p:nvPr/>
          </p:nvSpPr>
          <p:spPr bwMode="auto">
            <a:xfrm>
              <a:off x="4963" y="3542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>
                  <a:solidFill>
                    <a:schemeClr val="bg1"/>
                  </a:solidFill>
                </a:rPr>
                <a:t>High Level I</a:t>
              </a:r>
            </a:p>
          </p:txBody>
        </p:sp>
      </p:grpSp>
      <p:sp>
        <p:nvSpPr>
          <p:cNvPr id="954413" name="Text Box 45"/>
          <p:cNvSpPr txBox="1">
            <a:spLocks noChangeArrowheads="1"/>
          </p:cNvSpPr>
          <p:nvPr/>
        </p:nvSpPr>
        <p:spPr bwMode="auto">
          <a:xfrm>
            <a:off x="0" y="368300"/>
            <a:ext cx="593725" cy="425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6" tIns="45716" rIns="91436" bIns="45716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2300" b="1">
                <a:solidFill>
                  <a:schemeClr val="bg1"/>
                </a:solidFill>
                <a:ea typeface="ヒラギノ角ゴ ProN W3" charset="-128"/>
                <a:sym typeface="Arial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6044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3"/>
    </mc:Choice>
    <mc:Fallback xmlns="">
      <p:transition spd="slow" advTm="406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5444" name="Rectangle 52"/>
          <p:cNvSpPr>
            <a:spLocks noChangeArrowheads="1"/>
          </p:cNvSpPr>
          <p:nvPr/>
        </p:nvSpPr>
        <p:spPr bwMode="auto">
          <a:xfrm>
            <a:off x="4751388" y="4635500"/>
            <a:ext cx="3960812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955445" name="Rectangle 53"/>
          <p:cNvSpPr>
            <a:spLocks noChangeArrowheads="1"/>
          </p:cNvSpPr>
          <p:nvPr/>
        </p:nvSpPr>
        <p:spPr bwMode="auto">
          <a:xfrm>
            <a:off x="647700" y="4640263"/>
            <a:ext cx="3744913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pic>
        <p:nvPicPr>
          <p:cNvPr id="955398" name="Picture 6"/>
          <p:cNvPicPr>
            <a:picLocks noChangeAspect="1" noChangeArrowheads="1"/>
          </p:cNvPicPr>
          <p:nvPr/>
        </p:nvPicPr>
        <p:blipFill>
          <a:blip r:embed="rId3">
            <a:lum bright="-8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436813"/>
            <a:ext cx="3736975" cy="2468562"/>
          </a:xfrm>
          <a:prstGeom prst="rect">
            <a:avLst/>
          </a:prstGeom>
          <a:noFill/>
          <a:ln w="508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955435" name="Group 43"/>
          <p:cNvGrpSpPr>
            <a:grpSpLocks/>
          </p:cNvGrpSpPr>
          <p:nvPr/>
        </p:nvGrpSpPr>
        <p:grpSpPr bwMode="auto">
          <a:xfrm>
            <a:off x="3924300" y="2132013"/>
            <a:ext cx="612775" cy="612775"/>
            <a:chOff x="2381" y="2749"/>
            <a:chExt cx="386" cy="386"/>
          </a:xfrm>
        </p:grpSpPr>
        <p:grpSp>
          <p:nvGrpSpPr>
            <p:cNvPr id="955436" name="Group 44"/>
            <p:cNvGrpSpPr>
              <a:grpSpLocks/>
            </p:cNvGrpSpPr>
            <p:nvPr/>
          </p:nvGrpSpPr>
          <p:grpSpPr bwMode="auto">
            <a:xfrm>
              <a:off x="2381" y="2749"/>
              <a:ext cx="386" cy="386"/>
              <a:chOff x="-1338" y="3022"/>
              <a:chExt cx="520" cy="520"/>
            </a:xfrm>
          </p:grpSpPr>
          <p:sp>
            <p:nvSpPr>
              <p:cNvPr id="955437" name="Oval 45"/>
              <p:cNvSpPr>
                <a:spLocks noChangeArrowheads="1"/>
              </p:cNvSpPr>
              <p:nvPr/>
            </p:nvSpPr>
            <p:spPr bwMode="auto">
              <a:xfrm>
                <a:off x="-1338" y="3022"/>
                <a:ext cx="520" cy="520"/>
              </a:xfrm>
              <a:prstGeom prst="ellipse">
                <a:avLst/>
              </a:prstGeom>
              <a:gradFill rotWithShape="1">
                <a:gsLst>
                  <a:gs pos="0">
                    <a:srgbClr val="C0C0C4"/>
                  </a:gs>
                  <a:gs pos="100000">
                    <a:srgbClr val="C0C0C4">
                      <a:gamma/>
                      <a:shade val="39216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5B4F49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5438" name="AutoShape 46"/>
              <p:cNvSpPr>
                <a:spLocks noChangeArrowheads="1"/>
              </p:cNvSpPr>
              <p:nvPr/>
            </p:nvSpPr>
            <p:spPr bwMode="auto">
              <a:xfrm rot="5400000">
                <a:off x="-1208" y="2943"/>
                <a:ext cx="260" cy="464"/>
              </a:xfrm>
              <a:prstGeom prst="mo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gamma/>
                      <a:tint val="15686"/>
                      <a:invGamma/>
                      <a:alpha val="49001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955439" name="Picture 47" descr="MCj043253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" y="2806"/>
              <a:ext cx="272" cy="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55399" name="Picture 7"/>
          <p:cNvPicPr>
            <a:picLocks noChangeAspect="1" noChangeArrowheads="1"/>
          </p:cNvPicPr>
          <p:nvPr/>
        </p:nvPicPr>
        <p:blipFill>
          <a:blip r:embed="rId5">
            <a:lum bright="18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2436813"/>
            <a:ext cx="3711575" cy="2468562"/>
          </a:xfrm>
          <a:prstGeom prst="rect">
            <a:avLst/>
          </a:prstGeom>
          <a:noFill/>
          <a:ln w="5080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5411" name="Group 19"/>
          <p:cNvGrpSpPr>
            <a:grpSpLocks/>
          </p:cNvGrpSpPr>
          <p:nvPr/>
        </p:nvGrpSpPr>
        <p:grpSpPr bwMode="auto">
          <a:xfrm>
            <a:off x="3957296" y="4822032"/>
            <a:ext cx="1476375" cy="360362"/>
            <a:chOff x="4963" y="3498"/>
            <a:chExt cx="930" cy="227"/>
          </a:xfrm>
        </p:grpSpPr>
        <p:grpSp>
          <p:nvGrpSpPr>
            <p:cNvPr id="955412" name="Group 20"/>
            <p:cNvGrpSpPr>
              <a:grpSpLocks/>
            </p:cNvGrpSpPr>
            <p:nvPr/>
          </p:nvGrpSpPr>
          <p:grpSpPr bwMode="auto">
            <a:xfrm>
              <a:off x="5156" y="3498"/>
              <a:ext cx="544" cy="227"/>
              <a:chOff x="3470" y="2863"/>
              <a:chExt cx="2119" cy="1350"/>
            </a:xfrm>
          </p:grpSpPr>
          <p:sp>
            <p:nvSpPr>
              <p:cNvPr id="955413" name="AutoShape 21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4314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5414" name="Freeform 22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5415" name="Text Box 23"/>
            <p:cNvSpPr txBox="1">
              <a:spLocks noChangeArrowheads="1"/>
            </p:cNvSpPr>
            <p:nvPr/>
          </p:nvSpPr>
          <p:spPr bwMode="auto">
            <a:xfrm>
              <a:off x="4963" y="3542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 dirty="0">
                  <a:solidFill>
                    <a:schemeClr val="bg1"/>
                  </a:solidFill>
                </a:rPr>
                <a:t>High Level I</a:t>
              </a:r>
            </a:p>
          </p:txBody>
        </p:sp>
      </p:grpSp>
      <p:grpSp>
        <p:nvGrpSpPr>
          <p:cNvPr id="955416" name="Group 24"/>
          <p:cNvGrpSpPr>
            <a:grpSpLocks/>
          </p:cNvGrpSpPr>
          <p:nvPr/>
        </p:nvGrpSpPr>
        <p:grpSpPr bwMode="auto">
          <a:xfrm>
            <a:off x="3957296" y="5236369"/>
            <a:ext cx="1476375" cy="360363"/>
            <a:chOff x="4944" y="3759"/>
            <a:chExt cx="930" cy="227"/>
          </a:xfrm>
        </p:grpSpPr>
        <p:grpSp>
          <p:nvGrpSpPr>
            <p:cNvPr id="955417" name="Group 25"/>
            <p:cNvGrpSpPr>
              <a:grpSpLocks/>
            </p:cNvGrpSpPr>
            <p:nvPr/>
          </p:nvGrpSpPr>
          <p:grpSpPr bwMode="auto">
            <a:xfrm>
              <a:off x="5137" y="3759"/>
              <a:ext cx="544" cy="227"/>
              <a:chOff x="3470" y="2863"/>
              <a:chExt cx="2119" cy="1350"/>
            </a:xfrm>
          </p:grpSpPr>
          <p:sp>
            <p:nvSpPr>
              <p:cNvPr id="955418" name="AutoShape 26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rgbClr val="D28700"/>
                  </a:gs>
                  <a:gs pos="100000">
                    <a:srgbClr val="D287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5419" name="Freeform 27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5420" name="Text Box 28"/>
            <p:cNvSpPr txBox="1">
              <a:spLocks noChangeArrowheads="1"/>
            </p:cNvSpPr>
            <p:nvPr/>
          </p:nvSpPr>
          <p:spPr bwMode="auto">
            <a:xfrm>
              <a:off x="4944" y="3803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>
                  <a:solidFill>
                    <a:schemeClr val="bg1"/>
                  </a:solidFill>
                </a:rPr>
                <a:t>Mid Level II</a:t>
              </a:r>
            </a:p>
          </p:txBody>
        </p:sp>
      </p:grpSp>
      <p:grpSp>
        <p:nvGrpSpPr>
          <p:cNvPr id="955421" name="Group 29"/>
          <p:cNvGrpSpPr>
            <a:grpSpLocks/>
          </p:cNvGrpSpPr>
          <p:nvPr/>
        </p:nvGrpSpPr>
        <p:grpSpPr bwMode="auto">
          <a:xfrm>
            <a:off x="3957296" y="5650707"/>
            <a:ext cx="1476375" cy="360362"/>
            <a:chOff x="4967" y="4020"/>
            <a:chExt cx="930" cy="227"/>
          </a:xfrm>
        </p:grpSpPr>
        <p:grpSp>
          <p:nvGrpSpPr>
            <p:cNvPr id="955422" name="Group 30"/>
            <p:cNvGrpSpPr>
              <a:grpSpLocks/>
            </p:cNvGrpSpPr>
            <p:nvPr/>
          </p:nvGrpSpPr>
          <p:grpSpPr bwMode="auto">
            <a:xfrm>
              <a:off x="5160" y="4020"/>
              <a:ext cx="544" cy="227"/>
              <a:chOff x="3470" y="2863"/>
              <a:chExt cx="2119" cy="1350"/>
            </a:xfrm>
          </p:grpSpPr>
          <p:sp>
            <p:nvSpPr>
              <p:cNvPr id="955423" name="AutoShape 31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rgbClr val="697E1C"/>
                  </a:gs>
                  <a:gs pos="100000">
                    <a:srgbClr val="697E1C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5424" name="Freeform 32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5425" name="Text Box 33"/>
            <p:cNvSpPr txBox="1">
              <a:spLocks noChangeArrowheads="1"/>
            </p:cNvSpPr>
            <p:nvPr/>
          </p:nvSpPr>
          <p:spPr bwMode="auto">
            <a:xfrm>
              <a:off x="4967" y="4065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>
                  <a:solidFill>
                    <a:schemeClr val="bg1"/>
                  </a:solidFill>
                </a:rPr>
                <a:t>Low Level III</a:t>
              </a:r>
            </a:p>
          </p:txBody>
        </p:sp>
      </p:grpSp>
      <p:sp>
        <p:nvSpPr>
          <p:cNvPr id="955426" name="Text Box 34"/>
          <p:cNvSpPr txBox="1">
            <a:spLocks noChangeArrowheads="1"/>
          </p:cNvSpPr>
          <p:nvPr/>
        </p:nvSpPr>
        <p:spPr bwMode="auto">
          <a:xfrm>
            <a:off x="841133" y="5423694"/>
            <a:ext cx="169227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000" b="1"/>
              <a:t>Always</a:t>
            </a:r>
          </a:p>
        </p:txBody>
      </p:sp>
      <p:sp>
        <p:nvSpPr>
          <p:cNvPr id="95542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chemeClr val="bg1"/>
                </a:solidFill>
              </a:rPr>
              <a:t>Always Carry Sensitive Items </a:t>
            </a:r>
            <a:br>
              <a:rPr lang="en-US" altLang="en-US" sz="2800" dirty="0">
                <a:solidFill>
                  <a:schemeClr val="bg1"/>
                </a:solidFill>
              </a:rPr>
            </a:br>
            <a:r>
              <a:rPr lang="en-US" altLang="en-US" sz="2800" dirty="0">
                <a:solidFill>
                  <a:schemeClr val="bg1"/>
                </a:solidFill>
              </a:rPr>
              <a:t>Inside ESD Bags </a:t>
            </a:r>
          </a:p>
        </p:txBody>
      </p:sp>
      <p:grpSp>
        <p:nvGrpSpPr>
          <p:cNvPr id="955440" name="Group 48"/>
          <p:cNvGrpSpPr>
            <a:grpSpLocks/>
          </p:cNvGrpSpPr>
          <p:nvPr/>
        </p:nvGrpSpPr>
        <p:grpSpPr bwMode="auto">
          <a:xfrm>
            <a:off x="8316913" y="2132013"/>
            <a:ext cx="612775" cy="612775"/>
            <a:chOff x="5239" y="1343"/>
            <a:chExt cx="386" cy="386"/>
          </a:xfrm>
        </p:grpSpPr>
        <p:sp>
          <p:nvSpPr>
            <p:cNvPr id="955441" name="Oval 49"/>
            <p:cNvSpPr>
              <a:spLocks noChangeArrowheads="1"/>
            </p:cNvSpPr>
            <p:nvPr/>
          </p:nvSpPr>
          <p:spPr bwMode="auto">
            <a:xfrm>
              <a:off x="5239" y="1343"/>
              <a:ext cx="386" cy="386"/>
            </a:xfrm>
            <a:prstGeom prst="ellipse">
              <a:avLst/>
            </a:prstGeom>
            <a:gradFill rotWithShape="1">
              <a:gsLst>
                <a:gs pos="0">
                  <a:srgbClr val="C0C0C4"/>
                </a:gs>
                <a:gs pos="100000">
                  <a:srgbClr val="C0C0C4">
                    <a:gamma/>
                    <a:shade val="3921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5B4F4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5442" name="AutoShape 50"/>
            <p:cNvSpPr>
              <a:spLocks noChangeArrowheads="1"/>
            </p:cNvSpPr>
            <p:nvPr/>
          </p:nvSpPr>
          <p:spPr bwMode="auto">
            <a:xfrm rot="5400000">
              <a:off x="5335" y="1285"/>
              <a:ext cx="193" cy="344"/>
            </a:xfrm>
            <a:prstGeom prst="moon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tint val="15686"/>
                    <a:invGamma/>
                    <a:alpha val="49001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55443" name="Picture 51" descr="MCj04325300000[1]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4" y="1428"/>
              <a:ext cx="317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5446" name="Text Box 54"/>
          <p:cNvSpPr txBox="1">
            <a:spLocks noChangeArrowheads="1"/>
          </p:cNvSpPr>
          <p:nvPr/>
        </p:nvSpPr>
        <p:spPr bwMode="auto">
          <a:xfrm>
            <a:off x="0" y="368300"/>
            <a:ext cx="593725" cy="425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6" tIns="45716" rIns="91436" bIns="45716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2300" b="1">
                <a:solidFill>
                  <a:schemeClr val="bg1"/>
                </a:solidFill>
                <a:ea typeface="ヒラギノ角ゴ ProN W3" charset="-128"/>
                <a:sym typeface="Arial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7544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8"/>
    </mc:Choice>
    <mc:Fallback xmlns="">
      <p:transition spd="slow" advTm="393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11623" y="5862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609600" y="1904999"/>
            <a:ext cx="7391400" cy="4038601"/>
            <a:chOff x="90" y="777"/>
            <a:chExt cx="5375" cy="3038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115" y="2614"/>
              <a:ext cx="5209" cy="138"/>
            </a:xfrm>
            <a:prstGeom prst="rect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00000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158" y="1615"/>
              <a:ext cx="5209" cy="137"/>
            </a:xfrm>
            <a:prstGeom prst="rect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00000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2016" y="777"/>
              <a:ext cx="3404" cy="919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70588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2059" y="1814"/>
              <a:ext cx="3363" cy="888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70588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58" y="3634"/>
              <a:ext cx="5208" cy="181"/>
            </a:xfrm>
            <a:prstGeom prst="rect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00000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133" y="835"/>
              <a:ext cx="174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123" tIns="41061" rIns="82123" bIns="41061" anchor="ctr">
              <a:spAutoFit/>
            </a:bodyPr>
            <a:lstStyle/>
            <a:p>
              <a:pPr algn="l"/>
              <a:r>
                <a:rPr lang="en-US" altLang="en-US" sz="1600" b="1">
                  <a:solidFill>
                    <a:schemeClr val="bg1"/>
                  </a:solidFill>
                </a:rPr>
                <a:t>Poor Customer Experience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133" y="1003"/>
              <a:ext cx="3332" cy="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06774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3" tIns="41061" rIns="82123" bIns="41061"/>
            <a:lstStyle>
              <a:lvl1pPr marL="236538" indent="-236538" algn="l" defTabSz="814388">
                <a:lnSpc>
                  <a:spcPct val="95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574675" algn="l" defTabSz="814388">
                <a:lnSpc>
                  <a:spcPct val="95000"/>
                </a:lnSpc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lnSpc>
                  <a:spcPct val="95000"/>
                </a:lnSpc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254125" algn="l" defTabSz="814388">
                <a:lnSpc>
                  <a:spcPct val="95000"/>
                </a:lnSpc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1604963" algn="l" defTabSz="814388">
                <a:lnSpc>
                  <a:spcPct val="95000"/>
                </a:lnSpc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062163" defTabSz="814388" eaLnBrk="0" fontAlgn="base" hangingPunct="0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519363" defTabSz="814388" eaLnBrk="0" fontAlgn="base" hangingPunct="0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2976563" defTabSz="814388" eaLnBrk="0" fontAlgn="base" hangingPunct="0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433763" defTabSz="814388" eaLnBrk="0" fontAlgn="base" hangingPunct="0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25000"/>
                </a:spcBef>
                <a:buClr>
                  <a:schemeClr val="bg1"/>
                </a:buClr>
              </a:pPr>
              <a:r>
                <a:rPr lang="en-US" altLang="en-US" sz="1400">
                  <a:solidFill>
                    <a:schemeClr val="bg1"/>
                  </a:solidFill>
                </a:rPr>
                <a:t>Frequent system downtime</a:t>
              </a:r>
            </a:p>
            <a:p>
              <a:pPr>
                <a:lnSpc>
                  <a:spcPct val="85000"/>
                </a:lnSpc>
                <a:spcBef>
                  <a:spcPct val="25000"/>
                </a:spcBef>
                <a:buClr>
                  <a:schemeClr val="bg1"/>
                </a:buClr>
              </a:pPr>
              <a:r>
                <a:rPr lang="en-US" altLang="en-US" sz="1400">
                  <a:solidFill>
                    <a:schemeClr val="bg1"/>
                  </a:solidFill>
                </a:rPr>
                <a:t>Long repair time</a:t>
              </a:r>
            </a:p>
            <a:p>
              <a:pPr>
                <a:lnSpc>
                  <a:spcPct val="85000"/>
                </a:lnSpc>
                <a:spcBef>
                  <a:spcPct val="25000"/>
                </a:spcBef>
                <a:buClr>
                  <a:schemeClr val="bg1"/>
                </a:buClr>
              </a:pPr>
              <a:r>
                <a:rPr lang="en-US" altLang="en-US" sz="1400">
                  <a:solidFill>
                    <a:schemeClr val="bg1"/>
                  </a:solidFill>
                </a:rPr>
                <a:t>Slow availability of new function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047" y="2841"/>
              <a:ext cx="3362" cy="914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70588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90" y="1814"/>
              <a:ext cx="1971" cy="887"/>
              <a:chOff x="90" y="1814"/>
              <a:chExt cx="1971" cy="887"/>
            </a:xfrm>
          </p:grpSpPr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90" y="1814"/>
                <a:ext cx="1971" cy="88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82124" tIns="41061" rIns="82124" bIns="41061"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27" name="Picture 15" descr="Mone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" y="1819"/>
                <a:ext cx="1966" cy="877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" name="Picture 16" descr="Asian man in lab_lowre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" y="777"/>
              <a:ext cx="1969" cy="917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7" descr="H0300H2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2847"/>
              <a:ext cx="1969" cy="90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7" name="Rectangle 29"/>
            <p:cNvSpPr>
              <a:spLocks noChangeArrowheads="1"/>
            </p:cNvSpPr>
            <p:nvPr/>
          </p:nvSpPr>
          <p:spPr bwMode="auto">
            <a:xfrm>
              <a:off x="2064" y="2846"/>
              <a:ext cx="45" cy="911"/>
            </a:xfrm>
            <a:prstGeom prst="rect">
              <a:avLst/>
            </a:prstGeom>
            <a:gradFill rotWithShape="1">
              <a:gsLst>
                <a:gs pos="0">
                  <a:srgbClr val="5F5F65">
                    <a:gamma/>
                    <a:shade val="0"/>
                    <a:invGamma/>
                  </a:srgbClr>
                </a:gs>
                <a:gs pos="100000">
                  <a:srgbClr val="5F5F65">
                    <a:alpha val="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2064" y="1816"/>
              <a:ext cx="42" cy="887"/>
            </a:xfrm>
            <a:prstGeom prst="rect">
              <a:avLst/>
            </a:prstGeom>
            <a:gradFill rotWithShape="1">
              <a:gsLst>
                <a:gs pos="0">
                  <a:srgbClr val="5F5F65">
                    <a:gamma/>
                    <a:shade val="0"/>
                    <a:invGamma/>
                  </a:srgbClr>
                </a:gs>
                <a:gs pos="100000">
                  <a:srgbClr val="5F5F65">
                    <a:alpha val="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2076" y="777"/>
              <a:ext cx="42" cy="920"/>
            </a:xfrm>
            <a:prstGeom prst="rect">
              <a:avLst/>
            </a:prstGeom>
            <a:gradFill rotWithShape="1">
              <a:gsLst>
                <a:gs pos="0">
                  <a:srgbClr val="5F5F65">
                    <a:gamma/>
                    <a:shade val="0"/>
                    <a:invGamma/>
                  </a:srgbClr>
                </a:gs>
                <a:gs pos="100000">
                  <a:srgbClr val="5F5F65">
                    <a:alpha val="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0" name="Group 39"/>
            <p:cNvGrpSpPr>
              <a:grpSpLocks/>
            </p:cNvGrpSpPr>
            <p:nvPr/>
          </p:nvGrpSpPr>
          <p:grpSpPr bwMode="auto">
            <a:xfrm>
              <a:off x="2133" y="1859"/>
              <a:ext cx="3332" cy="891"/>
              <a:chOff x="2133" y="1811"/>
              <a:chExt cx="3332" cy="891"/>
            </a:xfrm>
          </p:grpSpPr>
          <p:sp>
            <p:nvSpPr>
              <p:cNvPr id="24" name="Text Box 33"/>
              <p:cNvSpPr txBox="1">
                <a:spLocks noChangeArrowheads="1"/>
              </p:cNvSpPr>
              <p:nvPr/>
            </p:nvSpPr>
            <p:spPr bwMode="auto">
              <a:xfrm>
                <a:off x="2133" y="1811"/>
                <a:ext cx="1291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82123" tIns="41061" rIns="82123" bIns="41061" anchor="ctr">
                <a:spAutoFit/>
              </a:bodyPr>
              <a:lstStyle/>
              <a:p>
                <a:pPr algn="l"/>
                <a:r>
                  <a:rPr lang="en-US" altLang="en-US" sz="1600" b="1">
                    <a:solidFill>
                      <a:schemeClr val="bg1"/>
                    </a:solidFill>
                  </a:rPr>
                  <a:t>Higher OPEX Costs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2133" y="1979"/>
                <a:ext cx="3332" cy="7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06774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82123" tIns="41061" rIns="82123" bIns="41061"/>
              <a:lstStyle>
                <a:lvl1pPr marL="236538" indent="-236538" algn="l" defTabSz="814388">
                  <a:lnSpc>
                    <a:spcPct val="95000"/>
                  </a:lnSpc>
                  <a:spcBef>
                    <a:spcPct val="50000"/>
                  </a:spcBef>
                  <a:buClr>
                    <a:schemeClr val="tx2"/>
                  </a:buClr>
                  <a:buSzPct val="100000"/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574675" algn="l" defTabSz="814388">
                  <a:lnSpc>
                    <a:spcPct val="95000"/>
                  </a:lnSpc>
                  <a:spcBef>
                    <a:spcPct val="50000"/>
                  </a:spcBef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algn="l" defTabSz="814388">
                  <a:lnSpc>
                    <a:spcPct val="95000"/>
                  </a:lnSpc>
                  <a:spcBef>
                    <a:spcPct val="50000"/>
                  </a:spcBef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254125" algn="l" defTabSz="814388">
                  <a:lnSpc>
                    <a:spcPct val="95000"/>
                  </a:lnSpc>
                  <a:spcBef>
                    <a:spcPct val="50000"/>
                  </a:spcBef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1604963" algn="l" defTabSz="814388">
                  <a:lnSpc>
                    <a:spcPct val="95000"/>
                  </a:lnSpc>
                  <a:spcBef>
                    <a:spcPct val="50000"/>
                  </a:spcBef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062163" defTabSz="814388" eaLnBrk="0" fontAlgn="base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519363" defTabSz="814388" eaLnBrk="0" fontAlgn="base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2976563" defTabSz="814388" eaLnBrk="0" fontAlgn="base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433763" defTabSz="814388" eaLnBrk="0" fontAlgn="base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altLang="en-US" sz="1400">
                    <a:solidFill>
                      <a:schemeClr val="bg1"/>
                    </a:solidFill>
                  </a:rPr>
                  <a:t>Delayed benefits of innovation</a:t>
                </a:r>
              </a:p>
              <a:p>
                <a:pPr>
                  <a:lnSpc>
                    <a:spcPct val="85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altLang="en-US" sz="1400">
                    <a:solidFill>
                      <a:schemeClr val="bg1"/>
                    </a:solidFill>
                  </a:rPr>
                  <a:t>Lack of flexibility</a:t>
                </a:r>
              </a:p>
              <a:p>
                <a:pPr>
                  <a:lnSpc>
                    <a:spcPct val="85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altLang="en-US" sz="1400">
                    <a:solidFill>
                      <a:schemeClr val="bg1"/>
                    </a:solidFill>
                  </a:rPr>
                  <a:t>Function duplication</a:t>
                </a:r>
              </a:p>
              <a:p>
                <a:pPr>
                  <a:lnSpc>
                    <a:spcPct val="85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altLang="en-US" sz="1400">
                    <a:solidFill>
                      <a:schemeClr val="bg1"/>
                    </a:solidFill>
                  </a:rPr>
                  <a:t>Manual processes</a:t>
                </a:r>
              </a:p>
            </p:txBody>
          </p:sp>
        </p:grpSp>
        <p:grpSp>
          <p:nvGrpSpPr>
            <p:cNvPr id="21" name="Group 40"/>
            <p:cNvGrpSpPr>
              <a:grpSpLocks/>
            </p:cNvGrpSpPr>
            <p:nvPr/>
          </p:nvGrpSpPr>
          <p:grpSpPr bwMode="auto">
            <a:xfrm>
              <a:off x="2133" y="2886"/>
              <a:ext cx="3332" cy="891"/>
              <a:chOff x="2133" y="2840"/>
              <a:chExt cx="3332" cy="891"/>
            </a:xfrm>
          </p:grpSpPr>
          <p:sp>
            <p:nvSpPr>
              <p:cNvPr id="22" name="Text Box 35"/>
              <p:cNvSpPr txBox="1">
                <a:spLocks noChangeArrowheads="1"/>
              </p:cNvSpPr>
              <p:nvPr/>
            </p:nvSpPr>
            <p:spPr bwMode="auto">
              <a:xfrm>
                <a:off x="2133" y="2840"/>
                <a:ext cx="1932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82123" tIns="41061" rIns="82123" bIns="41061" anchor="ctr">
                <a:spAutoFit/>
              </a:bodyPr>
              <a:lstStyle/>
              <a:p>
                <a:pPr algn="l"/>
                <a:r>
                  <a:rPr lang="en-US" altLang="en-US" sz="1600" b="1">
                    <a:solidFill>
                      <a:schemeClr val="bg1"/>
                    </a:solidFill>
                  </a:rPr>
                  <a:t>Increased Unquantifiable Risk</a:t>
                </a:r>
              </a:p>
            </p:txBody>
          </p:sp>
          <p:sp>
            <p:nvSpPr>
              <p:cNvPr id="23" name="Rectangle 36"/>
              <p:cNvSpPr>
                <a:spLocks noChangeArrowheads="1"/>
              </p:cNvSpPr>
              <p:nvPr/>
            </p:nvSpPr>
            <p:spPr bwMode="auto">
              <a:xfrm>
                <a:off x="2133" y="3008"/>
                <a:ext cx="3332" cy="7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06774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82123" tIns="41061" rIns="82123" bIns="41061"/>
              <a:lstStyle>
                <a:lvl1pPr marL="236538" indent="-236538" algn="l" defTabSz="814388">
                  <a:lnSpc>
                    <a:spcPct val="95000"/>
                  </a:lnSpc>
                  <a:spcBef>
                    <a:spcPct val="50000"/>
                  </a:spcBef>
                  <a:buClr>
                    <a:schemeClr val="tx2"/>
                  </a:buClr>
                  <a:buSzPct val="100000"/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574675" algn="l" defTabSz="814388">
                  <a:lnSpc>
                    <a:spcPct val="95000"/>
                  </a:lnSpc>
                  <a:spcBef>
                    <a:spcPct val="50000"/>
                  </a:spcBef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algn="l" defTabSz="814388">
                  <a:lnSpc>
                    <a:spcPct val="95000"/>
                  </a:lnSpc>
                  <a:spcBef>
                    <a:spcPct val="50000"/>
                  </a:spcBef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254125" algn="l" defTabSz="814388">
                  <a:lnSpc>
                    <a:spcPct val="95000"/>
                  </a:lnSpc>
                  <a:spcBef>
                    <a:spcPct val="50000"/>
                  </a:spcBef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1604963" algn="l" defTabSz="814388">
                  <a:lnSpc>
                    <a:spcPct val="95000"/>
                  </a:lnSpc>
                  <a:spcBef>
                    <a:spcPct val="50000"/>
                  </a:spcBef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062163" defTabSz="814388" eaLnBrk="0" fontAlgn="base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519363" defTabSz="814388" eaLnBrk="0" fontAlgn="base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2976563" defTabSz="814388" eaLnBrk="0" fontAlgn="base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433763" defTabSz="814388" eaLnBrk="0" fontAlgn="base" hangingPunct="0">
                  <a:lnSpc>
                    <a:spcPct val="9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altLang="en-US" sz="1400">
                    <a:solidFill>
                      <a:schemeClr val="bg1"/>
                    </a:solidFill>
                  </a:rPr>
                  <a:t>Unforeseen vulnerabilities</a:t>
                </a:r>
              </a:p>
              <a:p>
                <a:pPr>
                  <a:lnSpc>
                    <a:spcPct val="85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altLang="en-US" sz="1400">
                    <a:solidFill>
                      <a:schemeClr val="bg1"/>
                    </a:solidFill>
                  </a:rPr>
                  <a:t>Security breaches</a:t>
                </a:r>
              </a:p>
              <a:p>
                <a:pPr>
                  <a:lnSpc>
                    <a:spcPct val="85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altLang="en-US" sz="1400">
                    <a:solidFill>
                      <a:schemeClr val="bg1"/>
                    </a:solidFill>
                  </a:rPr>
                  <a:t>Data loss</a:t>
                </a:r>
              </a:p>
            </p:txBody>
          </p:sp>
        </p:grpSp>
      </p:grpSp>
      <p:sp>
        <p:nvSpPr>
          <p:cNvPr id="28" name="Rectangle 41"/>
          <p:cNvSpPr>
            <a:spLocks noGrp="1" noChangeArrowheads="1"/>
          </p:cNvSpPr>
          <p:nvPr>
            <p:ph type="title"/>
          </p:nvPr>
        </p:nvSpPr>
        <p:spPr>
          <a:xfrm>
            <a:off x="655638" y="304800"/>
            <a:ext cx="8145462" cy="838200"/>
          </a:xfrm>
        </p:spPr>
        <p:txBody>
          <a:bodyPr/>
          <a:lstStyle/>
          <a:p>
            <a:r>
              <a:rPr lang="en-US" altLang="en-US" sz="2800" b="1" dirty="0">
                <a:solidFill>
                  <a:schemeClr val="bg1"/>
                </a:solidFill>
              </a:rPr>
              <a:t>Implications of Poor Operational Practices</a:t>
            </a:r>
          </a:p>
        </p:txBody>
      </p:sp>
    </p:spTree>
    <p:extLst>
      <p:ext uri="{BB962C8B-B14F-4D97-AF65-F5344CB8AC3E}">
        <p14:creationId xmlns:p14="http://schemas.microsoft.com/office/powerpoint/2010/main" val="5132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6538" name="Rectangle 122"/>
          <p:cNvSpPr>
            <a:spLocks noChangeArrowheads="1"/>
          </p:cNvSpPr>
          <p:nvPr/>
        </p:nvSpPr>
        <p:spPr bwMode="auto">
          <a:xfrm>
            <a:off x="4751388" y="4683125"/>
            <a:ext cx="3960812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956539" name="Rectangle 123"/>
          <p:cNvSpPr>
            <a:spLocks noChangeArrowheads="1"/>
          </p:cNvSpPr>
          <p:nvPr/>
        </p:nvSpPr>
        <p:spPr bwMode="auto">
          <a:xfrm>
            <a:off x="647700" y="4687888"/>
            <a:ext cx="3744913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pic>
        <p:nvPicPr>
          <p:cNvPr id="956421" name="Picture 5"/>
          <p:cNvPicPr>
            <a:picLocks noChangeAspect="1" noChangeArrowheads="1"/>
          </p:cNvPicPr>
          <p:nvPr/>
        </p:nvPicPr>
        <p:blipFill>
          <a:blip r:embed="rId3">
            <a:lum bright="18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"/>
          <a:stretch>
            <a:fillRect/>
          </a:stretch>
        </p:blipFill>
        <p:spPr bwMode="auto">
          <a:xfrm>
            <a:off x="539750" y="2312988"/>
            <a:ext cx="3744913" cy="2647950"/>
          </a:xfrm>
          <a:prstGeom prst="rect">
            <a:avLst/>
          </a:prstGeom>
          <a:noFill/>
          <a:ln w="508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56435" name="Picture 19"/>
          <p:cNvPicPr>
            <a:picLocks noChangeAspect="1" noChangeArrowheads="1"/>
          </p:cNvPicPr>
          <p:nvPr/>
        </p:nvPicPr>
        <p:blipFill>
          <a:blip r:embed="rId4">
            <a:lum bright="18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2295525"/>
            <a:ext cx="3895725" cy="2643188"/>
          </a:xfrm>
          <a:prstGeom prst="rect">
            <a:avLst/>
          </a:prstGeom>
          <a:noFill/>
          <a:ln w="508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56437" name="Text Box 21"/>
          <p:cNvSpPr txBox="1">
            <a:spLocks noChangeArrowheads="1"/>
          </p:cNvSpPr>
          <p:nvPr/>
        </p:nvSpPr>
        <p:spPr bwMode="auto">
          <a:xfrm>
            <a:off x="5530850" y="5054600"/>
            <a:ext cx="2674938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1800" b="1">
                <a:solidFill>
                  <a:schemeClr val="folHlink"/>
                </a:solidFill>
                <a:ea typeface="ヒラギノ角ゴ ProN W3" charset="-128"/>
                <a:sym typeface="Arial" charset="0"/>
              </a:rPr>
              <a:t>Protected ESD mat</a:t>
            </a:r>
          </a:p>
        </p:txBody>
      </p:sp>
      <p:sp>
        <p:nvSpPr>
          <p:cNvPr id="956478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chemeClr val="bg1"/>
                </a:solidFill>
              </a:rPr>
              <a:t>Always Place ESD-Sensitive Items on a Protected ESD Surface</a:t>
            </a:r>
          </a:p>
        </p:txBody>
      </p:sp>
      <p:grpSp>
        <p:nvGrpSpPr>
          <p:cNvPr id="956479" name="Group 63"/>
          <p:cNvGrpSpPr>
            <a:grpSpLocks/>
          </p:cNvGrpSpPr>
          <p:nvPr/>
        </p:nvGrpSpPr>
        <p:grpSpPr bwMode="auto">
          <a:xfrm>
            <a:off x="3924300" y="2132013"/>
            <a:ext cx="612775" cy="612775"/>
            <a:chOff x="2381" y="2749"/>
            <a:chExt cx="386" cy="386"/>
          </a:xfrm>
        </p:grpSpPr>
        <p:grpSp>
          <p:nvGrpSpPr>
            <p:cNvPr id="956480" name="Group 64"/>
            <p:cNvGrpSpPr>
              <a:grpSpLocks/>
            </p:cNvGrpSpPr>
            <p:nvPr/>
          </p:nvGrpSpPr>
          <p:grpSpPr bwMode="auto">
            <a:xfrm>
              <a:off x="2381" y="2749"/>
              <a:ext cx="386" cy="386"/>
              <a:chOff x="-1338" y="3022"/>
              <a:chExt cx="520" cy="520"/>
            </a:xfrm>
          </p:grpSpPr>
          <p:sp>
            <p:nvSpPr>
              <p:cNvPr id="956481" name="Oval 65"/>
              <p:cNvSpPr>
                <a:spLocks noChangeArrowheads="1"/>
              </p:cNvSpPr>
              <p:nvPr/>
            </p:nvSpPr>
            <p:spPr bwMode="auto">
              <a:xfrm>
                <a:off x="-1338" y="3022"/>
                <a:ext cx="520" cy="520"/>
              </a:xfrm>
              <a:prstGeom prst="ellipse">
                <a:avLst/>
              </a:prstGeom>
              <a:gradFill rotWithShape="1">
                <a:gsLst>
                  <a:gs pos="0">
                    <a:srgbClr val="C0C0C4"/>
                  </a:gs>
                  <a:gs pos="100000">
                    <a:srgbClr val="C0C0C4">
                      <a:gamma/>
                      <a:shade val="39216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5B4F49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6482" name="AutoShape 66"/>
              <p:cNvSpPr>
                <a:spLocks noChangeArrowheads="1"/>
              </p:cNvSpPr>
              <p:nvPr/>
            </p:nvSpPr>
            <p:spPr bwMode="auto">
              <a:xfrm rot="5400000">
                <a:off x="-1208" y="2943"/>
                <a:ext cx="260" cy="464"/>
              </a:xfrm>
              <a:prstGeom prst="mo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gamma/>
                      <a:tint val="15686"/>
                      <a:invGamma/>
                      <a:alpha val="49001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956483" name="Picture 67" descr="MCj04325370000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" y="2806"/>
              <a:ext cx="272" cy="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6484" name="Group 68"/>
          <p:cNvGrpSpPr>
            <a:grpSpLocks/>
          </p:cNvGrpSpPr>
          <p:nvPr/>
        </p:nvGrpSpPr>
        <p:grpSpPr bwMode="auto">
          <a:xfrm>
            <a:off x="8316913" y="2132013"/>
            <a:ext cx="612775" cy="612775"/>
            <a:chOff x="5239" y="1343"/>
            <a:chExt cx="386" cy="386"/>
          </a:xfrm>
        </p:grpSpPr>
        <p:sp>
          <p:nvSpPr>
            <p:cNvPr id="956485" name="Oval 69"/>
            <p:cNvSpPr>
              <a:spLocks noChangeArrowheads="1"/>
            </p:cNvSpPr>
            <p:nvPr/>
          </p:nvSpPr>
          <p:spPr bwMode="auto">
            <a:xfrm>
              <a:off x="5239" y="1343"/>
              <a:ext cx="386" cy="386"/>
            </a:xfrm>
            <a:prstGeom prst="ellipse">
              <a:avLst/>
            </a:prstGeom>
            <a:gradFill rotWithShape="1">
              <a:gsLst>
                <a:gs pos="0">
                  <a:srgbClr val="C0C0C4"/>
                </a:gs>
                <a:gs pos="100000">
                  <a:srgbClr val="C0C0C4">
                    <a:gamma/>
                    <a:shade val="3921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5B4F4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6486" name="AutoShape 70"/>
            <p:cNvSpPr>
              <a:spLocks noChangeArrowheads="1"/>
            </p:cNvSpPr>
            <p:nvPr/>
          </p:nvSpPr>
          <p:spPr bwMode="auto">
            <a:xfrm rot="5400000">
              <a:off x="5335" y="1285"/>
              <a:ext cx="193" cy="344"/>
            </a:xfrm>
            <a:prstGeom prst="moon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tint val="15686"/>
                    <a:invGamma/>
                    <a:alpha val="49001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56487" name="Picture 71" descr="MCj04325300000[1]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4" y="1428"/>
              <a:ext cx="317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6522" name="Group 106"/>
          <p:cNvGrpSpPr>
            <a:grpSpLocks/>
          </p:cNvGrpSpPr>
          <p:nvPr/>
        </p:nvGrpSpPr>
        <p:grpSpPr bwMode="auto">
          <a:xfrm>
            <a:off x="3754198" y="4691063"/>
            <a:ext cx="1476375" cy="360362"/>
            <a:chOff x="4963" y="3498"/>
            <a:chExt cx="930" cy="227"/>
          </a:xfrm>
        </p:grpSpPr>
        <p:grpSp>
          <p:nvGrpSpPr>
            <p:cNvPr id="956523" name="Group 107"/>
            <p:cNvGrpSpPr>
              <a:grpSpLocks/>
            </p:cNvGrpSpPr>
            <p:nvPr/>
          </p:nvGrpSpPr>
          <p:grpSpPr bwMode="auto">
            <a:xfrm>
              <a:off x="5156" y="3498"/>
              <a:ext cx="544" cy="227"/>
              <a:chOff x="3470" y="2863"/>
              <a:chExt cx="2119" cy="1350"/>
            </a:xfrm>
          </p:grpSpPr>
          <p:sp>
            <p:nvSpPr>
              <p:cNvPr id="956524" name="AutoShape 108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4314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6525" name="Freeform 109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6526" name="Text Box 110"/>
            <p:cNvSpPr txBox="1">
              <a:spLocks noChangeArrowheads="1"/>
            </p:cNvSpPr>
            <p:nvPr/>
          </p:nvSpPr>
          <p:spPr bwMode="auto">
            <a:xfrm>
              <a:off x="4963" y="3542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>
                  <a:solidFill>
                    <a:schemeClr val="bg1"/>
                  </a:solidFill>
                </a:rPr>
                <a:t>High Level I</a:t>
              </a:r>
            </a:p>
          </p:txBody>
        </p:sp>
      </p:grpSp>
      <p:grpSp>
        <p:nvGrpSpPr>
          <p:cNvPr id="956527" name="Group 111"/>
          <p:cNvGrpSpPr>
            <a:grpSpLocks/>
          </p:cNvGrpSpPr>
          <p:nvPr/>
        </p:nvGrpSpPr>
        <p:grpSpPr bwMode="auto">
          <a:xfrm>
            <a:off x="3754198" y="5105400"/>
            <a:ext cx="1476375" cy="360363"/>
            <a:chOff x="4944" y="3759"/>
            <a:chExt cx="930" cy="227"/>
          </a:xfrm>
        </p:grpSpPr>
        <p:grpSp>
          <p:nvGrpSpPr>
            <p:cNvPr id="956528" name="Group 112"/>
            <p:cNvGrpSpPr>
              <a:grpSpLocks/>
            </p:cNvGrpSpPr>
            <p:nvPr/>
          </p:nvGrpSpPr>
          <p:grpSpPr bwMode="auto">
            <a:xfrm>
              <a:off x="5137" y="3759"/>
              <a:ext cx="544" cy="227"/>
              <a:chOff x="3470" y="2863"/>
              <a:chExt cx="2119" cy="1350"/>
            </a:xfrm>
          </p:grpSpPr>
          <p:sp>
            <p:nvSpPr>
              <p:cNvPr id="956529" name="AutoShape 113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rgbClr val="D28700"/>
                  </a:gs>
                  <a:gs pos="100000">
                    <a:srgbClr val="D287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6530" name="Freeform 114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6531" name="Text Box 115"/>
            <p:cNvSpPr txBox="1">
              <a:spLocks noChangeArrowheads="1"/>
            </p:cNvSpPr>
            <p:nvPr/>
          </p:nvSpPr>
          <p:spPr bwMode="auto">
            <a:xfrm>
              <a:off x="4944" y="3803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>
                  <a:solidFill>
                    <a:schemeClr val="bg1"/>
                  </a:solidFill>
                </a:rPr>
                <a:t>Mid Level II</a:t>
              </a:r>
            </a:p>
          </p:txBody>
        </p:sp>
      </p:grpSp>
      <p:grpSp>
        <p:nvGrpSpPr>
          <p:cNvPr id="956532" name="Group 116"/>
          <p:cNvGrpSpPr>
            <a:grpSpLocks/>
          </p:cNvGrpSpPr>
          <p:nvPr/>
        </p:nvGrpSpPr>
        <p:grpSpPr bwMode="auto">
          <a:xfrm>
            <a:off x="3754198" y="5519738"/>
            <a:ext cx="1476375" cy="360362"/>
            <a:chOff x="4967" y="4020"/>
            <a:chExt cx="930" cy="227"/>
          </a:xfrm>
        </p:grpSpPr>
        <p:grpSp>
          <p:nvGrpSpPr>
            <p:cNvPr id="956533" name="Group 117"/>
            <p:cNvGrpSpPr>
              <a:grpSpLocks/>
            </p:cNvGrpSpPr>
            <p:nvPr/>
          </p:nvGrpSpPr>
          <p:grpSpPr bwMode="auto">
            <a:xfrm>
              <a:off x="5160" y="4020"/>
              <a:ext cx="544" cy="227"/>
              <a:chOff x="3470" y="2863"/>
              <a:chExt cx="2119" cy="1350"/>
            </a:xfrm>
          </p:grpSpPr>
          <p:sp>
            <p:nvSpPr>
              <p:cNvPr id="956534" name="AutoShape 118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rgbClr val="697E1C"/>
                  </a:gs>
                  <a:gs pos="100000">
                    <a:srgbClr val="697E1C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6535" name="Freeform 119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6536" name="Text Box 120"/>
            <p:cNvSpPr txBox="1">
              <a:spLocks noChangeArrowheads="1"/>
            </p:cNvSpPr>
            <p:nvPr/>
          </p:nvSpPr>
          <p:spPr bwMode="auto">
            <a:xfrm>
              <a:off x="4967" y="4065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>
                  <a:solidFill>
                    <a:schemeClr val="bg1"/>
                  </a:solidFill>
                </a:rPr>
                <a:t>Low Level III</a:t>
              </a:r>
            </a:p>
          </p:txBody>
        </p:sp>
      </p:grpSp>
      <p:sp>
        <p:nvSpPr>
          <p:cNvPr id="956537" name="Text Box 121"/>
          <p:cNvSpPr txBox="1">
            <a:spLocks noChangeArrowheads="1"/>
          </p:cNvSpPr>
          <p:nvPr/>
        </p:nvSpPr>
        <p:spPr bwMode="auto">
          <a:xfrm>
            <a:off x="5516541" y="5412581"/>
            <a:ext cx="169227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000" b="1"/>
              <a:t>Always</a:t>
            </a:r>
          </a:p>
        </p:txBody>
      </p:sp>
      <p:sp>
        <p:nvSpPr>
          <p:cNvPr id="956540" name="Text Box 124"/>
          <p:cNvSpPr txBox="1">
            <a:spLocks noChangeArrowheads="1"/>
          </p:cNvSpPr>
          <p:nvPr/>
        </p:nvSpPr>
        <p:spPr bwMode="auto">
          <a:xfrm>
            <a:off x="0" y="368300"/>
            <a:ext cx="593725" cy="425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6" tIns="45716" rIns="91436" bIns="45716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2300" b="1">
                <a:solidFill>
                  <a:schemeClr val="bg1"/>
                </a:solidFill>
                <a:ea typeface="ヒラギノ角ゴ ProN W3" charset="-128"/>
                <a:sym typeface="Arial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54767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5"/>
    </mc:Choice>
    <mc:Fallback xmlns="">
      <p:transition spd="slow" advTm="4015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7506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chemeClr val="bg1"/>
                </a:solidFill>
              </a:rPr>
              <a:t>Touch ONLY If You Are Grounded or Your Body Static Charge Has Been Neutralized</a:t>
            </a:r>
          </a:p>
        </p:txBody>
      </p:sp>
      <p:sp>
        <p:nvSpPr>
          <p:cNvPr id="957501" name="Rectangle 61"/>
          <p:cNvSpPr>
            <a:spLocks noChangeArrowheads="1"/>
          </p:cNvSpPr>
          <p:nvPr/>
        </p:nvSpPr>
        <p:spPr bwMode="auto">
          <a:xfrm>
            <a:off x="4840288" y="5686425"/>
            <a:ext cx="2952750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957500" name="Rectangle 60"/>
          <p:cNvSpPr>
            <a:spLocks noChangeArrowheads="1"/>
          </p:cNvSpPr>
          <p:nvPr/>
        </p:nvSpPr>
        <p:spPr bwMode="auto">
          <a:xfrm>
            <a:off x="4895850" y="3573463"/>
            <a:ext cx="3384550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957483" name="Rectangle 43"/>
          <p:cNvSpPr>
            <a:spLocks noChangeArrowheads="1"/>
          </p:cNvSpPr>
          <p:nvPr/>
        </p:nvSpPr>
        <p:spPr bwMode="auto">
          <a:xfrm>
            <a:off x="1187450" y="4411663"/>
            <a:ext cx="3132138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pic>
        <p:nvPicPr>
          <p:cNvPr id="95744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832208"/>
            <a:ext cx="2972439" cy="1982555"/>
          </a:xfrm>
          <a:prstGeom prst="rect">
            <a:avLst/>
          </a:prstGeom>
          <a:noFill/>
          <a:ln w="5080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7449" name="Picture 9" descr="DSCN09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968750"/>
            <a:ext cx="2952750" cy="1960563"/>
          </a:xfrm>
          <a:prstGeom prst="rect">
            <a:avLst/>
          </a:prstGeom>
          <a:noFill/>
          <a:ln w="5080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7467" name="Group 27"/>
          <p:cNvGrpSpPr>
            <a:grpSpLocks/>
          </p:cNvGrpSpPr>
          <p:nvPr/>
        </p:nvGrpSpPr>
        <p:grpSpPr bwMode="auto">
          <a:xfrm>
            <a:off x="3546475" y="4792354"/>
            <a:ext cx="1476375" cy="360362"/>
            <a:chOff x="4963" y="3498"/>
            <a:chExt cx="930" cy="227"/>
          </a:xfrm>
        </p:grpSpPr>
        <p:grpSp>
          <p:nvGrpSpPr>
            <p:cNvPr id="957468" name="Group 28"/>
            <p:cNvGrpSpPr>
              <a:grpSpLocks/>
            </p:cNvGrpSpPr>
            <p:nvPr/>
          </p:nvGrpSpPr>
          <p:grpSpPr bwMode="auto">
            <a:xfrm>
              <a:off x="5156" y="3498"/>
              <a:ext cx="544" cy="227"/>
              <a:chOff x="3470" y="2863"/>
              <a:chExt cx="2119" cy="1350"/>
            </a:xfrm>
          </p:grpSpPr>
          <p:sp>
            <p:nvSpPr>
              <p:cNvPr id="957469" name="AutoShape 29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4314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7470" name="Freeform 30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7471" name="Text Box 31"/>
            <p:cNvSpPr txBox="1">
              <a:spLocks noChangeArrowheads="1"/>
            </p:cNvSpPr>
            <p:nvPr/>
          </p:nvSpPr>
          <p:spPr bwMode="auto">
            <a:xfrm>
              <a:off x="4963" y="3542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 dirty="0">
                  <a:solidFill>
                    <a:schemeClr val="bg1"/>
                  </a:solidFill>
                </a:rPr>
                <a:t>High Level I</a:t>
              </a:r>
            </a:p>
          </p:txBody>
        </p:sp>
      </p:grpSp>
      <p:grpSp>
        <p:nvGrpSpPr>
          <p:cNvPr id="957472" name="Group 32"/>
          <p:cNvGrpSpPr>
            <a:grpSpLocks/>
          </p:cNvGrpSpPr>
          <p:nvPr/>
        </p:nvGrpSpPr>
        <p:grpSpPr bwMode="auto">
          <a:xfrm>
            <a:off x="3546475" y="5206691"/>
            <a:ext cx="1476375" cy="360363"/>
            <a:chOff x="4944" y="3759"/>
            <a:chExt cx="930" cy="227"/>
          </a:xfrm>
        </p:grpSpPr>
        <p:grpSp>
          <p:nvGrpSpPr>
            <p:cNvPr id="957473" name="Group 33"/>
            <p:cNvGrpSpPr>
              <a:grpSpLocks/>
            </p:cNvGrpSpPr>
            <p:nvPr/>
          </p:nvGrpSpPr>
          <p:grpSpPr bwMode="auto">
            <a:xfrm>
              <a:off x="5137" y="3759"/>
              <a:ext cx="544" cy="227"/>
              <a:chOff x="3470" y="2863"/>
              <a:chExt cx="2119" cy="1350"/>
            </a:xfrm>
          </p:grpSpPr>
          <p:sp>
            <p:nvSpPr>
              <p:cNvPr id="957474" name="AutoShape 34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rgbClr val="D28700"/>
                  </a:gs>
                  <a:gs pos="100000">
                    <a:srgbClr val="D287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7475" name="Freeform 35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7476" name="Text Box 36"/>
            <p:cNvSpPr txBox="1">
              <a:spLocks noChangeArrowheads="1"/>
            </p:cNvSpPr>
            <p:nvPr/>
          </p:nvSpPr>
          <p:spPr bwMode="auto">
            <a:xfrm>
              <a:off x="4944" y="3803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>
                  <a:solidFill>
                    <a:schemeClr val="bg1"/>
                  </a:solidFill>
                </a:rPr>
                <a:t>Mid Level II</a:t>
              </a:r>
            </a:p>
          </p:txBody>
        </p:sp>
      </p:grpSp>
      <p:grpSp>
        <p:nvGrpSpPr>
          <p:cNvPr id="957477" name="Group 37"/>
          <p:cNvGrpSpPr>
            <a:grpSpLocks/>
          </p:cNvGrpSpPr>
          <p:nvPr/>
        </p:nvGrpSpPr>
        <p:grpSpPr bwMode="auto">
          <a:xfrm>
            <a:off x="3546475" y="5621029"/>
            <a:ext cx="1476375" cy="360362"/>
            <a:chOff x="4967" y="4020"/>
            <a:chExt cx="930" cy="227"/>
          </a:xfrm>
        </p:grpSpPr>
        <p:grpSp>
          <p:nvGrpSpPr>
            <p:cNvPr id="957478" name="Group 38"/>
            <p:cNvGrpSpPr>
              <a:grpSpLocks/>
            </p:cNvGrpSpPr>
            <p:nvPr/>
          </p:nvGrpSpPr>
          <p:grpSpPr bwMode="auto">
            <a:xfrm>
              <a:off x="5160" y="4020"/>
              <a:ext cx="544" cy="227"/>
              <a:chOff x="3470" y="2863"/>
              <a:chExt cx="2119" cy="1350"/>
            </a:xfrm>
          </p:grpSpPr>
          <p:sp>
            <p:nvSpPr>
              <p:cNvPr id="957479" name="AutoShape 39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rgbClr val="697E1C"/>
                  </a:gs>
                  <a:gs pos="100000">
                    <a:srgbClr val="697E1C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7480" name="Freeform 40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7481" name="Text Box 41"/>
            <p:cNvSpPr txBox="1">
              <a:spLocks noChangeArrowheads="1"/>
            </p:cNvSpPr>
            <p:nvPr/>
          </p:nvSpPr>
          <p:spPr bwMode="auto">
            <a:xfrm>
              <a:off x="4967" y="4065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>
                  <a:solidFill>
                    <a:schemeClr val="bg1"/>
                  </a:solidFill>
                </a:rPr>
                <a:t>Low Level III</a:t>
              </a:r>
            </a:p>
          </p:txBody>
        </p:sp>
      </p:grpSp>
      <p:sp>
        <p:nvSpPr>
          <p:cNvPr id="957482" name="Text Box 42"/>
          <p:cNvSpPr txBox="1">
            <a:spLocks noChangeArrowheads="1"/>
          </p:cNvSpPr>
          <p:nvPr/>
        </p:nvSpPr>
        <p:spPr bwMode="auto">
          <a:xfrm>
            <a:off x="7218362" y="5621029"/>
            <a:ext cx="169227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000" b="1"/>
              <a:t>Always</a:t>
            </a:r>
          </a:p>
        </p:txBody>
      </p:sp>
      <p:pic>
        <p:nvPicPr>
          <p:cNvPr id="957490" name="Picture 50" descr="The image “file:///C:/Documents%20and%20Settings/cerodrig/Desktop/Poster%20Pic's/P1010026.JPG” cannot be displayed, because it contains errors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312988"/>
            <a:ext cx="3168650" cy="2376487"/>
          </a:xfrm>
          <a:prstGeom prst="rect">
            <a:avLst/>
          </a:prstGeom>
          <a:noFill/>
          <a:ln w="5080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7491" name="Group 51"/>
          <p:cNvGrpSpPr>
            <a:grpSpLocks/>
          </p:cNvGrpSpPr>
          <p:nvPr/>
        </p:nvGrpSpPr>
        <p:grpSpPr bwMode="auto">
          <a:xfrm>
            <a:off x="3924300" y="2132013"/>
            <a:ext cx="612775" cy="612775"/>
            <a:chOff x="2381" y="2749"/>
            <a:chExt cx="386" cy="386"/>
          </a:xfrm>
        </p:grpSpPr>
        <p:grpSp>
          <p:nvGrpSpPr>
            <p:cNvPr id="957492" name="Group 52"/>
            <p:cNvGrpSpPr>
              <a:grpSpLocks/>
            </p:cNvGrpSpPr>
            <p:nvPr/>
          </p:nvGrpSpPr>
          <p:grpSpPr bwMode="auto">
            <a:xfrm>
              <a:off x="2381" y="2749"/>
              <a:ext cx="386" cy="386"/>
              <a:chOff x="-1338" y="3022"/>
              <a:chExt cx="520" cy="520"/>
            </a:xfrm>
          </p:grpSpPr>
          <p:sp>
            <p:nvSpPr>
              <p:cNvPr id="957493" name="Oval 53"/>
              <p:cNvSpPr>
                <a:spLocks noChangeArrowheads="1"/>
              </p:cNvSpPr>
              <p:nvPr/>
            </p:nvSpPr>
            <p:spPr bwMode="auto">
              <a:xfrm>
                <a:off x="-1338" y="3022"/>
                <a:ext cx="520" cy="520"/>
              </a:xfrm>
              <a:prstGeom prst="ellipse">
                <a:avLst/>
              </a:prstGeom>
              <a:gradFill rotWithShape="1">
                <a:gsLst>
                  <a:gs pos="0">
                    <a:srgbClr val="C0C0C4"/>
                  </a:gs>
                  <a:gs pos="100000">
                    <a:srgbClr val="C0C0C4">
                      <a:gamma/>
                      <a:shade val="39216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5B4F49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7494" name="AutoShape 54"/>
              <p:cNvSpPr>
                <a:spLocks noChangeArrowheads="1"/>
              </p:cNvSpPr>
              <p:nvPr/>
            </p:nvSpPr>
            <p:spPr bwMode="auto">
              <a:xfrm rot="5400000">
                <a:off x="-1208" y="2943"/>
                <a:ext cx="260" cy="464"/>
              </a:xfrm>
              <a:prstGeom prst="mo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gamma/>
                      <a:tint val="15686"/>
                      <a:invGamma/>
                      <a:alpha val="49001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957495" name="Picture 55" descr="MCj04325370000[1]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" y="2806"/>
              <a:ext cx="272" cy="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7496" name="Group 56"/>
          <p:cNvGrpSpPr>
            <a:grpSpLocks/>
          </p:cNvGrpSpPr>
          <p:nvPr/>
        </p:nvGrpSpPr>
        <p:grpSpPr bwMode="auto">
          <a:xfrm>
            <a:off x="7920039" y="1343026"/>
            <a:ext cx="538162" cy="538162"/>
            <a:chOff x="5239" y="1343"/>
            <a:chExt cx="386" cy="386"/>
          </a:xfrm>
        </p:grpSpPr>
        <p:sp>
          <p:nvSpPr>
            <p:cNvPr id="957497" name="Oval 57"/>
            <p:cNvSpPr>
              <a:spLocks noChangeArrowheads="1"/>
            </p:cNvSpPr>
            <p:nvPr/>
          </p:nvSpPr>
          <p:spPr bwMode="auto">
            <a:xfrm>
              <a:off x="5239" y="1343"/>
              <a:ext cx="386" cy="386"/>
            </a:xfrm>
            <a:prstGeom prst="ellipse">
              <a:avLst/>
            </a:prstGeom>
            <a:gradFill rotWithShape="1">
              <a:gsLst>
                <a:gs pos="0">
                  <a:srgbClr val="C0C0C4"/>
                </a:gs>
                <a:gs pos="100000">
                  <a:srgbClr val="C0C0C4">
                    <a:gamma/>
                    <a:shade val="3921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5B4F4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7498" name="AutoShape 58"/>
            <p:cNvSpPr>
              <a:spLocks noChangeArrowheads="1"/>
            </p:cNvSpPr>
            <p:nvPr/>
          </p:nvSpPr>
          <p:spPr bwMode="auto">
            <a:xfrm rot="5400000">
              <a:off x="5335" y="1285"/>
              <a:ext cx="193" cy="344"/>
            </a:xfrm>
            <a:prstGeom prst="moon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tint val="15686"/>
                    <a:invGamma/>
                    <a:alpha val="49001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57499" name="Picture 59" descr="MCj04325300000[1]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4" y="1428"/>
              <a:ext cx="317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7502" name="Group 62"/>
          <p:cNvGrpSpPr>
            <a:grpSpLocks/>
          </p:cNvGrpSpPr>
          <p:nvPr/>
        </p:nvGrpSpPr>
        <p:grpSpPr bwMode="auto">
          <a:xfrm>
            <a:off x="7451725" y="3895725"/>
            <a:ext cx="612775" cy="612775"/>
            <a:chOff x="5239" y="1343"/>
            <a:chExt cx="386" cy="386"/>
          </a:xfrm>
        </p:grpSpPr>
        <p:sp>
          <p:nvSpPr>
            <p:cNvPr id="957503" name="Oval 63"/>
            <p:cNvSpPr>
              <a:spLocks noChangeArrowheads="1"/>
            </p:cNvSpPr>
            <p:nvPr/>
          </p:nvSpPr>
          <p:spPr bwMode="auto">
            <a:xfrm>
              <a:off x="5239" y="1343"/>
              <a:ext cx="386" cy="386"/>
            </a:xfrm>
            <a:prstGeom prst="ellipse">
              <a:avLst/>
            </a:prstGeom>
            <a:gradFill rotWithShape="1">
              <a:gsLst>
                <a:gs pos="0">
                  <a:srgbClr val="C0C0C4"/>
                </a:gs>
                <a:gs pos="100000">
                  <a:srgbClr val="C0C0C4">
                    <a:gamma/>
                    <a:shade val="3921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5B4F4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7504" name="AutoShape 64"/>
            <p:cNvSpPr>
              <a:spLocks noChangeArrowheads="1"/>
            </p:cNvSpPr>
            <p:nvPr/>
          </p:nvSpPr>
          <p:spPr bwMode="auto">
            <a:xfrm rot="5400000">
              <a:off x="5335" y="1285"/>
              <a:ext cx="193" cy="344"/>
            </a:xfrm>
            <a:prstGeom prst="moon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tint val="15686"/>
                    <a:invGamma/>
                    <a:alpha val="49001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57505" name="Picture 65" descr="MCj04325300000[1]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4" y="1428"/>
              <a:ext cx="317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7507" name="Text Box 67"/>
          <p:cNvSpPr txBox="1">
            <a:spLocks noChangeArrowheads="1"/>
          </p:cNvSpPr>
          <p:nvPr/>
        </p:nvSpPr>
        <p:spPr bwMode="auto">
          <a:xfrm>
            <a:off x="0" y="368300"/>
            <a:ext cx="593725" cy="425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6" tIns="45716" rIns="91436" bIns="45716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2300" b="1">
                <a:solidFill>
                  <a:schemeClr val="bg1"/>
                </a:solidFill>
                <a:ea typeface="ヒラギノ角ゴ ProN W3" charset="-128"/>
                <a:sym typeface="Arial" charset="0"/>
              </a:rPr>
              <a:t>14</a:t>
            </a:r>
          </a:p>
        </p:txBody>
      </p:sp>
      <p:sp>
        <p:nvSpPr>
          <p:cNvPr id="957508" name="AutoShape 68"/>
          <p:cNvSpPr>
            <a:spLocks noChangeArrowheads="1"/>
          </p:cNvSpPr>
          <p:nvPr/>
        </p:nvSpPr>
        <p:spPr bwMode="auto">
          <a:xfrm rot="3854040">
            <a:off x="6119813" y="2997200"/>
            <a:ext cx="720725" cy="720725"/>
          </a:xfrm>
          <a:custGeom>
            <a:avLst/>
            <a:gdLst>
              <a:gd name="G0" fmla="+- 13084 0 0"/>
              <a:gd name="G1" fmla="+- 18514 0 0"/>
              <a:gd name="G2" fmla="+- 6171 0 0"/>
              <a:gd name="G3" fmla="*/ 13084 1 2"/>
              <a:gd name="G4" fmla="+- G3 10800 0"/>
              <a:gd name="G5" fmla="+- 21600 13084 18514"/>
              <a:gd name="G6" fmla="+- 18514 6171 0"/>
              <a:gd name="G7" fmla="*/ G6 1 2"/>
              <a:gd name="G8" fmla="*/ 18514 2 1"/>
              <a:gd name="G9" fmla="+- G8 0 21600"/>
              <a:gd name="G10" fmla="+- G5 0 G4"/>
              <a:gd name="G11" fmla="+- 13084 0 G4"/>
              <a:gd name="G12" fmla="*/ G2 G10 G11"/>
              <a:gd name="T0" fmla="*/ 17342 w 21600"/>
              <a:gd name="T1" fmla="*/ 0 h 21600"/>
              <a:gd name="T2" fmla="*/ 13084 w 21600"/>
              <a:gd name="T3" fmla="*/ 6171 h 21600"/>
              <a:gd name="T4" fmla="*/ 6171 w 21600"/>
              <a:gd name="T5" fmla="*/ 13084 h 21600"/>
              <a:gd name="T6" fmla="*/ 0 w 21600"/>
              <a:gd name="T7" fmla="*/ 17342 h 21600"/>
              <a:gd name="T8" fmla="*/ 6171 w 21600"/>
              <a:gd name="T9" fmla="*/ 21600 h 21600"/>
              <a:gd name="T10" fmla="*/ 12343 w 21600"/>
              <a:gd name="T11" fmla="*/ 18514 h 21600"/>
              <a:gd name="T12" fmla="*/ 18514 w 21600"/>
              <a:gd name="T13" fmla="*/ 12343 h 21600"/>
              <a:gd name="T14" fmla="*/ 21600 w 21600"/>
              <a:gd name="T15" fmla="*/ 6171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7342" y="0"/>
                </a:moveTo>
                <a:lnTo>
                  <a:pt x="13084" y="6171"/>
                </a:lnTo>
                <a:lnTo>
                  <a:pt x="16170" y="6171"/>
                </a:lnTo>
                <a:lnTo>
                  <a:pt x="16170" y="16170"/>
                </a:lnTo>
                <a:lnTo>
                  <a:pt x="6171" y="16170"/>
                </a:lnTo>
                <a:lnTo>
                  <a:pt x="6171" y="13084"/>
                </a:lnTo>
                <a:lnTo>
                  <a:pt x="0" y="17342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4"/>
    </mc:Choice>
    <mc:Fallback xmlns="">
      <p:transition spd="slow" advTm="5844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851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chemeClr val="bg1"/>
                </a:solidFill>
              </a:rPr>
              <a:t>Touch ONLY If You Are Grounded or Your Body Static Charge Has Been Neutralized</a:t>
            </a:r>
          </a:p>
        </p:txBody>
      </p:sp>
      <p:sp>
        <p:nvSpPr>
          <p:cNvPr id="958510" name="Rectangle 46"/>
          <p:cNvSpPr>
            <a:spLocks noChangeArrowheads="1"/>
          </p:cNvSpPr>
          <p:nvPr/>
        </p:nvSpPr>
        <p:spPr bwMode="auto">
          <a:xfrm>
            <a:off x="4824413" y="4403725"/>
            <a:ext cx="3384550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pic>
        <p:nvPicPr>
          <p:cNvPr id="958472" name="Picture 8" descr="The image “file:///C:/Documents%20and%20Settings/cerodrig/Desktop/Poster%20Pic's/P1010023.JPG” cannot be displayed, because it contains error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420938"/>
            <a:ext cx="3424238" cy="2260600"/>
          </a:xfrm>
          <a:prstGeom prst="rect">
            <a:avLst/>
          </a:prstGeom>
          <a:noFill/>
          <a:ln w="5080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8474" name="Oval 10"/>
          <p:cNvSpPr>
            <a:spLocks noChangeArrowheads="1"/>
          </p:cNvSpPr>
          <p:nvPr/>
        </p:nvSpPr>
        <p:spPr bwMode="auto">
          <a:xfrm>
            <a:off x="5184775" y="2889250"/>
            <a:ext cx="2468563" cy="1028700"/>
          </a:xfrm>
          <a:prstGeom prst="ellipse">
            <a:avLst/>
          </a:prstGeom>
          <a:noFill/>
          <a:ln w="317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958482" name="Text Box 18"/>
          <p:cNvSpPr txBox="1">
            <a:spLocks noChangeArrowheads="1"/>
          </p:cNvSpPr>
          <p:nvPr/>
        </p:nvSpPr>
        <p:spPr bwMode="auto">
          <a:xfrm>
            <a:off x="0" y="368300"/>
            <a:ext cx="593725" cy="425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6" tIns="45716" rIns="91436" bIns="45716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2300" b="1">
                <a:solidFill>
                  <a:schemeClr val="bg1"/>
                </a:solidFill>
                <a:ea typeface="ヒラギノ角ゴ ProN W3" charset="-128"/>
                <a:sym typeface="Arial" charset="0"/>
              </a:rPr>
              <a:t>15</a:t>
            </a:r>
          </a:p>
        </p:txBody>
      </p:sp>
      <p:sp>
        <p:nvSpPr>
          <p:cNvPr id="958483" name="Rectangle 19"/>
          <p:cNvSpPr>
            <a:spLocks noChangeArrowheads="1"/>
          </p:cNvSpPr>
          <p:nvPr/>
        </p:nvSpPr>
        <p:spPr bwMode="auto">
          <a:xfrm>
            <a:off x="1187450" y="4411663"/>
            <a:ext cx="3132138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pic>
        <p:nvPicPr>
          <p:cNvPr id="958484" name="Picture 20" descr="The image “file:///C:/Documents%20and%20Settings/cerodrig/Desktop/Poster%20Pic's/P1010026.JPG” cannot be displayed, because it contains error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312988"/>
            <a:ext cx="3168650" cy="2376487"/>
          </a:xfrm>
          <a:prstGeom prst="rect">
            <a:avLst/>
          </a:prstGeom>
          <a:noFill/>
          <a:ln w="5080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8485" name="Group 21"/>
          <p:cNvGrpSpPr>
            <a:grpSpLocks/>
          </p:cNvGrpSpPr>
          <p:nvPr/>
        </p:nvGrpSpPr>
        <p:grpSpPr bwMode="auto">
          <a:xfrm>
            <a:off x="3924300" y="2132013"/>
            <a:ext cx="612775" cy="612775"/>
            <a:chOff x="2381" y="2749"/>
            <a:chExt cx="386" cy="386"/>
          </a:xfrm>
        </p:grpSpPr>
        <p:grpSp>
          <p:nvGrpSpPr>
            <p:cNvPr id="958486" name="Group 22"/>
            <p:cNvGrpSpPr>
              <a:grpSpLocks/>
            </p:cNvGrpSpPr>
            <p:nvPr/>
          </p:nvGrpSpPr>
          <p:grpSpPr bwMode="auto">
            <a:xfrm>
              <a:off x="2381" y="2749"/>
              <a:ext cx="386" cy="386"/>
              <a:chOff x="-1338" y="3022"/>
              <a:chExt cx="520" cy="520"/>
            </a:xfrm>
          </p:grpSpPr>
          <p:sp>
            <p:nvSpPr>
              <p:cNvPr id="958487" name="Oval 23"/>
              <p:cNvSpPr>
                <a:spLocks noChangeArrowheads="1"/>
              </p:cNvSpPr>
              <p:nvPr/>
            </p:nvSpPr>
            <p:spPr bwMode="auto">
              <a:xfrm>
                <a:off x="-1338" y="3022"/>
                <a:ext cx="520" cy="520"/>
              </a:xfrm>
              <a:prstGeom prst="ellipse">
                <a:avLst/>
              </a:prstGeom>
              <a:gradFill rotWithShape="1">
                <a:gsLst>
                  <a:gs pos="0">
                    <a:srgbClr val="C0C0C4"/>
                  </a:gs>
                  <a:gs pos="100000">
                    <a:srgbClr val="C0C0C4">
                      <a:gamma/>
                      <a:shade val="39216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5B4F49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8488" name="AutoShape 24"/>
              <p:cNvSpPr>
                <a:spLocks noChangeArrowheads="1"/>
              </p:cNvSpPr>
              <p:nvPr/>
            </p:nvSpPr>
            <p:spPr bwMode="auto">
              <a:xfrm rot="5400000">
                <a:off x="-1208" y="2943"/>
                <a:ext cx="260" cy="464"/>
              </a:xfrm>
              <a:prstGeom prst="mo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gamma/>
                      <a:tint val="15686"/>
                      <a:invGamma/>
                      <a:alpha val="49001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958489" name="Picture 25" descr="MCj04325370000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" y="2806"/>
              <a:ext cx="272" cy="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8490" name="Group 26"/>
          <p:cNvGrpSpPr>
            <a:grpSpLocks/>
          </p:cNvGrpSpPr>
          <p:nvPr/>
        </p:nvGrpSpPr>
        <p:grpSpPr bwMode="auto">
          <a:xfrm>
            <a:off x="3833813" y="4753770"/>
            <a:ext cx="1476375" cy="360362"/>
            <a:chOff x="4963" y="3498"/>
            <a:chExt cx="930" cy="227"/>
          </a:xfrm>
        </p:grpSpPr>
        <p:grpSp>
          <p:nvGrpSpPr>
            <p:cNvPr id="958491" name="Group 27"/>
            <p:cNvGrpSpPr>
              <a:grpSpLocks/>
            </p:cNvGrpSpPr>
            <p:nvPr/>
          </p:nvGrpSpPr>
          <p:grpSpPr bwMode="auto">
            <a:xfrm>
              <a:off x="5156" y="3498"/>
              <a:ext cx="544" cy="227"/>
              <a:chOff x="3470" y="2863"/>
              <a:chExt cx="2119" cy="1350"/>
            </a:xfrm>
          </p:grpSpPr>
          <p:sp>
            <p:nvSpPr>
              <p:cNvPr id="958492" name="AutoShape 28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4314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8493" name="Freeform 29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8494" name="Text Box 30"/>
            <p:cNvSpPr txBox="1">
              <a:spLocks noChangeArrowheads="1"/>
            </p:cNvSpPr>
            <p:nvPr/>
          </p:nvSpPr>
          <p:spPr bwMode="auto">
            <a:xfrm>
              <a:off x="4963" y="3542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>
                  <a:solidFill>
                    <a:schemeClr val="bg1"/>
                  </a:solidFill>
                </a:rPr>
                <a:t>High Level I</a:t>
              </a:r>
            </a:p>
          </p:txBody>
        </p:sp>
      </p:grpSp>
      <p:grpSp>
        <p:nvGrpSpPr>
          <p:cNvPr id="958495" name="Group 31"/>
          <p:cNvGrpSpPr>
            <a:grpSpLocks/>
          </p:cNvGrpSpPr>
          <p:nvPr/>
        </p:nvGrpSpPr>
        <p:grpSpPr bwMode="auto">
          <a:xfrm>
            <a:off x="3833813" y="5168107"/>
            <a:ext cx="1476375" cy="360363"/>
            <a:chOff x="4944" y="3759"/>
            <a:chExt cx="930" cy="227"/>
          </a:xfrm>
        </p:grpSpPr>
        <p:grpSp>
          <p:nvGrpSpPr>
            <p:cNvPr id="958496" name="Group 32"/>
            <p:cNvGrpSpPr>
              <a:grpSpLocks/>
            </p:cNvGrpSpPr>
            <p:nvPr/>
          </p:nvGrpSpPr>
          <p:grpSpPr bwMode="auto">
            <a:xfrm>
              <a:off x="5137" y="3759"/>
              <a:ext cx="544" cy="227"/>
              <a:chOff x="3470" y="2863"/>
              <a:chExt cx="2119" cy="1350"/>
            </a:xfrm>
          </p:grpSpPr>
          <p:sp>
            <p:nvSpPr>
              <p:cNvPr id="958497" name="AutoShape 33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rgbClr val="D28700"/>
                  </a:gs>
                  <a:gs pos="100000">
                    <a:srgbClr val="D287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8498" name="Freeform 34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8499" name="Text Box 35"/>
            <p:cNvSpPr txBox="1">
              <a:spLocks noChangeArrowheads="1"/>
            </p:cNvSpPr>
            <p:nvPr/>
          </p:nvSpPr>
          <p:spPr bwMode="auto">
            <a:xfrm>
              <a:off x="4944" y="3803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>
                  <a:solidFill>
                    <a:schemeClr val="bg1"/>
                  </a:solidFill>
                </a:rPr>
                <a:t>Mid Level II</a:t>
              </a:r>
            </a:p>
          </p:txBody>
        </p:sp>
      </p:grpSp>
      <p:grpSp>
        <p:nvGrpSpPr>
          <p:cNvPr id="958500" name="Group 36"/>
          <p:cNvGrpSpPr>
            <a:grpSpLocks/>
          </p:cNvGrpSpPr>
          <p:nvPr/>
        </p:nvGrpSpPr>
        <p:grpSpPr bwMode="auto">
          <a:xfrm>
            <a:off x="3833813" y="5582445"/>
            <a:ext cx="1476375" cy="360362"/>
            <a:chOff x="4967" y="4020"/>
            <a:chExt cx="930" cy="227"/>
          </a:xfrm>
        </p:grpSpPr>
        <p:grpSp>
          <p:nvGrpSpPr>
            <p:cNvPr id="958501" name="Group 37"/>
            <p:cNvGrpSpPr>
              <a:grpSpLocks/>
            </p:cNvGrpSpPr>
            <p:nvPr/>
          </p:nvGrpSpPr>
          <p:grpSpPr bwMode="auto">
            <a:xfrm>
              <a:off x="5160" y="4020"/>
              <a:ext cx="544" cy="227"/>
              <a:chOff x="3470" y="2863"/>
              <a:chExt cx="2119" cy="1350"/>
            </a:xfrm>
          </p:grpSpPr>
          <p:sp>
            <p:nvSpPr>
              <p:cNvPr id="958502" name="AutoShape 38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rgbClr val="697E1C"/>
                  </a:gs>
                  <a:gs pos="100000">
                    <a:srgbClr val="697E1C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8503" name="Freeform 39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8504" name="Text Box 40"/>
            <p:cNvSpPr txBox="1">
              <a:spLocks noChangeArrowheads="1"/>
            </p:cNvSpPr>
            <p:nvPr/>
          </p:nvSpPr>
          <p:spPr bwMode="auto">
            <a:xfrm>
              <a:off x="4967" y="4065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>
                  <a:solidFill>
                    <a:schemeClr val="bg1"/>
                  </a:solidFill>
                </a:rPr>
                <a:t>Low Level III</a:t>
              </a:r>
            </a:p>
          </p:txBody>
        </p:sp>
      </p:grpSp>
      <p:sp>
        <p:nvSpPr>
          <p:cNvPr id="958505" name="Text Box 41"/>
          <p:cNvSpPr txBox="1">
            <a:spLocks noChangeArrowheads="1"/>
          </p:cNvSpPr>
          <p:nvPr/>
        </p:nvSpPr>
        <p:spPr bwMode="auto">
          <a:xfrm>
            <a:off x="7304986" y="4813162"/>
            <a:ext cx="169227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000" b="1"/>
              <a:t>Always</a:t>
            </a:r>
          </a:p>
        </p:txBody>
      </p:sp>
      <p:grpSp>
        <p:nvGrpSpPr>
          <p:cNvPr id="958506" name="Group 42"/>
          <p:cNvGrpSpPr>
            <a:grpSpLocks/>
          </p:cNvGrpSpPr>
          <p:nvPr/>
        </p:nvGrpSpPr>
        <p:grpSpPr bwMode="auto">
          <a:xfrm>
            <a:off x="7993063" y="2168525"/>
            <a:ext cx="612775" cy="612775"/>
            <a:chOff x="5239" y="1343"/>
            <a:chExt cx="386" cy="386"/>
          </a:xfrm>
        </p:grpSpPr>
        <p:sp>
          <p:nvSpPr>
            <p:cNvPr id="958507" name="Oval 43"/>
            <p:cNvSpPr>
              <a:spLocks noChangeArrowheads="1"/>
            </p:cNvSpPr>
            <p:nvPr/>
          </p:nvSpPr>
          <p:spPr bwMode="auto">
            <a:xfrm>
              <a:off x="5239" y="1343"/>
              <a:ext cx="386" cy="386"/>
            </a:xfrm>
            <a:prstGeom prst="ellipse">
              <a:avLst/>
            </a:prstGeom>
            <a:gradFill rotWithShape="1">
              <a:gsLst>
                <a:gs pos="0">
                  <a:srgbClr val="C0C0C4"/>
                </a:gs>
                <a:gs pos="100000">
                  <a:srgbClr val="C0C0C4">
                    <a:gamma/>
                    <a:shade val="3921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5B4F4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8508" name="AutoShape 44"/>
            <p:cNvSpPr>
              <a:spLocks noChangeArrowheads="1"/>
            </p:cNvSpPr>
            <p:nvPr/>
          </p:nvSpPr>
          <p:spPr bwMode="auto">
            <a:xfrm rot="5400000">
              <a:off x="5335" y="1285"/>
              <a:ext cx="193" cy="344"/>
            </a:xfrm>
            <a:prstGeom prst="moon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tint val="15686"/>
                    <a:invGamma/>
                    <a:alpha val="49001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58509" name="Picture 45" descr="MCj04325300000[1]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4" y="1428"/>
              <a:ext cx="317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7101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5"/>
    </mc:Choice>
    <mc:Fallback xmlns="">
      <p:transition spd="slow" advTm="6125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9533" name="Rectangle 45"/>
          <p:cNvSpPr>
            <a:spLocks noChangeArrowheads="1"/>
          </p:cNvSpPr>
          <p:nvPr/>
        </p:nvSpPr>
        <p:spPr bwMode="auto">
          <a:xfrm>
            <a:off x="4920456" y="5693689"/>
            <a:ext cx="1512888" cy="396875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959532" name="Rectangle 44"/>
          <p:cNvSpPr>
            <a:spLocks noChangeArrowheads="1"/>
          </p:cNvSpPr>
          <p:nvPr/>
        </p:nvSpPr>
        <p:spPr bwMode="auto">
          <a:xfrm>
            <a:off x="4129088" y="3506788"/>
            <a:ext cx="2987675" cy="396875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959523" name="Rectangle 35"/>
          <p:cNvSpPr>
            <a:spLocks noChangeArrowheads="1"/>
          </p:cNvSpPr>
          <p:nvPr/>
        </p:nvSpPr>
        <p:spPr bwMode="auto">
          <a:xfrm>
            <a:off x="684213" y="5743575"/>
            <a:ext cx="2519362" cy="396875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959522" name="Rectangle 34"/>
          <p:cNvSpPr>
            <a:spLocks noChangeArrowheads="1"/>
          </p:cNvSpPr>
          <p:nvPr/>
        </p:nvSpPr>
        <p:spPr bwMode="auto">
          <a:xfrm>
            <a:off x="684213" y="3527425"/>
            <a:ext cx="2519362" cy="396875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pic>
        <p:nvPicPr>
          <p:cNvPr id="959495" name="Picture 7" descr="Static Shielding Zipper Ba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3" y="1952625"/>
            <a:ext cx="3000375" cy="1782763"/>
          </a:xfrm>
          <a:prstGeom prst="rect">
            <a:avLst/>
          </a:prstGeom>
          <a:noFill/>
          <a:ln w="508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59497" name="Picture 9" descr="P11200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952625"/>
            <a:ext cx="2484437" cy="1789113"/>
          </a:xfrm>
          <a:prstGeom prst="rect">
            <a:avLst/>
          </a:prstGeom>
          <a:noFill/>
          <a:ln w="5080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9501" name="Picture 13" descr="P11200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4292600"/>
            <a:ext cx="2484437" cy="1668463"/>
          </a:xfrm>
          <a:prstGeom prst="rect">
            <a:avLst/>
          </a:prstGeom>
          <a:noFill/>
          <a:ln w="508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59508" name="Picture 20" descr="Cisco box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941" y="4155662"/>
            <a:ext cx="1133475" cy="1736465"/>
          </a:xfrm>
          <a:prstGeom prst="rect">
            <a:avLst/>
          </a:prstGeom>
          <a:noFill/>
          <a:ln w="508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59510" name="Text Box 22"/>
          <p:cNvSpPr txBox="1">
            <a:spLocks noChangeArrowheads="1"/>
          </p:cNvSpPr>
          <p:nvPr/>
        </p:nvSpPr>
        <p:spPr bwMode="auto">
          <a:xfrm>
            <a:off x="0" y="368300"/>
            <a:ext cx="593725" cy="425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6" tIns="45716" rIns="91436" bIns="45716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2300" b="1">
                <a:solidFill>
                  <a:schemeClr val="bg1"/>
                </a:solidFill>
                <a:ea typeface="ヒラギノ角ゴ ProN W3" charset="-128"/>
                <a:sym typeface="Arial" charset="0"/>
              </a:rPr>
              <a:t>16</a:t>
            </a:r>
          </a:p>
        </p:txBody>
      </p:sp>
      <p:sp>
        <p:nvSpPr>
          <p:cNvPr id="95951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chemeClr val="bg1"/>
                </a:solidFill>
              </a:rPr>
              <a:t>To Store or Ship, Always Pack Inside ESD Bags and Corrugated Product Boxes </a:t>
            </a:r>
          </a:p>
        </p:txBody>
      </p:sp>
      <p:grpSp>
        <p:nvGrpSpPr>
          <p:cNvPr id="959512" name="Group 24"/>
          <p:cNvGrpSpPr>
            <a:grpSpLocks/>
          </p:cNvGrpSpPr>
          <p:nvPr/>
        </p:nvGrpSpPr>
        <p:grpSpPr bwMode="auto">
          <a:xfrm>
            <a:off x="2916238" y="1700213"/>
            <a:ext cx="612775" cy="612775"/>
            <a:chOff x="2381" y="2749"/>
            <a:chExt cx="386" cy="386"/>
          </a:xfrm>
        </p:grpSpPr>
        <p:grpSp>
          <p:nvGrpSpPr>
            <p:cNvPr id="959513" name="Group 25"/>
            <p:cNvGrpSpPr>
              <a:grpSpLocks/>
            </p:cNvGrpSpPr>
            <p:nvPr/>
          </p:nvGrpSpPr>
          <p:grpSpPr bwMode="auto">
            <a:xfrm>
              <a:off x="2381" y="2749"/>
              <a:ext cx="386" cy="386"/>
              <a:chOff x="-1338" y="3022"/>
              <a:chExt cx="520" cy="520"/>
            </a:xfrm>
          </p:grpSpPr>
          <p:sp>
            <p:nvSpPr>
              <p:cNvPr id="959514" name="Oval 26"/>
              <p:cNvSpPr>
                <a:spLocks noChangeArrowheads="1"/>
              </p:cNvSpPr>
              <p:nvPr/>
            </p:nvSpPr>
            <p:spPr bwMode="auto">
              <a:xfrm>
                <a:off x="-1338" y="3022"/>
                <a:ext cx="520" cy="520"/>
              </a:xfrm>
              <a:prstGeom prst="ellipse">
                <a:avLst/>
              </a:prstGeom>
              <a:gradFill rotWithShape="1">
                <a:gsLst>
                  <a:gs pos="0">
                    <a:srgbClr val="C0C0C4"/>
                  </a:gs>
                  <a:gs pos="100000">
                    <a:srgbClr val="C0C0C4">
                      <a:gamma/>
                      <a:shade val="39216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5B4F49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9515" name="AutoShape 27"/>
              <p:cNvSpPr>
                <a:spLocks noChangeArrowheads="1"/>
              </p:cNvSpPr>
              <p:nvPr/>
            </p:nvSpPr>
            <p:spPr bwMode="auto">
              <a:xfrm rot="5400000">
                <a:off x="-1208" y="2943"/>
                <a:ext cx="260" cy="464"/>
              </a:xfrm>
              <a:prstGeom prst="mo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gamma/>
                      <a:tint val="15686"/>
                      <a:invGamma/>
                      <a:alpha val="49001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959516" name="Picture 28" descr="MCj04325370000[1]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" y="2806"/>
              <a:ext cx="272" cy="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9517" name="Group 29"/>
          <p:cNvGrpSpPr>
            <a:grpSpLocks/>
          </p:cNvGrpSpPr>
          <p:nvPr/>
        </p:nvGrpSpPr>
        <p:grpSpPr bwMode="auto">
          <a:xfrm>
            <a:off x="2879725" y="4005263"/>
            <a:ext cx="612775" cy="612775"/>
            <a:chOff x="2381" y="2749"/>
            <a:chExt cx="386" cy="386"/>
          </a:xfrm>
        </p:grpSpPr>
        <p:grpSp>
          <p:nvGrpSpPr>
            <p:cNvPr id="959518" name="Group 30"/>
            <p:cNvGrpSpPr>
              <a:grpSpLocks/>
            </p:cNvGrpSpPr>
            <p:nvPr/>
          </p:nvGrpSpPr>
          <p:grpSpPr bwMode="auto">
            <a:xfrm>
              <a:off x="2381" y="2749"/>
              <a:ext cx="386" cy="386"/>
              <a:chOff x="-1338" y="3022"/>
              <a:chExt cx="520" cy="520"/>
            </a:xfrm>
          </p:grpSpPr>
          <p:sp>
            <p:nvSpPr>
              <p:cNvPr id="959519" name="Oval 31"/>
              <p:cNvSpPr>
                <a:spLocks noChangeArrowheads="1"/>
              </p:cNvSpPr>
              <p:nvPr/>
            </p:nvSpPr>
            <p:spPr bwMode="auto">
              <a:xfrm>
                <a:off x="-1338" y="3022"/>
                <a:ext cx="520" cy="520"/>
              </a:xfrm>
              <a:prstGeom prst="ellipse">
                <a:avLst/>
              </a:prstGeom>
              <a:gradFill rotWithShape="1">
                <a:gsLst>
                  <a:gs pos="0">
                    <a:srgbClr val="C0C0C4"/>
                  </a:gs>
                  <a:gs pos="100000">
                    <a:srgbClr val="C0C0C4">
                      <a:gamma/>
                      <a:shade val="39216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5B4F49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9520" name="AutoShape 32"/>
              <p:cNvSpPr>
                <a:spLocks noChangeArrowheads="1"/>
              </p:cNvSpPr>
              <p:nvPr/>
            </p:nvSpPr>
            <p:spPr bwMode="auto">
              <a:xfrm rot="5400000">
                <a:off x="-1208" y="2943"/>
                <a:ext cx="260" cy="464"/>
              </a:xfrm>
              <a:prstGeom prst="mo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gamma/>
                      <a:tint val="15686"/>
                      <a:invGamma/>
                      <a:alpha val="49001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959521" name="Picture 33" descr="MCj04325370000[1]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" y="2806"/>
              <a:ext cx="272" cy="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9524" name="Group 36"/>
          <p:cNvGrpSpPr>
            <a:grpSpLocks/>
          </p:cNvGrpSpPr>
          <p:nvPr/>
        </p:nvGrpSpPr>
        <p:grpSpPr bwMode="auto">
          <a:xfrm>
            <a:off x="6911975" y="1736725"/>
            <a:ext cx="612775" cy="612775"/>
            <a:chOff x="5239" y="1343"/>
            <a:chExt cx="386" cy="386"/>
          </a:xfrm>
        </p:grpSpPr>
        <p:sp>
          <p:nvSpPr>
            <p:cNvPr id="959525" name="Oval 37"/>
            <p:cNvSpPr>
              <a:spLocks noChangeArrowheads="1"/>
            </p:cNvSpPr>
            <p:nvPr/>
          </p:nvSpPr>
          <p:spPr bwMode="auto">
            <a:xfrm>
              <a:off x="5239" y="1343"/>
              <a:ext cx="386" cy="386"/>
            </a:xfrm>
            <a:prstGeom prst="ellipse">
              <a:avLst/>
            </a:prstGeom>
            <a:gradFill rotWithShape="1">
              <a:gsLst>
                <a:gs pos="0">
                  <a:srgbClr val="C0C0C4"/>
                </a:gs>
                <a:gs pos="100000">
                  <a:srgbClr val="C0C0C4">
                    <a:gamma/>
                    <a:shade val="3921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5B4F4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9526" name="AutoShape 38"/>
            <p:cNvSpPr>
              <a:spLocks noChangeArrowheads="1"/>
            </p:cNvSpPr>
            <p:nvPr/>
          </p:nvSpPr>
          <p:spPr bwMode="auto">
            <a:xfrm rot="5400000">
              <a:off x="5335" y="1285"/>
              <a:ext cx="193" cy="344"/>
            </a:xfrm>
            <a:prstGeom prst="moon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tint val="15686"/>
                    <a:invGamma/>
                    <a:alpha val="49001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59527" name="Picture 39" descr="MCj04325300000[1]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4" y="1428"/>
              <a:ext cx="317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9528" name="Group 40"/>
          <p:cNvGrpSpPr>
            <a:grpSpLocks/>
          </p:cNvGrpSpPr>
          <p:nvPr/>
        </p:nvGrpSpPr>
        <p:grpSpPr bwMode="auto">
          <a:xfrm>
            <a:off x="6156325" y="4041775"/>
            <a:ext cx="612775" cy="612775"/>
            <a:chOff x="5239" y="1343"/>
            <a:chExt cx="386" cy="386"/>
          </a:xfrm>
        </p:grpSpPr>
        <p:sp>
          <p:nvSpPr>
            <p:cNvPr id="959529" name="Oval 41"/>
            <p:cNvSpPr>
              <a:spLocks noChangeArrowheads="1"/>
            </p:cNvSpPr>
            <p:nvPr/>
          </p:nvSpPr>
          <p:spPr bwMode="auto">
            <a:xfrm>
              <a:off x="5239" y="1343"/>
              <a:ext cx="386" cy="386"/>
            </a:xfrm>
            <a:prstGeom prst="ellipse">
              <a:avLst/>
            </a:prstGeom>
            <a:gradFill rotWithShape="1">
              <a:gsLst>
                <a:gs pos="0">
                  <a:srgbClr val="C0C0C4"/>
                </a:gs>
                <a:gs pos="100000">
                  <a:srgbClr val="C0C0C4">
                    <a:gamma/>
                    <a:shade val="3921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5B4F4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9530" name="AutoShape 42"/>
            <p:cNvSpPr>
              <a:spLocks noChangeArrowheads="1"/>
            </p:cNvSpPr>
            <p:nvPr/>
          </p:nvSpPr>
          <p:spPr bwMode="auto">
            <a:xfrm rot="5400000">
              <a:off x="5335" y="1285"/>
              <a:ext cx="193" cy="344"/>
            </a:xfrm>
            <a:prstGeom prst="moon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tint val="15686"/>
                    <a:invGamma/>
                    <a:alpha val="49001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59531" name="Picture 43" descr="MCj04325300000[1]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4" y="1428"/>
              <a:ext cx="317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9534" name="Group 46"/>
          <p:cNvGrpSpPr>
            <a:grpSpLocks/>
          </p:cNvGrpSpPr>
          <p:nvPr/>
        </p:nvGrpSpPr>
        <p:grpSpPr bwMode="auto">
          <a:xfrm>
            <a:off x="7524750" y="3932238"/>
            <a:ext cx="1476375" cy="360362"/>
            <a:chOff x="4963" y="3498"/>
            <a:chExt cx="930" cy="227"/>
          </a:xfrm>
        </p:grpSpPr>
        <p:grpSp>
          <p:nvGrpSpPr>
            <p:cNvPr id="959535" name="Group 47"/>
            <p:cNvGrpSpPr>
              <a:grpSpLocks/>
            </p:cNvGrpSpPr>
            <p:nvPr/>
          </p:nvGrpSpPr>
          <p:grpSpPr bwMode="auto">
            <a:xfrm>
              <a:off x="5156" y="3498"/>
              <a:ext cx="544" cy="227"/>
              <a:chOff x="3470" y="2863"/>
              <a:chExt cx="2119" cy="1350"/>
            </a:xfrm>
          </p:grpSpPr>
          <p:sp>
            <p:nvSpPr>
              <p:cNvPr id="959536" name="AutoShape 48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4314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9537" name="Freeform 49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9538" name="Text Box 50"/>
            <p:cNvSpPr txBox="1">
              <a:spLocks noChangeArrowheads="1"/>
            </p:cNvSpPr>
            <p:nvPr/>
          </p:nvSpPr>
          <p:spPr bwMode="auto">
            <a:xfrm>
              <a:off x="4963" y="3542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 dirty="0">
                  <a:solidFill>
                    <a:schemeClr val="bg1"/>
                  </a:solidFill>
                </a:rPr>
                <a:t>High Level I</a:t>
              </a:r>
            </a:p>
          </p:txBody>
        </p:sp>
      </p:grpSp>
      <p:grpSp>
        <p:nvGrpSpPr>
          <p:cNvPr id="959539" name="Group 51"/>
          <p:cNvGrpSpPr>
            <a:grpSpLocks/>
          </p:cNvGrpSpPr>
          <p:nvPr/>
        </p:nvGrpSpPr>
        <p:grpSpPr bwMode="auto">
          <a:xfrm>
            <a:off x="7524750" y="4346575"/>
            <a:ext cx="1476375" cy="360363"/>
            <a:chOff x="4944" y="3759"/>
            <a:chExt cx="930" cy="227"/>
          </a:xfrm>
        </p:grpSpPr>
        <p:grpSp>
          <p:nvGrpSpPr>
            <p:cNvPr id="959540" name="Group 52"/>
            <p:cNvGrpSpPr>
              <a:grpSpLocks/>
            </p:cNvGrpSpPr>
            <p:nvPr/>
          </p:nvGrpSpPr>
          <p:grpSpPr bwMode="auto">
            <a:xfrm>
              <a:off x="5137" y="3759"/>
              <a:ext cx="544" cy="227"/>
              <a:chOff x="3470" y="2863"/>
              <a:chExt cx="2119" cy="1350"/>
            </a:xfrm>
          </p:grpSpPr>
          <p:sp>
            <p:nvSpPr>
              <p:cNvPr id="959541" name="AutoShape 53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rgbClr val="D28700"/>
                  </a:gs>
                  <a:gs pos="100000">
                    <a:srgbClr val="D287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9542" name="Freeform 54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9543" name="Text Box 55"/>
            <p:cNvSpPr txBox="1">
              <a:spLocks noChangeArrowheads="1"/>
            </p:cNvSpPr>
            <p:nvPr/>
          </p:nvSpPr>
          <p:spPr bwMode="auto">
            <a:xfrm>
              <a:off x="4944" y="3803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>
                  <a:solidFill>
                    <a:schemeClr val="bg1"/>
                  </a:solidFill>
                </a:rPr>
                <a:t>Mid Level II</a:t>
              </a:r>
            </a:p>
          </p:txBody>
        </p:sp>
      </p:grpSp>
      <p:grpSp>
        <p:nvGrpSpPr>
          <p:cNvPr id="959544" name="Group 56"/>
          <p:cNvGrpSpPr>
            <a:grpSpLocks/>
          </p:cNvGrpSpPr>
          <p:nvPr/>
        </p:nvGrpSpPr>
        <p:grpSpPr bwMode="auto">
          <a:xfrm>
            <a:off x="7524750" y="4760913"/>
            <a:ext cx="1476375" cy="360362"/>
            <a:chOff x="4967" y="4020"/>
            <a:chExt cx="930" cy="227"/>
          </a:xfrm>
        </p:grpSpPr>
        <p:grpSp>
          <p:nvGrpSpPr>
            <p:cNvPr id="959545" name="Group 57"/>
            <p:cNvGrpSpPr>
              <a:grpSpLocks/>
            </p:cNvGrpSpPr>
            <p:nvPr/>
          </p:nvGrpSpPr>
          <p:grpSpPr bwMode="auto">
            <a:xfrm>
              <a:off x="5160" y="4020"/>
              <a:ext cx="544" cy="227"/>
              <a:chOff x="3470" y="2863"/>
              <a:chExt cx="2119" cy="1350"/>
            </a:xfrm>
          </p:grpSpPr>
          <p:sp>
            <p:nvSpPr>
              <p:cNvPr id="959546" name="AutoShape 58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rgbClr val="697E1C"/>
                  </a:gs>
                  <a:gs pos="100000">
                    <a:srgbClr val="697E1C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9547" name="Freeform 59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9548" name="Text Box 60"/>
            <p:cNvSpPr txBox="1">
              <a:spLocks noChangeArrowheads="1"/>
            </p:cNvSpPr>
            <p:nvPr/>
          </p:nvSpPr>
          <p:spPr bwMode="auto">
            <a:xfrm>
              <a:off x="4967" y="4065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>
                  <a:solidFill>
                    <a:schemeClr val="bg1"/>
                  </a:solidFill>
                </a:rPr>
                <a:t>Low Level III</a:t>
              </a:r>
            </a:p>
          </p:txBody>
        </p:sp>
      </p:grpSp>
      <p:sp>
        <p:nvSpPr>
          <p:cNvPr id="959549" name="Text Box 61"/>
          <p:cNvSpPr txBox="1">
            <a:spLocks noChangeArrowheads="1"/>
          </p:cNvSpPr>
          <p:nvPr/>
        </p:nvSpPr>
        <p:spPr bwMode="auto">
          <a:xfrm>
            <a:off x="7116763" y="5377657"/>
            <a:ext cx="169227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000" b="1"/>
              <a:t>Always</a:t>
            </a:r>
          </a:p>
        </p:txBody>
      </p:sp>
    </p:spTree>
    <p:extLst>
      <p:ext uri="{BB962C8B-B14F-4D97-AF65-F5344CB8AC3E}">
        <p14:creationId xmlns:p14="http://schemas.microsoft.com/office/powerpoint/2010/main" val="16449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97"/>
    </mc:Choice>
    <mc:Fallback xmlns="">
      <p:transition spd="slow" advTm="629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0084" y="386685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34290" tIns="34290" rIns="78314" bIns="34290" numCol="1" anchor="b" anchorCtr="0" compatLnSpc="1">
            <a:prstTxWarp prst="textNoShape">
              <a:avLst/>
            </a:prstTxWarp>
          </a:bodyPr>
          <a:lstStyle>
            <a:lvl1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4572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9144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13716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18288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en-US" sz="2800" kern="1200" dirty="0">
                <a:solidFill>
                  <a:schemeClr val="bg1"/>
                </a:solidFill>
              </a:rPr>
              <a:t>High Availability – Average Cost of Impact</a:t>
            </a:r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76400"/>
            <a:ext cx="6096000" cy="41645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47846" y="49940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title"/>
          </p:nvPr>
        </p:nvSpPr>
        <p:spPr>
          <a:xfrm>
            <a:off x="655638" y="304800"/>
            <a:ext cx="8145462" cy="83820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bg1"/>
                </a:solidFill>
              </a:rPr>
              <a:t>Large ESD Charges Are Generated By: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-304801" y="1579440"/>
            <a:ext cx="4125319" cy="3783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74675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54125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604963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900" kern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900" kern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410071" y="2054402"/>
            <a:ext cx="3268663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296" tIns="41148" rIns="82296" bIns="41148"/>
          <a:lstStyle>
            <a:lvl1pPr algn="l" defTabSz="904875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134938" indent="-20638" algn="l" defTabSz="904875">
              <a:lnSpc>
                <a:spcPct val="95000"/>
              </a:lnSpc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774825" indent="-508000" algn="l" defTabSz="904875">
              <a:lnSpc>
                <a:spcPct val="95000"/>
              </a:lnSpc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2397125" indent="-508000" algn="l" defTabSz="904875">
              <a:lnSpc>
                <a:spcPct val="95000"/>
              </a:lnSpc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3019425" indent="-508000" algn="l" defTabSz="904875">
              <a:lnSpc>
                <a:spcPct val="95000"/>
              </a:lnSpc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3476625" indent="-508000" defTabSz="904875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3933825" indent="-508000" defTabSz="904875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4391025" indent="-508000" defTabSz="904875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4848225" indent="-508000" defTabSz="904875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1800" b="1" dirty="0">
                <a:solidFill>
                  <a:srgbClr val="5F5F65"/>
                </a:solidFill>
              </a:rPr>
              <a:t>Types of ESD Damage to Electronic Products</a:t>
            </a:r>
          </a:p>
          <a:p>
            <a:pPr>
              <a:buFont typeface="Wingdings" charset="2"/>
              <a:buNone/>
            </a:pPr>
            <a:r>
              <a:rPr lang="en-US" altLang="en-US" sz="1600" b="1" dirty="0">
                <a:solidFill>
                  <a:schemeClr val="accent1"/>
                </a:solidFill>
              </a:rPr>
              <a:t>Catastrophic: </a:t>
            </a:r>
            <a:br>
              <a:rPr lang="en-US" altLang="en-US" sz="1600" b="1" dirty="0">
                <a:solidFill>
                  <a:schemeClr val="accent1"/>
                </a:solidFill>
              </a:rPr>
            </a:br>
            <a:r>
              <a:rPr lang="en-US" altLang="en-US" sz="1600" b="1" dirty="0"/>
              <a:t>Sudden and complete crash of the system</a:t>
            </a:r>
          </a:p>
          <a:p>
            <a:pPr>
              <a:lnSpc>
                <a:spcPct val="120000"/>
              </a:lnSpc>
              <a:buFont typeface="Wingdings" charset="2"/>
              <a:buNone/>
            </a:pPr>
            <a:r>
              <a:rPr lang="en-US" altLang="en-US" sz="1600" b="1" dirty="0">
                <a:solidFill>
                  <a:schemeClr val="accent1"/>
                </a:solidFill>
              </a:rPr>
              <a:t>Cumulative:</a:t>
            </a:r>
            <a:br>
              <a:rPr lang="en-US" altLang="en-US" sz="1600" b="1" dirty="0">
                <a:solidFill>
                  <a:schemeClr val="accent1"/>
                </a:solidFill>
              </a:rPr>
            </a:br>
            <a:r>
              <a:rPr lang="en-US" altLang="en-US" sz="1600" b="1" dirty="0"/>
              <a:t>Device failures / </a:t>
            </a:r>
            <a:br>
              <a:rPr lang="en-US" altLang="en-US" sz="1600" b="1" dirty="0"/>
            </a:br>
            <a:r>
              <a:rPr lang="en-US" altLang="en-US" sz="1600" b="1" dirty="0"/>
              <a:t>silent failures</a:t>
            </a:r>
          </a:p>
          <a:p>
            <a:pPr>
              <a:lnSpc>
                <a:spcPct val="120000"/>
              </a:lnSpc>
              <a:buFont typeface="Wingdings" charset="2"/>
              <a:buNone/>
            </a:pPr>
            <a:r>
              <a:rPr lang="en-US" altLang="en-US" sz="1600" b="1" dirty="0">
                <a:solidFill>
                  <a:schemeClr val="accent1"/>
                </a:solidFill>
              </a:rPr>
              <a:t>Latent:</a:t>
            </a:r>
            <a:br>
              <a:rPr lang="en-US" altLang="en-US" sz="1600" b="1" dirty="0">
                <a:solidFill>
                  <a:schemeClr val="accent1"/>
                </a:solidFill>
              </a:rPr>
            </a:br>
            <a:r>
              <a:rPr lang="en-US" altLang="en-US" sz="1600" b="1" dirty="0"/>
              <a:t>Failure over time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581400" y="1898650"/>
            <a:ext cx="3205162" cy="1027112"/>
            <a:chOff x="2608" y="912"/>
            <a:chExt cx="2019" cy="748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608" y="912"/>
              <a:ext cx="2019" cy="7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 kern="1200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694" y="953"/>
              <a:ext cx="1755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5723" tIns="32861" rIns="65723" bIns="32861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None/>
              </a:pPr>
              <a:r>
                <a:rPr lang="en-US" altLang="en-US" sz="1400" kern="1200" dirty="0">
                  <a:solidFill>
                    <a:schemeClr val="bg1"/>
                  </a:solidFill>
                  <a:latin typeface="Verdana" charset="0"/>
                  <a:ea typeface="Times New Roman" charset="0"/>
                  <a:cs typeface="Times New Roman" charset="0"/>
                </a:rPr>
                <a:t>Walking across inadequate carpet material</a:t>
              </a:r>
              <a:r>
                <a:rPr lang="en-US" altLang="en-US" sz="1400" kern="1200" dirty="0">
                  <a:solidFill>
                    <a:schemeClr val="bg1"/>
                  </a:solidFill>
                  <a:ea typeface="Times New Roman" charset="0"/>
                  <a:cs typeface="Times New Roman" charset="0"/>
                </a:rPr>
                <a:t>:</a:t>
              </a:r>
              <a:r>
                <a:rPr lang="en-US" altLang="en-US" sz="1600" kern="1200" dirty="0">
                  <a:ea typeface="Times New Roman" charset="0"/>
                  <a:cs typeface="Times New Roman" charset="0"/>
                </a:rPr>
                <a:t>              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1600" b="1" kern="1200" dirty="0">
                  <a:solidFill>
                    <a:srgbClr val="FFC000"/>
                  </a:solidFill>
                  <a:ea typeface="Times New Roman" charset="0"/>
                  <a:cs typeface="Times New Roman" charset="0"/>
                </a:rPr>
                <a:t>1,500 - 35,000 volts</a:t>
              </a:r>
            </a:p>
          </p:txBody>
        </p:sp>
      </p:grpSp>
      <p:pic>
        <p:nvPicPr>
          <p:cNvPr id="24" name="Picture 23" descr="esd11new"/>
          <p:cNvPicPr>
            <a:picLocks noChangeAspect="1" noChangeArrowheads="1"/>
          </p:cNvPicPr>
          <p:nvPr/>
        </p:nvPicPr>
        <p:blipFill>
          <a:blip r:embed="rId3">
            <a:lum bright="-8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863725"/>
            <a:ext cx="1203325" cy="1258888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3581400" y="2971800"/>
            <a:ext cx="4248150" cy="2319723"/>
            <a:chOff x="2608" y="1706"/>
            <a:chExt cx="2676" cy="1778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2608" y="1706"/>
              <a:ext cx="2019" cy="17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2694" y="1724"/>
              <a:ext cx="2117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5723" tIns="32861" rIns="65723" bIns="32861">
              <a:spAutoFit/>
            </a:bodyPr>
            <a:lstStyle>
              <a:lvl1pPr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411163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82232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23507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646238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1034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5606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0178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4750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chemeClr val="accent1"/>
                </a:buClr>
                <a:buFont typeface="Wingdings" charset="2"/>
                <a:buNone/>
              </a:pPr>
              <a:r>
                <a:rPr lang="en-US" altLang="en-US" sz="1400" dirty="0">
                  <a:solidFill>
                    <a:schemeClr val="bg1"/>
                  </a:solidFill>
                  <a:latin typeface="Verdana" charset="0"/>
                  <a:ea typeface="Times New Roman" charset="0"/>
                  <a:cs typeface="Times New Roman" charset="0"/>
                </a:rPr>
                <a:t>Walking over untreated </a:t>
              </a:r>
              <a:br>
                <a:rPr lang="en-US" altLang="en-US" sz="1400" dirty="0">
                  <a:solidFill>
                    <a:schemeClr val="bg1"/>
                  </a:solidFill>
                  <a:latin typeface="Verdana" charset="0"/>
                  <a:ea typeface="Times New Roman" charset="0"/>
                  <a:cs typeface="Times New Roman" charset="0"/>
                </a:rPr>
              </a:br>
              <a:r>
                <a:rPr lang="en-US" altLang="en-US" sz="1400" dirty="0">
                  <a:solidFill>
                    <a:schemeClr val="bg1"/>
                  </a:solidFill>
                  <a:latin typeface="Verdana" charset="0"/>
                  <a:ea typeface="Times New Roman" charset="0"/>
                  <a:cs typeface="Times New Roman" charset="0"/>
                </a:rPr>
                <a:t>vinyl floor:</a:t>
              </a:r>
            </a:p>
            <a:p>
              <a:pPr>
                <a:buClr>
                  <a:srgbClr val="FF0000"/>
                </a:buClr>
              </a:pPr>
              <a:r>
                <a:rPr lang="en-US" altLang="en-US" sz="1600" b="1" dirty="0">
                  <a:solidFill>
                    <a:srgbClr val="FFC000"/>
                  </a:solidFill>
                  <a:ea typeface="Times New Roman" charset="0"/>
                  <a:cs typeface="Times New Roman" charset="0"/>
                </a:rPr>
                <a:t>250 - 12,000 volts</a:t>
              </a: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2694" y="2373"/>
              <a:ext cx="259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5723" tIns="32861" rIns="65723" bIns="32861">
              <a:spAutoFit/>
            </a:bodyPr>
            <a:lstStyle>
              <a:lvl1pPr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411163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82232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23507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646238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1034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5606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0178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4750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chemeClr val="accent1"/>
                </a:buClr>
                <a:buFont typeface="Wingdings" charset="2"/>
                <a:buNone/>
              </a:pPr>
              <a:r>
                <a:rPr lang="en-US" altLang="en-US" sz="1400" dirty="0">
                  <a:solidFill>
                    <a:schemeClr val="bg1"/>
                  </a:solidFill>
                  <a:latin typeface="Verdana" charset="0"/>
                  <a:ea typeface="Times New Roman" charset="0"/>
                  <a:cs typeface="Times New Roman" charset="0"/>
                </a:rPr>
                <a:t>Handling a vinyl envelope:</a:t>
              </a:r>
            </a:p>
            <a:p>
              <a:pPr>
                <a:buClr>
                  <a:schemeClr val="folHlink"/>
                </a:buClr>
                <a:buFont typeface="Wingdings" charset="2"/>
                <a:buNone/>
              </a:pPr>
              <a:r>
                <a:rPr lang="en-US" altLang="en-US" sz="1600" b="1" dirty="0">
                  <a:solidFill>
                    <a:srgbClr val="FFC000"/>
                  </a:solidFill>
                  <a:ea typeface="Times New Roman" charset="0"/>
                  <a:cs typeface="Times New Roman" charset="0"/>
                </a:rPr>
                <a:t>600 - 7,000 volts</a:t>
              </a: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2694" y="2867"/>
              <a:ext cx="2117" cy="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5723" tIns="32861" rIns="65723" bIns="32861">
              <a:spAutoFit/>
            </a:bodyPr>
            <a:lstStyle>
              <a:lvl1pPr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411163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82232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23507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646238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1034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5606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0178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4750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chemeClr val="accent1"/>
                </a:buClr>
                <a:buFont typeface="Wingdings" charset="2"/>
                <a:buNone/>
              </a:pPr>
              <a:r>
                <a:rPr lang="en-US" altLang="en-US" sz="1400" dirty="0">
                  <a:solidFill>
                    <a:schemeClr val="bg1"/>
                  </a:solidFill>
                  <a:latin typeface="Verdana" charset="0"/>
                  <a:ea typeface="Times New Roman" charset="0"/>
                  <a:cs typeface="Times New Roman" charset="0"/>
                </a:rPr>
                <a:t>Worker at an </a:t>
              </a:r>
              <a:br>
                <a:rPr lang="en-US" altLang="en-US" sz="1400" dirty="0">
                  <a:solidFill>
                    <a:schemeClr val="bg1"/>
                  </a:solidFill>
                  <a:latin typeface="Verdana" charset="0"/>
                  <a:ea typeface="Times New Roman" charset="0"/>
                  <a:cs typeface="Times New Roman" charset="0"/>
                </a:rPr>
              </a:br>
              <a:r>
                <a:rPr lang="en-US" altLang="en-US" sz="1400" dirty="0">
                  <a:solidFill>
                    <a:schemeClr val="bg1"/>
                  </a:solidFill>
                  <a:latin typeface="Verdana" charset="0"/>
                  <a:ea typeface="Times New Roman" charset="0"/>
                  <a:cs typeface="Times New Roman" charset="0"/>
                </a:rPr>
                <a:t>ungrounded bench:</a:t>
              </a:r>
            </a:p>
            <a:p>
              <a:pPr>
                <a:buClr>
                  <a:srgbClr val="FF0000"/>
                </a:buClr>
              </a:pPr>
              <a:r>
                <a:rPr lang="en-US" altLang="en-US" sz="1600" b="1" dirty="0">
                  <a:solidFill>
                    <a:srgbClr val="FFC000"/>
                  </a:solidFill>
                  <a:ea typeface="Times New Roman" charset="0"/>
                  <a:cs typeface="Times New Roman" charset="0"/>
                </a:rPr>
                <a:t>700 - 6,000 volts</a:t>
              </a:r>
              <a:r>
                <a:rPr lang="en-US" altLang="en-US" sz="2000" dirty="0">
                  <a:solidFill>
                    <a:srgbClr val="FFC000"/>
                  </a:solidFill>
                  <a:ea typeface="Times New Roman" charset="0"/>
                  <a:cs typeface="Times New Roman" charset="0"/>
                </a:rPr>
                <a:t> </a:t>
              </a:r>
            </a:p>
          </p:txBody>
        </p:sp>
      </p:grpSp>
      <p:pic>
        <p:nvPicPr>
          <p:cNvPr id="32" name="Picture 12" descr="esd13new"/>
          <p:cNvPicPr>
            <a:picLocks noChangeAspect="1" noChangeArrowheads="1"/>
          </p:cNvPicPr>
          <p:nvPr/>
        </p:nvPicPr>
        <p:blipFill>
          <a:blip r:embed="rId4">
            <a:lum bright="-8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276600"/>
            <a:ext cx="1206500" cy="13716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3" name="Picture 13" descr="esd5new"/>
          <p:cNvPicPr>
            <a:picLocks noChangeAspect="1" noChangeArrowheads="1"/>
          </p:cNvPicPr>
          <p:nvPr/>
        </p:nvPicPr>
        <p:blipFill>
          <a:blip r:embed="rId5">
            <a:lum bright="-8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867275"/>
            <a:ext cx="1206500" cy="11525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34" name="Group 27"/>
          <p:cNvGrpSpPr>
            <a:grpSpLocks/>
          </p:cNvGrpSpPr>
          <p:nvPr/>
        </p:nvGrpSpPr>
        <p:grpSpPr bwMode="auto">
          <a:xfrm>
            <a:off x="3581400" y="5257800"/>
            <a:ext cx="3090616" cy="863450"/>
            <a:chOff x="2608" y="3464"/>
            <a:chExt cx="2019" cy="567"/>
          </a:xfrm>
        </p:grpSpPr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2608" y="3464"/>
              <a:ext cx="2019" cy="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2694" y="3578"/>
              <a:ext cx="1699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5723" tIns="32861" rIns="65723" bIns="32861">
              <a:spAutoFit/>
            </a:bodyPr>
            <a:lstStyle>
              <a:lvl1pPr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411163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82232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23507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646238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1034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5606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0178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4750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chemeClr val="accent1"/>
                </a:buClr>
                <a:buFont typeface="Wingdings" charset="2"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Verdana" charset="0"/>
                  <a:ea typeface="Times New Roman" charset="0"/>
                  <a:cs typeface="Times New Roman" charset="0"/>
                </a:rPr>
                <a:t>Unwinding regular tape</a:t>
              </a:r>
              <a:r>
                <a:rPr lang="en-US" altLang="en-US" sz="1600" dirty="0">
                  <a:solidFill>
                    <a:schemeClr val="bg1"/>
                  </a:solidFill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Clr>
                  <a:srgbClr val="FF0000"/>
                </a:buClr>
              </a:pPr>
              <a:r>
                <a:rPr lang="en-US" altLang="en-US" sz="1800" b="1" dirty="0">
                  <a:solidFill>
                    <a:srgbClr val="FFC000"/>
                  </a:solidFill>
                  <a:ea typeface="Times New Roman" charset="0"/>
                  <a:cs typeface="Times New Roman" charset="0"/>
                </a:rPr>
                <a:t>9,000 - 15,000 volts</a:t>
              </a:r>
            </a:p>
          </p:txBody>
        </p:sp>
      </p:grpSp>
      <p:sp>
        <p:nvSpPr>
          <p:cNvPr id="37" name="AutoShape 28"/>
          <p:cNvSpPr>
            <a:spLocks noChangeArrowheads="1"/>
          </p:cNvSpPr>
          <p:nvPr/>
        </p:nvSpPr>
        <p:spPr bwMode="auto">
          <a:xfrm rot="16200000">
            <a:off x="6364286" y="2249487"/>
            <a:ext cx="1192213" cy="25241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38" name="AutoShape 29"/>
          <p:cNvSpPr>
            <a:spLocks noChangeArrowheads="1"/>
          </p:cNvSpPr>
          <p:nvPr/>
        </p:nvSpPr>
        <p:spPr bwMode="auto">
          <a:xfrm rot="16200000">
            <a:off x="5661818" y="3820319"/>
            <a:ext cx="2481263" cy="241299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39" name="AutoShape 30"/>
          <p:cNvSpPr>
            <a:spLocks noChangeArrowheads="1"/>
          </p:cNvSpPr>
          <p:nvPr/>
        </p:nvSpPr>
        <p:spPr bwMode="auto">
          <a:xfrm rot="16200000">
            <a:off x="6372225" y="5591176"/>
            <a:ext cx="919162" cy="25241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Electrical Current Types</a:t>
            </a:r>
          </a:p>
        </p:txBody>
      </p:sp>
      <p:sp>
        <p:nvSpPr>
          <p:cNvPr id="942123" name="Rectangle 43"/>
          <p:cNvSpPr>
            <a:spLocks noChangeArrowheads="1"/>
          </p:cNvSpPr>
          <p:nvPr/>
        </p:nvSpPr>
        <p:spPr bwMode="auto">
          <a:xfrm>
            <a:off x="3887788" y="3348038"/>
            <a:ext cx="4464050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942105" name="Rectangle 25"/>
          <p:cNvSpPr>
            <a:spLocks noChangeArrowheads="1"/>
          </p:cNvSpPr>
          <p:nvPr/>
        </p:nvSpPr>
        <p:spPr bwMode="auto">
          <a:xfrm>
            <a:off x="3760590" y="1654175"/>
            <a:ext cx="4545210" cy="22320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942104" name="Rectangle 24"/>
          <p:cNvSpPr>
            <a:spLocks noChangeArrowheads="1"/>
          </p:cNvSpPr>
          <p:nvPr/>
        </p:nvSpPr>
        <p:spPr bwMode="auto">
          <a:xfrm>
            <a:off x="3797300" y="5715000"/>
            <a:ext cx="4572000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942102" name="Rectangle 22"/>
          <p:cNvSpPr>
            <a:spLocks noChangeArrowheads="1"/>
          </p:cNvSpPr>
          <p:nvPr/>
        </p:nvSpPr>
        <p:spPr bwMode="auto">
          <a:xfrm>
            <a:off x="3779838" y="3200400"/>
            <a:ext cx="4525962" cy="27717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942096" name="Rectangle 16"/>
          <p:cNvSpPr>
            <a:spLocks noChangeArrowheads="1"/>
          </p:cNvSpPr>
          <p:nvPr/>
        </p:nvSpPr>
        <p:spPr bwMode="auto">
          <a:xfrm>
            <a:off x="501650" y="2305050"/>
            <a:ext cx="3133725" cy="431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pic>
        <p:nvPicPr>
          <p:cNvPr id="942084" name="Picture 4" descr="esd8"/>
          <p:cNvPicPr>
            <a:picLocks noChangeAspect="1" noChangeArrowheads="1"/>
          </p:cNvPicPr>
          <p:nvPr/>
        </p:nvPicPr>
        <p:blipFill>
          <a:blip r:embed="rId3">
            <a:lum bright="-8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38" y="2187575"/>
            <a:ext cx="2198687" cy="669925"/>
          </a:xfrm>
          <a:prstGeom prst="rect">
            <a:avLst/>
          </a:prstGeom>
          <a:noFill/>
          <a:ln w="2540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42085" name="Picture 5" descr="Current1"/>
          <p:cNvPicPr>
            <a:picLocks noChangeAspect="1" noChangeArrowheads="1"/>
          </p:cNvPicPr>
          <p:nvPr/>
        </p:nvPicPr>
        <p:blipFill>
          <a:blip r:embed="rId4">
            <a:lum bright="-8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1741487"/>
            <a:ext cx="1671637" cy="1611313"/>
          </a:xfrm>
          <a:prstGeom prst="rect">
            <a:avLst/>
          </a:prstGeom>
          <a:noFill/>
          <a:ln w="2540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42086" name="Picture 6" descr="CurrentFlow2"/>
          <p:cNvPicPr>
            <a:picLocks noChangeAspect="1" noChangeArrowheads="1"/>
          </p:cNvPicPr>
          <p:nvPr/>
        </p:nvPicPr>
        <p:blipFill>
          <a:blip r:embed="rId5">
            <a:lum bright="-8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429001"/>
            <a:ext cx="4321175" cy="2392362"/>
          </a:xfrm>
          <a:prstGeom prst="rect">
            <a:avLst/>
          </a:prstGeom>
          <a:noFill/>
          <a:ln w="2540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942093" name="Group 13"/>
          <p:cNvGrpSpPr>
            <a:grpSpLocks/>
          </p:cNvGrpSpPr>
          <p:nvPr/>
        </p:nvGrpSpPr>
        <p:grpSpPr bwMode="auto">
          <a:xfrm>
            <a:off x="381000" y="1676401"/>
            <a:ext cx="3349625" cy="1447799"/>
            <a:chOff x="2608" y="873"/>
            <a:chExt cx="2019" cy="912"/>
          </a:xfrm>
        </p:grpSpPr>
        <p:sp>
          <p:nvSpPr>
            <p:cNvPr id="942094" name="Rectangle 14"/>
            <p:cNvSpPr>
              <a:spLocks noChangeArrowheads="1"/>
            </p:cNvSpPr>
            <p:nvPr/>
          </p:nvSpPr>
          <p:spPr bwMode="auto">
            <a:xfrm>
              <a:off x="2608" y="873"/>
              <a:ext cx="2019" cy="74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942095" name="Rectangle 15"/>
            <p:cNvSpPr>
              <a:spLocks noChangeArrowheads="1"/>
            </p:cNvSpPr>
            <p:nvPr/>
          </p:nvSpPr>
          <p:spPr bwMode="auto">
            <a:xfrm>
              <a:off x="2694" y="953"/>
              <a:ext cx="1755" cy="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5723" tIns="32861" rIns="65723" bIns="32861">
              <a:spAutoFit/>
            </a:bodyPr>
            <a:lstStyle>
              <a:lvl1pPr marL="171450" indent="-171450" algn="l" defTabSz="822325"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411163" algn="l" defTabSz="822325"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822325" algn="l" defTabSz="822325"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235075" algn="l" defTabSz="822325"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646238" algn="l" defTabSz="822325"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103438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560638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017838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475038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None/>
              </a:pPr>
              <a:r>
                <a:rPr lang="en-US" altLang="en-US" sz="1600">
                  <a:solidFill>
                    <a:schemeClr val="folHlink"/>
                  </a:solidFill>
                  <a:latin typeface="Verdana" charset="0"/>
                  <a:ea typeface="Times New Roman" charset="0"/>
                  <a:cs typeface="Times New Roman" charset="0"/>
                </a:rPr>
                <a:t>First Type:</a:t>
              </a:r>
            </a:p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charset="2"/>
                <a:buChar char="§"/>
              </a:pPr>
              <a:r>
                <a:rPr lang="en-US" altLang="en-US" sz="1400">
                  <a:solidFill>
                    <a:schemeClr val="bg1"/>
                  </a:solidFill>
                  <a:ea typeface="Times New Roman" charset="0"/>
                  <a:cs typeface="Times New Roman" charset="0"/>
                </a:rPr>
                <a:t>Current flows easily from / to  metals and people</a:t>
              </a:r>
            </a:p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charset="2"/>
                <a:buChar char="§"/>
              </a:pPr>
              <a:r>
                <a:rPr lang="en-US" altLang="en-US" sz="1400">
                  <a:solidFill>
                    <a:schemeClr val="bg1"/>
                  </a:solidFill>
                  <a:ea typeface="Times New Roman" charset="0"/>
                  <a:cs typeface="Times New Roman" charset="0"/>
                </a:rPr>
                <a:t>Can be grounded</a:t>
              </a:r>
              <a:r>
                <a:rPr lang="en-US" altLang="en-US" sz="1800">
                  <a:ea typeface="Times New Roman" charset="0"/>
                  <a:cs typeface="Times New Roman" charset="0"/>
                </a:rPr>
                <a:t>           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</a:pPr>
              <a:endParaRPr lang="en-US" altLang="en-US" sz="1800" b="1">
                <a:solidFill>
                  <a:schemeClr val="folHlink"/>
                </a:solidFill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942101" name="Group 21"/>
          <p:cNvGrpSpPr>
            <a:grpSpLocks/>
          </p:cNvGrpSpPr>
          <p:nvPr/>
        </p:nvGrpSpPr>
        <p:grpSpPr bwMode="auto">
          <a:xfrm>
            <a:off x="381000" y="3352800"/>
            <a:ext cx="3352800" cy="1812925"/>
            <a:chOff x="-2019" y="2024"/>
            <a:chExt cx="2019" cy="1142"/>
          </a:xfrm>
        </p:grpSpPr>
        <p:sp>
          <p:nvSpPr>
            <p:cNvPr id="942097" name="Rectangle 17"/>
            <p:cNvSpPr>
              <a:spLocks noChangeArrowheads="1"/>
            </p:cNvSpPr>
            <p:nvPr/>
          </p:nvSpPr>
          <p:spPr bwMode="auto">
            <a:xfrm>
              <a:off x="-1996" y="2818"/>
              <a:ext cx="1974" cy="272"/>
            </a:xfrm>
            <a:prstGeom prst="rect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00000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942099" name="Rectangle 19"/>
            <p:cNvSpPr>
              <a:spLocks noChangeArrowheads="1"/>
            </p:cNvSpPr>
            <p:nvPr/>
          </p:nvSpPr>
          <p:spPr bwMode="auto">
            <a:xfrm>
              <a:off x="-2019" y="2024"/>
              <a:ext cx="2019" cy="9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942100" name="Rectangle 20"/>
            <p:cNvSpPr>
              <a:spLocks noChangeArrowheads="1"/>
            </p:cNvSpPr>
            <p:nvPr/>
          </p:nvSpPr>
          <p:spPr bwMode="auto">
            <a:xfrm>
              <a:off x="-1933" y="2065"/>
              <a:ext cx="1755" cy="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5723" tIns="32861" rIns="65723" bIns="32861">
              <a:spAutoFit/>
            </a:bodyPr>
            <a:lstStyle>
              <a:lvl1pPr marL="171450" indent="-171450" algn="l" defTabSz="822325"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411163" algn="l" defTabSz="822325"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822325" algn="l" defTabSz="822325"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235075" algn="l" defTabSz="822325"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646238" algn="l" defTabSz="822325"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103438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560638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017838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475038" defTabSz="8223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None/>
              </a:pPr>
              <a:r>
                <a:rPr lang="en-US" altLang="en-US" sz="1600">
                  <a:solidFill>
                    <a:schemeClr val="folHlink"/>
                  </a:solidFill>
                  <a:latin typeface="Verdana" charset="0"/>
                  <a:ea typeface="Times New Roman" charset="0"/>
                  <a:cs typeface="Times New Roman" charset="0"/>
                </a:rPr>
                <a:t>Second Type:</a:t>
              </a:r>
            </a:p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charset="2"/>
                <a:buChar char="§"/>
              </a:pPr>
              <a:r>
                <a:rPr lang="en-US" altLang="en-US" sz="1400">
                  <a:solidFill>
                    <a:schemeClr val="bg1"/>
                  </a:solidFill>
                  <a:ea typeface="Times New Roman" charset="0"/>
                  <a:cs typeface="Times New Roman" charset="0"/>
                </a:rPr>
                <a:t>Electrical current does not flow easily</a:t>
              </a:r>
            </a:p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charset="2"/>
                <a:buChar char="§"/>
              </a:pPr>
              <a:r>
                <a:rPr lang="en-US" altLang="en-US" sz="1400" b="1">
                  <a:solidFill>
                    <a:schemeClr val="folHlink"/>
                  </a:solidFill>
                  <a:ea typeface="Times New Roman" charset="0"/>
                  <a:cs typeface="Times New Roman" charset="0"/>
                </a:rPr>
                <a:t>Plastics</a:t>
              </a:r>
              <a:r>
                <a:rPr lang="en-US" altLang="en-US" sz="1400">
                  <a:solidFill>
                    <a:schemeClr val="bg1"/>
                  </a:solidFill>
                  <a:ea typeface="Times New Roman" charset="0"/>
                  <a:cs typeface="Times New Roman" charset="0"/>
                </a:rPr>
                <a:t> </a:t>
              </a:r>
              <a:r>
                <a:rPr lang="en-US" altLang="en-US" sz="1400" b="1">
                  <a:solidFill>
                    <a:schemeClr val="folHlink"/>
                  </a:solidFill>
                  <a:ea typeface="Times New Roman" charset="0"/>
                  <a:cs typeface="Times New Roman" charset="0"/>
                </a:rPr>
                <a:t>CANNOT</a:t>
              </a:r>
              <a:r>
                <a:rPr lang="en-US" altLang="en-US" sz="1400">
                  <a:solidFill>
                    <a:schemeClr val="bg1"/>
                  </a:solidFill>
                  <a:ea typeface="Times New Roman" charset="0"/>
                  <a:cs typeface="Times New Roman" charset="0"/>
                </a:rPr>
                <a:t> be grounded</a:t>
              </a:r>
            </a:p>
            <a:p>
              <a:pPr>
                <a:spcBef>
                  <a:spcPct val="20000"/>
                </a:spcBef>
                <a:buClr>
                  <a:schemeClr val="bg1"/>
                </a:buClr>
                <a:buFont typeface="Wingdings" charset="2"/>
                <a:buChar char="§"/>
              </a:pPr>
              <a:r>
                <a:rPr lang="en-US" altLang="en-US" sz="1400">
                  <a:solidFill>
                    <a:schemeClr val="bg1"/>
                  </a:solidFill>
                  <a:ea typeface="Times New Roman" charset="0"/>
                  <a:cs typeface="Times New Roman" charset="0"/>
                </a:rPr>
                <a:t>Typically very high charging</a:t>
              </a:r>
              <a:r>
                <a:rPr lang="en-US" altLang="en-US" sz="1800">
                  <a:ea typeface="Times New Roman" charset="0"/>
                  <a:cs typeface="Times New Roman" charset="0"/>
                </a:rPr>
                <a:t>           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</a:pPr>
              <a:endParaRPr lang="en-US" altLang="en-US" sz="1800" b="1">
                <a:solidFill>
                  <a:schemeClr val="folHlink"/>
                </a:solidFill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942129" name="Oval 49"/>
          <p:cNvSpPr>
            <a:spLocks noChangeArrowheads="1"/>
          </p:cNvSpPr>
          <p:nvPr/>
        </p:nvSpPr>
        <p:spPr bwMode="auto">
          <a:xfrm>
            <a:off x="3708400" y="3716338"/>
            <a:ext cx="612775" cy="612775"/>
          </a:xfrm>
          <a:prstGeom prst="ellipse">
            <a:avLst/>
          </a:prstGeom>
          <a:gradFill rotWithShape="1">
            <a:gsLst>
              <a:gs pos="0">
                <a:srgbClr val="C0C0C4"/>
              </a:gs>
              <a:gs pos="100000">
                <a:srgbClr val="C0C0C4">
                  <a:gamma/>
                  <a:shade val="39216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5B4F4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30" name="AutoShape 50"/>
          <p:cNvSpPr>
            <a:spLocks noChangeArrowheads="1"/>
          </p:cNvSpPr>
          <p:nvPr/>
        </p:nvSpPr>
        <p:spPr bwMode="auto">
          <a:xfrm rot="5400000">
            <a:off x="3861594" y="3623469"/>
            <a:ext cx="306388" cy="54610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tint val="15686"/>
                  <a:invGamma/>
                  <a:alpha val="49001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42126" name="Picture 46" descr="MCj04325370000[1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88" y="3806825"/>
            <a:ext cx="431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34"/>
    </mc:Choice>
    <mc:Fallback xmlns="">
      <p:transition spd="slow" advTm="823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ChangeArrowheads="1"/>
          </p:cNvSpPr>
          <p:nvPr/>
        </p:nvSpPr>
        <p:spPr bwMode="auto">
          <a:xfrm>
            <a:off x="0" y="1600200"/>
            <a:ext cx="9144000" cy="3144838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163" name="Rectangle 3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639763" y="2765425"/>
            <a:ext cx="4003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3" tIns="41061" rIns="82123" bIns="41061" anchor="ctr"/>
          <a:lstStyle>
            <a:lvl1pPr algn="l" defTabSz="814388">
              <a:defRPr sz="3200" b="1">
                <a:solidFill>
                  <a:schemeClr val="tx2"/>
                </a:solidFill>
                <a:latin typeface="Arial" charset="0"/>
              </a:defRPr>
            </a:lvl1pPr>
            <a:lvl2pPr algn="l" defTabSz="814388"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defTabSz="814388"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defTabSz="814388"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defTabSz="814388"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defTabSz="8143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defTabSz="8143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defTabSz="8143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defTabSz="8143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200" b="0">
                <a:solidFill>
                  <a:srgbClr val="FFFFFF"/>
                </a:solidFill>
              </a:rPr>
              <a:t>Cisco Recommendations to Manage ESD and Secure Proper Grounding Installation</a:t>
            </a:r>
            <a:r>
              <a:rPr lang="en-US" altLang="en-US" sz="3000" b="0">
                <a:solidFill>
                  <a:srgbClr val="FFFFFF"/>
                </a:solidFill>
              </a:rPr>
              <a:t/>
            </a:r>
            <a:br>
              <a:rPr lang="en-US" altLang="en-US" sz="3000" b="0">
                <a:solidFill>
                  <a:srgbClr val="FFFFFF"/>
                </a:solidFill>
              </a:rPr>
            </a:br>
            <a:endParaRPr lang="en-US" altLang="en-US" sz="3000" b="0">
              <a:solidFill>
                <a:srgbClr val="FFFFFF"/>
              </a:solidFill>
            </a:endParaRPr>
          </a:p>
        </p:txBody>
      </p:sp>
      <p:sp>
        <p:nvSpPr>
          <p:cNvPr id="988165" name="Rectangle 5"/>
          <p:cNvSpPr>
            <a:spLocks noChangeArrowheads="1"/>
          </p:cNvSpPr>
          <p:nvPr/>
        </p:nvSpPr>
        <p:spPr bwMode="auto">
          <a:xfrm>
            <a:off x="639763" y="5002213"/>
            <a:ext cx="79406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3" tIns="41061" rIns="82123" bIns="41061"/>
          <a:lstStyle>
            <a:lvl1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574675" algn="l" defTabSz="814388">
              <a:lnSpc>
                <a:spcPct val="95000"/>
              </a:lnSpc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algn="l" defTabSz="814388">
              <a:lnSpc>
                <a:spcPct val="95000"/>
              </a:lnSpc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254125" algn="l" defTabSz="814388">
              <a:lnSpc>
                <a:spcPct val="95000"/>
              </a:lnSpc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1604963" algn="l" defTabSz="814388">
              <a:lnSpc>
                <a:spcPct val="95000"/>
              </a:lnSpc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062163" defTabSz="814388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519363" defTabSz="814388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2976563" defTabSz="814388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433763" defTabSz="814388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2000"/>
              <a:t>Step by Step Cisco Best Practices </a:t>
            </a:r>
          </a:p>
        </p:txBody>
      </p:sp>
      <p:pic>
        <p:nvPicPr>
          <p:cNvPr id="988167" name="Picture 7" descr="esdagi_enews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"/>
          <a:stretch>
            <a:fillRect/>
          </a:stretch>
        </p:blipFill>
        <p:spPr bwMode="auto">
          <a:xfrm>
            <a:off x="4684713" y="1608138"/>
            <a:ext cx="4459287" cy="31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27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5"/>
    </mc:Choice>
    <mc:Fallback xmlns="">
      <p:transition spd="slow" advTm="412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44171" name="Group 43"/>
          <p:cNvGrpSpPr>
            <a:grpSpLocks/>
          </p:cNvGrpSpPr>
          <p:nvPr/>
        </p:nvGrpSpPr>
        <p:grpSpPr bwMode="auto">
          <a:xfrm>
            <a:off x="0" y="1916113"/>
            <a:ext cx="9144000" cy="3025775"/>
            <a:chOff x="0" y="1207"/>
            <a:chExt cx="5760" cy="1906"/>
          </a:xfrm>
        </p:grpSpPr>
        <p:grpSp>
          <p:nvGrpSpPr>
            <p:cNvPr id="944169" name="Group 41"/>
            <p:cNvGrpSpPr>
              <a:grpSpLocks/>
            </p:cNvGrpSpPr>
            <p:nvPr/>
          </p:nvGrpSpPr>
          <p:grpSpPr bwMode="auto">
            <a:xfrm>
              <a:off x="0" y="1207"/>
              <a:ext cx="5760" cy="1838"/>
              <a:chOff x="0" y="1207"/>
              <a:chExt cx="5760" cy="1838"/>
            </a:xfrm>
          </p:grpSpPr>
          <p:pic>
            <p:nvPicPr>
              <p:cNvPr id="944130" name="Picture 2" descr="Plano2"/>
              <p:cNvPicPr>
                <a:picLocks noChangeAspect="1" noChangeArrowheads="1"/>
              </p:cNvPicPr>
              <p:nvPr/>
            </p:nvPicPr>
            <p:blipFill>
              <a:blip r:embed="rId3">
                <a:lum bright="-38000" contrast="1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1" b="41370"/>
              <a:stretch>
                <a:fillRect/>
              </a:stretch>
            </p:blipFill>
            <p:spPr bwMode="auto">
              <a:xfrm>
                <a:off x="0" y="1238"/>
                <a:ext cx="5760" cy="18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44167" name="Rectangle 39"/>
              <p:cNvSpPr>
                <a:spLocks noChangeArrowheads="1"/>
              </p:cNvSpPr>
              <p:nvPr/>
            </p:nvSpPr>
            <p:spPr bwMode="auto">
              <a:xfrm rot="10800000">
                <a:off x="0" y="2546"/>
                <a:ext cx="5760" cy="499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82124" tIns="41061" rIns="82124" bIns="41061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4168" name="Rectangle 40"/>
              <p:cNvSpPr>
                <a:spLocks noChangeArrowheads="1"/>
              </p:cNvSpPr>
              <p:nvPr/>
            </p:nvSpPr>
            <p:spPr bwMode="auto">
              <a:xfrm>
                <a:off x="0" y="1207"/>
                <a:ext cx="5760" cy="499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82124" tIns="41061" rIns="82124" bIns="41061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44152" name="Rectangle 24"/>
            <p:cNvSpPr>
              <a:spLocks noChangeArrowheads="1"/>
            </p:cNvSpPr>
            <p:nvPr/>
          </p:nvSpPr>
          <p:spPr bwMode="auto">
            <a:xfrm>
              <a:off x="0" y="1241"/>
              <a:ext cx="5760" cy="1872"/>
            </a:xfrm>
            <a:prstGeom prst="rect">
              <a:avLst/>
            </a:prstGeom>
            <a:solidFill>
              <a:schemeClr val="tx2">
                <a:alpha val="48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44170" name="Group 42"/>
          <p:cNvGrpSpPr>
            <a:grpSpLocks/>
          </p:cNvGrpSpPr>
          <p:nvPr/>
        </p:nvGrpSpPr>
        <p:grpSpPr bwMode="auto">
          <a:xfrm>
            <a:off x="1223963" y="1592263"/>
            <a:ext cx="7813675" cy="2692400"/>
            <a:chOff x="771" y="1003"/>
            <a:chExt cx="4922" cy="1696"/>
          </a:xfrm>
        </p:grpSpPr>
        <p:sp>
          <p:nvSpPr>
            <p:cNvPr id="944133" name="Text Box 5"/>
            <p:cNvSpPr txBox="1">
              <a:spLocks noChangeArrowheads="1"/>
            </p:cNvSpPr>
            <p:nvPr/>
          </p:nvSpPr>
          <p:spPr bwMode="auto">
            <a:xfrm>
              <a:off x="771" y="2387"/>
              <a:ext cx="154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1437" tIns="45717" rIns="91437" bIns="45717">
              <a:spAutoFit/>
            </a:bodyPr>
            <a:lstStyle>
              <a:lvl1pPr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411163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82232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23507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646238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1034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5606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0178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4750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50000"/>
                </a:spcBef>
                <a:buClr>
                  <a:srgbClr val="0183B7"/>
                </a:buClr>
                <a:buSzPct val="100000"/>
                <a:buFont typeface="Arial" charset="0"/>
                <a:buNone/>
              </a:pPr>
              <a:r>
                <a:rPr lang="en-US" altLang="en-US" sz="1400" b="1">
                  <a:solidFill>
                    <a:schemeClr val="bg1"/>
                  </a:solidFill>
                  <a:ea typeface="ヒラギノ角ゴ ProN W3" charset="-128"/>
                  <a:sym typeface="Arial" charset="0"/>
                </a:rPr>
                <a:t>Network Operations Center</a:t>
              </a:r>
            </a:p>
          </p:txBody>
        </p:sp>
        <p:sp>
          <p:nvSpPr>
            <p:cNvPr id="944134" name="Text Box 6"/>
            <p:cNvSpPr txBox="1">
              <a:spLocks noChangeArrowheads="1"/>
            </p:cNvSpPr>
            <p:nvPr/>
          </p:nvSpPr>
          <p:spPr bwMode="auto">
            <a:xfrm>
              <a:off x="3736" y="2270"/>
              <a:ext cx="782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1437" tIns="45717" rIns="91437" bIns="45717">
              <a:spAutoFit/>
            </a:bodyPr>
            <a:lstStyle>
              <a:lvl1pPr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411163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82232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23507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646238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1034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5606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0178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4750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50000"/>
                </a:spcBef>
                <a:buClr>
                  <a:srgbClr val="0183B7"/>
                </a:buClr>
                <a:buSzPct val="100000"/>
                <a:buFont typeface="Arial" charset="0"/>
                <a:buNone/>
              </a:pPr>
              <a:r>
                <a:rPr lang="en-US" altLang="en-US" sz="1400" b="1">
                  <a:solidFill>
                    <a:schemeClr val="bg1"/>
                  </a:solidFill>
                  <a:ea typeface="ヒラギノ角ゴ ProN W3" charset="-128"/>
                  <a:sym typeface="Arial" charset="0"/>
                </a:rPr>
                <a:t>Inspect</a:t>
              </a:r>
            </a:p>
          </p:txBody>
        </p:sp>
        <p:sp>
          <p:nvSpPr>
            <p:cNvPr id="944136" name="Text Box 8"/>
            <p:cNvSpPr txBox="1">
              <a:spLocks noChangeArrowheads="1"/>
            </p:cNvSpPr>
            <p:nvPr/>
          </p:nvSpPr>
          <p:spPr bwMode="auto">
            <a:xfrm>
              <a:off x="4854" y="2406"/>
              <a:ext cx="726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1437" tIns="45717" rIns="91437" bIns="45717">
              <a:spAutoFit/>
            </a:bodyPr>
            <a:lstStyle>
              <a:lvl1pPr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411163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82232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23507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646238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1034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5606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0178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4750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50000"/>
                </a:spcBef>
                <a:buClr>
                  <a:srgbClr val="0183B7"/>
                </a:buClr>
                <a:buSzPct val="100000"/>
                <a:buFont typeface="Arial" charset="0"/>
                <a:buNone/>
              </a:pPr>
              <a:r>
                <a:rPr lang="en-US" altLang="en-US" sz="1400" b="1">
                  <a:solidFill>
                    <a:schemeClr val="bg1"/>
                  </a:solidFill>
                  <a:ea typeface="ヒラギノ角ゴ ProN W3" charset="-128"/>
                  <a:sym typeface="Arial" charset="0"/>
                </a:rPr>
                <a:t>Receive</a:t>
              </a:r>
            </a:p>
          </p:txBody>
        </p:sp>
        <p:sp>
          <p:nvSpPr>
            <p:cNvPr id="944138" name="Text Box 10"/>
            <p:cNvSpPr txBox="1">
              <a:spLocks noChangeArrowheads="1"/>
            </p:cNvSpPr>
            <p:nvPr/>
          </p:nvSpPr>
          <p:spPr bwMode="auto">
            <a:xfrm>
              <a:off x="2488" y="1684"/>
              <a:ext cx="782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1437" tIns="45717" rIns="91437" bIns="45717">
              <a:spAutoFit/>
            </a:bodyPr>
            <a:lstStyle>
              <a:lvl1pPr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411163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82232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235075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646238" algn="l" defTabSz="822325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1034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5606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0178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475038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50000"/>
                </a:spcBef>
                <a:buClr>
                  <a:srgbClr val="0183B7"/>
                </a:buClr>
                <a:buSzPct val="100000"/>
                <a:buFont typeface="Arial" charset="0"/>
                <a:buNone/>
              </a:pPr>
              <a:r>
                <a:rPr lang="en-US" altLang="en-US" sz="1400" b="1">
                  <a:solidFill>
                    <a:schemeClr val="bg1"/>
                  </a:solidFill>
                  <a:ea typeface="ヒラギノ角ゴ ProN W3" charset="-128"/>
                  <a:sym typeface="Arial" charset="0"/>
                </a:rPr>
                <a:t>Store </a:t>
              </a:r>
            </a:p>
          </p:txBody>
        </p:sp>
        <p:sp>
          <p:nvSpPr>
            <p:cNvPr id="944150" name="AutoShape 22"/>
            <p:cNvSpPr>
              <a:spLocks noChangeArrowheads="1"/>
            </p:cNvSpPr>
            <p:nvPr/>
          </p:nvSpPr>
          <p:spPr bwMode="auto">
            <a:xfrm>
              <a:off x="952" y="2205"/>
              <a:ext cx="1179" cy="158"/>
            </a:xfrm>
            <a:prstGeom prst="can">
              <a:avLst>
                <a:gd name="adj" fmla="val 50000"/>
              </a:avLst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pic>
          <p:nvPicPr>
            <p:cNvPr id="944151" name="Picture 23" descr="MAE1880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" y="1525"/>
              <a:ext cx="635" cy="723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4153" name="AutoShape 25"/>
            <p:cNvSpPr>
              <a:spLocks noChangeArrowheads="1"/>
            </p:cNvSpPr>
            <p:nvPr/>
          </p:nvSpPr>
          <p:spPr bwMode="auto">
            <a:xfrm>
              <a:off x="2290" y="1525"/>
              <a:ext cx="1179" cy="158"/>
            </a:xfrm>
            <a:prstGeom prst="can">
              <a:avLst>
                <a:gd name="adj" fmla="val 50000"/>
              </a:avLst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pic>
          <p:nvPicPr>
            <p:cNvPr id="944141" name="Picture 13" descr="Stor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7" y="1003"/>
              <a:ext cx="805" cy="57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44155" name="AutoShape 27"/>
            <p:cNvSpPr>
              <a:spLocks noChangeArrowheads="1"/>
            </p:cNvSpPr>
            <p:nvPr/>
          </p:nvSpPr>
          <p:spPr bwMode="auto">
            <a:xfrm>
              <a:off x="3628" y="2115"/>
              <a:ext cx="953" cy="158"/>
            </a:xfrm>
            <a:prstGeom prst="can">
              <a:avLst>
                <a:gd name="adj" fmla="val 50000"/>
              </a:avLst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pic>
          <p:nvPicPr>
            <p:cNvPr id="944154" name="Picture 26" descr="iStock_000006108261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6" y="1593"/>
              <a:ext cx="544" cy="54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44156" name="AutoShape 28"/>
            <p:cNvSpPr>
              <a:spLocks noChangeArrowheads="1"/>
            </p:cNvSpPr>
            <p:nvPr/>
          </p:nvSpPr>
          <p:spPr bwMode="auto">
            <a:xfrm>
              <a:off x="4740" y="2247"/>
              <a:ext cx="953" cy="158"/>
            </a:xfrm>
            <a:prstGeom prst="can">
              <a:avLst>
                <a:gd name="adj" fmla="val 50000"/>
              </a:avLst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pic>
          <p:nvPicPr>
            <p:cNvPr id="944157" name="Picture 29" descr="iStock_000004510587X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" y="1842"/>
              <a:ext cx="658" cy="437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44158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Define the Areas Where Network Products Are Handled or Installed</a:t>
            </a:r>
          </a:p>
        </p:txBody>
      </p:sp>
      <p:sp>
        <p:nvSpPr>
          <p:cNvPr id="944166" name="Text Box 38"/>
          <p:cNvSpPr txBox="1">
            <a:spLocks noChangeArrowheads="1"/>
          </p:cNvSpPr>
          <p:nvPr/>
        </p:nvSpPr>
        <p:spPr bwMode="auto">
          <a:xfrm>
            <a:off x="0" y="368300"/>
            <a:ext cx="593725" cy="425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6" tIns="45716" rIns="91436" bIns="45716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2300" b="1">
                <a:solidFill>
                  <a:schemeClr val="bg1"/>
                </a:solidFill>
                <a:ea typeface="ヒラギノ角ゴ ProN W3" charset="-128"/>
                <a:sym typeface="Arial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1787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6"/>
    </mc:Choice>
    <mc:Fallback xmlns="">
      <p:transition spd="slow" advTm="440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81060" name="Group 68"/>
          <p:cNvGrpSpPr>
            <a:grpSpLocks/>
          </p:cNvGrpSpPr>
          <p:nvPr/>
        </p:nvGrpSpPr>
        <p:grpSpPr bwMode="auto">
          <a:xfrm>
            <a:off x="0" y="1916113"/>
            <a:ext cx="9144000" cy="3025775"/>
            <a:chOff x="0" y="1207"/>
            <a:chExt cx="5760" cy="1906"/>
          </a:xfrm>
        </p:grpSpPr>
        <p:grpSp>
          <p:nvGrpSpPr>
            <p:cNvPr id="981061" name="Group 69"/>
            <p:cNvGrpSpPr>
              <a:grpSpLocks/>
            </p:cNvGrpSpPr>
            <p:nvPr/>
          </p:nvGrpSpPr>
          <p:grpSpPr bwMode="auto">
            <a:xfrm>
              <a:off x="0" y="1207"/>
              <a:ext cx="5760" cy="1838"/>
              <a:chOff x="0" y="1207"/>
              <a:chExt cx="5760" cy="1838"/>
            </a:xfrm>
          </p:grpSpPr>
          <p:pic>
            <p:nvPicPr>
              <p:cNvPr id="981062" name="Picture 70" descr="Plano2"/>
              <p:cNvPicPr>
                <a:picLocks noChangeAspect="1" noChangeArrowheads="1"/>
              </p:cNvPicPr>
              <p:nvPr/>
            </p:nvPicPr>
            <p:blipFill>
              <a:blip r:embed="rId3">
                <a:lum bright="-38000" contrast="1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1" b="41370"/>
              <a:stretch>
                <a:fillRect/>
              </a:stretch>
            </p:blipFill>
            <p:spPr bwMode="auto">
              <a:xfrm>
                <a:off x="0" y="1238"/>
                <a:ext cx="5760" cy="18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81063" name="Rectangle 71"/>
              <p:cNvSpPr>
                <a:spLocks noChangeArrowheads="1"/>
              </p:cNvSpPr>
              <p:nvPr/>
            </p:nvSpPr>
            <p:spPr bwMode="auto">
              <a:xfrm rot="10800000">
                <a:off x="0" y="2546"/>
                <a:ext cx="5760" cy="499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82124" tIns="41061" rIns="82124" bIns="41061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1064" name="Rectangle 72"/>
              <p:cNvSpPr>
                <a:spLocks noChangeArrowheads="1"/>
              </p:cNvSpPr>
              <p:nvPr/>
            </p:nvSpPr>
            <p:spPr bwMode="auto">
              <a:xfrm>
                <a:off x="0" y="1207"/>
                <a:ext cx="5760" cy="499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82124" tIns="41061" rIns="82124" bIns="41061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81065" name="Rectangle 73"/>
            <p:cNvSpPr>
              <a:spLocks noChangeArrowheads="1"/>
            </p:cNvSpPr>
            <p:nvPr/>
          </p:nvSpPr>
          <p:spPr bwMode="auto">
            <a:xfrm>
              <a:off x="0" y="1241"/>
              <a:ext cx="5760" cy="1872"/>
            </a:xfrm>
            <a:prstGeom prst="rect">
              <a:avLst/>
            </a:prstGeom>
            <a:solidFill>
              <a:schemeClr val="tx2">
                <a:alpha val="48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80996" name="Text Box 4"/>
          <p:cNvSpPr txBox="1">
            <a:spLocks noChangeArrowheads="1"/>
          </p:cNvSpPr>
          <p:nvPr/>
        </p:nvSpPr>
        <p:spPr bwMode="auto">
          <a:xfrm>
            <a:off x="1223963" y="3773488"/>
            <a:ext cx="24479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7" tIns="45717" rIns="91437" bIns="45717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1400" b="1">
                <a:solidFill>
                  <a:schemeClr val="bg1"/>
                </a:solidFill>
                <a:ea typeface="ヒラギノ角ゴ ProN W3" charset="-128"/>
                <a:sym typeface="Arial" charset="0"/>
              </a:rPr>
              <a:t>Network Operations Center</a:t>
            </a:r>
          </a:p>
        </p:txBody>
      </p:sp>
      <p:sp>
        <p:nvSpPr>
          <p:cNvPr id="980997" name="Text Box 5"/>
          <p:cNvSpPr txBox="1">
            <a:spLocks noChangeArrowheads="1"/>
          </p:cNvSpPr>
          <p:nvPr/>
        </p:nvSpPr>
        <p:spPr bwMode="auto">
          <a:xfrm>
            <a:off x="5895975" y="3624263"/>
            <a:ext cx="1241425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7" tIns="45717" rIns="91437" bIns="45717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1400" b="1">
                <a:solidFill>
                  <a:schemeClr val="bg1"/>
                </a:solidFill>
                <a:ea typeface="ヒラギノ角ゴ ProN W3" charset="-128"/>
                <a:sym typeface="Arial" charset="0"/>
              </a:rPr>
              <a:t>Inspect</a:t>
            </a:r>
          </a:p>
        </p:txBody>
      </p:sp>
      <p:sp>
        <p:nvSpPr>
          <p:cNvPr id="980998" name="Text Box 6"/>
          <p:cNvSpPr txBox="1">
            <a:spLocks noChangeArrowheads="1"/>
          </p:cNvSpPr>
          <p:nvPr/>
        </p:nvSpPr>
        <p:spPr bwMode="auto">
          <a:xfrm>
            <a:off x="7669213" y="3857625"/>
            <a:ext cx="115252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7" tIns="45717" rIns="91437" bIns="45717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1400" b="1">
                <a:solidFill>
                  <a:schemeClr val="bg1"/>
                </a:solidFill>
                <a:ea typeface="ヒラギノ角ゴ ProN W3" charset="-128"/>
                <a:sym typeface="Arial" charset="0"/>
              </a:rPr>
              <a:t>Receive</a:t>
            </a:r>
          </a:p>
        </p:txBody>
      </p:sp>
      <p:sp>
        <p:nvSpPr>
          <p:cNvPr id="980999" name="Text Box 7"/>
          <p:cNvSpPr txBox="1">
            <a:spLocks noChangeArrowheads="1"/>
          </p:cNvSpPr>
          <p:nvPr/>
        </p:nvSpPr>
        <p:spPr bwMode="auto">
          <a:xfrm>
            <a:off x="3949700" y="2840038"/>
            <a:ext cx="1241425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7" tIns="45717" rIns="91437" bIns="45717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1400" b="1">
                <a:solidFill>
                  <a:schemeClr val="bg1"/>
                </a:solidFill>
                <a:ea typeface="ヒラギノ角ゴ ProN W3" charset="-128"/>
                <a:sym typeface="Arial" charset="0"/>
              </a:rPr>
              <a:t>Store </a:t>
            </a:r>
          </a:p>
        </p:txBody>
      </p:sp>
      <p:sp>
        <p:nvSpPr>
          <p:cNvPr id="9810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</a:rPr>
              <a:t>Identify Control Level Based on Level of </a:t>
            </a:r>
            <a:br>
              <a:rPr lang="en-US" altLang="en-US" sz="3200" dirty="0">
                <a:solidFill>
                  <a:schemeClr val="bg1"/>
                </a:solidFill>
              </a:rPr>
            </a:br>
            <a:r>
              <a:rPr lang="en-US" altLang="en-US" sz="3200" dirty="0">
                <a:solidFill>
                  <a:schemeClr val="bg1"/>
                </a:solidFill>
              </a:rPr>
              <a:t>Potential Exposure</a:t>
            </a:r>
          </a:p>
        </p:txBody>
      </p:sp>
      <p:sp>
        <p:nvSpPr>
          <p:cNvPr id="981001" name="AutoShape 9"/>
          <p:cNvSpPr>
            <a:spLocks noChangeArrowheads="1"/>
          </p:cNvSpPr>
          <p:nvPr/>
        </p:nvSpPr>
        <p:spPr bwMode="auto">
          <a:xfrm>
            <a:off x="1511300" y="3500438"/>
            <a:ext cx="1871663" cy="250825"/>
          </a:xfrm>
          <a:prstGeom prst="can">
            <a:avLst>
              <a:gd name="adj" fmla="val 50000"/>
            </a:avLst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pic>
        <p:nvPicPr>
          <p:cNvPr id="981002" name="Picture 10" descr="MAE188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420938"/>
            <a:ext cx="1008063" cy="1147762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1003" name="AutoShape 11"/>
          <p:cNvSpPr>
            <a:spLocks noChangeArrowheads="1"/>
          </p:cNvSpPr>
          <p:nvPr/>
        </p:nvSpPr>
        <p:spPr bwMode="auto">
          <a:xfrm>
            <a:off x="3635375" y="2644775"/>
            <a:ext cx="1871663" cy="250825"/>
          </a:xfrm>
          <a:prstGeom prst="can">
            <a:avLst>
              <a:gd name="adj" fmla="val 50000"/>
            </a:avLst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pic>
        <p:nvPicPr>
          <p:cNvPr id="981004" name="Picture 12" descr="Sto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8" y="1816100"/>
            <a:ext cx="1277937" cy="914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81005" name="AutoShape 13"/>
          <p:cNvSpPr>
            <a:spLocks noChangeArrowheads="1"/>
          </p:cNvSpPr>
          <p:nvPr/>
        </p:nvSpPr>
        <p:spPr bwMode="auto">
          <a:xfrm>
            <a:off x="5759450" y="3357563"/>
            <a:ext cx="1512888" cy="250825"/>
          </a:xfrm>
          <a:prstGeom prst="can">
            <a:avLst>
              <a:gd name="adj" fmla="val 50000"/>
            </a:avLst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pic>
        <p:nvPicPr>
          <p:cNvPr id="981006" name="Picture 14" descr="iStock_000006108261Sm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528888"/>
            <a:ext cx="863600" cy="8636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981057" name="Group 65"/>
          <p:cNvGrpSpPr>
            <a:grpSpLocks/>
          </p:cNvGrpSpPr>
          <p:nvPr/>
        </p:nvGrpSpPr>
        <p:grpSpPr bwMode="auto">
          <a:xfrm>
            <a:off x="4115422" y="4617246"/>
            <a:ext cx="1476375" cy="1189037"/>
            <a:chOff x="4944" y="3498"/>
            <a:chExt cx="930" cy="749"/>
          </a:xfrm>
        </p:grpSpPr>
        <p:grpSp>
          <p:nvGrpSpPr>
            <p:cNvPr id="981036" name="Group 44"/>
            <p:cNvGrpSpPr>
              <a:grpSpLocks/>
            </p:cNvGrpSpPr>
            <p:nvPr/>
          </p:nvGrpSpPr>
          <p:grpSpPr bwMode="auto">
            <a:xfrm>
              <a:off x="4944" y="3498"/>
              <a:ext cx="930" cy="227"/>
              <a:chOff x="4963" y="3498"/>
              <a:chExt cx="930" cy="227"/>
            </a:xfrm>
          </p:grpSpPr>
          <p:grpSp>
            <p:nvGrpSpPr>
              <p:cNvPr id="981024" name="Group 32"/>
              <p:cNvGrpSpPr>
                <a:grpSpLocks/>
              </p:cNvGrpSpPr>
              <p:nvPr/>
            </p:nvGrpSpPr>
            <p:grpSpPr bwMode="auto">
              <a:xfrm>
                <a:off x="5156" y="3498"/>
                <a:ext cx="544" cy="227"/>
                <a:chOff x="3470" y="2863"/>
                <a:chExt cx="2119" cy="1350"/>
              </a:xfrm>
            </p:grpSpPr>
            <p:sp>
              <p:nvSpPr>
                <p:cNvPr id="981022" name="AutoShape 30"/>
                <p:cNvSpPr>
                  <a:spLocks noChangeArrowheads="1"/>
                </p:cNvSpPr>
                <p:nvPr/>
              </p:nvSpPr>
              <p:spPr bwMode="auto">
                <a:xfrm>
                  <a:off x="3470" y="2863"/>
                  <a:ext cx="2119" cy="1350"/>
                </a:xfrm>
                <a:prstGeom prst="roundRect">
                  <a:avLst>
                    <a:gd name="adj" fmla="val 5907"/>
                  </a:avLst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4314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1023" name="Freeform 31"/>
                <p:cNvSpPr>
                  <a:spLocks/>
                </p:cNvSpPr>
                <p:nvPr/>
              </p:nvSpPr>
              <p:spPr bwMode="auto">
                <a:xfrm>
                  <a:off x="3513" y="2906"/>
                  <a:ext cx="2048" cy="794"/>
                </a:xfrm>
                <a:custGeom>
                  <a:avLst/>
                  <a:gdLst>
                    <a:gd name="T0" fmla="*/ 996 w 1005"/>
                    <a:gd name="T1" fmla="*/ 123 h 638"/>
                    <a:gd name="T2" fmla="*/ 974 w 1005"/>
                    <a:gd name="T3" fmla="*/ 0 h 638"/>
                    <a:gd name="T4" fmla="*/ 22 w 1005"/>
                    <a:gd name="T5" fmla="*/ 2 h 638"/>
                    <a:gd name="T6" fmla="*/ 2 w 1005"/>
                    <a:gd name="T7" fmla="*/ 21 h 638"/>
                    <a:gd name="T8" fmla="*/ 0 w 1005"/>
                    <a:gd name="T9" fmla="*/ 620 h 638"/>
                    <a:gd name="T10" fmla="*/ 996 w 1005"/>
                    <a:gd name="T11" fmla="*/ 322 h 638"/>
                    <a:gd name="T12" fmla="*/ 996 w 1005"/>
                    <a:gd name="T13" fmla="*/ 123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5" h="638">
                      <a:moveTo>
                        <a:pt x="996" y="123"/>
                      </a:moveTo>
                      <a:cubicBezTo>
                        <a:pt x="996" y="66"/>
                        <a:pt x="1005" y="0"/>
                        <a:pt x="974" y="0"/>
                      </a:cubicBezTo>
                      <a:cubicBezTo>
                        <a:pt x="76" y="0"/>
                        <a:pt x="22" y="2"/>
                        <a:pt x="22" y="2"/>
                      </a:cubicBezTo>
                      <a:cubicBezTo>
                        <a:pt x="12" y="2"/>
                        <a:pt x="9" y="14"/>
                        <a:pt x="2" y="21"/>
                      </a:cubicBezTo>
                      <a:cubicBezTo>
                        <a:pt x="2" y="638"/>
                        <a:pt x="0" y="620"/>
                        <a:pt x="0" y="620"/>
                      </a:cubicBezTo>
                      <a:cubicBezTo>
                        <a:pt x="590" y="203"/>
                        <a:pt x="830" y="405"/>
                        <a:pt x="996" y="322"/>
                      </a:cubicBezTo>
                      <a:lnTo>
                        <a:pt x="996" y="12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gamma/>
                        <a:tint val="0"/>
                        <a:invGamma/>
                        <a:alpha val="52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1020" name="Text Box 28"/>
              <p:cNvSpPr txBox="1">
                <a:spLocks noChangeArrowheads="1"/>
              </p:cNvSpPr>
              <p:nvPr/>
            </p:nvSpPr>
            <p:spPr bwMode="auto">
              <a:xfrm>
                <a:off x="4963" y="3542"/>
                <a:ext cx="930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82124" tIns="41061" rIns="82124" bIns="41061">
                <a:spAutoFit/>
              </a:bodyPr>
              <a:lstStyle>
                <a:lvl1pPr algn="l" defTabSz="814388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algn="l" defTabSz="814388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algn="l" defTabSz="814388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algn="l" defTabSz="814388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algn="l" defTabSz="814388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000" b="1">
                    <a:solidFill>
                      <a:schemeClr val="bg1"/>
                    </a:solidFill>
                  </a:rPr>
                  <a:t>High Level I</a:t>
                </a:r>
              </a:p>
            </p:txBody>
          </p:sp>
        </p:grpSp>
        <p:grpSp>
          <p:nvGrpSpPr>
            <p:cNvPr id="981035" name="Group 43"/>
            <p:cNvGrpSpPr>
              <a:grpSpLocks/>
            </p:cNvGrpSpPr>
            <p:nvPr/>
          </p:nvGrpSpPr>
          <p:grpSpPr bwMode="auto">
            <a:xfrm>
              <a:off x="4944" y="3759"/>
              <a:ext cx="930" cy="227"/>
              <a:chOff x="4944" y="3759"/>
              <a:chExt cx="930" cy="227"/>
            </a:xfrm>
          </p:grpSpPr>
          <p:grpSp>
            <p:nvGrpSpPr>
              <p:cNvPr id="981025" name="Group 33"/>
              <p:cNvGrpSpPr>
                <a:grpSpLocks/>
              </p:cNvGrpSpPr>
              <p:nvPr/>
            </p:nvGrpSpPr>
            <p:grpSpPr bwMode="auto">
              <a:xfrm>
                <a:off x="5137" y="3759"/>
                <a:ext cx="544" cy="227"/>
                <a:chOff x="3470" y="2863"/>
                <a:chExt cx="2119" cy="1350"/>
              </a:xfrm>
            </p:grpSpPr>
            <p:sp>
              <p:nvSpPr>
                <p:cNvPr id="981026" name="AutoShape 34"/>
                <p:cNvSpPr>
                  <a:spLocks noChangeArrowheads="1"/>
                </p:cNvSpPr>
                <p:nvPr/>
              </p:nvSpPr>
              <p:spPr bwMode="auto">
                <a:xfrm>
                  <a:off x="3470" y="2863"/>
                  <a:ext cx="2119" cy="1350"/>
                </a:xfrm>
                <a:prstGeom prst="roundRect">
                  <a:avLst>
                    <a:gd name="adj" fmla="val 5907"/>
                  </a:avLst>
                </a:prstGeom>
                <a:gradFill rotWithShape="1">
                  <a:gsLst>
                    <a:gs pos="0">
                      <a:srgbClr val="D28700"/>
                    </a:gs>
                    <a:gs pos="100000">
                      <a:srgbClr val="D287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1027" name="Freeform 35"/>
                <p:cNvSpPr>
                  <a:spLocks/>
                </p:cNvSpPr>
                <p:nvPr/>
              </p:nvSpPr>
              <p:spPr bwMode="auto">
                <a:xfrm>
                  <a:off x="3513" y="2906"/>
                  <a:ext cx="2048" cy="794"/>
                </a:xfrm>
                <a:custGeom>
                  <a:avLst/>
                  <a:gdLst>
                    <a:gd name="T0" fmla="*/ 996 w 1005"/>
                    <a:gd name="T1" fmla="*/ 123 h 638"/>
                    <a:gd name="T2" fmla="*/ 974 w 1005"/>
                    <a:gd name="T3" fmla="*/ 0 h 638"/>
                    <a:gd name="T4" fmla="*/ 22 w 1005"/>
                    <a:gd name="T5" fmla="*/ 2 h 638"/>
                    <a:gd name="T6" fmla="*/ 2 w 1005"/>
                    <a:gd name="T7" fmla="*/ 21 h 638"/>
                    <a:gd name="T8" fmla="*/ 0 w 1005"/>
                    <a:gd name="T9" fmla="*/ 620 h 638"/>
                    <a:gd name="T10" fmla="*/ 996 w 1005"/>
                    <a:gd name="T11" fmla="*/ 322 h 638"/>
                    <a:gd name="T12" fmla="*/ 996 w 1005"/>
                    <a:gd name="T13" fmla="*/ 123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5" h="638">
                      <a:moveTo>
                        <a:pt x="996" y="123"/>
                      </a:moveTo>
                      <a:cubicBezTo>
                        <a:pt x="996" y="66"/>
                        <a:pt x="1005" y="0"/>
                        <a:pt x="974" y="0"/>
                      </a:cubicBezTo>
                      <a:cubicBezTo>
                        <a:pt x="76" y="0"/>
                        <a:pt x="22" y="2"/>
                        <a:pt x="22" y="2"/>
                      </a:cubicBezTo>
                      <a:cubicBezTo>
                        <a:pt x="12" y="2"/>
                        <a:pt x="9" y="14"/>
                        <a:pt x="2" y="21"/>
                      </a:cubicBezTo>
                      <a:cubicBezTo>
                        <a:pt x="2" y="638"/>
                        <a:pt x="0" y="620"/>
                        <a:pt x="0" y="620"/>
                      </a:cubicBezTo>
                      <a:cubicBezTo>
                        <a:pt x="590" y="203"/>
                        <a:pt x="830" y="405"/>
                        <a:pt x="996" y="322"/>
                      </a:cubicBezTo>
                      <a:lnTo>
                        <a:pt x="996" y="12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gamma/>
                        <a:tint val="0"/>
                        <a:invGamma/>
                        <a:alpha val="52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1032" name="Text Box 40"/>
              <p:cNvSpPr txBox="1">
                <a:spLocks noChangeArrowheads="1"/>
              </p:cNvSpPr>
              <p:nvPr/>
            </p:nvSpPr>
            <p:spPr bwMode="auto">
              <a:xfrm>
                <a:off x="4944" y="3803"/>
                <a:ext cx="930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82124" tIns="41061" rIns="82124" bIns="41061">
                <a:spAutoFit/>
              </a:bodyPr>
              <a:lstStyle>
                <a:lvl1pPr algn="l" defTabSz="814388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algn="l" defTabSz="814388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algn="l" defTabSz="814388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algn="l" defTabSz="814388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algn="l" defTabSz="814388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000" b="1">
                    <a:solidFill>
                      <a:schemeClr val="bg1"/>
                    </a:solidFill>
                  </a:rPr>
                  <a:t>Mid Level II</a:t>
                </a:r>
              </a:p>
            </p:txBody>
          </p:sp>
        </p:grpSp>
        <p:grpSp>
          <p:nvGrpSpPr>
            <p:cNvPr id="981034" name="Group 42"/>
            <p:cNvGrpSpPr>
              <a:grpSpLocks/>
            </p:cNvGrpSpPr>
            <p:nvPr/>
          </p:nvGrpSpPr>
          <p:grpSpPr bwMode="auto">
            <a:xfrm>
              <a:off x="4944" y="4020"/>
              <a:ext cx="930" cy="227"/>
              <a:chOff x="4967" y="4020"/>
              <a:chExt cx="930" cy="227"/>
            </a:xfrm>
          </p:grpSpPr>
          <p:grpSp>
            <p:nvGrpSpPr>
              <p:cNvPr id="981028" name="Group 36"/>
              <p:cNvGrpSpPr>
                <a:grpSpLocks/>
              </p:cNvGrpSpPr>
              <p:nvPr/>
            </p:nvGrpSpPr>
            <p:grpSpPr bwMode="auto">
              <a:xfrm>
                <a:off x="5160" y="4020"/>
                <a:ext cx="544" cy="227"/>
                <a:chOff x="3470" y="2863"/>
                <a:chExt cx="2119" cy="1350"/>
              </a:xfrm>
            </p:grpSpPr>
            <p:sp>
              <p:nvSpPr>
                <p:cNvPr id="981029" name="AutoShape 37"/>
                <p:cNvSpPr>
                  <a:spLocks noChangeArrowheads="1"/>
                </p:cNvSpPr>
                <p:nvPr/>
              </p:nvSpPr>
              <p:spPr bwMode="auto">
                <a:xfrm>
                  <a:off x="3470" y="2863"/>
                  <a:ext cx="2119" cy="1350"/>
                </a:xfrm>
                <a:prstGeom prst="roundRect">
                  <a:avLst>
                    <a:gd name="adj" fmla="val 5907"/>
                  </a:avLst>
                </a:prstGeom>
                <a:gradFill rotWithShape="1">
                  <a:gsLst>
                    <a:gs pos="0">
                      <a:srgbClr val="697E1C"/>
                    </a:gs>
                    <a:gs pos="100000">
                      <a:srgbClr val="697E1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C0C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1030" name="Freeform 38"/>
                <p:cNvSpPr>
                  <a:spLocks/>
                </p:cNvSpPr>
                <p:nvPr/>
              </p:nvSpPr>
              <p:spPr bwMode="auto">
                <a:xfrm>
                  <a:off x="3513" y="2906"/>
                  <a:ext cx="2048" cy="794"/>
                </a:xfrm>
                <a:custGeom>
                  <a:avLst/>
                  <a:gdLst>
                    <a:gd name="T0" fmla="*/ 996 w 1005"/>
                    <a:gd name="T1" fmla="*/ 123 h 638"/>
                    <a:gd name="T2" fmla="*/ 974 w 1005"/>
                    <a:gd name="T3" fmla="*/ 0 h 638"/>
                    <a:gd name="T4" fmla="*/ 22 w 1005"/>
                    <a:gd name="T5" fmla="*/ 2 h 638"/>
                    <a:gd name="T6" fmla="*/ 2 w 1005"/>
                    <a:gd name="T7" fmla="*/ 21 h 638"/>
                    <a:gd name="T8" fmla="*/ 0 w 1005"/>
                    <a:gd name="T9" fmla="*/ 620 h 638"/>
                    <a:gd name="T10" fmla="*/ 996 w 1005"/>
                    <a:gd name="T11" fmla="*/ 322 h 638"/>
                    <a:gd name="T12" fmla="*/ 996 w 1005"/>
                    <a:gd name="T13" fmla="*/ 123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5" h="638">
                      <a:moveTo>
                        <a:pt x="996" y="123"/>
                      </a:moveTo>
                      <a:cubicBezTo>
                        <a:pt x="996" y="66"/>
                        <a:pt x="1005" y="0"/>
                        <a:pt x="974" y="0"/>
                      </a:cubicBezTo>
                      <a:cubicBezTo>
                        <a:pt x="76" y="0"/>
                        <a:pt x="22" y="2"/>
                        <a:pt x="22" y="2"/>
                      </a:cubicBezTo>
                      <a:cubicBezTo>
                        <a:pt x="12" y="2"/>
                        <a:pt x="9" y="14"/>
                        <a:pt x="2" y="21"/>
                      </a:cubicBezTo>
                      <a:cubicBezTo>
                        <a:pt x="2" y="638"/>
                        <a:pt x="0" y="620"/>
                        <a:pt x="0" y="620"/>
                      </a:cubicBezTo>
                      <a:cubicBezTo>
                        <a:pt x="590" y="203"/>
                        <a:pt x="830" y="405"/>
                        <a:pt x="996" y="322"/>
                      </a:cubicBezTo>
                      <a:lnTo>
                        <a:pt x="996" y="12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gamma/>
                        <a:tint val="0"/>
                        <a:invGamma/>
                        <a:alpha val="52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1033" name="Text Box 41"/>
              <p:cNvSpPr txBox="1">
                <a:spLocks noChangeArrowheads="1"/>
              </p:cNvSpPr>
              <p:nvPr/>
            </p:nvSpPr>
            <p:spPr bwMode="auto">
              <a:xfrm>
                <a:off x="4967" y="4065"/>
                <a:ext cx="930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82124" tIns="41061" rIns="82124" bIns="41061">
                <a:spAutoFit/>
              </a:bodyPr>
              <a:lstStyle>
                <a:lvl1pPr algn="l" defTabSz="814388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algn="l" defTabSz="814388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algn="l" defTabSz="814388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algn="l" defTabSz="814388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algn="l" defTabSz="814388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000" b="1">
                    <a:solidFill>
                      <a:schemeClr val="bg1"/>
                    </a:solidFill>
                  </a:rPr>
                  <a:t>Low Level III</a:t>
                </a:r>
              </a:p>
            </p:txBody>
          </p:sp>
        </p:grpSp>
      </p:grpSp>
      <p:grpSp>
        <p:nvGrpSpPr>
          <p:cNvPr id="981037" name="Group 45"/>
          <p:cNvGrpSpPr>
            <a:grpSpLocks/>
          </p:cNvGrpSpPr>
          <p:nvPr/>
        </p:nvGrpSpPr>
        <p:grpSpPr bwMode="auto">
          <a:xfrm>
            <a:off x="1709738" y="4292600"/>
            <a:ext cx="1476375" cy="360363"/>
            <a:chOff x="4963" y="3498"/>
            <a:chExt cx="930" cy="227"/>
          </a:xfrm>
        </p:grpSpPr>
        <p:grpSp>
          <p:nvGrpSpPr>
            <p:cNvPr id="981038" name="Group 46"/>
            <p:cNvGrpSpPr>
              <a:grpSpLocks/>
            </p:cNvGrpSpPr>
            <p:nvPr/>
          </p:nvGrpSpPr>
          <p:grpSpPr bwMode="auto">
            <a:xfrm>
              <a:off x="5156" y="3498"/>
              <a:ext cx="544" cy="227"/>
              <a:chOff x="3470" y="2863"/>
              <a:chExt cx="2119" cy="1350"/>
            </a:xfrm>
          </p:grpSpPr>
          <p:sp>
            <p:nvSpPr>
              <p:cNvPr id="981039" name="AutoShape 47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4314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1040" name="Freeform 48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1041" name="Text Box 49"/>
            <p:cNvSpPr txBox="1">
              <a:spLocks noChangeArrowheads="1"/>
            </p:cNvSpPr>
            <p:nvPr/>
          </p:nvSpPr>
          <p:spPr bwMode="auto">
            <a:xfrm>
              <a:off x="4963" y="3542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>
                  <a:solidFill>
                    <a:schemeClr val="bg1"/>
                  </a:solidFill>
                </a:rPr>
                <a:t>High Level I</a:t>
              </a:r>
            </a:p>
          </p:txBody>
        </p:sp>
      </p:grpSp>
      <p:grpSp>
        <p:nvGrpSpPr>
          <p:cNvPr id="981042" name="Group 50"/>
          <p:cNvGrpSpPr>
            <a:grpSpLocks/>
          </p:cNvGrpSpPr>
          <p:nvPr/>
        </p:nvGrpSpPr>
        <p:grpSpPr bwMode="auto">
          <a:xfrm>
            <a:off x="3832225" y="3221037"/>
            <a:ext cx="1476375" cy="360363"/>
            <a:chOff x="4944" y="3759"/>
            <a:chExt cx="930" cy="227"/>
          </a:xfrm>
        </p:grpSpPr>
        <p:grpSp>
          <p:nvGrpSpPr>
            <p:cNvPr id="981043" name="Group 51"/>
            <p:cNvGrpSpPr>
              <a:grpSpLocks/>
            </p:cNvGrpSpPr>
            <p:nvPr/>
          </p:nvGrpSpPr>
          <p:grpSpPr bwMode="auto">
            <a:xfrm>
              <a:off x="5137" y="3759"/>
              <a:ext cx="544" cy="227"/>
              <a:chOff x="3470" y="2863"/>
              <a:chExt cx="2119" cy="1350"/>
            </a:xfrm>
          </p:grpSpPr>
          <p:sp>
            <p:nvSpPr>
              <p:cNvPr id="981044" name="AutoShape 52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rgbClr val="D28700"/>
                  </a:gs>
                  <a:gs pos="100000">
                    <a:srgbClr val="D287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1045" name="Freeform 53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1046" name="Text Box 54"/>
            <p:cNvSpPr txBox="1">
              <a:spLocks noChangeArrowheads="1"/>
            </p:cNvSpPr>
            <p:nvPr/>
          </p:nvSpPr>
          <p:spPr bwMode="auto">
            <a:xfrm>
              <a:off x="4944" y="3803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>
                  <a:solidFill>
                    <a:schemeClr val="bg1"/>
                  </a:solidFill>
                </a:rPr>
                <a:t>Mid Level II</a:t>
              </a:r>
            </a:p>
          </p:txBody>
        </p:sp>
      </p:grpSp>
      <p:grpSp>
        <p:nvGrpSpPr>
          <p:cNvPr id="981047" name="Group 55"/>
          <p:cNvGrpSpPr>
            <a:grpSpLocks/>
          </p:cNvGrpSpPr>
          <p:nvPr/>
        </p:nvGrpSpPr>
        <p:grpSpPr bwMode="auto">
          <a:xfrm>
            <a:off x="5778500" y="3933825"/>
            <a:ext cx="1476375" cy="360363"/>
            <a:chOff x="4944" y="3759"/>
            <a:chExt cx="930" cy="227"/>
          </a:xfrm>
        </p:grpSpPr>
        <p:grpSp>
          <p:nvGrpSpPr>
            <p:cNvPr id="981048" name="Group 56"/>
            <p:cNvGrpSpPr>
              <a:grpSpLocks/>
            </p:cNvGrpSpPr>
            <p:nvPr/>
          </p:nvGrpSpPr>
          <p:grpSpPr bwMode="auto">
            <a:xfrm>
              <a:off x="5137" y="3759"/>
              <a:ext cx="544" cy="227"/>
              <a:chOff x="3470" y="2863"/>
              <a:chExt cx="2119" cy="1350"/>
            </a:xfrm>
          </p:grpSpPr>
          <p:sp>
            <p:nvSpPr>
              <p:cNvPr id="981049" name="AutoShape 57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rgbClr val="D28700"/>
                  </a:gs>
                  <a:gs pos="100000">
                    <a:srgbClr val="D287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1050" name="Freeform 58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1051" name="Text Box 59"/>
            <p:cNvSpPr txBox="1">
              <a:spLocks noChangeArrowheads="1"/>
            </p:cNvSpPr>
            <p:nvPr/>
          </p:nvSpPr>
          <p:spPr bwMode="auto">
            <a:xfrm>
              <a:off x="4944" y="3803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>
                  <a:solidFill>
                    <a:schemeClr val="bg1"/>
                  </a:solidFill>
                </a:rPr>
                <a:t>Mid Level II</a:t>
              </a:r>
            </a:p>
          </p:txBody>
        </p:sp>
      </p:grpSp>
      <p:grpSp>
        <p:nvGrpSpPr>
          <p:cNvPr id="981052" name="Group 60"/>
          <p:cNvGrpSpPr>
            <a:grpSpLocks/>
          </p:cNvGrpSpPr>
          <p:nvPr/>
        </p:nvGrpSpPr>
        <p:grpSpPr bwMode="auto">
          <a:xfrm>
            <a:off x="7507288" y="4149725"/>
            <a:ext cx="1476375" cy="360363"/>
            <a:chOff x="4967" y="4020"/>
            <a:chExt cx="930" cy="227"/>
          </a:xfrm>
        </p:grpSpPr>
        <p:grpSp>
          <p:nvGrpSpPr>
            <p:cNvPr id="981053" name="Group 61"/>
            <p:cNvGrpSpPr>
              <a:grpSpLocks/>
            </p:cNvGrpSpPr>
            <p:nvPr/>
          </p:nvGrpSpPr>
          <p:grpSpPr bwMode="auto">
            <a:xfrm>
              <a:off x="5160" y="4020"/>
              <a:ext cx="544" cy="227"/>
              <a:chOff x="3470" y="2863"/>
              <a:chExt cx="2119" cy="1350"/>
            </a:xfrm>
          </p:grpSpPr>
          <p:sp>
            <p:nvSpPr>
              <p:cNvPr id="981054" name="AutoShape 62"/>
              <p:cNvSpPr>
                <a:spLocks noChangeArrowheads="1"/>
              </p:cNvSpPr>
              <p:nvPr/>
            </p:nvSpPr>
            <p:spPr bwMode="auto">
              <a:xfrm>
                <a:off x="3470" y="2863"/>
                <a:ext cx="2119" cy="1350"/>
              </a:xfrm>
              <a:prstGeom prst="roundRect">
                <a:avLst>
                  <a:gd name="adj" fmla="val 5907"/>
                </a:avLst>
              </a:prstGeom>
              <a:gradFill rotWithShape="1">
                <a:gsLst>
                  <a:gs pos="0">
                    <a:srgbClr val="697E1C"/>
                  </a:gs>
                  <a:gs pos="100000">
                    <a:srgbClr val="697E1C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1055" name="Freeform 63"/>
              <p:cNvSpPr>
                <a:spLocks/>
              </p:cNvSpPr>
              <p:nvPr/>
            </p:nvSpPr>
            <p:spPr bwMode="auto">
              <a:xfrm>
                <a:off x="3513" y="2906"/>
                <a:ext cx="2048" cy="794"/>
              </a:xfrm>
              <a:custGeom>
                <a:avLst/>
                <a:gdLst>
                  <a:gd name="T0" fmla="*/ 996 w 1005"/>
                  <a:gd name="T1" fmla="*/ 123 h 638"/>
                  <a:gd name="T2" fmla="*/ 974 w 1005"/>
                  <a:gd name="T3" fmla="*/ 0 h 638"/>
                  <a:gd name="T4" fmla="*/ 22 w 1005"/>
                  <a:gd name="T5" fmla="*/ 2 h 638"/>
                  <a:gd name="T6" fmla="*/ 2 w 1005"/>
                  <a:gd name="T7" fmla="*/ 21 h 638"/>
                  <a:gd name="T8" fmla="*/ 0 w 1005"/>
                  <a:gd name="T9" fmla="*/ 620 h 638"/>
                  <a:gd name="T10" fmla="*/ 996 w 1005"/>
                  <a:gd name="T11" fmla="*/ 322 h 638"/>
                  <a:gd name="T12" fmla="*/ 996 w 1005"/>
                  <a:gd name="T13" fmla="*/ 12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638">
                    <a:moveTo>
                      <a:pt x="996" y="123"/>
                    </a:moveTo>
                    <a:cubicBezTo>
                      <a:pt x="996" y="66"/>
                      <a:pt x="1005" y="0"/>
                      <a:pt x="974" y="0"/>
                    </a:cubicBezTo>
                    <a:cubicBezTo>
                      <a:pt x="76" y="0"/>
                      <a:pt x="22" y="2"/>
                      <a:pt x="22" y="2"/>
                    </a:cubicBezTo>
                    <a:cubicBezTo>
                      <a:pt x="12" y="2"/>
                      <a:pt x="9" y="14"/>
                      <a:pt x="2" y="21"/>
                    </a:cubicBezTo>
                    <a:cubicBezTo>
                      <a:pt x="2" y="638"/>
                      <a:pt x="0" y="620"/>
                      <a:pt x="0" y="620"/>
                    </a:cubicBezTo>
                    <a:cubicBezTo>
                      <a:pt x="590" y="203"/>
                      <a:pt x="830" y="405"/>
                      <a:pt x="996" y="322"/>
                    </a:cubicBezTo>
                    <a:lnTo>
                      <a:pt x="996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gamma/>
                      <a:tint val="0"/>
                      <a:invGamma/>
                      <a:alpha val="52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1056" name="Text Box 64"/>
            <p:cNvSpPr txBox="1">
              <a:spLocks noChangeArrowheads="1"/>
            </p:cNvSpPr>
            <p:nvPr/>
          </p:nvSpPr>
          <p:spPr bwMode="auto">
            <a:xfrm>
              <a:off x="4967" y="4065"/>
              <a:ext cx="9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algn="l" defTabSz="8143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000" b="1">
                  <a:solidFill>
                    <a:schemeClr val="bg1"/>
                  </a:solidFill>
                </a:rPr>
                <a:t>Low Level III</a:t>
              </a:r>
            </a:p>
          </p:txBody>
        </p:sp>
      </p:grpSp>
      <p:sp>
        <p:nvSpPr>
          <p:cNvPr id="981058" name="AutoShape 66"/>
          <p:cNvSpPr>
            <a:spLocks noChangeArrowheads="1"/>
          </p:cNvSpPr>
          <p:nvPr/>
        </p:nvSpPr>
        <p:spPr bwMode="auto">
          <a:xfrm>
            <a:off x="7488238" y="3608388"/>
            <a:ext cx="1512887" cy="250825"/>
          </a:xfrm>
          <a:prstGeom prst="can">
            <a:avLst>
              <a:gd name="adj" fmla="val 50000"/>
            </a:avLst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pic>
        <p:nvPicPr>
          <p:cNvPr id="981008" name="Picture 16" descr="iStock_000004510587XSmal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88" y="2960688"/>
            <a:ext cx="1044575" cy="693737"/>
          </a:xfrm>
          <a:prstGeom prst="rect">
            <a:avLst/>
          </a:prstGeom>
          <a:noFill/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81059" name="Text Box 67"/>
          <p:cNvSpPr txBox="1">
            <a:spLocks noChangeArrowheads="1"/>
          </p:cNvSpPr>
          <p:nvPr/>
        </p:nvSpPr>
        <p:spPr bwMode="auto">
          <a:xfrm>
            <a:off x="0" y="368300"/>
            <a:ext cx="593725" cy="425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6" tIns="45716" rIns="91436" bIns="45716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charset="0"/>
              <a:buNone/>
            </a:pPr>
            <a:r>
              <a:rPr lang="en-US" altLang="en-US" sz="2300" b="1">
                <a:solidFill>
                  <a:schemeClr val="bg1"/>
                </a:solidFill>
                <a:ea typeface="ヒラギノ角ゴ ProN W3" charset="-128"/>
                <a:sym typeface="Arial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13629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09"/>
    </mc:Choice>
    <mc:Fallback xmlns="">
      <p:transition spd="slow" advTm="510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524</Words>
  <Application>Microsoft Macintosh PowerPoint</Application>
  <PresentationFormat>On-screen Show (4:3)</PresentationFormat>
  <Paragraphs>142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Verdana</vt:lpstr>
      <vt:lpstr>Wingdings</vt:lpstr>
      <vt:lpstr>ヒラギノ角ゴ ProN W3</vt:lpstr>
      <vt:lpstr>1_Office Theme</vt:lpstr>
      <vt:lpstr>Custom Design</vt:lpstr>
      <vt:lpstr>Electrostatic Discharge  and Grounding  Network</vt:lpstr>
      <vt:lpstr>Implications of Poor Operational Practices</vt:lpstr>
      <vt:lpstr>PowerPoint Presentation</vt:lpstr>
      <vt:lpstr>Large ESD Charges Are Generated By:</vt:lpstr>
      <vt:lpstr>PowerPoint Presentation</vt:lpstr>
      <vt:lpstr>Electrical Current Types</vt:lpstr>
      <vt:lpstr>PowerPoint Presentation</vt:lpstr>
      <vt:lpstr>Define the Areas Where Network Products Are Handled or Installed</vt:lpstr>
      <vt:lpstr>Identify Control Level Based on Level of  Potential Exposure</vt:lpstr>
      <vt:lpstr>Use Appropriate Symbols to Identify Areas Where Sensitive Items Will Be Handled</vt:lpstr>
      <vt:lpstr>Prepare the Location – Make Sure the  Building is Properly Grounded</vt:lpstr>
      <vt:lpstr>Ground Work Stations Where Network Products Are Physically Handled</vt:lpstr>
      <vt:lpstr>Prepare Rack Room – Connect Properly to Earth Ground</vt:lpstr>
      <vt:lpstr>Ground Work Stations Areas When Physically Handling Network Products</vt:lpstr>
      <vt:lpstr>Ground Network Products According to Product Documentation Instructions</vt:lpstr>
      <vt:lpstr>Ground Network Products According to Product Documentation Instructions</vt:lpstr>
      <vt:lpstr>Use Resistive Grounding and  Insulating Materials</vt:lpstr>
      <vt:lpstr>Provide Appropriate Ground Paths  to Avoid Generation and Accumulation of Static</vt:lpstr>
      <vt:lpstr>Always Carry Sensitive Items  Inside ESD Bags </vt:lpstr>
      <vt:lpstr>Always Place ESD-Sensitive Items on a Protected ESD Surface</vt:lpstr>
      <vt:lpstr>Touch ONLY If You Are Grounded or Your Body Static Charge Has Been Neutralized</vt:lpstr>
      <vt:lpstr>Touch ONLY If You Are Grounded or Your Body Static Charge Has Been Neutralized</vt:lpstr>
      <vt:lpstr>To Store or Ship, Always Pack Inside ESD Bags and Corrugated Product Boxes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 of Networks </dc:title>
  <dc:creator>Microsoft Office User</dc:creator>
  <cp:lastModifiedBy>Microsoft Office User</cp:lastModifiedBy>
  <cp:revision>25</cp:revision>
  <dcterms:created xsi:type="dcterms:W3CDTF">2018-02-28T08:31:32Z</dcterms:created>
  <dcterms:modified xsi:type="dcterms:W3CDTF">2018-03-11T00:30:56Z</dcterms:modified>
</cp:coreProperties>
</file>