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86" r:id="rId3"/>
    <p:sldId id="307" r:id="rId4"/>
    <p:sldId id="260" r:id="rId5"/>
    <p:sldId id="259" r:id="rId6"/>
    <p:sldId id="288" r:id="rId7"/>
    <p:sldId id="308" r:id="rId8"/>
    <p:sldId id="324" r:id="rId9"/>
    <p:sldId id="325" r:id="rId10"/>
    <p:sldId id="317" r:id="rId11"/>
    <p:sldId id="321" r:id="rId12"/>
    <p:sldId id="302" r:id="rId13"/>
    <p:sldId id="320" r:id="rId14"/>
    <p:sldId id="318" r:id="rId15"/>
    <p:sldId id="323" r:id="rId16"/>
    <p:sldId id="326" r:id="rId17"/>
    <p:sldId id="310" r:id="rId18"/>
    <p:sldId id="313" r:id="rId19"/>
    <p:sldId id="327" r:id="rId20"/>
    <p:sldId id="263" r:id="rId21"/>
    <p:sldId id="316" r:id="rId22"/>
    <p:sldId id="294" r:id="rId23"/>
    <p:sldId id="296" r:id="rId24"/>
    <p:sldId id="297" r:id="rId25"/>
    <p:sldId id="290" r:id="rId26"/>
    <p:sldId id="291" r:id="rId27"/>
    <p:sldId id="292" r:id="rId28"/>
    <p:sldId id="257" r:id="rId29"/>
  </p:sldIdLst>
  <p:sldSz cx="9144000" cy="5143500" type="screen16x9"/>
  <p:notesSz cx="6858000" cy="9144000"/>
  <p:embeddedFontLst>
    <p:embeddedFont>
      <p:font typeface="Perpetua" panose="02020502060401020303" pitchFamily="18" charset="0"/>
      <p:regular r:id="rId31"/>
      <p:bold r:id="rId32"/>
      <p:italic r:id="rId33"/>
      <p:boldItalic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Quattrocento Sans" panose="020B0600000101010101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Cambria Math" panose="02040503050406030204" pitchFamily="18" charset="0"/>
      <p:regular r:id="rId45"/>
    </p:embeddedFont>
    <p:embeddedFont>
      <p:font typeface="Lora" panose="020B0600000101010101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6473872F-B4D7-4F5F-B61F-59A4E13672DA}">
          <p14:sldIdLst>
            <p14:sldId id="256"/>
            <p14:sldId id="286"/>
            <p14:sldId id="307"/>
            <p14:sldId id="260"/>
            <p14:sldId id="259"/>
            <p14:sldId id="288"/>
            <p14:sldId id="308"/>
            <p14:sldId id="324"/>
            <p14:sldId id="325"/>
            <p14:sldId id="317"/>
            <p14:sldId id="321"/>
            <p14:sldId id="302"/>
            <p14:sldId id="320"/>
            <p14:sldId id="318"/>
            <p14:sldId id="323"/>
            <p14:sldId id="326"/>
            <p14:sldId id="310"/>
            <p14:sldId id="313"/>
            <p14:sldId id="327"/>
          </p14:sldIdLst>
        </p14:section>
        <p14:section name="unused" id="{9302F809-4936-4A7E-8D3A-C4F89A9F6071}">
          <p14:sldIdLst>
            <p14:sldId id="263"/>
            <p14:sldId id="316"/>
            <p14:sldId id="294"/>
            <p14:sldId id="296"/>
            <p14:sldId id="297"/>
            <p14:sldId id="290"/>
            <p14:sldId id="291"/>
            <p14:sldId id="29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8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15793-FDB3-490A-AE2A-B41762D8BDC2}">
  <a:tblStyle styleId="{07015793-FDB3-490A-AE2A-B41762D8B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8468" autoAdjust="0"/>
  </p:normalViewPr>
  <p:slideViewPr>
    <p:cSldViewPr snapToGrid="0">
      <p:cViewPr>
        <p:scale>
          <a:sx n="80" d="100"/>
          <a:sy n="80" d="100"/>
        </p:scale>
        <p:origin x="72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2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680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578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53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053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033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577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2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174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08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44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this fitness function is that each step of the query are executed when the former step has been executed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10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this fitness function is that each step of the query are executed when the former step has been executed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71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243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to explain coverage criterion?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9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7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13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75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0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more slides for SQL usages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2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this fitness function is that each step of the query are executed when the former step has been executed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this fitness function is that each step of the query are executed when the former step has been executed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1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2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2898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dirty="0"/>
              <a:t>SQL Test Case Generation Using Multi-Objective Optimization 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169742-2047-4C01-ACA2-AA2BB728BC6B}"/>
              </a:ext>
            </a:extLst>
          </p:cNvPr>
          <p:cNvSpPr txBox="1"/>
          <p:nvPr/>
        </p:nvSpPr>
        <p:spPr>
          <a:xfrm>
            <a:off x="6565025" y="3823625"/>
            <a:ext cx="4089839" cy="118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>
                <a:latin typeface="Lora" panose="020B0600000101010101" charset="0"/>
              </a:rPr>
              <a:t>20184228 </a:t>
            </a:r>
            <a:r>
              <a:rPr lang="en-US" altLang="ko-KR" dirty="0" err="1">
                <a:latin typeface="Lora" panose="020B0600000101010101" charset="0"/>
              </a:rPr>
              <a:t>Seah</a:t>
            </a:r>
            <a:r>
              <a:rPr lang="en-US" altLang="ko-KR" dirty="0">
                <a:latin typeface="Lora" panose="020B0600000101010101" charset="0"/>
              </a:rPr>
              <a:t> Kim</a:t>
            </a:r>
          </a:p>
          <a:p>
            <a:pPr algn="just">
              <a:lnSpc>
                <a:spcPct val="130000"/>
              </a:lnSpc>
            </a:pPr>
            <a:r>
              <a:rPr lang="en-US" altLang="ko-KR" dirty="0">
                <a:latin typeface="Lora" panose="020B0600000101010101" charset="0"/>
              </a:rPr>
              <a:t>20184400 </a:t>
            </a:r>
            <a:r>
              <a:rPr lang="en-US" altLang="ko-KR" dirty="0" err="1">
                <a:latin typeface="Lora" panose="020B0600000101010101" charset="0"/>
              </a:rPr>
              <a:t>Jeonggwan</a:t>
            </a:r>
            <a:r>
              <a:rPr lang="en-US" altLang="ko-KR" dirty="0">
                <a:latin typeface="Lora" panose="020B0600000101010101" charset="0"/>
              </a:rPr>
              <a:t> Lee</a:t>
            </a:r>
          </a:p>
          <a:p>
            <a:pPr algn="just">
              <a:lnSpc>
                <a:spcPct val="130000"/>
              </a:lnSpc>
            </a:pPr>
            <a:r>
              <a:rPr lang="en-US" altLang="ko-KR" dirty="0">
                <a:latin typeface="Lora" panose="020B0600000101010101" charset="0"/>
              </a:rPr>
              <a:t>20186473 Liu </a:t>
            </a:r>
            <a:r>
              <a:rPr lang="en-US" altLang="ko-KR" dirty="0" err="1">
                <a:latin typeface="Lora" panose="020B0600000101010101" charset="0"/>
              </a:rPr>
              <a:t>Lingjun</a:t>
            </a:r>
            <a:endParaRPr lang="en-US" altLang="ko-KR" dirty="0">
              <a:latin typeface="Lora" panose="020B0600000101010101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>
                <a:latin typeface="Lora" panose="020B0600000101010101" charset="0"/>
              </a:rPr>
              <a:t>20186505 Nick </a:t>
            </a:r>
            <a:r>
              <a:rPr lang="en-US" altLang="ko-KR" dirty="0" err="1">
                <a:latin typeface="Lora" panose="020B0600000101010101" charset="0"/>
              </a:rPr>
              <a:t>Heppert</a:t>
            </a:r>
            <a:endParaRPr lang="en-US" altLang="ko-KR" dirty="0">
              <a:latin typeface="Lora" panose="020B060000010101010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CB8BE67C-CA9B-4B38-9FAA-68AE5BA0516F}"/>
              </a:ext>
            </a:extLst>
          </p:cNvPr>
          <p:cNvSpPr txBox="1">
            <a:spLocks/>
          </p:cNvSpPr>
          <p:nvPr/>
        </p:nvSpPr>
        <p:spPr>
          <a:xfrm>
            <a:off x="1185749" y="1854299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3600" b="1" i="1" dirty="0">
                <a:latin typeface="Lora"/>
                <a:sym typeface="Lora"/>
              </a:rPr>
              <a:t>Solution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891892" y="2875062"/>
            <a:ext cx="3360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Quattrocento Sans"/>
              <a:buNone/>
            </a:pPr>
            <a:r>
              <a:rPr lang="en-US" altLang="ko-KR" sz="2000" b="1" i="1" dirty="0">
                <a:latin typeface="Lora"/>
                <a:sym typeface="Lora"/>
              </a:rPr>
              <a:t>Multi-Objective Optimization!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949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5619E-E3BB-47D8-8AAB-348BA7E12735}"/>
              </a:ext>
            </a:extLst>
          </p:cNvPr>
          <p:cNvSpPr txBox="1"/>
          <p:nvPr/>
        </p:nvSpPr>
        <p:spPr>
          <a:xfrm>
            <a:off x="1300163" y="2819139"/>
            <a:ext cx="654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Lora" panose="020B0600000101010101" charset="0"/>
              </a:rPr>
              <a:t>SELECT * FROM Product WHERE (Category = ‘Toy’ )</a:t>
            </a:r>
            <a:endParaRPr lang="ko-KR" altLang="en-US" sz="2000" dirty="0">
              <a:latin typeface="Lora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6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6312BC-BC10-423A-BFE7-C3E11E1185CA}"/>
              </a:ext>
            </a:extLst>
          </p:cNvPr>
          <p:cNvGrpSpPr/>
          <p:nvPr/>
        </p:nvGrpSpPr>
        <p:grpSpPr>
          <a:xfrm>
            <a:off x="6067425" y="2006239"/>
            <a:ext cx="1990726" cy="2184243"/>
            <a:chOff x="4243388" y="2257421"/>
            <a:chExt cx="1990726" cy="2184243"/>
          </a:xfrm>
        </p:grpSpPr>
        <p:graphicFrame>
          <p:nvGraphicFramePr>
            <p:cNvPr id="19" name="Google Shape;263;p25">
              <a:extLst>
                <a:ext uri="{FF2B5EF4-FFF2-40B4-BE49-F238E27FC236}">
                  <a16:creationId xmlns:a16="http://schemas.microsoft.com/office/drawing/2014/main" id="{60A2BA0A-33E9-422C-AB06-6AEECDE1C5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9802762"/>
                </p:ext>
              </p:extLst>
            </p:nvPr>
          </p:nvGraphicFramePr>
          <p:xfrm>
            <a:off x="4243388" y="2257421"/>
            <a:ext cx="1990726" cy="1840328"/>
          </p:xfrm>
          <a:graphic>
            <a:graphicData uri="http://schemas.openxmlformats.org/drawingml/2006/table">
              <a:tbl>
                <a:tblPr>
                  <a:noFill/>
                  <a:tableStyleId>{07015793-FDB3-490A-AE2A-B41762D8BDC2}</a:tableStyleId>
                </a:tblPr>
                <a:tblGrid>
                  <a:gridCol w="9953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60082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1" dirty="0">
                            <a:latin typeface="Corbel" panose="020B0503020204020204" pitchFamily="34" charset="0"/>
                            <a:ea typeface="Lora"/>
                            <a:cs typeface="Lora"/>
                            <a:sym typeface="Lora"/>
                          </a:rPr>
                          <a:t>id</a:t>
                        </a:r>
                        <a:endParaRPr sz="14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endParaRPr>
                      </a:p>
                    </a:txBody>
                    <a:tcPr marL="91425" marR="91425" marT="68575" marB="68575"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1" dirty="0">
                            <a:latin typeface="Corbel" panose="020B0503020204020204" pitchFamily="34" charset="0"/>
                            <a:ea typeface="Lora"/>
                            <a:cs typeface="Lora"/>
                            <a:sym typeface="Lora"/>
                          </a:rPr>
                          <a:t>category</a:t>
                        </a:r>
                        <a:endParaRPr sz="14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endParaRPr>
                      </a:p>
                    </a:txBody>
                    <a:tcPr marL="91425" marR="91425" marT="68575" marB="68575"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600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1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Toy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600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2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Food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600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3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Car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473029092"/>
                    </a:ext>
                  </a:extLst>
                </a:tr>
              </a:tbl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85D44-9702-425C-A709-9FFC055BBE36}"/>
                </a:ext>
              </a:extLst>
            </p:cNvPr>
            <p:cNvSpPr txBox="1"/>
            <p:nvPr/>
          </p:nvSpPr>
          <p:spPr>
            <a:xfrm>
              <a:off x="4725304" y="4133887"/>
              <a:ext cx="1009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rbel" panose="020B0503020204020204" pitchFamily="34" charset="0"/>
                </a:rPr>
                <a:t>Product</a:t>
              </a:r>
              <a:endParaRPr lang="ko-KR" alt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85619E-E3BB-47D8-8AAB-348BA7E12735}"/>
              </a:ext>
            </a:extLst>
          </p:cNvPr>
          <p:cNvSpPr txBox="1"/>
          <p:nvPr/>
        </p:nvSpPr>
        <p:spPr>
          <a:xfrm>
            <a:off x="614363" y="2719126"/>
            <a:ext cx="519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Lora" panose="020B0600000101010101" charset="0"/>
              </a:rPr>
              <a:t>SELECT * FROM Product WHERE (Category = ‘Toy’ )</a:t>
            </a:r>
            <a:endParaRPr lang="ko-KR" altLang="en-US" sz="1600" dirty="0">
              <a:latin typeface="Lora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6312BC-BC10-423A-BFE7-C3E11E1185CA}"/>
              </a:ext>
            </a:extLst>
          </p:cNvPr>
          <p:cNvGrpSpPr/>
          <p:nvPr/>
        </p:nvGrpSpPr>
        <p:grpSpPr>
          <a:xfrm>
            <a:off x="6067425" y="2006239"/>
            <a:ext cx="1990726" cy="2184243"/>
            <a:chOff x="4243388" y="2257421"/>
            <a:chExt cx="1990726" cy="2184243"/>
          </a:xfrm>
        </p:grpSpPr>
        <p:graphicFrame>
          <p:nvGraphicFramePr>
            <p:cNvPr id="19" name="Google Shape;263;p25">
              <a:extLst>
                <a:ext uri="{FF2B5EF4-FFF2-40B4-BE49-F238E27FC236}">
                  <a16:creationId xmlns:a16="http://schemas.microsoft.com/office/drawing/2014/main" id="{60A2BA0A-33E9-422C-AB06-6AEECDE1C5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5938894"/>
                </p:ext>
              </p:extLst>
            </p:nvPr>
          </p:nvGraphicFramePr>
          <p:xfrm>
            <a:off x="4243388" y="2257421"/>
            <a:ext cx="1990726" cy="1840328"/>
          </p:xfrm>
          <a:graphic>
            <a:graphicData uri="http://schemas.openxmlformats.org/drawingml/2006/table">
              <a:tbl>
                <a:tblPr>
                  <a:noFill/>
                  <a:tableStyleId>{07015793-FDB3-490A-AE2A-B41762D8BDC2}</a:tableStyleId>
                </a:tblPr>
                <a:tblGrid>
                  <a:gridCol w="9953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60082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1" dirty="0">
                            <a:latin typeface="Corbel" panose="020B0503020204020204" pitchFamily="34" charset="0"/>
                            <a:ea typeface="Lora"/>
                            <a:cs typeface="Lora"/>
                            <a:sym typeface="Lora"/>
                          </a:rPr>
                          <a:t>id</a:t>
                        </a:r>
                        <a:endParaRPr sz="14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endParaRPr>
                      </a:p>
                    </a:txBody>
                    <a:tcPr marL="91425" marR="91425" marT="68575" marB="68575"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1" dirty="0">
                            <a:latin typeface="Corbel" panose="020B0503020204020204" pitchFamily="34" charset="0"/>
                            <a:ea typeface="Lora"/>
                            <a:cs typeface="Lora"/>
                            <a:sym typeface="Lora"/>
                          </a:rPr>
                          <a:t>category</a:t>
                        </a:r>
                        <a:endParaRPr sz="14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endParaRPr>
                      </a:p>
                    </a:txBody>
                    <a:tcPr marL="91425" marR="91425" marT="68575" marB="68575"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600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1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Toy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600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2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Food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600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3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1" dirty="0">
                            <a:latin typeface="Corbel" panose="020B0503020204020204" pitchFamily="34" charset="0"/>
                          </a:rPr>
                          <a:t>Car</a:t>
                        </a:r>
                        <a:endParaRPr lang="ko-KR" altLang="en-US" sz="1200" b="1" dirty="0">
                          <a:latin typeface="Corbel" panose="020B0503020204020204" pitchFamily="34" charset="0"/>
                        </a:endParaRPr>
                      </a:p>
                    </a:txBody>
                    <a:tcPr anchor="ctr">
                      <a:lnL w="9525" cap="flat" cmpd="sng" algn="ctr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73029092"/>
                    </a:ext>
                  </a:extLst>
                </a:tr>
              </a:tbl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85D44-9702-425C-A709-9FFC055BBE36}"/>
                </a:ext>
              </a:extLst>
            </p:cNvPr>
            <p:cNvSpPr txBox="1"/>
            <p:nvPr/>
          </p:nvSpPr>
          <p:spPr>
            <a:xfrm>
              <a:off x="4725304" y="4133887"/>
              <a:ext cx="1009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rbel" panose="020B0503020204020204" pitchFamily="34" charset="0"/>
                </a:rPr>
                <a:t>Product</a:t>
              </a:r>
              <a:endParaRPr lang="ko-KR" alt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85619E-E3BB-47D8-8AAB-348BA7E12735}"/>
              </a:ext>
            </a:extLst>
          </p:cNvPr>
          <p:cNvSpPr txBox="1"/>
          <p:nvPr/>
        </p:nvSpPr>
        <p:spPr>
          <a:xfrm>
            <a:off x="614363" y="2719126"/>
            <a:ext cx="519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Lora" panose="020B0600000101010101" charset="0"/>
              </a:rPr>
              <a:t>SELECT * FROM Product WHERE (Category != ‘Toy’ )</a:t>
            </a:r>
            <a:endParaRPr lang="ko-KR" altLang="en-US" sz="1600" dirty="0">
              <a:latin typeface="Lora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0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50064" y="1713243"/>
            <a:ext cx="6717721" cy="27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D7639182-72DE-4522-8796-793763240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505" y="1384954"/>
            <a:ext cx="89664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altLang="ko-KR" sz="1800" i="1" dirty="0">
                <a:latin typeface="Corbel" charset="0"/>
                <a:ea typeface="Corbel" charset="0"/>
                <a:cs typeface="Corbel" charset="0"/>
                <a:sym typeface="Lora"/>
              </a:rPr>
              <a:t>Challenge 1. The order of each coverage target being executed is not optimized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◉"/>
            </a:pPr>
            <a:endParaRPr lang="en-US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E0A3E6-F91F-4A7A-A216-B55706301759}"/>
              </a:ext>
            </a:extLst>
          </p:cNvPr>
          <p:cNvGrpSpPr/>
          <p:nvPr/>
        </p:nvGrpSpPr>
        <p:grpSpPr>
          <a:xfrm>
            <a:off x="2199084" y="2278713"/>
            <a:ext cx="4745833" cy="2090697"/>
            <a:chOff x="2199084" y="2169175"/>
            <a:chExt cx="4745833" cy="20906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6CF8D5-9F82-4AD0-A294-0A42A577D622}"/>
                </a:ext>
              </a:extLst>
            </p:cNvPr>
            <p:cNvGrpSpPr/>
            <p:nvPr/>
          </p:nvGrpSpPr>
          <p:grpSpPr>
            <a:xfrm>
              <a:off x="2199084" y="2169175"/>
              <a:ext cx="4745833" cy="1067508"/>
              <a:chOff x="1452562" y="2400301"/>
              <a:chExt cx="4745833" cy="106750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E27B687-26B3-4B90-89BA-882D98CD6713}"/>
                  </a:ext>
                </a:extLst>
              </p:cNvPr>
              <p:cNvGrpSpPr/>
              <p:nvPr/>
            </p:nvGrpSpPr>
            <p:grpSpPr>
              <a:xfrm>
                <a:off x="1452562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E15FA06A-06B7-4B47-B192-6437CCF65F9E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34BC5A7-7609-4CCA-8F3E-CDAFA1396D05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1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E98751D-B9BB-40CF-A938-7644F1440DBC}"/>
                  </a:ext>
                </a:extLst>
              </p:cNvPr>
              <p:cNvGrpSpPr/>
              <p:nvPr/>
            </p:nvGrpSpPr>
            <p:grpSpPr>
              <a:xfrm>
                <a:off x="2586037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7F17D46-106D-4D82-BF66-8521E09D03FE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03941B-4817-44BA-AA27-DB25024F80AE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2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8209FAB-4CBD-441D-83BF-76F1B9E21B7C}"/>
                  </a:ext>
                </a:extLst>
              </p:cNvPr>
              <p:cNvGrpSpPr/>
              <p:nvPr/>
            </p:nvGrpSpPr>
            <p:grpSpPr>
              <a:xfrm>
                <a:off x="3684620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E75B8AF8-9153-4089-A47C-732892C0BE6F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C9101CD-047A-4A1D-BBF9-C04DB3B7C969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3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E03766-7BE7-48B0-92F7-5B66F2AE8045}"/>
                  </a:ext>
                </a:extLst>
              </p:cNvPr>
              <p:cNvGrpSpPr/>
              <p:nvPr/>
            </p:nvGrpSpPr>
            <p:grpSpPr>
              <a:xfrm>
                <a:off x="5222082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FEEDA2E-A182-4F49-98C6-FA3D146A64C6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F7A2A33-D812-4E35-81C7-C71D13FC8062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n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sp>
            <p:nvSpPr>
              <p:cNvPr id="38" name="텍스트 상자 54">
                <a:extLst>
                  <a:ext uri="{FF2B5EF4-FFF2-40B4-BE49-F238E27FC236}">
                    <a16:creationId xmlns:a16="http://schemas.microsoft.com/office/drawing/2014/main" id="{5B3D13A7-2D91-44FE-92B4-946EDA5ACB77}"/>
                  </a:ext>
                </a:extLst>
              </p:cNvPr>
              <p:cNvSpPr txBox="1"/>
              <p:nvPr/>
            </p:nvSpPr>
            <p:spPr>
              <a:xfrm>
                <a:off x="4746583" y="2571750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ko-KR" sz="1600" dirty="0">
                    <a:solidFill>
                      <a:srgbClr val="0070C0"/>
                    </a:solidFill>
                  </a:rPr>
                  <a:t>…</a:t>
                </a:r>
                <a:endParaRPr kumimoji="1" lang="ko-KR" alt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6391F-16EE-447E-867E-9D82E87F38E0}"/>
                </a:ext>
              </a:extLst>
            </p:cNvPr>
            <p:cNvSpPr txBox="1"/>
            <p:nvPr/>
          </p:nvSpPr>
          <p:spPr>
            <a:xfrm>
              <a:off x="2199084" y="3890540"/>
              <a:ext cx="97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i="1" dirty="0">
                  <a:latin typeface="Corbel" panose="020B0503020204020204" pitchFamily="34" charset="0"/>
                </a:rPr>
                <a:t>GA</a:t>
              </a:r>
              <a:endParaRPr lang="ko-KR" altLang="en-US" sz="1800" i="1" dirty="0">
                <a:latin typeface="Corbel" panose="020B0503020204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ACFB42-21D2-4B2D-AAB9-F226902E58A5}"/>
                </a:ext>
              </a:extLst>
            </p:cNvPr>
            <p:cNvSpPr txBox="1"/>
            <p:nvPr/>
          </p:nvSpPr>
          <p:spPr>
            <a:xfrm>
              <a:off x="3332559" y="3890540"/>
              <a:ext cx="97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i="1" dirty="0">
                  <a:latin typeface="Corbel" panose="020B0503020204020204" pitchFamily="34" charset="0"/>
                </a:rPr>
                <a:t>GA</a:t>
              </a:r>
              <a:endParaRPr lang="ko-KR" altLang="en-US" sz="1800" i="1" dirty="0">
                <a:latin typeface="Corbel" panose="020B05030202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5D80B4-1A89-4B2A-88EF-C5BD6B705158}"/>
                </a:ext>
              </a:extLst>
            </p:cNvPr>
            <p:cNvSpPr txBox="1"/>
            <p:nvPr/>
          </p:nvSpPr>
          <p:spPr>
            <a:xfrm>
              <a:off x="4425557" y="3890540"/>
              <a:ext cx="97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i="1" dirty="0">
                  <a:latin typeface="Corbel" panose="020B0503020204020204" pitchFamily="34" charset="0"/>
                </a:rPr>
                <a:t>GA</a:t>
              </a:r>
              <a:endParaRPr lang="ko-KR" altLang="en-US" sz="1800" i="1" dirty="0">
                <a:latin typeface="Corbel" panose="020B0503020204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7B0D28-1A05-40DE-9F20-FDB6E64C2959}"/>
                </a:ext>
              </a:extLst>
            </p:cNvPr>
            <p:cNvSpPr txBox="1"/>
            <p:nvPr/>
          </p:nvSpPr>
          <p:spPr>
            <a:xfrm>
              <a:off x="5964672" y="3890540"/>
              <a:ext cx="97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i="1" dirty="0">
                  <a:latin typeface="Corbel" panose="020B0503020204020204" pitchFamily="34" charset="0"/>
                </a:rPr>
                <a:t>GA</a:t>
              </a:r>
              <a:endParaRPr lang="ko-KR" altLang="en-US" sz="1800" i="1" dirty="0">
                <a:latin typeface="Corbel" panose="020B0503020204020204" pitchFamily="34" charset="0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01D861-1730-4410-9DA4-CE100202B9B6}"/>
              </a:ext>
            </a:extLst>
          </p:cNvPr>
          <p:cNvCxnSpPr>
            <a:stCxn id="3" idx="2"/>
            <a:endCxn id="41" idx="0"/>
          </p:cNvCxnSpPr>
          <p:nvPr/>
        </p:nvCxnSpPr>
        <p:spPr>
          <a:xfrm>
            <a:off x="2687241" y="3346221"/>
            <a:ext cx="0" cy="6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A9E7AA-12FE-4CE1-96AD-7D607FA75C02}"/>
              </a:ext>
            </a:extLst>
          </p:cNvPr>
          <p:cNvCxnSpPr/>
          <p:nvPr/>
        </p:nvCxnSpPr>
        <p:spPr>
          <a:xfrm>
            <a:off x="3844528" y="3346221"/>
            <a:ext cx="0" cy="6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1D68B87-99C0-4FF7-BDB8-2ED70DDD6C81}"/>
              </a:ext>
            </a:extLst>
          </p:cNvPr>
          <p:cNvCxnSpPr/>
          <p:nvPr/>
        </p:nvCxnSpPr>
        <p:spPr>
          <a:xfrm>
            <a:off x="4920853" y="3346221"/>
            <a:ext cx="0" cy="6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9F4574-A7F0-49B0-BC90-3D9326ADBA50}"/>
              </a:ext>
            </a:extLst>
          </p:cNvPr>
          <p:cNvCxnSpPr/>
          <p:nvPr/>
        </p:nvCxnSpPr>
        <p:spPr>
          <a:xfrm>
            <a:off x="6487716" y="3346221"/>
            <a:ext cx="0" cy="6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D7639182-72DE-4522-8796-793763240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505" y="1384954"/>
            <a:ext cx="89664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altLang="ko-KR" sz="1800" i="1" dirty="0">
                <a:latin typeface="Corbel" charset="0"/>
                <a:ea typeface="Corbel" charset="0"/>
                <a:cs typeface="Corbel" charset="0"/>
                <a:sym typeface="Lora"/>
              </a:rPr>
              <a:t>Challenge 1. The order of each coverage target being executed is not optimized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◉"/>
            </a:pPr>
            <a:endParaRPr lang="en-US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E0A3E6-F91F-4A7A-A216-B55706301759}"/>
              </a:ext>
            </a:extLst>
          </p:cNvPr>
          <p:cNvGrpSpPr/>
          <p:nvPr/>
        </p:nvGrpSpPr>
        <p:grpSpPr>
          <a:xfrm>
            <a:off x="2199084" y="2278713"/>
            <a:ext cx="4745833" cy="2245127"/>
            <a:chOff x="2199084" y="2169175"/>
            <a:chExt cx="4745833" cy="224512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6CF8D5-9F82-4AD0-A294-0A42A577D622}"/>
                </a:ext>
              </a:extLst>
            </p:cNvPr>
            <p:cNvGrpSpPr/>
            <p:nvPr/>
          </p:nvGrpSpPr>
          <p:grpSpPr>
            <a:xfrm>
              <a:off x="2199084" y="2169175"/>
              <a:ext cx="4745833" cy="1067508"/>
              <a:chOff x="1452562" y="2400301"/>
              <a:chExt cx="4745833" cy="106750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E27B687-26B3-4B90-89BA-882D98CD6713}"/>
                  </a:ext>
                </a:extLst>
              </p:cNvPr>
              <p:cNvGrpSpPr/>
              <p:nvPr/>
            </p:nvGrpSpPr>
            <p:grpSpPr>
              <a:xfrm>
                <a:off x="1452562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E15FA06A-06B7-4B47-B192-6437CCF65F9E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34BC5A7-7609-4CCA-8F3E-CDAFA1396D05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1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E98751D-B9BB-40CF-A938-7644F1440DBC}"/>
                  </a:ext>
                </a:extLst>
              </p:cNvPr>
              <p:cNvGrpSpPr/>
              <p:nvPr/>
            </p:nvGrpSpPr>
            <p:grpSpPr>
              <a:xfrm>
                <a:off x="2586037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7F17D46-106D-4D82-BF66-8521E09D03FE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03941B-4817-44BA-AA27-DB25024F80AE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2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8209FAB-4CBD-441D-83BF-76F1B9E21B7C}"/>
                  </a:ext>
                </a:extLst>
              </p:cNvPr>
              <p:cNvGrpSpPr/>
              <p:nvPr/>
            </p:nvGrpSpPr>
            <p:grpSpPr>
              <a:xfrm>
                <a:off x="3684620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E75B8AF8-9153-4089-A47C-732892C0BE6F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C9101CD-047A-4A1D-BBF9-C04DB3B7C969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3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E03766-7BE7-48B0-92F7-5B66F2AE8045}"/>
                  </a:ext>
                </a:extLst>
              </p:cNvPr>
              <p:cNvGrpSpPr/>
              <p:nvPr/>
            </p:nvGrpSpPr>
            <p:grpSpPr>
              <a:xfrm>
                <a:off x="5222082" y="2400301"/>
                <a:ext cx="976313" cy="1067508"/>
                <a:chOff x="1452562" y="2400301"/>
                <a:chExt cx="976313" cy="1067508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FEEDA2E-A182-4F49-98C6-FA3D146A64C6}"/>
                    </a:ext>
                  </a:extLst>
                </p:cNvPr>
                <p:cNvSpPr/>
                <p:nvPr/>
              </p:nvSpPr>
              <p:spPr>
                <a:xfrm>
                  <a:off x="1581151" y="2400301"/>
                  <a:ext cx="719137" cy="71913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F7A2A33-D812-4E35-81C7-C71D13FC8062}"/>
                    </a:ext>
                  </a:extLst>
                </p:cNvPr>
                <p:cNvSpPr txBox="1"/>
                <p:nvPr/>
              </p:nvSpPr>
              <p:spPr>
                <a:xfrm>
                  <a:off x="1452562" y="3160032"/>
                  <a:ext cx="976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i="1" dirty="0">
                      <a:latin typeface="Corbel" panose="020B0503020204020204" pitchFamily="34" charset="0"/>
                    </a:rPr>
                    <a:t>Target n</a:t>
                  </a:r>
                  <a:endParaRPr lang="ko-KR" altLang="en-US" i="1" dirty="0">
                    <a:latin typeface="Corbel" panose="020B0503020204020204" pitchFamily="34" charset="0"/>
                  </a:endParaRPr>
                </a:p>
              </p:txBody>
            </p:sp>
          </p:grpSp>
          <p:sp>
            <p:nvSpPr>
              <p:cNvPr id="38" name="텍스트 상자 54">
                <a:extLst>
                  <a:ext uri="{FF2B5EF4-FFF2-40B4-BE49-F238E27FC236}">
                    <a16:creationId xmlns:a16="http://schemas.microsoft.com/office/drawing/2014/main" id="{5B3D13A7-2D91-44FE-92B4-946EDA5ACB77}"/>
                  </a:ext>
                </a:extLst>
              </p:cNvPr>
              <p:cNvSpPr txBox="1"/>
              <p:nvPr/>
            </p:nvSpPr>
            <p:spPr>
              <a:xfrm>
                <a:off x="4746583" y="2571750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ko-KR" sz="1600" dirty="0">
                    <a:solidFill>
                      <a:srgbClr val="0070C0"/>
                    </a:solidFill>
                  </a:rPr>
                  <a:t>…</a:t>
                </a:r>
                <a:endParaRPr kumimoji="1" lang="ko-KR" alt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ACFB42-21D2-4B2D-AAB9-F226902E58A5}"/>
                </a:ext>
              </a:extLst>
            </p:cNvPr>
            <p:cNvSpPr txBox="1"/>
            <p:nvPr/>
          </p:nvSpPr>
          <p:spPr>
            <a:xfrm>
              <a:off x="4083843" y="4044970"/>
              <a:ext cx="97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i="1" dirty="0">
                  <a:latin typeface="Corbel" panose="020B0503020204020204" pitchFamily="34" charset="0"/>
                </a:rPr>
                <a:t>GA</a:t>
              </a:r>
              <a:endParaRPr lang="ko-KR" altLang="en-US" sz="1800" i="1" dirty="0">
                <a:latin typeface="Corbel" panose="020B0503020204020204" pitchFamily="34" charset="0"/>
              </a:endParaRPr>
            </a:p>
          </p:txBody>
        </p:sp>
      </p:grp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2109E908-C297-44CC-8948-5C0D90480157}"/>
              </a:ext>
            </a:extLst>
          </p:cNvPr>
          <p:cNvSpPr/>
          <p:nvPr/>
        </p:nvSpPr>
        <p:spPr>
          <a:xfrm rot="5400000">
            <a:off x="4337798" y="1529948"/>
            <a:ext cx="468406" cy="4488656"/>
          </a:xfrm>
          <a:prstGeom prst="rightBrace">
            <a:avLst>
              <a:gd name="adj1" fmla="val 1405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0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3D986-2D3D-43C6-8352-DABC71830F41}"/>
                  </a:ext>
                </a:extLst>
              </p:cNvPr>
              <p:cNvSpPr txBox="1"/>
              <p:nvPr/>
            </p:nvSpPr>
            <p:spPr>
              <a:xfrm>
                <a:off x="4538647" y="3334531"/>
                <a:ext cx="1391150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3D986-2D3D-43C6-8352-DABC7183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7" y="3334531"/>
                <a:ext cx="1391150" cy="549253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665CB7-240D-4F1C-AFC5-C41FE3120209}"/>
              </a:ext>
            </a:extLst>
          </p:cNvPr>
          <p:cNvCxnSpPr>
            <a:cxnSpLocks/>
          </p:cNvCxnSpPr>
          <p:nvPr/>
        </p:nvCxnSpPr>
        <p:spPr>
          <a:xfrm flipV="1">
            <a:off x="1347915" y="2967043"/>
            <a:ext cx="4638" cy="157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080455-BB6D-4A73-A6EC-CDE69F7989BA}"/>
              </a:ext>
            </a:extLst>
          </p:cNvPr>
          <p:cNvCxnSpPr>
            <a:cxnSpLocks/>
          </p:cNvCxnSpPr>
          <p:nvPr/>
        </p:nvCxnSpPr>
        <p:spPr>
          <a:xfrm flipV="1">
            <a:off x="1347915" y="4538686"/>
            <a:ext cx="157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278C1259-270D-4438-90ED-092BE4850CD8}"/>
              </a:ext>
            </a:extLst>
          </p:cNvPr>
          <p:cNvSpPr/>
          <p:nvPr/>
        </p:nvSpPr>
        <p:spPr>
          <a:xfrm>
            <a:off x="1576390" y="3057531"/>
            <a:ext cx="247642" cy="247642"/>
          </a:xfrm>
          <a:prstGeom prst="mathMultiply">
            <a:avLst>
              <a:gd name="adj1" fmla="val 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2B220243-13E1-4149-90D1-B889EBC46F2C}"/>
              </a:ext>
            </a:extLst>
          </p:cNvPr>
          <p:cNvSpPr/>
          <p:nvPr/>
        </p:nvSpPr>
        <p:spPr>
          <a:xfrm>
            <a:off x="2547947" y="4043382"/>
            <a:ext cx="247642" cy="247642"/>
          </a:xfrm>
          <a:prstGeom prst="mathMultiply">
            <a:avLst>
              <a:gd name="adj1" fmla="val 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Google Shape;263;p25">
            <a:extLst>
              <a:ext uri="{FF2B5EF4-FFF2-40B4-BE49-F238E27FC236}">
                <a16:creationId xmlns:a16="http://schemas.microsoft.com/office/drawing/2014/main" id="{20FDC55B-FDC4-4F57-BEFD-D32BE1CDC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207587"/>
              </p:ext>
            </p:extLst>
          </p:nvPr>
        </p:nvGraphicFramePr>
        <p:xfrm>
          <a:off x="1434717" y="2316876"/>
          <a:ext cx="1379930" cy="620984"/>
        </p:xfrm>
        <a:graphic>
          <a:graphicData uri="http://schemas.openxmlformats.org/drawingml/2006/table">
            <a:tbl>
              <a:tblPr>
                <a:noFill/>
                <a:tableStyleId>{07015793-FDB3-490A-AE2A-B41762D8BDC2}</a:tableStyleId>
              </a:tblPr>
              <a:tblGrid>
                <a:gridCol w="6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rPr>
                        <a:t>id</a:t>
                      </a:r>
                      <a:endParaRPr sz="1000" b="1" dirty="0">
                        <a:latin typeface="Corbel" panose="020B0503020204020204" pitchFamily="34" charset="0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rPr>
                        <a:t>category</a:t>
                      </a:r>
                      <a:endParaRPr sz="1000" b="1" dirty="0">
                        <a:latin typeface="Corbel" panose="020B0503020204020204" pitchFamily="34" charset="0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1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Toy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Google Shape;263;p25">
            <a:extLst>
              <a:ext uri="{FF2B5EF4-FFF2-40B4-BE49-F238E27FC236}">
                <a16:creationId xmlns:a16="http://schemas.microsoft.com/office/drawing/2014/main" id="{13EAC4A5-693C-4BA7-9F4E-5317E29D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853283"/>
              </p:ext>
            </p:extLst>
          </p:nvPr>
        </p:nvGraphicFramePr>
        <p:xfrm>
          <a:off x="3030150" y="2444773"/>
          <a:ext cx="1462212" cy="860400"/>
        </p:xfrm>
        <a:graphic>
          <a:graphicData uri="http://schemas.openxmlformats.org/drawingml/2006/table">
            <a:tbl>
              <a:tblPr>
                <a:noFill/>
                <a:tableStyleId>{07015793-FDB3-490A-AE2A-B41762D8BDC2}</a:tableStyleId>
              </a:tblPr>
              <a:tblGrid>
                <a:gridCol w="73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rPr>
                        <a:t>id</a:t>
                      </a:r>
                      <a:endParaRPr sz="1100" b="1" dirty="0">
                        <a:latin typeface="Corbel" panose="020B0503020204020204" pitchFamily="34" charset="0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rPr>
                        <a:t>category</a:t>
                      </a:r>
                      <a:endParaRPr sz="1100" b="1" dirty="0">
                        <a:latin typeface="Corbel" panose="020B0503020204020204" pitchFamily="34" charset="0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1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Toy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2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car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368103"/>
                  </a:ext>
                </a:extLst>
              </a:tr>
            </a:tbl>
          </a:graphicData>
        </a:graphic>
      </p:graphicFrame>
      <p:graphicFrame>
        <p:nvGraphicFramePr>
          <p:cNvPr id="33" name="Google Shape;263;p25">
            <a:extLst>
              <a:ext uri="{FF2B5EF4-FFF2-40B4-BE49-F238E27FC236}">
                <a16:creationId xmlns:a16="http://schemas.microsoft.com/office/drawing/2014/main" id="{B9BE8906-EA63-4F9B-9047-16AE77C94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913720"/>
              </p:ext>
            </p:extLst>
          </p:nvPr>
        </p:nvGraphicFramePr>
        <p:xfrm>
          <a:off x="2958708" y="3661498"/>
          <a:ext cx="1379930" cy="620984"/>
        </p:xfrm>
        <a:graphic>
          <a:graphicData uri="http://schemas.openxmlformats.org/drawingml/2006/table">
            <a:tbl>
              <a:tblPr>
                <a:noFill/>
                <a:tableStyleId>{07015793-FDB3-490A-AE2A-B41762D8BDC2}</a:tableStyleId>
              </a:tblPr>
              <a:tblGrid>
                <a:gridCol w="6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rPr>
                        <a:t>id</a:t>
                      </a:r>
                      <a:endParaRPr sz="1000" b="1" dirty="0">
                        <a:latin typeface="Corbel" panose="020B0503020204020204" pitchFamily="34" charset="0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Corbel" panose="020B0503020204020204" pitchFamily="34" charset="0"/>
                          <a:ea typeface="Lora"/>
                          <a:cs typeface="Lora"/>
                          <a:sym typeface="Lora"/>
                        </a:rPr>
                        <a:t>category</a:t>
                      </a:r>
                      <a:endParaRPr sz="1000" b="1" dirty="0">
                        <a:latin typeface="Corbel" panose="020B0503020204020204" pitchFamily="34" charset="0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2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Corbel" panose="020B0503020204020204" pitchFamily="34" charset="0"/>
                        </a:rPr>
                        <a:t>car</a:t>
                      </a:r>
                      <a:endParaRPr lang="ko-KR" altLang="en-US" sz="105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742A567F-92E5-4B1D-9B67-599765FEB232}"/>
              </a:ext>
            </a:extLst>
          </p:cNvPr>
          <p:cNvSpPr/>
          <p:nvPr/>
        </p:nvSpPr>
        <p:spPr>
          <a:xfrm>
            <a:off x="1590681" y="4029087"/>
            <a:ext cx="247642" cy="247642"/>
          </a:xfrm>
          <a:prstGeom prst="mathMultiply">
            <a:avLst>
              <a:gd name="adj1" fmla="val 4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E9F2AF1-3534-48C4-AEB2-6EA084AB5315}"/>
                  </a:ext>
                </a:extLst>
              </p:cNvPr>
              <p:cNvSpPr/>
              <p:nvPr/>
            </p:nvSpPr>
            <p:spPr>
              <a:xfrm>
                <a:off x="2494820" y="4499093"/>
                <a:ext cx="3919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E9F2AF1-3534-48C4-AEB2-6EA084AB5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20" y="4499093"/>
                <a:ext cx="391966" cy="307777"/>
              </a:xfrm>
              <a:prstGeom prst="rect">
                <a:avLst/>
              </a:prstGeom>
              <a:blipFill>
                <a:blip r:embed="rId4"/>
                <a:stretch>
                  <a:fillRect r="-47692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CD3CB5D-37C9-430E-BE44-43D1D72F08B3}"/>
                  </a:ext>
                </a:extLst>
              </p:cNvPr>
              <p:cNvSpPr/>
              <p:nvPr/>
            </p:nvSpPr>
            <p:spPr>
              <a:xfrm>
                <a:off x="832699" y="2951268"/>
                <a:ext cx="3919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CD3CB5D-37C9-430E-BE44-43D1D72F0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9" y="2951268"/>
                <a:ext cx="391966" cy="307777"/>
              </a:xfrm>
              <a:prstGeom prst="rect">
                <a:avLst/>
              </a:prstGeom>
              <a:blipFill>
                <a:blip r:embed="rId5"/>
                <a:stretch>
                  <a:fillRect r="-48438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8D989D-7637-4635-8F9B-E20EA5BEAB34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1778846" y="3199817"/>
            <a:ext cx="1251304" cy="88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1737B1-F147-4D42-83CF-B7E7447FE17C}"/>
              </a:ext>
            </a:extLst>
          </p:cNvPr>
          <p:cNvSpPr txBox="1"/>
          <p:nvPr/>
        </p:nvSpPr>
        <p:spPr>
          <a:xfrm>
            <a:off x="1300163" y="1695174"/>
            <a:ext cx="654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Lora" panose="020B0600000101010101" charset="0"/>
              </a:rPr>
              <a:t>SELECT * FROM Product WHERE (Category = ‘Toy’ )</a:t>
            </a:r>
            <a:endParaRPr lang="ko-KR" altLang="en-US" sz="2000" dirty="0">
              <a:latin typeface="Lora" panose="020B060000010101010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11F4BD6-E9F2-4DBA-B7C3-3197701B9775}"/>
                  </a:ext>
                </a:extLst>
              </p:cNvPr>
              <p:cNvSpPr/>
              <p:nvPr/>
            </p:nvSpPr>
            <p:spPr>
              <a:xfrm>
                <a:off x="5886550" y="3299009"/>
                <a:ext cx="31384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𝑊𝐻𝐸𝑅𝐸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𝐶𝑎𝑡𝑒𝑔𝑜𝑟𝑦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'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Toy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ko-KR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𝑊𝐻𝐸𝑅𝐸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𝐶𝑎𝑡𝑒𝑔𝑜𝑟𝑦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!=′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𝑇𝑜𝑦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11F4BD6-E9F2-4DBA-B7C3-3197701B9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50" y="3299009"/>
                <a:ext cx="3138423" cy="584775"/>
              </a:xfrm>
              <a:prstGeom prst="rect">
                <a:avLst/>
              </a:prstGeom>
              <a:blipFill>
                <a:blip r:embed="rId6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61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Multi-Objective Optimization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662238" y="1971123"/>
            <a:ext cx="6717721" cy="27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D7639182-72DE-4522-8796-793763240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505" y="1637651"/>
            <a:ext cx="89664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altLang="ko-KR" sz="1800" i="1" dirty="0">
                <a:latin typeface="Corbel" charset="0"/>
                <a:ea typeface="Corbel" charset="0"/>
                <a:cs typeface="Corbel" charset="0"/>
                <a:sym typeface="Lora"/>
              </a:rPr>
              <a:t>Challenge </a:t>
            </a:r>
            <a:r>
              <a:rPr lang="en-US" altLang="ko-KR" sz="1800" i="1" dirty="0">
                <a:latin typeface="Lora"/>
                <a:sym typeface="Lora"/>
              </a:rPr>
              <a:t>2. </a:t>
            </a:r>
            <a:r>
              <a:rPr lang="en-US" altLang="ko-KR" sz="1800" i="1" dirty="0">
                <a:latin typeface="Corbel" charset="0"/>
                <a:ea typeface="Corbel" charset="0"/>
                <a:cs typeface="Corbel" charset="0"/>
                <a:sym typeface="Lora"/>
              </a:rPr>
              <a:t>Inefficient allocation of the budget might happen, such as infeasible coverage target.</a:t>
            </a:r>
          </a:p>
          <a:p>
            <a:pPr marL="0" indent="0" algn="ctr">
              <a:buNone/>
            </a:pPr>
            <a:endParaRPr lang="en-US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508253" y="2507936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i="1" dirty="0">
                <a:latin typeface="Corbel" charset="0"/>
                <a:ea typeface="Corbel" charset="0"/>
                <a:cs typeface="Corbel" charset="0"/>
              </a:rPr>
              <a:t>“A &gt; 10 and A &lt; 10”?  </a:t>
            </a:r>
            <a:r>
              <a:rPr kumimoji="1" lang="en-US" altLang="ko-KR" sz="1800" i="1" dirty="0">
                <a:latin typeface="Corbel" charset="0"/>
                <a:ea typeface="Corbel" charset="0"/>
                <a:cs typeface="Corbel" charset="0"/>
                <a:sym typeface="Wingdings" panose="05000000000000000000" pitchFamily="2" charset="2"/>
              </a:rPr>
              <a:t> infeasible, no solution from GA</a:t>
            </a:r>
            <a:endParaRPr kumimoji="1" lang="en-US" altLang="ko-KR" sz="1800" i="1" dirty="0">
              <a:latin typeface="Corbel" charset="0"/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상자 4"/>
              <p:cNvSpPr txBox="1"/>
              <p:nvPr/>
            </p:nvSpPr>
            <p:spPr>
              <a:xfrm>
                <a:off x="4696432" y="3127329"/>
                <a:ext cx="194540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1600" i="1" dirty="0">
                    <a:latin typeface="Corbel" charset="0"/>
                    <a:ea typeface="Corbel" charset="0"/>
                    <a:cs typeface="Corbel" charset="0"/>
                  </a:rPr>
                  <a:t>=&gt;  feasible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1600" i="1" dirty="0">
                    <a:solidFill>
                      <a:srgbClr val="C00000"/>
                    </a:solidFill>
                    <a:latin typeface="Corbel" charset="0"/>
                    <a:ea typeface="Corbel" charset="0"/>
                    <a:cs typeface="Corbel" charset="0"/>
                  </a:rPr>
                  <a:t>=&gt;  </a:t>
                </a:r>
                <a:r>
                  <a:rPr kumimoji="1" lang="en-US" altLang="ko-KR" sz="1600" i="1" dirty="0">
                    <a:solidFill>
                      <a:schemeClr val="accent6"/>
                    </a:solidFill>
                    <a:latin typeface="Corbel" charset="0"/>
                    <a:ea typeface="Corbel" charset="0"/>
                    <a:cs typeface="Corbel" charset="0"/>
                  </a:rPr>
                  <a:t>Infeasible</a:t>
                </a:r>
              </a:p>
              <a:p>
                <a:r>
                  <a:rPr kumimoji="1" lang="mr-IN" altLang="ko-KR" sz="1600" i="1" dirty="0">
                    <a:latin typeface="Corbel" charset="0"/>
                    <a:ea typeface="Corbel" charset="0"/>
                    <a:cs typeface="Corbel" charset="0"/>
                  </a:rPr>
                  <a:t>…</a:t>
                </a:r>
                <a:endParaRPr kumimoji="1" lang="en-US" altLang="ko-KR" sz="1600" i="1" dirty="0">
                  <a:latin typeface="Corbel" charset="0"/>
                  <a:ea typeface="Corbel" charset="0"/>
                  <a:cs typeface="Corbel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1600" i="1" dirty="0">
                    <a:latin typeface="Corbel" charset="0"/>
                    <a:ea typeface="Corbel" charset="0"/>
                    <a:cs typeface="Corbel" charset="0"/>
                  </a:rPr>
                  <a:t>=&gt;  feasible</a:t>
                </a:r>
              </a:p>
            </p:txBody>
          </p:sp>
        </mc:Choice>
        <mc:Fallback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432" y="3127329"/>
                <a:ext cx="1945404" cy="1077218"/>
              </a:xfrm>
              <a:prstGeom prst="rect">
                <a:avLst/>
              </a:prstGeom>
              <a:blipFill>
                <a:blip r:embed="rId3"/>
                <a:stretch>
                  <a:fillRect l="-1563" t="-1695" r="-312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55878" y="4350525"/>
            <a:ext cx="8536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800" i="1" dirty="0">
                <a:latin typeface="Corbel" charset="0"/>
                <a:ea typeface="Corbel" charset="0"/>
                <a:cs typeface="Corbel" charset="0"/>
              </a:rPr>
              <a:t>Solution from </a:t>
            </a:r>
            <a:r>
              <a:rPr kumimoji="1" lang="en-US" altLang="ko-KR" sz="1800" i="1" dirty="0" err="1">
                <a:latin typeface="Corbel" charset="0"/>
                <a:ea typeface="Corbel" charset="0"/>
                <a:cs typeface="Corbel" charset="0"/>
              </a:rPr>
              <a:t>EvoSQL</a:t>
            </a:r>
            <a:r>
              <a:rPr kumimoji="1" lang="en-US" altLang="ko-KR" sz="1800" i="1" dirty="0">
                <a:latin typeface="Corbel" charset="0"/>
                <a:ea typeface="Corbel" charset="0"/>
                <a:cs typeface="Corbel" charset="0"/>
              </a:rPr>
              <a:t> is to </a:t>
            </a:r>
            <a:r>
              <a:rPr kumimoji="1" lang="en-US" altLang="ko-KR" sz="1800" i="1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manually remove</a:t>
            </a:r>
            <a:r>
              <a:rPr kumimoji="1" lang="en-US" altLang="ko-KR" sz="1800" i="1" dirty="0">
                <a:latin typeface="Corbel" charset="0"/>
                <a:ea typeface="Corbel" charset="0"/>
                <a:cs typeface="Corbel" charset="0"/>
              </a:rPr>
              <a:t> infeasible coverage targets.</a:t>
            </a:r>
            <a:endParaRPr kumimoji="1" lang="ko-KR" altLang="en-US" sz="1800" i="1" dirty="0">
              <a:latin typeface="Corbel" charset="0"/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3BD29B-5BAD-4E31-BC99-DDD19FAC07EE}"/>
                  </a:ext>
                </a:extLst>
              </p:cNvPr>
              <p:cNvSpPr txBox="1"/>
              <p:nvPr/>
            </p:nvSpPr>
            <p:spPr>
              <a:xfrm>
                <a:off x="2928514" y="3105026"/>
                <a:ext cx="1490472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3BD29B-5BAD-4E31-BC99-DDD19FAC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14" y="3105026"/>
                <a:ext cx="1490472" cy="110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64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36425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Expectation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9437"/>
            <a:ext cx="6717721" cy="27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159;p19">
            <a:extLst>
              <a:ext uri="{FF2B5EF4-FFF2-40B4-BE49-F238E27FC236}">
                <a16:creationId xmlns:a16="http://schemas.microsoft.com/office/drawing/2014/main" id="{57CDB7EA-8BE5-417F-90CA-4C35F6D1A0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88127" y="1612644"/>
            <a:ext cx="7241966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000">
              <a:buSzPct val="100000"/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Our MOO version can solve more complex queries simultaneously compared to single-objective strategy.</a:t>
            </a:r>
          </a:p>
          <a:p>
            <a:pPr lvl="0" indent="-381000">
              <a:buSzPct val="100000"/>
              <a:buFont typeface="Wingdings" panose="05000000000000000000" pitchFamily="2" charset="2"/>
              <a:buChar char="ü"/>
            </a:pPr>
            <a:endParaRPr lang="en-US" altLang="ko-KR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  <a:p>
            <a:pPr lvl="0" indent="-381000">
              <a:buSzPct val="100000"/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Each solution is guided by hinting the similar solution from other coverage target.</a:t>
            </a:r>
          </a:p>
          <a:p>
            <a:pPr marL="76200" lvl="0" indent="0">
              <a:buSzPct val="100000"/>
              <a:buNone/>
            </a:pPr>
            <a:endParaRPr lang="en-US" altLang="ko-KR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  <a:p>
            <a:pPr lvl="0" indent="-381000">
              <a:buSzPct val="100000"/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It doesn’t consume improper budget for handling the infeasible coverage target .</a:t>
            </a:r>
          </a:p>
          <a:p>
            <a:pPr lvl="0" indent="-381000">
              <a:buSzPct val="100000"/>
              <a:buFont typeface="Wingdings" panose="05000000000000000000" pitchFamily="2" charset="2"/>
              <a:buChar char="ü"/>
            </a:pPr>
            <a:endParaRPr lang="en-US" altLang="ko-KR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408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CB8BE67C-CA9B-4B38-9FAA-68AE5BA0516F}"/>
              </a:ext>
            </a:extLst>
          </p:cNvPr>
          <p:cNvSpPr txBox="1">
            <a:spLocks/>
          </p:cNvSpPr>
          <p:nvPr/>
        </p:nvSpPr>
        <p:spPr>
          <a:xfrm>
            <a:off x="1185749" y="1854299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3600" b="1" i="1" dirty="0">
                <a:latin typeface="Lora"/>
                <a:sym typeface="Lora"/>
              </a:rPr>
              <a:t>Questions?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924759" y="2875062"/>
            <a:ext cx="3294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Quattrocento Sans"/>
              <a:buNone/>
            </a:pPr>
            <a:r>
              <a:rPr lang="en-US" altLang="ko-KR" sz="2000" b="1" i="1" dirty="0">
                <a:latin typeface="Lora"/>
                <a:sym typeface="Lora"/>
              </a:rPr>
              <a:t>Thanks for your attention!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294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Table of Contents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159;p19">
            <a:extLst>
              <a:ext uri="{FF2B5EF4-FFF2-40B4-BE49-F238E27FC236}">
                <a16:creationId xmlns:a16="http://schemas.microsoft.com/office/drawing/2014/main" id="{B9C6B5D4-CAE9-4413-AAF5-63CD4F1E74E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381250" y="1912500"/>
            <a:ext cx="6646750" cy="24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rbel" panose="020B0503020204020204" pitchFamily="34" charset="0"/>
                <a:cs typeface="Adobe Arabic" panose="02040503050201020203" pitchFamily="18" charset="-78"/>
              </a:rPr>
              <a:t>Introduction of motivated paper</a:t>
            </a:r>
          </a:p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rbel" panose="020B0503020204020204" pitchFamily="34" charset="0"/>
                <a:cs typeface="Adobe Arabic" panose="02040503050201020203" pitchFamily="18" charset="-78"/>
              </a:rPr>
              <a:t>Our challenge</a:t>
            </a:r>
          </a:p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rbel" panose="020B0503020204020204" pitchFamily="34" charset="0"/>
                <a:cs typeface="Adobe Arabic" panose="02040503050201020203" pitchFamily="18" charset="-78"/>
              </a:rPr>
              <a:t>Our goal and expectation</a:t>
            </a:r>
          </a:p>
        </p:txBody>
      </p:sp>
    </p:spTree>
    <p:extLst>
      <p:ext uri="{BB962C8B-B14F-4D97-AF65-F5344CB8AC3E}">
        <p14:creationId xmlns:p14="http://schemas.microsoft.com/office/powerpoint/2010/main" val="222922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Fitness Function</a:t>
            </a:r>
            <a:endParaRPr sz="24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1088127" y="1612644"/>
            <a:ext cx="7241966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Satisfying coverage target means solution </a:t>
            </a:r>
            <a:r>
              <a:rPr lang="en-US" altLang="ko-KR" sz="1900" i="1" dirty="0">
                <a:latin typeface="Corbel" panose="020B0503020204020204" pitchFamily="34" charset="0"/>
                <a:cs typeface="Adobe Arabic" panose="02040503050201020203" pitchFamily="18" charset="-78"/>
              </a:rPr>
              <a:t>T</a:t>
            </a: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 yields a non-empty result. </a:t>
            </a: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( </a:t>
            </a:r>
            <a:r>
              <a:rPr lang="en-US" altLang="ko-KR" sz="1800" i="1" dirty="0">
                <a:latin typeface="Lora"/>
                <a:sym typeface="Lora"/>
              </a:rPr>
              <a:t>T = {T1, …, Tn} </a:t>
            </a:r>
            <a:r>
              <a:rPr lang="en-US" altLang="ko-KR" sz="1800" i="1" dirty="0">
                <a:latin typeface="Corbel" panose="020B0503020204020204" pitchFamily="34" charset="0"/>
                <a:sym typeface="Lora"/>
              </a:rPr>
              <a:t>: </a:t>
            </a:r>
            <a:r>
              <a:rPr lang="en-US" altLang="ko-KR" sz="1800" dirty="0">
                <a:latin typeface="Corbel" panose="020B0503020204020204" pitchFamily="34" charset="0"/>
                <a:sym typeface="Lora"/>
              </a:rPr>
              <a:t>set of tables </a:t>
            </a:r>
            <a:r>
              <a:rPr lang="en-US" altLang="ko-KR" sz="1600" dirty="0">
                <a:latin typeface="Lora"/>
                <a:sym typeface="Lora"/>
              </a:rPr>
              <a:t>)</a:t>
            </a:r>
            <a:endParaRPr lang="en-US" altLang="ko-KR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If </a:t>
            </a:r>
            <a:r>
              <a:rPr lang="en-US" altLang="ko-KR" sz="1900" i="1" dirty="0">
                <a:latin typeface="Corbel" panose="020B0503020204020204" pitchFamily="34" charset="0"/>
                <a:cs typeface="Adobe Arabic" panose="02040503050201020203" pitchFamily="18" charset="-78"/>
              </a:rPr>
              <a:t>T</a:t>
            </a: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 does not cover the given target, measure the distance of </a:t>
            </a:r>
            <a:r>
              <a:rPr lang="en-US" altLang="ko-KR" sz="1900" i="1" dirty="0">
                <a:latin typeface="Corbel" panose="020B0503020204020204" pitchFamily="34" charset="0"/>
                <a:cs typeface="Adobe Arabic" panose="02040503050201020203" pitchFamily="18" charset="-78"/>
              </a:rPr>
              <a:t>T</a:t>
            </a: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 to cover the target</a:t>
            </a:r>
          </a:p>
          <a:p>
            <a:pPr lvl="1" indent="-3810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Counting the number of yet unsatisfied steps (</a:t>
            </a:r>
            <a:r>
              <a:rPr lang="en-US" altLang="ko-KR" sz="1900" i="1" dirty="0">
                <a:latin typeface="Corbel" panose="020B0503020204020204" pitchFamily="34" charset="0"/>
                <a:cs typeface="Adobe Arabic" panose="02040503050201020203" pitchFamily="18" charset="-78"/>
              </a:rPr>
              <a:t>step level</a:t>
            </a: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)</a:t>
            </a:r>
          </a:p>
          <a:p>
            <a:pPr lvl="1" indent="-3810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Measuring how far T is to satisfy the step where execution stopped (</a:t>
            </a:r>
            <a:r>
              <a:rPr lang="en-US" altLang="ko-KR" sz="1900" i="1" dirty="0">
                <a:latin typeface="Corbel" panose="020B0503020204020204" pitchFamily="34" charset="0"/>
                <a:cs typeface="Adobe Arabic" panose="02040503050201020203" pitchFamily="18" charset="-78"/>
              </a:rPr>
              <a:t>step distance</a:t>
            </a: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)</a:t>
            </a: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A89AA5-F400-4D4A-88D1-A9650E92FEB8}"/>
              </a:ext>
            </a:extLst>
          </p:cNvPr>
          <p:cNvSpPr/>
          <p:nvPr/>
        </p:nvSpPr>
        <p:spPr>
          <a:xfrm>
            <a:off x="0" y="4912668"/>
            <a:ext cx="89109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1A1A1A"/>
                </a:solidFill>
                <a:latin typeface="ArialMT" charset="0"/>
              </a:rPr>
              <a:t>Castelein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altLang="ko-KR" sz="900" dirty="0" err="1">
                <a:solidFill>
                  <a:srgbClr val="1A1A1A"/>
                </a:solidFill>
                <a:latin typeface="ArialMT" charset="0"/>
              </a:rPr>
              <a:t>Jeroen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, et al. "Search-based test data generation for SQL queries." </a:t>
            </a:r>
            <a:r>
              <a:rPr lang="en-US" altLang="ko-KR" sz="900" i="1" dirty="0">
                <a:solidFill>
                  <a:srgbClr val="1A1A1A"/>
                </a:solidFill>
                <a:latin typeface="ArialMT" charset="0"/>
              </a:rPr>
              <a:t>Proceedings of the 40th International Conference on Software Engineering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. ACM, 2018.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4269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Genetic Algorithm</a:t>
            </a:r>
            <a:endParaRPr sz="24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2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1088127" y="1687410"/>
            <a:ext cx="7241966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For single coverage target from a query, implement standard GA(with Crossover, Mutation).</a:t>
            </a:r>
          </a:p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Using </a:t>
            </a:r>
            <a:r>
              <a:rPr lang="en-US" altLang="ko-KR" sz="1900" u="sng" dirty="0">
                <a:latin typeface="Corbel" panose="020B0503020204020204" pitchFamily="34" charset="0"/>
                <a:cs typeface="Adobe Arabic" panose="02040503050201020203" pitchFamily="18" charset="-78"/>
              </a:rPr>
              <a:t>seeding strategies</a:t>
            </a: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, it uses a seeding pool containing all constants appearing in the query.</a:t>
            </a:r>
          </a:p>
          <a:p>
            <a:pPr lvl="0" indent="-381000">
              <a:lnSpc>
                <a:spcPct val="12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Corbel" panose="020B0503020204020204" pitchFamily="34" charset="0"/>
                <a:cs typeface="Adobe Arabic" panose="02040503050201020203" pitchFamily="18" charset="-78"/>
              </a:rPr>
              <a:t>Post Processing for readability of the generating data.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414926" y="4310629"/>
            <a:ext cx="832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Corbel" charset="0"/>
                <a:ea typeface="Corbel" charset="0"/>
                <a:cs typeface="Corbel" charset="0"/>
              </a:rPr>
              <a:t>There are three approaches, Random Search, Biased Random Search(seeding strategy) and, GA.</a:t>
            </a:r>
            <a:endParaRPr kumimoji="1" lang="ko-KR" alt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2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CB8BE67C-CA9B-4B38-9FAA-68AE5BA0516F}"/>
              </a:ext>
            </a:extLst>
          </p:cNvPr>
          <p:cNvSpPr txBox="1">
            <a:spLocks/>
          </p:cNvSpPr>
          <p:nvPr/>
        </p:nvSpPr>
        <p:spPr>
          <a:xfrm>
            <a:off x="1185749" y="1854299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3600" b="1" i="1" dirty="0">
                <a:latin typeface="Lora"/>
                <a:sym typeface="Lora"/>
              </a:rPr>
              <a:t>What can we develop?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96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F31A0E-E674-43BC-A1B8-B5B9849B3B15}"/>
              </a:ext>
            </a:extLst>
          </p:cNvPr>
          <p:cNvSpPr/>
          <p:nvPr/>
        </p:nvSpPr>
        <p:spPr>
          <a:xfrm>
            <a:off x="3839269" y="2339742"/>
            <a:ext cx="1701632" cy="2803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BE1181-6808-4F26-B706-ECA0F251D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22BC7A48-CDE0-4B9C-A276-F2B038B3AFAF}"/>
              </a:ext>
            </a:extLst>
          </p:cNvPr>
          <p:cNvSpPr txBox="1">
            <a:spLocks/>
          </p:cNvSpPr>
          <p:nvPr/>
        </p:nvSpPr>
        <p:spPr>
          <a:xfrm>
            <a:off x="1185749" y="998330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3600" b="1" i="1" dirty="0">
                <a:latin typeface="Lora"/>
                <a:sym typeface="Lora"/>
              </a:rPr>
              <a:t>Inefficiency of GA in </a:t>
            </a:r>
            <a:r>
              <a:rPr lang="en-US" sz="3600" b="1" i="1" dirty="0" err="1">
                <a:latin typeface="Lora"/>
                <a:sym typeface="Lora"/>
              </a:rPr>
              <a:t>EvoSQL</a:t>
            </a:r>
            <a:endParaRPr lang="en-US" b="1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id="{B8DFDEAE-F726-48A8-8296-E76E882396B2}"/>
              </a:ext>
            </a:extLst>
          </p:cNvPr>
          <p:cNvSpPr txBox="1">
            <a:spLocks/>
          </p:cNvSpPr>
          <p:nvPr/>
        </p:nvSpPr>
        <p:spPr>
          <a:xfrm>
            <a:off x="466285" y="2339742"/>
            <a:ext cx="831553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i="1" dirty="0">
                <a:latin typeface="Lora"/>
                <a:sym typeface="Lora"/>
              </a:rPr>
              <a:t>calculating the </a:t>
            </a:r>
            <a:r>
              <a:rPr lang="en-US" i="1" dirty="0" err="1">
                <a:latin typeface="Lora"/>
                <a:sym typeface="Lora"/>
              </a:rPr>
              <a:t>fitnesses</a:t>
            </a:r>
            <a:r>
              <a:rPr lang="en-US" i="1" dirty="0">
                <a:latin typeface="Lora"/>
                <a:sym typeface="Lora"/>
              </a:rPr>
              <a:t> &amp; applying the search operators</a:t>
            </a:r>
          </a:p>
          <a:p>
            <a:pPr marL="0" indent="0" algn="ctr">
              <a:buFont typeface="Quattrocento Sans"/>
              <a:buNone/>
            </a:pPr>
            <a:endParaRPr lang="en-US" i="1" u="sng" dirty="0">
              <a:latin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7608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F31A0E-E674-43BC-A1B8-B5B9849B3B15}"/>
              </a:ext>
            </a:extLst>
          </p:cNvPr>
          <p:cNvSpPr/>
          <p:nvPr/>
        </p:nvSpPr>
        <p:spPr>
          <a:xfrm>
            <a:off x="3839269" y="2339742"/>
            <a:ext cx="1701632" cy="2803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BE1181-6808-4F26-B706-ECA0F251D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22BC7A48-CDE0-4B9C-A276-F2B038B3AFAF}"/>
              </a:ext>
            </a:extLst>
          </p:cNvPr>
          <p:cNvSpPr txBox="1">
            <a:spLocks/>
          </p:cNvSpPr>
          <p:nvPr/>
        </p:nvSpPr>
        <p:spPr>
          <a:xfrm>
            <a:off x="1185749" y="998330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3600" b="1" i="1" dirty="0">
                <a:latin typeface="Lora"/>
                <a:sym typeface="Lora"/>
              </a:rPr>
              <a:t>Inefficiency of GA in </a:t>
            </a:r>
            <a:r>
              <a:rPr lang="en-US" sz="3600" b="1" i="1" dirty="0" err="1">
                <a:latin typeface="Lora"/>
                <a:sym typeface="Lora"/>
              </a:rPr>
              <a:t>EvoSQL</a:t>
            </a:r>
            <a:endParaRPr lang="en-US" b="1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id="{B8DFDEAE-F726-48A8-8296-E76E882396B2}"/>
              </a:ext>
            </a:extLst>
          </p:cNvPr>
          <p:cNvSpPr txBox="1">
            <a:spLocks/>
          </p:cNvSpPr>
          <p:nvPr/>
        </p:nvSpPr>
        <p:spPr>
          <a:xfrm>
            <a:off x="466285" y="2339742"/>
            <a:ext cx="831553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i="1" u="sng" dirty="0">
                <a:latin typeface="Lora"/>
                <a:sym typeface="Lora"/>
              </a:rPr>
              <a:t>calculating the </a:t>
            </a:r>
            <a:r>
              <a:rPr lang="en-US" i="1" u="sng" dirty="0" err="1">
                <a:latin typeface="Lora"/>
                <a:sym typeface="Lora"/>
              </a:rPr>
              <a:t>fitnesses</a:t>
            </a:r>
            <a:r>
              <a:rPr lang="en-US" i="1" u="sng" dirty="0">
                <a:latin typeface="Lora"/>
                <a:sym typeface="Lora"/>
              </a:rPr>
              <a:t> &amp; applying the search operators</a:t>
            </a:r>
          </a:p>
          <a:p>
            <a:pPr marL="0" indent="0" algn="ctr">
              <a:buFont typeface="Quattrocento Sans"/>
              <a:buNone/>
            </a:pPr>
            <a:endParaRPr lang="en-US" i="1" u="sng" dirty="0">
              <a:latin typeface="Lora"/>
              <a:sym typeface="Lora"/>
            </a:endParaRPr>
          </a:p>
          <a:p>
            <a:pPr marL="0" indent="0" algn="ctr">
              <a:buFont typeface="Quattrocento Sans"/>
              <a:buNone/>
            </a:pPr>
            <a:endParaRPr lang="en-US" i="1" u="sng" dirty="0">
              <a:latin typeface="Lora"/>
              <a:sym typeface="Lora"/>
            </a:endParaRPr>
          </a:p>
          <a:p>
            <a:pPr marL="0" indent="0" algn="ctr">
              <a:buFont typeface="Quattrocento Sans"/>
              <a:buNone/>
            </a:pPr>
            <a:r>
              <a:rPr lang="en-US" b="1" i="1" dirty="0">
                <a:solidFill>
                  <a:schemeClr val="tx1"/>
                </a:solidFill>
                <a:latin typeface="Lora"/>
                <a:sym typeface="Lora"/>
              </a:rPr>
              <a:t>Re</a:t>
            </a:r>
            <a:r>
              <a:rPr lang="en-US" i="1" dirty="0">
                <a:latin typeface="Lora"/>
                <a:sym typeface="Lora"/>
              </a:rPr>
              <a:t>-executed multiple times, once for </a:t>
            </a:r>
            <a:r>
              <a:rPr lang="en-US" b="1" i="1" dirty="0">
                <a:latin typeface="Lora"/>
                <a:sym typeface="Lora"/>
              </a:rPr>
              <a:t>each coverage target</a:t>
            </a:r>
            <a:endParaRPr lang="en-US" sz="1600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3622FF9-6C8A-426D-993E-832F53092AA8}"/>
              </a:ext>
            </a:extLst>
          </p:cNvPr>
          <p:cNvSpPr/>
          <p:nvPr/>
        </p:nvSpPr>
        <p:spPr>
          <a:xfrm>
            <a:off x="4342722" y="2956820"/>
            <a:ext cx="458553" cy="784800"/>
          </a:xfrm>
          <a:prstGeom prst="downArrow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9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CB8BE67C-CA9B-4B38-9FAA-68AE5BA0516F}"/>
              </a:ext>
            </a:extLst>
          </p:cNvPr>
          <p:cNvSpPr txBox="1">
            <a:spLocks/>
          </p:cNvSpPr>
          <p:nvPr/>
        </p:nvSpPr>
        <p:spPr>
          <a:xfrm>
            <a:off x="972000" y="1678562"/>
            <a:ext cx="7200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i="1" dirty="0">
                <a:latin typeface="Lora"/>
                <a:sym typeface="Lora"/>
              </a:rPr>
              <a:t>Problem</a:t>
            </a:r>
            <a:r>
              <a:rPr lang="en-US" sz="2200" i="1" dirty="0">
                <a:latin typeface="Lora"/>
                <a:sym typeface="Lora"/>
              </a:rPr>
              <a:t> Let R = {r</a:t>
            </a:r>
            <a:r>
              <a:rPr lang="en-US" sz="1400" i="1" dirty="0">
                <a:latin typeface="Lora"/>
                <a:sym typeface="Lora"/>
              </a:rPr>
              <a:t>1</a:t>
            </a:r>
            <a:r>
              <a:rPr lang="en-US" sz="2200" i="1" dirty="0">
                <a:latin typeface="Lora"/>
                <a:sym typeface="Lora"/>
              </a:rPr>
              <a:t>, …, </a:t>
            </a:r>
            <a:r>
              <a:rPr lang="en-US" sz="2200" i="1" dirty="0" err="1">
                <a:latin typeface="Lora"/>
                <a:sym typeface="Lora"/>
              </a:rPr>
              <a:t>r</a:t>
            </a:r>
            <a:r>
              <a:rPr lang="en-US" sz="1400" i="1" dirty="0" err="1">
                <a:latin typeface="Lora"/>
                <a:sym typeface="Lora"/>
              </a:rPr>
              <a:t>m</a:t>
            </a:r>
            <a:r>
              <a:rPr lang="en-US" sz="2200" i="1" dirty="0">
                <a:latin typeface="Lora"/>
                <a:sym typeface="Lora"/>
              </a:rPr>
              <a:t>} be the set of coverage targets for a query Q according to a coverage criterion. </a:t>
            </a:r>
            <a:br>
              <a:rPr lang="en-US" sz="2200" i="1" dirty="0">
                <a:latin typeface="Lora"/>
                <a:sym typeface="Lora"/>
              </a:rPr>
            </a:br>
            <a:r>
              <a:rPr lang="en-US" sz="2200" i="1" dirty="0">
                <a:latin typeface="Lora"/>
                <a:sym typeface="Lora"/>
              </a:rPr>
              <a:t>Find test data S that satisfies all coverage targets in 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449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CB8BE67C-CA9B-4B38-9FAA-68AE5BA0516F}"/>
              </a:ext>
            </a:extLst>
          </p:cNvPr>
          <p:cNvSpPr txBox="1">
            <a:spLocks/>
          </p:cNvSpPr>
          <p:nvPr/>
        </p:nvSpPr>
        <p:spPr>
          <a:xfrm>
            <a:off x="1185749" y="1365987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200" b="1" i="1" dirty="0">
                <a:latin typeface="Lora"/>
                <a:sym typeface="Lora"/>
              </a:rPr>
              <a:t>Solution</a:t>
            </a:r>
            <a:r>
              <a:rPr lang="en-US" sz="2200" i="1" dirty="0">
                <a:latin typeface="Lora"/>
                <a:sym typeface="Lora"/>
              </a:rPr>
              <a:t> T = {T1, …, Tn} : </a:t>
            </a:r>
            <a:r>
              <a:rPr lang="en-US" sz="2000" dirty="0">
                <a:latin typeface="Lora"/>
                <a:sym typeface="Lora"/>
              </a:rPr>
              <a:t>set of tables</a:t>
            </a:r>
            <a:br>
              <a:rPr lang="en-US" sz="2200" i="1" dirty="0">
                <a:latin typeface="Lora"/>
                <a:sym typeface="Lora"/>
              </a:rPr>
            </a:br>
            <a:r>
              <a:rPr lang="en-US" sz="2000" dirty="0">
                <a:latin typeface="Lora"/>
                <a:sym typeface="Lora"/>
              </a:rPr>
              <a:t>each table</a:t>
            </a:r>
            <a:r>
              <a:rPr lang="en-US" sz="2200" dirty="0">
                <a:latin typeface="Lora"/>
                <a:sym typeface="Lora"/>
              </a:rPr>
              <a:t> </a:t>
            </a:r>
            <a:r>
              <a:rPr lang="en-US" altLang="ko-KR" sz="2200" i="1" dirty="0" err="1">
                <a:latin typeface="Lora"/>
                <a:sym typeface="Lora"/>
              </a:rPr>
              <a:t>Ti</a:t>
            </a:r>
            <a:r>
              <a:rPr lang="en-US" altLang="ko-KR" sz="2200" i="1" dirty="0">
                <a:latin typeface="Lora"/>
                <a:sym typeface="Lora"/>
              </a:rPr>
              <a:t> = {R1, …, </a:t>
            </a:r>
            <a:r>
              <a:rPr lang="en-US" altLang="ko-KR" sz="2200" i="1" dirty="0" err="1">
                <a:latin typeface="Lora"/>
                <a:sym typeface="Lora"/>
              </a:rPr>
              <a:t>Rk</a:t>
            </a:r>
            <a:r>
              <a:rPr lang="en-US" altLang="ko-KR" sz="2200" i="1" dirty="0">
                <a:latin typeface="Lora"/>
                <a:sym typeface="Lora"/>
              </a:rPr>
              <a:t>} : </a:t>
            </a:r>
            <a:r>
              <a:rPr lang="en-US" sz="2000" dirty="0">
                <a:latin typeface="Lora"/>
                <a:sym typeface="Lora"/>
              </a:rPr>
              <a:t>composed of rows</a:t>
            </a:r>
            <a:br>
              <a:rPr lang="en-US" sz="2000" dirty="0">
                <a:latin typeface="Lora"/>
                <a:sym typeface="Lora"/>
              </a:rPr>
            </a:br>
            <a:r>
              <a:rPr lang="en-US" sz="2000" dirty="0">
                <a:latin typeface="Lora"/>
                <a:sym typeface="Lora"/>
              </a:rPr>
              <a:t>each row</a:t>
            </a:r>
            <a:r>
              <a:rPr lang="en-US" sz="2200" i="1" dirty="0">
                <a:latin typeface="Lora"/>
                <a:sym typeface="Lora"/>
              </a:rPr>
              <a:t> </a:t>
            </a:r>
            <a:r>
              <a:rPr lang="en-US" sz="2200" i="1" dirty="0" err="1">
                <a:latin typeface="Lora"/>
                <a:sym typeface="Lora"/>
              </a:rPr>
              <a:t>Rj</a:t>
            </a:r>
            <a:r>
              <a:rPr lang="en-US" sz="2200" i="1" dirty="0">
                <a:latin typeface="Lora"/>
                <a:sym typeface="Lora"/>
              </a:rPr>
              <a:t> = {V1, …, </a:t>
            </a:r>
            <a:r>
              <a:rPr lang="en-US" sz="2200" i="1" dirty="0" err="1">
                <a:latin typeface="Lora"/>
                <a:sym typeface="Lora"/>
              </a:rPr>
              <a:t>Vc</a:t>
            </a:r>
            <a:r>
              <a:rPr lang="en-US" sz="2200" i="1" dirty="0">
                <a:latin typeface="Lora"/>
                <a:sym typeface="Lora"/>
              </a:rPr>
              <a:t>}</a:t>
            </a:r>
            <a:br>
              <a:rPr lang="en-US" sz="2200" i="1" dirty="0">
                <a:latin typeface="Lora"/>
                <a:sym typeface="Lora"/>
              </a:rPr>
            </a:br>
            <a:r>
              <a:rPr lang="en-US" sz="2200" i="1" dirty="0">
                <a:latin typeface="Lora"/>
                <a:sym typeface="Lora"/>
              </a:rPr>
              <a:t> </a:t>
            </a:r>
            <a:r>
              <a:rPr lang="en-US" sz="2000" i="1" dirty="0">
                <a:latin typeface="Lora"/>
                <a:sym typeface="Lora"/>
              </a:rPr>
              <a:t>(</a:t>
            </a:r>
            <a:r>
              <a:rPr lang="en-US" sz="1800" dirty="0">
                <a:latin typeface="Lora"/>
                <a:sym typeface="Lora"/>
              </a:rPr>
              <a:t>c = number of columns in </a:t>
            </a:r>
            <a:r>
              <a:rPr lang="en-US" sz="2000" i="1" dirty="0" err="1">
                <a:latin typeface="Lora"/>
                <a:sym typeface="Lora"/>
              </a:rPr>
              <a:t>Ti</a:t>
            </a:r>
            <a:r>
              <a:rPr lang="en-US" sz="2000" i="1" dirty="0">
                <a:latin typeface="Lora"/>
                <a:sym typeface="Lora"/>
              </a:rPr>
              <a:t>)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29928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  <a:latin typeface="Calibri" panose="020F0502020204030204" pitchFamily="34" charset="0"/>
              </a:rPr>
              <a:t>Distance</a:t>
            </a:r>
            <a:endParaRPr b="1" dirty="0">
              <a:highlight>
                <a:srgbClr val="FFCD00"/>
              </a:highlight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Operations required to process the query and the order by which they needed to be performed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Fitness Function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ko-KR" b="1" dirty="0">
                <a:highlight>
                  <a:srgbClr val="FFCD00"/>
                </a:highlight>
                <a:latin typeface="Calibri" panose="020F0502020204030204" pitchFamily="34" charset="0"/>
              </a:rPr>
              <a:t>Function</a:t>
            </a:r>
          </a:p>
          <a:p>
            <a:pPr marL="0" lv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Operations required to process the query and the order by which they needed to be performed</a:t>
            </a: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20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Testing SQL Queries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49" y="1578149"/>
            <a:ext cx="6717721" cy="27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D7639182-72DE-4522-8796-793763240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ct val="100000"/>
            </a:pP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Database-centric systems strongly rely on </a:t>
            </a:r>
            <a:r>
              <a:rPr lang="en-US" altLang="ko-KR" sz="1600" i="1" dirty="0">
                <a:highlight>
                  <a:srgbClr val="FFCD00"/>
                </a:highlight>
                <a:latin typeface="Corbel" panose="020B0503020204020204" pitchFamily="34" charset="0"/>
                <a:cs typeface="Adobe Arabic" panose="02040503050201020203" pitchFamily="18" charset="-78"/>
              </a:rPr>
              <a:t>SQL Queries</a:t>
            </a:r>
            <a:r>
              <a:rPr lang="en-US" sz="1600" i="1" dirty="0">
                <a:latin typeface="Corbel" panose="020B0503020204020204" pitchFamily="34" charset="0"/>
                <a:cs typeface="Adobe Arabic" panose="02040503050201020203" pitchFamily="18" charset="-78"/>
              </a:rPr>
              <a:t> </a:t>
            </a: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to manage and manipulate their data.</a:t>
            </a:r>
          </a:p>
          <a:p>
            <a:pPr lvl="0" indent="-381000">
              <a:lnSpc>
                <a:spcPct val="150000"/>
              </a:lnSpc>
              <a:buSzPct val="100000"/>
            </a:pP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How developers test SQL queries?</a:t>
            </a:r>
            <a:b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</a:b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=&gt; Actually, they need to create test data </a:t>
            </a:r>
            <a:r>
              <a:rPr lang="en-US" sz="1800" i="1" dirty="0">
                <a:latin typeface="Corbel" panose="020B0503020204020204" pitchFamily="34" charset="0"/>
                <a:cs typeface="Adobe Arabic" panose="02040503050201020203" pitchFamily="18" charset="-78"/>
              </a:rPr>
              <a:t>by hand</a:t>
            </a:r>
            <a:r>
              <a:rPr lang="en-US" sz="1600" dirty="0">
                <a:latin typeface="Corbel" panose="020B0503020204020204" pitchFamily="34" charset="0"/>
                <a:cs typeface="Adobe Arabic" panose="02040503050201020203" pitchFamily="18" charset="-78"/>
              </a:rPr>
              <a:t>.</a:t>
            </a:r>
            <a:br>
              <a:rPr lang="en-US" sz="1600" dirty="0">
                <a:latin typeface="Corbel" panose="020B0503020204020204" pitchFamily="34" charset="0"/>
                <a:cs typeface="Adobe Arabic" panose="02040503050201020203" pitchFamily="18" charset="-78"/>
              </a:rPr>
            </a:b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      But, this can be challenging and time-consuming for complex        queries.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◉"/>
            </a:pPr>
            <a:endParaRPr lang="en-US" sz="1800" dirty="0">
              <a:latin typeface="Corbel" panose="020B0503020204020204" pitchFamily="34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919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SQL is everywhere!</a:t>
            </a:r>
            <a:endParaRPr sz="24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282585"/>
            <a:ext cx="6717721" cy="27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D7639182-72DE-4522-8796-793763240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ct val="100000"/>
            </a:pP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Database-centric systems strongly rely on </a:t>
            </a:r>
            <a:r>
              <a:rPr lang="en-US" altLang="ko-KR" sz="1600" i="1" dirty="0">
                <a:highlight>
                  <a:srgbClr val="FFCD00"/>
                </a:highlight>
                <a:latin typeface="Corbel" panose="020B0503020204020204" pitchFamily="34" charset="0"/>
                <a:cs typeface="Adobe Arabic" panose="02040503050201020203" pitchFamily="18" charset="-78"/>
              </a:rPr>
              <a:t>SQL Queries</a:t>
            </a:r>
            <a:r>
              <a:rPr lang="en-US" sz="1600" i="1" dirty="0">
                <a:latin typeface="Corbel" panose="020B0503020204020204" pitchFamily="34" charset="0"/>
                <a:cs typeface="Adobe Arabic" panose="02040503050201020203" pitchFamily="18" charset="-78"/>
              </a:rPr>
              <a:t> </a:t>
            </a: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to manage and manipulate their data.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◉"/>
            </a:pP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Accounting, Customer management, Medical Information etc.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" y="145062"/>
            <a:ext cx="5345954" cy="3254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00" y="843199"/>
            <a:ext cx="4980625" cy="3303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38" y="1616470"/>
            <a:ext cx="4326289" cy="30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87062" y="2238000"/>
            <a:ext cx="5569876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n-US" altLang="ko-KR" b="1" i="0" dirty="0">
                <a:latin typeface="Inconsolatazi4-Bold"/>
              </a:rPr>
              <a:t>SELECT </a:t>
            </a:r>
            <a:r>
              <a:rPr lang="en-US" altLang="ko-KR" i="0" dirty="0">
                <a:latin typeface="Inconsolatazi4-Regular"/>
              </a:rPr>
              <a:t>items .* </a:t>
            </a:r>
            <a:r>
              <a:rPr lang="en-US" altLang="ko-KR" b="1" i="0" dirty="0">
                <a:latin typeface="Inconsolatazi4-Bold"/>
              </a:rPr>
              <a:t>FROM </a:t>
            </a:r>
            <a:r>
              <a:rPr lang="en-US" altLang="ko-KR" i="0" dirty="0">
                <a:latin typeface="Inconsolatazi4-Regular"/>
              </a:rPr>
              <a:t>invoice</a:t>
            </a:r>
            <a:br>
              <a:rPr lang="en-US" altLang="ko-KR" i="0" dirty="0">
                <a:latin typeface="Inconsolatazi4-Regular"/>
              </a:rPr>
            </a:br>
            <a:r>
              <a:rPr lang="en-US" altLang="ko-KR" b="1" i="0" dirty="0">
                <a:latin typeface="Inconsolatazi4-Bold"/>
              </a:rPr>
              <a:t>JOIN </a:t>
            </a:r>
            <a:r>
              <a:rPr lang="en-US" altLang="ko-KR" i="0" dirty="0">
                <a:latin typeface="Inconsolatazi4-Regular"/>
              </a:rPr>
              <a:t>items </a:t>
            </a:r>
            <a:r>
              <a:rPr lang="en-US" altLang="ko-KR" b="1" i="0" dirty="0">
                <a:latin typeface="Inconsolatazi4-Bold"/>
              </a:rPr>
              <a:t>ON </a:t>
            </a:r>
            <a:r>
              <a:rPr lang="en-US" altLang="ko-KR" i="0" dirty="0">
                <a:latin typeface="Inconsolatazi4-Regular"/>
              </a:rPr>
              <a:t>invoice.id = </a:t>
            </a:r>
            <a:r>
              <a:rPr lang="en-US" altLang="ko-KR" i="0" dirty="0" err="1">
                <a:latin typeface="Inconsolatazi4-Regular"/>
              </a:rPr>
              <a:t>items.invoiceid</a:t>
            </a:r>
            <a:br>
              <a:rPr lang="en-US" altLang="ko-KR" i="0" dirty="0">
                <a:latin typeface="Inconsolatazi4-Regular"/>
              </a:rPr>
            </a:br>
            <a:r>
              <a:rPr lang="en-US" altLang="ko-KR" b="1" i="0" dirty="0">
                <a:latin typeface="Inconsolatazi4-Bold"/>
              </a:rPr>
              <a:t>WHERE </a:t>
            </a:r>
            <a:r>
              <a:rPr lang="en-US" altLang="ko-KR" i="0" dirty="0">
                <a:latin typeface="Inconsolatazi4-Regular"/>
              </a:rPr>
              <a:t>amount &gt; 1000 </a:t>
            </a:r>
            <a:r>
              <a:rPr lang="en-US" altLang="ko-KR" b="1" i="0" dirty="0">
                <a:latin typeface="Inconsolatazi4-Bold"/>
              </a:rPr>
              <a:t>OR </a:t>
            </a:r>
            <a:r>
              <a:rPr lang="en-US" altLang="ko-KR" i="0" dirty="0" err="1">
                <a:latin typeface="Inconsolatazi4-Regular"/>
              </a:rPr>
              <a:t>taxFree</a:t>
            </a:r>
            <a:r>
              <a:rPr lang="en-US" altLang="ko-KR" i="0" dirty="0">
                <a:latin typeface="Inconsolatazi4-Regular"/>
              </a:rPr>
              <a:t> = </a:t>
            </a:r>
            <a:r>
              <a:rPr lang="en-US" altLang="ko-KR" b="1" i="0" dirty="0">
                <a:latin typeface="Inconsolatazi4-Bold"/>
              </a:rPr>
              <a:t>true</a:t>
            </a:r>
            <a:endParaRPr dirty="0"/>
          </a:p>
        </p:txBody>
      </p:sp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CB8BE67C-CA9B-4B38-9FAA-68AE5BA0516F}"/>
              </a:ext>
            </a:extLst>
          </p:cNvPr>
          <p:cNvSpPr txBox="1">
            <a:spLocks/>
          </p:cNvSpPr>
          <p:nvPr/>
        </p:nvSpPr>
        <p:spPr>
          <a:xfrm>
            <a:off x="1185749" y="2369028"/>
            <a:ext cx="6772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sz="3600" b="1" i="1" dirty="0">
                <a:latin typeface="Lora"/>
                <a:sym typeface="Lora"/>
              </a:rPr>
              <a:t>How should we test this query?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32099E-6 L -2.5E-6 -0.159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F7C704-B44B-44EC-A64F-58EE49C3526F}"/>
              </a:ext>
            </a:extLst>
          </p:cNvPr>
          <p:cNvSpPr/>
          <p:nvPr/>
        </p:nvSpPr>
        <p:spPr>
          <a:xfrm>
            <a:off x="5747657" y="2383971"/>
            <a:ext cx="1539551" cy="527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56848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Search-based Test Data Generation for SQL Queries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dirty="0">
                <a:latin typeface="Lora" panose="020B0600000101010101" charset="0"/>
              </a:rPr>
              <a:t>Jeroen </a:t>
            </a:r>
            <a:r>
              <a:rPr lang="en-US" altLang="ko-KR" dirty="0" err="1">
                <a:latin typeface="Lora" panose="020B0600000101010101" charset="0"/>
              </a:rPr>
              <a:t>Castelein</a:t>
            </a:r>
            <a:r>
              <a:rPr lang="en-US" altLang="ko-KR" dirty="0">
                <a:latin typeface="Lora" panose="020B0600000101010101" charset="0"/>
              </a:rPr>
              <a:t> et al. ICSE 18’</a:t>
            </a:r>
            <a:endParaRPr dirty="0">
              <a:latin typeface="Lora" panose="020B0600000101010101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936714" y="2253723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" name="Google Shape;483;p39">
            <a:extLst>
              <a:ext uri="{FF2B5EF4-FFF2-40B4-BE49-F238E27FC236}">
                <a16:creationId xmlns:a16="http://schemas.microsoft.com/office/drawing/2014/main" id="{D592137A-49D8-403F-B2DD-83498680D55C}"/>
              </a:ext>
            </a:extLst>
          </p:cNvPr>
          <p:cNvGrpSpPr/>
          <p:nvPr/>
        </p:nvGrpSpPr>
        <p:grpSpPr>
          <a:xfrm>
            <a:off x="1042199" y="2226897"/>
            <a:ext cx="432236" cy="527091"/>
            <a:chOff x="596350" y="929175"/>
            <a:chExt cx="407950" cy="497475"/>
          </a:xfrm>
        </p:grpSpPr>
        <p:sp>
          <p:nvSpPr>
            <p:cNvPr id="8" name="Google Shape;484;p39">
              <a:extLst>
                <a:ext uri="{FF2B5EF4-FFF2-40B4-BE49-F238E27FC236}">
                  <a16:creationId xmlns:a16="http://schemas.microsoft.com/office/drawing/2014/main" id="{B9E2713F-616E-419F-986F-AA72B0B57DA2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5;p39">
              <a:extLst>
                <a:ext uri="{FF2B5EF4-FFF2-40B4-BE49-F238E27FC236}">
                  <a16:creationId xmlns:a16="http://schemas.microsoft.com/office/drawing/2014/main" id="{CEA3A3FE-9738-484A-8EED-92943C1ED08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6;p39">
              <a:extLst>
                <a:ext uri="{FF2B5EF4-FFF2-40B4-BE49-F238E27FC236}">
                  <a16:creationId xmlns:a16="http://schemas.microsoft.com/office/drawing/2014/main" id="{4A9BFC7E-4556-49D3-9EA2-55E6351AFAE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7;p39">
              <a:extLst>
                <a:ext uri="{FF2B5EF4-FFF2-40B4-BE49-F238E27FC236}">
                  <a16:creationId xmlns:a16="http://schemas.microsoft.com/office/drawing/2014/main" id="{29F770D5-6463-44BD-B16F-83BD24B33454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8;p39">
              <a:extLst>
                <a:ext uri="{FF2B5EF4-FFF2-40B4-BE49-F238E27FC236}">
                  <a16:creationId xmlns:a16="http://schemas.microsoft.com/office/drawing/2014/main" id="{500CA783-567E-49F8-8464-FE558E1DC55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9;p39">
              <a:extLst>
                <a:ext uri="{FF2B5EF4-FFF2-40B4-BE49-F238E27FC236}">
                  <a16:creationId xmlns:a16="http://schemas.microsoft.com/office/drawing/2014/main" id="{CC6FCF3A-397B-4F04-A3CA-4495C916A55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0;p39">
              <a:extLst>
                <a:ext uri="{FF2B5EF4-FFF2-40B4-BE49-F238E27FC236}">
                  <a16:creationId xmlns:a16="http://schemas.microsoft.com/office/drawing/2014/main" id="{252FD9F2-0746-4BC1-823C-D05316BA162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2624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2400" dirty="0"/>
              <a:t>Search-based Test Data Generation for SQL Queries</a:t>
            </a:r>
            <a:endParaRPr sz="2400" b="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381249" y="1578149"/>
            <a:ext cx="6717721" cy="27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D7639182-72DE-4522-8796-793763240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Modeled the problem of test data generation for SQL queries as a </a:t>
            </a:r>
            <a:r>
              <a:rPr lang="en-US" sz="1800" b="1" dirty="0">
                <a:latin typeface="Corbel" panose="020B0503020204020204" pitchFamily="34" charset="0"/>
                <a:cs typeface="Adobe Arabic" panose="02040503050201020203" pitchFamily="18" charset="-78"/>
              </a:rPr>
              <a:t>search-based problem.</a:t>
            </a:r>
          </a:p>
          <a:p>
            <a:pPr indent="-3810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Corbel" panose="020B0503020204020204" pitchFamily="34" charset="0"/>
                <a:cs typeface="Adobe Arabic" panose="02040503050201020203" pitchFamily="18" charset="-78"/>
              </a:rPr>
              <a:t>Implemented three different search approaches in tool, named </a:t>
            </a:r>
            <a:r>
              <a:rPr lang="en-US" sz="1800" b="1" i="1" dirty="0" err="1">
                <a:latin typeface="Corbel" panose="020B0503020204020204" pitchFamily="34" charset="0"/>
                <a:cs typeface="Adobe Arabic" panose="02040503050201020203" pitchFamily="18" charset="-78"/>
              </a:rPr>
              <a:t>EvoSQL</a:t>
            </a:r>
            <a:r>
              <a:rPr lang="en-US" sz="1800" b="1" i="1" dirty="0">
                <a:latin typeface="Corbel" panose="020B0503020204020204" pitchFamily="34" charset="0"/>
                <a:cs typeface="Adobe Arabic" panose="02040503050201020203" pitchFamily="18" charset="-78"/>
              </a:rPr>
              <a:t> </a:t>
            </a:r>
            <a:br>
              <a:rPr lang="en-US" sz="1800" b="1" i="1" dirty="0">
                <a:latin typeface="Corbel" panose="020B0503020204020204" pitchFamily="34" charset="0"/>
                <a:cs typeface="Adobe Arabic" panose="02040503050201020203" pitchFamily="18" charset="-78"/>
              </a:rPr>
            </a:b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(random search, biased random search, </a:t>
            </a:r>
            <a:r>
              <a:rPr lang="en-US" altLang="ko-KR" sz="1800" u="sng" dirty="0">
                <a:latin typeface="Corbel" panose="020B0503020204020204" pitchFamily="34" charset="0"/>
                <a:cs typeface="Adobe Arabic" panose="02040503050201020203" pitchFamily="18" charset="-78"/>
              </a:rPr>
              <a:t>genetic algorithms</a:t>
            </a: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)</a:t>
            </a:r>
          </a:p>
          <a:p>
            <a:pPr indent="-3810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Corbel" panose="020B0503020204020204" pitchFamily="34" charset="0"/>
                <a:cs typeface="Adobe Arabic" panose="02040503050201020203" pitchFamily="18" charset="-78"/>
              </a:rPr>
              <a:t>Executed on 2,135 queries extracted from 4 software systems</a:t>
            </a:r>
          </a:p>
          <a:p>
            <a:pPr lvl="0" indent="-381000">
              <a:lnSpc>
                <a:spcPct val="150000"/>
              </a:lnSpc>
              <a:buSzPct val="100000"/>
            </a:pPr>
            <a:endParaRPr lang="en-US" sz="1800" b="1" dirty="0">
              <a:latin typeface="Corbel" panose="020B0503020204020204" pitchFamily="34" charset="0"/>
              <a:cs typeface="Adobe Arabic" panose="02040503050201020203" pitchFamily="18" charset="-78"/>
            </a:endParaRPr>
          </a:p>
        </p:txBody>
      </p:sp>
      <p:grpSp>
        <p:nvGrpSpPr>
          <p:cNvPr id="20" name="Google Shape;483;p39">
            <a:extLst>
              <a:ext uri="{FF2B5EF4-FFF2-40B4-BE49-F238E27FC236}">
                <a16:creationId xmlns:a16="http://schemas.microsoft.com/office/drawing/2014/main" id="{42E0544F-B76F-4C64-A54B-76FE5364C090}"/>
              </a:ext>
            </a:extLst>
          </p:cNvPr>
          <p:cNvGrpSpPr/>
          <p:nvPr/>
        </p:nvGrpSpPr>
        <p:grpSpPr>
          <a:xfrm>
            <a:off x="905015" y="997215"/>
            <a:ext cx="234945" cy="286505"/>
            <a:chOff x="596350" y="929175"/>
            <a:chExt cx="407950" cy="497475"/>
          </a:xfrm>
        </p:grpSpPr>
        <p:sp>
          <p:nvSpPr>
            <p:cNvPr id="21" name="Google Shape;484;p39">
              <a:extLst>
                <a:ext uri="{FF2B5EF4-FFF2-40B4-BE49-F238E27FC236}">
                  <a16:creationId xmlns:a16="http://schemas.microsoft.com/office/drawing/2014/main" id="{5926B427-AC2F-48CC-A986-9C282AA941AF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5;p39">
              <a:extLst>
                <a:ext uri="{FF2B5EF4-FFF2-40B4-BE49-F238E27FC236}">
                  <a16:creationId xmlns:a16="http://schemas.microsoft.com/office/drawing/2014/main" id="{98093898-648F-415F-A190-FC9ACA6F9EE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6;p39">
              <a:extLst>
                <a:ext uri="{FF2B5EF4-FFF2-40B4-BE49-F238E27FC236}">
                  <a16:creationId xmlns:a16="http://schemas.microsoft.com/office/drawing/2014/main" id="{106EEFD3-6230-463A-9263-395E6EC812F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7;p39">
              <a:extLst>
                <a:ext uri="{FF2B5EF4-FFF2-40B4-BE49-F238E27FC236}">
                  <a16:creationId xmlns:a16="http://schemas.microsoft.com/office/drawing/2014/main" id="{C2906BC6-5F3F-42D5-B761-65116174F6AE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8;p39">
              <a:extLst>
                <a:ext uri="{FF2B5EF4-FFF2-40B4-BE49-F238E27FC236}">
                  <a16:creationId xmlns:a16="http://schemas.microsoft.com/office/drawing/2014/main" id="{D454E389-5248-456F-82F4-FB8DAD7F433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9;p39">
              <a:extLst>
                <a:ext uri="{FF2B5EF4-FFF2-40B4-BE49-F238E27FC236}">
                  <a16:creationId xmlns:a16="http://schemas.microsoft.com/office/drawing/2014/main" id="{F42DCCFB-8636-4196-BEF7-DE404722DFE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0;p39">
              <a:extLst>
                <a:ext uri="{FF2B5EF4-FFF2-40B4-BE49-F238E27FC236}">
                  <a16:creationId xmlns:a16="http://schemas.microsoft.com/office/drawing/2014/main" id="{669BBD93-8437-4578-894D-112EEF4EB3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593456-2AA7-4254-9669-D32E3F72264D}"/>
              </a:ext>
            </a:extLst>
          </p:cNvPr>
          <p:cNvSpPr txBox="1"/>
          <p:nvPr/>
        </p:nvSpPr>
        <p:spPr>
          <a:xfrm>
            <a:off x="5537718" y="1229098"/>
            <a:ext cx="277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erpetua" panose="02020502060401020303" pitchFamily="18" charset="0"/>
                <a:sym typeface="Lora"/>
              </a:rPr>
              <a:t>(Jeroen </a:t>
            </a:r>
            <a:r>
              <a:rPr lang="en-US" altLang="ko-KR" sz="1200" dirty="0" err="1">
                <a:latin typeface="Perpetua" panose="02020502060401020303" pitchFamily="18" charset="0"/>
                <a:sym typeface="Lora"/>
              </a:rPr>
              <a:t>Castelein</a:t>
            </a:r>
            <a:r>
              <a:rPr lang="en-US" altLang="ko-KR" sz="1200" dirty="0">
                <a:latin typeface="Perpetua" panose="02020502060401020303" pitchFamily="18" charset="0"/>
                <a:sym typeface="Lora"/>
              </a:rPr>
              <a:t> et al. ICSE 18’)</a:t>
            </a:r>
            <a:endParaRPr lang="ko-KR" altLang="en-US" dirty="0">
              <a:latin typeface="Perpetua" panose="02020502060401020303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2E8331-1158-4254-811F-268691EE6BB2}"/>
              </a:ext>
            </a:extLst>
          </p:cNvPr>
          <p:cNvSpPr/>
          <p:nvPr/>
        </p:nvSpPr>
        <p:spPr>
          <a:xfrm>
            <a:off x="0" y="4912668"/>
            <a:ext cx="89109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1A1A1A"/>
                </a:solidFill>
                <a:latin typeface="ArialMT" charset="0"/>
              </a:rPr>
              <a:t>Castelein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altLang="ko-KR" sz="900" dirty="0" err="1">
                <a:solidFill>
                  <a:srgbClr val="1A1A1A"/>
                </a:solidFill>
                <a:latin typeface="ArialMT" charset="0"/>
              </a:rPr>
              <a:t>Jeroen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, et al. "Search-based test data generation for SQL queries." </a:t>
            </a:r>
            <a:r>
              <a:rPr lang="en-US" altLang="ko-KR" sz="900" i="1" dirty="0">
                <a:solidFill>
                  <a:srgbClr val="1A1A1A"/>
                </a:solidFill>
                <a:latin typeface="ArialMT" charset="0"/>
              </a:rPr>
              <a:t>Proceedings of the 40th International Conference on Software Engineering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. ACM, 2018.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7813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Fitness Function</a:t>
            </a:r>
            <a:endParaRPr sz="24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75D59-A845-41E7-89EF-F03BE45F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45" y="1472942"/>
            <a:ext cx="4637109" cy="2280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DE85C-4E67-4964-8074-4549FE23FD96}"/>
              </a:ext>
            </a:extLst>
          </p:cNvPr>
          <p:cNvSpPr txBox="1"/>
          <p:nvPr/>
        </p:nvSpPr>
        <p:spPr>
          <a:xfrm>
            <a:off x="552606" y="3834998"/>
            <a:ext cx="780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rbel" panose="020B0503020204020204" pitchFamily="34" charset="0"/>
              </a:rPr>
              <a:t>If Step 1 doesn’t produce an output, </a:t>
            </a:r>
            <a:br>
              <a:rPr lang="en-US" altLang="ko-KR" sz="1800" dirty="0">
                <a:latin typeface="Corbel" panose="020B0503020204020204" pitchFamily="34" charset="0"/>
              </a:rPr>
            </a:br>
            <a:r>
              <a:rPr lang="en-US" altLang="ko-KR" sz="1800" dirty="0">
                <a:latin typeface="Corbel" panose="020B0503020204020204" pitchFamily="34" charset="0"/>
              </a:rPr>
              <a:t>database stops its execution before proceeding to Step 2</a:t>
            </a:r>
            <a:endParaRPr lang="ko-KR" altLang="en-US" sz="1800" dirty="0">
              <a:latin typeface="Corbel" panose="020B0503020204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912668"/>
            <a:ext cx="89109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1A1A1A"/>
                </a:solidFill>
                <a:latin typeface="ArialMT" charset="0"/>
              </a:rPr>
              <a:t>Castelein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, </a:t>
            </a:r>
            <a:r>
              <a:rPr lang="en-US" altLang="ko-KR" sz="900" dirty="0" err="1">
                <a:solidFill>
                  <a:srgbClr val="1A1A1A"/>
                </a:solidFill>
                <a:latin typeface="ArialMT" charset="0"/>
              </a:rPr>
              <a:t>Jeroen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, et al. "Search-based test data generation for SQL queries." </a:t>
            </a:r>
            <a:r>
              <a:rPr lang="en-US" altLang="ko-KR" sz="900" i="1" dirty="0">
                <a:solidFill>
                  <a:srgbClr val="1A1A1A"/>
                </a:solidFill>
                <a:latin typeface="ArialMT" charset="0"/>
              </a:rPr>
              <a:t>Proceedings of the 40th International Conference on Software Engineering</a:t>
            </a:r>
            <a:r>
              <a:rPr lang="en-US" altLang="ko-KR" sz="900" dirty="0">
                <a:solidFill>
                  <a:srgbClr val="1A1A1A"/>
                </a:solidFill>
                <a:latin typeface="ArialMT" charset="0"/>
              </a:rPr>
              <a:t>. ACM, 2018.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6690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Fitness Function</a:t>
            </a:r>
            <a:endParaRPr sz="24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2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6AC2499F-6F1E-4C95-95C1-3227D781CB4F}"/>
              </a:ext>
            </a:extLst>
          </p:cNvPr>
          <p:cNvSpPr/>
          <p:nvPr/>
        </p:nvSpPr>
        <p:spPr>
          <a:xfrm>
            <a:off x="233864" y="2143891"/>
            <a:ext cx="1487456" cy="415079"/>
          </a:xfrm>
          <a:prstGeom prst="roundRect">
            <a:avLst/>
          </a:prstGeom>
          <a:solidFill>
            <a:srgbClr val="0BFF00">
              <a:alpha val="32941"/>
            </a:srgbClr>
          </a:solidFill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42" name="모서리가 둥근 직사각형 11">
            <a:extLst>
              <a:ext uri="{FF2B5EF4-FFF2-40B4-BE49-F238E27FC236}">
                <a16:creationId xmlns:a16="http://schemas.microsoft.com/office/drawing/2014/main" id="{7F3A6196-7D9E-4B00-B165-EE241C0EF744}"/>
              </a:ext>
            </a:extLst>
          </p:cNvPr>
          <p:cNvSpPr/>
          <p:nvPr/>
        </p:nvSpPr>
        <p:spPr>
          <a:xfrm>
            <a:off x="5600333" y="2134924"/>
            <a:ext cx="1487456" cy="4150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6E3C307-558B-4727-86C2-6A9E29ECFAF0}"/>
              </a:ext>
            </a:extLst>
          </p:cNvPr>
          <p:cNvSpPr/>
          <p:nvPr/>
        </p:nvSpPr>
        <p:spPr>
          <a:xfrm>
            <a:off x="322826" y="2185582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0EFAA7-ECEC-4856-80A1-8BEA47FB56F6}"/>
              </a:ext>
            </a:extLst>
          </p:cNvPr>
          <p:cNvSpPr/>
          <p:nvPr/>
        </p:nvSpPr>
        <p:spPr>
          <a:xfrm>
            <a:off x="797956" y="2185581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35B24EF-A0CE-4576-BA94-76AF2A02E39E}"/>
              </a:ext>
            </a:extLst>
          </p:cNvPr>
          <p:cNvSpPr/>
          <p:nvPr/>
        </p:nvSpPr>
        <p:spPr>
          <a:xfrm>
            <a:off x="1282054" y="2185578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1" name="모서리가 둥근 직사각형 16">
            <a:extLst>
              <a:ext uri="{FF2B5EF4-FFF2-40B4-BE49-F238E27FC236}">
                <a16:creationId xmlns:a16="http://schemas.microsoft.com/office/drawing/2014/main" id="{DA09AA9E-6837-4EB3-B3BB-5698FD856058}"/>
              </a:ext>
            </a:extLst>
          </p:cNvPr>
          <p:cNvSpPr/>
          <p:nvPr/>
        </p:nvSpPr>
        <p:spPr>
          <a:xfrm>
            <a:off x="3846644" y="2143889"/>
            <a:ext cx="1487456" cy="415079"/>
          </a:xfrm>
          <a:prstGeom prst="roundRect">
            <a:avLst/>
          </a:prstGeom>
          <a:solidFill>
            <a:srgbClr val="0BFF00">
              <a:alpha val="32941"/>
            </a:srgbClr>
          </a:solidFill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63DE1-BCBF-4DB4-B65F-88D434E7AF54}"/>
              </a:ext>
            </a:extLst>
          </p:cNvPr>
          <p:cNvSpPr/>
          <p:nvPr/>
        </p:nvSpPr>
        <p:spPr>
          <a:xfrm>
            <a:off x="3935606" y="2185580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D873D1F-CF7F-4D4A-B5A8-9B2FB99EC926}"/>
              </a:ext>
            </a:extLst>
          </p:cNvPr>
          <p:cNvSpPr/>
          <p:nvPr/>
        </p:nvSpPr>
        <p:spPr>
          <a:xfrm>
            <a:off x="5719584" y="2176612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117F24F-D04E-4906-B374-5E43C1FDFE23}"/>
              </a:ext>
            </a:extLst>
          </p:cNvPr>
          <p:cNvSpPr/>
          <p:nvPr/>
        </p:nvSpPr>
        <p:spPr>
          <a:xfrm>
            <a:off x="6158856" y="2176609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87405D-49F3-4FBB-B244-0DBA665027B1}"/>
              </a:ext>
            </a:extLst>
          </p:cNvPr>
          <p:cNvSpPr/>
          <p:nvPr/>
        </p:nvSpPr>
        <p:spPr>
          <a:xfrm>
            <a:off x="6616057" y="2176607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9" name="모서리가 둥근 직사각형 27">
            <a:extLst>
              <a:ext uri="{FF2B5EF4-FFF2-40B4-BE49-F238E27FC236}">
                <a16:creationId xmlns:a16="http://schemas.microsoft.com/office/drawing/2014/main" id="{029972B5-3556-42E8-9443-30E306C47DB8}"/>
              </a:ext>
            </a:extLst>
          </p:cNvPr>
          <p:cNvSpPr/>
          <p:nvPr/>
        </p:nvSpPr>
        <p:spPr>
          <a:xfrm>
            <a:off x="2161280" y="2143890"/>
            <a:ext cx="1487456" cy="415079"/>
          </a:xfrm>
          <a:prstGeom prst="roundRect">
            <a:avLst/>
          </a:prstGeom>
          <a:solidFill>
            <a:srgbClr val="0BFF00">
              <a:alpha val="32941"/>
            </a:srgbClr>
          </a:solidFill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FA20AEB-665E-4DCB-84FF-9453DFDE8533}"/>
              </a:ext>
            </a:extLst>
          </p:cNvPr>
          <p:cNvSpPr/>
          <p:nvPr/>
        </p:nvSpPr>
        <p:spPr>
          <a:xfrm>
            <a:off x="2250242" y="2185581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D26ECB6-559D-4869-B09B-621E0F280222}"/>
              </a:ext>
            </a:extLst>
          </p:cNvPr>
          <p:cNvSpPr/>
          <p:nvPr/>
        </p:nvSpPr>
        <p:spPr>
          <a:xfrm>
            <a:off x="2725372" y="2185580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67AC24A-B8DC-4F2E-990B-568E735BDACA}"/>
              </a:ext>
            </a:extLst>
          </p:cNvPr>
          <p:cNvSpPr/>
          <p:nvPr/>
        </p:nvSpPr>
        <p:spPr>
          <a:xfrm>
            <a:off x="3209470" y="2185577"/>
            <a:ext cx="331695" cy="331695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34C17FA-6ACC-4692-80D5-DB8A10B72682}"/>
              </a:ext>
            </a:extLst>
          </p:cNvPr>
          <p:cNvCxnSpPr/>
          <p:nvPr/>
        </p:nvCxnSpPr>
        <p:spPr>
          <a:xfrm flipV="1">
            <a:off x="3846644" y="3024550"/>
            <a:ext cx="1502734" cy="0"/>
          </a:xfrm>
          <a:prstGeom prst="straightConnector1">
            <a:avLst/>
          </a:prstGeom>
          <a:ln w="317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">
            <a:extLst>
              <a:ext uri="{FF2B5EF4-FFF2-40B4-BE49-F238E27FC236}">
                <a16:creationId xmlns:a16="http://schemas.microsoft.com/office/drawing/2014/main" id="{A5D4AEEC-DD6B-4417-B09B-5EB063D50BEC}"/>
              </a:ext>
            </a:extLst>
          </p:cNvPr>
          <p:cNvSpPr txBox="1"/>
          <p:nvPr/>
        </p:nvSpPr>
        <p:spPr>
          <a:xfrm>
            <a:off x="3988910" y="3075673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accent6"/>
                </a:solidFill>
              </a:rPr>
              <a:t>step distance</a:t>
            </a:r>
            <a:endParaRPr kumimoji="1"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모서리가 둥근 직사각형 35">
            <a:extLst>
              <a:ext uri="{FF2B5EF4-FFF2-40B4-BE49-F238E27FC236}">
                <a16:creationId xmlns:a16="http://schemas.microsoft.com/office/drawing/2014/main" id="{647E13C1-2AC3-4B67-A53B-0D6BD968B2A5}"/>
              </a:ext>
            </a:extLst>
          </p:cNvPr>
          <p:cNvSpPr/>
          <p:nvPr/>
        </p:nvSpPr>
        <p:spPr>
          <a:xfrm>
            <a:off x="7509818" y="2134923"/>
            <a:ext cx="1487456" cy="4150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4FF356-C1B4-41C1-A820-19135C03A5BB}"/>
              </a:ext>
            </a:extLst>
          </p:cNvPr>
          <p:cNvSpPr/>
          <p:nvPr/>
        </p:nvSpPr>
        <p:spPr>
          <a:xfrm>
            <a:off x="7629069" y="2176611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BBE6560-0CCC-4CF7-A03B-2B545D733376}"/>
              </a:ext>
            </a:extLst>
          </p:cNvPr>
          <p:cNvSpPr/>
          <p:nvPr/>
        </p:nvSpPr>
        <p:spPr>
          <a:xfrm>
            <a:off x="8068341" y="2176608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4FCAA29-F55A-4C2C-BB65-43644ACB591F}"/>
              </a:ext>
            </a:extLst>
          </p:cNvPr>
          <p:cNvSpPr/>
          <p:nvPr/>
        </p:nvSpPr>
        <p:spPr>
          <a:xfrm>
            <a:off x="8525542" y="2176606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9" name="텍스트 상자 7">
            <a:extLst>
              <a:ext uri="{FF2B5EF4-FFF2-40B4-BE49-F238E27FC236}">
                <a16:creationId xmlns:a16="http://schemas.microsoft.com/office/drawing/2014/main" id="{1ADF89B3-1604-49D3-ABA9-08100701B0AC}"/>
              </a:ext>
            </a:extLst>
          </p:cNvPr>
          <p:cNvSpPr txBox="1"/>
          <p:nvPr/>
        </p:nvSpPr>
        <p:spPr>
          <a:xfrm>
            <a:off x="7129248" y="211617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600">
                <a:solidFill>
                  <a:schemeClr val="accent6"/>
                </a:solidFill>
              </a:rPr>
              <a:t>…</a:t>
            </a:r>
            <a:endParaRPr kumimoji="1" lang="ko-KR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F601753-C287-42B5-8F54-6B029B359E95}"/>
              </a:ext>
            </a:extLst>
          </p:cNvPr>
          <p:cNvCxnSpPr/>
          <p:nvPr/>
        </p:nvCxnSpPr>
        <p:spPr>
          <a:xfrm flipV="1">
            <a:off x="3846644" y="2723142"/>
            <a:ext cx="5165405" cy="0"/>
          </a:xfrm>
          <a:prstGeom prst="straightConnector1">
            <a:avLst/>
          </a:prstGeom>
          <a:ln w="317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43">
            <a:extLst>
              <a:ext uri="{FF2B5EF4-FFF2-40B4-BE49-F238E27FC236}">
                <a16:creationId xmlns:a16="http://schemas.microsoft.com/office/drawing/2014/main" id="{B38C15C5-E2EA-4A29-AA07-476A3F53473F}"/>
              </a:ext>
            </a:extLst>
          </p:cNvPr>
          <p:cNvSpPr txBox="1"/>
          <p:nvPr/>
        </p:nvSpPr>
        <p:spPr>
          <a:xfrm>
            <a:off x="5909920" y="2729368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accent6"/>
                </a:solidFill>
              </a:rPr>
              <a:t>step level</a:t>
            </a:r>
            <a:endParaRPr kumimoji="1"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73" name="텍스트 상자 31">
            <a:extLst>
              <a:ext uri="{FF2B5EF4-FFF2-40B4-BE49-F238E27FC236}">
                <a16:creationId xmlns:a16="http://schemas.microsoft.com/office/drawing/2014/main" id="{6D4B53E6-BDB5-4E4E-BD29-90430F683178}"/>
              </a:ext>
            </a:extLst>
          </p:cNvPr>
          <p:cNvSpPr txBox="1"/>
          <p:nvPr/>
        </p:nvSpPr>
        <p:spPr>
          <a:xfrm>
            <a:off x="3109623" y="1625058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92D050"/>
                </a:solidFill>
              </a:rPr>
              <a:t>whole steps for a coverage target</a:t>
            </a:r>
            <a:endParaRPr kumimoji="1"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76" name="텍스트 상자 54">
            <a:extLst>
              <a:ext uri="{FF2B5EF4-FFF2-40B4-BE49-F238E27FC236}">
                <a16:creationId xmlns:a16="http://schemas.microsoft.com/office/drawing/2014/main" id="{5DEDB6EE-E2A1-451F-9325-F3C7752D0758}"/>
              </a:ext>
            </a:extLst>
          </p:cNvPr>
          <p:cNvSpPr txBox="1"/>
          <p:nvPr/>
        </p:nvSpPr>
        <p:spPr>
          <a:xfrm>
            <a:off x="1743103" y="2099064"/>
            <a:ext cx="389850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mr-IN" altLang="ko-KR" sz="1600">
                <a:solidFill>
                  <a:srgbClr val="00B050"/>
                </a:solidFill>
              </a:rPr>
              <a:t>…</a:t>
            </a:r>
            <a:endParaRPr kumimoji="1" lang="ko-KR" altLang="en-US" sz="1600" dirty="0">
              <a:solidFill>
                <a:srgbClr val="00B05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98F7C1-7B95-407F-8F5C-E81C180E1A3E}"/>
              </a:ext>
            </a:extLst>
          </p:cNvPr>
          <p:cNvCxnSpPr/>
          <p:nvPr/>
        </p:nvCxnSpPr>
        <p:spPr>
          <a:xfrm flipH="1" flipV="1">
            <a:off x="468707" y="2366682"/>
            <a:ext cx="326403" cy="69235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D8CD54F-23C9-42B0-A231-7FFB6942B249}"/>
              </a:ext>
            </a:extLst>
          </p:cNvPr>
          <p:cNvCxnSpPr/>
          <p:nvPr/>
        </p:nvCxnSpPr>
        <p:spPr>
          <a:xfrm flipH="1" flipV="1">
            <a:off x="934872" y="2366682"/>
            <a:ext cx="63716" cy="68131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E8656DC-74B5-4416-A236-FCFD5527901D}"/>
              </a:ext>
            </a:extLst>
          </p:cNvPr>
          <p:cNvCxnSpPr/>
          <p:nvPr/>
        </p:nvCxnSpPr>
        <p:spPr>
          <a:xfrm flipV="1">
            <a:off x="1187937" y="2366682"/>
            <a:ext cx="276538" cy="68131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32">
            <a:extLst>
              <a:ext uri="{FF2B5EF4-FFF2-40B4-BE49-F238E27FC236}">
                <a16:creationId xmlns:a16="http://schemas.microsoft.com/office/drawing/2014/main" id="{AD2B0F30-8151-4F59-AB63-3445ADEFED7F}"/>
              </a:ext>
            </a:extLst>
          </p:cNvPr>
          <p:cNvSpPr txBox="1"/>
          <p:nvPr/>
        </p:nvSpPr>
        <p:spPr>
          <a:xfrm>
            <a:off x="131951" y="3128234"/>
            <a:ext cx="1766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92D050"/>
                </a:solidFill>
              </a:rPr>
              <a:t>operations,</a:t>
            </a:r>
          </a:p>
          <a:p>
            <a:r>
              <a:rPr kumimoji="1" lang="en-US" altLang="ko-KR" dirty="0">
                <a:solidFill>
                  <a:srgbClr val="92D050"/>
                </a:solidFill>
              </a:rPr>
              <a:t>such as </a:t>
            </a:r>
            <a:br>
              <a:rPr kumimoji="1" lang="en-US" altLang="ko-KR" dirty="0">
                <a:solidFill>
                  <a:srgbClr val="92D050"/>
                </a:solidFill>
              </a:rPr>
            </a:br>
            <a:r>
              <a:rPr kumimoji="1" lang="en-US" altLang="ko-KR" dirty="0">
                <a:solidFill>
                  <a:srgbClr val="92D050"/>
                </a:solidFill>
              </a:rPr>
              <a:t>comparison, logical,</a:t>
            </a:r>
          </a:p>
          <a:p>
            <a:r>
              <a:rPr kumimoji="1" lang="en-US" altLang="ko-KR" dirty="0" err="1">
                <a:solidFill>
                  <a:srgbClr val="92D050"/>
                </a:solidFill>
              </a:rPr>
              <a:t>sql</a:t>
            </a:r>
            <a:r>
              <a:rPr kumimoji="1" lang="en-US" altLang="ko-KR" dirty="0">
                <a:solidFill>
                  <a:srgbClr val="92D050"/>
                </a:solidFill>
              </a:rPr>
              <a:t> operators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6D782BE-9378-4A07-BA78-729EEE641FC4}"/>
              </a:ext>
            </a:extLst>
          </p:cNvPr>
          <p:cNvCxnSpPr/>
          <p:nvPr/>
        </p:nvCxnSpPr>
        <p:spPr>
          <a:xfrm flipH="1" flipV="1">
            <a:off x="1698280" y="2587476"/>
            <a:ext cx="900049" cy="76785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9EB1C97-F00C-492C-90EF-18432B302855}"/>
              </a:ext>
            </a:extLst>
          </p:cNvPr>
          <p:cNvCxnSpPr/>
          <p:nvPr/>
        </p:nvCxnSpPr>
        <p:spPr>
          <a:xfrm flipH="1" flipV="1">
            <a:off x="2527269" y="2550002"/>
            <a:ext cx="350502" cy="80533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1D5D114-97C1-4979-9190-39C6476794B5}"/>
              </a:ext>
            </a:extLst>
          </p:cNvPr>
          <p:cNvCxnSpPr/>
          <p:nvPr/>
        </p:nvCxnSpPr>
        <p:spPr>
          <a:xfrm flipV="1">
            <a:off x="3076840" y="2558968"/>
            <a:ext cx="769804" cy="8150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텍스트 상자 134">
            <a:extLst>
              <a:ext uri="{FF2B5EF4-FFF2-40B4-BE49-F238E27FC236}">
                <a16:creationId xmlns:a16="http://schemas.microsoft.com/office/drawing/2014/main" id="{F23D6FD3-D3DE-463D-A9CB-15C3E6E1FA46}"/>
              </a:ext>
            </a:extLst>
          </p:cNvPr>
          <p:cNvSpPr txBox="1"/>
          <p:nvPr/>
        </p:nvSpPr>
        <p:spPr>
          <a:xfrm>
            <a:off x="2077655" y="3346519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92D050"/>
                </a:solidFill>
              </a:rPr>
              <a:t>          steps </a:t>
            </a:r>
            <a:br>
              <a:rPr kumimoji="1" lang="en-US" altLang="ko-KR" dirty="0">
                <a:solidFill>
                  <a:srgbClr val="92D050"/>
                </a:solidFill>
              </a:rPr>
            </a:br>
            <a:r>
              <a:rPr kumimoji="1" lang="en-US" altLang="ko-KR" dirty="0">
                <a:solidFill>
                  <a:srgbClr val="92D050"/>
                </a:solidFill>
              </a:rPr>
              <a:t>such as JOIN, WHERE</a:t>
            </a:r>
            <a:endParaRPr kumimoji="1" lang="ko-KR" altLang="en-US" dirty="0">
              <a:solidFill>
                <a:srgbClr val="92D050"/>
              </a:solidFill>
            </a:endParaRPr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889E832F-AD41-44F3-8BBE-6A31A6019170}"/>
              </a:ext>
            </a:extLst>
          </p:cNvPr>
          <p:cNvSpPr/>
          <p:nvPr/>
        </p:nvSpPr>
        <p:spPr>
          <a:xfrm>
            <a:off x="4353416" y="2143887"/>
            <a:ext cx="980684" cy="4150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367BFBD-9515-4D2F-A29B-DFB11DA6D46C}"/>
              </a:ext>
            </a:extLst>
          </p:cNvPr>
          <p:cNvSpPr/>
          <p:nvPr/>
        </p:nvSpPr>
        <p:spPr>
          <a:xfrm>
            <a:off x="4427988" y="2194201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ko-KR" altLang="en-US" sz="16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AB149BA-3410-411B-91FD-D3BDC1988666}"/>
              </a:ext>
            </a:extLst>
          </p:cNvPr>
          <p:cNvSpPr/>
          <p:nvPr/>
        </p:nvSpPr>
        <p:spPr>
          <a:xfrm>
            <a:off x="4912086" y="2194198"/>
            <a:ext cx="331695" cy="331695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ko-KR" altLang="en-US" sz="1600"/>
          </a:p>
        </p:txBody>
      </p:sp>
      <p:sp>
        <p:nvSpPr>
          <p:cNvPr id="3" name="텍스트 상자 2"/>
          <p:cNvSpPr txBox="1"/>
          <p:nvPr/>
        </p:nvSpPr>
        <p:spPr>
          <a:xfrm>
            <a:off x="2176144" y="423845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chemeClr val="tx1"/>
                </a:solidFill>
              </a:rPr>
              <a:t>Fitness function = step level + step distance</a:t>
            </a:r>
            <a:endParaRPr kumimoji="1"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1730A7-FCA3-4747-8D3D-A9C4D2089202}"/>
              </a:ext>
            </a:extLst>
          </p:cNvPr>
          <p:cNvCxnSpPr/>
          <p:nvPr/>
        </p:nvCxnSpPr>
        <p:spPr>
          <a:xfrm>
            <a:off x="233864" y="1957391"/>
            <a:ext cx="8763410" cy="39562"/>
          </a:xfrm>
          <a:prstGeom prst="straightConnector1">
            <a:avLst/>
          </a:prstGeom>
          <a:ln w="38100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7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F31A0E-E674-43BC-A1B8-B5B9849B3B15}"/>
              </a:ext>
            </a:extLst>
          </p:cNvPr>
          <p:cNvSpPr/>
          <p:nvPr/>
        </p:nvSpPr>
        <p:spPr>
          <a:xfrm>
            <a:off x="3839269" y="2339742"/>
            <a:ext cx="1701632" cy="2803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BE1181-6808-4F26-B706-ECA0F251D1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300" y="4749899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22BC7A48-CDE0-4B9C-A276-F2B038B3AFAF}"/>
              </a:ext>
            </a:extLst>
          </p:cNvPr>
          <p:cNvSpPr txBox="1">
            <a:spLocks/>
          </p:cNvSpPr>
          <p:nvPr/>
        </p:nvSpPr>
        <p:spPr>
          <a:xfrm>
            <a:off x="1073269" y="642903"/>
            <a:ext cx="723363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3200" b="1" i="1" dirty="0">
                <a:latin typeface="Lora"/>
                <a:sym typeface="Lora"/>
              </a:rPr>
              <a:t>Problem: Inefficiency of single-target strategy</a:t>
            </a:r>
            <a:endParaRPr lang="en-US" sz="2000" b="1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id="{B8DFDEAE-F726-48A8-8296-E76E882396B2}"/>
              </a:ext>
            </a:extLst>
          </p:cNvPr>
          <p:cNvSpPr txBox="1">
            <a:spLocks/>
          </p:cNvSpPr>
          <p:nvPr/>
        </p:nvSpPr>
        <p:spPr>
          <a:xfrm>
            <a:off x="532319" y="2571750"/>
            <a:ext cx="831553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None/>
            </a:pPr>
            <a:r>
              <a:rPr lang="en-US" altLang="ko-KR" i="1" dirty="0">
                <a:latin typeface="Corbel" panose="020B0503020204020204" pitchFamily="34" charset="0"/>
                <a:sym typeface="Lora"/>
              </a:rPr>
              <a:t>1. The order of each coverage target is not optimized</a:t>
            </a:r>
          </a:p>
          <a:p>
            <a:pPr marL="0" indent="0" algn="ctr">
              <a:buNone/>
            </a:pPr>
            <a:endParaRPr lang="en-US" altLang="ko-KR" i="1" dirty="0">
              <a:latin typeface="Corbel" panose="020B0503020204020204" pitchFamily="34" charset="0"/>
              <a:sym typeface="Lora"/>
            </a:endParaRPr>
          </a:p>
          <a:p>
            <a:pPr marL="0" indent="0" algn="ctr">
              <a:buNone/>
            </a:pPr>
            <a:r>
              <a:rPr lang="en-US" altLang="ko-KR" i="1" dirty="0">
                <a:latin typeface="Corbel" panose="020B0503020204020204" pitchFamily="34" charset="0"/>
                <a:sym typeface="Lora"/>
              </a:rPr>
              <a:t>2. Inefficient allocation of the budget might happen, such as infeasible coverage target.</a:t>
            </a:r>
          </a:p>
        </p:txBody>
      </p:sp>
    </p:spTree>
    <p:extLst>
      <p:ext uri="{BB962C8B-B14F-4D97-AF65-F5344CB8AC3E}">
        <p14:creationId xmlns:p14="http://schemas.microsoft.com/office/powerpoint/2010/main" val="677111001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969</Words>
  <Application>Microsoft Office PowerPoint</Application>
  <PresentationFormat>화면 슬라이드 쇼(16:9)</PresentationFormat>
  <Paragraphs>179</Paragraphs>
  <Slides>28</Slides>
  <Notes>26</Notes>
  <HiddenSlides>9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Perpetua</vt:lpstr>
      <vt:lpstr>Corbel</vt:lpstr>
      <vt:lpstr>Quattrocento Sans</vt:lpstr>
      <vt:lpstr>Inconsolatazi4-Regular</vt:lpstr>
      <vt:lpstr>맑은 고딕</vt:lpstr>
      <vt:lpstr>Wingdings</vt:lpstr>
      <vt:lpstr>ArialMT</vt:lpstr>
      <vt:lpstr>Arial</vt:lpstr>
      <vt:lpstr>Cambria Math</vt:lpstr>
      <vt:lpstr>Adobe Arabic</vt:lpstr>
      <vt:lpstr>Lora</vt:lpstr>
      <vt:lpstr>Inconsolatazi4-Bold</vt:lpstr>
      <vt:lpstr>Calibri</vt:lpstr>
      <vt:lpstr>Viola template</vt:lpstr>
      <vt:lpstr>SQL Test Case Generation Using Multi-Objective Optimization </vt:lpstr>
      <vt:lpstr>Table of Contents</vt:lpstr>
      <vt:lpstr>SQL is everywhere!</vt:lpstr>
      <vt:lpstr>PowerPoint 프레젠테이션</vt:lpstr>
      <vt:lpstr>Search-based Test Data Generation for SQL Queries</vt:lpstr>
      <vt:lpstr>Search-based Test Data Generation for SQL Queries</vt:lpstr>
      <vt:lpstr>Fitness Function</vt:lpstr>
      <vt:lpstr>Fitness Function</vt:lpstr>
      <vt:lpstr>PowerPoint 프레젠테이션</vt:lpstr>
      <vt:lpstr>PowerPoint 프레젠테이션</vt:lpstr>
      <vt:lpstr>Multi-Objective Optimization</vt:lpstr>
      <vt:lpstr>Multi-Objective Optimization</vt:lpstr>
      <vt:lpstr>Multi-Objective Optimization</vt:lpstr>
      <vt:lpstr>Multi-Objective Optimization</vt:lpstr>
      <vt:lpstr>Multi-Objective Optimization</vt:lpstr>
      <vt:lpstr>Multi-Objective Optimization</vt:lpstr>
      <vt:lpstr>Multi-Objective Optimization</vt:lpstr>
      <vt:lpstr>Our Expectation</vt:lpstr>
      <vt:lpstr>PowerPoint 프레젠테이션</vt:lpstr>
      <vt:lpstr>Fitness Function</vt:lpstr>
      <vt:lpstr>Genetic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Fitness Function</vt:lpstr>
      <vt:lpstr>Testing 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김 세아</cp:lastModifiedBy>
  <cp:revision>55</cp:revision>
  <dcterms:modified xsi:type="dcterms:W3CDTF">2018-10-22T18:01:30Z</dcterms:modified>
</cp:coreProperties>
</file>