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72" r:id="rId9"/>
    <p:sldId id="266" r:id="rId10"/>
    <p:sldId id="268" r:id="rId11"/>
    <p:sldId id="269" r:id="rId12"/>
    <p:sldId id="270" r:id="rId13"/>
    <p:sldId id="271" r:id="rId14"/>
    <p:sldId id="260" r:id="rId15"/>
    <p:sldId id="273" r:id="rId16"/>
    <p:sldId id="274" r:id="rId17"/>
    <p:sldId id="275" r:id="rId18"/>
    <p:sldId id="276" r:id="rId19"/>
    <p:sldId id="261" r:id="rId20"/>
    <p:sldId id="277" r:id="rId21"/>
    <p:sldId id="278" r:id="rId22"/>
    <p:sldId id="262" r:id="rId23"/>
    <p:sldId id="263" r:id="rId24"/>
    <p:sldId id="27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mwlite/in/nizhehan" TargetMode="External"/><Relationship Id="rId2" Type="http://schemas.openxmlformats.org/officeDocument/2006/relationships/hyperlink" Target="https://github.com/SuperNZH/KPMG_DataAnalytics_Consulting_Program/blob/main/2_Data_Insights/data_insight_pureDS.ipyn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/>
              <a:t>Presenter: NZH, </a:t>
            </a:r>
            <a:r>
              <a:rPr lang="en-US" altLang="zh-CN"/>
              <a:t>Junior Consultant</a:t>
            </a:r>
            <a:endParaRPr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/>
              <a:t>Car Ownership by State(Existing Cutomers)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7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NSW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has the largest customer base and the largest potential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current market of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QLD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and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VIC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is not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company should adopt relevant promotion policies to expand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QLD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and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VIC market</a:t>
            </a:r>
            <a:endParaRPr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28" y="2164724"/>
            <a:ext cx="3347997" cy="26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03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/>
              <a:t>Car Ownership by Job Industry(Existing Cutomers)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31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market in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Manufacturing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Financial Services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and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Health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is larger than other industries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focus of promotional policies should be on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Telecommunications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IT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Entertainment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Agriculture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13" y="2164724"/>
            <a:ext cx="3890511" cy="21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34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/>
              <a:t>Related Distribution with State(Existing Cutomers)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4" y="1768537"/>
            <a:ext cx="3404255" cy="2519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66" y="1737344"/>
            <a:ext cx="3420859" cy="27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60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/>
              <a:t>Related Distribution about Industries(Existing Cutomers)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3" y="1881896"/>
            <a:ext cx="3267991" cy="31822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9" y="1881896"/>
            <a:ext cx="4240666" cy="28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55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Job Industries Distribution of </a:t>
            </a:r>
            <a:r>
              <a:rPr lang="en-US" altLang="zh-CN"/>
              <a:t>New Customer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7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Manufacturing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Financial Servic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es account for the largest proportion of potential customers (Around 50%)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It was followed by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Health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industry (Around 19%)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company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can increase their exposure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to industries that account for less than 10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%</a:t>
            </a: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04AF4-CB8A-43C7-837B-2B42621A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83" y="1839445"/>
            <a:ext cx="4135242" cy="29099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Job Industries Distribution of </a:t>
            </a:r>
            <a:r>
              <a:rPr lang="en-US" altLang="zh-CN"/>
              <a:t>New Customer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548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NSW 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provided the largest number of new customers at every age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VIC &gt; QLD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at 30, 40 and 50 age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QLD &gt; VIC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at 20, 60, 70 and 80 age group</a:t>
            </a:r>
            <a:endParaRPr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86349-4D99-47F6-BD9C-E30FE77F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5" y="1798024"/>
            <a:ext cx="3819620" cy="28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58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Car Ownership of New Customer with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0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There are more 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potential new customers without cars in 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NSW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VIC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There are more new customers with cars in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QLD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than without cars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total about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350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new customers in these 3 regions do not have cars</a:t>
            </a:r>
            <a:endParaRPr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F9FE8-E82A-4EF1-A3A3-1F5CC805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34" y="1576671"/>
            <a:ext cx="3846741" cy="29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89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Car Ownership of New by Job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7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Manufacturing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Financial Services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have the largest potential customer base, with large numbers of people both owning and not owning cars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number of customers in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Health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industry is still the second tier, regardless of whether they own a car or not</a:t>
            </a:r>
            <a:endParaRPr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3B46C-8723-4E10-863B-29B6A115F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4724"/>
            <a:ext cx="4446101" cy="24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41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Other Information about the Gender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35991-978C-4667-91FE-4FF1E91E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1599626"/>
            <a:ext cx="3394422" cy="325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32C68-EBA4-4B73-8EEE-45ABD8D4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22" y="1599626"/>
            <a:ext cx="3417603" cy="25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42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48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Most of the new customers belong to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Financial Services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industry and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Manufacturing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customers still stands among the top two positions.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Rest of the industries seem to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remain in the same positions</a:t>
            </a:r>
            <a:endParaRPr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127;p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D12AF-51DA-4385-93A9-88933B0FAA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5925" y="1083299"/>
            <a:ext cx="3154700" cy="1999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128;p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672790-DD38-4ED9-816C-6061F3470F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22" y="3244862"/>
            <a:ext cx="3154703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48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 notice that in all the age groups, the number of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Mass Customers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remains the highest, so it would be wise to provide extra focus to this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next are of focus should be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High Net Customer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Category, then followed by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Affluent Customers</a:t>
            </a:r>
            <a:endParaRPr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Google Shape;138;p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CE5EE1-BB86-481D-856C-427A0B690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9500" y="1022716"/>
            <a:ext cx="3021125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" name="Google Shape;139;p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ED73393-6EEF-4E8C-9BDB-83619CD92E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9499" y="3045965"/>
            <a:ext cx="3021125" cy="2003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068830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7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VIC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QLD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cars seem to have more customers that own car, so NSW should be considered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NSW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cars category should be prioritized the most for now, since numbers of customers that don’t own a car is significantly larger than the number of customers who own one</a:t>
            </a:r>
            <a:endParaRPr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Google Shape;149;p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FAFB47D-7AC9-4EEC-93B7-A31C2FFE46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4752" y="1599626"/>
            <a:ext cx="3515873" cy="23140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715285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496375"/>
            <a:ext cx="8565600" cy="21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sz="1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GitHub Code</a:t>
            </a:r>
            <a:endParaRPr lang="en-US" sz="1400" dirty="0">
              <a:latin typeface="Mongolian Baiti" panose="03000500000000000000" pitchFamily="66" charset="0"/>
              <a:cs typeface="Mongolian Baiti" panose="03000500000000000000" pitchFamily="66" charset="0"/>
              <a:hlinkClick r:id="rId2"/>
            </a:endParaRPr>
          </a:p>
          <a:p>
            <a:r>
              <a:rPr lang="en-US" sz="1400" dirty="0">
                <a:latin typeface="Mongolian Baiti" panose="03000500000000000000" pitchFamily="66" charset="0"/>
                <a:cs typeface="Mongolian Baiti" panose="03000500000000000000" pitchFamily="66" charset="0"/>
                <a:hlinkClick r:id="rId2"/>
              </a:rPr>
              <a:t>https://github.com/SuperNZH/KPMG_DataAnalytics_Consulting_Program/blob/main/2_Data_Insights/data_insight_pureDS.ipynb</a:t>
            </a:r>
            <a:endParaRPr lang="en-US" sz="1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altLang="zh-CN" sz="1400" dirty="0">
              <a:latin typeface="Mongolian Baiti" panose="03000500000000000000" pitchFamily="66" charset="0"/>
              <a:cs typeface="Mongolian Baiti" panose="03000500000000000000" pitchFamily="66" charset="0"/>
              <a:hlinkClick r:id="rId2"/>
            </a:endParaRPr>
          </a:p>
          <a:p>
            <a:endParaRPr lang="en-US" altLang="zh-CN" sz="1400" dirty="0">
              <a:latin typeface="Mongolian Baiti" panose="03000500000000000000" pitchFamily="66" charset="0"/>
              <a:cs typeface="Mongolian Baiti" panose="03000500000000000000" pitchFamily="66" charset="0"/>
              <a:hlinkClick r:id="rId2"/>
            </a:endParaRPr>
          </a:p>
          <a:p>
            <a:endParaRPr lang="en-US" altLang="zh-CN" sz="1400" dirty="0">
              <a:latin typeface="Mongolian Baiti" panose="03000500000000000000" pitchFamily="66" charset="0"/>
              <a:cs typeface="Mongolian Baiti" panose="03000500000000000000" pitchFamily="66" charset="0"/>
              <a:hlinkClick r:id="rId2"/>
            </a:endParaRPr>
          </a:p>
          <a:p>
            <a:r>
              <a:rPr lang="en-US" altLang="zh-CN" sz="1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LinkedIn: Ni </a:t>
            </a:r>
            <a:r>
              <a:rPr lang="en-US" altLang="zh-CN" sz="14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ZheHan</a:t>
            </a:r>
            <a:endParaRPr lang="en-US" altLang="zh-CN" sz="1400" dirty="0">
              <a:latin typeface="Mongolian Baiti" panose="03000500000000000000" pitchFamily="66" charset="0"/>
              <a:cs typeface="Mongolian Baiti" panose="03000500000000000000" pitchFamily="66" charset="0"/>
              <a:hlinkClick r:id="rId2"/>
            </a:endParaRPr>
          </a:p>
          <a:p>
            <a:r>
              <a:rPr lang="en-US" altLang="zh-CN" sz="1400" dirty="0">
                <a:latin typeface="Mongolian Baiti" panose="03000500000000000000" pitchFamily="66" charset="0"/>
                <a:cs typeface="Mongolian Baiti" panose="03000500000000000000" pitchFamily="66" charset="0"/>
                <a:hlinkClick r:id="rId3"/>
              </a:rPr>
              <a:t>https://www.linkedin.com/mwlite/in/nizhehan</a:t>
            </a:r>
            <a:r>
              <a:rPr lang="en-US" altLang="zh-CN" sz="1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en-US" sz="1400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 dirty="0">
                <a:solidFill>
                  <a:schemeClr val="dk1"/>
                </a:solidFill>
                <a:latin typeface="Britannic Bold" panose="020B0903060703020204" pitchFamily="34" charset="0"/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 dirty="0">
              <a:solidFill>
                <a:srgbClr val="000000"/>
              </a:solidFill>
              <a:latin typeface="Britannic Bold" panose="020B0903060703020204" pitchFamily="34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Steps for whole progress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31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 Parts of our analytics progress</a:t>
            </a:r>
          </a:p>
          <a:p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Insight of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existing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Data Analytics Output for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new customer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list</a:t>
            </a:r>
            <a:endParaRPr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46" y="1823357"/>
            <a:ext cx="3144574" cy="1363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61" y="3433128"/>
            <a:ext cx="3133059" cy="1097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/>
              <a:t>EDA of Transaction from Existing Customers 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4539503" cy="131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Existing transaction &amp; customers dataset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with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Meaningless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garbled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few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extreme values</a:t>
            </a:r>
            <a:endParaRPr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951562" y="1839445"/>
            <a:ext cx="1932317" cy="1268589"/>
          </a:xfrm>
          <a:prstGeom prst="rect">
            <a:avLst/>
          </a:prstGeom>
        </p:spPr>
      </p:pic>
      <p:pic>
        <p:nvPicPr>
          <p:cNvPr id="1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90913" y="1839445"/>
            <a:ext cx="1932317" cy="1268589"/>
          </a:xfrm>
          <a:prstGeom prst="rect">
            <a:avLst/>
          </a:prstGeom>
        </p:spPr>
      </p:pic>
      <p:pic>
        <p:nvPicPr>
          <p:cNvPr id="13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951562" y="3301589"/>
            <a:ext cx="4071668" cy="1514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Wealth Segment With Age Distribution(Existing Customers)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69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Customers aged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30-60 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class account for a 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large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share of the total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Customer aged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40-50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have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strongest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purchasing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For the best benefit, our sales should be aimed at people aged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30-60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Different sales strategies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should be adopted for their age groups.</a:t>
            </a:r>
            <a:endParaRPr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2164724"/>
            <a:ext cx="3568004" cy="2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07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Customer Title with Age Distribution(Existing Cutomers)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69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Silver customers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mainly appear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30-60 year old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40-50 year old group has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largest number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of silver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Gold customers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mainly appear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30-60 year old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differences between disparate levels of customers reflect the distribution of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purchasing power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39" y="2164724"/>
            <a:ext cx="3465386" cy="25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83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93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Gender with Age Distribution(Existing Cutomers)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7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There is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little difference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between male customers and female customers ratio in all 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Slightly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more men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than women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Differentiated marketing strategies for men and women are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unnecessary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28" y="2164724"/>
            <a:ext cx="3357797" cy="24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582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Rencent Bike </a:t>
            </a:r>
            <a:r>
              <a:rPr lang="en-US" altLang="zh-CN"/>
              <a:t>Transaction by Gender</a:t>
            </a:r>
            <a:r>
              <a:rPr lang="en-US"/>
              <a:t>(Existing Cutomers)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088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There is only a small difference in the ratio of male to female in recent bike purchases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Recent purchases were around 140,000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31" y="1621876"/>
            <a:ext cx="4096994" cy="27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89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Gender by Wealth Segment</a:t>
            </a:r>
            <a:r>
              <a:rPr lang="en-US" altLang="zh-CN"/>
              <a:t>(Existing Cutomers)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4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number of female customers in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Mass Customer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and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High Net Worth 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is slightly higher than that of male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number of male customers in the </a:t>
            </a:r>
            <a:r>
              <a:rPr lang="en-US" altLang="zh-CN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Affluent Customer </a:t>
            </a:r>
            <a:r>
              <a:rPr lang="en-US" altLang="zh-CN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is slightly higher than that of female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number of Mass Customers occupies the </a:t>
            </a:r>
            <a:r>
              <a:rPr lang="en-US" sz="13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majority</a:t>
            </a:r>
            <a:r>
              <a:rPr lang="en-US" sz="13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the marketing strategy should pay more attention to this group of customers</a:t>
            </a:r>
            <a:endParaRPr sz="13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93" y="2164724"/>
            <a:ext cx="2884832" cy="27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0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On-screen Show (16:9)</PresentationFormat>
  <Paragraphs>152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Britannic Bold</vt:lpstr>
      <vt:lpstr>Calibri</vt:lpstr>
      <vt:lpstr>Comic Sans MS</vt:lpstr>
      <vt:lpstr>Mongolian Baiti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Hanzhe Ni</cp:lastModifiedBy>
  <cp:revision>15</cp:revision>
  <dcterms:modified xsi:type="dcterms:W3CDTF">2022-03-23T14:03:06Z</dcterms:modified>
</cp:coreProperties>
</file>