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1307633c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07633c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307633ce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07633ce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307633c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07633c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1307633ce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07633ce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307633ce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07633ce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1307633ce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07633ce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307633ce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07633ce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307633ce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07633ce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cityoftulsa.org/media/450192/Open%20Data%20Advisory%20Board%20201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Governance in Tulsa, OK</a:t>
            </a:r>
            <a:endParaRPr/>
          </a:p>
        </p:txBody>
      </p:sp>
      <p:pic>
        <p:nvPicPr>
          <p:cNvPr id="67" name="Google Shape;67;p13"/>
          <p:cNvPicPr preferRelativeResize="0"/>
          <p:nvPr/>
        </p:nvPicPr>
        <p:blipFill rotWithShape="1">
          <a:blip r:embed="rId3">
            <a:alphaModFix/>
          </a:blip>
          <a:srcRect b="0" l="0" r="0" t="10865"/>
          <a:stretch/>
        </p:blipFill>
        <p:spPr>
          <a:xfrm>
            <a:off x="1385150" y="1443225"/>
            <a:ext cx="6373701" cy="3416301"/>
          </a:xfrm>
          <a:prstGeom prst="rect">
            <a:avLst/>
          </a:prstGeom>
          <a:noFill/>
          <a:ln>
            <a:noFill/>
          </a:ln>
        </p:spPr>
      </p:pic>
      <p:sp>
        <p:nvSpPr>
          <p:cNvPr id="68" name="Google Shape;68;p13"/>
          <p:cNvSpPr txBox="1"/>
          <p:nvPr/>
        </p:nvSpPr>
        <p:spPr>
          <a:xfrm>
            <a:off x="1330650" y="941525"/>
            <a:ext cx="64827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Open Data Advisory Board (ODAB)</a:t>
            </a:r>
            <a:endParaRPr b="1" sz="1800"/>
          </a:p>
        </p:txBody>
      </p:sp>
      <p:sp>
        <p:nvSpPr>
          <p:cNvPr id="69" name="Google Shape;69;p13"/>
          <p:cNvSpPr/>
          <p:nvPr/>
        </p:nvSpPr>
        <p:spPr>
          <a:xfrm>
            <a:off x="2614550" y="4481375"/>
            <a:ext cx="4317000" cy="26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Tulsa’s Open Data Advisory Board (ODAB)</a:t>
            </a:r>
            <a:endParaRPr/>
          </a:p>
        </p:txBody>
      </p:sp>
      <p:sp>
        <p:nvSpPr>
          <p:cNvPr id="75" name="Google Shape;75;p1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Mission: </a:t>
            </a:r>
            <a:endParaRPr/>
          </a:p>
          <a:p>
            <a:pPr indent="-317500" lvl="1" marL="914400" rtl="0" algn="l">
              <a:spcBef>
                <a:spcPts val="0"/>
              </a:spcBef>
              <a:spcAft>
                <a:spcPts val="0"/>
              </a:spcAft>
              <a:buSzPts val="1400"/>
              <a:buChar char="○"/>
            </a:pPr>
            <a:r>
              <a:rPr lang="en"/>
              <a:t>Provide advisory input to IT Projects Governance Board (ITPGB) for open data portal IT improvements</a:t>
            </a:r>
            <a:endParaRPr/>
          </a:p>
          <a:p>
            <a:pPr indent="-317500" lvl="1" marL="914400" rtl="0" algn="l">
              <a:spcBef>
                <a:spcPts val="0"/>
              </a:spcBef>
              <a:spcAft>
                <a:spcPts val="0"/>
              </a:spcAft>
              <a:buSzPts val="1400"/>
              <a:buChar char="○"/>
            </a:pPr>
            <a:r>
              <a:rPr lang="en"/>
              <a:t>Create a citywide open data plan and update it annually</a:t>
            </a:r>
            <a:endParaRPr/>
          </a:p>
          <a:p>
            <a:pPr indent="-317500" lvl="1" marL="914400" rtl="0" algn="l">
              <a:spcBef>
                <a:spcPts val="0"/>
              </a:spcBef>
              <a:spcAft>
                <a:spcPts val="0"/>
              </a:spcAft>
              <a:buSzPts val="1400"/>
              <a:buChar char="○"/>
            </a:pPr>
            <a:r>
              <a:rPr lang="en"/>
              <a:t>Facilitate data publishing with departments</a:t>
            </a:r>
            <a:endParaRPr/>
          </a:p>
          <a:p>
            <a:pPr indent="-317500" lvl="1" marL="914400" rtl="0" algn="l">
              <a:spcBef>
                <a:spcPts val="0"/>
              </a:spcBef>
              <a:spcAft>
                <a:spcPts val="0"/>
              </a:spcAft>
              <a:buSzPts val="1400"/>
              <a:buChar char="○"/>
            </a:pPr>
            <a:r>
              <a:rPr lang="en"/>
              <a:t>Engage external stakeholders with needed data while contextualizing that data</a:t>
            </a:r>
            <a:endParaRPr/>
          </a:p>
          <a:p>
            <a:pPr indent="-342900" lvl="0" marL="457200" rtl="0" algn="l">
              <a:spcBef>
                <a:spcPts val="0"/>
              </a:spcBef>
              <a:spcAft>
                <a:spcPts val="0"/>
              </a:spcAft>
              <a:buSzPts val="1800"/>
              <a:buChar char="●"/>
            </a:pPr>
            <a:r>
              <a:rPr lang="en"/>
              <a:t>Membership: </a:t>
            </a:r>
            <a:endParaRPr/>
          </a:p>
          <a:p>
            <a:pPr indent="-317500" lvl="1" marL="914400" rtl="0" algn="l">
              <a:spcBef>
                <a:spcPts val="0"/>
              </a:spcBef>
              <a:spcAft>
                <a:spcPts val="0"/>
              </a:spcAft>
              <a:buSzPts val="1400"/>
              <a:buChar char="○"/>
            </a:pPr>
            <a:r>
              <a:rPr lang="en"/>
              <a:t>Permanent members: CIO, Mayor’s office, Maximizing and Advancing Performance Office, City Records Manager, Open Data Coordinator from each Department</a:t>
            </a:r>
            <a:endParaRPr/>
          </a:p>
          <a:p>
            <a:pPr indent="-317500" lvl="1" marL="914400" rtl="0" algn="l">
              <a:spcBef>
                <a:spcPts val="0"/>
              </a:spcBef>
              <a:spcAft>
                <a:spcPts val="0"/>
              </a:spcAft>
              <a:buSzPts val="1400"/>
              <a:buChar char="○"/>
            </a:pPr>
            <a:r>
              <a:rPr lang="en"/>
              <a:t>Ad hoc members: temporary members for specific information technology concerns, citizens interested in discussing specific dataset concerns, Code for Tulsa web development team</a:t>
            </a:r>
            <a:endParaRPr/>
          </a:p>
          <a:p>
            <a:pPr indent="0" lvl="0" marL="457200" rtl="0" algn="l">
              <a:spcBef>
                <a:spcPts val="1600"/>
              </a:spcBef>
              <a:spcAft>
                <a:spcPts val="1600"/>
              </a:spcAft>
              <a:buNone/>
            </a:pPr>
            <a:r>
              <a:rPr lang="en" sz="1400" u="sng">
                <a:solidFill>
                  <a:schemeClr val="hlink"/>
                </a:solidFill>
                <a:hlinkClick r:id="rId3"/>
              </a:rPr>
              <a:t>Open Data Advisory Board Charter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Tulsa’s Open Data Advisory Board (ODAB) &amp; IT</a:t>
            </a:r>
            <a:endParaRPr/>
          </a:p>
        </p:txBody>
      </p:sp>
      <p:sp>
        <p:nvSpPr>
          <p:cNvPr id="81" name="Google Shape;81;p15"/>
          <p:cNvSpPr txBox="1"/>
          <p:nvPr>
            <p:ph idx="1" type="body"/>
          </p:nvPr>
        </p:nvSpPr>
        <p:spPr>
          <a:xfrm>
            <a:off x="311700" y="1076275"/>
            <a:ext cx="5676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IT Engagement:</a:t>
            </a:r>
            <a:endParaRPr/>
          </a:p>
          <a:p>
            <a:pPr indent="-342900" lvl="1" marL="914400" marR="0" rtl="0" algn="l">
              <a:lnSpc>
                <a:spcPct val="115000"/>
              </a:lnSpc>
              <a:spcBef>
                <a:spcPts val="0"/>
              </a:spcBef>
              <a:spcAft>
                <a:spcPts val="0"/>
              </a:spcAft>
              <a:buClr>
                <a:schemeClr val="dk2"/>
              </a:buClr>
              <a:buSzPts val="1800"/>
              <a:buFont typeface="Arial"/>
              <a:buChar char="○"/>
            </a:pPr>
            <a:r>
              <a:rPr lang="en"/>
              <a:t>IT representatives on the ODAB</a:t>
            </a:r>
            <a:endParaRPr/>
          </a:p>
          <a:p>
            <a:pPr indent="-342900" lvl="1" marL="914400" marR="0" rtl="0" algn="l">
              <a:lnSpc>
                <a:spcPct val="115000"/>
              </a:lnSpc>
              <a:spcBef>
                <a:spcPts val="0"/>
              </a:spcBef>
              <a:spcAft>
                <a:spcPts val="0"/>
              </a:spcAft>
              <a:buClr>
                <a:schemeClr val="dk2"/>
              </a:buClr>
              <a:buSzPts val="1800"/>
              <a:buFont typeface="Arial"/>
              <a:buChar char="○"/>
            </a:pPr>
            <a:r>
              <a:rPr lang="en"/>
              <a:t>IT is involved in fulfilling internal and externals requests for data (notifying data owners, preparing data for viewing, publishing data to portal, etc.)</a:t>
            </a:r>
            <a:endParaRPr/>
          </a:p>
          <a:p>
            <a:pPr indent="-342900" lvl="1" marL="914400" marR="0" rtl="0" algn="l">
              <a:lnSpc>
                <a:spcPct val="115000"/>
              </a:lnSpc>
              <a:spcBef>
                <a:spcPts val="0"/>
              </a:spcBef>
              <a:spcAft>
                <a:spcPts val="0"/>
              </a:spcAft>
              <a:buClr>
                <a:schemeClr val="dk2"/>
              </a:buClr>
              <a:buSzPts val="1800"/>
              <a:buFont typeface="Arial"/>
              <a:buChar char="○"/>
            </a:pPr>
            <a:r>
              <a:rPr lang="en"/>
              <a:t>ODAB makes technology recommendations to IT Project Governance Board</a:t>
            </a:r>
            <a:endParaRPr/>
          </a:p>
          <a:p>
            <a:pPr indent="-342900" lvl="1" marL="914400" marR="0" rtl="0" algn="l">
              <a:lnSpc>
                <a:spcPct val="115000"/>
              </a:lnSpc>
              <a:spcBef>
                <a:spcPts val="0"/>
              </a:spcBef>
              <a:spcAft>
                <a:spcPts val="0"/>
              </a:spcAft>
              <a:buClr>
                <a:schemeClr val="dk2"/>
              </a:buClr>
              <a:buSzPts val="1800"/>
              <a:buFont typeface="Arial"/>
              <a:buChar char="○"/>
            </a:pPr>
            <a:r>
              <a:rPr lang="en"/>
              <a:t>ODAB works with IT to refresh city’s open data portal</a:t>
            </a:r>
            <a:endParaRPr/>
          </a:p>
        </p:txBody>
      </p:sp>
      <p:pic>
        <p:nvPicPr>
          <p:cNvPr id="82" name="Google Shape;82;p15"/>
          <p:cNvPicPr preferRelativeResize="0"/>
          <p:nvPr/>
        </p:nvPicPr>
        <p:blipFill>
          <a:blip r:embed="rId3">
            <a:alphaModFix/>
          </a:blip>
          <a:stretch>
            <a:fillRect/>
          </a:stretch>
        </p:blipFill>
        <p:spPr>
          <a:xfrm>
            <a:off x="6306426" y="1350900"/>
            <a:ext cx="2077225" cy="207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Governance in Cambridge, MA</a:t>
            </a:r>
            <a:endParaRPr/>
          </a:p>
        </p:txBody>
      </p:sp>
      <p:pic>
        <p:nvPicPr>
          <p:cNvPr id="88" name="Google Shape;88;p16"/>
          <p:cNvPicPr preferRelativeResize="0"/>
          <p:nvPr/>
        </p:nvPicPr>
        <p:blipFill>
          <a:blip r:embed="rId3">
            <a:alphaModFix/>
          </a:blip>
          <a:stretch>
            <a:fillRect/>
          </a:stretch>
        </p:blipFill>
        <p:spPr>
          <a:xfrm>
            <a:off x="1948225" y="1200725"/>
            <a:ext cx="5247550" cy="3818975"/>
          </a:xfrm>
          <a:prstGeom prst="rect">
            <a:avLst/>
          </a:prstGeom>
          <a:noFill/>
          <a:ln>
            <a:noFill/>
          </a:ln>
        </p:spPr>
      </p:pic>
      <p:sp>
        <p:nvSpPr>
          <p:cNvPr id="89" name="Google Shape;89;p16"/>
          <p:cNvSpPr txBox="1"/>
          <p:nvPr/>
        </p:nvSpPr>
        <p:spPr>
          <a:xfrm>
            <a:off x="1330650" y="865325"/>
            <a:ext cx="64827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Open Data Program Organization</a:t>
            </a:r>
            <a:endParaRPr b="1" sz="1800"/>
          </a:p>
        </p:txBody>
      </p:sp>
      <p:sp>
        <p:nvSpPr>
          <p:cNvPr id="90" name="Google Shape;90;p16"/>
          <p:cNvSpPr txBox="1"/>
          <p:nvPr/>
        </p:nvSpPr>
        <p:spPr>
          <a:xfrm>
            <a:off x="5842625" y="3761125"/>
            <a:ext cx="3100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*Note that some members may belong to more than one group. The open data program manager for example also serves on the open data leadership team.</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Cambridge’s Open Data Program</a:t>
            </a:r>
            <a:endParaRPr/>
          </a:p>
        </p:txBody>
      </p:sp>
      <p:sp>
        <p:nvSpPr>
          <p:cNvPr id="96" name="Google Shape;96;p17"/>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Open Data Review Board Mission: </a:t>
            </a:r>
            <a:endParaRPr/>
          </a:p>
          <a:p>
            <a:pPr indent="-317500" lvl="1" marL="914400" rtl="0" algn="l">
              <a:spcBef>
                <a:spcPts val="0"/>
              </a:spcBef>
              <a:spcAft>
                <a:spcPts val="0"/>
              </a:spcAft>
              <a:buSzPts val="1400"/>
              <a:buChar char="○"/>
            </a:pPr>
            <a:r>
              <a:rPr lang="en"/>
              <a:t>Gives city staff and residents a voice in the open data program by serving as a forum for discussions about open data policies and about specific datasets</a:t>
            </a:r>
            <a:endParaRPr/>
          </a:p>
          <a:p>
            <a:pPr indent="-342900" lvl="0" marL="457200" rtl="0" algn="l">
              <a:spcBef>
                <a:spcPts val="0"/>
              </a:spcBef>
              <a:spcAft>
                <a:spcPts val="0"/>
              </a:spcAft>
              <a:buSzPts val="1800"/>
              <a:buChar char="●"/>
            </a:pPr>
            <a:r>
              <a:rPr lang="en"/>
              <a:t>Open Data Review Board Membership: </a:t>
            </a:r>
            <a:endParaRPr/>
          </a:p>
          <a:p>
            <a:pPr indent="-317500" lvl="1" marL="914400" rtl="0" algn="l">
              <a:spcBef>
                <a:spcPts val="0"/>
              </a:spcBef>
              <a:spcAft>
                <a:spcPts val="0"/>
              </a:spcAft>
              <a:buSzPts val="1400"/>
              <a:buChar char="○"/>
            </a:pPr>
            <a:r>
              <a:rPr lang="en"/>
              <a:t>Three city residents and four city staff and will report to the City Manager</a:t>
            </a:r>
            <a:endParaRPr/>
          </a:p>
          <a:p>
            <a:pPr indent="0" lvl="0" marL="0" rtl="0" algn="l">
              <a:spcBef>
                <a:spcPts val="1600"/>
              </a:spcBef>
              <a:spcAft>
                <a:spcPts val="0"/>
              </a:spcAft>
              <a:buNone/>
            </a:pPr>
            <a:r>
              <a:t/>
            </a:r>
            <a:endParaRPr sz="1000"/>
          </a:p>
          <a:p>
            <a:pPr indent="-342900" lvl="0" marL="457200" rtl="0" algn="l">
              <a:spcBef>
                <a:spcPts val="0"/>
              </a:spcBef>
              <a:spcAft>
                <a:spcPts val="0"/>
              </a:spcAft>
              <a:buSzPts val="1800"/>
              <a:buChar char="●"/>
            </a:pPr>
            <a:r>
              <a:rPr lang="en"/>
              <a:t>Open Data Leadership Board Mission:</a:t>
            </a:r>
            <a:endParaRPr/>
          </a:p>
          <a:p>
            <a:pPr indent="-317500" lvl="1" marL="914400" rtl="0" algn="l">
              <a:spcBef>
                <a:spcPts val="0"/>
              </a:spcBef>
              <a:spcAft>
                <a:spcPts val="0"/>
              </a:spcAft>
              <a:buSzPts val="1400"/>
              <a:buChar char="○"/>
            </a:pPr>
            <a:r>
              <a:rPr lang="en"/>
              <a:t>Assists the program manager with decisions and policies that require specialized knowledge of city operations, legal matters, or technical systems</a:t>
            </a:r>
            <a:endParaRPr/>
          </a:p>
          <a:p>
            <a:pPr indent="-342900" lvl="0" marL="457200" rtl="0" algn="l">
              <a:spcBef>
                <a:spcPts val="0"/>
              </a:spcBef>
              <a:spcAft>
                <a:spcPts val="0"/>
              </a:spcAft>
              <a:buSzPts val="1800"/>
              <a:buChar char="●"/>
            </a:pPr>
            <a:r>
              <a:rPr lang="en" sz="1800"/>
              <a:t>Open Data Leadership Board Mission:</a:t>
            </a:r>
            <a:endParaRPr sz="1800"/>
          </a:p>
          <a:p>
            <a:pPr indent="-317500" lvl="1" marL="914400" rtl="0" algn="l">
              <a:spcBef>
                <a:spcPts val="0"/>
              </a:spcBef>
              <a:spcAft>
                <a:spcPts val="0"/>
              </a:spcAft>
              <a:buSzPts val="1400"/>
              <a:buChar char="○"/>
            </a:pPr>
            <a:r>
              <a:rPr lang="en"/>
              <a:t>City Manager/Deputy City Manager, Open Data Program Manager, Communications Director, City Solicitor, IT Director, Assistant Director of IT Applications, Data Coordinators, City Analysts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Cambridge’s Open Data Program &amp; IT</a:t>
            </a:r>
            <a:endParaRPr/>
          </a:p>
        </p:txBody>
      </p:sp>
      <p:sp>
        <p:nvSpPr>
          <p:cNvPr id="102" name="Google Shape;102;p18"/>
          <p:cNvSpPr txBox="1"/>
          <p:nvPr>
            <p:ph idx="1" type="body"/>
          </p:nvPr>
        </p:nvSpPr>
        <p:spPr>
          <a:xfrm>
            <a:off x="311700" y="1076275"/>
            <a:ext cx="50568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IT Engagement:</a:t>
            </a:r>
            <a:endParaRPr/>
          </a:p>
          <a:p>
            <a:pPr indent="-342900" lvl="1" marL="914400" marR="0" rtl="0" algn="l">
              <a:lnSpc>
                <a:spcPct val="115000"/>
              </a:lnSpc>
              <a:spcBef>
                <a:spcPts val="0"/>
              </a:spcBef>
              <a:spcAft>
                <a:spcPts val="0"/>
              </a:spcAft>
              <a:buClr>
                <a:schemeClr val="dk2"/>
              </a:buClr>
              <a:buSzPts val="1800"/>
              <a:buFont typeface="Arial"/>
              <a:buChar char="○"/>
            </a:pPr>
            <a:r>
              <a:rPr lang="en"/>
              <a:t>IT representatives on the Data Leadership Team and Review Board</a:t>
            </a:r>
            <a:endParaRPr/>
          </a:p>
          <a:p>
            <a:pPr indent="-342900" lvl="1" marL="914400" marR="0" rtl="0" algn="l">
              <a:lnSpc>
                <a:spcPct val="115000"/>
              </a:lnSpc>
              <a:spcBef>
                <a:spcPts val="0"/>
              </a:spcBef>
              <a:spcAft>
                <a:spcPts val="0"/>
              </a:spcAft>
              <a:buClr>
                <a:schemeClr val="dk2"/>
              </a:buClr>
              <a:buSzPts val="1800"/>
              <a:buFont typeface="Arial"/>
              <a:buChar char="○"/>
            </a:pPr>
            <a:r>
              <a:rPr lang="en"/>
              <a:t>IT is involved in Cambridge’s open data program (oversees the technical aspects of open data, such as maintaining the public data catalog, extracting data from internal IT systems, and ensuring public data is kept up to date)</a:t>
            </a:r>
            <a:endParaRPr/>
          </a:p>
        </p:txBody>
      </p:sp>
      <p:pic>
        <p:nvPicPr>
          <p:cNvPr descr="public.jpg" id="103" name="Google Shape;103;p18"/>
          <p:cNvPicPr preferRelativeResize="0"/>
          <p:nvPr/>
        </p:nvPicPr>
        <p:blipFill>
          <a:blip r:embed="rId3">
            <a:alphaModFix/>
          </a:blip>
          <a:stretch>
            <a:fillRect/>
          </a:stretch>
        </p:blipFill>
        <p:spPr>
          <a:xfrm>
            <a:off x="6016200" y="1322900"/>
            <a:ext cx="2257425" cy="219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Governance in Kansas City, MO</a:t>
            </a:r>
            <a:endParaRPr/>
          </a:p>
        </p:txBody>
      </p:sp>
      <p:sp>
        <p:nvSpPr>
          <p:cNvPr id="109" name="Google Shape;109;p19"/>
          <p:cNvSpPr txBox="1"/>
          <p:nvPr/>
        </p:nvSpPr>
        <p:spPr>
          <a:xfrm>
            <a:off x="1330650" y="789125"/>
            <a:ext cx="64827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Open Data Governance Committee</a:t>
            </a:r>
            <a:endParaRPr b="1" sz="1800"/>
          </a:p>
        </p:txBody>
      </p:sp>
      <p:pic>
        <p:nvPicPr>
          <p:cNvPr descr="Screen Shot 2016-05-10 at 2.25.12 PM.png" id="110" name="Google Shape;110;p19"/>
          <p:cNvPicPr preferRelativeResize="0"/>
          <p:nvPr/>
        </p:nvPicPr>
        <p:blipFill>
          <a:blip r:embed="rId3">
            <a:alphaModFix/>
          </a:blip>
          <a:stretch>
            <a:fillRect/>
          </a:stretch>
        </p:blipFill>
        <p:spPr>
          <a:xfrm>
            <a:off x="1386363" y="1287925"/>
            <a:ext cx="6371275" cy="3575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Kansas City’s Data Governance Committee</a:t>
            </a:r>
            <a:endParaRPr/>
          </a:p>
        </p:txBody>
      </p:sp>
      <p:sp>
        <p:nvSpPr>
          <p:cNvPr id="116" name="Google Shape;116;p20"/>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Mission: </a:t>
            </a:r>
            <a:endParaRPr/>
          </a:p>
          <a:p>
            <a:pPr indent="-317500" lvl="1" marL="914400" rtl="0" algn="l">
              <a:spcBef>
                <a:spcPts val="0"/>
              </a:spcBef>
              <a:spcAft>
                <a:spcPts val="0"/>
              </a:spcAft>
              <a:buSzPts val="1400"/>
              <a:buChar char="○"/>
            </a:pPr>
            <a:r>
              <a:rPr lang="en"/>
              <a:t>Give as many people access to user-friendly data as possible</a:t>
            </a:r>
            <a:endParaRPr/>
          </a:p>
          <a:p>
            <a:pPr indent="-317500" lvl="1" marL="914400" rtl="0" algn="l">
              <a:spcBef>
                <a:spcPts val="0"/>
              </a:spcBef>
              <a:spcAft>
                <a:spcPts val="0"/>
              </a:spcAft>
              <a:buSzPts val="1400"/>
              <a:buChar char="○"/>
            </a:pPr>
            <a:r>
              <a:rPr lang="en"/>
              <a:t>Establish cross-cutting data conversation</a:t>
            </a:r>
            <a:endParaRPr/>
          </a:p>
          <a:p>
            <a:pPr indent="-317500" lvl="0" marL="457200" marR="0" rtl="0" algn="l">
              <a:lnSpc>
                <a:spcPct val="115000"/>
              </a:lnSpc>
              <a:spcBef>
                <a:spcPts val="0"/>
              </a:spcBef>
              <a:spcAft>
                <a:spcPts val="0"/>
              </a:spcAft>
              <a:buClr>
                <a:schemeClr val="dk2"/>
              </a:buClr>
              <a:buSzPts val="1400"/>
              <a:buFont typeface="Arial"/>
              <a:buChar char="●"/>
            </a:pPr>
            <a:r>
              <a:rPr lang="en"/>
              <a:t>Membership: </a:t>
            </a:r>
            <a:endParaRPr/>
          </a:p>
          <a:p>
            <a:pPr indent="-317500" lvl="1" marL="914400" rtl="0" algn="l">
              <a:spcBef>
                <a:spcPts val="0"/>
              </a:spcBef>
              <a:spcAft>
                <a:spcPts val="0"/>
              </a:spcAft>
              <a:buSzPts val="1400"/>
              <a:buChar char="○"/>
            </a:pPr>
            <a:r>
              <a:rPr lang="en"/>
              <a:t>City Manager’s Office, City Planning and Development, General Services, KC Fire Department, Law, Neighborhood and Housing Services, Parks and Recreation, Public Works, and Water Services representatives</a:t>
            </a:r>
            <a:endParaRPr/>
          </a:p>
        </p:txBody>
      </p:sp>
      <p:pic>
        <p:nvPicPr>
          <p:cNvPr descr="network.jpg" id="117" name="Google Shape;117;p20"/>
          <p:cNvPicPr preferRelativeResize="0"/>
          <p:nvPr/>
        </p:nvPicPr>
        <p:blipFill>
          <a:blip r:embed="rId3">
            <a:alphaModFix/>
          </a:blip>
          <a:stretch>
            <a:fillRect/>
          </a:stretch>
        </p:blipFill>
        <p:spPr>
          <a:xfrm>
            <a:off x="6140025" y="2651000"/>
            <a:ext cx="2400300" cy="223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Kansas City’s Data Governance Committee &amp; IT</a:t>
            </a:r>
            <a:endParaRPr/>
          </a:p>
          <a:p>
            <a:pPr indent="0" lvl="0" marL="0" rtl="0" algn="ctr">
              <a:spcBef>
                <a:spcPts val="0"/>
              </a:spcBef>
              <a:spcAft>
                <a:spcPts val="0"/>
              </a:spcAft>
              <a:buNone/>
            </a:pPr>
            <a:r>
              <a:t/>
            </a:r>
            <a:endParaRPr/>
          </a:p>
        </p:txBody>
      </p:sp>
      <p:sp>
        <p:nvSpPr>
          <p:cNvPr id="123" name="Google Shape;123;p21"/>
          <p:cNvSpPr txBox="1"/>
          <p:nvPr>
            <p:ph idx="1" type="body"/>
          </p:nvPr>
        </p:nvSpPr>
        <p:spPr>
          <a:xfrm>
            <a:off x="311700" y="1152475"/>
            <a:ext cx="47754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IT Engagement:</a:t>
            </a:r>
            <a:endParaRPr/>
          </a:p>
          <a:p>
            <a:pPr indent="-342900" lvl="1" marL="914400" marR="0" rtl="0" algn="l">
              <a:lnSpc>
                <a:spcPct val="115000"/>
              </a:lnSpc>
              <a:spcBef>
                <a:spcPts val="0"/>
              </a:spcBef>
              <a:spcAft>
                <a:spcPts val="0"/>
              </a:spcAft>
              <a:buClr>
                <a:schemeClr val="dk2"/>
              </a:buClr>
              <a:buSzPts val="1800"/>
              <a:buFont typeface="Arial"/>
              <a:buChar char="○"/>
            </a:pPr>
            <a:r>
              <a:rPr lang="en"/>
              <a:t>IT facilitates the extract, transform, and load steps of the open data process</a:t>
            </a:r>
            <a:endParaRPr/>
          </a:p>
          <a:p>
            <a:pPr indent="-317500" lvl="1" marL="914400" marR="0" rtl="0" algn="l">
              <a:lnSpc>
                <a:spcPct val="115000"/>
              </a:lnSpc>
              <a:spcBef>
                <a:spcPts val="0"/>
              </a:spcBef>
              <a:spcAft>
                <a:spcPts val="0"/>
              </a:spcAft>
              <a:buSzPts val="1400"/>
              <a:buChar char="○"/>
            </a:pPr>
            <a:r>
              <a:rPr lang="en"/>
              <a:t>IT has representatives on the open data governance committee</a:t>
            </a:r>
            <a:endParaRPr/>
          </a:p>
        </p:txBody>
      </p:sp>
      <p:pic>
        <p:nvPicPr>
          <p:cNvPr id="124" name="Google Shape;124;p21"/>
          <p:cNvPicPr preferRelativeResize="0"/>
          <p:nvPr/>
        </p:nvPicPr>
        <p:blipFill>
          <a:blip r:embed="rId3">
            <a:alphaModFix/>
          </a:blip>
          <a:stretch>
            <a:fillRect/>
          </a:stretch>
        </p:blipFill>
        <p:spPr>
          <a:xfrm>
            <a:off x="5860400" y="1251925"/>
            <a:ext cx="2018074" cy="2018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