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erif"/>
      <p:regular r:id="rId23"/>
      <p:bold r:id="rId24"/>
      <p:italic r:id="rId25"/>
      <p:boldItalic r:id="rId26"/>
    </p:embeddedFont>
    <p:embeddedFont>
      <p:font typeface="Open Sans ExtraBold"/>
      <p:bold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9E831D4-E9A6-49B5-95C0-B5FBA0925A6C}">
  <a:tblStyle styleId="{49E831D4-E9A6-49B5-95C0-B5FBA0925A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erif-bold.fntdata"/><Relationship Id="rId23" Type="http://schemas.openxmlformats.org/officeDocument/2006/relationships/font" Target="fonts/PTSerif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erif-boldItalic.fntdata"/><Relationship Id="rId25" Type="http://schemas.openxmlformats.org/officeDocument/2006/relationships/font" Target="fonts/PTSerif-italic.fntdata"/><Relationship Id="rId28" Type="http://schemas.openxmlformats.org/officeDocument/2006/relationships/font" Target="fonts/OpenSansExtraBold-boldItalic.fntdata"/><Relationship Id="rId27" Type="http://schemas.openxmlformats.org/officeDocument/2006/relationships/font" Target="fonts/OpenSans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585f32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585f32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0054d9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0054d9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0054d9c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0054d9c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0054d9c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0054d9c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0054d9c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0054d9c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0054d9c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0054d9c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0054d9c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0054d9c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0054d9c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0054d9c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0054d9c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0054d9c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674572a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4674572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585f32c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585f32c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0054d9c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0054d9c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1537e93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1537e9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91537e93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91537e93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0b6506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0b6506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0054d9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0054d9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0054d9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0054d9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hyperlink" Target="https://docs.google.com/presentation/d/1ib6X1CjQFNrpUfci06JcP5z1CNBM1LszGgrnGJFN5yM/edit?usp=sharing" TargetMode="Externa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4.xml"/><Relationship Id="rId10" Type="http://schemas.openxmlformats.org/officeDocument/2006/relationships/slide" Target="/ppt/slides/slide13.xml"/><Relationship Id="rId13" Type="http://schemas.openxmlformats.org/officeDocument/2006/relationships/slide" Target="/ppt/slides/slide16.xml"/><Relationship Id="rId12" Type="http://schemas.openxmlformats.org/officeDocument/2006/relationships/slide" Target="/ppt/slides/slide15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slide" Target="/ppt/slides/slide7.xml"/><Relationship Id="rId9" Type="http://schemas.openxmlformats.org/officeDocument/2006/relationships/slide" Target="/ppt/slides/slide12.xml"/><Relationship Id="rId14" Type="http://schemas.openxmlformats.org/officeDocument/2006/relationships/slide" Target="/ppt/slides/slide17.xml"/><Relationship Id="rId5" Type="http://schemas.openxmlformats.org/officeDocument/2006/relationships/slide" Target="/ppt/slides/slide8.xml"/><Relationship Id="rId6" Type="http://schemas.openxmlformats.org/officeDocument/2006/relationships/slide" Target="/ppt/slides/slide9.xml"/><Relationship Id="rId7" Type="http://schemas.openxmlformats.org/officeDocument/2006/relationships/slide" Target="/ppt/slides/slide10.xml"/><Relationship Id="rId8" Type="http://schemas.openxmlformats.org/officeDocument/2006/relationships/slide" Target="/ppt/slides/slide11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4.xml"/><Relationship Id="rId10" Type="http://schemas.openxmlformats.org/officeDocument/2006/relationships/slide" Target="/ppt/slides/slide13.xml"/><Relationship Id="rId13" Type="http://schemas.openxmlformats.org/officeDocument/2006/relationships/slide" Target="/ppt/slides/slide16.xml"/><Relationship Id="rId12" Type="http://schemas.openxmlformats.org/officeDocument/2006/relationships/slide" Target="/ppt/slides/slide15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slide" Target="/ppt/slides/slide7.xml"/><Relationship Id="rId9" Type="http://schemas.openxmlformats.org/officeDocument/2006/relationships/slide" Target="/ppt/slides/slide12.xml"/><Relationship Id="rId14" Type="http://schemas.openxmlformats.org/officeDocument/2006/relationships/slide" Target="/ppt/slides/slide17.xml"/><Relationship Id="rId5" Type="http://schemas.openxmlformats.org/officeDocument/2006/relationships/slide" Target="/ppt/slides/slide8.xml"/><Relationship Id="rId6" Type="http://schemas.openxmlformats.org/officeDocument/2006/relationships/slide" Target="/ppt/slides/slide9.xml"/><Relationship Id="rId7" Type="http://schemas.openxmlformats.org/officeDocument/2006/relationships/slide" Target="/ppt/slides/slide10.xml"/><Relationship Id="rId8" Type="http://schemas.openxmlformats.org/officeDocument/2006/relationships/slide" Target="/ppt/slides/slide11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4.xml"/><Relationship Id="rId10" Type="http://schemas.openxmlformats.org/officeDocument/2006/relationships/slide" Target="/ppt/slides/slide13.xml"/><Relationship Id="rId13" Type="http://schemas.openxmlformats.org/officeDocument/2006/relationships/slide" Target="/ppt/slides/slide16.xml"/><Relationship Id="rId12" Type="http://schemas.openxmlformats.org/officeDocument/2006/relationships/slide" Target="/ppt/slides/slide15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slide" Target="/ppt/slides/slide7.xml"/><Relationship Id="rId9" Type="http://schemas.openxmlformats.org/officeDocument/2006/relationships/slide" Target="/ppt/slides/slide12.xml"/><Relationship Id="rId14" Type="http://schemas.openxmlformats.org/officeDocument/2006/relationships/slide" Target="/ppt/slides/slide17.xml"/><Relationship Id="rId5" Type="http://schemas.openxmlformats.org/officeDocument/2006/relationships/slide" Target="/ppt/slides/slide8.xml"/><Relationship Id="rId6" Type="http://schemas.openxmlformats.org/officeDocument/2006/relationships/slide" Target="/ppt/slides/slide9.xml"/><Relationship Id="rId7" Type="http://schemas.openxmlformats.org/officeDocument/2006/relationships/slide" Target="/ppt/slides/slide10.xml"/><Relationship Id="rId8" Type="http://schemas.openxmlformats.org/officeDocument/2006/relationships/slide" Target="/ppt/slides/slide1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643700" y="2145425"/>
            <a:ext cx="6397800" cy="21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Data Governance Roadmap</a:t>
            </a:r>
            <a:endParaRPr sz="4800">
              <a:solidFill>
                <a:srgbClr val="FFFFF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9D9D9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Request for Approval</a:t>
            </a:r>
            <a:endParaRPr sz="3000">
              <a:solidFill>
                <a:srgbClr val="D9D9D9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30875" y="203350"/>
            <a:ext cx="695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Project: Internal Access to Data</a:t>
            </a:r>
            <a:endParaRPr b="1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11" name="Google Shape;111;p22"/>
          <p:cNvGraphicFramePr/>
          <p:nvPr/>
        </p:nvGraphicFramePr>
        <p:xfrm>
          <a:off x="330875" y="94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{49E831D4-E9A6-49B5-95C0-B5FBA0925A6C}</a:tableStyleId>
              </a:tblPr>
              <a:tblGrid>
                <a:gridCol w="3014275"/>
                <a:gridCol w="2489800"/>
                <a:gridCol w="2209025"/>
              </a:tblGrid>
              <a:tr h="203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Major Milestones</a:t>
                      </a:r>
                      <a:endParaRPr sz="1200" u="sng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081B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Resources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1B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Deliverables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1BC"/>
                    </a:solidFill>
                  </a:tcPr>
                </a:tc>
              </a:tr>
              <a:tr h="1832325">
                <a:tc rowSpan="3"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Review and consolidate existing procedures from various internal teams including Posse, Office of the City Clerk and OCDH.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Survey existing internal data-sharing relationships and practices to ensure all avenues and methods are being addressed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Develop process to receive appropriate level of approvals to facilitate sharing of legally-protected data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Develop protocol for internal data requests that helps users learn when sharing requires an approval, otherwise log instances of internal sharing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 Governance Team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5275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rgbClr val="073763"/>
                        </a:buClr>
                        <a:buSzPts val="1050"/>
                        <a:buFont typeface="PT Serif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Open City and Technology Staff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Integrated process detailing access to data procedures for all City staff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3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Dependencies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1BC"/>
                    </a:solidFill>
                  </a:tcPr>
                </a:tc>
                <a:tc vMerge="1"/>
              </a:tr>
              <a:tr h="8962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 Governance Structure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5275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rgbClr val="073763"/>
                        </a:buClr>
                        <a:buSzPts val="1050"/>
                        <a:buFont typeface="PT Serif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 Inventory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30875" y="203350"/>
            <a:ext cx="695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Project: Data Integration Process</a:t>
            </a:r>
            <a:endParaRPr b="1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17" name="Google Shape;117;p23"/>
          <p:cNvGraphicFramePr/>
          <p:nvPr/>
        </p:nvGraphicFramePr>
        <p:xfrm>
          <a:off x="330875" y="94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{49E831D4-E9A6-49B5-95C0-B5FBA0925A6C}</a:tableStyleId>
              </a:tblPr>
              <a:tblGrid>
                <a:gridCol w="3014275"/>
                <a:gridCol w="2489800"/>
                <a:gridCol w="2209025"/>
              </a:tblGrid>
              <a:tr h="203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Major Milestones</a:t>
                      </a:r>
                      <a:endParaRPr sz="1200" u="sng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081B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Resources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1B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Deliverables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1BC"/>
                    </a:solidFill>
                  </a:tcPr>
                </a:tc>
              </a:tr>
              <a:tr h="1832325">
                <a:tc rowSpan="3"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Define purpose, benefits, objectives and scope of data integration efforts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Identify key business areas and stakeholders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Review data and understand how it is being used by key stakeholders.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Identify and review security risks associated with data integration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Capture and document schedule of regular data migrations, detailing the contents, source, destination, purpose and owner for each migration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Define process by which new data integration requests would be addressed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 Governance Team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5275" lvl="0" marL="45720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rgbClr val="073763"/>
                        </a:buClr>
                        <a:buSzPts val="1050"/>
                        <a:buFont typeface="PT Serif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Open City and Technology Staff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Inventory of existing and ongoing data migrations, including schedule of recurrence and details of each migration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Documented process for new data integration requests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3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Dependencies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1BC"/>
                    </a:solidFill>
                  </a:tcPr>
                </a:tc>
                <a:tc vMerge="1"/>
              </a:tr>
              <a:tr h="8962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 Governance Structure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5275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rgbClr val="073763"/>
                        </a:buClr>
                        <a:buSzPts val="1050"/>
                        <a:buFont typeface="PT Serif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 Inventory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30875" y="203350"/>
            <a:ext cx="695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Project: Data Inventory Process</a:t>
            </a:r>
            <a:endParaRPr b="1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23" name="Google Shape;123;p24"/>
          <p:cNvGraphicFramePr/>
          <p:nvPr/>
        </p:nvGraphicFramePr>
        <p:xfrm>
          <a:off x="330875" y="94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{49E831D4-E9A6-49B5-95C0-B5FBA0925A6C}</a:tableStyleId>
              </a:tblPr>
              <a:tblGrid>
                <a:gridCol w="3014275"/>
                <a:gridCol w="2489800"/>
                <a:gridCol w="2209025"/>
              </a:tblGrid>
              <a:tr h="203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Major Milestones</a:t>
                      </a:r>
                      <a:endParaRPr sz="1200" u="sng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081B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Resources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1B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Deliverables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1BC"/>
                    </a:solidFill>
                  </a:tcPr>
                </a:tc>
              </a:tr>
              <a:tr h="1832325">
                <a:tc rowSpan="3"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Complete ongoing effort to inventory data on a departmental basis: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○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Pilot inventory of City Operations has been completed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○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Citizen Services has completed an initial inventory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○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Urban Form and Corporate Strategy has completed a subset inventory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5275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73763"/>
                        </a:buClr>
                        <a:buSzPts val="1050"/>
                        <a:buFont typeface="PT Serif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Complete procured data inventory 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Define process and ownership of activities for ongoing maintenance of inventory, outlining method and responsibilities for adding new data and archiving old data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 Governance Team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5275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rgbClr val="073763"/>
                        </a:buClr>
                        <a:buSzPts val="1050"/>
                        <a:buFont typeface="PT Serif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Departmental</a:t>
                      </a: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 </a:t>
                      </a: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Coordinators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City-wide data inventory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City-wide procured data inventory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Operationalized maintenance and ownership of data inventory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3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Dependencies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1BC"/>
                    </a:solidFill>
                  </a:tcPr>
                </a:tc>
                <a:tc vMerge="1"/>
              </a:tr>
              <a:tr h="8962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 Governance Structure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5275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rgbClr val="073763"/>
                        </a:buClr>
                        <a:buSzPts val="1050"/>
                        <a:buFont typeface="PT Serif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 Inventory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30875" y="203350"/>
            <a:ext cx="695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Project: Prioritization for Release</a:t>
            </a:r>
            <a:endParaRPr b="1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29" name="Google Shape;129;p25"/>
          <p:cNvGraphicFramePr/>
          <p:nvPr/>
        </p:nvGraphicFramePr>
        <p:xfrm>
          <a:off x="330875" y="94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{49E831D4-E9A6-49B5-95C0-B5FBA0925A6C}</a:tableStyleId>
              </a:tblPr>
              <a:tblGrid>
                <a:gridCol w="3014275"/>
                <a:gridCol w="2489800"/>
                <a:gridCol w="2209025"/>
              </a:tblGrid>
              <a:tr h="349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Major Milestones</a:t>
                      </a:r>
                      <a:endParaRPr sz="1200" u="sng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081B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Resources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1B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Deliverables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1BC"/>
                    </a:solidFill>
                  </a:tcPr>
                </a:tc>
              </a:tr>
              <a:tr h="1757825">
                <a:tc rowSpan="3"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Define dataset prioritization criteria, including measures of internal and external interest and priority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Revise publication prioritization to reflect new levels of internal interest, shift some internal sharing to open data portal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Identify opportunity datasets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Conduct prioritization exercise based on unpublished data sets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Engage community for prioritizing releases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Document and publish a dataset release schedule or dashboard to inform stakeholders the current status of data sets in progress and those planned for release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 Governance Team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Dataset release schedule or dashboard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5275" lvl="0" marL="45720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rgbClr val="073763"/>
                        </a:buClr>
                        <a:buSzPts val="1050"/>
                        <a:buFont typeface="PT Serif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Guidelines for prioritization criteria of future datasets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0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Dependencies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1BC"/>
                    </a:solidFill>
                  </a:tcPr>
                </a:tc>
                <a:tc vMerge="1"/>
              </a:tr>
              <a:tr h="14957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 Governance Structure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5275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rgbClr val="073763"/>
                        </a:buClr>
                        <a:buSzPts val="1050"/>
                        <a:buFont typeface="PT Serif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 Inventory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30875" y="203350"/>
            <a:ext cx="695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Project: Privacy and Security Policy</a:t>
            </a:r>
            <a:endParaRPr b="1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35" name="Google Shape;135;p26"/>
          <p:cNvGraphicFramePr/>
          <p:nvPr/>
        </p:nvGraphicFramePr>
        <p:xfrm>
          <a:off x="330875" y="94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{49E831D4-E9A6-49B5-95C0-B5FBA0925A6C}</a:tableStyleId>
              </a:tblPr>
              <a:tblGrid>
                <a:gridCol w="3375200"/>
                <a:gridCol w="2128875"/>
                <a:gridCol w="2209025"/>
              </a:tblGrid>
              <a:tr h="324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Major Milestones</a:t>
                      </a:r>
                      <a:endParaRPr sz="1200" u="sng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081B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Resources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1B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Deliverables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1BC"/>
                    </a:solidFill>
                  </a:tcPr>
                </a:tc>
              </a:tr>
              <a:tr h="2125850">
                <a:tc rowSpan="3"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Determine applicable municipal, provincial and federal data privacy laws to determine what data is illegal to release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Define a protocol for identifying sensitive data which you will not proactively publish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If a process exists that addresses transforming or redacting datasets with private or sensitive data in order to permit partial publication, then review it. If no process currently exists, then draft a new one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Draft a matrix outlining what levels of security are needed for varying types of sensitive information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Create a protocol for identifying private or sensitive data which requires new internal handling rules, including changes in collection, maintenance, sharing or retention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 Governance Team 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Legal Department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Open City and Technology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Office of the City Clerk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FOIP Office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Open City and Technology Business Resilience 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Matrix to identify sensitive data and levels of security and privacy required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Documented redaction process outlining how to remove information from datasets to allow partial publication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5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Dependencies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1BC"/>
                    </a:solidFill>
                  </a:tcPr>
                </a:tc>
                <a:tc vMerge="1"/>
              </a:tr>
              <a:tr h="9324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 Governance Structure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30875" y="203350"/>
            <a:ext cx="695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Project: Risk Management Policy</a:t>
            </a:r>
            <a:endParaRPr b="1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41" name="Google Shape;141;p27"/>
          <p:cNvGraphicFramePr/>
          <p:nvPr/>
        </p:nvGraphicFramePr>
        <p:xfrm>
          <a:off x="330875" y="94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{49E831D4-E9A6-49B5-95C0-B5FBA0925A6C}</a:tableStyleId>
              </a:tblPr>
              <a:tblGrid>
                <a:gridCol w="3014275"/>
                <a:gridCol w="2489800"/>
                <a:gridCol w="2209025"/>
              </a:tblGrid>
              <a:tr h="338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Major Milestones</a:t>
                      </a:r>
                      <a:endParaRPr sz="1200" u="sng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081B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Resources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1B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Deliverables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1BC"/>
                    </a:solidFill>
                  </a:tcPr>
                </a:tc>
              </a:tr>
              <a:tr h="1703075">
                <a:tc rowSpan="3"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Review inventory and categorize the types of sensitive data contained in City datasets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Identify risks associated with each category of sensitive data being released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Assess severity of risk and likelihood of a data breach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Develop a risk management policy and procedure for handling and managing data in a reliable and consistent manner across departments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Provide training for data governance team members on risk management policy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9527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3763"/>
                        </a:buClr>
                        <a:buSzPts val="1050"/>
                        <a:buFont typeface="PT Serif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 Governance Team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5275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73763"/>
                        </a:buClr>
                        <a:buSzPts val="1050"/>
                        <a:buFont typeface="PT Serif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Legal Department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5275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73763"/>
                        </a:buClr>
                        <a:buSzPts val="1050"/>
                        <a:buFont typeface="PT Serif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Open City and Technology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5275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73763"/>
                        </a:buClr>
                        <a:buSzPts val="1050"/>
                        <a:buFont typeface="PT Serif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Office of the City Clerk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5275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rgbClr val="073763"/>
                        </a:buClr>
                        <a:buSzPts val="1050"/>
                        <a:buFont typeface="PT Serif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Open City and Technology Business Resilience 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 governance team receives Risk Management training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Risk management policy created and enacted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Dependencies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1BC"/>
                    </a:solidFill>
                  </a:tcPr>
                </a:tc>
                <a:tc vMerge="1"/>
              </a:tr>
              <a:tr h="10292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 Governance Structure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30875" y="203350"/>
            <a:ext cx="695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Project: Data Retention Policy</a:t>
            </a:r>
            <a:endParaRPr b="1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47" name="Google Shape;147;p28"/>
          <p:cNvGraphicFramePr/>
          <p:nvPr/>
        </p:nvGraphicFramePr>
        <p:xfrm>
          <a:off x="330875" y="94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{49E831D4-E9A6-49B5-95C0-B5FBA0925A6C}</a:tableStyleId>
              </a:tblPr>
              <a:tblGrid>
                <a:gridCol w="3014275"/>
                <a:gridCol w="2489800"/>
                <a:gridCol w="2209025"/>
              </a:tblGrid>
              <a:tr h="203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Major Milestones</a:t>
                      </a:r>
                      <a:endParaRPr sz="1200" u="sng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081B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Resources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1B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Deliverables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1BC"/>
                    </a:solidFill>
                  </a:tcPr>
                </a:tc>
              </a:tr>
              <a:tr h="1832325">
                <a:tc rowSpan="3"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Outline the duration of time which specific datasets should be retained and maintained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Develop a data retention matrix that lists data type, its retention period, and whether it needs to be disposed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Document the data retention process which outlines the lifecycle for each type of data, from initial collection to eventual disposal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Train staff members on data retention policy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Perform regular review and updates of Data Retention Policy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 Governance Team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Legal Department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Open City and Technology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Office of the City Clerk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 Retention Policy created and enacted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3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Dependencies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1BC"/>
                    </a:solidFill>
                  </a:tcPr>
                </a:tc>
                <a:tc vMerge="1"/>
              </a:tr>
              <a:tr h="8962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 Governance Structure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5275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73763"/>
                        </a:buClr>
                        <a:buSzPts val="1050"/>
                        <a:buFont typeface="PT Serif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 Inventory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5275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rgbClr val="073763"/>
                        </a:buClr>
                        <a:buSzPts val="1050"/>
                        <a:buFont typeface="PT Serif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Privacy Policy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30875" y="203350"/>
            <a:ext cx="695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Project: Data Publication Process</a:t>
            </a:r>
            <a:endParaRPr b="1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3" name="Google Shape;153;p29"/>
          <p:cNvGraphicFramePr/>
          <p:nvPr/>
        </p:nvGraphicFramePr>
        <p:xfrm>
          <a:off x="330875" y="94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{49E831D4-E9A6-49B5-95C0-B5FBA0925A6C}</a:tableStyleId>
              </a:tblPr>
              <a:tblGrid>
                <a:gridCol w="3014275"/>
                <a:gridCol w="2489800"/>
                <a:gridCol w="2209025"/>
              </a:tblGrid>
              <a:tr h="203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Major Milestones</a:t>
                      </a:r>
                      <a:endParaRPr sz="1200" u="sng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081B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Resources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1B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Deliverables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1BC"/>
                    </a:solidFill>
                  </a:tcPr>
                </a:tc>
              </a:tr>
              <a:tr h="1832325">
                <a:tc rowSpan="3"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Document the data publication process, including reviews and approvals, to ensure that only appropriate data is published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Review best practices currently in use by Open Data and OCDH teams as a basis for a formalized Data Publication Process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Determine appropriate data access level for the various category of staff on the data stream, and ensure these are enforced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Specify the frequency of publication and update frequency for datasets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 Governance Team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Documented process for publication of datasets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3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Dependencies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1BC"/>
                    </a:solidFill>
                  </a:tcPr>
                </a:tc>
                <a:tc vMerge="1"/>
              </a:tr>
              <a:tr h="8962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 Governance Structure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5275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73763"/>
                        </a:buClr>
                        <a:buSzPts val="1050"/>
                        <a:buFont typeface="PT Serif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 Inventory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5275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73763"/>
                        </a:buClr>
                        <a:buSzPts val="1050"/>
                        <a:buFont typeface="PT Serif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Prioritization Process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5275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rgbClr val="073763"/>
                        </a:buClr>
                        <a:buSzPts val="1050"/>
                        <a:buFont typeface="PT Serif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Privacy and Security Policy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30875" y="203350"/>
            <a:ext cx="695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Data Governance Relationships</a:t>
            </a:r>
            <a:endParaRPr b="1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Recommended by WWC</a:t>
            </a:r>
            <a:endParaRPr b="1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350" y="1619250"/>
            <a:ext cx="8910799" cy="25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32900" y="415325"/>
            <a:ext cx="695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Considerations</a:t>
            </a:r>
            <a:r>
              <a:rPr b="1" lang="en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32900" y="1102175"/>
            <a:ext cx="7545000" cy="3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Open Sans"/>
              <a:buAutoNum type="arabicPeriod"/>
            </a:pPr>
            <a:r>
              <a:rPr lang="en" sz="2400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Current Governance Team staffing and Departmental Resource availability</a:t>
            </a:r>
            <a:r>
              <a:rPr lang="en" sz="2400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400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Open Sans"/>
              <a:buAutoNum type="arabicPeriod"/>
            </a:pPr>
            <a:r>
              <a:rPr lang="en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Project interdependencies</a:t>
            </a:r>
            <a:endParaRPr sz="2400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Open Sans"/>
              <a:buAutoNum type="arabicPeriod"/>
            </a:pPr>
            <a:r>
              <a:rPr lang="en" sz="2400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Logical progression and succession</a:t>
            </a:r>
            <a:endParaRPr sz="2400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73763"/>
              </a:buClr>
              <a:buSzPts val="2400"/>
              <a:buFont typeface="Open Sans"/>
              <a:buAutoNum type="arabicPeriod"/>
            </a:pPr>
            <a:r>
              <a:rPr lang="en" sz="2400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Lessons learned from other initiatives</a:t>
            </a:r>
            <a:endParaRPr sz="2400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7807100" y="240225"/>
            <a:ext cx="1250400" cy="100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30875" y="203350"/>
            <a:ext cx="695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Proposed Roadmap: Projects</a:t>
            </a:r>
            <a:endParaRPr b="1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126725" y="93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{49E831D4-E9A6-49B5-95C0-B5FBA0925A6C}</a:tableStyleId>
              </a:tblPr>
              <a:tblGrid>
                <a:gridCol w="1728825"/>
                <a:gridCol w="807575"/>
                <a:gridCol w="868325"/>
                <a:gridCol w="834575"/>
                <a:gridCol w="913350"/>
                <a:gridCol w="913350"/>
                <a:gridCol w="913350"/>
                <a:gridCol w="913350"/>
                <a:gridCol w="913350"/>
              </a:tblGrid>
              <a:tr h="15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5087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2018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5087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2019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087"/>
                    </a:solidFill>
                  </a:tcPr>
                </a:tc>
                <a:tc hMerge="1"/>
                <a:tc hMerge="1"/>
                <a:tc hMerge="1"/>
              </a:tr>
              <a:tr h="155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508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Q1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508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Q2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508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Q3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508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Q4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508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Q1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08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Q2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08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Q3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08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Q4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087"/>
                    </a:solidFill>
                  </a:tcPr>
                </a:tc>
              </a:tr>
              <a:tr h="225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hlinkClick action="ppaction://hlinksldjump" r:id="rId4"/>
                        </a:rPr>
                        <a:t>Data Governance Structure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21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hlinkClick action="ppaction://hlinksldjump" r:id="rId5"/>
                        </a:rPr>
                        <a:t>Open Data Policy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hlinkClick action="ppaction://hlinksldjump" r:id="rId6"/>
                        </a:rPr>
                        <a:t>Data Quality and Standards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hlinkClick action="ppaction://hlinksldjump" r:id="rId7"/>
                        </a:rPr>
                        <a:t>Internal Access to Data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24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hlinkClick action="ppaction://hlinksldjump" r:id="rId8"/>
                        </a:rPr>
                        <a:t>Data Integration Process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hlinkClick action="ppaction://hlinksldjump" r:id="rId9"/>
                        </a:rPr>
                        <a:t>Data Inventory Process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hlinkClick action="ppaction://hlinksldjump" r:id="rId10"/>
                        </a:rPr>
                        <a:t>Prioritization for Release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hlinkClick action="ppaction://hlinksldjump" r:id="rId11"/>
                        </a:rPr>
                        <a:t>Privacy and Security Policy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hlinkClick action="ppaction://hlinksldjump" r:id="rId12"/>
                        </a:rPr>
                        <a:t>Risk Management Policy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hlinkClick action="ppaction://hlinksldjump" r:id="rId13"/>
                        </a:rPr>
                        <a:t>Data Retention Policy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hlinkClick action="ppaction://hlinksldjump" r:id="rId14"/>
                        </a:rPr>
                        <a:t>Data Publication Process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7807100" y="240225"/>
            <a:ext cx="1250400" cy="100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30875" y="203350"/>
            <a:ext cx="695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Proposed Roadmap: Projects</a:t>
            </a:r>
            <a:endParaRPr b="1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126725" y="93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{49E831D4-E9A6-49B5-95C0-B5FBA0925A6C}</a:tableStyleId>
              </a:tblPr>
              <a:tblGrid>
                <a:gridCol w="1728825"/>
                <a:gridCol w="807575"/>
                <a:gridCol w="868325"/>
                <a:gridCol w="834575"/>
                <a:gridCol w="913350"/>
                <a:gridCol w="913350"/>
                <a:gridCol w="913350"/>
                <a:gridCol w="913350"/>
                <a:gridCol w="913350"/>
              </a:tblGrid>
              <a:tr h="15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5087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2018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5087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2019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087"/>
                    </a:solidFill>
                  </a:tcPr>
                </a:tc>
                <a:tc hMerge="1"/>
                <a:tc hMerge="1"/>
                <a:tc hMerge="1"/>
              </a:tr>
              <a:tr h="155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508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Q1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508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Q2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508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Q3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508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Q4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508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Q1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08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Q2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08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Q3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08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Q4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087"/>
                    </a:solidFill>
                  </a:tcPr>
                </a:tc>
              </a:tr>
              <a:tr h="225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hlinkClick action="ppaction://hlinksldjump" r:id="rId4"/>
                        </a:rPr>
                        <a:t>Data Governance Structure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21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hlinkClick action="ppaction://hlinksldjump" r:id="rId5"/>
                        </a:rPr>
                        <a:t>Open Data Policy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hlinkClick action="ppaction://hlinksldjump" r:id="rId6"/>
                        </a:rPr>
                        <a:t>Data Quality and Standards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hlinkClick action="ppaction://hlinksldjump" r:id="rId7"/>
                        </a:rPr>
                        <a:t>Internal Access to Data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24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hlinkClick action="ppaction://hlinksldjump" r:id="rId8"/>
                        </a:rPr>
                        <a:t>Data Integration Process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hlinkClick action="ppaction://hlinksldjump" r:id="rId9"/>
                        </a:rPr>
                        <a:t>Data Inventory Process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hlinkClick action="ppaction://hlinksldjump" r:id="rId10"/>
                        </a:rPr>
                        <a:t>Prioritization for Release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hlinkClick action="ppaction://hlinksldjump" r:id="rId11"/>
                        </a:rPr>
                        <a:t>Privacy and Security Policy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hlinkClick action="ppaction://hlinksldjump" r:id="rId12"/>
                        </a:rPr>
                        <a:t>Risk Management Policy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hlinkClick action="ppaction://hlinksldjump" r:id="rId13"/>
                        </a:rPr>
                        <a:t>Data Retention Policy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hlinkClick action="ppaction://hlinksldjump" r:id="rId14"/>
                        </a:rPr>
                        <a:t>Data Publication Process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7807100" y="240225"/>
            <a:ext cx="1250400" cy="100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330875" y="203350"/>
            <a:ext cx="695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Proposed Roadmap: Projects</a:t>
            </a:r>
            <a:endParaRPr b="1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126725" y="93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{49E831D4-E9A6-49B5-95C0-B5FBA0925A6C}</a:tableStyleId>
              </a:tblPr>
              <a:tblGrid>
                <a:gridCol w="1728825"/>
                <a:gridCol w="807575"/>
                <a:gridCol w="868325"/>
                <a:gridCol w="834575"/>
                <a:gridCol w="913350"/>
                <a:gridCol w="913350"/>
                <a:gridCol w="913350"/>
                <a:gridCol w="913350"/>
                <a:gridCol w="913350"/>
              </a:tblGrid>
              <a:tr h="15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5087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2018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5087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2019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087"/>
                    </a:solidFill>
                  </a:tcPr>
                </a:tc>
                <a:tc hMerge="1"/>
                <a:tc hMerge="1"/>
                <a:tc hMerge="1"/>
              </a:tr>
              <a:tr h="155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508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Q1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508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Q2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508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Q3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508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Q4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508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Q1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08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Q2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08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Q3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08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Q4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087"/>
                    </a:solidFill>
                  </a:tcPr>
                </a:tc>
              </a:tr>
              <a:tr h="225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hlinkClick action="ppaction://hlinksldjump" r:id="rId4"/>
                        </a:rPr>
                        <a:t>Data Governance Structure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21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hlinkClick action="ppaction://hlinksldjump" r:id="rId5"/>
                        </a:rPr>
                        <a:t>Open Data Policy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hlinkClick action="ppaction://hlinksldjump" r:id="rId6"/>
                        </a:rPr>
                        <a:t>Data Quality and Standards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hlinkClick action="ppaction://hlinksldjump" r:id="rId7"/>
                        </a:rPr>
                        <a:t>Internal Access to Data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24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hlinkClick action="ppaction://hlinksldjump" r:id="rId8"/>
                        </a:rPr>
                        <a:t>Data Integration Process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hlinkClick action="ppaction://hlinksldjump" r:id="rId9"/>
                        </a:rPr>
                        <a:t>Data Inventory Process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hlinkClick action="ppaction://hlinksldjump" r:id="rId10"/>
                        </a:rPr>
                        <a:t>Prioritization for Release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hlinkClick action="ppaction://hlinksldjump" r:id="rId11"/>
                        </a:rPr>
                        <a:t>Privacy and Security Policy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hlinkClick action="ppaction://hlinksldjump" r:id="rId12"/>
                        </a:rPr>
                        <a:t>Risk Management Policy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hlinkClick action="ppaction://hlinksldjump" r:id="rId13"/>
                        </a:rPr>
                        <a:t>Data Retention Policy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hlinkClick action="ppaction://hlinksldjump" r:id="rId14"/>
                        </a:rPr>
                        <a:t>Data Publication Process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30875" y="203350"/>
            <a:ext cx="695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Project: Data Governance Structure</a:t>
            </a:r>
            <a:endParaRPr b="1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330875" y="94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{49E831D4-E9A6-49B5-95C0-B5FBA0925A6C}</a:tableStyleId>
              </a:tblPr>
              <a:tblGrid>
                <a:gridCol w="3014275"/>
                <a:gridCol w="2469750"/>
                <a:gridCol w="2229075"/>
              </a:tblGrid>
              <a:tr h="203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Major Milestones</a:t>
                      </a:r>
                      <a:endParaRPr sz="1200" u="sng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081B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Resources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1B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Deliverables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1BC"/>
                    </a:solidFill>
                  </a:tcPr>
                </a:tc>
              </a:tr>
              <a:tr h="1832325">
                <a:tc rowSpan="3">
                  <a:txBody>
                    <a:bodyPr>
                      <a:noAutofit/>
                    </a:bodyPr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Define goals, scope and objectives of the structure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Identify individual roles and responsibilities for all members of the data governance structure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Identify the frequency with which each role carries out its responsibilities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Review structure annually for effectiveness</a:t>
                      </a:r>
                      <a:r>
                        <a:rPr lang="en" sz="1050">
                          <a:solidFill>
                            <a:srgbClr val="073763"/>
                          </a:solidFill>
                          <a:highlight>
                            <a:srgbClr val="FFFFFF"/>
                          </a:highlight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 </a:t>
                      </a:r>
                      <a:endParaRPr sz="1050">
                        <a:solidFill>
                          <a:srgbClr val="073763"/>
                        </a:solidFill>
                        <a:highlight>
                          <a:srgbClr val="FFFFFF"/>
                        </a:highlight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5275" lvl="0" marL="45720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rgbClr val="073763"/>
                        </a:buClr>
                        <a:buSzPts val="1050"/>
                        <a:buFont typeface="PT Serif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highlight>
                            <a:srgbClr val="FFFFFF"/>
                          </a:highlight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Review and ensure alignment of interrelated projects</a:t>
                      </a:r>
                      <a:endParaRPr sz="1050">
                        <a:solidFill>
                          <a:srgbClr val="073763"/>
                        </a:solidFill>
                        <a:highlight>
                          <a:srgbClr val="FFFFFF"/>
                        </a:highlight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Prog</a:t>
                      </a: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ram Sponsorship: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Deputy City Manager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OCT BM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OCT  Director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Program Execution (Data Governance Team):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Program Manager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 Owner (as needed)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 Analyst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Business Analyst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Str</a:t>
                      </a: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ategic Coordinators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527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3763"/>
                        </a:buClr>
                        <a:buSzPts val="1050"/>
                        <a:buFont typeface="PT Serif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Trainor 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Organizational chart for Data Governance Structure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RACI chart for Data Governance Structure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Job Profiles for roles 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Oversight of interrelated projects 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5275" lvl="0" marL="45720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rgbClr val="073763"/>
                        </a:buClr>
                        <a:buSzPts val="1050"/>
                        <a:buFont typeface="PT Serif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Training program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3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Dependencies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1BC"/>
                    </a:solidFill>
                  </a:tcPr>
                </a:tc>
                <a:tc vMerge="1"/>
              </a:tr>
              <a:tr h="8962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Strong executive commitment to treating data as an asset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Organizational support and buy-in to maintain Structure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30875" y="203350"/>
            <a:ext cx="695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Project: Open Data Policy</a:t>
            </a:r>
            <a:endParaRPr b="1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9" name="Google Shape;99;p20"/>
          <p:cNvGraphicFramePr/>
          <p:nvPr/>
        </p:nvGraphicFramePr>
        <p:xfrm>
          <a:off x="330875" y="94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{49E831D4-E9A6-49B5-95C0-B5FBA0925A6C}</a:tableStyleId>
              </a:tblPr>
              <a:tblGrid>
                <a:gridCol w="3014275"/>
                <a:gridCol w="2489800"/>
                <a:gridCol w="2209025"/>
              </a:tblGrid>
              <a:tr h="203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Major Milestones</a:t>
                      </a:r>
                      <a:endParaRPr sz="1200" u="sng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081B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Resources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1B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Deliverables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1BC"/>
                    </a:solidFill>
                  </a:tcPr>
                </a:tc>
              </a:tr>
              <a:tr h="1832325">
                <a:tc rowSpan="3"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Review existing Open City Policy to ensure alignment with goals and Scope of Data Governance for Open Data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Identify gaps between Open City Policy and needs of Open Data Policy 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If needed, develop new Open Data Policy or updated Open City policy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Make final policy recommendations and submit updated or developed policy to relevant approving authorities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 Governance Team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Either an updated Open City Policy, or a new Open Data Policy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3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Dependencies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1BC"/>
                    </a:solidFill>
                  </a:tcPr>
                </a:tc>
                <a:tc vMerge="1"/>
              </a:tr>
              <a:tr h="8962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 Governance Structure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30875" y="203350"/>
            <a:ext cx="695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Project: Data Quality and Standards</a:t>
            </a:r>
            <a:endParaRPr b="1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05" name="Google Shape;105;p21"/>
          <p:cNvGraphicFramePr/>
          <p:nvPr/>
        </p:nvGraphicFramePr>
        <p:xfrm>
          <a:off x="330875" y="94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{49E831D4-E9A6-49B5-95C0-B5FBA0925A6C}</a:tableStyleId>
              </a:tblPr>
              <a:tblGrid>
                <a:gridCol w="3385250"/>
                <a:gridCol w="2239125"/>
                <a:gridCol w="2088725"/>
              </a:tblGrid>
              <a:tr h="347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Major Milestones</a:t>
                      </a:r>
                      <a:endParaRPr sz="1200" u="sng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0081B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Resources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1B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Deliverables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1BC"/>
                    </a:solidFill>
                  </a:tcPr>
                </a:tc>
              </a:tr>
              <a:tr h="1770025">
                <a:tc rowSpan="3">
                  <a:txBody>
                    <a:bodyPr>
                      <a:noAutofit/>
                    </a:bodyPr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Review existing best practices currently in use by the Open City Data Hub (OCDH) and formalize as guidelines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Convene data stewards and users to identify good candidates for internal standards guidelines and share knowledge about applicable civic standards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Conduct a quality audit on existing datasets, including opportunities to apply standards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Draft protocols for making existing datasets comply with standards and identify process changes that would improve their quality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Continue with additional datasets until general data improvement rules and processes can be identified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Formally document standards and submit for approval through the Data Governance Structure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 Governance Team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Documented and approved Data Quality and Standards Guidelines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2100" lvl="0" marL="45720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 Dictionary 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Dependencies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1BC"/>
                    </a:solidFill>
                  </a:tcPr>
                </a:tc>
                <a:tc vMerge="1"/>
              </a:tr>
              <a:tr h="14755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 Governance Structure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-295275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rgbClr val="073763"/>
                        </a:buClr>
                        <a:buSzPts val="1050"/>
                        <a:buFont typeface="PT Serif"/>
                        <a:buChar char="●"/>
                      </a:pPr>
                      <a:r>
                        <a:rPr lang="en" sz="1050">
                          <a:solidFill>
                            <a:srgbClr val="07376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 Inventory</a:t>
                      </a:r>
                      <a:endParaRPr sz="1050">
                        <a:solidFill>
                          <a:srgbClr val="073763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