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2"/>
  </p:notesMasterIdLst>
  <p:handoutMasterIdLst>
    <p:handoutMasterId r:id="rId13"/>
  </p:handoutMasterIdLst>
  <p:sldIdLst>
    <p:sldId id="256" r:id="rId2"/>
    <p:sldId id="270" r:id="rId3"/>
    <p:sldId id="271" r:id="rId4"/>
    <p:sldId id="259" r:id="rId5"/>
    <p:sldId id="258" r:id="rId6"/>
    <p:sldId id="257" r:id="rId7"/>
    <p:sldId id="274" r:id="rId8"/>
    <p:sldId id="260" r:id="rId9"/>
    <p:sldId id="272" r:id="rId10"/>
    <p:sldId id="273" r:id="rId11"/>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101" autoAdjust="0"/>
  </p:normalViewPr>
  <p:slideViewPr>
    <p:cSldViewPr snapToGrid="0" snapToObjects="1">
      <p:cViewPr varScale="1">
        <p:scale>
          <a:sx n="103" d="100"/>
          <a:sy n="103" d="100"/>
        </p:scale>
        <p:origin x="1248"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1440" tIns="45720" rIns="91440" bIns="45720" rtlCol="0"/>
          <a:lstStyle>
            <a:lvl1pPr algn="r">
              <a:defRPr sz="1200"/>
            </a:lvl1pPr>
          </a:lstStyle>
          <a:p>
            <a:fld id="{1707E704-CF5E-4584-BA55-B41237ACA833}" type="datetimeFigureOut">
              <a:rPr lang="en-US" smtClean="0"/>
              <a:pPr/>
              <a:t>12/17/2015</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1440" tIns="45720" rIns="91440" bIns="45720" rtlCol="0" anchor="b"/>
          <a:lstStyle>
            <a:lvl1pPr algn="r">
              <a:defRPr sz="1200"/>
            </a:lvl1pPr>
          </a:lstStyle>
          <a:p>
            <a:fld id="{CD9892C3-8D66-4188-97B8-2574B6516102}" type="slidenum">
              <a:rPr lang="en-US" smtClean="0"/>
              <a:pPr/>
              <a:t>‹#›</a:t>
            </a:fld>
            <a:endParaRPr lang="en-US"/>
          </a:p>
        </p:txBody>
      </p:sp>
    </p:spTree>
    <p:extLst>
      <p:ext uri="{BB962C8B-B14F-4D97-AF65-F5344CB8AC3E}">
        <p14:creationId xmlns:p14="http://schemas.microsoft.com/office/powerpoint/2010/main" val="23429817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1440" tIns="45720" rIns="91440" bIns="45720" rtlCol="0"/>
          <a:lstStyle>
            <a:lvl1pPr algn="r">
              <a:defRPr sz="1200"/>
            </a:lvl1pPr>
          </a:lstStyle>
          <a:p>
            <a:fld id="{9000DD5F-41E7-7F4B-BE21-58D63D63D343}" type="datetimeFigureOut">
              <a:rPr lang="en-US" smtClean="0"/>
              <a:pPr/>
              <a:t>12/17/2015</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1440" tIns="45720" rIns="91440" bIns="45720" rtlCol="0" anchor="b"/>
          <a:lstStyle>
            <a:lvl1pPr algn="r">
              <a:defRPr sz="1200"/>
            </a:lvl1pPr>
          </a:lstStyle>
          <a:p>
            <a:fld id="{68084335-B516-D549-A05B-907F7E09F986}" type="slidenum">
              <a:rPr lang="en-US" smtClean="0"/>
              <a:pPr/>
              <a:t>‹#›</a:t>
            </a:fld>
            <a:endParaRPr lang="en-US"/>
          </a:p>
        </p:txBody>
      </p:sp>
    </p:spTree>
    <p:extLst>
      <p:ext uri="{BB962C8B-B14F-4D97-AF65-F5344CB8AC3E}">
        <p14:creationId xmlns:p14="http://schemas.microsoft.com/office/powerpoint/2010/main" val="387661216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Dave sets up</a:t>
            </a:r>
          </a:p>
          <a:p>
            <a:r>
              <a:rPr lang="en-US" dirty="0" smtClean="0"/>
              <a:t>We have a grant but no policy</a:t>
            </a:r>
            <a:endParaRPr lang="en-US" dirty="0"/>
          </a:p>
        </p:txBody>
      </p:sp>
      <p:sp>
        <p:nvSpPr>
          <p:cNvPr id="4" name="Slide Number Placeholder 3"/>
          <p:cNvSpPr>
            <a:spLocks noGrp="1"/>
          </p:cNvSpPr>
          <p:nvPr>
            <p:ph type="sldNum" sz="quarter" idx="10"/>
          </p:nvPr>
        </p:nvSpPr>
        <p:spPr/>
        <p:txBody>
          <a:bodyPr/>
          <a:lstStyle/>
          <a:p>
            <a:fld id="{68084335-B516-D549-A05B-907F7E09F986}" type="slidenum">
              <a:rPr lang="en-US" smtClean="0"/>
              <a:pPr/>
              <a:t>1</a:t>
            </a:fld>
            <a:endParaRPr lang="en-US"/>
          </a:p>
        </p:txBody>
      </p:sp>
    </p:spTree>
    <p:extLst>
      <p:ext uri="{BB962C8B-B14F-4D97-AF65-F5344CB8AC3E}">
        <p14:creationId xmlns:p14="http://schemas.microsoft.com/office/powerpoint/2010/main" val="732802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Overview- what is open data, how does it apply to CCD, brief statement of benefits, who want it</a:t>
            </a:r>
          </a:p>
          <a:p>
            <a:r>
              <a:rPr lang="en-US" dirty="0" smtClean="0"/>
              <a:t>Citizen’s information squirreled away in various places</a:t>
            </a:r>
          </a:p>
          <a:p>
            <a:r>
              <a:rPr lang="en-US" dirty="0" smtClean="0"/>
              <a:t>Policy Purpose: facilitate dissemination</a:t>
            </a:r>
            <a:r>
              <a:rPr lang="en-US" baseline="0" dirty="0" smtClean="0"/>
              <a:t> of information in rational, legal manner that serves the public and city agencies</a:t>
            </a:r>
          </a:p>
          <a:p>
            <a:r>
              <a:rPr lang="en-US" baseline="0" dirty="0" smtClean="0"/>
              <a:t>Important to Mayor, White House; data partnerships with WH, Louisville</a:t>
            </a:r>
            <a:endParaRPr lang="en-US" dirty="0"/>
          </a:p>
        </p:txBody>
      </p:sp>
      <p:sp>
        <p:nvSpPr>
          <p:cNvPr id="4" name="Slide Number Placeholder 3"/>
          <p:cNvSpPr>
            <a:spLocks noGrp="1"/>
          </p:cNvSpPr>
          <p:nvPr>
            <p:ph type="sldNum" sz="quarter" idx="10"/>
          </p:nvPr>
        </p:nvSpPr>
        <p:spPr/>
        <p:txBody>
          <a:bodyPr/>
          <a:lstStyle/>
          <a:p>
            <a:fld id="{68084335-B516-D549-A05B-907F7E09F986}" type="slidenum">
              <a:rPr lang="en-US" smtClean="0"/>
              <a:pPr/>
              <a:t>2</a:t>
            </a:fld>
            <a:endParaRPr lang="en-US"/>
          </a:p>
        </p:txBody>
      </p:sp>
    </p:spTree>
    <p:extLst>
      <p:ext uri="{BB962C8B-B14F-4D97-AF65-F5344CB8AC3E}">
        <p14:creationId xmlns:p14="http://schemas.microsoft.com/office/powerpoint/2010/main" val="2117391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457200" rtl="0" eaLnBrk="1" fontAlgn="auto" latinLnBrk="0" hangingPunct="1">
              <a:lnSpc>
                <a:spcPct val="100000"/>
              </a:lnSpc>
              <a:spcBef>
                <a:spcPts val="0"/>
              </a:spcBef>
              <a:spcAft>
                <a:spcPts val="0"/>
              </a:spcAft>
              <a:buClrTx/>
              <a:buSzTx/>
              <a:buFontTx/>
              <a:buNone/>
              <a:tabLst/>
              <a:defRPr/>
            </a:pPr>
            <a:r>
              <a:rPr lang="en-US" dirty="0" smtClean="0"/>
              <a:t>Example of usage by researchers: </a:t>
            </a:r>
            <a:r>
              <a:rPr lang="en-US" sz="1400" dirty="0" smtClean="0"/>
              <a:t>project that develops a displacement metric to predict when market rate affordable housing will be demolished or remodeled to reflect the increase in land value and decrease in building value, therefore displacing low-income renters</a:t>
            </a:r>
            <a:endParaRPr lang="en-US" sz="2300" dirty="0" smtClean="0">
              <a:latin typeface="+mn-lt"/>
              <a:cs typeface="+mn-cs"/>
            </a:endParaRPr>
          </a:p>
          <a:p>
            <a:endParaRPr lang="en-US" dirty="0"/>
          </a:p>
        </p:txBody>
      </p:sp>
      <p:sp>
        <p:nvSpPr>
          <p:cNvPr id="4" name="Slide Number Placeholder 3"/>
          <p:cNvSpPr>
            <a:spLocks noGrp="1"/>
          </p:cNvSpPr>
          <p:nvPr>
            <p:ph type="sldNum" sz="quarter" idx="10"/>
          </p:nvPr>
        </p:nvSpPr>
        <p:spPr/>
        <p:txBody>
          <a:bodyPr/>
          <a:lstStyle/>
          <a:p>
            <a:fld id="{68084335-B516-D549-A05B-907F7E09F986}" type="slidenum">
              <a:rPr lang="en-US" smtClean="0"/>
              <a:pPr/>
              <a:t>3</a:t>
            </a:fld>
            <a:endParaRPr lang="en-US"/>
          </a:p>
        </p:txBody>
      </p:sp>
    </p:spTree>
    <p:extLst>
      <p:ext uri="{BB962C8B-B14F-4D97-AF65-F5344CB8AC3E}">
        <p14:creationId xmlns:p14="http://schemas.microsoft.com/office/powerpoint/2010/main" val="3736124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Per Sunlight Foundation</a:t>
            </a:r>
          </a:p>
          <a:p>
            <a:r>
              <a:rPr lang="en-US" dirty="0" smtClean="0"/>
              <a:t>Jurisdictions</a:t>
            </a:r>
            <a:r>
              <a:rPr lang="en-US" baseline="0" dirty="0" smtClean="0"/>
              <a:t> may have open data portals but not policies</a:t>
            </a:r>
          </a:p>
          <a:p>
            <a:r>
              <a:rPr lang="en-US" baseline="0" dirty="0" smtClean="0"/>
              <a:t>9 states with open data policies</a:t>
            </a:r>
            <a:endParaRPr lang="en-US" dirty="0"/>
          </a:p>
        </p:txBody>
      </p:sp>
      <p:sp>
        <p:nvSpPr>
          <p:cNvPr id="4" name="Slide Number Placeholder 3"/>
          <p:cNvSpPr>
            <a:spLocks noGrp="1"/>
          </p:cNvSpPr>
          <p:nvPr>
            <p:ph type="sldNum" sz="quarter" idx="10"/>
          </p:nvPr>
        </p:nvSpPr>
        <p:spPr/>
        <p:txBody>
          <a:bodyPr/>
          <a:lstStyle/>
          <a:p>
            <a:fld id="{68084335-B516-D549-A05B-907F7E09F986}" type="slidenum">
              <a:rPr lang="en-US" smtClean="0"/>
              <a:pPr/>
              <a:t>4</a:t>
            </a:fld>
            <a:endParaRPr lang="en-US"/>
          </a:p>
        </p:txBody>
      </p:sp>
    </p:spTree>
    <p:extLst>
      <p:ext uri="{BB962C8B-B14F-4D97-AF65-F5344CB8AC3E}">
        <p14:creationId xmlns:p14="http://schemas.microsoft.com/office/powerpoint/2010/main" val="4096780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Story</a:t>
            </a:r>
            <a:r>
              <a:rPr lang="en-US" baseline="0" dirty="0" smtClean="0"/>
              <a:t> so far of Denver’s Open Data</a:t>
            </a:r>
          </a:p>
          <a:p>
            <a:r>
              <a:rPr lang="en-US" baseline="0" dirty="0" smtClean="0"/>
              <a:t>Current state- what we do</a:t>
            </a:r>
          </a:p>
          <a:p>
            <a:r>
              <a:rPr lang="en-US" dirty="0" smtClean="0"/>
              <a:t>OpenColorado</a:t>
            </a:r>
          </a:p>
          <a:p>
            <a:r>
              <a:rPr lang="en-US" dirty="0" smtClean="0"/>
              <a:t>Types of datasets</a:t>
            </a:r>
            <a:endParaRPr lang="en-US" dirty="0"/>
          </a:p>
        </p:txBody>
      </p:sp>
      <p:sp>
        <p:nvSpPr>
          <p:cNvPr id="4" name="Slide Number Placeholder 3"/>
          <p:cNvSpPr>
            <a:spLocks noGrp="1"/>
          </p:cNvSpPr>
          <p:nvPr>
            <p:ph type="sldNum" sz="quarter" idx="10"/>
          </p:nvPr>
        </p:nvSpPr>
        <p:spPr/>
        <p:txBody>
          <a:bodyPr/>
          <a:lstStyle/>
          <a:p>
            <a:fld id="{68084335-B516-D549-A05B-907F7E09F986}" type="slidenum">
              <a:rPr lang="en-US" smtClean="0"/>
              <a:pPr/>
              <a:t>5</a:t>
            </a:fld>
            <a:endParaRPr lang="en-US"/>
          </a:p>
        </p:txBody>
      </p:sp>
    </p:spTree>
    <p:extLst>
      <p:ext uri="{BB962C8B-B14F-4D97-AF65-F5344CB8AC3E}">
        <p14:creationId xmlns:p14="http://schemas.microsoft.com/office/powerpoint/2010/main" val="18453777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promise of Open Data is transparent, free, accessible data. Data is more than just numbers – it’s information that can create new opportunities and level the playing field for citizens. It’s the illumination that changes frameworks, the insight that turns impenetrable issues into solvable problems. It’s the invitation for more voices to join critical conversations.” – adapted from NYC Open</a:t>
            </a:r>
            <a:r>
              <a:rPr lang="en-US" baseline="0" dirty="0" smtClean="0"/>
              <a:t> Data Plan</a:t>
            </a:r>
            <a:r>
              <a:rPr lang="en-US" dirty="0" smtClean="0"/>
              <a:t> </a:t>
            </a:r>
          </a:p>
          <a:p>
            <a:r>
              <a:rPr lang="en-US" dirty="0" smtClean="0"/>
              <a:t>***Example : datasets</a:t>
            </a:r>
            <a:r>
              <a:rPr lang="en-US" baseline="0" dirty="0" smtClean="0"/>
              <a:t> reduce  neighborhood inspections – daily requests vacant lots and minimized</a:t>
            </a:r>
            <a:endParaRPr lang="en-US" dirty="0" smtClean="0"/>
          </a:p>
          <a:p>
            <a:endParaRPr lang="en-US" dirty="0" smtClean="0"/>
          </a:p>
          <a:p>
            <a:r>
              <a:rPr lang="en-US" dirty="0" smtClean="0"/>
              <a:t>Cost for So</a:t>
            </a:r>
            <a:r>
              <a:rPr lang="en-US" baseline="0" dirty="0" smtClean="0"/>
              <a:t> Cal gov’ts: http://www.scpr.org/news/2015/06/24/52343/how-much-do-open-data-portals-cost-so-cal-governme/ </a:t>
            </a:r>
            <a:endParaRPr lang="en-US" dirty="0"/>
          </a:p>
        </p:txBody>
      </p:sp>
      <p:sp>
        <p:nvSpPr>
          <p:cNvPr id="4" name="Slide Number Placeholder 3"/>
          <p:cNvSpPr>
            <a:spLocks noGrp="1"/>
          </p:cNvSpPr>
          <p:nvPr>
            <p:ph type="sldNum" sz="quarter" idx="10"/>
          </p:nvPr>
        </p:nvSpPr>
        <p:spPr/>
        <p:txBody>
          <a:bodyPr/>
          <a:lstStyle/>
          <a:p>
            <a:fld id="{68084335-B516-D549-A05B-907F7E09F986}" type="slidenum">
              <a:rPr lang="en-US" smtClean="0"/>
              <a:pPr/>
              <a:t>8</a:t>
            </a:fld>
            <a:endParaRPr lang="en-US"/>
          </a:p>
        </p:txBody>
      </p:sp>
    </p:spTree>
    <p:extLst>
      <p:ext uri="{BB962C8B-B14F-4D97-AF65-F5344CB8AC3E}">
        <p14:creationId xmlns:p14="http://schemas.microsoft.com/office/powerpoint/2010/main" val="21819874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00A1565-B297-469D-928D-0FF792D571AF}" type="datetime1">
              <a:rPr lang="en-US" smtClean="0"/>
              <a:pPr/>
              <a:t>12/17/2015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294389-689C-5545-AFB6-3D61D61BC8B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84CD02-395C-4E0E-9F8F-2C197B183157}" type="datetime1">
              <a:rPr lang="en-US" smtClean="0"/>
              <a:pPr/>
              <a:t>12/17/2015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294389-689C-5545-AFB6-3D61D61BC8B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E5022F-C8F7-496D-83B6-80AC5099C393}" type="datetime1">
              <a:rPr lang="en-US" smtClean="0"/>
              <a:pPr/>
              <a:t>12/17/2015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294389-689C-5545-AFB6-3D61D61BC8B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0800" y="329230"/>
            <a:ext cx="6095999" cy="663812"/>
          </a:xfrm>
        </p:spPr>
        <p:txBody>
          <a:bodyPr>
            <a:noAutofit/>
          </a:bodyPr>
          <a:lstStyle>
            <a:lvl1pPr>
              <a:defRPr sz="3600" b="1">
                <a:solidFill>
                  <a:schemeClr val="tx2">
                    <a:lumMod val="50000"/>
                  </a:schemeClr>
                </a:solidFill>
                <a:effectLst>
                  <a:outerShdw blurRad="38100" dist="38100" dir="2700000" algn="tl">
                    <a:srgbClr val="000000">
                      <a:alpha val="43137"/>
                    </a:srgbClr>
                  </a:outerShdw>
                </a:effectLst>
                <a:latin typeface="Times New Roman" pitchFamily="18" charset="0"/>
                <a:cs typeface="Times New Roman" pitchFamily="18"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392072"/>
            <a:ext cx="8229600" cy="4734091"/>
          </a:xfrm>
        </p:spPr>
        <p:txBody>
          <a:bodyPr anchor="ctr"/>
          <a:lstStyle>
            <a:lvl1pPr marL="463550" indent="-411163">
              <a:buFont typeface="Wingdings" pitchFamily="2" charset="2"/>
              <a:buChar char="§"/>
              <a:defRPr b="1">
                <a:solidFill>
                  <a:schemeClr val="tx2">
                    <a:lumMod val="50000"/>
                  </a:schemeClr>
                </a:solidFill>
                <a:latin typeface="Times New Roman" pitchFamily="18" charset="0"/>
                <a:cs typeface="Times New Roman" pitchFamily="18" charset="0"/>
              </a:defRPr>
            </a:lvl1pPr>
            <a:lvl2pPr>
              <a:defRPr>
                <a:latin typeface="Times New Roman" pitchFamily="18" charset="0"/>
                <a:cs typeface="Times New Roman" pitchFamily="18" charset="0"/>
              </a:defRPr>
            </a:lvl2pPr>
            <a:lvl3pPr>
              <a:defRPr>
                <a:latin typeface="Times New Roman" pitchFamily="18" charset="0"/>
                <a:cs typeface="Times New Roman" pitchFamily="18" charset="0"/>
              </a:defRPr>
            </a:lvl3pPr>
            <a:lvl4pPr>
              <a:defRPr>
                <a:latin typeface="Times New Roman" pitchFamily="18" charset="0"/>
                <a:cs typeface="Times New Roman" pitchFamily="18" charset="0"/>
              </a:defRPr>
            </a:lvl4pPr>
            <a:lvl5pPr>
              <a:defRPr>
                <a:latin typeface="Times New Roman" pitchFamily="18" charset="0"/>
                <a:cs typeface="Times New Roman"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C1F791BB-BEB6-4F52-9D3E-33DB4D420A7D}" type="datetime1">
              <a:rPr lang="en-US" smtClean="0"/>
              <a:pPr/>
              <a:t>12/17/2015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294389-689C-5545-AFB6-3D61D61BC8B7}" type="slidenum">
              <a:rPr lang="en-US" smtClean="0"/>
              <a:pPr/>
              <a:t>‹#›</a:t>
            </a:fld>
            <a:endParaRPr lang="en-US"/>
          </a:p>
        </p:txBody>
      </p:sp>
      <p:cxnSp>
        <p:nvCxnSpPr>
          <p:cNvPr id="11" name="Straight Connector 10"/>
          <p:cNvCxnSpPr/>
          <p:nvPr userDrawn="1"/>
        </p:nvCxnSpPr>
        <p:spPr>
          <a:xfrm>
            <a:off x="354495" y="1146411"/>
            <a:ext cx="8438321" cy="0"/>
          </a:xfrm>
          <a:prstGeom prst="line">
            <a:avLst/>
          </a:prstGeom>
          <a:ln>
            <a:solidFill>
              <a:schemeClr val="bg2">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354495" y="6221550"/>
            <a:ext cx="8438321" cy="0"/>
          </a:xfrm>
          <a:prstGeom prst="line">
            <a:avLst/>
          </a:prstGeom>
          <a:ln w="3175">
            <a:solidFill>
              <a:schemeClr val="bg2">
                <a:lumMod val="60000"/>
                <a:lumOff val="40000"/>
              </a:schemeClr>
            </a:solidFill>
          </a:ln>
        </p:spPr>
        <p:style>
          <a:lnRef idx="2">
            <a:schemeClr val="accent1"/>
          </a:lnRef>
          <a:fillRef idx="0">
            <a:schemeClr val="accent1"/>
          </a:fillRef>
          <a:effectRef idx="1">
            <a:schemeClr val="accent1"/>
          </a:effectRef>
          <a:fontRef idx="minor">
            <a:schemeClr val="tx1"/>
          </a:fontRef>
        </p:style>
      </p:cxnSp>
      <p:pic>
        <p:nvPicPr>
          <p:cNvPr id="1026" name="Picture 2"/>
          <p:cNvPicPr>
            <a:picLocks noChangeAspect="1" noChangeArrowheads="1"/>
          </p:cNvPicPr>
          <p:nvPr userDrawn="1"/>
        </p:nvPicPr>
        <p:blipFill>
          <a:blip r:embed="rId2"/>
          <a:srcRect/>
          <a:stretch>
            <a:fillRect/>
          </a:stretch>
        </p:blipFill>
        <p:spPr bwMode="auto">
          <a:xfrm>
            <a:off x="354495" y="342878"/>
            <a:ext cx="1991436" cy="663812"/>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4F4F54-1FF2-4AC7-81A5-560E1820BBE9}" type="datetime1">
              <a:rPr lang="en-US" smtClean="0"/>
              <a:pPr/>
              <a:t>12/17/2015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294389-689C-5545-AFB6-3D61D61BC8B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104745-0750-4D38-B436-E569AAE8A8A2}" type="datetime1">
              <a:rPr lang="en-US" smtClean="0"/>
              <a:pPr/>
              <a:t>12/17/2015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294389-689C-5545-AFB6-3D61D61BC8B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286647B-F17F-4354-B7EE-6EF952965EA8}" type="datetime1">
              <a:rPr lang="en-US" smtClean="0"/>
              <a:pPr/>
              <a:t>12/17/2015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294389-689C-5545-AFB6-3D61D61BC8B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250F50-209E-4E45-B456-57C6F75485DF}" type="datetime1">
              <a:rPr lang="en-US" smtClean="0"/>
              <a:pPr/>
              <a:t>12/17/2015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294389-689C-5545-AFB6-3D61D61BC8B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CE3F24-4BD0-4454-B3C4-4ABDD261A641}" type="datetime1">
              <a:rPr lang="en-US" smtClean="0"/>
              <a:pPr/>
              <a:t>12/17/2015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294389-689C-5545-AFB6-3D61D61BC8B7}" type="slidenum">
              <a:rPr lang="en-US" smtClean="0"/>
              <a:pPr/>
              <a:t>‹#›</a:t>
            </a:fld>
            <a:endParaRPr lang="en-US"/>
          </a:p>
        </p:txBody>
      </p:sp>
      <p:sp>
        <p:nvSpPr>
          <p:cNvPr id="7" name="Title 1"/>
          <p:cNvSpPr>
            <a:spLocks noGrp="1"/>
          </p:cNvSpPr>
          <p:nvPr>
            <p:ph type="title"/>
          </p:nvPr>
        </p:nvSpPr>
        <p:spPr>
          <a:xfrm>
            <a:off x="2590800" y="274638"/>
            <a:ext cx="6095999" cy="663812"/>
          </a:xfrm>
        </p:spPr>
        <p:txBody>
          <a:bodyPr>
            <a:noAutofit/>
          </a:bodyPr>
          <a:lstStyle>
            <a:lvl1pPr>
              <a:defRPr sz="3600" b="1">
                <a:solidFill>
                  <a:schemeClr val="tx2">
                    <a:lumMod val="50000"/>
                  </a:schemeClr>
                </a:solidFill>
                <a:effectLst>
                  <a:outerShdw blurRad="38100" dist="38100" dir="2700000" algn="tl">
                    <a:srgbClr val="000000">
                      <a:alpha val="43137"/>
                    </a:srgbClr>
                  </a:outerShdw>
                </a:effectLst>
                <a:latin typeface="Times New Roman" pitchFamily="18" charset="0"/>
                <a:cs typeface="Times New Roman" pitchFamily="18" charset="0"/>
              </a:defRPr>
            </a:lvl1pPr>
          </a:lstStyle>
          <a:p>
            <a:r>
              <a:rPr lang="en-US" dirty="0" smtClean="0"/>
              <a:t>Click to edit Master title style</a:t>
            </a:r>
            <a:endParaRPr lang="en-US" dirty="0"/>
          </a:p>
        </p:txBody>
      </p:sp>
      <p:pic>
        <p:nvPicPr>
          <p:cNvPr id="8" name="Picture 2"/>
          <p:cNvPicPr>
            <a:picLocks noChangeAspect="1" noChangeArrowheads="1"/>
          </p:cNvPicPr>
          <p:nvPr userDrawn="1"/>
        </p:nvPicPr>
        <p:blipFill>
          <a:blip r:embed="rId2"/>
          <a:srcRect/>
          <a:stretch>
            <a:fillRect/>
          </a:stretch>
        </p:blipFill>
        <p:spPr bwMode="auto">
          <a:xfrm>
            <a:off x="354495" y="342878"/>
            <a:ext cx="1991436" cy="663812"/>
          </a:xfrm>
          <a:prstGeom prst="rect">
            <a:avLst/>
          </a:prstGeom>
          <a:noFill/>
          <a:ln w="9525">
            <a:noFill/>
            <a:miter lim="800000"/>
            <a:headEnd/>
            <a:tailEnd/>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0CA07D-6274-471F-AA37-83159B01F80D}" type="datetime1">
              <a:rPr lang="en-US" smtClean="0"/>
              <a:pPr/>
              <a:t>12/17/2015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294389-689C-5545-AFB6-3D61D61BC8B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757BFD-1908-4709-9C52-24EA2A5A0CFA}" type="datetime1">
              <a:rPr lang="en-US" smtClean="0"/>
              <a:pPr/>
              <a:t>12/17/2015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294389-689C-5545-AFB6-3D61D61BC8B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90A88A-F11A-40C1-B25A-E503F9216C0F}" type="datetime1">
              <a:rPr lang="en-US" smtClean="0"/>
              <a:pPr/>
              <a:t>12/17/2015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294389-689C-5545-AFB6-3D61D61BC8B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data.opencolorado.org/" TargetMode="External"/><Relationship Id="rId2" Type="http://schemas.openxmlformats.org/officeDocument/2006/relationships/hyperlink" Target="http://data.denvergov.org/" TargetMode="External"/><Relationship Id="rId1" Type="http://schemas.openxmlformats.org/officeDocument/2006/relationships/slideLayout" Target="../slideLayouts/slideLayout2.xml"/><Relationship Id="rId6" Type="http://schemas.openxmlformats.org/officeDocument/2006/relationships/hyperlink" Target="http://www.denverpost.com/business/ci_29229552/denver-among-cities-chosen-42m-bloomberg-better-data" TargetMode="External"/><Relationship Id="rId5" Type="http://schemas.openxmlformats.org/officeDocument/2006/relationships/hyperlink" Target="https://data.colorado.gov/" TargetMode="External"/><Relationship Id="rId4" Type="http://schemas.openxmlformats.org/officeDocument/2006/relationships/hyperlink" Target="https://www.whitehouse.gov/open"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www.whitehouse.gov/the-press-office/2013/05/09/executive-order-making-open-and-machine-readable-new-default-governmen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www.whitehouse.gov/blog/2013/05/16/introducing-project-open-data" TargetMode="External"/><Relationship Id="rId5" Type="http://schemas.openxmlformats.org/officeDocument/2006/relationships/hyperlink" Target="http://www.whitehouse.gov/sites/default/files/microsites/ostp/2013opendata.pdf" TargetMode="External"/><Relationship Id="rId4" Type="http://schemas.openxmlformats.org/officeDocument/2006/relationships/hyperlink" Target="http://www.whitehouse.gov/open"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27428"/>
            <a:ext cx="7772400" cy="1470025"/>
          </a:xfrm>
        </p:spPr>
        <p:txBody>
          <a:bodyPr>
            <a:normAutofit/>
          </a:bodyPr>
          <a:lstStyle/>
          <a:p>
            <a:r>
              <a:rPr lang="en-US" sz="4800" b="1" dirty="0" smtClean="0">
                <a:solidFill>
                  <a:schemeClr val="tx2">
                    <a:lumMod val="50000"/>
                  </a:schemeClr>
                </a:solidFill>
                <a:latin typeface="+mn-lt"/>
                <a:cs typeface="Times New Roman"/>
              </a:rPr>
              <a:t>Open Data Policy</a:t>
            </a:r>
            <a:endParaRPr lang="en-US" sz="4800" b="1" dirty="0">
              <a:solidFill>
                <a:schemeClr val="tx2">
                  <a:lumMod val="50000"/>
                </a:schemeClr>
              </a:solidFill>
              <a:latin typeface="+mn-lt"/>
              <a:cs typeface="Times New Roman"/>
            </a:endParaRPr>
          </a:p>
        </p:txBody>
      </p:sp>
      <p:sp>
        <p:nvSpPr>
          <p:cNvPr id="6" name="TextBox 5"/>
          <p:cNvSpPr txBox="1"/>
          <p:nvPr/>
        </p:nvSpPr>
        <p:spPr>
          <a:xfrm>
            <a:off x="836065" y="3034711"/>
            <a:ext cx="7471871" cy="523220"/>
          </a:xfrm>
          <a:prstGeom prst="rect">
            <a:avLst/>
          </a:prstGeom>
          <a:noFill/>
        </p:spPr>
        <p:txBody>
          <a:bodyPr wrap="square" rtlCol="0">
            <a:spAutoFit/>
          </a:bodyPr>
          <a:lstStyle/>
          <a:p>
            <a:pPr algn="ctr"/>
            <a:r>
              <a:rPr lang="en-US" sz="2800" b="1" dirty="0" smtClean="0">
                <a:solidFill>
                  <a:schemeClr val="accent1">
                    <a:lumMod val="50000"/>
                  </a:schemeClr>
                </a:solidFill>
                <a:cs typeface="Times New Roman"/>
              </a:rPr>
              <a:t>Policy Review Committee Presentation</a:t>
            </a:r>
            <a:endParaRPr lang="en-US" sz="2800" b="1" dirty="0">
              <a:solidFill>
                <a:schemeClr val="accent1">
                  <a:lumMod val="50000"/>
                </a:schemeClr>
              </a:solidFill>
              <a:cs typeface="Times New Roman"/>
            </a:endParaRPr>
          </a:p>
        </p:txBody>
      </p:sp>
      <p:sp>
        <p:nvSpPr>
          <p:cNvPr id="3" name="Rectangle 2"/>
          <p:cNvSpPr/>
          <p:nvPr/>
        </p:nvSpPr>
        <p:spPr>
          <a:xfrm>
            <a:off x="375314" y="351430"/>
            <a:ext cx="8393373" cy="6155140"/>
          </a:xfrm>
          <a:prstGeom prst="rect">
            <a:avLst/>
          </a:prstGeom>
          <a:noFill/>
          <a:ln w="12700">
            <a:solidFill>
              <a:schemeClr val="bg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7890" name="Picture 2" descr="http://evstudio.com/wp-content/uploads/2012/05/City-of-Denver-Logo.jpg"/>
          <p:cNvPicPr>
            <a:picLocks noChangeAspect="1" noChangeArrowheads="1"/>
          </p:cNvPicPr>
          <p:nvPr/>
        </p:nvPicPr>
        <p:blipFill>
          <a:blip r:embed="rId3"/>
          <a:srcRect/>
          <a:stretch>
            <a:fillRect/>
          </a:stretch>
        </p:blipFill>
        <p:spPr bwMode="auto">
          <a:xfrm>
            <a:off x="3661012" y="3907655"/>
            <a:ext cx="1825388" cy="1825388"/>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latin typeface="+mj-lt"/>
              </a:rPr>
              <a:t>Links to Open Data </a:t>
            </a:r>
            <a:endParaRPr lang="en-US" dirty="0">
              <a:effectLst/>
              <a:latin typeface="+mj-lt"/>
            </a:endParaRPr>
          </a:p>
        </p:txBody>
      </p:sp>
      <p:sp>
        <p:nvSpPr>
          <p:cNvPr id="3" name="Content Placeholder 2"/>
          <p:cNvSpPr>
            <a:spLocks noGrp="1"/>
          </p:cNvSpPr>
          <p:nvPr>
            <p:ph idx="1"/>
          </p:nvPr>
        </p:nvSpPr>
        <p:spPr/>
        <p:txBody>
          <a:bodyPr/>
          <a:lstStyle/>
          <a:p>
            <a:r>
              <a:rPr lang="en-US" b="0" dirty="0">
                <a:latin typeface="+mj-lt"/>
                <a:hlinkClick r:id="rId2"/>
              </a:rPr>
              <a:t>http://data.denvergov.org</a:t>
            </a:r>
            <a:r>
              <a:rPr lang="en-US" b="0" dirty="0" smtClean="0">
                <a:latin typeface="+mj-lt"/>
                <a:hlinkClick r:id="rId2"/>
              </a:rPr>
              <a:t>/</a:t>
            </a:r>
            <a:endParaRPr lang="en-US" b="0" dirty="0" smtClean="0">
              <a:latin typeface="+mj-lt"/>
            </a:endParaRPr>
          </a:p>
          <a:p>
            <a:r>
              <a:rPr lang="en-US" b="0" dirty="0">
                <a:latin typeface="+mj-lt"/>
                <a:hlinkClick r:id="rId3"/>
              </a:rPr>
              <a:t>http://data.opencolorado.org</a:t>
            </a:r>
            <a:r>
              <a:rPr lang="en-US" b="0" dirty="0" smtClean="0">
                <a:latin typeface="+mj-lt"/>
                <a:hlinkClick r:id="rId3"/>
              </a:rPr>
              <a:t>/</a:t>
            </a:r>
            <a:endParaRPr lang="en-US" b="0" dirty="0" smtClean="0">
              <a:latin typeface="+mj-lt"/>
            </a:endParaRPr>
          </a:p>
          <a:p>
            <a:r>
              <a:rPr lang="en-US" b="0" dirty="0">
                <a:latin typeface="+mj-lt"/>
                <a:hlinkClick r:id="rId4"/>
              </a:rPr>
              <a:t>https://</a:t>
            </a:r>
            <a:r>
              <a:rPr lang="en-US" b="0" dirty="0" smtClean="0">
                <a:latin typeface="+mj-lt"/>
                <a:hlinkClick r:id="rId4"/>
              </a:rPr>
              <a:t>www.whitehouse.gov/open</a:t>
            </a:r>
            <a:endParaRPr lang="en-US" b="0" dirty="0" smtClean="0">
              <a:latin typeface="+mj-lt"/>
            </a:endParaRPr>
          </a:p>
          <a:p>
            <a:r>
              <a:rPr lang="en-US" b="0" dirty="0">
                <a:latin typeface="+mj-lt"/>
                <a:hlinkClick r:id="rId5"/>
              </a:rPr>
              <a:t>https://data.colorado.gov</a:t>
            </a:r>
            <a:r>
              <a:rPr lang="en-US" b="0" dirty="0" smtClean="0">
                <a:latin typeface="+mj-lt"/>
                <a:hlinkClick r:id="rId5"/>
              </a:rPr>
              <a:t>/</a:t>
            </a:r>
            <a:endParaRPr lang="en-US" b="0" dirty="0" smtClean="0">
              <a:latin typeface="+mj-lt"/>
            </a:endParaRPr>
          </a:p>
          <a:p>
            <a:r>
              <a:rPr lang="en-US" b="0" u="sng" dirty="0" smtClean="0">
                <a:latin typeface="+mj-lt"/>
                <a:hlinkClick r:id="rId6"/>
              </a:rPr>
              <a:t>Link to Denver Post article - Bloomberg grant</a:t>
            </a:r>
            <a:endParaRPr lang="en-US" b="0" dirty="0">
              <a:latin typeface="+mj-lt"/>
            </a:endParaRPr>
          </a:p>
          <a:p>
            <a:endParaRPr lang="en-US" b="0" dirty="0" smtClean="0">
              <a:latin typeface="+mj-lt"/>
            </a:endParaRPr>
          </a:p>
          <a:p>
            <a:pPr marL="52387" indent="0">
              <a:buNone/>
            </a:pPr>
            <a:endParaRPr lang="en-US" b="0" dirty="0">
              <a:latin typeface="+mj-lt"/>
            </a:endParaRPr>
          </a:p>
        </p:txBody>
      </p:sp>
      <p:sp>
        <p:nvSpPr>
          <p:cNvPr id="4" name="Slide Number Placeholder 3"/>
          <p:cNvSpPr>
            <a:spLocks noGrp="1"/>
          </p:cNvSpPr>
          <p:nvPr>
            <p:ph type="sldNum" sz="quarter" idx="12"/>
          </p:nvPr>
        </p:nvSpPr>
        <p:spPr/>
        <p:txBody>
          <a:bodyPr/>
          <a:lstStyle/>
          <a:p>
            <a:fld id="{97294389-689C-5545-AFB6-3D61D61BC8B7}" type="slidenum">
              <a:rPr lang="en-US" smtClean="0">
                <a:latin typeface="+mj-lt"/>
              </a:rPr>
              <a:pPr/>
              <a:t>10</a:t>
            </a:fld>
            <a:endParaRPr lang="en-US">
              <a:latin typeface="+mj-lt"/>
            </a:endParaRPr>
          </a:p>
        </p:txBody>
      </p:sp>
    </p:spTree>
    <p:extLst>
      <p:ext uri="{BB962C8B-B14F-4D97-AF65-F5344CB8AC3E}">
        <p14:creationId xmlns:p14="http://schemas.microsoft.com/office/powerpoint/2010/main" val="653222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latin typeface="+mn-lt"/>
              </a:rPr>
              <a:t>Overview </a:t>
            </a:r>
            <a:br>
              <a:rPr lang="en-US" dirty="0" smtClean="0">
                <a:effectLst/>
                <a:latin typeface="+mn-lt"/>
              </a:rPr>
            </a:br>
            <a:r>
              <a:rPr lang="en-US" dirty="0" smtClean="0">
                <a:effectLst/>
                <a:latin typeface="+mn-lt"/>
              </a:rPr>
              <a:t>What is Open Data</a:t>
            </a:r>
            <a:endParaRPr lang="en-US" dirty="0">
              <a:effectLst/>
              <a:latin typeface="+mn-lt"/>
            </a:endParaRPr>
          </a:p>
        </p:txBody>
      </p:sp>
      <p:sp>
        <p:nvSpPr>
          <p:cNvPr id="4" name="Slide Number Placeholder 3"/>
          <p:cNvSpPr>
            <a:spLocks noGrp="1"/>
          </p:cNvSpPr>
          <p:nvPr>
            <p:ph type="sldNum" sz="quarter" idx="12"/>
          </p:nvPr>
        </p:nvSpPr>
        <p:spPr/>
        <p:txBody>
          <a:bodyPr/>
          <a:lstStyle/>
          <a:p>
            <a:fld id="{97294389-689C-5545-AFB6-3D61D61BC8B7}" type="slidenum">
              <a:rPr lang="en-US" smtClean="0"/>
              <a:pPr/>
              <a:t>2</a:t>
            </a:fld>
            <a:endParaRPr lang="en-US"/>
          </a:p>
        </p:txBody>
      </p:sp>
      <p:sp>
        <p:nvSpPr>
          <p:cNvPr id="6" name="TextBox 5"/>
          <p:cNvSpPr txBox="1"/>
          <p:nvPr/>
        </p:nvSpPr>
        <p:spPr>
          <a:xfrm>
            <a:off x="645458" y="1212275"/>
            <a:ext cx="7827981" cy="4832092"/>
          </a:xfrm>
          <a:prstGeom prst="rect">
            <a:avLst/>
          </a:prstGeom>
          <a:noFill/>
        </p:spPr>
        <p:txBody>
          <a:bodyPr wrap="square" rtlCol="0">
            <a:spAutoFit/>
          </a:bodyPr>
          <a:lstStyle/>
          <a:p>
            <a:pPr marL="285750" indent="-285750">
              <a:buFont typeface="Wingdings" panose="05000000000000000000" pitchFamily="2" charset="2"/>
              <a:buChar char="q"/>
            </a:pPr>
            <a:r>
              <a:rPr lang="en-US" dirty="0" smtClean="0"/>
              <a:t>2012 -The </a:t>
            </a:r>
            <a:r>
              <a:rPr lang="en-US" dirty="0"/>
              <a:t>open data </a:t>
            </a:r>
            <a:r>
              <a:rPr lang="en-US" dirty="0" smtClean="0"/>
              <a:t>initiative for the City and County of Denver began </a:t>
            </a:r>
            <a:r>
              <a:rPr lang="en-US" dirty="0"/>
              <a:t>as an </a:t>
            </a:r>
            <a:r>
              <a:rPr lang="en-US" dirty="0" smtClean="0"/>
              <a:t>employee-level </a:t>
            </a:r>
            <a:r>
              <a:rPr lang="en-US" dirty="0"/>
              <a:t>initiative to get our data out to the public to help with both transparency and to free up staff from processing many data requests. </a:t>
            </a:r>
            <a:endParaRPr lang="en-US" dirty="0" smtClean="0"/>
          </a:p>
          <a:p>
            <a:pPr marL="285750" indent="-285750">
              <a:buFont typeface="Wingdings" panose="05000000000000000000" pitchFamily="2" charset="2"/>
              <a:buChar char="q"/>
            </a:pPr>
            <a:r>
              <a:rPr lang="en-US" dirty="0" smtClean="0"/>
              <a:t>On </a:t>
            </a:r>
            <a:r>
              <a:rPr lang="en-US" dirty="0"/>
              <a:t>May 9, 2013, President Obama signed an </a:t>
            </a:r>
            <a:r>
              <a:rPr lang="en-US" dirty="0">
                <a:hlinkClick r:id="rId3"/>
              </a:rPr>
              <a:t>executive order</a:t>
            </a:r>
            <a:r>
              <a:rPr lang="en-US" dirty="0"/>
              <a:t> that made open and machine-readable data the new default for government information</a:t>
            </a:r>
            <a:r>
              <a:rPr lang="en-US" dirty="0" smtClean="0"/>
              <a:t>.</a:t>
            </a:r>
          </a:p>
          <a:p>
            <a:pPr marL="285750" indent="-285750">
              <a:buFont typeface="Wingdings" panose="05000000000000000000" pitchFamily="2" charset="2"/>
              <a:buChar char="q"/>
            </a:pPr>
            <a:r>
              <a:rPr lang="en-US" dirty="0" smtClean="0"/>
              <a:t>Making </a:t>
            </a:r>
            <a:r>
              <a:rPr lang="en-US" dirty="0"/>
              <a:t>information about government operations more readily available </a:t>
            </a:r>
            <a:r>
              <a:rPr lang="en-US" dirty="0" smtClean="0"/>
              <a:t>and </a:t>
            </a:r>
            <a:r>
              <a:rPr lang="en-US" dirty="0"/>
              <a:t>useful is also core to the promise of a more efficient and transparent </a:t>
            </a:r>
            <a:r>
              <a:rPr lang="en-US" dirty="0" smtClean="0"/>
              <a:t>government. </a:t>
            </a:r>
            <a:r>
              <a:rPr lang="en-US" u="sng" dirty="0">
                <a:hlinkClick r:id="rId4"/>
              </a:rPr>
              <a:t>http://www.whitehouse.gov/open</a:t>
            </a:r>
            <a:endParaRPr lang="en-US" dirty="0"/>
          </a:p>
          <a:p>
            <a:pPr marL="285750" indent="-285750">
              <a:buFont typeface="Wingdings" panose="05000000000000000000" pitchFamily="2" charset="2"/>
              <a:buChar char="q"/>
            </a:pPr>
            <a:r>
              <a:rPr lang="en-US" dirty="0" smtClean="0"/>
              <a:t>Over </a:t>
            </a:r>
            <a:r>
              <a:rPr lang="en-US" dirty="0"/>
              <a:t>the past few years, the Administration has launched a number of Open Data Initiatives aimed at scaling up open data efforts across the </a:t>
            </a:r>
            <a:r>
              <a:rPr lang="en-US" dirty="0">
                <a:hlinkClick r:id="rId5"/>
              </a:rPr>
              <a:t>Health, Energy, Climate, Education, Finance, Public Safety, and Global Development</a:t>
            </a:r>
            <a:r>
              <a:rPr lang="en-US" dirty="0"/>
              <a:t> sectors. </a:t>
            </a:r>
            <a:endParaRPr lang="en-US" dirty="0" smtClean="0"/>
          </a:p>
          <a:p>
            <a:pPr marL="285750" indent="-285750">
              <a:buFont typeface="Wingdings" panose="05000000000000000000" pitchFamily="2" charset="2"/>
              <a:buChar char="q"/>
            </a:pPr>
            <a:r>
              <a:rPr lang="en-US" dirty="0" smtClean="0"/>
              <a:t>The </a:t>
            </a:r>
            <a:r>
              <a:rPr lang="en-US" dirty="0"/>
              <a:t>White House has also launched </a:t>
            </a:r>
            <a:r>
              <a:rPr lang="en-US" dirty="0">
                <a:hlinkClick r:id="rId6"/>
              </a:rPr>
              <a:t>Project Open Data</a:t>
            </a:r>
            <a:r>
              <a:rPr lang="en-US" dirty="0"/>
              <a:t>, designed to share best practices, examples, and software code to assist federal agencies with opening data. These efforts have helped unlock troves of valuable data — that taxpayers have already paid for — and are making these resources more open and accessible to innovators and the public.</a:t>
            </a:r>
          </a:p>
          <a:p>
            <a:endParaRPr lang="en-US" sz="2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latin typeface="+mj-lt"/>
              </a:rPr>
              <a:t>Open Data Value</a:t>
            </a:r>
            <a:endParaRPr lang="en-US" dirty="0">
              <a:effectLst/>
              <a:latin typeface="+mj-lt"/>
            </a:endParaRPr>
          </a:p>
        </p:txBody>
      </p:sp>
      <p:sp>
        <p:nvSpPr>
          <p:cNvPr id="3" name="Content Placeholder 2"/>
          <p:cNvSpPr>
            <a:spLocks noGrp="1"/>
          </p:cNvSpPr>
          <p:nvPr>
            <p:ph idx="1"/>
          </p:nvPr>
        </p:nvSpPr>
        <p:spPr>
          <a:xfrm>
            <a:off x="457199" y="1053570"/>
            <a:ext cx="8229600" cy="5485342"/>
          </a:xfrm>
        </p:spPr>
        <p:txBody>
          <a:bodyPr>
            <a:normAutofit fontScale="70000" lnSpcReduction="20000"/>
          </a:bodyPr>
          <a:lstStyle/>
          <a:p>
            <a:r>
              <a:rPr lang="en-US" sz="2300" dirty="0" smtClean="0">
                <a:solidFill>
                  <a:schemeClr val="tx1"/>
                </a:solidFill>
                <a:latin typeface="+mn-lt"/>
                <a:cs typeface="+mn-cs"/>
              </a:rPr>
              <a:t>The </a:t>
            </a:r>
            <a:r>
              <a:rPr lang="en-US" sz="2300" dirty="0">
                <a:solidFill>
                  <a:schemeClr val="tx1"/>
                </a:solidFill>
                <a:latin typeface="+mn-lt"/>
                <a:cs typeface="+mn-cs"/>
              </a:rPr>
              <a:t>current Open Data Catalog has 191 datasets available	</a:t>
            </a:r>
          </a:p>
          <a:p>
            <a:pPr lvl="1"/>
            <a:r>
              <a:rPr lang="en-US" sz="2300" dirty="0">
                <a:latin typeface="+mn-lt"/>
                <a:cs typeface="+mn-cs"/>
              </a:rPr>
              <a:t>Open Data Catalog high usage </a:t>
            </a:r>
          </a:p>
          <a:p>
            <a:pPr lvl="2"/>
            <a:r>
              <a:rPr lang="en-US" sz="2300" dirty="0">
                <a:latin typeface="+mn-lt"/>
                <a:cs typeface="+mn-cs"/>
              </a:rPr>
              <a:t>Crime  3,000 + downloads</a:t>
            </a:r>
          </a:p>
          <a:p>
            <a:pPr lvl="2"/>
            <a:r>
              <a:rPr lang="en-US" sz="2300" dirty="0">
                <a:latin typeface="+mn-lt"/>
                <a:cs typeface="+mn-cs"/>
              </a:rPr>
              <a:t>Parcel  3,000 + downloads</a:t>
            </a:r>
          </a:p>
          <a:p>
            <a:pPr lvl="2"/>
            <a:r>
              <a:rPr lang="en-US" sz="2300" dirty="0">
                <a:latin typeface="+mn-lt"/>
                <a:cs typeface="+mn-cs"/>
              </a:rPr>
              <a:t>Mostly </a:t>
            </a:r>
            <a:r>
              <a:rPr lang="en-US" sz="2300" dirty="0" smtClean="0">
                <a:latin typeface="+mn-lt"/>
                <a:cs typeface="+mn-cs"/>
              </a:rPr>
              <a:t>Spatial (MAPS) </a:t>
            </a:r>
            <a:r>
              <a:rPr lang="en-US" sz="2300" dirty="0">
                <a:latin typeface="+mn-lt"/>
                <a:cs typeface="+mn-cs"/>
              </a:rPr>
              <a:t>– some non spatial data</a:t>
            </a:r>
          </a:p>
          <a:p>
            <a:pPr lvl="1"/>
            <a:r>
              <a:rPr lang="en-US" sz="2300" dirty="0">
                <a:latin typeface="+mn-lt"/>
                <a:cs typeface="+mn-cs"/>
              </a:rPr>
              <a:t>PocketGOV</a:t>
            </a:r>
          </a:p>
          <a:p>
            <a:pPr lvl="1"/>
            <a:r>
              <a:rPr lang="en-US" sz="2300" dirty="0">
                <a:latin typeface="+mn-lt"/>
                <a:cs typeface="+mn-cs"/>
              </a:rPr>
              <a:t>Open checkbook</a:t>
            </a:r>
          </a:p>
          <a:p>
            <a:pPr lvl="1"/>
            <a:r>
              <a:rPr lang="en-US" sz="2300" dirty="0">
                <a:latin typeface="+mn-lt"/>
                <a:cs typeface="+mn-cs"/>
              </a:rPr>
              <a:t>Code for America initiatives - marijuana crimes and tax </a:t>
            </a:r>
            <a:r>
              <a:rPr lang="en-US" sz="2300" dirty="0" smtClean="0">
                <a:latin typeface="+mn-lt"/>
                <a:cs typeface="+mn-cs"/>
              </a:rPr>
              <a:t>revenue</a:t>
            </a:r>
            <a:endParaRPr lang="en-US" sz="2300" dirty="0">
              <a:latin typeface="+mn-lt"/>
              <a:cs typeface="+mn-cs"/>
            </a:endParaRPr>
          </a:p>
          <a:p>
            <a:pPr lvl="1"/>
            <a:r>
              <a:rPr lang="en-US" sz="2300" dirty="0" smtClean="0">
                <a:latin typeface="+mn-lt"/>
                <a:cs typeface="+mn-cs"/>
              </a:rPr>
              <a:t>Procurement </a:t>
            </a:r>
            <a:r>
              <a:rPr lang="en-US" sz="2300" dirty="0">
                <a:latin typeface="+mn-lt"/>
                <a:cs typeface="+mn-cs"/>
              </a:rPr>
              <a:t>and Travel webpage (Budget) and the Open Checkbook</a:t>
            </a:r>
          </a:p>
          <a:p>
            <a:pPr lvl="1"/>
            <a:r>
              <a:rPr lang="en-US" sz="2300" dirty="0">
                <a:latin typeface="+mn-lt"/>
                <a:cs typeface="+mn-cs"/>
              </a:rPr>
              <a:t>Street sweeping app is using open data to notify citizens if requested,  via email or text </a:t>
            </a:r>
          </a:p>
          <a:p>
            <a:pPr lvl="1"/>
            <a:r>
              <a:rPr lang="en-US" sz="2300" dirty="0">
                <a:latin typeface="+mn-lt"/>
                <a:cs typeface="+mn-cs"/>
              </a:rPr>
              <a:t>The State of Colorado downloads our GIS data to help create State-wide GIS layers</a:t>
            </a:r>
          </a:p>
          <a:p>
            <a:pPr lvl="1"/>
            <a:r>
              <a:rPr lang="en-US" sz="2300" dirty="0">
                <a:latin typeface="+mn-lt"/>
                <a:cs typeface="+mn-cs"/>
              </a:rPr>
              <a:t>Our neighboring municipalities download our data to help create regional GIS layers</a:t>
            </a:r>
          </a:p>
          <a:p>
            <a:pPr lvl="1"/>
            <a:r>
              <a:rPr lang="en-US" sz="2300" dirty="0">
                <a:latin typeface="+mn-lt"/>
                <a:cs typeface="+mn-cs"/>
              </a:rPr>
              <a:t>The media uses the “Open Checkbook” to research City spending on various projects</a:t>
            </a:r>
          </a:p>
          <a:p>
            <a:pPr lvl="1"/>
            <a:r>
              <a:rPr lang="en-US" sz="2300" dirty="0">
                <a:latin typeface="+mn-lt"/>
                <a:cs typeface="+mn-cs"/>
              </a:rPr>
              <a:t>Researchers use the data on the ODC for various </a:t>
            </a:r>
            <a:r>
              <a:rPr lang="en-US" sz="2300" dirty="0" smtClean="0">
                <a:latin typeface="+mn-lt"/>
                <a:cs typeface="+mn-cs"/>
              </a:rPr>
              <a:t>studies</a:t>
            </a:r>
          </a:p>
          <a:p>
            <a:r>
              <a:rPr lang="en-US" sz="2300" b="0" dirty="0" smtClean="0">
                <a:solidFill>
                  <a:schemeClr val="tx1"/>
                </a:solidFill>
                <a:latin typeface="+mn-lt"/>
                <a:cs typeface="+mn-cs"/>
              </a:rPr>
              <a:t>New arrivals</a:t>
            </a:r>
          </a:p>
          <a:p>
            <a:pPr lvl="1"/>
            <a:r>
              <a:rPr lang="en-US" sz="2300" dirty="0">
                <a:latin typeface="+mn-lt"/>
                <a:cs typeface="+mn-cs"/>
              </a:rPr>
              <a:t>Marijuana operations data</a:t>
            </a:r>
          </a:p>
          <a:p>
            <a:pPr lvl="1"/>
            <a:r>
              <a:rPr lang="en-US" sz="2300" dirty="0">
                <a:latin typeface="+mn-lt"/>
                <a:cs typeface="+mn-cs"/>
              </a:rPr>
              <a:t>DPD - Traffic and Pedestrian </a:t>
            </a:r>
            <a:r>
              <a:rPr lang="en-US" sz="2300" dirty="0" smtClean="0">
                <a:latin typeface="+mn-lt"/>
                <a:cs typeface="+mn-cs"/>
              </a:rPr>
              <a:t>stops + 2 more </a:t>
            </a:r>
          </a:p>
          <a:p>
            <a:pPr lvl="1"/>
            <a:r>
              <a:rPr lang="en-US" sz="2300" dirty="0" smtClean="0">
                <a:latin typeface="+mn-lt"/>
                <a:cs typeface="+mn-cs"/>
              </a:rPr>
              <a:t>Data Sharing agreement with Louisville KY – Sheriff department data analysis</a:t>
            </a:r>
            <a:endParaRPr lang="en-US" sz="2300" dirty="0">
              <a:latin typeface="+mn-lt"/>
              <a:cs typeface="+mn-cs"/>
            </a:endParaRPr>
          </a:p>
        </p:txBody>
      </p:sp>
      <p:sp>
        <p:nvSpPr>
          <p:cNvPr id="4" name="Slide Number Placeholder 3"/>
          <p:cNvSpPr>
            <a:spLocks noGrp="1"/>
          </p:cNvSpPr>
          <p:nvPr>
            <p:ph type="sldNum" sz="quarter" idx="12"/>
          </p:nvPr>
        </p:nvSpPr>
        <p:spPr/>
        <p:txBody>
          <a:bodyPr/>
          <a:lstStyle/>
          <a:p>
            <a:fld id="{97294389-689C-5545-AFB6-3D61D61BC8B7}" type="slidenum">
              <a:rPr lang="en-US" smtClean="0"/>
              <a:pPr/>
              <a:t>3</a:t>
            </a:fld>
            <a:endParaRPr lang="en-US"/>
          </a:p>
        </p:txBody>
      </p:sp>
    </p:spTree>
    <p:extLst>
      <p:ext uri="{BB962C8B-B14F-4D97-AF65-F5344CB8AC3E}">
        <p14:creationId xmlns:p14="http://schemas.microsoft.com/office/powerpoint/2010/main" val="1128238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latin typeface="+mn-lt"/>
              </a:rPr>
              <a:t>Open Data Nationwide</a:t>
            </a:r>
            <a:endParaRPr lang="en-US" dirty="0">
              <a:effectLst/>
              <a:latin typeface="+mn-lt"/>
            </a:endParaRPr>
          </a:p>
        </p:txBody>
      </p:sp>
      <p:sp>
        <p:nvSpPr>
          <p:cNvPr id="4" name="Slide Number Placeholder 3"/>
          <p:cNvSpPr>
            <a:spLocks noGrp="1"/>
          </p:cNvSpPr>
          <p:nvPr>
            <p:ph type="sldNum" sz="quarter" idx="12"/>
          </p:nvPr>
        </p:nvSpPr>
        <p:spPr/>
        <p:txBody>
          <a:bodyPr/>
          <a:lstStyle/>
          <a:p>
            <a:fld id="{97294389-689C-5545-AFB6-3D61D61BC8B7}" type="slidenum">
              <a:rPr lang="en-US" smtClean="0"/>
              <a:pPr/>
              <a:t>4</a:t>
            </a:fld>
            <a:endParaRPr lang="en-US"/>
          </a:p>
        </p:txBody>
      </p:sp>
      <p:sp>
        <p:nvSpPr>
          <p:cNvPr id="3" name="Rectangle 2"/>
          <p:cNvSpPr/>
          <p:nvPr/>
        </p:nvSpPr>
        <p:spPr>
          <a:xfrm>
            <a:off x="4067649" y="1854815"/>
            <a:ext cx="886781"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38</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5" name="TextBox 4"/>
          <p:cNvSpPr txBox="1"/>
          <p:nvPr/>
        </p:nvSpPr>
        <p:spPr>
          <a:xfrm>
            <a:off x="5105399" y="2131814"/>
            <a:ext cx="3611880" cy="369332"/>
          </a:xfrm>
          <a:prstGeom prst="rect">
            <a:avLst/>
          </a:prstGeom>
          <a:noFill/>
        </p:spPr>
        <p:txBody>
          <a:bodyPr wrap="square" rtlCol="0">
            <a:spAutoFit/>
          </a:bodyPr>
          <a:lstStyle/>
          <a:p>
            <a:r>
              <a:rPr lang="en-US" dirty="0" smtClean="0"/>
              <a:t>U.S. Cities with Open Data Policies</a:t>
            </a:r>
            <a:endParaRPr lang="en-US" dirty="0"/>
          </a:p>
        </p:txBody>
      </p:sp>
      <p:sp>
        <p:nvSpPr>
          <p:cNvPr id="7" name="Rectangle 6"/>
          <p:cNvSpPr/>
          <p:nvPr/>
        </p:nvSpPr>
        <p:spPr>
          <a:xfrm>
            <a:off x="4418707" y="2947630"/>
            <a:ext cx="535723"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7</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TextBox 7"/>
          <p:cNvSpPr txBox="1"/>
          <p:nvPr/>
        </p:nvSpPr>
        <p:spPr>
          <a:xfrm>
            <a:off x="5105399" y="3261360"/>
            <a:ext cx="3992881" cy="369332"/>
          </a:xfrm>
          <a:prstGeom prst="rect">
            <a:avLst/>
          </a:prstGeom>
          <a:noFill/>
        </p:spPr>
        <p:txBody>
          <a:bodyPr wrap="square" rtlCol="0">
            <a:spAutoFit/>
          </a:bodyPr>
          <a:lstStyle/>
          <a:p>
            <a:r>
              <a:rPr lang="en-US" dirty="0" smtClean="0"/>
              <a:t>U.S. Counties with Open Data Policies</a:t>
            </a:r>
            <a:endParaRPr lang="en-US" dirty="0"/>
          </a:p>
        </p:txBody>
      </p:sp>
      <p:sp>
        <p:nvSpPr>
          <p:cNvPr id="27" name="Rectangle 26"/>
          <p:cNvSpPr/>
          <p:nvPr/>
        </p:nvSpPr>
        <p:spPr>
          <a:xfrm>
            <a:off x="2841351" y="4090748"/>
            <a:ext cx="2113079"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15,000</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8" name="TextBox 27"/>
          <p:cNvSpPr txBox="1"/>
          <p:nvPr/>
        </p:nvSpPr>
        <p:spPr>
          <a:xfrm>
            <a:off x="5105399" y="4328160"/>
            <a:ext cx="3611880" cy="646331"/>
          </a:xfrm>
          <a:prstGeom prst="rect">
            <a:avLst/>
          </a:prstGeom>
          <a:noFill/>
        </p:spPr>
        <p:txBody>
          <a:bodyPr wrap="square" rtlCol="0">
            <a:spAutoFit/>
          </a:bodyPr>
          <a:lstStyle/>
          <a:p>
            <a:r>
              <a:rPr lang="en-US" dirty="0" smtClean="0"/>
              <a:t>Available datasets on Socrata multi-tenant platform</a:t>
            </a:r>
            <a:endParaRPr lang="en-US" dirty="0"/>
          </a:p>
        </p:txBody>
      </p:sp>
      <p:sp>
        <p:nvSpPr>
          <p:cNvPr id="30" name="Rectangle 29"/>
          <p:cNvSpPr/>
          <p:nvPr/>
        </p:nvSpPr>
        <p:spPr>
          <a:xfrm>
            <a:off x="2071910" y="5085097"/>
            <a:ext cx="2882520"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$3 trillion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1" name="TextBox 30"/>
          <p:cNvSpPr txBox="1"/>
          <p:nvPr/>
        </p:nvSpPr>
        <p:spPr>
          <a:xfrm>
            <a:off x="5105399" y="5223596"/>
            <a:ext cx="3611880" cy="646331"/>
          </a:xfrm>
          <a:prstGeom prst="rect">
            <a:avLst/>
          </a:prstGeom>
          <a:noFill/>
        </p:spPr>
        <p:txBody>
          <a:bodyPr wrap="square" rtlCol="0">
            <a:spAutoFit/>
          </a:bodyPr>
          <a:lstStyle/>
          <a:p>
            <a:r>
              <a:rPr lang="en-US" dirty="0" smtClean="0"/>
              <a:t>Potential economic benefit of releasing federal data (McKinsey)</a:t>
            </a:r>
            <a:endParaRPr lang="en-US" dirty="0"/>
          </a:p>
        </p:txBody>
      </p:sp>
      <p:sp>
        <p:nvSpPr>
          <p:cNvPr id="32" name="TextBox 31"/>
          <p:cNvSpPr txBox="1"/>
          <p:nvPr/>
        </p:nvSpPr>
        <p:spPr>
          <a:xfrm>
            <a:off x="381000" y="1639579"/>
            <a:ext cx="3307080" cy="2616101"/>
          </a:xfrm>
          <a:prstGeom prst="rect">
            <a:avLst/>
          </a:prstGeom>
          <a:noFill/>
          <a:ln>
            <a:solidFill>
              <a:schemeClr val="accent1"/>
            </a:solidFill>
          </a:ln>
        </p:spPr>
        <p:txBody>
          <a:bodyPr wrap="square" rtlCol="0">
            <a:spAutoFit/>
          </a:bodyPr>
          <a:lstStyle/>
          <a:p>
            <a:r>
              <a:rPr lang="en-US" sz="2000" b="1" dirty="0" smtClean="0"/>
              <a:t>Case Study: NYC </a:t>
            </a:r>
            <a:r>
              <a:rPr lang="en-US" sz="2000" b="1" dirty="0" err="1" smtClean="0"/>
              <a:t>OpenData</a:t>
            </a:r>
            <a:endParaRPr lang="en-US" sz="2000" b="1" dirty="0" smtClean="0"/>
          </a:p>
          <a:p>
            <a:pPr marL="285750" indent="-285750">
              <a:buFont typeface="Arial" panose="020B0604020202020204" pitchFamily="34" charset="0"/>
              <a:buChar char="•"/>
            </a:pPr>
            <a:r>
              <a:rPr lang="en-US" dirty="0" smtClean="0"/>
              <a:t>2012: Local Law 11, requiring city agencies to open data</a:t>
            </a:r>
          </a:p>
          <a:p>
            <a:pPr marL="285750" indent="-285750">
              <a:buFont typeface="Arial" panose="020B0604020202020204" pitchFamily="34" charset="0"/>
              <a:buChar char="•"/>
            </a:pPr>
            <a:r>
              <a:rPr lang="en-US" dirty="0" smtClean="0"/>
              <a:t>1,350 current data sets</a:t>
            </a:r>
          </a:p>
          <a:p>
            <a:pPr marL="285750" indent="-285750">
              <a:buFont typeface="Arial" panose="020B0604020202020204" pitchFamily="34" charset="0"/>
              <a:buChar char="•"/>
            </a:pPr>
            <a:r>
              <a:rPr lang="en-US" dirty="0" smtClean="0"/>
              <a:t>282 planned data sets</a:t>
            </a:r>
            <a:endParaRPr lang="en-US" dirty="0"/>
          </a:p>
          <a:p>
            <a:pPr marL="285750" indent="-285750">
              <a:buFont typeface="Arial" panose="020B0604020202020204" pitchFamily="34" charset="0"/>
              <a:buChar char="•"/>
            </a:pPr>
            <a:r>
              <a:rPr lang="en-US" dirty="0" smtClean="0"/>
              <a:t>Used for visualizations of noise complaints, building construction, recycling rates, urban streetscape, etc.</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latin typeface="+mn-lt"/>
              </a:rPr>
              <a:t>Why an Open Data Policy</a:t>
            </a:r>
            <a:endParaRPr lang="en-US" dirty="0">
              <a:effectLst/>
              <a:latin typeface="+mn-lt"/>
            </a:endParaRPr>
          </a:p>
        </p:txBody>
      </p:sp>
      <p:sp>
        <p:nvSpPr>
          <p:cNvPr id="4" name="Slide Number Placeholder 3"/>
          <p:cNvSpPr>
            <a:spLocks noGrp="1"/>
          </p:cNvSpPr>
          <p:nvPr>
            <p:ph type="sldNum" sz="quarter" idx="12"/>
          </p:nvPr>
        </p:nvSpPr>
        <p:spPr/>
        <p:txBody>
          <a:bodyPr/>
          <a:lstStyle/>
          <a:p>
            <a:fld id="{97294389-689C-5545-AFB6-3D61D61BC8B7}" type="slidenum">
              <a:rPr lang="en-US" smtClean="0"/>
              <a:pPr/>
              <a:t>5</a:t>
            </a:fld>
            <a:endParaRPr lang="en-US"/>
          </a:p>
        </p:txBody>
      </p:sp>
      <p:sp>
        <p:nvSpPr>
          <p:cNvPr id="3" name="TextBox 2"/>
          <p:cNvSpPr txBox="1"/>
          <p:nvPr/>
        </p:nvSpPr>
        <p:spPr>
          <a:xfrm>
            <a:off x="741143" y="1203505"/>
            <a:ext cx="7337612" cy="5847755"/>
          </a:xfrm>
          <a:prstGeom prst="rect">
            <a:avLst/>
          </a:prstGeom>
          <a:noFill/>
        </p:spPr>
        <p:txBody>
          <a:bodyPr wrap="square" rtlCol="0">
            <a:spAutoFit/>
          </a:bodyPr>
          <a:lstStyle/>
          <a:p>
            <a:pPr marL="342900" indent="-342900">
              <a:buFont typeface="Wingdings" panose="05000000000000000000" pitchFamily="2" charset="2"/>
              <a:buChar char="q"/>
            </a:pPr>
            <a:r>
              <a:rPr lang="en-US" sz="2000" dirty="0" smtClean="0"/>
              <a:t>Align with the Mayor and White House government transparency initiatives</a:t>
            </a:r>
          </a:p>
          <a:p>
            <a:pPr marL="342900" indent="-342900">
              <a:buFont typeface="Wingdings" panose="05000000000000000000" pitchFamily="2" charset="2"/>
              <a:buChar char="q"/>
            </a:pPr>
            <a:r>
              <a:rPr lang="en-US" sz="2000" dirty="0" smtClean="0"/>
              <a:t>Incorporate </a:t>
            </a:r>
            <a:r>
              <a:rPr lang="en-US" sz="2000" dirty="0" smtClean="0"/>
              <a:t>best practice</a:t>
            </a:r>
          </a:p>
          <a:p>
            <a:pPr marL="342900" indent="-342900">
              <a:buFont typeface="Wingdings" panose="05000000000000000000" pitchFamily="2" charset="2"/>
              <a:buChar char="q"/>
            </a:pPr>
            <a:r>
              <a:rPr lang="en-US" sz="2000" dirty="0" smtClean="0"/>
              <a:t>Facilitate </a:t>
            </a:r>
            <a:r>
              <a:rPr lang="en-US" sz="2000" dirty="0" smtClean="0"/>
              <a:t>the dissemination of information in a rational and legal manner that best serves the public</a:t>
            </a:r>
          </a:p>
          <a:p>
            <a:pPr marL="342900" indent="-342900">
              <a:buFont typeface="Wingdings" panose="05000000000000000000" pitchFamily="2" charset="2"/>
              <a:buChar char="q"/>
            </a:pPr>
            <a:r>
              <a:rPr lang="en-US" sz="2000" dirty="0" smtClean="0"/>
              <a:t>Address Zero </a:t>
            </a:r>
            <a:r>
              <a:rPr lang="en-US" sz="2000" dirty="0" smtClean="0"/>
              <a:t>CCD policies providing support for open data initiatives, guidance for agencies, and governance of open data </a:t>
            </a:r>
            <a:r>
              <a:rPr lang="en-US" sz="2000" dirty="0" smtClean="0"/>
              <a:t>practice</a:t>
            </a:r>
          </a:p>
          <a:p>
            <a:pPr marL="285750" lvl="0" indent="-285750" fontAlgn="base">
              <a:buFont typeface="Wingdings" panose="05000000000000000000" pitchFamily="2" charset="2"/>
              <a:buChar char="q"/>
            </a:pPr>
            <a:r>
              <a:rPr lang="en-US" dirty="0" smtClean="0"/>
              <a:t>Builds internal buy-in</a:t>
            </a:r>
            <a:endParaRPr lang="en-US" sz="2800" dirty="0" smtClean="0"/>
          </a:p>
          <a:p>
            <a:pPr marL="285750" lvl="0" indent="-285750" fontAlgn="base">
              <a:buFont typeface="Wingdings" panose="05000000000000000000" pitchFamily="2" charset="2"/>
              <a:buChar char="q"/>
            </a:pPr>
            <a:r>
              <a:rPr lang="en-US" dirty="0" smtClean="0"/>
              <a:t>Communicates </a:t>
            </a:r>
            <a:r>
              <a:rPr lang="en-US" dirty="0"/>
              <a:t>an executive’s strong open data commitment as an invitation to public engagement </a:t>
            </a:r>
            <a:endParaRPr lang="en-US" sz="2800" dirty="0"/>
          </a:p>
          <a:p>
            <a:pPr marL="285750" indent="-285750" fontAlgn="base">
              <a:buFont typeface="Wingdings" panose="05000000000000000000" pitchFamily="2" charset="2"/>
              <a:buChar char="q"/>
            </a:pPr>
            <a:r>
              <a:rPr lang="en-US" dirty="0" smtClean="0"/>
              <a:t> Builds </a:t>
            </a:r>
            <a:r>
              <a:rPr lang="en-US" dirty="0"/>
              <a:t>a legal framework for accountability and enforcement both in the present and in the future </a:t>
            </a:r>
            <a:endParaRPr lang="en-US" sz="2800" dirty="0"/>
          </a:p>
          <a:p>
            <a:pPr marL="342900" indent="-342900">
              <a:buFont typeface="Wingdings" panose="05000000000000000000" pitchFamily="2" charset="2"/>
              <a:buChar char="q"/>
            </a:pPr>
            <a:r>
              <a:rPr lang="en-US" dirty="0" smtClean="0"/>
              <a:t> </a:t>
            </a:r>
            <a:r>
              <a:rPr lang="en-US" sz="2000" dirty="0"/>
              <a:t>Bloomberg Grant resources – Sunlight </a:t>
            </a:r>
            <a:r>
              <a:rPr lang="en-US" sz="2000" dirty="0" smtClean="0"/>
              <a:t>Foundation, Work Works Cities, Johns Hopkins</a:t>
            </a:r>
            <a:endParaRPr lang="en-US" sz="2000" dirty="0"/>
          </a:p>
          <a:p>
            <a:pPr marL="795338" indent="-342900">
              <a:buFont typeface="Wingdings" panose="05000000000000000000" pitchFamily="2" charset="2"/>
              <a:buChar char="§"/>
            </a:pPr>
            <a:r>
              <a:rPr lang="en-US" dirty="0"/>
              <a:t>Perfect opportunity for us to use these resources to get this accomplished</a:t>
            </a:r>
          </a:p>
          <a:p>
            <a:pPr lvl="1" fontAlgn="base"/>
            <a:endParaRPr lang="en-US" sz="2800" dirty="0"/>
          </a:p>
          <a:p>
            <a:pPr marL="342900" indent="-342900">
              <a:buFont typeface="Wingdings" panose="05000000000000000000" pitchFamily="2" charset="2"/>
              <a:buChar char="q"/>
            </a:pPr>
            <a:endParaRPr lang="en-US" sz="2000"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latin typeface="+mn-lt"/>
              </a:rPr>
              <a:t>Recommendations</a:t>
            </a:r>
            <a:endParaRPr lang="en-US" dirty="0">
              <a:effectLst/>
              <a:latin typeface="+mn-lt"/>
            </a:endParaRPr>
          </a:p>
        </p:txBody>
      </p:sp>
      <p:sp>
        <p:nvSpPr>
          <p:cNvPr id="7" name="Rectangle 6"/>
          <p:cNvSpPr/>
          <p:nvPr/>
        </p:nvSpPr>
        <p:spPr>
          <a:xfrm>
            <a:off x="402608" y="1419368"/>
            <a:ext cx="8229599" cy="3847207"/>
          </a:xfrm>
          <a:prstGeom prst="rect">
            <a:avLst/>
          </a:prstGeom>
        </p:spPr>
        <p:txBody>
          <a:bodyPr wrap="square">
            <a:spAutoFit/>
          </a:bodyPr>
          <a:lstStyle/>
          <a:p>
            <a:pPr lvl="0"/>
            <a:r>
              <a:rPr lang="en-US" sz="2000" b="1" dirty="0" smtClean="0">
                <a:solidFill>
                  <a:srgbClr val="263B86">
                    <a:lumMod val="50000"/>
                  </a:srgbClr>
                </a:solidFill>
                <a:cs typeface="Times New Roman" pitchFamily="18" charset="0"/>
              </a:rPr>
              <a:t>Create Executive Order </a:t>
            </a:r>
            <a:r>
              <a:rPr lang="en-US" sz="2000" b="1" dirty="0"/>
              <a:t>Create Executive Order </a:t>
            </a:r>
            <a:r>
              <a:rPr lang="en-US" sz="2000" dirty="0" smtClean="0"/>
              <a:t>which establishes </a:t>
            </a:r>
            <a:r>
              <a:rPr lang="en-US" sz="2000" dirty="0"/>
              <a:t>Denver’s commitment to be open and transparent with data while safeguarding protected and sensitive information</a:t>
            </a:r>
          </a:p>
          <a:p>
            <a:pPr marL="344488" indent="-292100">
              <a:spcBef>
                <a:spcPct val="20000"/>
              </a:spcBef>
              <a:buFont typeface="Wingdings" pitchFamily="2" charset="2"/>
              <a:buChar char="§"/>
            </a:pPr>
            <a:endParaRPr lang="en-US" sz="2000" dirty="0">
              <a:solidFill>
                <a:srgbClr val="263B86">
                  <a:lumMod val="50000"/>
                </a:srgbClr>
              </a:solidFill>
              <a:cs typeface="Times New Roman" pitchFamily="18" charset="0"/>
            </a:endParaRPr>
          </a:p>
          <a:p>
            <a:pPr marL="344488" indent="-292100">
              <a:spcBef>
                <a:spcPct val="20000"/>
              </a:spcBef>
              <a:buFont typeface="Wingdings" pitchFamily="2" charset="2"/>
              <a:buChar char="§"/>
            </a:pPr>
            <a:r>
              <a:rPr lang="en-US" sz="2000" b="1" dirty="0" smtClean="0">
                <a:solidFill>
                  <a:srgbClr val="263B86">
                    <a:lumMod val="50000"/>
                  </a:srgbClr>
                </a:solidFill>
                <a:cs typeface="Times New Roman" pitchFamily="18" charset="0"/>
              </a:rPr>
              <a:t>Create related </a:t>
            </a:r>
            <a:r>
              <a:rPr lang="en-US" sz="2000" b="1" dirty="0">
                <a:solidFill>
                  <a:srgbClr val="263B86">
                    <a:lumMod val="50000"/>
                  </a:srgbClr>
                </a:solidFill>
                <a:cs typeface="Times New Roman" pitchFamily="18" charset="0"/>
              </a:rPr>
              <a:t>m</a:t>
            </a:r>
            <a:r>
              <a:rPr lang="en-US" sz="2000" b="1" dirty="0" smtClean="0">
                <a:solidFill>
                  <a:srgbClr val="263B86">
                    <a:lumMod val="50000"/>
                  </a:srgbClr>
                </a:solidFill>
                <a:cs typeface="Times New Roman" pitchFamily="18" charset="0"/>
              </a:rPr>
              <a:t>emorandums </a:t>
            </a:r>
            <a:r>
              <a:rPr lang="en-US" sz="2000" dirty="0" smtClean="0">
                <a:solidFill>
                  <a:srgbClr val="263B86">
                    <a:lumMod val="50000"/>
                  </a:srgbClr>
                </a:solidFill>
                <a:cs typeface="Times New Roman" pitchFamily="18" charset="0"/>
              </a:rPr>
              <a:t>to:</a:t>
            </a:r>
          </a:p>
          <a:p>
            <a:pPr marL="801688" lvl="1" indent="-292100">
              <a:spcBef>
                <a:spcPct val="20000"/>
              </a:spcBef>
              <a:buFont typeface="Wingdings" pitchFamily="2" charset="2"/>
              <a:buChar char="§"/>
            </a:pPr>
            <a:r>
              <a:rPr lang="en-US" sz="2000" dirty="0" smtClean="0">
                <a:solidFill>
                  <a:srgbClr val="263B86">
                    <a:lumMod val="50000"/>
                  </a:srgbClr>
                </a:solidFill>
                <a:cs typeface="Times New Roman" pitchFamily="18" charset="0"/>
              </a:rPr>
              <a:t>Define a governance structure around the release of data and associated processes</a:t>
            </a:r>
          </a:p>
          <a:p>
            <a:pPr marL="801688" lvl="1" indent="-292100">
              <a:spcBef>
                <a:spcPct val="20000"/>
              </a:spcBef>
              <a:buFont typeface="Wingdings" pitchFamily="2" charset="2"/>
              <a:buChar char="§"/>
            </a:pPr>
            <a:r>
              <a:rPr lang="en-US" sz="2000" dirty="0" smtClean="0">
                <a:solidFill>
                  <a:srgbClr val="263B86">
                    <a:lumMod val="50000"/>
                  </a:srgbClr>
                </a:solidFill>
                <a:cs typeface="Times New Roman" pitchFamily="18" charset="0"/>
              </a:rPr>
              <a:t>Determine bi-annual reviews of progress towards achieving initiative’s goals</a:t>
            </a:r>
          </a:p>
          <a:p>
            <a:pPr marL="801688" lvl="1" indent="-292100">
              <a:spcBef>
                <a:spcPct val="20000"/>
              </a:spcBef>
              <a:buFont typeface="Wingdings" pitchFamily="2" charset="2"/>
              <a:buChar char="§"/>
            </a:pPr>
            <a:r>
              <a:rPr lang="en-US" sz="2000" dirty="0">
                <a:solidFill>
                  <a:srgbClr val="263B86">
                    <a:lumMod val="50000"/>
                  </a:srgbClr>
                </a:solidFill>
                <a:cs typeface="Times New Roman" pitchFamily="18" charset="0"/>
              </a:rPr>
              <a:t>Establish central location for published </a:t>
            </a:r>
            <a:r>
              <a:rPr lang="en-US" sz="2000" dirty="0" smtClean="0">
                <a:solidFill>
                  <a:srgbClr val="263B86">
                    <a:lumMod val="50000"/>
                  </a:srgbClr>
                </a:solidFill>
                <a:cs typeface="Times New Roman" pitchFamily="18" charset="0"/>
              </a:rPr>
              <a:t>data</a:t>
            </a:r>
          </a:p>
          <a:p>
            <a:pPr marL="509588" lvl="1">
              <a:spcBef>
                <a:spcPct val="20000"/>
              </a:spcBef>
            </a:pPr>
            <a:r>
              <a:rPr lang="en-US" sz="2000" dirty="0" smtClean="0">
                <a:solidFill>
                  <a:srgbClr val="263B86">
                    <a:lumMod val="50000"/>
                  </a:srgbClr>
                </a:solidFill>
                <a:cs typeface="Times New Roman" pitchFamily="18" charset="0"/>
              </a:rPr>
              <a:t> </a:t>
            </a:r>
            <a:endParaRPr lang="en-US" sz="2000" dirty="0">
              <a:solidFill>
                <a:srgbClr val="263B86">
                  <a:lumMod val="50000"/>
                </a:srgbClr>
              </a:solidFill>
              <a:cs typeface="Times New Roman" pitchFamily="18" charset="0"/>
            </a:endParaRPr>
          </a:p>
        </p:txBody>
      </p:sp>
      <p:sp>
        <p:nvSpPr>
          <p:cNvPr id="35" name="Slide Number Placeholder 34"/>
          <p:cNvSpPr>
            <a:spLocks noGrp="1"/>
          </p:cNvSpPr>
          <p:nvPr>
            <p:ph type="sldNum" sz="quarter" idx="12"/>
          </p:nvPr>
        </p:nvSpPr>
        <p:spPr/>
        <p:txBody>
          <a:bodyPr/>
          <a:lstStyle/>
          <a:p>
            <a:fld id="{97294389-689C-5545-AFB6-3D61D61BC8B7}" type="slidenum">
              <a:rPr lang="en-US" smtClean="0"/>
              <a:pPr/>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latin typeface="+mj-lt"/>
              </a:rPr>
              <a:t>Policy and Memorandum</a:t>
            </a:r>
            <a:br>
              <a:rPr lang="en-US" dirty="0" smtClean="0">
                <a:effectLst/>
                <a:latin typeface="+mj-lt"/>
              </a:rPr>
            </a:br>
            <a:r>
              <a:rPr lang="en-US" dirty="0" smtClean="0">
                <a:effectLst/>
                <a:latin typeface="+mj-lt"/>
              </a:rPr>
              <a:t>Outline</a:t>
            </a:r>
            <a:endParaRPr lang="en-US" dirty="0">
              <a:effectLst/>
              <a:latin typeface="+mj-lt"/>
            </a:endParaRPr>
          </a:p>
        </p:txBody>
      </p:sp>
      <p:sp>
        <p:nvSpPr>
          <p:cNvPr id="3" name="Content Placeholder 2"/>
          <p:cNvSpPr>
            <a:spLocks noGrp="1"/>
          </p:cNvSpPr>
          <p:nvPr>
            <p:ph idx="1"/>
          </p:nvPr>
        </p:nvSpPr>
        <p:spPr>
          <a:xfrm>
            <a:off x="457199" y="1456266"/>
            <a:ext cx="8229600" cy="3721630"/>
          </a:xfrm>
        </p:spPr>
        <p:txBody>
          <a:bodyPr>
            <a:normAutofit/>
          </a:bodyPr>
          <a:lstStyle/>
          <a:p>
            <a:r>
              <a:rPr lang="en-US" sz="2000" b="0" dirty="0" smtClean="0">
                <a:latin typeface="+mj-lt"/>
              </a:rPr>
              <a:t>Purpose</a:t>
            </a:r>
          </a:p>
          <a:p>
            <a:r>
              <a:rPr lang="en-US" sz="2000" b="0" dirty="0" smtClean="0">
                <a:latin typeface="+mj-lt"/>
              </a:rPr>
              <a:t>Policy Goal</a:t>
            </a:r>
          </a:p>
          <a:p>
            <a:r>
              <a:rPr lang="en-US" sz="2000" b="0" dirty="0" smtClean="0">
                <a:latin typeface="+mj-lt"/>
              </a:rPr>
              <a:t>Data Steering Committee</a:t>
            </a:r>
          </a:p>
          <a:p>
            <a:r>
              <a:rPr lang="en-US" sz="2000" b="0" dirty="0" smtClean="0">
                <a:latin typeface="+mj-lt"/>
              </a:rPr>
              <a:t>Memorandum</a:t>
            </a:r>
          </a:p>
          <a:p>
            <a:pPr lvl="1"/>
            <a:r>
              <a:rPr lang="en-US" sz="1800" dirty="0" smtClean="0">
                <a:latin typeface="+mj-lt"/>
              </a:rPr>
              <a:t>Definitions</a:t>
            </a:r>
          </a:p>
          <a:p>
            <a:pPr lvl="1"/>
            <a:r>
              <a:rPr lang="en-US" sz="1800" dirty="0" smtClean="0">
                <a:latin typeface="+mj-lt"/>
              </a:rPr>
              <a:t>Governance</a:t>
            </a:r>
          </a:p>
          <a:p>
            <a:pPr lvl="1"/>
            <a:r>
              <a:rPr lang="en-US" sz="1800" dirty="0" smtClean="0">
                <a:latin typeface="+mj-lt"/>
              </a:rPr>
              <a:t>Report and Review</a:t>
            </a:r>
          </a:p>
          <a:p>
            <a:pPr lvl="1"/>
            <a:r>
              <a:rPr lang="en-US" sz="1800" dirty="0" smtClean="0">
                <a:latin typeface="+mj-lt"/>
              </a:rPr>
              <a:t>Published data – Online requirements</a:t>
            </a:r>
            <a:endParaRPr lang="en-US" sz="1800" dirty="0">
              <a:latin typeface="+mj-lt"/>
            </a:endParaRPr>
          </a:p>
        </p:txBody>
      </p:sp>
      <p:sp>
        <p:nvSpPr>
          <p:cNvPr id="4" name="Slide Number Placeholder 3"/>
          <p:cNvSpPr>
            <a:spLocks noGrp="1"/>
          </p:cNvSpPr>
          <p:nvPr>
            <p:ph type="sldNum" sz="quarter" idx="12"/>
          </p:nvPr>
        </p:nvSpPr>
        <p:spPr/>
        <p:txBody>
          <a:bodyPr/>
          <a:lstStyle/>
          <a:p>
            <a:fld id="{97294389-689C-5545-AFB6-3D61D61BC8B7}" type="slidenum">
              <a:rPr lang="en-US" smtClean="0">
                <a:latin typeface="+mj-lt"/>
              </a:rPr>
              <a:pPr/>
              <a:t>7</a:t>
            </a:fld>
            <a:endParaRPr lang="en-US">
              <a:latin typeface="+mj-lt"/>
            </a:endParaRPr>
          </a:p>
        </p:txBody>
      </p:sp>
    </p:spTree>
    <p:extLst>
      <p:ext uri="{BB962C8B-B14F-4D97-AF65-F5344CB8AC3E}">
        <p14:creationId xmlns:p14="http://schemas.microsoft.com/office/powerpoint/2010/main" val="992437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latin typeface="+mn-lt"/>
              </a:rPr>
              <a:t>Benefits &amp; Considerations</a:t>
            </a:r>
            <a:endParaRPr lang="en-US" dirty="0">
              <a:effectLst/>
              <a:latin typeface="+mn-lt"/>
            </a:endParaRPr>
          </a:p>
        </p:txBody>
      </p:sp>
      <p:sp>
        <p:nvSpPr>
          <p:cNvPr id="4" name="Slide Number Placeholder 3"/>
          <p:cNvSpPr>
            <a:spLocks noGrp="1"/>
          </p:cNvSpPr>
          <p:nvPr>
            <p:ph type="sldNum" sz="quarter" idx="12"/>
          </p:nvPr>
        </p:nvSpPr>
        <p:spPr/>
        <p:txBody>
          <a:bodyPr/>
          <a:lstStyle/>
          <a:p>
            <a:fld id="{97294389-689C-5545-AFB6-3D61D61BC8B7}" type="slidenum">
              <a:rPr lang="en-US" smtClean="0"/>
              <a:pPr/>
              <a:t>8</a:t>
            </a:fld>
            <a:endParaRPr lang="en-US"/>
          </a:p>
        </p:txBody>
      </p:sp>
      <p:graphicFrame>
        <p:nvGraphicFramePr>
          <p:cNvPr id="8" name="Table 7"/>
          <p:cNvGraphicFramePr>
            <a:graphicFrameLocks noGrp="1"/>
          </p:cNvGraphicFramePr>
          <p:nvPr>
            <p:extLst>
              <p:ext uri="{D42A27DB-BD31-4B8C-83A1-F6EECF244321}">
                <p14:modId xmlns:p14="http://schemas.microsoft.com/office/powerpoint/2010/main" val="1902480280"/>
              </p:ext>
            </p:extLst>
          </p:nvPr>
        </p:nvGraphicFramePr>
        <p:xfrm>
          <a:off x="601679" y="1184071"/>
          <a:ext cx="3515096" cy="4879845"/>
        </p:xfrm>
        <a:graphic>
          <a:graphicData uri="http://schemas.openxmlformats.org/drawingml/2006/table">
            <a:tbl>
              <a:tblPr firstRow="1" bandRow="1">
                <a:tableStyleId>{5C22544A-7EE6-4342-B048-85BDC9FD1C3A}</a:tableStyleId>
              </a:tblPr>
              <a:tblGrid>
                <a:gridCol w="3515096"/>
              </a:tblGrid>
              <a:tr h="719673">
                <a:tc>
                  <a:txBody>
                    <a:bodyPr/>
                    <a:lstStyle/>
                    <a:p>
                      <a:pPr algn="ctr"/>
                      <a:r>
                        <a:rPr lang="en-US" sz="2400" dirty="0" smtClean="0">
                          <a:latin typeface="+mn-lt"/>
                          <a:cs typeface="Times New Roman" pitchFamily="18" charset="0"/>
                        </a:rPr>
                        <a:t>Opportunity</a:t>
                      </a:r>
                      <a:r>
                        <a:rPr lang="en-US" sz="2400" baseline="0" dirty="0" smtClean="0">
                          <a:latin typeface="+mn-lt"/>
                          <a:cs typeface="Times New Roman" pitchFamily="18" charset="0"/>
                        </a:rPr>
                        <a:t> for City</a:t>
                      </a:r>
                      <a:endParaRPr lang="en-US" sz="2400" dirty="0">
                        <a:latin typeface="+mn-lt"/>
                        <a:cs typeface="Times New Roman" pitchFamily="18" charset="0"/>
                      </a:endParaRPr>
                    </a:p>
                  </a:txBody>
                  <a:tcPr anchor="ctr">
                    <a:solidFill>
                      <a:schemeClr val="tx2">
                        <a:lumMod val="50000"/>
                      </a:schemeClr>
                    </a:solidFill>
                  </a:tcPr>
                </a:tc>
              </a:tr>
              <a:tr h="4160172">
                <a:tc>
                  <a:txBody>
                    <a:bodyPr/>
                    <a:lstStyle/>
                    <a:p>
                      <a:pPr marL="463550" indent="-296863" algn="l" defTabSz="457200" rtl="0" eaLnBrk="1" latinLnBrk="0" hangingPunct="1">
                        <a:spcAft>
                          <a:spcPts val="1200"/>
                        </a:spcAft>
                        <a:buFont typeface="Wingdings" pitchFamily="2" charset="2"/>
                        <a:buChar char="§"/>
                      </a:pPr>
                      <a:r>
                        <a:rPr lang="en-US" sz="1800" b="0" kern="1200" baseline="0" dirty="0" smtClean="0">
                          <a:solidFill>
                            <a:schemeClr val="tx1"/>
                          </a:solidFill>
                          <a:latin typeface="+mn-lt"/>
                          <a:ea typeface="+mn-ea"/>
                          <a:cs typeface="Times New Roman" pitchFamily="18" charset="0"/>
                        </a:rPr>
                        <a:t>Increased citizen engagement</a:t>
                      </a:r>
                    </a:p>
                    <a:p>
                      <a:pPr marL="463550" indent="-296863" algn="l" defTabSz="457200" rtl="0" eaLnBrk="1" latinLnBrk="0" hangingPunct="1">
                        <a:spcAft>
                          <a:spcPts val="1200"/>
                        </a:spcAft>
                        <a:buFont typeface="Wingdings" pitchFamily="2" charset="2"/>
                        <a:buChar char="§"/>
                      </a:pPr>
                      <a:r>
                        <a:rPr lang="en-US" sz="1800" b="0" kern="1200" baseline="0" dirty="0" smtClean="0">
                          <a:solidFill>
                            <a:schemeClr val="tx1"/>
                          </a:solidFill>
                          <a:latin typeface="+mn-lt"/>
                          <a:ea typeface="+mn-ea"/>
                          <a:cs typeface="Times New Roman" pitchFamily="18" charset="0"/>
                        </a:rPr>
                        <a:t>Expand economic opportunities for new &amp; existing businesses</a:t>
                      </a:r>
                    </a:p>
                    <a:p>
                      <a:pPr marL="463550" indent="-296863" algn="l" defTabSz="457200" rtl="0" eaLnBrk="1" latinLnBrk="0" hangingPunct="1">
                        <a:spcAft>
                          <a:spcPts val="1200"/>
                        </a:spcAft>
                        <a:buFont typeface="Wingdings" pitchFamily="2" charset="2"/>
                        <a:buChar char="§"/>
                      </a:pPr>
                      <a:r>
                        <a:rPr lang="en-US" sz="1800" b="0" kern="1200" baseline="0" dirty="0" smtClean="0">
                          <a:solidFill>
                            <a:schemeClr val="tx1"/>
                          </a:solidFill>
                          <a:latin typeface="+mn-lt"/>
                          <a:ea typeface="+mn-ea"/>
                          <a:cs typeface="Times New Roman" pitchFamily="18" charset="0"/>
                        </a:rPr>
                        <a:t>Increased service efficiency,  effectiveness, and access</a:t>
                      </a:r>
                      <a:endParaRPr lang="en-US" sz="1800" b="1" kern="1200" baseline="0" dirty="0" smtClean="0">
                        <a:solidFill>
                          <a:schemeClr val="accent4">
                            <a:lumMod val="50000"/>
                          </a:schemeClr>
                        </a:solidFill>
                        <a:latin typeface="Times New Roman" pitchFamily="18" charset="0"/>
                        <a:ea typeface="+mn-ea"/>
                        <a:cs typeface="Times New Roman" pitchFamily="18" charset="0"/>
                      </a:endParaRPr>
                    </a:p>
                    <a:p>
                      <a:pPr marL="463550" indent="-296863" algn="l" defTabSz="457200" rtl="0" eaLnBrk="1" latinLnBrk="0" hangingPunct="1">
                        <a:spcAft>
                          <a:spcPts val="1200"/>
                        </a:spcAft>
                        <a:buFont typeface="Wingdings" pitchFamily="2" charset="2"/>
                        <a:buChar char="§"/>
                      </a:pPr>
                      <a:r>
                        <a:rPr lang="en-US" sz="1800" b="0" kern="1200" baseline="0" dirty="0" smtClean="0">
                          <a:solidFill>
                            <a:schemeClr val="tx1"/>
                          </a:solidFill>
                          <a:latin typeface="+mn-lt"/>
                          <a:ea typeface="+mn-ea"/>
                          <a:cs typeface="Times New Roman" pitchFamily="18" charset="0"/>
                        </a:rPr>
                        <a:t>Cross-departmental data sharing</a:t>
                      </a:r>
                    </a:p>
                    <a:p>
                      <a:pPr marL="463550" indent="-296863" algn="l" defTabSz="457200" rtl="0" eaLnBrk="1" latinLnBrk="0" hangingPunct="1">
                        <a:spcAft>
                          <a:spcPts val="1200"/>
                        </a:spcAft>
                        <a:buFont typeface="Wingdings" pitchFamily="2" charset="2"/>
                        <a:buChar char="§"/>
                      </a:pPr>
                      <a:r>
                        <a:rPr lang="en-US" sz="1800" b="0" kern="1200" baseline="0" dirty="0" smtClean="0">
                          <a:solidFill>
                            <a:schemeClr val="tx1"/>
                          </a:solidFill>
                          <a:latin typeface="+mn-lt"/>
                          <a:ea typeface="+mn-ea"/>
                          <a:cs typeface="Times New Roman" pitchFamily="18" charset="0"/>
                        </a:rPr>
                        <a:t>Leveraging Denver community resources to enhance innovation concepts and opportunities</a:t>
                      </a:r>
                    </a:p>
                  </a:txBody>
                  <a:tcPr anchor="ctr">
                    <a:solidFill>
                      <a:schemeClr val="bg1">
                        <a:lumMod val="85000"/>
                      </a:schemeClr>
                    </a:solidFill>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585168128"/>
              </p:ext>
            </p:extLst>
          </p:nvPr>
        </p:nvGraphicFramePr>
        <p:xfrm>
          <a:off x="4530432" y="1195944"/>
          <a:ext cx="3515096" cy="3762104"/>
        </p:xfrm>
        <a:graphic>
          <a:graphicData uri="http://schemas.openxmlformats.org/drawingml/2006/table">
            <a:tbl>
              <a:tblPr firstRow="1" bandRow="1">
                <a:tableStyleId>{5C22544A-7EE6-4342-B048-85BDC9FD1C3A}</a:tableStyleId>
              </a:tblPr>
              <a:tblGrid>
                <a:gridCol w="3515096"/>
              </a:tblGrid>
              <a:tr h="704515">
                <a:tc>
                  <a:txBody>
                    <a:bodyPr/>
                    <a:lstStyle/>
                    <a:p>
                      <a:pPr algn="ctr"/>
                      <a:r>
                        <a:rPr lang="en-US" sz="2400" dirty="0" smtClean="0">
                          <a:latin typeface="+mj-lt"/>
                          <a:cs typeface="Times New Roman" pitchFamily="18" charset="0"/>
                        </a:rPr>
                        <a:t>Costs &amp; Considerations</a:t>
                      </a:r>
                      <a:endParaRPr lang="en-US" sz="2400" dirty="0">
                        <a:latin typeface="+mj-lt"/>
                        <a:cs typeface="Times New Roman" pitchFamily="18" charset="0"/>
                      </a:endParaRPr>
                    </a:p>
                  </a:txBody>
                  <a:tcPr anchor="ctr">
                    <a:solidFill>
                      <a:schemeClr val="tx2">
                        <a:lumMod val="50000"/>
                      </a:schemeClr>
                    </a:solidFill>
                  </a:tcPr>
                </a:tc>
              </a:tr>
              <a:tr h="3057589">
                <a:tc>
                  <a:txBody>
                    <a:bodyPr/>
                    <a:lstStyle/>
                    <a:p>
                      <a:pPr marL="463550" indent="-296863" algn="l" defTabSz="457200" rtl="0" eaLnBrk="1" latinLnBrk="0" hangingPunct="1">
                        <a:spcAft>
                          <a:spcPts val="1200"/>
                        </a:spcAft>
                        <a:buFont typeface="Wingdings" pitchFamily="2" charset="2"/>
                        <a:buChar char="§"/>
                      </a:pPr>
                      <a:r>
                        <a:rPr lang="en-US" sz="1800" b="0" kern="1200" baseline="0" dirty="0" smtClean="0">
                          <a:solidFill>
                            <a:schemeClr val="tx1"/>
                          </a:solidFill>
                          <a:latin typeface="+mn-lt"/>
                          <a:ea typeface="+mn-ea"/>
                          <a:cs typeface="Times New Roman" pitchFamily="18" charset="0"/>
                        </a:rPr>
                        <a:t>Privacy and sensitivity of certain information</a:t>
                      </a:r>
                    </a:p>
                    <a:p>
                      <a:pPr marL="463550" indent="-296863" algn="l" defTabSz="457200" rtl="0" eaLnBrk="1" latinLnBrk="0" hangingPunct="1">
                        <a:spcAft>
                          <a:spcPts val="1200"/>
                        </a:spcAft>
                        <a:buFont typeface="Wingdings" pitchFamily="2" charset="2"/>
                        <a:buChar char="§"/>
                      </a:pPr>
                      <a:r>
                        <a:rPr lang="en-US" sz="1800" b="0" kern="1200" baseline="0" dirty="0" smtClean="0">
                          <a:solidFill>
                            <a:schemeClr val="tx1"/>
                          </a:solidFill>
                          <a:latin typeface="+mn-lt"/>
                          <a:ea typeface="+mn-ea"/>
                          <a:cs typeface="Times New Roman" pitchFamily="18" charset="0"/>
                        </a:rPr>
                        <a:t>Respect CORA process </a:t>
                      </a:r>
                    </a:p>
                    <a:p>
                      <a:pPr marL="463550" indent="-296863" algn="l" defTabSz="457200" rtl="0" eaLnBrk="1" latinLnBrk="0" hangingPunct="1">
                        <a:spcAft>
                          <a:spcPts val="1200"/>
                        </a:spcAft>
                        <a:buFont typeface="Wingdings" pitchFamily="2" charset="2"/>
                        <a:buChar char="§"/>
                      </a:pPr>
                      <a:r>
                        <a:rPr lang="en-US" sz="1800" b="0" kern="1200" baseline="0" dirty="0" smtClean="0">
                          <a:solidFill>
                            <a:schemeClr val="tx1"/>
                          </a:solidFill>
                          <a:latin typeface="+mn-lt"/>
                          <a:ea typeface="+mn-ea"/>
                          <a:cs typeface="Times New Roman" pitchFamily="18" charset="0"/>
                        </a:rPr>
                        <a:t>Staff time for monitoring, uploading, managing, correcting open data platform &amp; practice </a:t>
                      </a:r>
                    </a:p>
                    <a:p>
                      <a:pPr marL="463550" indent="-296863" algn="l" defTabSz="457200" rtl="0" eaLnBrk="1" latinLnBrk="0" hangingPunct="1">
                        <a:spcAft>
                          <a:spcPts val="1200"/>
                        </a:spcAft>
                        <a:buFont typeface="Wingdings" pitchFamily="2" charset="2"/>
                        <a:buChar char="§"/>
                      </a:pPr>
                      <a:r>
                        <a:rPr lang="en-US" sz="1800" b="0" kern="1200" baseline="0" dirty="0" smtClean="0">
                          <a:solidFill>
                            <a:schemeClr val="tx1"/>
                          </a:solidFill>
                          <a:latin typeface="+mn-lt"/>
                          <a:ea typeface="+mn-ea"/>
                          <a:cs typeface="Times New Roman" pitchFamily="18" charset="0"/>
                        </a:rPr>
                        <a:t>Cost of new platform</a:t>
                      </a:r>
                    </a:p>
                  </a:txBody>
                  <a:tcPr anchor="ctr">
                    <a:solidFill>
                      <a:schemeClr val="bg1">
                        <a:lumMod val="85000"/>
                      </a:schemeClr>
                    </a:solidFill>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latin typeface="+mj-lt"/>
              </a:rPr>
              <a:t>What Happens </a:t>
            </a:r>
            <a:r>
              <a:rPr lang="en-US" dirty="0" err="1">
                <a:effectLst/>
                <a:latin typeface="+mj-lt"/>
              </a:rPr>
              <a:t>B</a:t>
            </a:r>
            <a:r>
              <a:rPr lang="en-US" dirty="0" err="1" smtClean="0">
                <a:effectLst/>
                <a:latin typeface="+mj-lt"/>
              </a:rPr>
              <a:t>ext</a:t>
            </a:r>
            <a:endParaRPr lang="en-US" dirty="0">
              <a:effectLst/>
              <a:latin typeface="+mj-lt"/>
            </a:endParaRPr>
          </a:p>
        </p:txBody>
      </p:sp>
      <p:sp>
        <p:nvSpPr>
          <p:cNvPr id="3" name="Content Placeholder 2"/>
          <p:cNvSpPr>
            <a:spLocks noGrp="1"/>
          </p:cNvSpPr>
          <p:nvPr>
            <p:ph idx="1"/>
          </p:nvPr>
        </p:nvSpPr>
        <p:spPr>
          <a:xfrm>
            <a:off x="457199" y="1966118"/>
            <a:ext cx="8229600" cy="2773363"/>
          </a:xfrm>
        </p:spPr>
        <p:txBody>
          <a:bodyPr/>
          <a:lstStyle/>
          <a:p>
            <a:r>
              <a:rPr lang="en-US" sz="2000" b="0" dirty="0" smtClean="0">
                <a:latin typeface="+mj-lt"/>
              </a:rPr>
              <a:t>Finalize open data policy</a:t>
            </a:r>
          </a:p>
          <a:p>
            <a:r>
              <a:rPr lang="en-US" sz="2000" b="0" dirty="0" smtClean="0">
                <a:latin typeface="+mj-lt"/>
              </a:rPr>
              <a:t>Establish open data procedures</a:t>
            </a:r>
          </a:p>
          <a:p>
            <a:r>
              <a:rPr lang="en-US" sz="2000" b="0" dirty="0" smtClean="0">
                <a:latin typeface="+mj-lt"/>
              </a:rPr>
              <a:t>Identify Data coordinators</a:t>
            </a:r>
          </a:p>
          <a:p>
            <a:r>
              <a:rPr lang="en-US" sz="2000" b="0" dirty="0">
                <a:latin typeface="+mj-lt"/>
              </a:rPr>
              <a:t>Identify useful data </a:t>
            </a:r>
            <a:r>
              <a:rPr lang="en-US" sz="2000" b="0" dirty="0" smtClean="0">
                <a:latin typeface="+mj-lt"/>
              </a:rPr>
              <a:t>sets</a:t>
            </a:r>
          </a:p>
          <a:p>
            <a:r>
              <a:rPr lang="en-US" sz="2000" b="0" dirty="0" smtClean="0">
                <a:latin typeface="+mj-lt"/>
              </a:rPr>
              <a:t>Tell stories using data instead of just publish datasets</a:t>
            </a:r>
          </a:p>
          <a:p>
            <a:r>
              <a:rPr lang="en-US" sz="2000" b="0" dirty="0">
                <a:latin typeface="+mj-lt"/>
              </a:rPr>
              <a:t>Revamp open data web </a:t>
            </a:r>
            <a:r>
              <a:rPr lang="en-US" sz="2000" b="0" dirty="0" smtClean="0">
                <a:latin typeface="+mj-lt"/>
              </a:rPr>
              <a:t>site</a:t>
            </a:r>
            <a:endParaRPr lang="en-US" sz="2000" b="0" dirty="0">
              <a:latin typeface="+mj-lt"/>
            </a:endParaRPr>
          </a:p>
        </p:txBody>
      </p:sp>
      <p:sp>
        <p:nvSpPr>
          <p:cNvPr id="4" name="Slide Number Placeholder 3"/>
          <p:cNvSpPr>
            <a:spLocks noGrp="1"/>
          </p:cNvSpPr>
          <p:nvPr>
            <p:ph type="sldNum" sz="quarter" idx="12"/>
          </p:nvPr>
        </p:nvSpPr>
        <p:spPr/>
        <p:txBody>
          <a:bodyPr/>
          <a:lstStyle/>
          <a:p>
            <a:fld id="{97294389-689C-5545-AFB6-3D61D61BC8B7}" type="slidenum">
              <a:rPr lang="en-US" smtClean="0">
                <a:latin typeface="+mj-lt"/>
              </a:rPr>
              <a:pPr/>
              <a:t>9</a:t>
            </a:fld>
            <a:endParaRPr lang="en-US">
              <a:latin typeface="+mj-lt"/>
            </a:endParaRPr>
          </a:p>
        </p:txBody>
      </p:sp>
    </p:spTree>
    <p:extLst>
      <p:ext uri="{BB962C8B-B14F-4D97-AF65-F5344CB8AC3E}">
        <p14:creationId xmlns:p14="http://schemas.microsoft.com/office/powerpoint/2010/main" val="2590046975"/>
      </p:ext>
    </p:extLst>
  </p:cSld>
  <p:clrMapOvr>
    <a:masterClrMapping/>
  </p:clrMapOvr>
</p:sld>
</file>

<file path=ppt/theme/theme1.xml><?xml version="1.0" encoding="utf-8"?>
<a:theme xmlns:a="http://schemas.openxmlformats.org/drawingml/2006/main" name="Office Theme">
  <a:themeElements>
    <a:clrScheme name="Expo">
      <a:dk1>
        <a:sysClr val="windowText" lastClr="000000"/>
      </a:dk1>
      <a:lt1>
        <a:sysClr val="window" lastClr="FFFFFF"/>
      </a:lt1>
      <a:dk2>
        <a:srgbClr val="263B86"/>
      </a:dk2>
      <a:lt2>
        <a:srgbClr val="76B6F2"/>
      </a:lt2>
      <a:accent1>
        <a:srgbClr val="FBC01E"/>
      </a:accent1>
      <a:accent2>
        <a:srgbClr val="EFE1A2"/>
      </a:accent2>
      <a:accent3>
        <a:srgbClr val="FA8716"/>
      </a:accent3>
      <a:accent4>
        <a:srgbClr val="BE0204"/>
      </a:accent4>
      <a:accent5>
        <a:srgbClr val="640F10"/>
      </a:accent5>
      <a:accent6>
        <a:srgbClr val="7E13E3"/>
      </a:accent6>
      <a:hlink>
        <a:srgbClr val="D2D200"/>
      </a:hlink>
      <a:folHlink>
        <a:srgbClr val="D0B9F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8511</TotalTime>
  <Words>874</Words>
  <Application>Microsoft Office PowerPoint</Application>
  <PresentationFormat>On-screen Show (4:3)</PresentationFormat>
  <Paragraphs>126</Paragraphs>
  <Slides>10</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Times New Roman</vt:lpstr>
      <vt:lpstr>Wingdings</vt:lpstr>
      <vt:lpstr>Office Theme</vt:lpstr>
      <vt:lpstr>Open Data Policy</vt:lpstr>
      <vt:lpstr>Overview  What is Open Data</vt:lpstr>
      <vt:lpstr>Open Data Value</vt:lpstr>
      <vt:lpstr>Open Data Nationwide</vt:lpstr>
      <vt:lpstr>Why an Open Data Policy</vt:lpstr>
      <vt:lpstr>Recommendations</vt:lpstr>
      <vt:lpstr>Policy and Memorandum Outline</vt:lpstr>
      <vt:lpstr>Benefits &amp; Considerations</vt:lpstr>
      <vt:lpstr>What Happens Bext</vt:lpstr>
      <vt:lpstr>Links to Open Data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Impact Bonds</dc:title>
  <dc:creator>Will Toaspern</dc:creator>
  <cp:lastModifiedBy>Hawkins, Denise A - TS Applications (TSA)</cp:lastModifiedBy>
  <cp:revision>184</cp:revision>
  <cp:lastPrinted>2013-08-12T02:58:57Z</cp:lastPrinted>
  <dcterms:created xsi:type="dcterms:W3CDTF">2013-08-21T17:46:59Z</dcterms:created>
  <dcterms:modified xsi:type="dcterms:W3CDTF">2015-12-17T19:37:21Z</dcterms:modified>
</cp:coreProperties>
</file>