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C106F5-8C56-4842-A8A3-81A0B69B1B2A}" type="doc">
      <dgm:prSet loTypeId="urn:microsoft.com/office/officeart/2005/8/layout/chevron2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5E3F1CE-B5FD-4D10-9537-76CB946C1754}">
      <dgm:prSet phldrT="[Text]"/>
      <dgm:spPr>
        <a:solidFill>
          <a:srgbClr val="FF33CC">
            <a:alpha val="25000"/>
          </a:srgbClr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Design</a:t>
          </a:r>
          <a:endParaRPr lang="en-US" b="1" dirty="0">
            <a:solidFill>
              <a:schemeClr val="tx1"/>
            </a:solidFill>
          </a:endParaRPr>
        </a:p>
      </dgm:t>
    </dgm:pt>
    <dgm:pt modelId="{D9DC582C-D830-45C2-8985-AE1D4AE85959}" type="parTrans" cxnId="{18B94020-35E9-4C61-937D-6ACCFB2882E2}">
      <dgm:prSet/>
      <dgm:spPr/>
      <dgm:t>
        <a:bodyPr/>
        <a:lstStyle/>
        <a:p>
          <a:endParaRPr lang="en-US"/>
        </a:p>
      </dgm:t>
    </dgm:pt>
    <dgm:pt modelId="{9B7EB4FC-49C0-435C-874D-4AFFCDB6E032}" type="sibTrans" cxnId="{18B94020-35E9-4C61-937D-6ACCFB2882E2}">
      <dgm:prSet/>
      <dgm:spPr/>
      <dgm:t>
        <a:bodyPr/>
        <a:lstStyle/>
        <a:p>
          <a:endParaRPr lang="en-US"/>
        </a:p>
      </dgm:t>
    </dgm:pt>
    <dgm:pt modelId="{C79B43D6-55B7-4BCE-9059-743DB66491A9}">
      <dgm:prSet phldrT="[Text]"/>
      <dgm:spPr>
        <a:solidFill>
          <a:srgbClr val="FF33CC">
            <a:alpha val="25000"/>
          </a:srgb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Mid-1960’s </a:t>
          </a:r>
          <a:r>
            <a:rPr lang="en-US" dirty="0" smtClean="0">
              <a:solidFill>
                <a:schemeClr val="tx1"/>
              </a:solidFill>
              <a:sym typeface="Symbol"/>
            </a:rPr>
            <a:t> present</a:t>
          </a:r>
          <a:endParaRPr lang="en-US" dirty="0">
            <a:solidFill>
              <a:schemeClr val="tx1"/>
            </a:solidFill>
          </a:endParaRPr>
        </a:p>
      </dgm:t>
    </dgm:pt>
    <dgm:pt modelId="{60C5B000-D8E2-4BE4-AAE0-F410E27DD6B2}" type="parTrans" cxnId="{98396ABE-E9DC-4E18-887F-0714D59F4F61}">
      <dgm:prSet/>
      <dgm:spPr/>
      <dgm:t>
        <a:bodyPr/>
        <a:lstStyle/>
        <a:p>
          <a:endParaRPr lang="en-US"/>
        </a:p>
      </dgm:t>
    </dgm:pt>
    <dgm:pt modelId="{F86ECB05-1AB3-402C-AC63-EF30FF2CDBAB}" type="sibTrans" cxnId="{98396ABE-E9DC-4E18-887F-0714D59F4F61}">
      <dgm:prSet/>
      <dgm:spPr/>
      <dgm:t>
        <a:bodyPr/>
        <a:lstStyle/>
        <a:p>
          <a:endParaRPr lang="en-US"/>
        </a:p>
      </dgm:t>
    </dgm:pt>
    <dgm:pt modelId="{F913A8AC-3849-43C2-A80B-D635BB07BFA5}">
      <dgm:prSet phldrT="[Text]"/>
      <dgm:spPr>
        <a:solidFill>
          <a:srgbClr val="FFFF00"/>
        </a:solidFill>
      </dgm:spPr>
      <dgm:t>
        <a:bodyPr/>
        <a:lstStyle/>
        <a:p>
          <a:r>
            <a:rPr lang="en-US" b="1" dirty="0" smtClean="0">
              <a:solidFill>
                <a:srgbClr val="C00000"/>
              </a:solidFill>
            </a:rPr>
            <a:t>Architecture</a:t>
          </a:r>
          <a:endParaRPr lang="en-US" b="1" dirty="0">
            <a:solidFill>
              <a:srgbClr val="C00000"/>
            </a:solidFill>
          </a:endParaRPr>
        </a:p>
      </dgm:t>
    </dgm:pt>
    <dgm:pt modelId="{0CA3063F-F152-4EE2-B429-1F767FE17D5F}" type="parTrans" cxnId="{525C97CB-99B6-487F-963D-3262D2F29741}">
      <dgm:prSet/>
      <dgm:spPr/>
      <dgm:t>
        <a:bodyPr/>
        <a:lstStyle/>
        <a:p>
          <a:endParaRPr lang="en-US"/>
        </a:p>
      </dgm:t>
    </dgm:pt>
    <dgm:pt modelId="{CAF4E7D5-51B4-4ED7-8DAA-1F53F77A02F1}" type="sibTrans" cxnId="{525C97CB-99B6-487F-963D-3262D2F29741}">
      <dgm:prSet/>
      <dgm:spPr/>
      <dgm:t>
        <a:bodyPr/>
        <a:lstStyle/>
        <a:p>
          <a:endParaRPr lang="en-US"/>
        </a:p>
      </dgm:t>
    </dgm:pt>
    <dgm:pt modelId="{AFFF0E38-35D6-46B1-8381-ED1DD1A57539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b="1" dirty="0" smtClean="0"/>
            <a:t>Mid-1990’s </a:t>
          </a:r>
          <a:r>
            <a:rPr lang="en-US" b="1" dirty="0" smtClean="0">
              <a:sym typeface="Symbol"/>
            </a:rPr>
            <a:t> present</a:t>
          </a:r>
          <a:endParaRPr lang="en-US" b="1" dirty="0"/>
        </a:p>
      </dgm:t>
    </dgm:pt>
    <dgm:pt modelId="{2BE00320-63A1-463A-90FD-B95B1CB19F82}" type="parTrans" cxnId="{7F7ECF17-12DD-411C-A1E7-6158C7B24DF2}">
      <dgm:prSet/>
      <dgm:spPr/>
      <dgm:t>
        <a:bodyPr/>
        <a:lstStyle/>
        <a:p>
          <a:endParaRPr lang="en-US"/>
        </a:p>
      </dgm:t>
    </dgm:pt>
    <dgm:pt modelId="{5F0F803D-9A69-457B-93D0-26EC19D97990}" type="sibTrans" cxnId="{7F7ECF17-12DD-411C-A1E7-6158C7B24DF2}">
      <dgm:prSet/>
      <dgm:spPr/>
      <dgm:t>
        <a:bodyPr/>
        <a:lstStyle/>
        <a:p>
          <a:endParaRPr lang="en-US"/>
        </a:p>
      </dgm:t>
    </dgm:pt>
    <dgm:pt modelId="{5B4FD5A7-664C-462B-8293-319EEEF6183F}">
      <dgm:prSet phldrT="[Text]"/>
      <dgm:spPr>
        <a:solidFill>
          <a:srgbClr val="FF33CC">
            <a:alpha val="25000"/>
          </a:srgb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Structured design, information hiding, abstract data types, aspect-orientation, </a:t>
          </a:r>
          <a:r>
            <a:rPr lang="en-US" dirty="0" smtClean="0">
              <a:solidFill>
                <a:srgbClr val="00B050"/>
              </a:solidFill>
            </a:rPr>
            <a:t>…</a:t>
          </a:r>
          <a:endParaRPr lang="en-US" dirty="0">
            <a:solidFill>
              <a:srgbClr val="00B050"/>
            </a:solidFill>
          </a:endParaRPr>
        </a:p>
      </dgm:t>
    </dgm:pt>
    <dgm:pt modelId="{FF55F35F-DECB-428D-9E39-FAC9508CAFC8}" type="parTrans" cxnId="{5AEDC50F-D50B-46F7-B21E-27082A2C15A3}">
      <dgm:prSet/>
      <dgm:spPr/>
      <dgm:t>
        <a:bodyPr/>
        <a:lstStyle/>
        <a:p>
          <a:endParaRPr lang="en-US"/>
        </a:p>
      </dgm:t>
    </dgm:pt>
    <dgm:pt modelId="{90C11C91-D176-4A48-8CB3-662322873A55}" type="sibTrans" cxnId="{5AEDC50F-D50B-46F7-B21E-27082A2C15A3}">
      <dgm:prSet/>
      <dgm:spPr/>
      <dgm:t>
        <a:bodyPr/>
        <a:lstStyle/>
        <a:p>
          <a:endParaRPr lang="en-US"/>
        </a:p>
      </dgm:t>
    </dgm:pt>
    <dgm:pt modelId="{65D21BE7-8B5B-4D98-9CCA-39FDB927CEEF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b="1" dirty="0" smtClean="0"/>
            <a:t>Architectural styles, architecture description languages, patterns, frameworks, …</a:t>
          </a:r>
          <a:endParaRPr lang="en-US" b="1" dirty="0"/>
        </a:p>
      </dgm:t>
    </dgm:pt>
    <dgm:pt modelId="{F3779128-031C-4BBF-8CC3-AAADFDFC09C2}" type="parTrans" cxnId="{D766A0E9-0819-469E-AFE3-B6A9139D2B94}">
      <dgm:prSet/>
      <dgm:spPr/>
      <dgm:t>
        <a:bodyPr/>
        <a:lstStyle/>
        <a:p>
          <a:endParaRPr lang="en-US"/>
        </a:p>
      </dgm:t>
    </dgm:pt>
    <dgm:pt modelId="{DCE66612-7567-4AD8-B77C-3D241B9FD770}" type="sibTrans" cxnId="{D766A0E9-0819-469E-AFE3-B6A9139D2B94}">
      <dgm:prSet/>
      <dgm:spPr/>
      <dgm:t>
        <a:bodyPr/>
        <a:lstStyle/>
        <a:p>
          <a:endParaRPr lang="en-US"/>
        </a:p>
      </dgm:t>
    </dgm:pt>
    <dgm:pt modelId="{134D6A9C-7123-45BE-B3CB-BCA512BA953A}" type="pres">
      <dgm:prSet presAssocID="{F7C106F5-8C56-4842-A8A3-81A0B69B1B2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600B0C-6EC1-41B4-93B3-5F6991B54E8E}" type="pres">
      <dgm:prSet presAssocID="{15E3F1CE-B5FD-4D10-9537-76CB946C1754}" presName="composite" presStyleCnt="0"/>
      <dgm:spPr/>
      <dgm:t>
        <a:bodyPr/>
        <a:lstStyle/>
        <a:p>
          <a:endParaRPr lang="en-US"/>
        </a:p>
      </dgm:t>
    </dgm:pt>
    <dgm:pt modelId="{2F1BF963-9FE6-422D-B35E-D6A1511440FA}" type="pres">
      <dgm:prSet presAssocID="{15E3F1CE-B5FD-4D10-9537-76CB946C1754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41EB3F-B864-4478-84EE-A55E344E96BC}" type="pres">
      <dgm:prSet presAssocID="{15E3F1CE-B5FD-4D10-9537-76CB946C1754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736C4-D268-4FAA-9D87-9609B6E8E526}" type="pres">
      <dgm:prSet presAssocID="{9B7EB4FC-49C0-435C-874D-4AFFCDB6E032}" presName="sp" presStyleCnt="0"/>
      <dgm:spPr/>
      <dgm:t>
        <a:bodyPr/>
        <a:lstStyle/>
        <a:p>
          <a:endParaRPr lang="en-US"/>
        </a:p>
      </dgm:t>
    </dgm:pt>
    <dgm:pt modelId="{166D1B91-041C-4BEC-970A-13CC5AA2996E}" type="pres">
      <dgm:prSet presAssocID="{F913A8AC-3849-43C2-A80B-D635BB07BFA5}" presName="composite" presStyleCnt="0"/>
      <dgm:spPr/>
      <dgm:t>
        <a:bodyPr/>
        <a:lstStyle/>
        <a:p>
          <a:endParaRPr lang="en-US"/>
        </a:p>
      </dgm:t>
    </dgm:pt>
    <dgm:pt modelId="{F84447E2-FB2D-44BC-B708-016529534CA1}" type="pres">
      <dgm:prSet presAssocID="{F913A8AC-3849-43C2-A80B-D635BB07BFA5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6AA061-2F4E-411F-9EF9-C62718CF896E}" type="pres">
      <dgm:prSet presAssocID="{F913A8AC-3849-43C2-A80B-D635BB07BFA5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FE84B3-1A5C-45D9-AA2E-D1CE8B7A7CD8}" type="presOf" srcId="{15E3F1CE-B5FD-4D10-9537-76CB946C1754}" destId="{2F1BF963-9FE6-422D-B35E-D6A1511440FA}" srcOrd="0" destOrd="0" presId="urn:microsoft.com/office/officeart/2005/8/layout/chevron2"/>
    <dgm:cxn modelId="{18B94020-35E9-4C61-937D-6ACCFB2882E2}" srcId="{F7C106F5-8C56-4842-A8A3-81A0B69B1B2A}" destId="{15E3F1CE-B5FD-4D10-9537-76CB946C1754}" srcOrd="0" destOrd="0" parTransId="{D9DC582C-D830-45C2-8985-AE1D4AE85959}" sibTransId="{9B7EB4FC-49C0-435C-874D-4AFFCDB6E032}"/>
    <dgm:cxn modelId="{64EFCACA-6B6F-4A7C-B9B2-ADC9C5870F08}" type="presOf" srcId="{AFFF0E38-35D6-46B1-8381-ED1DD1A57539}" destId="{A66AA061-2F4E-411F-9EF9-C62718CF896E}" srcOrd="0" destOrd="0" presId="urn:microsoft.com/office/officeart/2005/8/layout/chevron2"/>
    <dgm:cxn modelId="{F99EB18A-DD98-45F0-90E7-9C2336DC49DB}" type="presOf" srcId="{F913A8AC-3849-43C2-A80B-D635BB07BFA5}" destId="{F84447E2-FB2D-44BC-B708-016529534CA1}" srcOrd="0" destOrd="0" presId="urn:microsoft.com/office/officeart/2005/8/layout/chevron2"/>
    <dgm:cxn modelId="{98396ABE-E9DC-4E18-887F-0714D59F4F61}" srcId="{15E3F1CE-B5FD-4D10-9537-76CB946C1754}" destId="{C79B43D6-55B7-4BCE-9059-743DB66491A9}" srcOrd="0" destOrd="0" parTransId="{60C5B000-D8E2-4BE4-AAE0-F410E27DD6B2}" sibTransId="{F86ECB05-1AB3-402C-AC63-EF30FF2CDBAB}"/>
    <dgm:cxn modelId="{7F7ECF17-12DD-411C-A1E7-6158C7B24DF2}" srcId="{F913A8AC-3849-43C2-A80B-D635BB07BFA5}" destId="{AFFF0E38-35D6-46B1-8381-ED1DD1A57539}" srcOrd="0" destOrd="0" parTransId="{2BE00320-63A1-463A-90FD-B95B1CB19F82}" sibTransId="{5F0F803D-9A69-457B-93D0-26EC19D97990}"/>
    <dgm:cxn modelId="{B1B5460C-09D3-4FE8-93A8-30A6C6511DE6}" type="presOf" srcId="{5B4FD5A7-664C-462B-8293-319EEEF6183F}" destId="{BE41EB3F-B864-4478-84EE-A55E344E96BC}" srcOrd="0" destOrd="1" presId="urn:microsoft.com/office/officeart/2005/8/layout/chevron2"/>
    <dgm:cxn modelId="{CB0391AF-C52C-4F9C-BEF5-19F427994945}" type="presOf" srcId="{65D21BE7-8B5B-4D98-9CCA-39FDB927CEEF}" destId="{A66AA061-2F4E-411F-9EF9-C62718CF896E}" srcOrd="0" destOrd="1" presId="urn:microsoft.com/office/officeart/2005/8/layout/chevron2"/>
    <dgm:cxn modelId="{D766A0E9-0819-469E-AFE3-B6A9139D2B94}" srcId="{F913A8AC-3849-43C2-A80B-D635BB07BFA5}" destId="{65D21BE7-8B5B-4D98-9CCA-39FDB927CEEF}" srcOrd="1" destOrd="0" parTransId="{F3779128-031C-4BBF-8CC3-AAADFDFC09C2}" sibTransId="{DCE66612-7567-4AD8-B77C-3D241B9FD770}"/>
    <dgm:cxn modelId="{74A2A718-7922-4435-B436-DEB028A31A92}" type="presOf" srcId="{F7C106F5-8C56-4842-A8A3-81A0B69B1B2A}" destId="{134D6A9C-7123-45BE-B3CB-BCA512BA953A}" srcOrd="0" destOrd="0" presId="urn:microsoft.com/office/officeart/2005/8/layout/chevron2"/>
    <dgm:cxn modelId="{525C97CB-99B6-487F-963D-3262D2F29741}" srcId="{F7C106F5-8C56-4842-A8A3-81A0B69B1B2A}" destId="{F913A8AC-3849-43C2-A80B-D635BB07BFA5}" srcOrd="1" destOrd="0" parTransId="{0CA3063F-F152-4EE2-B429-1F767FE17D5F}" sibTransId="{CAF4E7D5-51B4-4ED7-8DAA-1F53F77A02F1}"/>
    <dgm:cxn modelId="{211BA112-4F23-41C0-AF78-C5E4C82A5E2B}" type="presOf" srcId="{C79B43D6-55B7-4BCE-9059-743DB66491A9}" destId="{BE41EB3F-B864-4478-84EE-A55E344E96BC}" srcOrd="0" destOrd="0" presId="urn:microsoft.com/office/officeart/2005/8/layout/chevron2"/>
    <dgm:cxn modelId="{5AEDC50F-D50B-46F7-B21E-27082A2C15A3}" srcId="{15E3F1CE-B5FD-4D10-9537-76CB946C1754}" destId="{5B4FD5A7-664C-462B-8293-319EEEF6183F}" srcOrd="1" destOrd="0" parTransId="{FF55F35F-DECB-428D-9E39-FAC9508CAFC8}" sibTransId="{90C11C91-D176-4A48-8CB3-662322873A55}"/>
    <dgm:cxn modelId="{72ACC92F-E558-4CA1-B90D-3B939D9EA804}" type="presParOf" srcId="{134D6A9C-7123-45BE-B3CB-BCA512BA953A}" destId="{05600B0C-6EC1-41B4-93B3-5F6991B54E8E}" srcOrd="0" destOrd="0" presId="urn:microsoft.com/office/officeart/2005/8/layout/chevron2"/>
    <dgm:cxn modelId="{526F8D7D-3BB7-45EA-B12E-5718591491F1}" type="presParOf" srcId="{05600B0C-6EC1-41B4-93B3-5F6991B54E8E}" destId="{2F1BF963-9FE6-422D-B35E-D6A1511440FA}" srcOrd="0" destOrd="0" presId="urn:microsoft.com/office/officeart/2005/8/layout/chevron2"/>
    <dgm:cxn modelId="{31BC8267-EF46-45A3-882B-31514BA78CFC}" type="presParOf" srcId="{05600B0C-6EC1-41B4-93B3-5F6991B54E8E}" destId="{BE41EB3F-B864-4478-84EE-A55E344E96BC}" srcOrd="1" destOrd="0" presId="urn:microsoft.com/office/officeart/2005/8/layout/chevron2"/>
    <dgm:cxn modelId="{19A36B29-0B56-48A9-A372-97A0E0285822}" type="presParOf" srcId="{134D6A9C-7123-45BE-B3CB-BCA512BA953A}" destId="{C09736C4-D268-4FAA-9D87-9609B6E8E526}" srcOrd="1" destOrd="0" presId="urn:microsoft.com/office/officeart/2005/8/layout/chevron2"/>
    <dgm:cxn modelId="{04F3B560-68F9-4083-B4E8-1CC57E12AD2D}" type="presParOf" srcId="{134D6A9C-7123-45BE-B3CB-BCA512BA953A}" destId="{166D1B91-041C-4BEC-970A-13CC5AA2996E}" srcOrd="2" destOrd="0" presId="urn:microsoft.com/office/officeart/2005/8/layout/chevron2"/>
    <dgm:cxn modelId="{8351D600-18C5-4E91-A28C-83197F9882C0}" type="presParOf" srcId="{166D1B91-041C-4BEC-970A-13CC5AA2996E}" destId="{F84447E2-FB2D-44BC-B708-016529534CA1}" srcOrd="0" destOrd="0" presId="urn:microsoft.com/office/officeart/2005/8/layout/chevron2"/>
    <dgm:cxn modelId="{DB32D014-30CF-4CC7-B3BF-DD6688475D1E}" type="presParOf" srcId="{166D1B91-041C-4BEC-970A-13CC5AA2996E}" destId="{A66AA061-2F4E-411F-9EF9-C62718CF896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32065-D077-4E32-86B1-106B8E0B2C97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FC48A-A97A-465E-941E-13E0956B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64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AD8D638-111D-452F-AAA0-C0954A27088D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248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FB77C84-7254-4B65-BE27-072717B927C2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701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AFDD77C-CEAC-4FDF-AD63-F8DE8D38F68F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92150"/>
            <a:ext cx="4611688" cy="346075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873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767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250E941-5082-49A3-B4A5-5833F92A6E73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9313" y="600075"/>
            <a:ext cx="3935412" cy="2951163"/>
          </a:xfrm>
          <a:solidFill>
            <a:srgbClr val="FFFFFF"/>
          </a:solidFill>
          <a:ln/>
        </p:spPr>
      </p:sp>
      <p:sp>
        <p:nvSpPr>
          <p:cNvPr id="6042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809625" y="3841750"/>
            <a:ext cx="4132263" cy="3471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026" tIns="38513" rIns="77026" bIns="38513">
            <a:spAutoFit/>
          </a:bodyPr>
          <a:lstStyle/>
          <a:p>
            <a:pPr defTabSz="457200" eaLnBrk="1" hangingPunct="1">
              <a:lnSpc>
                <a:spcPct val="90000"/>
              </a:lnSpc>
              <a:spcBef>
                <a:spcPct val="0"/>
              </a:spcBef>
              <a:buSzPct val="108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altLang="en-US" sz="1000" smtClean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618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951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440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830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3AF6D7D-00FD-490A-9CE8-8BAAB1FF56DC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704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257800"/>
          </a:xfrm>
          <a:prstGeom prst="rect">
            <a:avLst/>
          </a:prstGeom>
          <a:solidFill>
            <a:srgbClr val="009A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1353" y="2160494"/>
            <a:ext cx="7597588" cy="1662206"/>
          </a:xfrm>
        </p:spPr>
        <p:txBody>
          <a:bodyPr anchor="b">
            <a:normAutofit/>
          </a:bodyPr>
          <a:lstStyle>
            <a:lvl1pPr algn="l">
              <a:defRPr sz="4400" baseline="0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UND POWERPOINT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1352" y="4014114"/>
            <a:ext cx="5876365" cy="450310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Helvetica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 for </a:t>
            </a:r>
            <a:r>
              <a:rPr lang="en-US" dirty="0" err="1" smtClean="0"/>
              <a:t>powerpoint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84" y="5565077"/>
            <a:ext cx="5931832" cy="104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3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9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0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1757082"/>
          </a:xfrm>
          <a:prstGeom prst="rect">
            <a:avLst/>
          </a:prstGeom>
          <a:solidFill>
            <a:srgbClr val="009A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56454"/>
            <a:ext cx="7886700" cy="422265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060" y="6304586"/>
            <a:ext cx="2424290" cy="42591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3319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79780-AD28-42C9-8C39-35D3210842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2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0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0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3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9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4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2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947A-B0F1-4856-8620-313D6908E2D5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4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1947A-B0F1-4856-8620-313D6908E2D5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79780-AD28-42C9-8C39-35D32108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352" y="3726207"/>
            <a:ext cx="6842616" cy="1373015"/>
          </a:xfrm>
        </p:spPr>
        <p:txBody>
          <a:bodyPr>
            <a:normAutofit fontScale="70000" lnSpcReduction="20000"/>
          </a:bodyPr>
          <a:lstStyle/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b="1" dirty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UND School of Aerospace Sciences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Department of Computer </a:t>
            </a:r>
            <a:r>
              <a:rPr lang="en-US" b="1" dirty="0" smtClean="0"/>
              <a:t>Science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b="1" dirty="0" smtClean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Dr. Hassan Reza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F4E2E06-605B-4A85-963E-7490A5BA43F0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2256182"/>
            <a:ext cx="8229600" cy="1470025"/>
          </a:xfrm>
        </p:spPr>
        <p:txBody>
          <a:bodyPr/>
          <a:lstStyle/>
          <a:p>
            <a:pPr eaLnBrk="1" hangingPunct="1"/>
            <a:r>
              <a:rPr altLang="en-US" dirty="0" smtClean="0"/>
              <a:t>C</a:t>
            </a:r>
            <a:r>
              <a:rPr lang="en-US" altLang="en-US" dirty="0" smtClean="0"/>
              <a:t>SCI</a:t>
            </a:r>
            <a:r>
              <a:rPr altLang="en-US" dirty="0" smtClean="0"/>
              <a:t>465:Principals </a:t>
            </a:r>
            <a:r>
              <a:rPr altLang="en-US" dirty="0" smtClean="0"/>
              <a:t>of Translations</a:t>
            </a:r>
          </a:p>
        </p:txBody>
      </p:sp>
    </p:spTree>
    <p:extLst>
      <p:ext uri="{BB962C8B-B14F-4D97-AF65-F5344CB8AC3E}">
        <p14:creationId xmlns:p14="http://schemas.microsoft.com/office/powerpoint/2010/main" val="1856940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54000"/>
            <a:ext cx="8229600" cy="1143000"/>
          </a:xfrm>
          <a:gradFill rotWithShape="0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0" scaled="1"/>
          </a:gradFill>
          <a:ln w="38100" cmpd="dbl">
            <a:solidFill>
              <a:srgbClr val="333399"/>
            </a:solidFill>
          </a:ln>
        </p:spPr>
        <p:txBody>
          <a:bodyPr/>
          <a:lstStyle/>
          <a:p>
            <a:pPr marL="54864" eaLnBrk="1" fontAlgn="auto" hangingPunct="1">
              <a:spcAft>
                <a:spcPts val="0"/>
              </a:spcAft>
              <a:defRPr/>
            </a:pPr>
            <a:r>
              <a:rPr lang="en-GB" sz="2800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Software </a:t>
            </a:r>
            <a:r>
              <a:rPr lang="en-GB" sz="28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architecture? Complexity</a:t>
            </a:r>
            <a:endParaRPr lang="en-GB" sz="2800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262165"/>
              </p:ext>
            </p:extLst>
          </p:nvPr>
        </p:nvGraphicFramePr>
        <p:xfrm>
          <a:off x="0" y="123825"/>
          <a:ext cx="9144000" cy="661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3" imgW="9623160" imgH="6956280" progId="Visio.Drawing.4">
                  <p:embed/>
                </p:oleObj>
              </mc:Choice>
              <mc:Fallback>
                <p:oleObj name="VISIO" r:id="rId3" imgW="9623160" imgH="6956280" progId="Visio.Drawing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3825"/>
                        <a:ext cx="9144000" cy="6610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32617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Compiler: 1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446338" y="1660525"/>
            <a:ext cx="3455987" cy="622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200">
                <a:latin typeface="Times New Roman" panose="02020603050405020304" pitchFamily="18" charset="0"/>
              </a:rPr>
              <a:t>Lexical Analyzer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514600" y="2697163"/>
            <a:ext cx="3455988" cy="554037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200">
                <a:latin typeface="Times New Roman" panose="02020603050405020304" pitchFamily="18" charset="0"/>
              </a:rPr>
              <a:t>Syntax Analyzer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2514600" y="3733800"/>
            <a:ext cx="3455988" cy="554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ctr" defTabSz="828675">
              <a:defRPr/>
            </a:pPr>
            <a:r>
              <a:rPr lang="en-US" sz="2200">
                <a:latin typeface="Times New Roman" pitchFamily="18" charset="0"/>
              </a:rPr>
              <a:t>Semantic Analyzer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584450" y="4702175"/>
            <a:ext cx="3455988" cy="5524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200">
                <a:latin typeface="Times New Roman" panose="02020603050405020304" pitchFamily="18" charset="0"/>
              </a:rPr>
              <a:t>Intermediate Code Generator</a:t>
            </a: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4173538" y="1314450"/>
            <a:ext cx="0" cy="3460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4173538" y="2282825"/>
            <a:ext cx="0" cy="4143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4173538" y="3251200"/>
            <a:ext cx="0" cy="482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4173538" y="4287838"/>
            <a:ext cx="0" cy="4143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4173538" y="5254625"/>
            <a:ext cx="0" cy="4159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4297363" y="1214438"/>
            <a:ext cx="32321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200">
                <a:latin typeface="Times New Roman" panose="02020603050405020304" pitchFamily="18" charset="0"/>
              </a:rPr>
              <a:t>ASCII source program text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4367213" y="2251075"/>
            <a:ext cx="158432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200">
                <a:latin typeface="Times New Roman" panose="02020603050405020304" pitchFamily="18" charset="0"/>
              </a:rPr>
              <a:t>token stream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4367213" y="3219450"/>
            <a:ext cx="2297112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200">
                <a:latin typeface="Times New Roman" panose="02020603050405020304" pitchFamily="18" charset="0"/>
              </a:rPr>
              <a:t>abstract syntax tree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4435475" y="4186238"/>
            <a:ext cx="110331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200">
                <a:latin typeface="Times New Roman" panose="02020603050405020304" pitchFamily="18" charset="0"/>
              </a:rPr>
              <a:t>program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4343400" y="5257800"/>
            <a:ext cx="509746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200">
                <a:latin typeface="Times New Roman" panose="02020603050405020304" pitchFamily="18" charset="0"/>
              </a:rPr>
              <a:t>optimized program (Machine independent)</a:t>
            </a:r>
          </a:p>
        </p:txBody>
      </p:sp>
      <p:sp>
        <p:nvSpPr>
          <p:cNvPr id="16401" name="Rectangle 6"/>
          <p:cNvSpPr>
            <a:spLocks noChangeArrowheads="1"/>
          </p:cNvSpPr>
          <p:nvPr/>
        </p:nvSpPr>
        <p:spPr bwMode="auto">
          <a:xfrm>
            <a:off x="2590800" y="5638800"/>
            <a:ext cx="3455988" cy="5524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200">
                <a:latin typeface="Times New Roman" panose="02020603050405020304" pitchFamily="18" charset="0"/>
              </a:rPr>
              <a:t>Code Generator</a:t>
            </a:r>
          </a:p>
        </p:txBody>
      </p:sp>
      <p:sp>
        <p:nvSpPr>
          <p:cNvPr id="16402" name="Text Box 16"/>
          <p:cNvSpPr txBox="1">
            <a:spLocks noChangeArrowheads="1"/>
          </p:cNvSpPr>
          <p:nvPr/>
        </p:nvSpPr>
        <p:spPr bwMode="auto">
          <a:xfrm>
            <a:off x="4267200" y="6172200"/>
            <a:ext cx="4727575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286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200">
                <a:latin typeface="Times New Roman" panose="02020603050405020304" pitchFamily="18" charset="0"/>
              </a:rPr>
              <a:t>optimized program(Machine dependent)</a:t>
            </a:r>
          </a:p>
          <a:p>
            <a:endParaRPr lang="en-US" altLang="en-US" sz="2200">
              <a:latin typeface="Times New Roman" panose="02020603050405020304" pitchFamily="18" charset="0"/>
            </a:endParaRPr>
          </a:p>
        </p:txBody>
      </p:sp>
      <p:sp>
        <p:nvSpPr>
          <p:cNvPr id="16403" name="Line 11"/>
          <p:cNvSpPr>
            <a:spLocks noChangeShapeType="1"/>
          </p:cNvSpPr>
          <p:nvPr/>
        </p:nvSpPr>
        <p:spPr bwMode="auto">
          <a:xfrm>
            <a:off x="4191000" y="6172200"/>
            <a:ext cx="0" cy="4159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2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Some examples of Software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Architectural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FCB4EB4-7157-4D03-8DD7-0E44241B3B25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12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644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B5C5E5C-96E0-4415-9612-A9ACBCEAAA64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13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Examples of software architectures (styles)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mtClean="0"/>
              <a:t>Blackboard 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Client-server 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Database-centered architecture 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Distributed computing 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Event-driven architecture 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Peer-to-peer </a:t>
            </a:r>
          </a:p>
          <a:p>
            <a:pPr>
              <a:lnSpc>
                <a:spcPct val="90000"/>
              </a:lnSpc>
            </a:pPr>
            <a:r>
              <a:rPr lang="en-US" altLang="en-US" smtClean="0">
                <a:solidFill>
                  <a:srgbClr val="FF33CC"/>
                </a:solidFill>
              </a:rPr>
              <a:t>Pipes and filters 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Service-oriented architecture 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Three-tier model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…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3685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087214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360" y="273469"/>
            <a:ext cx="7113588" cy="1354137"/>
          </a:xfrm>
        </p:spPr>
        <p:txBody>
          <a:bodyPr lIns="0" tIns="0" rIns="0" bIns="0"/>
          <a:lstStyle/>
          <a:p>
            <a:pPr defTabSz="1008063" eaLnBrk="1" fontAlgn="auto" hangingPunct="1">
              <a:spcAft>
                <a:spcPts val="0"/>
              </a:spcAft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</a:tabLst>
              <a:defRPr/>
            </a:pPr>
            <a:r>
              <a:rPr lang="en-GB" dirty="0"/>
              <a:t>Object-Oriented/Abstract Data Style:2</a:t>
            </a:r>
          </a:p>
        </p:txBody>
      </p:sp>
      <p:sp>
        <p:nvSpPr>
          <p:cNvPr id="20483" name="Rectangle 51"/>
          <p:cNvSpPr>
            <a:spLocks noGrp="1" noChangeArrowheads="1"/>
          </p:cNvSpPr>
          <p:nvPr>
            <p:ph idx="1"/>
          </p:nvPr>
        </p:nvSpPr>
        <p:spPr>
          <a:xfrm>
            <a:off x="-1066800" y="2133600"/>
            <a:ext cx="6497638" cy="1698625"/>
          </a:xfrm>
        </p:spPr>
        <p:txBody>
          <a:bodyPr lIns="0" tIns="0" rIns="0" bIns="0"/>
          <a:lstStyle/>
          <a:p>
            <a:pPr marL="377825" indent="-377825" defTabSz="1008063" eaLnBrk="1" hangingPunct="1">
              <a:buClrTx/>
              <a:buFontTx/>
              <a:buNone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en-GB" altLang="en-US" smtClean="0"/>
          </a:p>
          <a:p>
            <a:pPr marL="377825" indent="-377825" defTabSz="1008063" eaLnBrk="1" hangingPunct="1">
              <a:buClrTx/>
              <a:buFontTx/>
              <a:buNone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en-GB" altLang="en-US" smtClean="0"/>
          </a:p>
          <a:p>
            <a:pPr marL="377825" indent="-377825" defTabSz="1008063" eaLnBrk="1" hangingPunct="1">
              <a:buClrTx/>
              <a:buFontTx/>
              <a:buNone/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en-GB" altLang="en-US" smtClean="0"/>
          </a:p>
        </p:txBody>
      </p:sp>
      <p:grpSp>
        <p:nvGrpSpPr>
          <p:cNvPr id="20484" name="Group 3"/>
          <p:cNvGrpSpPr>
            <a:grpSpLocks/>
          </p:cNvGrpSpPr>
          <p:nvPr/>
        </p:nvGrpSpPr>
        <p:grpSpPr bwMode="auto">
          <a:xfrm>
            <a:off x="1330325" y="2982913"/>
            <a:ext cx="5254625" cy="2024062"/>
            <a:chOff x="924" y="2071"/>
            <a:chExt cx="3649" cy="1406"/>
          </a:xfrm>
        </p:grpSpPr>
        <p:sp>
          <p:nvSpPr>
            <p:cNvPr id="20485" name="AutoShape 4"/>
            <p:cNvSpPr>
              <a:spLocks noChangeArrowheads="1"/>
            </p:cNvSpPr>
            <p:nvPr/>
          </p:nvSpPr>
          <p:spPr bwMode="auto">
            <a:xfrm>
              <a:off x="2346" y="2078"/>
              <a:ext cx="663" cy="203"/>
            </a:xfrm>
            <a:prstGeom prst="roundRect">
              <a:avLst>
                <a:gd name="adj" fmla="val 12741"/>
              </a:avLst>
            </a:prstGeom>
            <a:noFill/>
            <a:ln w="126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86" name="AutoShape 5"/>
            <p:cNvSpPr>
              <a:spLocks noChangeArrowheads="1"/>
            </p:cNvSpPr>
            <p:nvPr/>
          </p:nvSpPr>
          <p:spPr bwMode="auto">
            <a:xfrm>
              <a:off x="3789" y="2553"/>
              <a:ext cx="662" cy="204"/>
            </a:xfrm>
            <a:prstGeom prst="roundRect">
              <a:avLst>
                <a:gd name="adj" fmla="val 12741"/>
              </a:avLst>
            </a:prstGeom>
            <a:noFill/>
            <a:ln w="126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87" name="AutoShape 6"/>
            <p:cNvSpPr>
              <a:spLocks noChangeArrowheads="1"/>
            </p:cNvSpPr>
            <p:nvPr/>
          </p:nvSpPr>
          <p:spPr bwMode="auto">
            <a:xfrm>
              <a:off x="3044" y="3244"/>
              <a:ext cx="662" cy="203"/>
            </a:xfrm>
            <a:prstGeom prst="roundRect">
              <a:avLst>
                <a:gd name="adj" fmla="val 12741"/>
              </a:avLst>
            </a:prstGeom>
            <a:noFill/>
            <a:ln w="126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88" name="AutoShape 7"/>
            <p:cNvSpPr>
              <a:spLocks noChangeArrowheads="1"/>
            </p:cNvSpPr>
            <p:nvPr/>
          </p:nvSpPr>
          <p:spPr bwMode="auto">
            <a:xfrm>
              <a:off x="1651" y="3244"/>
              <a:ext cx="662" cy="203"/>
            </a:xfrm>
            <a:prstGeom prst="roundRect">
              <a:avLst>
                <a:gd name="adj" fmla="val 12741"/>
              </a:avLst>
            </a:prstGeom>
            <a:noFill/>
            <a:ln w="126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89" name="AutoShape 8"/>
            <p:cNvSpPr>
              <a:spLocks noChangeArrowheads="1"/>
            </p:cNvSpPr>
            <p:nvPr/>
          </p:nvSpPr>
          <p:spPr bwMode="auto">
            <a:xfrm>
              <a:off x="924" y="2553"/>
              <a:ext cx="662" cy="204"/>
            </a:xfrm>
            <a:prstGeom prst="roundRect">
              <a:avLst>
                <a:gd name="adj" fmla="val 12741"/>
              </a:avLst>
            </a:prstGeom>
            <a:noFill/>
            <a:ln w="126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0" name="Freeform 9"/>
            <p:cNvSpPr>
              <a:spLocks noChangeArrowheads="1"/>
            </p:cNvSpPr>
            <p:nvPr/>
          </p:nvSpPr>
          <p:spPr bwMode="auto">
            <a:xfrm>
              <a:off x="3122" y="2192"/>
              <a:ext cx="977" cy="295"/>
            </a:xfrm>
            <a:custGeom>
              <a:avLst/>
              <a:gdLst>
                <a:gd name="T0" fmla="*/ 0 w 4314"/>
                <a:gd name="T1" fmla="*/ 0 h 1305"/>
                <a:gd name="T2" fmla="*/ 0 w 4314"/>
                <a:gd name="T3" fmla="*/ 0 h 1305"/>
                <a:gd name="T4" fmla="*/ 0 w 4314"/>
                <a:gd name="T5" fmla="*/ 0 h 1305"/>
                <a:gd name="T6" fmla="*/ 0 w 4314"/>
                <a:gd name="T7" fmla="*/ 0 h 1305"/>
                <a:gd name="T8" fmla="*/ 0 w 4314"/>
                <a:gd name="T9" fmla="*/ 0 h 1305"/>
                <a:gd name="T10" fmla="*/ 0 w 4314"/>
                <a:gd name="T11" fmla="*/ 0 h 1305"/>
                <a:gd name="T12" fmla="*/ 0 w 4314"/>
                <a:gd name="T13" fmla="*/ 0 h 1305"/>
                <a:gd name="T14" fmla="*/ 0 w 4314"/>
                <a:gd name="T15" fmla="*/ 0 h 1305"/>
                <a:gd name="T16" fmla="*/ 0 w 4314"/>
                <a:gd name="T17" fmla="*/ 0 h 1305"/>
                <a:gd name="T18" fmla="*/ 0 w 4314"/>
                <a:gd name="T19" fmla="*/ 0 h 1305"/>
                <a:gd name="T20" fmla="*/ 0 w 4314"/>
                <a:gd name="T21" fmla="*/ 0 h 1305"/>
                <a:gd name="T22" fmla="*/ 0 w 4314"/>
                <a:gd name="T23" fmla="*/ 0 h 1305"/>
                <a:gd name="T24" fmla="*/ 0 w 4314"/>
                <a:gd name="T25" fmla="*/ 0 h 1305"/>
                <a:gd name="T26" fmla="*/ 0 w 4314"/>
                <a:gd name="T27" fmla="*/ 0 h 1305"/>
                <a:gd name="T28" fmla="*/ 0 w 4314"/>
                <a:gd name="T29" fmla="*/ 0 h 1305"/>
                <a:gd name="T30" fmla="*/ 0 w 4314"/>
                <a:gd name="T31" fmla="*/ 0 h 1305"/>
                <a:gd name="T32" fmla="*/ 0 w 4314"/>
                <a:gd name="T33" fmla="*/ 0 h 1305"/>
                <a:gd name="T34" fmla="*/ 0 w 4314"/>
                <a:gd name="T35" fmla="*/ 0 h 1305"/>
                <a:gd name="T36" fmla="*/ 0 w 4314"/>
                <a:gd name="T37" fmla="*/ 0 h 1305"/>
                <a:gd name="T38" fmla="*/ 0 w 4314"/>
                <a:gd name="T39" fmla="*/ 0 h 1305"/>
                <a:gd name="T40" fmla="*/ 0 w 4314"/>
                <a:gd name="T41" fmla="*/ 0 h 1305"/>
                <a:gd name="T42" fmla="*/ 0 w 4314"/>
                <a:gd name="T43" fmla="*/ 0 h 1305"/>
                <a:gd name="T44" fmla="*/ 0 w 4314"/>
                <a:gd name="T45" fmla="*/ 0 h 1305"/>
                <a:gd name="T46" fmla="*/ 0 w 4314"/>
                <a:gd name="T47" fmla="*/ 0 h 1305"/>
                <a:gd name="T48" fmla="*/ 0 w 4314"/>
                <a:gd name="T49" fmla="*/ 0 h 1305"/>
                <a:gd name="T50" fmla="*/ 0 w 4314"/>
                <a:gd name="T51" fmla="*/ 0 h 1305"/>
                <a:gd name="T52" fmla="*/ 0 w 4314"/>
                <a:gd name="T53" fmla="*/ 0 h 1305"/>
                <a:gd name="T54" fmla="*/ 0 w 4314"/>
                <a:gd name="T55" fmla="*/ 0 h 1305"/>
                <a:gd name="T56" fmla="*/ 0 w 4314"/>
                <a:gd name="T57" fmla="*/ 0 h 130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314"/>
                <a:gd name="T88" fmla="*/ 0 h 1305"/>
                <a:gd name="T89" fmla="*/ 4314 w 4314"/>
                <a:gd name="T90" fmla="*/ 1305 h 130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314" h="1305">
                  <a:moveTo>
                    <a:pt x="4313" y="1304"/>
                  </a:moveTo>
                  <a:lnTo>
                    <a:pt x="4284" y="1230"/>
                  </a:lnTo>
                  <a:lnTo>
                    <a:pt x="4243" y="1157"/>
                  </a:lnTo>
                  <a:lnTo>
                    <a:pt x="4191" y="1085"/>
                  </a:lnTo>
                  <a:lnTo>
                    <a:pt x="4127" y="1016"/>
                  </a:lnTo>
                  <a:lnTo>
                    <a:pt x="4052" y="945"/>
                  </a:lnTo>
                  <a:lnTo>
                    <a:pt x="3967" y="876"/>
                  </a:lnTo>
                  <a:lnTo>
                    <a:pt x="3870" y="809"/>
                  </a:lnTo>
                  <a:lnTo>
                    <a:pt x="3763" y="743"/>
                  </a:lnTo>
                  <a:lnTo>
                    <a:pt x="3646" y="680"/>
                  </a:lnTo>
                  <a:lnTo>
                    <a:pt x="3518" y="618"/>
                  </a:lnTo>
                  <a:lnTo>
                    <a:pt x="3381" y="558"/>
                  </a:lnTo>
                  <a:lnTo>
                    <a:pt x="3234" y="501"/>
                  </a:lnTo>
                  <a:lnTo>
                    <a:pt x="3079" y="446"/>
                  </a:lnTo>
                  <a:lnTo>
                    <a:pt x="2915" y="394"/>
                  </a:lnTo>
                  <a:lnTo>
                    <a:pt x="2743" y="344"/>
                  </a:lnTo>
                  <a:lnTo>
                    <a:pt x="2563" y="297"/>
                  </a:lnTo>
                  <a:lnTo>
                    <a:pt x="2377" y="254"/>
                  </a:lnTo>
                  <a:lnTo>
                    <a:pt x="2184" y="213"/>
                  </a:lnTo>
                  <a:lnTo>
                    <a:pt x="1984" y="176"/>
                  </a:lnTo>
                  <a:lnTo>
                    <a:pt x="1778" y="142"/>
                  </a:lnTo>
                  <a:lnTo>
                    <a:pt x="1568" y="112"/>
                  </a:lnTo>
                  <a:lnTo>
                    <a:pt x="1353" y="85"/>
                  </a:lnTo>
                  <a:lnTo>
                    <a:pt x="1135" y="61"/>
                  </a:lnTo>
                  <a:lnTo>
                    <a:pt x="912" y="41"/>
                  </a:lnTo>
                  <a:lnTo>
                    <a:pt x="687" y="26"/>
                  </a:lnTo>
                  <a:lnTo>
                    <a:pt x="459" y="14"/>
                  </a:lnTo>
                  <a:lnTo>
                    <a:pt x="230" y="4"/>
                  </a:lnTo>
                  <a:lnTo>
                    <a:pt x="0" y="0"/>
                  </a:lnTo>
                </a:path>
              </a:pathLst>
            </a:custGeom>
            <a:noFill/>
            <a:ln w="126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1" name="Freeform 10"/>
            <p:cNvSpPr>
              <a:spLocks noChangeArrowheads="1"/>
            </p:cNvSpPr>
            <p:nvPr/>
          </p:nvSpPr>
          <p:spPr bwMode="auto">
            <a:xfrm>
              <a:off x="3882" y="2844"/>
              <a:ext cx="638" cy="545"/>
            </a:xfrm>
            <a:custGeom>
              <a:avLst/>
              <a:gdLst>
                <a:gd name="T0" fmla="*/ 0 w 2817"/>
                <a:gd name="T1" fmla="*/ 0 h 2407"/>
                <a:gd name="T2" fmla="*/ 0 w 2817"/>
                <a:gd name="T3" fmla="*/ 0 h 2407"/>
                <a:gd name="T4" fmla="*/ 0 w 2817"/>
                <a:gd name="T5" fmla="*/ 0 h 2407"/>
                <a:gd name="T6" fmla="*/ 0 w 2817"/>
                <a:gd name="T7" fmla="*/ 0 h 2407"/>
                <a:gd name="T8" fmla="*/ 0 w 2817"/>
                <a:gd name="T9" fmla="*/ 0 h 2407"/>
                <a:gd name="T10" fmla="*/ 0 w 2817"/>
                <a:gd name="T11" fmla="*/ 0 h 2407"/>
                <a:gd name="T12" fmla="*/ 0 w 2817"/>
                <a:gd name="T13" fmla="*/ 0 h 2407"/>
                <a:gd name="T14" fmla="*/ 0 w 2817"/>
                <a:gd name="T15" fmla="*/ 0 h 2407"/>
                <a:gd name="T16" fmla="*/ 0 w 2817"/>
                <a:gd name="T17" fmla="*/ 0 h 2407"/>
                <a:gd name="T18" fmla="*/ 0 w 2817"/>
                <a:gd name="T19" fmla="*/ 0 h 2407"/>
                <a:gd name="T20" fmla="*/ 0 w 2817"/>
                <a:gd name="T21" fmla="*/ 0 h 2407"/>
                <a:gd name="T22" fmla="*/ 0 w 2817"/>
                <a:gd name="T23" fmla="*/ 0 h 2407"/>
                <a:gd name="T24" fmla="*/ 0 w 2817"/>
                <a:gd name="T25" fmla="*/ 0 h 2407"/>
                <a:gd name="T26" fmla="*/ 0 w 2817"/>
                <a:gd name="T27" fmla="*/ 0 h 2407"/>
                <a:gd name="T28" fmla="*/ 0 w 2817"/>
                <a:gd name="T29" fmla="*/ 0 h 2407"/>
                <a:gd name="T30" fmla="*/ 0 w 2817"/>
                <a:gd name="T31" fmla="*/ 0 h 2407"/>
                <a:gd name="T32" fmla="*/ 0 w 2817"/>
                <a:gd name="T33" fmla="*/ 0 h 2407"/>
                <a:gd name="T34" fmla="*/ 0 w 2817"/>
                <a:gd name="T35" fmla="*/ 0 h 2407"/>
                <a:gd name="T36" fmla="*/ 0 w 2817"/>
                <a:gd name="T37" fmla="*/ 0 h 2407"/>
                <a:gd name="T38" fmla="*/ 0 w 2817"/>
                <a:gd name="T39" fmla="*/ 0 h 2407"/>
                <a:gd name="T40" fmla="*/ 0 w 2817"/>
                <a:gd name="T41" fmla="*/ 0 h 2407"/>
                <a:gd name="T42" fmla="*/ 0 w 2817"/>
                <a:gd name="T43" fmla="*/ 0 h 2407"/>
                <a:gd name="T44" fmla="*/ 0 w 2817"/>
                <a:gd name="T45" fmla="*/ 0 h 2407"/>
                <a:gd name="T46" fmla="*/ 0 w 2817"/>
                <a:gd name="T47" fmla="*/ 0 h 2407"/>
                <a:gd name="T48" fmla="*/ 0 w 2817"/>
                <a:gd name="T49" fmla="*/ 0 h 2407"/>
                <a:gd name="T50" fmla="*/ 0 w 2817"/>
                <a:gd name="T51" fmla="*/ 0 h 2407"/>
                <a:gd name="T52" fmla="*/ 0 w 2817"/>
                <a:gd name="T53" fmla="*/ 0 h 2407"/>
                <a:gd name="T54" fmla="*/ 0 w 2817"/>
                <a:gd name="T55" fmla="*/ 0 h 2407"/>
                <a:gd name="T56" fmla="*/ 0 w 2817"/>
                <a:gd name="T57" fmla="*/ 0 h 240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17"/>
                <a:gd name="T88" fmla="*/ 0 h 2407"/>
                <a:gd name="T89" fmla="*/ 2817 w 2817"/>
                <a:gd name="T90" fmla="*/ 2407 h 240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17" h="2407">
                  <a:moveTo>
                    <a:pt x="0" y="2406"/>
                  </a:moveTo>
                  <a:lnTo>
                    <a:pt x="153" y="2394"/>
                  </a:lnTo>
                  <a:lnTo>
                    <a:pt x="306" y="2376"/>
                  </a:lnTo>
                  <a:lnTo>
                    <a:pt x="459" y="2352"/>
                  </a:lnTo>
                  <a:lnTo>
                    <a:pt x="609" y="2320"/>
                  </a:lnTo>
                  <a:lnTo>
                    <a:pt x="757" y="2282"/>
                  </a:lnTo>
                  <a:lnTo>
                    <a:pt x="903" y="2236"/>
                  </a:lnTo>
                  <a:lnTo>
                    <a:pt x="1046" y="2185"/>
                  </a:lnTo>
                  <a:lnTo>
                    <a:pt x="1186" y="2128"/>
                  </a:lnTo>
                  <a:lnTo>
                    <a:pt x="1322" y="2064"/>
                  </a:lnTo>
                  <a:lnTo>
                    <a:pt x="1455" y="1994"/>
                  </a:lnTo>
                  <a:lnTo>
                    <a:pt x="1583" y="1918"/>
                  </a:lnTo>
                  <a:lnTo>
                    <a:pt x="1706" y="1837"/>
                  </a:lnTo>
                  <a:lnTo>
                    <a:pt x="1824" y="1751"/>
                  </a:lnTo>
                  <a:lnTo>
                    <a:pt x="1937" y="1660"/>
                  </a:lnTo>
                  <a:lnTo>
                    <a:pt x="2043" y="1563"/>
                  </a:lnTo>
                  <a:lnTo>
                    <a:pt x="2145" y="1462"/>
                  </a:lnTo>
                  <a:lnTo>
                    <a:pt x="2240" y="1357"/>
                  </a:lnTo>
                  <a:lnTo>
                    <a:pt x="2329" y="1248"/>
                  </a:lnTo>
                  <a:lnTo>
                    <a:pt x="2411" y="1134"/>
                  </a:lnTo>
                  <a:lnTo>
                    <a:pt x="2486" y="1018"/>
                  </a:lnTo>
                  <a:lnTo>
                    <a:pt x="2554" y="898"/>
                  </a:lnTo>
                  <a:lnTo>
                    <a:pt x="2615" y="776"/>
                  </a:lnTo>
                  <a:lnTo>
                    <a:pt x="2668" y="650"/>
                  </a:lnTo>
                  <a:lnTo>
                    <a:pt x="2713" y="522"/>
                  </a:lnTo>
                  <a:lnTo>
                    <a:pt x="2750" y="394"/>
                  </a:lnTo>
                  <a:lnTo>
                    <a:pt x="2780" y="263"/>
                  </a:lnTo>
                  <a:lnTo>
                    <a:pt x="2803" y="132"/>
                  </a:lnTo>
                  <a:lnTo>
                    <a:pt x="2816" y="0"/>
                  </a:lnTo>
                </a:path>
              </a:pathLst>
            </a:custGeom>
            <a:noFill/>
            <a:ln w="126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2" name="Freeform 11"/>
            <p:cNvSpPr>
              <a:spLocks noChangeArrowheads="1"/>
            </p:cNvSpPr>
            <p:nvPr/>
          </p:nvSpPr>
          <p:spPr bwMode="auto">
            <a:xfrm>
              <a:off x="1273" y="2190"/>
              <a:ext cx="803" cy="279"/>
            </a:xfrm>
            <a:custGeom>
              <a:avLst/>
              <a:gdLst>
                <a:gd name="T0" fmla="*/ 0 w 3546"/>
                <a:gd name="T1" fmla="*/ 0 h 1234"/>
                <a:gd name="T2" fmla="*/ 0 w 3546"/>
                <a:gd name="T3" fmla="*/ 0 h 1234"/>
                <a:gd name="T4" fmla="*/ 0 w 3546"/>
                <a:gd name="T5" fmla="*/ 0 h 1234"/>
                <a:gd name="T6" fmla="*/ 0 w 3546"/>
                <a:gd name="T7" fmla="*/ 0 h 1234"/>
                <a:gd name="T8" fmla="*/ 0 w 3546"/>
                <a:gd name="T9" fmla="*/ 0 h 1234"/>
                <a:gd name="T10" fmla="*/ 0 w 3546"/>
                <a:gd name="T11" fmla="*/ 0 h 1234"/>
                <a:gd name="T12" fmla="*/ 0 w 3546"/>
                <a:gd name="T13" fmla="*/ 0 h 1234"/>
                <a:gd name="T14" fmla="*/ 0 w 3546"/>
                <a:gd name="T15" fmla="*/ 0 h 1234"/>
                <a:gd name="T16" fmla="*/ 0 w 3546"/>
                <a:gd name="T17" fmla="*/ 0 h 1234"/>
                <a:gd name="T18" fmla="*/ 0 w 3546"/>
                <a:gd name="T19" fmla="*/ 0 h 1234"/>
                <a:gd name="T20" fmla="*/ 0 w 3546"/>
                <a:gd name="T21" fmla="*/ 0 h 1234"/>
                <a:gd name="T22" fmla="*/ 0 w 3546"/>
                <a:gd name="T23" fmla="*/ 0 h 1234"/>
                <a:gd name="T24" fmla="*/ 0 w 3546"/>
                <a:gd name="T25" fmla="*/ 0 h 1234"/>
                <a:gd name="T26" fmla="*/ 0 w 3546"/>
                <a:gd name="T27" fmla="*/ 0 h 1234"/>
                <a:gd name="T28" fmla="*/ 0 w 3546"/>
                <a:gd name="T29" fmla="*/ 0 h 1234"/>
                <a:gd name="T30" fmla="*/ 0 w 3546"/>
                <a:gd name="T31" fmla="*/ 0 h 1234"/>
                <a:gd name="T32" fmla="*/ 0 w 3546"/>
                <a:gd name="T33" fmla="*/ 0 h 1234"/>
                <a:gd name="T34" fmla="*/ 0 w 3546"/>
                <a:gd name="T35" fmla="*/ 0 h 1234"/>
                <a:gd name="T36" fmla="*/ 0 w 3546"/>
                <a:gd name="T37" fmla="*/ 0 h 1234"/>
                <a:gd name="T38" fmla="*/ 0 w 3546"/>
                <a:gd name="T39" fmla="*/ 0 h 1234"/>
                <a:gd name="T40" fmla="*/ 0 w 3546"/>
                <a:gd name="T41" fmla="*/ 0 h 1234"/>
                <a:gd name="T42" fmla="*/ 0 w 3546"/>
                <a:gd name="T43" fmla="*/ 0 h 1234"/>
                <a:gd name="T44" fmla="*/ 0 w 3546"/>
                <a:gd name="T45" fmla="*/ 0 h 1234"/>
                <a:gd name="T46" fmla="*/ 0 w 3546"/>
                <a:gd name="T47" fmla="*/ 0 h 1234"/>
                <a:gd name="T48" fmla="*/ 0 w 3546"/>
                <a:gd name="T49" fmla="*/ 0 h 1234"/>
                <a:gd name="T50" fmla="*/ 0 w 3546"/>
                <a:gd name="T51" fmla="*/ 0 h 1234"/>
                <a:gd name="T52" fmla="*/ 0 w 3546"/>
                <a:gd name="T53" fmla="*/ 0 h 12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546"/>
                <a:gd name="T82" fmla="*/ 0 h 1234"/>
                <a:gd name="T83" fmla="*/ 3546 w 3546"/>
                <a:gd name="T84" fmla="*/ 1234 h 12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546" h="1234">
                  <a:moveTo>
                    <a:pt x="3545" y="0"/>
                  </a:moveTo>
                  <a:lnTo>
                    <a:pt x="3347" y="6"/>
                  </a:lnTo>
                  <a:lnTo>
                    <a:pt x="3148" y="16"/>
                  </a:lnTo>
                  <a:lnTo>
                    <a:pt x="2952" y="32"/>
                  </a:lnTo>
                  <a:lnTo>
                    <a:pt x="2758" y="50"/>
                  </a:lnTo>
                  <a:lnTo>
                    <a:pt x="2566" y="74"/>
                  </a:lnTo>
                  <a:lnTo>
                    <a:pt x="2378" y="99"/>
                  </a:lnTo>
                  <a:lnTo>
                    <a:pt x="2194" y="130"/>
                  </a:lnTo>
                  <a:lnTo>
                    <a:pt x="2016" y="164"/>
                  </a:lnTo>
                  <a:lnTo>
                    <a:pt x="1841" y="201"/>
                  </a:lnTo>
                  <a:lnTo>
                    <a:pt x="1671" y="240"/>
                  </a:lnTo>
                  <a:lnTo>
                    <a:pt x="1507" y="284"/>
                  </a:lnTo>
                  <a:lnTo>
                    <a:pt x="1350" y="331"/>
                  </a:lnTo>
                  <a:lnTo>
                    <a:pt x="1199" y="381"/>
                  </a:lnTo>
                  <a:lnTo>
                    <a:pt x="1056" y="435"/>
                  </a:lnTo>
                  <a:lnTo>
                    <a:pt x="920" y="489"/>
                  </a:lnTo>
                  <a:lnTo>
                    <a:pt x="791" y="547"/>
                  </a:lnTo>
                  <a:lnTo>
                    <a:pt x="671" y="608"/>
                  </a:lnTo>
                  <a:lnTo>
                    <a:pt x="559" y="671"/>
                  </a:lnTo>
                  <a:lnTo>
                    <a:pt x="455" y="736"/>
                  </a:lnTo>
                  <a:lnTo>
                    <a:pt x="361" y="802"/>
                  </a:lnTo>
                  <a:lnTo>
                    <a:pt x="276" y="871"/>
                  </a:lnTo>
                  <a:lnTo>
                    <a:pt x="201" y="941"/>
                  </a:lnTo>
                  <a:lnTo>
                    <a:pt x="135" y="1013"/>
                  </a:lnTo>
                  <a:lnTo>
                    <a:pt x="80" y="1085"/>
                  </a:lnTo>
                  <a:lnTo>
                    <a:pt x="34" y="1158"/>
                  </a:lnTo>
                  <a:lnTo>
                    <a:pt x="0" y="1233"/>
                  </a:lnTo>
                </a:path>
              </a:pathLst>
            </a:custGeom>
            <a:noFill/>
            <a:ln w="126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Freeform 12"/>
            <p:cNvSpPr>
              <a:spLocks noChangeArrowheads="1"/>
            </p:cNvSpPr>
            <p:nvPr/>
          </p:nvSpPr>
          <p:spPr bwMode="auto">
            <a:xfrm>
              <a:off x="1650" y="2655"/>
              <a:ext cx="220" cy="398"/>
            </a:xfrm>
            <a:custGeom>
              <a:avLst/>
              <a:gdLst>
                <a:gd name="T0" fmla="*/ 0 w 976"/>
                <a:gd name="T1" fmla="*/ 0 h 1758"/>
                <a:gd name="T2" fmla="*/ 0 w 976"/>
                <a:gd name="T3" fmla="*/ 0 h 1758"/>
                <a:gd name="T4" fmla="*/ 0 w 976"/>
                <a:gd name="T5" fmla="*/ 0 h 1758"/>
                <a:gd name="T6" fmla="*/ 0 w 976"/>
                <a:gd name="T7" fmla="*/ 0 h 1758"/>
                <a:gd name="T8" fmla="*/ 0 w 976"/>
                <a:gd name="T9" fmla="*/ 0 h 1758"/>
                <a:gd name="T10" fmla="*/ 0 w 976"/>
                <a:gd name="T11" fmla="*/ 0 h 1758"/>
                <a:gd name="T12" fmla="*/ 0 w 976"/>
                <a:gd name="T13" fmla="*/ 0 h 1758"/>
                <a:gd name="T14" fmla="*/ 0 w 976"/>
                <a:gd name="T15" fmla="*/ 0 h 1758"/>
                <a:gd name="T16" fmla="*/ 0 w 976"/>
                <a:gd name="T17" fmla="*/ 0 h 1758"/>
                <a:gd name="T18" fmla="*/ 0 w 976"/>
                <a:gd name="T19" fmla="*/ 0 h 1758"/>
                <a:gd name="T20" fmla="*/ 0 w 976"/>
                <a:gd name="T21" fmla="*/ 0 h 1758"/>
                <a:gd name="T22" fmla="*/ 0 w 976"/>
                <a:gd name="T23" fmla="*/ 0 h 1758"/>
                <a:gd name="T24" fmla="*/ 0 w 976"/>
                <a:gd name="T25" fmla="*/ 0 h 1758"/>
                <a:gd name="T26" fmla="*/ 0 w 976"/>
                <a:gd name="T27" fmla="*/ 0 h 1758"/>
                <a:gd name="T28" fmla="*/ 0 w 976"/>
                <a:gd name="T29" fmla="*/ 0 h 1758"/>
                <a:gd name="T30" fmla="*/ 0 w 976"/>
                <a:gd name="T31" fmla="*/ 0 h 1758"/>
                <a:gd name="T32" fmla="*/ 0 w 976"/>
                <a:gd name="T33" fmla="*/ 0 h 1758"/>
                <a:gd name="T34" fmla="*/ 0 w 976"/>
                <a:gd name="T35" fmla="*/ 0 h 1758"/>
                <a:gd name="T36" fmla="*/ 0 w 976"/>
                <a:gd name="T37" fmla="*/ 0 h 1758"/>
                <a:gd name="T38" fmla="*/ 0 w 976"/>
                <a:gd name="T39" fmla="*/ 0 h 1758"/>
                <a:gd name="T40" fmla="*/ 0 w 976"/>
                <a:gd name="T41" fmla="*/ 0 h 1758"/>
                <a:gd name="T42" fmla="*/ 0 w 976"/>
                <a:gd name="T43" fmla="*/ 0 h 1758"/>
                <a:gd name="T44" fmla="*/ 0 w 976"/>
                <a:gd name="T45" fmla="*/ 0 h 1758"/>
                <a:gd name="T46" fmla="*/ 0 w 976"/>
                <a:gd name="T47" fmla="*/ 0 h 175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76"/>
                <a:gd name="T73" fmla="*/ 0 h 1758"/>
                <a:gd name="T74" fmla="*/ 976 w 976"/>
                <a:gd name="T75" fmla="*/ 1758 h 175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76" h="1758">
                  <a:moveTo>
                    <a:pt x="975" y="1757"/>
                  </a:moveTo>
                  <a:lnTo>
                    <a:pt x="958" y="1640"/>
                  </a:lnTo>
                  <a:lnTo>
                    <a:pt x="939" y="1524"/>
                  </a:lnTo>
                  <a:lnTo>
                    <a:pt x="916" y="1410"/>
                  </a:lnTo>
                  <a:lnTo>
                    <a:pt x="892" y="1299"/>
                  </a:lnTo>
                  <a:lnTo>
                    <a:pt x="864" y="1190"/>
                  </a:lnTo>
                  <a:lnTo>
                    <a:pt x="833" y="1087"/>
                  </a:lnTo>
                  <a:lnTo>
                    <a:pt x="799" y="985"/>
                  </a:lnTo>
                  <a:lnTo>
                    <a:pt x="763" y="886"/>
                  </a:lnTo>
                  <a:lnTo>
                    <a:pt x="725" y="792"/>
                  </a:lnTo>
                  <a:lnTo>
                    <a:pt x="684" y="701"/>
                  </a:lnTo>
                  <a:lnTo>
                    <a:pt x="642" y="615"/>
                  </a:lnTo>
                  <a:lnTo>
                    <a:pt x="596" y="535"/>
                  </a:lnTo>
                  <a:lnTo>
                    <a:pt x="549" y="459"/>
                  </a:lnTo>
                  <a:lnTo>
                    <a:pt x="500" y="387"/>
                  </a:lnTo>
                  <a:lnTo>
                    <a:pt x="449" y="321"/>
                  </a:lnTo>
                  <a:lnTo>
                    <a:pt x="398" y="260"/>
                  </a:lnTo>
                  <a:lnTo>
                    <a:pt x="344" y="205"/>
                  </a:lnTo>
                  <a:lnTo>
                    <a:pt x="289" y="155"/>
                  </a:lnTo>
                  <a:lnTo>
                    <a:pt x="232" y="112"/>
                  </a:lnTo>
                  <a:lnTo>
                    <a:pt x="176" y="74"/>
                  </a:lnTo>
                  <a:lnTo>
                    <a:pt x="118" y="43"/>
                  </a:lnTo>
                  <a:lnTo>
                    <a:pt x="59" y="19"/>
                  </a:lnTo>
                  <a:lnTo>
                    <a:pt x="0" y="0"/>
                  </a:lnTo>
                </a:path>
              </a:pathLst>
            </a:custGeom>
            <a:noFill/>
            <a:ln w="126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Freeform 13"/>
            <p:cNvSpPr>
              <a:spLocks/>
            </p:cNvSpPr>
            <p:nvPr/>
          </p:nvSpPr>
          <p:spPr bwMode="auto">
            <a:xfrm>
              <a:off x="1267" y="2855"/>
              <a:ext cx="509" cy="348"/>
            </a:xfrm>
            <a:custGeom>
              <a:avLst/>
              <a:gdLst>
                <a:gd name="T0" fmla="*/ 0 w 2250"/>
                <a:gd name="T1" fmla="*/ 0 h 1538"/>
                <a:gd name="T2" fmla="*/ 0 w 2250"/>
                <a:gd name="T3" fmla="*/ 0 h 1538"/>
                <a:gd name="T4" fmla="*/ 0 w 2250"/>
                <a:gd name="T5" fmla="*/ 0 h 1538"/>
                <a:gd name="T6" fmla="*/ 0 w 2250"/>
                <a:gd name="T7" fmla="*/ 0 h 1538"/>
                <a:gd name="T8" fmla="*/ 0 w 2250"/>
                <a:gd name="T9" fmla="*/ 0 h 1538"/>
                <a:gd name="T10" fmla="*/ 0 w 2250"/>
                <a:gd name="T11" fmla="*/ 0 h 1538"/>
                <a:gd name="T12" fmla="*/ 0 w 2250"/>
                <a:gd name="T13" fmla="*/ 0 h 1538"/>
                <a:gd name="T14" fmla="*/ 0 w 2250"/>
                <a:gd name="T15" fmla="*/ 0 h 1538"/>
                <a:gd name="T16" fmla="*/ 0 w 2250"/>
                <a:gd name="T17" fmla="*/ 0 h 1538"/>
                <a:gd name="T18" fmla="*/ 0 w 2250"/>
                <a:gd name="T19" fmla="*/ 0 h 1538"/>
                <a:gd name="T20" fmla="*/ 0 w 2250"/>
                <a:gd name="T21" fmla="*/ 0 h 1538"/>
                <a:gd name="T22" fmla="*/ 0 w 2250"/>
                <a:gd name="T23" fmla="*/ 0 h 1538"/>
                <a:gd name="T24" fmla="*/ 0 w 2250"/>
                <a:gd name="T25" fmla="*/ 0 h 1538"/>
                <a:gd name="T26" fmla="*/ 0 w 2250"/>
                <a:gd name="T27" fmla="*/ 0 h 1538"/>
                <a:gd name="T28" fmla="*/ 0 w 2250"/>
                <a:gd name="T29" fmla="*/ 0 h 1538"/>
                <a:gd name="T30" fmla="*/ 0 w 2250"/>
                <a:gd name="T31" fmla="*/ 0 h 1538"/>
                <a:gd name="T32" fmla="*/ 0 w 2250"/>
                <a:gd name="T33" fmla="*/ 0 h 1538"/>
                <a:gd name="T34" fmla="*/ 0 w 2250"/>
                <a:gd name="T35" fmla="*/ 0 h 1538"/>
                <a:gd name="T36" fmla="*/ 0 w 2250"/>
                <a:gd name="T37" fmla="*/ 0 h 1538"/>
                <a:gd name="T38" fmla="*/ 0 w 2250"/>
                <a:gd name="T39" fmla="*/ 0 h 1538"/>
                <a:gd name="T40" fmla="*/ 0 w 2250"/>
                <a:gd name="T41" fmla="*/ 0 h 1538"/>
                <a:gd name="T42" fmla="*/ 0 w 2250"/>
                <a:gd name="T43" fmla="*/ 0 h 1538"/>
                <a:gd name="T44" fmla="*/ 0 w 2250"/>
                <a:gd name="T45" fmla="*/ 0 h 1538"/>
                <a:gd name="T46" fmla="*/ 0 w 2250"/>
                <a:gd name="T47" fmla="*/ 0 h 1538"/>
                <a:gd name="T48" fmla="*/ 0 w 2250"/>
                <a:gd name="T49" fmla="*/ 0 h 15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250"/>
                <a:gd name="T76" fmla="*/ 0 h 1538"/>
                <a:gd name="T77" fmla="*/ 2250 w 2250"/>
                <a:gd name="T78" fmla="*/ 1538 h 153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250" h="1538">
                  <a:moveTo>
                    <a:pt x="2249" y="1537"/>
                  </a:moveTo>
                  <a:lnTo>
                    <a:pt x="2103" y="1533"/>
                  </a:lnTo>
                  <a:lnTo>
                    <a:pt x="1959" y="1524"/>
                  </a:lnTo>
                  <a:lnTo>
                    <a:pt x="1814" y="1508"/>
                  </a:lnTo>
                  <a:lnTo>
                    <a:pt x="1667" y="1486"/>
                  </a:lnTo>
                  <a:lnTo>
                    <a:pt x="1526" y="1457"/>
                  </a:lnTo>
                  <a:lnTo>
                    <a:pt x="1391" y="1421"/>
                  </a:lnTo>
                  <a:lnTo>
                    <a:pt x="1255" y="1379"/>
                  </a:lnTo>
                  <a:lnTo>
                    <a:pt x="1124" y="1331"/>
                  </a:lnTo>
                  <a:lnTo>
                    <a:pt x="1003" y="1277"/>
                  </a:lnTo>
                  <a:lnTo>
                    <a:pt x="880" y="1220"/>
                  </a:lnTo>
                  <a:lnTo>
                    <a:pt x="768" y="1155"/>
                  </a:lnTo>
                  <a:lnTo>
                    <a:pt x="662" y="1088"/>
                  </a:lnTo>
                  <a:lnTo>
                    <a:pt x="558" y="1015"/>
                  </a:lnTo>
                  <a:lnTo>
                    <a:pt x="469" y="937"/>
                  </a:lnTo>
                  <a:lnTo>
                    <a:pt x="380" y="854"/>
                  </a:lnTo>
                  <a:lnTo>
                    <a:pt x="305" y="766"/>
                  </a:lnTo>
                  <a:lnTo>
                    <a:pt x="235" y="681"/>
                  </a:lnTo>
                  <a:lnTo>
                    <a:pt x="173" y="587"/>
                  </a:lnTo>
                  <a:lnTo>
                    <a:pt x="122" y="494"/>
                  </a:lnTo>
                  <a:lnTo>
                    <a:pt x="74" y="397"/>
                  </a:lnTo>
                  <a:lnTo>
                    <a:pt x="43" y="297"/>
                  </a:lnTo>
                  <a:lnTo>
                    <a:pt x="19" y="198"/>
                  </a:lnTo>
                  <a:lnTo>
                    <a:pt x="4" y="99"/>
                  </a:lnTo>
                  <a:lnTo>
                    <a:pt x="0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Freeform 14"/>
            <p:cNvSpPr>
              <a:spLocks/>
            </p:cNvSpPr>
            <p:nvPr/>
          </p:nvSpPr>
          <p:spPr bwMode="auto">
            <a:xfrm>
              <a:off x="1015" y="2763"/>
              <a:ext cx="438" cy="593"/>
            </a:xfrm>
            <a:custGeom>
              <a:avLst/>
              <a:gdLst>
                <a:gd name="T0" fmla="*/ 0 w 1937"/>
                <a:gd name="T1" fmla="*/ 0 h 2619"/>
                <a:gd name="T2" fmla="*/ 0 w 1937"/>
                <a:gd name="T3" fmla="*/ 0 h 2619"/>
                <a:gd name="T4" fmla="*/ 0 w 1937"/>
                <a:gd name="T5" fmla="*/ 0 h 2619"/>
                <a:gd name="T6" fmla="*/ 0 w 1937"/>
                <a:gd name="T7" fmla="*/ 0 h 2619"/>
                <a:gd name="T8" fmla="*/ 0 w 1937"/>
                <a:gd name="T9" fmla="*/ 0 h 2619"/>
                <a:gd name="T10" fmla="*/ 0 w 1937"/>
                <a:gd name="T11" fmla="*/ 0 h 2619"/>
                <a:gd name="T12" fmla="*/ 0 w 1937"/>
                <a:gd name="T13" fmla="*/ 0 h 2619"/>
                <a:gd name="T14" fmla="*/ 0 w 1937"/>
                <a:gd name="T15" fmla="*/ 0 h 2619"/>
                <a:gd name="T16" fmla="*/ 0 w 1937"/>
                <a:gd name="T17" fmla="*/ 0 h 2619"/>
                <a:gd name="T18" fmla="*/ 0 w 1937"/>
                <a:gd name="T19" fmla="*/ 0 h 2619"/>
                <a:gd name="T20" fmla="*/ 0 w 1937"/>
                <a:gd name="T21" fmla="*/ 0 h 2619"/>
                <a:gd name="T22" fmla="*/ 0 w 1937"/>
                <a:gd name="T23" fmla="*/ 0 h 2619"/>
                <a:gd name="T24" fmla="*/ 0 w 1937"/>
                <a:gd name="T25" fmla="*/ 0 h 2619"/>
                <a:gd name="T26" fmla="*/ 0 w 1937"/>
                <a:gd name="T27" fmla="*/ 0 h 2619"/>
                <a:gd name="T28" fmla="*/ 0 w 1937"/>
                <a:gd name="T29" fmla="*/ 0 h 2619"/>
                <a:gd name="T30" fmla="*/ 0 w 1937"/>
                <a:gd name="T31" fmla="*/ 0 h 2619"/>
                <a:gd name="T32" fmla="*/ 0 w 1937"/>
                <a:gd name="T33" fmla="*/ 0 h 2619"/>
                <a:gd name="T34" fmla="*/ 0 w 1937"/>
                <a:gd name="T35" fmla="*/ 0 h 2619"/>
                <a:gd name="T36" fmla="*/ 0 w 1937"/>
                <a:gd name="T37" fmla="*/ 0 h 2619"/>
                <a:gd name="T38" fmla="*/ 0 w 1937"/>
                <a:gd name="T39" fmla="*/ 0 h 2619"/>
                <a:gd name="T40" fmla="*/ 0 w 1937"/>
                <a:gd name="T41" fmla="*/ 0 h 2619"/>
                <a:gd name="T42" fmla="*/ 0 w 1937"/>
                <a:gd name="T43" fmla="*/ 0 h 2619"/>
                <a:gd name="T44" fmla="*/ 0 w 1937"/>
                <a:gd name="T45" fmla="*/ 0 h 2619"/>
                <a:gd name="T46" fmla="*/ 0 w 1937"/>
                <a:gd name="T47" fmla="*/ 0 h 2619"/>
                <a:gd name="T48" fmla="*/ 0 w 1937"/>
                <a:gd name="T49" fmla="*/ 0 h 26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937"/>
                <a:gd name="T76" fmla="*/ 0 h 2619"/>
                <a:gd name="T77" fmla="*/ 1937 w 1937"/>
                <a:gd name="T78" fmla="*/ 2619 h 26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937" h="2619">
                  <a:moveTo>
                    <a:pt x="1936" y="2618"/>
                  </a:moveTo>
                  <a:lnTo>
                    <a:pt x="1810" y="2612"/>
                  </a:lnTo>
                  <a:lnTo>
                    <a:pt x="1686" y="2595"/>
                  </a:lnTo>
                  <a:lnTo>
                    <a:pt x="1561" y="2567"/>
                  </a:lnTo>
                  <a:lnTo>
                    <a:pt x="1435" y="2530"/>
                  </a:lnTo>
                  <a:lnTo>
                    <a:pt x="1314" y="2480"/>
                  </a:lnTo>
                  <a:lnTo>
                    <a:pt x="1198" y="2420"/>
                  </a:lnTo>
                  <a:lnTo>
                    <a:pt x="1081" y="2349"/>
                  </a:lnTo>
                  <a:lnTo>
                    <a:pt x="968" y="2267"/>
                  </a:lnTo>
                  <a:lnTo>
                    <a:pt x="863" y="2174"/>
                  </a:lnTo>
                  <a:lnTo>
                    <a:pt x="757" y="2076"/>
                  </a:lnTo>
                  <a:lnTo>
                    <a:pt x="661" y="1966"/>
                  </a:lnTo>
                  <a:lnTo>
                    <a:pt x="570" y="1851"/>
                  </a:lnTo>
                  <a:lnTo>
                    <a:pt x="481" y="1726"/>
                  </a:lnTo>
                  <a:lnTo>
                    <a:pt x="404" y="1596"/>
                  </a:lnTo>
                  <a:lnTo>
                    <a:pt x="327" y="1454"/>
                  </a:lnTo>
                  <a:lnTo>
                    <a:pt x="262" y="1306"/>
                  </a:lnTo>
                  <a:lnTo>
                    <a:pt x="202" y="1157"/>
                  </a:lnTo>
                  <a:lnTo>
                    <a:pt x="148" y="999"/>
                  </a:lnTo>
                  <a:lnTo>
                    <a:pt x="105" y="841"/>
                  </a:lnTo>
                  <a:lnTo>
                    <a:pt x="64" y="676"/>
                  </a:lnTo>
                  <a:lnTo>
                    <a:pt x="36" y="508"/>
                  </a:lnTo>
                  <a:lnTo>
                    <a:pt x="16" y="339"/>
                  </a:lnTo>
                  <a:lnTo>
                    <a:pt x="4" y="170"/>
                  </a:lnTo>
                  <a:lnTo>
                    <a:pt x="0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Text Box 15"/>
            <p:cNvSpPr txBox="1">
              <a:spLocks noChangeArrowheads="1"/>
            </p:cNvSpPr>
            <p:nvPr/>
          </p:nvSpPr>
          <p:spPr bwMode="auto">
            <a:xfrm>
              <a:off x="3830" y="2560"/>
              <a:ext cx="504" cy="2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89" tIns="46044" rIns="92089" bIns="46044">
              <a:spAutoFit/>
            </a:bodyPr>
            <a:lstStyle>
              <a:lvl1pPr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4425" algn="l"/>
                  <a:tab pos="8294688" algn="l"/>
                  <a:tab pos="9123363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4425" algn="l"/>
                  <a:tab pos="8294688" algn="l"/>
                  <a:tab pos="9123363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4425" algn="l"/>
                  <a:tab pos="8294688" algn="l"/>
                  <a:tab pos="9123363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4425" algn="l"/>
                  <a:tab pos="8294688" algn="l"/>
                  <a:tab pos="9123363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4425" algn="l"/>
                  <a:tab pos="8294688" algn="l"/>
                  <a:tab pos="9123363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4425" algn="l"/>
                  <a:tab pos="8294688" algn="l"/>
                  <a:tab pos="9123363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4425" algn="l"/>
                  <a:tab pos="8294688" algn="l"/>
                  <a:tab pos="9123363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4425" algn="l"/>
                  <a:tab pos="8294688" algn="l"/>
                  <a:tab pos="9123363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4425" algn="l"/>
                  <a:tab pos="8294688" algn="l"/>
                  <a:tab pos="9123363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buSzPct val="99000"/>
              </a:pPr>
              <a:r>
                <a:rPr lang="en-GB" altLang="en-US" sz="1500"/>
                <a:t>Object</a:t>
              </a:r>
            </a:p>
          </p:txBody>
        </p:sp>
        <p:sp>
          <p:nvSpPr>
            <p:cNvPr id="20497" name="Text Box 16"/>
            <p:cNvSpPr txBox="1">
              <a:spLocks noChangeArrowheads="1"/>
            </p:cNvSpPr>
            <p:nvPr/>
          </p:nvSpPr>
          <p:spPr bwMode="auto">
            <a:xfrm>
              <a:off x="1016" y="2538"/>
              <a:ext cx="504" cy="2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89" tIns="46044" rIns="92089" bIns="46044">
              <a:spAutoFit/>
            </a:bodyPr>
            <a:lstStyle>
              <a:lvl1pPr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4425" algn="l"/>
                  <a:tab pos="8294688" algn="l"/>
                  <a:tab pos="9123363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4425" algn="l"/>
                  <a:tab pos="8294688" algn="l"/>
                  <a:tab pos="9123363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4425" algn="l"/>
                  <a:tab pos="8294688" algn="l"/>
                  <a:tab pos="9123363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4425" algn="l"/>
                  <a:tab pos="8294688" algn="l"/>
                  <a:tab pos="9123363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4425" algn="l"/>
                  <a:tab pos="8294688" algn="l"/>
                  <a:tab pos="9123363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4425" algn="l"/>
                  <a:tab pos="8294688" algn="l"/>
                  <a:tab pos="9123363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4425" algn="l"/>
                  <a:tab pos="8294688" algn="l"/>
                  <a:tab pos="9123363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4425" algn="l"/>
                  <a:tab pos="8294688" algn="l"/>
                  <a:tab pos="9123363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4425" algn="l"/>
                  <a:tab pos="8294688" algn="l"/>
                  <a:tab pos="9123363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buSzPct val="99000"/>
              </a:pPr>
              <a:r>
                <a:rPr lang="en-GB" altLang="en-US" sz="1500"/>
                <a:t>Object</a:t>
              </a:r>
            </a:p>
          </p:txBody>
        </p:sp>
        <p:sp>
          <p:nvSpPr>
            <p:cNvPr id="20498" name="Text Box 17"/>
            <p:cNvSpPr txBox="1">
              <a:spLocks noChangeArrowheads="1"/>
            </p:cNvSpPr>
            <p:nvPr/>
          </p:nvSpPr>
          <p:spPr bwMode="auto">
            <a:xfrm>
              <a:off x="2446" y="2071"/>
              <a:ext cx="504" cy="2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89" tIns="46044" rIns="92089" bIns="46044">
              <a:spAutoFit/>
            </a:bodyPr>
            <a:lstStyle>
              <a:lvl1pPr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4425" algn="l"/>
                  <a:tab pos="8294688" algn="l"/>
                  <a:tab pos="9123363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4425" algn="l"/>
                  <a:tab pos="8294688" algn="l"/>
                  <a:tab pos="9123363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4425" algn="l"/>
                  <a:tab pos="8294688" algn="l"/>
                  <a:tab pos="9123363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4425" algn="l"/>
                  <a:tab pos="8294688" algn="l"/>
                  <a:tab pos="9123363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4425" algn="l"/>
                  <a:tab pos="8294688" algn="l"/>
                  <a:tab pos="9123363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4425" algn="l"/>
                  <a:tab pos="8294688" algn="l"/>
                  <a:tab pos="9123363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4425" algn="l"/>
                  <a:tab pos="8294688" algn="l"/>
                  <a:tab pos="9123363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4425" algn="l"/>
                  <a:tab pos="8294688" algn="l"/>
                  <a:tab pos="9123363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4425" algn="l"/>
                  <a:tab pos="8294688" algn="l"/>
                  <a:tab pos="9123363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buSzPct val="99000"/>
              </a:pPr>
              <a:r>
                <a:rPr lang="en-GB" altLang="en-US" sz="1500"/>
                <a:t>Object</a:t>
              </a:r>
            </a:p>
          </p:txBody>
        </p:sp>
        <p:sp>
          <p:nvSpPr>
            <p:cNvPr id="20499" name="Text Box 18"/>
            <p:cNvSpPr txBox="1">
              <a:spLocks noChangeArrowheads="1"/>
            </p:cNvSpPr>
            <p:nvPr/>
          </p:nvSpPr>
          <p:spPr bwMode="auto">
            <a:xfrm>
              <a:off x="3125" y="3248"/>
              <a:ext cx="504" cy="2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89" tIns="46044" rIns="92089" bIns="46044">
              <a:spAutoFit/>
            </a:bodyPr>
            <a:lstStyle>
              <a:lvl1pPr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4425" algn="l"/>
                  <a:tab pos="8294688" algn="l"/>
                  <a:tab pos="9123363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4425" algn="l"/>
                  <a:tab pos="8294688" algn="l"/>
                  <a:tab pos="9123363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4425" algn="l"/>
                  <a:tab pos="8294688" algn="l"/>
                  <a:tab pos="9123363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4425" algn="l"/>
                  <a:tab pos="8294688" algn="l"/>
                  <a:tab pos="9123363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4425" algn="l"/>
                  <a:tab pos="8294688" algn="l"/>
                  <a:tab pos="9123363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4425" algn="l"/>
                  <a:tab pos="8294688" algn="l"/>
                  <a:tab pos="9123363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4425" algn="l"/>
                  <a:tab pos="8294688" algn="l"/>
                  <a:tab pos="9123363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4425" algn="l"/>
                  <a:tab pos="8294688" algn="l"/>
                  <a:tab pos="9123363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4425" algn="l"/>
                  <a:tab pos="8294688" algn="l"/>
                  <a:tab pos="9123363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buSzPct val="99000"/>
              </a:pPr>
              <a:r>
                <a:rPr lang="en-GB" altLang="en-US" sz="1500"/>
                <a:t>Object</a:t>
              </a:r>
            </a:p>
          </p:txBody>
        </p:sp>
        <p:sp>
          <p:nvSpPr>
            <p:cNvPr id="20500" name="Text Box 19"/>
            <p:cNvSpPr txBox="1">
              <a:spLocks noChangeArrowheads="1"/>
            </p:cNvSpPr>
            <p:nvPr/>
          </p:nvSpPr>
          <p:spPr bwMode="auto">
            <a:xfrm>
              <a:off x="1682" y="3276"/>
              <a:ext cx="504" cy="2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89" tIns="46044" rIns="92089" bIns="46044">
              <a:spAutoFit/>
            </a:bodyPr>
            <a:lstStyle>
              <a:lvl1pPr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4425" algn="l"/>
                  <a:tab pos="8294688" algn="l"/>
                  <a:tab pos="9123363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4425" algn="l"/>
                  <a:tab pos="8294688" algn="l"/>
                  <a:tab pos="9123363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4425" algn="l"/>
                  <a:tab pos="8294688" algn="l"/>
                  <a:tab pos="9123363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4425" algn="l"/>
                  <a:tab pos="8294688" algn="l"/>
                  <a:tab pos="9123363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828675"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4425" algn="l"/>
                  <a:tab pos="8294688" algn="l"/>
                  <a:tab pos="9123363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4425" algn="l"/>
                  <a:tab pos="8294688" algn="l"/>
                  <a:tab pos="9123363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4425" algn="l"/>
                  <a:tab pos="8294688" algn="l"/>
                  <a:tab pos="9123363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4425" algn="l"/>
                  <a:tab pos="8294688" algn="l"/>
                  <a:tab pos="9123363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828675" algn="l"/>
                  <a:tab pos="1658938" algn="l"/>
                  <a:tab pos="2487613" algn="l"/>
                  <a:tab pos="3317875" algn="l"/>
                  <a:tab pos="4146550" algn="l"/>
                  <a:tab pos="4976813" algn="l"/>
                  <a:tab pos="5805488" algn="l"/>
                  <a:tab pos="6635750" algn="l"/>
                  <a:tab pos="7464425" algn="l"/>
                  <a:tab pos="8294688" algn="l"/>
                  <a:tab pos="9123363" algn="l"/>
                </a:tabLs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buSzPct val="99000"/>
              </a:pPr>
              <a:r>
                <a:rPr lang="en-GB" altLang="en-US" sz="1500"/>
                <a:t>Object</a:t>
              </a:r>
            </a:p>
          </p:txBody>
        </p:sp>
        <p:sp>
          <p:nvSpPr>
            <p:cNvPr id="20501" name="Freeform 20"/>
            <p:cNvSpPr>
              <a:spLocks/>
            </p:cNvSpPr>
            <p:nvPr/>
          </p:nvSpPr>
          <p:spPr bwMode="auto">
            <a:xfrm>
              <a:off x="2177" y="2666"/>
              <a:ext cx="1414" cy="564"/>
            </a:xfrm>
            <a:custGeom>
              <a:avLst/>
              <a:gdLst>
                <a:gd name="T0" fmla="*/ 0 w 6241"/>
                <a:gd name="T1" fmla="*/ 0 h 2490"/>
                <a:gd name="T2" fmla="*/ 0 w 6241"/>
                <a:gd name="T3" fmla="*/ 0 h 2490"/>
                <a:gd name="T4" fmla="*/ 0 w 6241"/>
                <a:gd name="T5" fmla="*/ 0 h 2490"/>
                <a:gd name="T6" fmla="*/ 0 w 6241"/>
                <a:gd name="T7" fmla="*/ 0 h 2490"/>
                <a:gd name="T8" fmla="*/ 0 w 6241"/>
                <a:gd name="T9" fmla="*/ 0 h 2490"/>
                <a:gd name="T10" fmla="*/ 0 w 6241"/>
                <a:gd name="T11" fmla="*/ 0 h 2490"/>
                <a:gd name="T12" fmla="*/ 0 w 6241"/>
                <a:gd name="T13" fmla="*/ 0 h 2490"/>
                <a:gd name="T14" fmla="*/ 0 w 6241"/>
                <a:gd name="T15" fmla="*/ 0 h 2490"/>
                <a:gd name="T16" fmla="*/ 0 w 6241"/>
                <a:gd name="T17" fmla="*/ 0 h 2490"/>
                <a:gd name="T18" fmla="*/ 0 w 6241"/>
                <a:gd name="T19" fmla="*/ 0 h 2490"/>
                <a:gd name="T20" fmla="*/ 0 w 6241"/>
                <a:gd name="T21" fmla="*/ 0 h 2490"/>
                <a:gd name="T22" fmla="*/ 0 w 6241"/>
                <a:gd name="T23" fmla="*/ 0 h 2490"/>
                <a:gd name="T24" fmla="*/ 0 w 6241"/>
                <a:gd name="T25" fmla="*/ 0 h 2490"/>
                <a:gd name="T26" fmla="*/ 0 w 6241"/>
                <a:gd name="T27" fmla="*/ 0 h 2490"/>
                <a:gd name="T28" fmla="*/ 0 w 6241"/>
                <a:gd name="T29" fmla="*/ 0 h 2490"/>
                <a:gd name="T30" fmla="*/ 0 w 6241"/>
                <a:gd name="T31" fmla="*/ 0 h 2490"/>
                <a:gd name="T32" fmla="*/ 0 w 6241"/>
                <a:gd name="T33" fmla="*/ 0 h 2490"/>
                <a:gd name="T34" fmla="*/ 0 w 6241"/>
                <a:gd name="T35" fmla="*/ 0 h 2490"/>
                <a:gd name="T36" fmla="*/ 0 w 6241"/>
                <a:gd name="T37" fmla="*/ 0 h 2490"/>
                <a:gd name="T38" fmla="*/ 0 w 6241"/>
                <a:gd name="T39" fmla="*/ 0 h 2490"/>
                <a:gd name="T40" fmla="*/ 0 w 6241"/>
                <a:gd name="T41" fmla="*/ 0 h 2490"/>
                <a:gd name="T42" fmla="*/ 0 w 6241"/>
                <a:gd name="T43" fmla="*/ 0 h 2490"/>
                <a:gd name="T44" fmla="*/ 0 w 6241"/>
                <a:gd name="T45" fmla="*/ 0 h 2490"/>
                <a:gd name="T46" fmla="*/ 0 w 6241"/>
                <a:gd name="T47" fmla="*/ 0 h 2490"/>
                <a:gd name="T48" fmla="*/ 0 w 6241"/>
                <a:gd name="T49" fmla="*/ 0 h 2490"/>
                <a:gd name="T50" fmla="*/ 0 w 6241"/>
                <a:gd name="T51" fmla="*/ 0 h 2490"/>
                <a:gd name="T52" fmla="*/ 0 w 6241"/>
                <a:gd name="T53" fmla="*/ 0 h 2490"/>
                <a:gd name="T54" fmla="*/ 0 w 6241"/>
                <a:gd name="T55" fmla="*/ 0 h 2490"/>
                <a:gd name="T56" fmla="*/ 0 w 6241"/>
                <a:gd name="T57" fmla="*/ 0 h 2490"/>
                <a:gd name="T58" fmla="*/ 0 w 6241"/>
                <a:gd name="T59" fmla="*/ 0 h 2490"/>
                <a:gd name="T60" fmla="*/ 0 w 6241"/>
                <a:gd name="T61" fmla="*/ 0 h 2490"/>
                <a:gd name="T62" fmla="*/ 0 w 6241"/>
                <a:gd name="T63" fmla="*/ 0 h 2490"/>
                <a:gd name="T64" fmla="*/ 0 w 6241"/>
                <a:gd name="T65" fmla="*/ 0 h 2490"/>
                <a:gd name="T66" fmla="*/ 0 w 6241"/>
                <a:gd name="T67" fmla="*/ 0 h 2490"/>
                <a:gd name="T68" fmla="*/ 0 w 6241"/>
                <a:gd name="T69" fmla="*/ 0 h 2490"/>
                <a:gd name="T70" fmla="*/ 0 w 6241"/>
                <a:gd name="T71" fmla="*/ 0 h 2490"/>
                <a:gd name="T72" fmla="*/ 0 w 6241"/>
                <a:gd name="T73" fmla="*/ 0 h 2490"/>
                <a:gd name="T74" fmla="*/ 0 w 6241"/>
                <a:gd name="T75" fmla="*/ 0 h 2490"/>
                <a:gd name="T76" fmla="*/ 0 w 6241"/>
                <a:gd name="T77" fmla="*/ 0 h 2490"/>
                <a:gd name="T78" fmla="*/ 0 w 6241"/>
                <a:gd name="T79" fmla="*/ 0 h 2490"/>
                <a:gd name="T80" fmla="*/ 0 w 6241"/>
                <a:gd name="T81" fmla="*/ 0 h 2490"/>
                <a:gd name="T82" fmla="*/ 0 w 6241"/>
                <a:gd name="T83" fmla="*/ 0 h 2490"/>
                <a:gd name="T84" fmla="*/ 0 w 6241"/>
                <a:gd name="T85" fmla="*/ 0 h 2490"/>
                <a:gd name="T86" fmla="*/ 0 w 6241"/>
                <a:gd name="T87" fmla="*/ 0 h 2490"/>
                <a:gd name="T88" fmla="*/ 0 w 6241"/>
                <a:gd name="T89" fmla="*/ 0 h 2490"/>
                <a:gd name="T90" fmla="*/ 0 w 6241"/>
                <a:gd name="T91" fmla="*/ 0 h 2490"/>
                <a:gd name="T92" fmla="*/ 0 w 6241"/>
                <a:gd name="T93" fmla="*/ 0 h 2490"/>
                <a:gd name="T94" fmla="*/ 0 w 6241"/>
                <a:gd name="T95" fmla="*/ 0 h 2490"/>
                <a:gd name="T96" fmla="*/ 0 w 6241"/>
                <a:gd name="T97" fmla="*/ 0 h 2490"/>
                <a:gd name="T98" fmla="*/ 0 w 6241"/>
                <a:gd name="T99" fmla="*/ 0 h 2490"/>
                <a:gd name="T100" fmla="*/ 0 w 6241"/>
                <a:gd name="T101" fmla="*/ 0 h 2490"/>
                <a:gd name="T102" fmla="*/ 0 w 6241"/>
                <a:gd name="T103" fmla="*/ 0 h 2490"/>
                <a:gd name="T104" fmla="*/ 0 w 6241"/>
                <a:gd name="T105" fmla="*/ 0 h 2490"/>
                <a:gd name="T106" fmla="*/ 0 w 6241"/>
                <a:gd name="T107" fmla="*/ 0 h 2490"/>
                <a:gd name="T108" fmla="*/ 0 w 6241"/>
                <a:gd name="T109" fmla="*/ 0 h 2490"/>
                <a:gd name="T110" fmla="*/ 0 w 6241"/>
                <a:gd name="T111" fmla="*/ 0 h 2490"/>
                <a:gd name="T112" fmla="*/ 0 w 6241"/>
                <a:gd name="T113" fmla="*/ 0 h 2490"/>
                <a:gd name="T114" fmla="*/ 0 w 6241"/>
                <a:gd name="T115" fmla="*/ 0 h 2490"/>
                <a:gd name="T116" fmla="*/ 0 w 6241"/>
                <a:gd name="T117" fmla="*/ 0 h 2490"/>
                <a:gd name="T118" fmla="*/ 0 w 6241"/>
                <a:gd name="T119" fmla="*/ 0 h 2490"/>
                <a:gd name="T120" fmla="*/ 0 w 6241"/>
                <a:gd name="T121" fmla="*/ 0 h 2490"/>
                <a:gd name="T122" fmla="*/ 0 w 6241"/>
                <a:gd name="T123" fmla="*/ 0 h 2490"/>
                <a:gd name="T124" fmla="*/ 0 w 6241"/>
                <a:gd name="T125" fmla="*/ 0 h 249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6241"/>
                <a:gd name="T190" fmla="*/ 0 h 2490"/>
                <a:gd name="T191" fmla="*/ 6241 w 6241"/>
                <a:gd name="T192" fmla="*/ 2490 h 249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6241" h="2490">
                  <a:moveTo>
                    <a:pt x="6240" y="0"/>
                  </a:moveTo>
                  <a:lnTo>
                    <a:pt x="6083" y="0"/>
                  </a:lnTo>
                  <a:lnTo>
                    <a:pt x="5925" y="2"/>
                  </a:lnTo>
                  <a:lnTo>
                    <a:pt x="5767" y="7"/>
                  </a:lnTo>
                  <a:lnTo>
                    <a:pt x="5609" y="12"/>
                  </a:lnTo>
                  <a:lnTo>
                    <a:pt x="5452" y="19"/>
                  </a:lnTo>
                  <a:lnTo>
                    <a:pt x="5295" y="28"/>
                  </a:lnTo>
                  <a:lnTo>
                    <a:pt x="5139" y="38"/>
                  </a:lnTo>
                  <a:lnTo>
                    <a:pt x="4984" y="50"/>
                  </a:lnTo>
                  <a:lnTo>
                    <a:pt x="4830" y="64"/>
                  </a:lnTo>
                  <a:lnTo>
                    <a:pt x="4676" y="79"/>
                  </a:lnTo>
                  <a:lnTo>
                    <a:pt x="4523" y="95"/>
                  </a:lnTo>
                  <a:lnTo>
                    <a:pt x="4372" y="113"/>
                  </a:lnTo>
                  <a:lnTo>
                    <a:pt x="4221" y="133"/>
                  </a:lnTo>
                  <a:lnTo>
                    <a:pt x="4073" y="154"/>
                  </a:lnTo>
                  <a:lnTo>
                    <a:pt x="3925" y="177"/>
                  </a:lnTo>
                  <a:lnTo>
                    <a:pt x="3780" y="201"/>
                  </a:lnTo>
                  <a:lnTo>
                    <a:pt x="3635" y="227"/>
                  </a:lnTo>
                  <a:lnTo>
                    <a:pt x="3492" y="254"/>
                  </a:lnTo>
                  <a:lnTo>
                    <a:pt x="3351" y="283"/>
                  </a:lnTo>
                  <a:lnTo>
                    <a:pt x="3212" y="313"/>
                  </a:lnTo>
                  <a:lnTo>
                    <a:pt x="3074" y="344"/>
                  </a:lnTo>
                  <a:lnTo>
                    <a:pt x="2939" y="377"/>
                  </a:lnTo>
                  <a:lnTo>
                    <a:pt x="2806" y="411"/>
                  </a:lnTo>
                  <a:lnTo>
                    <a:pt x="2675" y="446"/>
                  </a:lnTo>
                  <a:lnTo>
                    <a:pt x="2546" y="483"/>
                  </a:lnTo>
                  <a:lnTo>
                    <a:pt x="2420" y="521"/>
                  </a:lnTo>
                  <a:lnTo>
                    <a:pt x="2296" y="560"/>
                  </a:lnTo>
                  <a:lnTo>
                    <a:pt x="2175" y="601"/>
                  </a:lnTo>
                  <a:lnTo>
                    <a:pt x="2056" y="642"/>
                  </a:lnTo>
                  <a:lnTo>
                    <a:pt x="1941" y="685"/>
                  </a:lnTo>
                  <a:lnTo>
                    <a:pt x="1827" y="729"/>
                  </a:lnTo>
                  <a:lnTo>
                    <a:pt x="1717" y="774"/>
                  </a:lnTo>
                  <a:lnTo>
                    <a:pt x="1610" y="821"/>
                  </a:lnTo>
                  <a:lnTo>
                    <a:pt x="1505" y="868"/>
                  </a:lnTo>
                  <a:lnTo>
                    <a:pt x="1404" y="917"/>
                  </a:lnTo>
                  <a:lnTo>
                    <a:pt x="1305" y="966"/>
                  </a:lnTo>
                  <a:lnTo>
                    <a:pt x="1210" y="1017"/>
                  </a:lnTo>
                  <a:lnTo>
                    <a:pt x="1118" y="1067"/>
                  </a:lnTo>
                  <a:lnTo>
                    <a:pt x="1029" y="1119"/>
                  </a:lnTo>
                  <a:lnTo>
                    <a:pt x="944" y="1173"/>
                  </a:lnTo>
                  <a:lnTo>
                    <a:pt x="862" y="1226"/>
                  </a:lnTo>
                  <a:lnTo>
                    <a:pt x="784" y="1281"/>
                  </a:lnTo>
                  <a:lnTo>
                    <a:pt x="709" y="1336"/>
                  </a:lnTo>
                  <a:lnTo>
                    <a:pt x="637" y="1393"/>
                  </a:lnTo>
                  <a:lnTo>
                    <a:pt x="569" y="1450"/>
                  </a:lnTo>
                  <a:lnTo>
                    <a:pt x="505" y="1508"/>
                  </a:lnTo>
                  <a:lnTo>
                    <a:pt x="444" y="1566"/>
                  </a:lnTo>
                  <a:lnTo>
                    <a:pt x="388" y="1625"/>
                  </a:lnTo>
                  <a:lnTo>
                    <a:pt x="335" y="1685"/>
                  </a:lnTo>
                  <a:lnTo>
                    <a:pt x="285" y="1745"/>
                  </a:lnTo>
                  <a:lnTo>
                    <a:pt x="240" y="1804"/>
                  </a:lnTo>
                  <a:lnTo>
                    <a:pt x="199" y="1865"/>
                  </a:lnTo>
                  <a:lnTo>
                    <a:pt x="161" y="1927"/>
                  </a:lnTo>
                  <a:lnTo>
                    <a:pt x="127" y="1989"/>
                  </a:lnTo>
                  <a:lnTo>
                    <a:pt x="97" y="2051"/>
                  </a:lnTo>
                  <a:lnTo>
                    <a:pt x="72" y="2112"/>
                  </a:lnTo>
                  <a:lnTo>
                    <a:pt x="49" y="2175"/>
                  </a:lnTo>
                  <a:lnTo>
                    <a:pt x="31" y="2237"/>
                  </a:lnTo>
                  <a:lnTo>
                    <a:pt x="17" y="2300"/>
                  </a:lnTo>
                  <a:lnTo>
                    <a:pt x="7" y="2363"/>
                  </a:lnTo>
                  <a:lnTo>
                    <a:pt x="2" y="2426"/>
                  </a:lnTo>
                  <a:lnTo>
                    <a:pt x="0" y="2489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Line 21"/>
            <p:cNvSpPr>
              <a:spLocks noChangeShapeType="1"/>
            </p:cNvSpPr>
            <p:nvPr/>
          </p:nvSpPr>
          <p:spPr bwMode="auto">
            <a:xfrm>
              <a:off x="2431" y="3348"/>
              <a:ext cx="476" cy="1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Line 22"/>
            <p:cNvSpPr>
              <a:spLocks noChangeShapeType="1"/>
            </p:cNvSpPr>
            <p:nvPr/>
          </p:nvSpPr>
          <p:spPr bwMode="auto">
            <a:xfrm>
              <a:off x="2503" y="3340"/>
              <a:ext cx="338" cy="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AutoShape 23"/>
            <p:cNvSpPr>
              <a:spLocks noChangeArrowheads="1"/>
            </p:cNvSpPr>
            <p:nvPr/>
          </p:nvSpPr>
          <p:spPr bwMode="auto">
            <a:xfrm>
              <a:off x="2924" y="3272"/>
              <a:ext cx="241" cy="146"/>
            </a:xfrm>
            <a:prstGeom prst="roundRect">
              <a:avLst>
                <a:gd name="adj" fmla="val 13009"/>
              </a:avLst>
            </a:prstGeom>
            <a:noFill/>
            <a:ln w="126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05" name="AutoShape 24"/>
            <p:cNvSpPr>
              <a:spLocks noChangeArrowheads="1"/>
            </p:cNvSpPr>
            <p:nvPr/>
          </p:nvSpPr>
          <p:spPr bwMode="auto">
            <a:xfrm>
              <a:off x="2946" y="3293"/>
              <a:ext cx="200" cy="104"/>
            </a:xfrm>
            <a:prstGeom prst="roundRect">
              <a:avLst>
                <a:gd name="adj" fmla="val 12500"/>
              </a:avLst>
            </a:prstGeom>
            <a:noFill/>
            <a:ln w="126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06" name="AutoShape 25"/>
            <p:cNvSpPr>
              <a:spLocks noChangeArrowheads="1"/>
            </p:cNvSpPr>
            <p:nvPr/>
          </p:nvSpPr>
          <p:spPr bwMode="auto">
            <a:xfrm>
              <a:off x="3590" y="3272"/>
              <a:ext cx="240" cy="146"/>
            </a:xfrm>
            <a:prstGeom prst="roundRect">
              <a:avLst>
                <a:gd name="adj" fmla="val 13009"/>
              </a:avLst>
            </a:prstGeom>
            <a:noFill/>
            <a:ln w="126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07" name="AutoShape 26"/>
            <p:cNvSpPr>
              <a:spLocks noChangeArrowheads="1"/>
            </p:cNvSpPr>
            <p:nvPr/>
          </p:nvSpPr>
          <p:spPr bwMode="auto">
            <a:xfrm>
              <a:off x="3610" y="3291"/>
              <a:ext cx="201" cy="105"/>
            </a:xfrm>
            <a:prstGeom prst="roundRect">
              <a:avLst>
                <a:gd name="adj" fmla="val 13204"/>
              </a:avLst>
            </a:prstGeom>
            <a:noFill/>
            <a:ln w="126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0508" name="Group 27"/>
            <p:cNvGrpSpPr>
              <a:grpSpLocks/>
            </p:cNvGrpSpPr>
            <p:nvPr/>
          </p:nvGrpSpPr>
          <p:grpSpPr bwMode="auto">
            <a:xfrm>
              <a:off x="2180" y="3277"/>
              <a:ext cx="241" cy="146"/>
              <a:chOff x="2180" y="3277"/>
              <a:chExt cx="241" cy="146"/>
            </a:xfrm>
          </p:grpSpPr>
          <p:sp>
            <p:nvSpPr>
              <p:cNvPr id="20530" name="AutoShape 28"/>
              <p:cNvSpPr>
                <a:spLocks noChangeArrowheads="1"/>
              </p:cNvSpPr>
              <p:nvPr/>
            </p:nvSpPr>
            <p:spPr bwMode="auto">
              <a:xfrm>
                <a:off x="2180" y="3277"/>
                <a:ext cx="241" cy="146"/>
              </a:xfrm>
              <a:prstGeom prst="roundRect">
                <a:avLst>
                  <a:gd name="adj" fmla="val 13009"/>
                </a:avLst>
              </a:prstGeom>
              <a:noFill/>
              <a:ln w="126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31" name="AutoShape 29"/>
              <p:cNvSpPr>
                <a:spLocks noChangeArrowheads="1"/>
              </p:cNvSpPr>
              <p:nvPr/>
            </p:nvSpPr>
            <p:spPr bwMode="auto">
              <a:xfrm>
                <a:off x="2200" y="3297"/>
                <a:ext cx="200" cy="105"/>
              </a:xfrm>
              <a:prstGeom prst="roundRect">
                <a:avLst>
                  <a:gd name="adj" fmla="val 13204"/>
                </a:avLst>
              </a:prstGeom>
              <a:noFill/>
              <a:ln w="126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0509" name="AutoShape 30"/>
            <p:cNvSpPr>
              <a:spLocks noChangeArrowheads="1"/>
            </p:cNvSpPr>
            <p:nvPr/>
          </p:nvSpPr>
          <p:spPr bwMode="auto">
            <a:xfrm>
              <a:off x="1790" y="3134"/>
              <a:ext cx="241" cy="145"/>
            </a:xfrm>
            <a:prstGeom prst="roundRect">
              <a:avLst>
                <a:gd name="adj" fmla="val 13009"/>
              </a:avLst>
            </a:prstGeom>
            <a:noFill/>
            <a:ln w="126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10" name="AutoShape 31"/>
            <p:cNvSpPr>
              <a:spLocks noChangeArrowheads="1"/>
            </p:cNvSpPr>
            <p:nvPr/>
          </p:nvSpPr>
          <p:spPr bwMode="auto">
            <a:xfrm>
              <a:off x="1811" y="3155"/>
              <a:ext cx="200" cy="105"/>
            </a:xfrm>
            <a:prstGeom prst="roundRect">
              <a:avLst>
                <a:gd name="adj" fmla="val 13204"/>
              </a:avLst>
            </a:prstGeom>
            <a:noFill/>
            <a:ln w="126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11" name="AutoShape 32"/>
            <p:cNvSpPr>
              <a:spLocks noChangeArrowheads="1"/>
            </p:cNvSpPr>
            <p:nvPr/>
          </p:nvSpPr>
          <p:spPr bwMode="auto">
            <a:xfrm>
              <a:off x="1455" y="3277"/>
              <a:ext cx="241" cy="147"/>
            </a:xfrm>
            <a:prstGeom prst="roundRect">
              <a:avLst>
                <a:gd name="adj" fmla="val 12833"/>
              </a:avLst>
            </a:prstGeom>
            <a:noFill/>
            <a:ln w="126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12" name="AutoShape 33"/>
            <p:cNvSpPr>
              <a:spLocks noChangeArrowheads="1"/>
            </p:cNvSpPr>
            <p:nvPr/>
          </p:nvSpPr>
          <p:spPr bwMode="auto">
            <a:xfrm>
              <a:off x="1477" y="3298"/>
              <a:ext cx="200" cy="105"/>
            </a:xfrm>
            <a:prstGeom prst="roundRect">
              <a:avLst>
                <a:gd name="adj" fmla="val 13204"/>
              </a:avLst>
            </a:prstGeom>
            <a:noFill/>
            <a:ln w="126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13" name="Freeform 34"/>
            <p:cNvSpPr>
              <a:spLocks/>
            </p:cNvSpPr>
            <p:nvPr/>
          </p:nvSpPr>
          <p:spPr bwMode="auto">
            <a:xfrm>
              <a:off x="1587" y="2625"/>
              <a:ext cx="301" cy="496"/>
            </a:xfrm>
            <a:custGeom>
              <a:avLst/>
              <a:gdLst>
                <a:gd name="T0" fmla="*/ 0 w 1333"/>
                <a:gd name="T1" fmla="*/ 0 h 2190"/>
                <a:gd name="T2" fmla="*/ 0 w 1333"/>
                <a:gd name="T3" fmla="*/ 0 h 2190"/>
                <a:gd name="T4" fmla="*/ 0 w 1333"/>
                <a:gd name="T5" fmla="*/ 0 h 2190"/>
                <a:gd name="T6" fmla="*/ 0 w 1333"/>
                <a:gd name="T7" fmla="*/ 0 h 2190"/>
                <a:gd name="T8" fmla="*/ 0 w 1333"/>
                <a:gd name="T9" fmla="*/ 0 h 2190"/>
                <a:gd name="T10" fmla="*/ 0 w 1333"/>
                <a:gd name="T11" fmla="*/ 0 h 2190"/>
                <a:gd name="T12" fmla="*/ 0 w 1333"/>
                <a:gd name="T13" fmla="*/ 0 h 2190"/>
                <a:gd name="T14" fmla="*/ 0 w 1333"/>
                <a:gd name="T15" fmla="*/ 0 h 2190"/>
                <a:gd name="T16" fmla="*/ 0 w 1333"/>
                <a:gd name="T17" fmla="*/ 0 h 2190"/>
                <a:gd name="T18" fmla="*/ 0 w 1333"/>
                <a:gd name="T19" fmla="*/ 0 h 2190"/>
                <a:gd name="T20" fmla="*/ 0 w 1333"/>
                <a:gd name="T21" fmla="*/ 0 h 2190"/>
                <a:gd name="T22" fmla="*/ 0 w 1333"/>
                <a:gd name="T23" fmla="*/ 0 h 2190"/>
                <a:gd name="T24" fmla="*/ 0 w 1333"/>
                <a:gd name="T25" fmla="*/ 0 h 2190"/>
                <a:gd name="T26" fmla="*/ 0 w 1333"/>
                <a:gd name="T27" fmla="*/ 0 h 2190"/>
                <a:gd name="T28" fmla="*/ 0 w 1333"/>
                <a:gd name="T29" fmla="*/ 0 h 2190"/>
                <a:gd name="T30" fmla="*/ 0 w 1333"/>
                <a:gd name="T31" fmla="*/ 0 h 2190"/>
                <a:gd name="T32" fmla="*/ 0 w 1333"/>
                <a:gd name="T33" fmla="*/ 0 h 2190"/>
                <a:gd name="T34" fmla="*/ 0 w 1333"/>
                <a:gd name="T35" fmla="*/ 0 h 2190"/>
                <a:gd name="T36" fmla="*/ 0 w 1333"/>
                <a:gd name="T37" fmla="*/ 0 h 2190"/>
                <a:gd name="T38" fmla="*/ 0 w 1333"/>
                <a:gd name="T39" fmla="*/ 0 h 2190"/>
                <a:gd name="T40" fmla="*/ 0 w 1333"/>
                <a:gd name="T41" fmla="*/ 0 h 2190"/>
                <a:gd name="T42" fmla="*/ 0 w 1333"/>
                <a:gd name="T43" fmla="*/ 0 h 2190"/>
                <a:gd name="T44" fmla="*/ 0 w 1333"/>
                <a:gd name="T45" fmla="*/ 0 h 2190"/>
                <a:gd name="T46" fmla="*/ 0 w 1333"/>
                <a:gd name="T47" fmla="*/ 0 h 2190"/>
                <a:gd name="T48" fmla="*/ 0 w 1333"/>
                <a:gd name="T49" fmla="*/ 0 h 2190"/>
                <a:gd name="T50" fmla="*/ 0 w 1333"/>
                <a:gd name="T51" fmla="*/ 0 h 2190"/>
                <a:gd name="T52" fmla="*/ 0 w 1333"/>
                <a:gd name="T53" fmla="*/ 0 h 2190"/>
                <a:gd name="T54" fmla="*/ 0 w 1333"/>
                <a:gd name="T55" fmla="*/ 0 h 2190"/>
                <a:gd name="T56" fmla="*/ 0 w 1333"/>
                <a:gd name="T57" fmla="*/ 0 h 2190"/>
                <a:gd name="T58" fmla="*/ 0 w 1333"/>
                <a:gd name="T59" fmla="*/ 0 h 219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333"/>
                <a:gd name="T91" fmla="*/ 0 h 2190"/>
                <a:gd name="T92" fmla="*/ 1333 w 1333"/>
                <a:gd name="T93" fmla="*/ 2190 h 219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333" h="2190">
                  <a:moveTo>
                    <a:pt x="1332" y="2189"/>
                  </a:moveTo>
                  <a:lnTo>
                    <a:pt x="1325" y="2069"/>
                  </a:lnTo>
                  <a:lnTo>
                    <a:pt x="1315" y="1949"/>
                  </a:lnTo>
                  <a:lnTo>
                    <a:pt x="1301" y="1831"/>
                  </a:lnTo>
                  <a:lnTo>
                    <a:pt x="1284" y="1713"/>
                  </a:lnTo>
                  <a:lnTo>
                    <a:pt x="1263" y="1597"/>
                  </a:lnTo>
                  <a:lnTo>
                    <a:pt x="1239" y="1483"/>
                  </a:lnTo>
                  <a:lnTo>
                    <a:pt x="1213" y="1372"/>
                  </a:lnTo>
                  <a:lnTo>
                    <a:pt x="1183" y="1264"/>
                  </a:lnTo>
                  <a:lnTo>
                    <a:pt x="1149" y="1159"/>
                  </a:lnTo>
                  <a:lnTo>
                    <a:pt x="1112" y="1056"/>
                  </a:lnTo>
                  <a:lnTo>
                    <a:pt x="1072" y="956"/>
                  </a:lnTo>
                  <a:lnTo>
                    <a:pt x="1030" y="861"/>
                  </a:lnTo>
                  <a:lnTo>
                    <a:pt x="984" y="769"/>
                  </a:lnTo>
                  <a:lnTo>
                    <a:pt x="936" y="681"/>
                  </a:lnTo>
                  <a:lnTo>
                    <a:pt x="885" y="599"/>
                  </a:lnTo>
                  <a:lnTo>
                    <a:pt x="832" y="521"/>
                  </a:lnTo>
                  <a:lnTo>
                    <a:pt x="777" y="447"/>
                  </a:lnTo>
                  <a:lnTo>
                    <a:pt x="720" y="378"/>
                  </a:lnTo>
                  <a:lnTo>
                    <a:pt x="661" y="315"/>
                  </a:lnTo>
                  <a:lnTo>
                    <a:pt x="601" y="257"/>
                  </a:lnTo>
                  <a:lnTo>
                    <a:pt x="538" y="204"/>
                  </a:lnTo>
                  <a:lnTo>
                    <a:pt x="474" y="159"/>
                  </a:lnTo>
                  <a:lnTo>
                    <a:pt x="409" y="118"/>
                  </a:lnTo>
                  <a:lnTo>
                    <a:pt x="342" y="83"/>
                  </a:lnTo>
                  <a:lnTo>
                    <a:pt x="275" y="55"/>
                  </a:lnTo>
                  <a:lnTo>
                    <a:pt x="206" y="31"/>
                  </a:lnTo>
                  <a:lnTo>
                    <a:pt x="137" y="14"/>
                  </a:lnTo>
                  <a:lnTo>
                    <a:pt x="68" y="4"/>
                  </a:lnTo>
                  <a:lnTo>
                    <a:pt x="0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4" name="Freeform 35"/>
            <p:cNvSpPr>
              <a:spLocks/>
            </p:cNvSpPr>
            <p:nvPr/>
          </p:nvSpPr>
          <p:spPr bwMode="auto">
            <a:xfrm>
              <a:off x="1242" y="2180"/>
              <a:ext cx="911" cy="358"/>
            </a:xfrm>
            <a:custGeom>
              <a:avLst/>
              <a:gdLst>
                <a:gd name="T0" fmla="*/ 0 w 4023"/>
                <a:gd name="T1" fmla="*/ 0 h 1582"/>
                <a:gd name="T2" fmla="*/ 0 w 4023"/>
                <a:gd name="T3" fmla="*/ 0 h 1582"/>
                <a:gd name="T4" fmla="*/ 0 w 4023"/>
                <a:gd name="T5" fmla="*/ 0 h 1582"/>
                <a:gd name="T6" fmla="*/ 0 w 4023"/>
                <a:gd name="T7" fmla="*/ 0 h 1582"/>
                <a:gd name="T8" fmla="*/ 0 w 4023"/>
                <a:gd name="T9" fmla="*/ 0 h 1582"/>
                <a:gd name="T10" fmla="*/ 0 w 4023"/>
                <a:gd name="T11" fmla="*/ 0 h 1582"/>
                <a:gd name="T12" fmla="*/ 0 w 4023"/>
                <a:gd name="T13" fmla="*/ 0 h 1582"/>
                <a:gd name="T14" fmla="*/ 0 w 4023"/>
                <a:gd name="T15" fmla="*/ 0 h 1582"/>
                <a:gd name="T16" fmla="*/ 0 w 4023"/>
                <a:gd name="T17" fmla="*/ 0 h 1582"/>
                <a:gd name="T18" fmla="*/ 0 w 4023"/>
                <a:gd name="T19" fmla="*/ 0 h 1582"/>
                <a:gd name="T20" fmla="*/ 0 w 4023"/>
                <a:gd name="T21" fmla="*/ 0 h 1582"/>
                <a:gd name="T22" fmla="*/ 0 w 4023"/>
                <a:gd name="T23" fmla="*/ 0 h 1582"/>
                <a:gd name="T24" fmla="*/ 0 w 4023"/>
                <a:gd name="T25" fmla="*/ 0 h 1582"/>
                <a:gd name="T26" fmla="*/ 0 w 4023"/>
                <a:gd name="T27" fmla="*/ 0 h 1582"/>
                <a:gd name="T28" fmla="*/ 0 w 4023"/>
                <a:gd name="T29" fmla="*/ 0 h 1582"/>
                <a:gd name="T30" fmla="*/ 0 w 4023"/>
                <a:gd name="T31" fmla="*/ 0 h 1582"/>
                <a:gd name="T32" fmla="*/ 0 w 4023"/>
                <a:gd name="T33" fmla="*/ 0 h 1582"/>
                <a:gd name="T34" fmla="*/ 0 w 4023"/>
                <a:gd name="T35" fmla="*/ 0 h 1582"/>
                <a:gd name="T36" fmla="*/ 0 w 4023"/>
                <a:gd name="T37" fmla="*/ 0 h 1582"/>
                <a:gd name="T38" fmla="*/ 0 w 4023"/>
                <a:gd name="T39" fmla="*/ 0 h 1582"/>
                <a:gd name="T40" fmla="*/ 0 w 4023"/>
                <a:gd name="T41" fmla="*/ 0 h 1582"/>
                <a:gd name="T42" fmla="*/ 0 w 4023"/>
                <a:gd name="T43" fmla="*/ 0 h 1582"/>
                <a:gd name="T44" fmla="*/ 0 w 4023"/>
                <a:gd name="T45" fmla="*/ 0 h 1582"/>
                <a:gd name="T46" fmla="*/ 0 w 4023"/>
                <a:gd name="T47" fmla="*/ 0 h 1582"/>
                <a:gd name="T48" fmla="*/ 0 w 4023"/>
                <a:gd name="T49" fmla="*/ 0 h 1582"/>
                <a:gd name="T50" fmla="*/ 0 w 4023"/>
                <a:gd name="T51" fmla="*/ 0 h 1582"/>
                <a:gd name="T52" fmla="*/ 0 w 4023"/>
                <a:gd name="T53" fmla="*/ 0 h 1582"/>
                <a:gd name="T54" fmla="*/ 0 w 4023"/>
                <a:gd name="T55" fmla="*/ 0 h 1582"/>
                <a:gd name="T56" fmla="*/ 0 w 4023"/>
                <a:gd name="T57" fmla="*/ 0 h 1582"/>
                <a:gd name="T58" fmla="*/ 0 w 4023"/>
                <a:gd name="T59" fmla="*/ 0 h 1582"/>
                <a:gd name="T60" fmla="*/ 0 w 4023"/>
                <a:gd name="T61" fmla="*/ 0 h 1582"/>
                <a:gd name="T62" fmla="*/ 0 w 4023"/>
                <a:gd name="T63" fmla="*/ 0 h 158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023"/>
                <a:gd name="T97" fmla="*/ 0 h 1582"/>
                <a:gd name="T98" fmla="*/ 4023 w 4023"/>
                <a:gd name="T99" fmla="*/ 1582 h 158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023" h="1582">
                  <a:moveTo>
                    <a:pt x="4022" y="0"/>
                  </a:moveTo>
                  <a:lnTo>
                    <a:pt x="3814" y="2"/>
                  </a:lnTo>
                  <a:lnTo>
                    <a:pt x="3608" y="7"/>
                  </a:lnTo>
                  <a:lnTo>
                    <a:pt x="3402" y="17"/>
                  </a:lnTo>
                  <a:lnTo>
                    <a:pt x="3197" y="33"/>
                  </a:lnTo>
                  <a:lnTo>
                    <a:pt x="2995" y="49"/>
                  </a:lnTo>
                  <a:lnTo>
                    <a:pt x="2795" y="71"/>
                  </a:lnTo>
                  <a:lnTo>
                    <a:pt x="2599" y="98"/>
                  </a:lnTo>
                  <a:lnTo>
                    <a:pt x="2406" y="127"/>
                  </a:lnTo>
                  <a:lnTo>
                    <a:pt x="2218" y="161"/>
                  </a:lnTo>
                  <a:lnTo>
                    <a:pt x="2035" y="199"/>
                  </a:lnTo>
                  <a:lnTo>
                    <a:pt x="1858" y="240"/>
                  </a:lnTo>
                  <a:lnTo>
                    <a:pt x="1685" y="284"/>
                  </a:lnTo>
                  <a:lnTo>
                    <a:pt x="1519" y="332"/>
                  </a:lnTo>
                  <a:lnTo>
                    <a:pt x="1360" y="383"/>
                  </a:lnTo>
                  <a:lnTo>
                    <a:pt x="1208" y="437"/>
                  </a:lnTo>
                  <a:lnTo>
                    <a:pt x="1063" y="494"/>
                  </a:lnTo>
                  <a:lnTo>
                    <a:pt x="926" y="554"/>
                  </a:lnTo>
                  <a:lnTo>
                    <a:pt x="797" y="616"/>
                  </a:lnTo>
                  <a:lnTo>
                    <a:pt x="677" y="681"/>
                  </a:lnTo>
                  <a:lnTo>
                    <a:pt x="566" y="748"/>
                  </a:lnTo>
                  <a:lnTo>
                    <a:pt x="465" y="817"/>
                  </a:lnTo>
                  <a:lnTo>
                    <a:pt x="372" y="889"/>
                  </a:lnTo>
                  <a:lnTo>
                    <a:pt x="290" y="961"/>
                  </a:lnTo>
                  <a:lnTo>
                    <a:pt x="217" y="1036"/>
                  </a:lnTo>
                  <a:lnTo>
                    <a:pt x="155" y="1111"/>
                  </a:lnTo>
                  <a:lnTo>
                    <a:pt x="102" y="1187"/>
                  </a:lnTo>
                  <a:lnTo>
                    <a:pt x="60" y="1265"/>
                  </a:lnTo>
                  <a:lnTo>
                    <a:pt x="29" y="1344"/>
                  </a:lnTo>
                  <a:lnTo>
                    <a:pt x="9" y="1422"/>
                  </a:lnTo>
                  <a:lnTo>
                    <a:pt x="0" y="1502"/>
                  </a:lnTo>
                  <a:lnTo>
                    <a:pt x="0" y="1581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5" name="AutoShape 36"/>
            <p:cNvSpPr>
              <a:spLocks noChangeArrowheads="1"/>
            </p:cNvSpPr>
            <p:nvPr/>
          </p:nvSpPr>
          <p:spPr bwMode="auto">
            <a:xfrm>
              <a:off x="1148" y="2704"/>
              <a:ext cx="241" cy="146"/>
            </a:xfrm>
            <a:prstGeom prst="roundRect">
              <a:avLst>
                <a:gd name="adj" fmla="val 13009"/>
              </a:avLst>
            </a:prstGeom>
            <a:noFill/>
            <a:ln w="126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16" name="AutoShape 37"/>
            <p:cNvSpPr>
              <a:spLocks noChangeArrowheads="1"/>
            </p:cNvSpPr>
            <p:nvPr/>
          </p:nvSpPr>
          <p:spPr bwMode="auto">
            <a:xfrm>
              <a:off x="1169" y="2724"/>
              <a:ext cx="200" cy="105"/>
            </a:xfrm>
            <a:prstGeom prst="roundRect">
              <a:avLst>
                <a:gd name="adj" fmla="val 13204"/>
              </a:avLst>
            </a:prstGeom>
            <a:noFill/>
            <a:ln w="126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17" name="AutoShape 38"/>
            <p:cNvSpPr>
              <a:spLocks noChangeArrowheads="1"/>
            </p:cNvSpPr>
            <p:nvPr/>
          </p:nvSpPr>
          <p:spPr bwMode="auto">
            <a:xfrm>
              <a:off x="2172" y="2116"/>
              <a:ext cx="240" cy="146"/>
            </a:xfrm>
            <a:prstGeom prst="roundRect">
              <a:avLst>
                <a:gd name="adj" fmla="val 13009"/>
              </a:avLst>
            </a:prstGeom>
            <a:noFill/>
            <a:ln w="126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18" name="AutoShape 39"/>
            <p:cNvSpPr>
              <a:spLocks noChangeArrowheads="1"/>
            </p:cNvSpPr>
            <p:nvPr/>
          </p:nvSpPr>
          <p:spPr bwMode="auto">
            <a:xfrm>
              <a:off x="2192" y="2136"/>
              <a:ext cx="201" cy="105"/>
            </a:xfrm>
            <a:prstGeom prst="roundRect">
              <a:avLst>
                <a:gd name="adj" fmla="val 13204"/>
              </a:avLst>
            </a:prstGeom>
            <a:noFill/>
            <a:ln w="126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19" name="AutoShape 40"/>
            <p:cNvSpPr>
              <a:spLocks noChangeArrowheads="1"/>
            </p:cNvSpPr>
            <p:nvPr/>
          </p:nvSpPr>
          <p:spPr bwMode="auto">
            <a:xfrm>
              <a:off x="2548" y="2241"/>
              <a:ext cx="241" cy="147"/>
            </a:xfrm>
            <a:prstGeom prst="roundRect">
              <a:avLst>
                <a:gd name="adj" fmla="val 12833"/>
              </a:avLst>
            </a:prstGeom>
            <a:noFill/>
            <a:ln w="126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20" name="AutoShape 41"/>
            <p:cNvSpPr>
              <a:spLocks noChangeArrowheads="1"/>
            </p:cNvSpPr>
            <p:nvPr/>
          </p:nvSpPr>
          <p:spPr bwMode="auto">
            <a:xfrm>
              <a:off x="2569" y="2261"/>
              <a:ext cx="200" cy="105"/>
            </a:xfrm>
            <a:prstGeom prst="roundRect">
              <a:avLst>
                <a:gd name="adj" fmla="val 13204"/>
              </a:avLst>
            </a:prstGeom>
            <a:noFill/>
            <a:ln w="126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21" name="Freeform 42"/>
            <p:cNvSpPr>
              <a:spLocks noChangeArrowheads="1"/>
            </p:cNvSpPr>
            <p:nvPr/>
          </p:nvSpPr>
          <p:spPr bwMode="auto">
            <a:xfrm>
              <a:off x="2207" y="2681"/>
              <a:ext cx="1320" cy="488"/>
            </a:xfrm>
            <a:custGeom>
              <a:avLst/>
              <a:gdLst>
                <a:gd name="T0" fmla="*/ 0 w 5827"/>
                <a:gd name="T1" fmla="*/ 0 h 2155"/>
                <a:gd name="T2" fmla="*/ 0 w 5827"/>
                <a:gd name="T3" fmla="*/ 0 h 2155"/>
                <a:gd name="T4" fmla="*/ 0 w 5827"/>
                <a:gd name="T5" fmla="*/ 0 h 2155"/>
                <a:gd name="T6" fmla="*/ 0 w 5827"/>
                <a:gd name="T7" fmla="*/ 0 h 2155"/>
                <a:gd name="T8" fmla="*/ 0 w 5827"/>
                <a:gd name="T9" fmla="*/ 0 h 2155"/>
                <a:gd name="T10" fmla="*/ 0 w 5827"/>
                <a:gd name="T11" fmla="*/ 0 h 2155"/>
                <a:gd name="T12" fmla="*/ 0 w 5827"/>
                <a:gd name="T13" fmla="*/ 0 h 2155"/>
                <a:gd name="T14" fmla="*/ 0 w 5827"/>
                <a:gd name="T15" fmla="*/ 0 h 2155"/>
                <a:gd name="T16" fmla="*/ 0 w 5827"/>
                <a:gd name="T17" fmla="*/ 0 h 2155"/>
                <a:gd name="T18" fmla="*/ 0 w 5827"/>
                <a:gd name="T19" fmla="*/ 0 h 2155"/>
                <a:gd name="T20" fmla="*/ 0 w 5827"/>
                <a:gd name="T21" fmla="*/ 0 h 2155"/>
                <a:gd name="T22" fmla="*/ 0 w 5827"/>
                <a:gd name="T23" fmla="*/ 0 h 2155"/>
                <a:gd name="T24" fmla="*/ 0 w 5827"/>
                <a:gd name="T25" fmla="*/ 0 h 2155"/>
                <a:gd name="T26" fmla="*/ 0 w 5827"/>
                <a:gd name="T27" fmla="*/ 0 h 2155"/>
                <a:gd name="T28" fmla="*/ 0 w 5827"/>
                <a:gd name="T29" fmla="*/ 0 h 2155"/>
                <a:gd name="T30" fmla="*/ 0 w 5827"/>
                <a:gd name="T31" fmla="*/ 0 h 2155"/>
                <a:gd name="T32" fmla="*/ 0 w 5827"/>
                <a:gd name="T33" fmla="*/ 0 h 2155"/>
                <a:gd name="T34" fmla="*/ 0 w 5827"/>
                <a:gd name="T35" fmla="*/ 0 h 2155"/>
                <a:gd name="T36" fmla="*/ 0 w 5827"/>
                <a:gd name="T37" fmla="*/ 0 h 2155"/>
                <a:gd name="T38" fmla="*/ 0 w 5827"/>
                <a:gd name="T39" fmla="*/ 0 h 2155"/>
                <a:gd name="T40" fmla="*/ 0 w 5827"/>
                <a:gd name="T41" fmla="*/ 0 h 2155"/>
                <a:gd name="T42" fmla="*/ 0 w 5827"/>
                <a:gd name="T43" fmla="*/ 0 h 2155"/>
                <a:gd name="T44" fmla="*/ 0 w 5827"/>
                <a:gd name="T45" fmla="*/ 0 h 2155"/>
                <a:gd name="T46" fmla="*/ 0 w 5827"/>
                <a:gd name="T47" fmla="*/ 0 h 2155"/>
                <a:gd name="T48" fmla="*/ 0 w 5827"/>
                <a:gd name="T49" fmla="*/ 0 h 2155"/>
                <a:gd name="T50" fmla="*/ 0 w 5827"/>
                <a:gd name="T51" fmla="*/ 0 h 2155"/>
                <a:gd name="T52" fmla="*/ 0 w 5827"/>
                <a:gd name="T53" fmla="*/ 0 h 2155"/>
                <a:gd name="T54" fmla="*/ 0 w 5827"/>
                <a:gd name="T55" fmla="*/ 0 h 2155"/>
                <a:gd name="T56" fmla="*/ 0 w 5827"/>
                <a:gd name="T57" fmla="*/ 0 h 2155"/>
                <a:gd name="T58" fmla="*/ 0 w 5827"/>
                <a:gd name="T59" fmla="*/ 0 h 2155"/>
                <a:gd name="T60" fmla="*/ 0 w 5827"/>
                <a:gd name="T61" fmla="*/ 0 h 2155"/>
                <a:gd name="T62" fmla="*/ 0 w 5827"/>
                <a:gd name="T63" fmla="*/ 0 h 2155"/>
                <a:gd name="T64" fmla="*/ 0 w 5827"/>
                <a:gd name="T65" fmla="*/ 0 h 2155"/>
                <a:gd name="T66" fmla="*/ 0 w 5827"/>
                <a:gd name="T67" fmla="*/ 0 h 2155"/>
                <a:gd name="T68" fmla="*/ 0 w 5827"/>
                <a:gd name="T69" fmla="*/ 0 h 2155"/>
                <a:gd name="T70" fmla="*/ 0 w 5827"/>
                <a:gd name="T71" fmla="*/ 0 h 2155"/>
                <a:gd name="T72" fmla="*/ 0 w 5827"/>
                <a:gd name="T73" fmla="*/ 0 h 2155"/>
                <a:gd name="T74" fmla="*/ 0 w 5827"/>
                <a:gd name="T75" fmla="*/ 0 h 2155"/>
                <a:gd name="T76" fmla="*/ 0 w 5827"/>
                <a:gd name="T77" fmla="*/ 0 h 2155"/>
                <a:gd name="T78" fmla="*/ 0 w 5827"/>
                <a:gd name="T79" fmla="*/ 0 h 2155"/>
                <a:gd name="T80" fmla="*/ 0 w 5827"/>
                <a:gd name="T81" fmla="*/ 0 h 2155"/>
                <a:gd name="T82" fmla="*/ 0 w 5827"/>
                <a:gd name="T83" fmla="*/ 0 h 2155"/>
                <a:gd name="T84" fmla="*/ 0 w 5827"/>
                <a:gd name="T85" fmla="*/ 0 h 2155"/>
                <a:gd name="T86" fmla="*/ 0 w 5827"/>
                <a:gd name="T87" fmla="*/ 0 h 2155"/>
                <a:gd name="T88" fmla="*/ 0 w 5827"/>
                <a:gd name="T89" fmla="*/ 0 h 2155"/>
                <a:gd name="T90" fmla="*/ 0 w 5827"/>
                <a:gd name="T91" fmla="*/ 0 h 2155"/>
                <a:gd name="T92" fmla="*/ 0 w 5827"/>
                <a:gd name="T93" fmla="*/ 0 h 2155"/>
                <a:gd name="T94" fmla="*/ 0 w 5827"/>
                <a:gd name="T95" fmla="*/ 0 h 2155"/>
                <a:gd name="T96" fmla="*/ 0 w 5827"/>
                <a:gd name="T97" fmla="*/ 0 h 2155"/>
                <a:gd name="T98" fmla="*/ 0 w 5827"/>
                <a:gd name="T99" fmla="*/ 0 h 2155"/>
                <a:gd name="T100" fmla="*/ 0 w 5827"/>
                <a:gd name="T101" fmla="*/ 0 h 2155"/>
                <a:gd name="T102" fmla="*/ 0 w 5827"/>
                <a:gd name="T103" fmla="*/ 0 h 2155"/>
                <a:gd name="T104" fmla="*/ 0 w 5827"/>
                <a:gd name="T105" fmla="*/ 0 h 2155"/>
                <a:gd name="T106" fmla="*/ 0 w 5827"/>
                <a:gd name="T107" fmla="*/ 0 h 2155"/>
                <a:gd name="T108" fmla="*/ 0 w 5827"/>
                <a:gd name="T109" fmla="*/ 0 h 2155"/>
                <a:gd name="T110" fmla="*/ 0 w 5827"/>
                <a:gd name="T111" fmla="*/ 0 h 2155"/>
                <a:gd name="T112" fmla="*/ 0 w 5827"/>
                <a:gd name="T113" fmla="*/ 0 h 2155"/>
                <a:gd name="T114" fmla="*/ 0 w 5827"/>
                <a:gd name="T115" fmla="*/ 0 h 2155"/>
                <a:gd name="T116" fmla="*/ 0 w 5827"/>
                <a:gd name="T117" fmla="*/ 0 h 215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827"/>
                <a:gd name="T178" fmla="*/ 0 h 2155"/>
                <a:gd name="T179" fmla="*/ 5827 w 5827"/>
                <a:gd name="T180" fmla="*/ 2155 h 215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827" h="2155">
                  <a:moveTo>
                    <a:pt x="5826" y="0"/>
                  </a:moveTo>
                  <a:lnTo>
                    <a:pt x="5675" y="2"/>
                  </a:lnTo>
                  <a:lnTo>
                    <a:pt x="5525" y="5"/>
                  </a:lnTo>
                  <a:lnTo>
                    <a:pt x="5374" y="11"/>
                  </a:lnTo>
                  <a:lnTo>
                    <a:pt x="5224" y="16"/>
                  </a:lnTo>
                  <a:lnTo>
                    <a:pt x="5074" y="24"/>
                  </a:lnTo>
                  <a:lnTo>
                    <a:pt x="4925" y="34"/>
                  </a:lnTo>
                  <a:lnTo>
                    <a:pt x="4776" y="45"/>
                  </a:lnTo>
                  <a:lnTo>
                    <a:pt x="4628" y="57"/>
                  </a:lnTo>
                  <a:lnTo>
                    <a:pt x="4481" y="71"/>
                  </a:lnTo>
                  <a:lnTo>
                    <a:pt x="4335" y="87"/>
                  </a:lnTo>
                  <a:lnTo>
                    <a:pt x="4190" y="103"/>
                  </a:lnTo>
                  <a:lnTo>
                    <a:pt x="4046" y="122"/>
                  </a:lnTo>
                  <a:lnTo>
                    <a:pt x="3903" y="141"/>
                  </a:lnTo>
                  <a:lnTo>
                    <a:pt x="3761" y="162"/>
                  </a:lnTo>
                  <a:lnTo>
                    <a:pt x="3621" y="185"/>
                  </a:lnTo>
                  <a:lnTo>
                    <a:pt x="3483" y="209"/>
                  </a:lnTo>
                  <a:lnTo>
                    <a:pt x="3346" y="234"/>
                  </a:lnTo>
                  <a:lnTo>
                    <a:pt x="3211" y="261"/>
                  </a:lnTo>
                  <a:lnTo>
                    <a:pt x="3077" y="289"/>
                  </a:lnTo>
                  <a:lnTo>
                    <a:pt x="2945" y="318"/>
                  </a:lnTo>
                  <a:lnTo>
                    <a:pt x="2817" y="349"/>
                  </a:lnTo>
                  <a:lnTo>
                    <a:pt x="2688" y="381"/>
                  </a:lnTo>
                  <a:lnTo>
                    <a:pt x="2563" y="414"/>
                  </a:lnTo>
                  <a:lnTo>
                    <a:pt x="2440" y="448"/>
                  </a:lnTo>
                  <a:lnTo>
                    <a:pt x="2318" y="484"/>
                  </a:lnTo>
                  <a:lnTo>
                    <a:pt x="2200" y="521"/>
                  </a:lnTo>
                  <a:lnTo>
                    <a:pt x="2083" y="558"/>
                  </a:lnTo>
                  <a:lnTo>
                    <a:pt x="1969" y="597"/>
                  </a:lnTo>
                  <a:lnTo>
                    <a:pt x="1858" y="637"/>
                  </a:lnTo>
                  <a:lnTo>
                    <a:pt x="1749" y="678"/>
                  </a:lnTo>
                  <a:lnTo>
                    <a:pt x="1643" y="721"/>
                  </a:lnTo>
                  <a:lnTo>
                    <a:pt x="1539" y="764"/>
                  </a:lnTo>
                  <a:lnTo>
                    <a:pt x="1439" y="809"/>
                  </a:lnTo>
                  <a:lnTo>
                    <a:pt x="1341" y="854"/>
                  </a:lnTo>
                  <a:lnTo>
                    <a:pt x="1246" y="901"/>
                  </a:lnTo>
                  <a:lnTo>
                    <a:pt x="1155" y="948"/>
                  </a:lnTo>
                  <a:lnTo>
                    <a:pt x="1066" y="995"/>
                  </a:lnTo>
                  <a:lnTo>
                    <a:pt x="981" y="1044"/>
                  </a:lnTo>
                  <a:lnTo>
                    <a:pt x="899" y="1094"/>
                  </a:lnTo>
                  <a:lnTo>
                    <a:pt x="820" y="1144"/>
                  </a:lnTo>
                  <a:lnTo>
                    <a:pt x="744" y="1196"/>
                  </a:lnTo>
                  <a:lnTo>
                    <a:pt x="672" y="1248"/>
                  </a:lnTo>
                  <a:lnTo>
                    <a:pt x="603" y="1301"/>
                  </a:lnTo>
                  <a:lnTo>
                    <a:pt x="537" y="1355"/>
                  </a:lnTo>
                  <a:lnTo>
                    <a:pt x="475" y="1409"/>
                  </a:lnTo>
                  <a:lnTo>
                    <a:pt x="416" y="1464"/>
                  </a:lnTo>
                  <a:lnTo>
                    <a:pt x="361" y="1519"/>
                  </a:lnTo>
                  <a:lnTo>
                    <a:pt x="310" y="1575"/>
                  </a:lnTo>
                  <a:lnTo>
                    <a:pt x="262" y="1631"/>
                  </a:lnTo>
                  <a:lnTo>
                    <a:pt x="218" y="1688"/>
                  </a:lnTo>
                  <a:lnTo>
                    <a:pt x="178" y="1745"/>
                  </a:lnTo>
                  <a:lnTo>
                    <a:pt x="141" y="1803"/>
                  </a:lnTo>
                  <a:lnTo>
                    <a:pt x="109" y="1861"/>
                  </a:lnTo>
                  <a:lnTo>
                    <a:pt x="80" y="1920"/>
                  </a:lnTo>
                  <a:lnTo>
                    <a:pt x="53" y="1978"/>
                  </a:lnTo>
                  <a:lnTo>
                    <a:pt x="31" y="2036"/>
                  </a:lnTo>
                  <a:lnTo>
                    <a:pt x="14" y="2095"/>
                  </a:lnTo>
                  <a:lnTo>
                    <a:pt x="0" y="2154"/>
                  </a:lnTo>
                </a:path>
              </a:pathLst>
            </a:custGeom>
            <a:noFill/>
            <a:ln w="126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2" name="AutoShape 43"/>
            <p:cNvSpPr>
              <a:spLocks noChangeArrowheads="1"/>
            </p:cNvSpPr>
            <p:nvPr/>
          </p:nvSpPr>
          <p:spPr bwMode="auto">
            <a:xfrm>
              <a:off x="3628" y="2570"/>
              <a:ext cx="241" cy="146"/>
            </a:xfrm>
            <a:prstGeom prst="roundRect">
              <a:avLst>
                <a:gd name="adj" fmla="val 13009"/>
              </a:avLst>
            </a:prstGeom>
            <a:noFill/>
            <a:ln w="126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23" name="AutoShape 44"/>
            <p:cNvSpPr>
              <a:spLocks noChangeArrowheads="1"/>
            </p:cNvSpPr>
            <p:nvPr/>
          </p:nvSpPr>
          <p:spPr bwMode="auto">
            <a:xfrm>
              <a:off x="3649" y="2592"/>
              <a:ext cx="200" cy="104"/>
            </a:xfrm>
            <a:prstGeom prst="roundRect">
              <a:avLst>
                <a:gd name="adj" fmla="val 12500"/>
              </a:avLst>
            </a:prstGeom>
            <a:noFill/>
            <a:ln w="126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24" name="AutoShape 45"/>
            <p:cNvSpPr>
              <a:spLocks noChangeArrowheads="1"/>
            </p:cNvSpPr>
            <p:nvPr/>
          </p:nvSpPr>
          <p:spPr bwMode="auto">
            <a:xfrm>
              <a:off x="4332" y="2587"/>
              <a:ext cx="241" cy="147"/>
            </a:xfrm>
            <a:prstGeom prst="roundRect">
              <a:avLst>
                <a:gd name="adj" fmla="val 12833"/>
              </a:avLst>
            </a:prstGeom>
            <a:noFill/>
            <a:ln w="126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25" name="AutoShape 46"/>
            <p:cNvSpPr>
              <a:spLocks noChangeArrowheads="1"/>
            </p:cNvSpPr>
            <p:nvPr/>
          </p:nvSpPr>
          <p:spPr bwMode="auto">
            <a:xfrm>
              <a:off x="4353" y="2603"/>
              <a:ext cx="200" cy="104"/>
            </a:xfrm>
            <a:prstGeom prst="roundRect">
              <a:avLst>
                <a:gd name="adj" fmla="val 12500"/>
              </a:avLst>
            </a:prstGeom>
            <a:noFill/>
            <a:ln w="126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26" name="Freeform 47"/>
            <p:cNvSpPr>
              <a:spLocks/>
            </p:cNvSpPr>
            <p:nvPr/>
          </p:nvSpPr>
          <p:spPr bwMode="auto">
            <a:xfrm>
              <a:off x="3823" y="2762"/>
              <a:ext cx="721" cy="628"/>
            </a:xfrm>
            <a:custGeom>
              <a:avLst/>
              <a:gdLst>
                <a:gd name="T0" fmla="*/ 0 w 3185"/>
                <a:gd name="T1" fmla="*/ 0 h 2772"/>
                <a:gd name="T2" fmla="*/ 0 w 3185"/>
                <a:gd name="T3" fmla="*/ 0 h 2772"/>
                <a:gd name="T4" fmla="*/ 0 w 3185"/>
                <a:gd name="T5" fmla="*/ 0 h 2772"/>
                <a:gd name="T6" fmla="*/ 0 w 3185"/>
                <a:gd name="T7" fmla="*/ 0 h 2772"/>
                <a:gd name="T8" fmla="*/ 0 w 3185"/>
                <a:gd name="T9" fmla="*/ 0 h 2772"/>
                <a:gd name="T10" fmla="*/ 0 w 3185"/>
                <a:gd name="T11" fmla="*/ 0 h 2772"/>
                <a:gd name="T12" fmla="*/ 0 w 3185"/>
                <a:gd name="T13" fmla="*/ 0 h 2772"/>
                <a:gd name="T14" fmla="*/ 0 w 3185"/>
                <a:gd name="T15" fmla="*/ 0 h 2772"/>
                <a:gd name="T16" fmla="*/ 0 w 3185"/>
                <a:gd name="T17" fmla="*/ 0 h 2772"/>
                <a:gd name="T18" fmla="*/ 0 w 3185"/>
                <a:gd name="T19" fmla="*/ 0 h 2772"/>
                <a:gd name="T20" fmla="*/ 0 w 3185"/>
                <a:gd name="T21" fmla="*/ 0 h 2772"/>
                <a:gd name="T22" fmla="*/ 0 w 3185"/>
                <a:gd name="T23" fmla="*/ 0 h 2772"/>
                <a:gd name="T24" fmla="*/ 0 w 3185"/>
                <a:gd name="T25" fmla="*/ 0 h 2772"/>
                <a:gd name="T26" fmla="*/ 0 w 3185"/>
                <a:gd name="T27" fmla="*/ 0 h 2772"/>
                <a:gd name="T28" fmla="*/ 0 w 3185"/>
                <a:gd name="T29" fmla="*/ 0 h 2772"/>
                <a:gd name="T30" fmla="*/ 0 w 3185"/>
                <a:gd name="T31" fmla="*/ 0 h 2772"/>
                <a:gd name="T32" fmla="*/ 0 w 3185"/>
                <a:gd name="T33" fmla="*/ 0 h 2772"/>
                <a:gd name="T34" fmla="*/ 0 w 3185"/>
                <a:gd name="T35" fmla="*/ 0 h 2772"/>
                <a:gd name="T36" fmla="*/ 0 w 3185"/>
                <a:gd name="T37" fmla="*/ 0 h 2772"/>
                <a:gd name="T38" fmla="*/ 0 w 3185"/>
                <a:gd name="T39" fmla="*/ 0 h 2772"/>
                <a:gd name="T40" fmla="*/ 0 w 3185"/>
                <a:gd name="T41" fmla="*/ 0 h 2772"/>
                <a:gd name="T42" fmla="*/ 0 w 3185"/>
                <a:gd name="T43" fmla="*/ 0 h 2772"/>
                <a:gd name="T44" fmla="*/ 0 w 3185"/>
                <a:gd name="T45" fmla="*/ 0 h 2772"/>
                <a:gd name="T46" fmla="*/ 0 w 3185"/>
                <a:gd name="T47" fmla="*/ 0 h 2772"/>
                <a:gd name="T48" fmla="*/ 0 w 3185"/>
                <a:gd name="T49" fmla="*/ 0 h 2772"/>
                <a:gd name="T50" fmla="*/ 0 w 3185"/>
                <a:gd name="T51" fmla="*/ 0 h 2772"/>
                <a:gd name="T52" fmla="*/ 0 w 3185"/>
                <a:gd name="T53" fmla="*/ 0 h 2772"/>
                <a:gd name="T54" fmla="*/ 0 w 3185"/>
                <a:gd name="T55" fmla="*/ 0 h 2772"/>
                <a:gd name="T56" fmla="*/ 0 w 3185"/>
                <a:gd name="T57" fmla="*/ 0 h 2772"/>
                <a:gd name="T58" fmla="*/ 0 w 3185"/>
                <a:gd name="T59" fmla="*/ 0 h 2772"/>
                <a:gd name="T60" fmla="*/ 0 w 3185"/>
                <a:gd name="T61" fmla="*/ 0 h 2772"/>
                <a:gd name="T62" fmla="*/ 0 w 3185"/>
                <a:gd name="T63" fmla="*/ 0 h 2772"/>
                <a:gd name="T64" fmla="*/ 0 w 3185"/>
                <a:gd name="T65" fmla="*/ 0 h 277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185"/>
                <a:gd name="T100" fmla="*/ 0 h 2772"/>
                <a:gd name="T101" fmla="*/ 3185 w 3185"/>
                <a:gd name="T102" fmla="*/ 2772 h 277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185" h="2772">
                  <a:moveTo>
                    <a:pt x="0" y="2771"/>
                  </a:moveTo>
                  <a:lnTo>
                    <a:pt x="163" y="2768"/>
                  </a:lnTo>
                  <a:lnTo>
                    <a:pt x="326" y="2757"/>
                  </a:lnTo>
                  <a:lnTo>
                    <a:pt x="488" y="2740"/>
                  </a:lnTo>
                  <a:lnTo>
                    <a:pt x="649" y="2717"/>
                  </a:lnTo>
                  <a:lnTo>
                    <a:pt x="808" y="2687"/>
                  </a:lnTo>
                  <a:lnTo>
                    <a:pt x="965" y="2650"/>
                  </a:lnTo>
                  <a:lnTo>
                    <a:pt x="1119" y="2608"/>
                  </a:lnTo>
                  <a:lnTo>
                    <a:pt x="1270" y="2558"/>
                  </a:lnTo>
                  <a:lnTo>
                    <a:pt x="1418" y="2501"/>
                  </a:lnTo>
                  <a:lnTo>
                    <a:pt x="1563" y="2439"/>
                  </a:lnTo>
                  <a:lnTo>
                    <a:pt x="1703" y="2371"/>
                  </a:lnTo>
                  <a:lnTo>
                    <a:pt x="1839" y="2297"/>
                  </a:lnTo>
                  <a:lnTo>
                    <a:pt x="1970" y="2217"/>
                  </a:lnTo>
                  <a:lnTo>
                    <a:pt x="2095" y="2132"/>
                  </a:lnTo>
                  <a:lnTo>
                    <a:pt x="2216" y="2042"/>
                  </a:lnTo>
                  <a:lnTo>
                    <a:pt x="2330" y="1947"/>
                  </a:lnTo>
                  <a:lnTo>
                    <a:pt x="2439" y="1847"/>
                  </a:lnTo>
                  <a:lnTo>
                    <a:pt x="2540" y="1743"/>
                  </a:lnTo>
                  <a:lnTo>
                    <a:pt x="2636" y="1637"/>
                  </a:lnTo>
                  <a:lnTo>
                    <a:pt x="2724" y="1525"/>
                  </a:lnTo>
                  <a:lnTo>
                    <a:pt x="2805" y="1410"/>
                  </a:lnTo>
                  <a:lnTo>
                    <a:pt x="2879" y="1291"/>
                  </a:lnTo>
                  <a:lnTo>
                    <a:pt x="2945" y="1169"/>
                  </a:lnTo>
                  <a:lnTo>
                    <a:pt x="3003" y="1045"/>
                  </a:lnTo>
                  <a:lnTo>
                    <a:pt x="3054" y="918"/>
                  </a:lnTo>
                  <a:lnTo>
                    <a:pt x="3096" y="791"/>
                  </a:lnTo>
                  <a:lnTo>
                    <a:pt x="3130" y="661"/>
                  </a:lnTo>
                  <a:lnTo>
                    <a:pt x="3156" y="530"/>
                  </a:lnTo>
                  <a:lnTo>
                    <a:pt x="3174" y="398"/>
                  </a:lnTo>
                  <a:lnTo>
                    <a:pt x="3183" y="265"/>
                  </a:lnTo>
                  <a:lnTo>
                    <a:pt x="3184" y="132"/>
                  </a:lnTo>
                  <a:lnTo>
                    <a:pt x="3177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7" name="Freeform 48"/>
            <p:cNvSpPr>
              <a:spLocks/>
            </p:cNvSpPr>
            <p:nvPr/>
          </p:nvSpPr>
          <p:spPr bwMode="auto">
            <a:xfrm>
              <a:off x="3070" y="2184"/>
              <a:ext cx="1039" cy="332"/>
            </a:xfrm>
            <a:custGeom>
              <a:avLst/>
              <a:gdLst>
                <a:gd name="T0" fmla="*/ 0 w 4587"/>
                <a:gd name="T1" fmla="*/ 0 h 1467"/>
                <a:gd name="T2" fmla="*/ 0 w 4587"/>
                <a:gd name="T3" fmla="*/ 0 h 1467"/>
                <a:gd name="T4" fmla="*/ 0 w 4587"/>
                <a:gd name="T5" fmla="*/ 0 h 1467"/>
                <a:gd name="T6" fmla="*/ 0 w 4587"/>
                <a:gd name="T7" fmla="*/ 0 h 1467"/>
                <a:gd name="T8" fmla="*/ 0 w 4587"/>
                <a:gd name="T9" fmla="*/ 0 h 1467"/>
                <a:gd name="T10" fmla="*/ 0 w 4587"/>
                <a:gd name="T11" fmla="*/ 0 h 1467"/>
                <a:gd name="T12" fmla="*/ 0 w 4587"/>
                <a:gd name="T13" fmla="*/ 0 h 1467"/>
                <a:gd name="T14" fmla="*/ 0 w 4587"/>
                <a:gd name="T15" fmla="*/ 0 h 1467"/>
                <a:gd name="T16" fmla="*/ 0 w 4587"/>
                <a:gd name="T17" fmla="*/ 0 h 1467"/>
                <a:gd name="T18" fmla="*/ 0 w 4587"/>
                <a:gd name="T19" fmla="*/ 0 h 1467"/>
                <a:gd name="T20" fmla="*/ 0 w 4587"/>
                <a:gd name="T21" fmla="*/ 0 h 1467"/>
                <a:gd name="T22" fmla="*/ 0 w 4587"/>
                <a:gd name="T23" fmla="*/ 0 h 1467"/>
                <a:gd name="T24" fmla="*/ 0 w 4587"/>
                <a:gd name="T25" fmla="*/ 0 h 1467"/>
                <a:gd name="T26" fmla="*/ 0 w 4587"/>
                <a:gd name="T27" fmla="*/ 0 h 1467"/>
                <a:gd name="T28" fmla="*/ 0 w 4587"/>
                <a:gd name="T29" fmla="*/ 0 h 1467"/>
                <a:gd name="T30" fmla="*/ 0 w 4587"/>
                <a:gd name="T31" fmla="*/ 0 h 1467"/>
                <a:gd name="T32" fmla="*/ 0 w 4587"/>
                <a:gd name="T33" fmla="*/ 0 h 1467"/>
                <a:gd name="T34" fmla="*/ 0 w 4587"/>
                <a:gd name="T35" fmla="*/ 0 h 1467"/>
                <a:gd name="T36" fmla="*/ 0 w 4587"/>
                <a:gd name="T37" fmla="*/ 0 h 1467"/>
                <a:gd name="T38" fmla="*/ 0 w 4587"/>
                <a:gd name="T39" fmla="*/ 0 h 1467"/>
                <a:gd name="T40" fmla="*/ 0 w 4587"/>
                <a:gd name="T41" fmla="*/ 0 h 1467"/>
                <a:gd name="T42" fmla="*/ 0 w 4587"/>
                <a:gd name="T43" fmla="*/ 0 h 1467"/>
                <a:gd name="T44" fmla="*/ 0 w 4587"/>
                <a:gd name="T45" fmla="*/ 0 h 1467"/>
                <a:gd name="T46" fmla="*/ 0 w 4587"/>
                <a:gd name="T47" fmla="*/ 0 h 1467"/>
                <a:gd name="T48" fmla="*/ 0 w 4587"/>
                <a:gd name="T49" fmla="*/ 0 h 1467"/>
                <a:gd name="T50" fmla="*/ 0 w 4587"/>
                <a:gd name="T51" fmla="*/ 0 h 1467"/>
                <a:gd name="T52" fmla="*/ 0 w 4587"/>
                <a:gd name="T53" fmla="*/ 0 h 1467"/>
                <a:gd name="T54" fmla="*/ 0 w 4587"/>
                <a:gd name="T55" fmla="*/ 0 h 1467"/>
                <a:gd name="T56" fmla="*/ 0 w 4587"/>
                <a:gd name="T57" fmla="*/ 0 h 1467"/>
                <a:gd name="T58" fmla="*/ 0 w 4587"/>
                <a:gd name="T59" fmla="*/ 0 h 1467"/>
                <a:gd name="T60" fmla="*/ 0 w 4587"/>
                <a:gd name="T61" fmla="*/ 0 h 1467"/>
                <a:gd name="T62" fmla="*/ 0 w 4587"/>
                <a:gd name="T63" fmla="*/ 0 h 146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587"/>
                <a:gd name="T97" fmla="*/ 0 h 1467"/>
                <a:gd name="T98" fmla="*/ 4587 w 4587"/>
                <a:gd name="T99" fmla="*/ 1467 h 146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587" h="1467">
                  <a:moveTo>
                    <a:pt x="4586" y="1466"/>
                  </a:moveTo>
                  <a:lnTo>
                    <a:pt x="4582" y="1391"/>
                  </a:lnTo>
                  <a:lnTo>
                    <a:pt x="4567" y="1318"/>
                  </a:lnTo>
                  <a:lnTo>
                    <a:pt x="4539" y="1245"/>
                  </a:lnTo>
                  <a:lnTo>
                    <a:pt x="4500" y="1171"/>
                  </a:lnTo>
                  <a:lnTo>
                    <a:pt x="4449" y="1099"/>
                  </a:lnTo>
                  <a:lnTo>
                    <a:pt x="4386" y="1028"/>
                  </a:lnTo>
                  <a:lnTo>
                    <a:pt x="4312" y="958"/>
                  </a:lnTo>
                  <a:lnTo>
                    <a:pt x="4228" y="889"/>
                  </a:lnTo>
                  <a:lnTo>
                    <a:pt x="4131" y="821"/>
                  </a:lnTo>
                  <a:lnTo>
                    <a:pt x="4025" y="755"/>
                  </a:lnTo>
                  <a:lnTo>
                    <a:pt x="3908" y="691"/>
                  </a:lnTo>
                  <a:lnTo>
                    <a:pt x="3780" y="630"/>
                  </a:lnTo>
                  <a:lnTo>
                    <a:pt x="3643" y="569"/>
                  </a:lnTo>
                  <a:lnTo>
                    <a:pt x="3496" y="512"/>
                  </a:lnTo>
                  <a:lnTo>
                    <a:pt x="3340" y="456"/>
                  </a:lnTo>
                  <a:lnTo>
                    <a:pt x="3175" y="404"/>
                  </a:lnTo>
                  <a:lnTo>
                    <a:pt x="3002" y="354"/>
                  </a:lnTo>
                  <a:lnTo>
                    <a:pt x="2822" y="306"/>
                  </a:lnTo>
                  <a:lnTo>
                    <a:pt x="2634" y="262"/>
                  </a:lnTo>
                  <a:lnTo>
                    <a:pt x="2440" y="221"/>
                  </a:lnTo>
                  <a:lnTo>
                    <a:pt x="2238" y="183"/>
                  </a:lnTo>
                  <a:lnTo>
                    <a:pt x="2031" y="149"/>
                  </a:lnTo>
                  <a:lnTo>
                    <a:pt x="1819" y="117"/>
                  </a:lnTo>
                  <a:lnTo>
                    <a:pt x="1602" y="90"/>
                  </a:lnTo>
                  <a:lnTo>
                    <a:pt x="1382" y="66"/>
                  </a:lnTo>
                  <a:lnTo>
                    <a:pt x="1157" y="45"/>
                  </a:lnTo>
                  <a:lnTo>
                    <a:pt x="929" y="28"/>
                  </a:lnTo>
                  <a:lnTo>
                    <a:pt x="698" y="16"/>
                  </a:lnTo>
                  <a:lnTo>
                    <a:pt x="466" y="7"/>
                  </a:lnTo>
                  <a:lnTo>
                    <a:pt x="233" y="2"/>
                  </a:lnTo>
                  <a:lnTo>
                    <a:pt x="0" y="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8" name="Freeform 49"/>
            <p:cNvSpPr>
              <a:spLocks noChangeArrowheads="1"/>
            </p:cNvSpPr>
            <p:nvPr/>
          </p:nvSpPr>
          <p:spPr bwMode="auto">
            <a:xfrm>
              <a:off x="2211" y="2782"/>
              <a:ext cx="338" cy="486"/>
            </a:xfrm>
            <a:custGeom>
              <a:avLst/>
              <a:gdLst>
                <a:gd name="T0" fmla="*/ 0 w 1496"/>
                <a:gd name="T1" fmla="*/ 0 h 2147"/>
                <a:gd name="T2" fmla="*/ 0 w 1496"/>
                <a:gd name="T3" fmla="*/ 0 h 2147"/>
                <a:gd name="T4" fmla="*/ 0 w 1496"/>
                <a:gd name="T5" fmla="*/ 0 h 2147"/>
                <a:gd name="T6" fmla="*/ 0 w 1496"/>
                <a:gd name="T7" fmla="*/ 0 h 2147"/>
                <a:gd name="T8" fmla="*/ 0 w 1496"/>
                <a:gd name="T9" fmla="*/ 0 h 2147"/>
                <a:gd name="T10" fmla="*/ 0 w 1496"/>
                <a:gd name="T11" fmla="*/ 0 h 2147"/>
                <a:gd name="T12" fmla="*/ 0 w 1496"/>
                <a:gd name="T13" fmla="*/ 0 h 2147"/>
                <a:gd name="T14" fmla="*/ 0 w 1496"/>
                <a:gd name="T15" fmla="*/ 0 h 2147"/>
                <a:gd name="T16" fmla="*/ 0 w 1496"/>
                <a:gd name="T17" fmla="*/ 0 h 2147"/>
                <a:gd name="T18" fmla="*/ 0 w 1496"/>
                <a:gd name="T19" fmla="*/ 0 h 2147"/>
                <a:gd name="T20" fmla="*/ 0 w 1496"/>
                <a:gd name="T21" fmla="*/ 0 h 2147"/>
                <a:gd name="T22" fmla="*/ 0 w 1496"/>
                <a:gd name="T23" fmla="*/ 0 h 2147"/>
                <a:gd name="T24" fmla="*/ 0 w 1496"/>
                <a:gd name="T25" fmla="*/ 0 h 2147"/>
                <a:gd name="T26" fmla="*/ 0 w 1496"/>
                <a:gd name="T27" fmla="*/ 0 h 2147"/>
                <a:gd name="T28" fmla="*/ 0 w 1496"/>
                <a:gd name="T29" fmla="*/ 0 h 2147"/>
                <a:gd name="T30" fmla="*/ 0 w 1496"/>
                <a:gd name="T31" fmla="*/ 0 h 2147"/>
                <a:gd name="T32" fmla="*/ 0 w 1496"/>
                <a:gd name="T33" fmla="*/ 0 h 2147"/>
                <a:gd name="T34" fmla="*/ 0 w 1496"/>
                <a:gd name="T35" fmla="*/ 0 h 2147"/>
                <a:gd name="T36" fmla="*/ 0 w 1496"/>
                <a:gd name="T37" fmla="*/ 0 h 2147"/>
                <a:gd name="T38" fmla="*/ 0 w 1496"/>
                <a:gd name="T39" fmla="*/ 0 h 2147"/>
                <a:gd name="T40" fmla="*/ 0 w 1496"/>
                <a:gd name="T41" fmla="*/ 0 h 2147"/>
                <a:gd name="T42" fmla="*/ 0 w 1496"/>
                <a:gd name="T43" fmla="*/ 0 h 2147"/>
                <a:gd name="T44" fmla="*/ 0 w 1496"/>
                <a:gd name="T45" fmla="*/ 0 h 2147"/>
                <a:gd name="T46" fmla="*/ 0 w 1496"/>
                <a:gd name="T47" fmla="*/ 0 h 21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496"/>
                <a:gd name="T73" fmla="*/ 0 h 2147"/>
                <a:gd name="T74" fmla="*/ 1496 w 1496"/>
                <a:gd name="T75" fmla="*/ 2147 h 214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496" h="2147">
                  <a:moveTo>
                    <a:pt x="0" y="0"/>
                  </a:moveTo>
                  <a:lnTo>
                    <a:pt x="18" y="134"/>
                  </a:lnTo>
                  <a:lnTo>
                    <a:pt x="42" y="265"/>
                  </a:lnTo>
                  <a:lnTo>
                    <a:pt x="71" y="396"/>
                  </a:lnTo>
                  <a:lnTo>
                    <a:pt x="105" y="524"/>
                  </a:lnTo>
                  <a:lnTo>
                    <a:pt x="144" y="648"/>
                  </a:lnTo>
                  <a:lnTo>
                    <a:pt x="186" y="771"/>
                  </a:lnTo>
                  <a:lnTo>
                    <a:pt x="234" y="890"/>
                  </a:lnTo>
                  <a:lnTo>
                    <a:pt x="288" y="1006"/>
                  </a:lnTo>
                  <a:lnTo>
                    <a:pt x="344" y="1119"/>
                  </a:lnTo>
                  <a:lnTo>
                    <a:pt x="405" y="1227"/>
                  </a:lnTo>
                  <a:lnTo>
                    <a:pt x="470" y="1331"/>
                  </a:lnTo>
                  <a:lnTo>
                    <a:pt x="539" y="1430"/>
                  </a:lnTo>
                  <a:lnTo>
                    <a:pt x="612" y="1523"/>
                  </a:lnTo>
                  <a:lnTo>
                    <a:pt x="688" y="1612"/>
                  </a:lnTo>
                  <a:lnTo>
                    <a:pt x="768" y="1695"/>
                  </a:lnTo>
                  <a:lnTo>
                    <a:pt x="850" y="1773"/>
                  </a:lnTo>
                  <a:lnTo>
                    <a:pt x="936" y="1846"/>
                  </a:lnTo>
                  <a:lnTo>
                    <a:pt x="1024" y="1912"/>
                  </a:lnTo>
                  <a:lnTo>
                    <a:pt x="1114" y="1972"/>
                  </a:lnTo>
                  <a:lnTo>
                    <a:pt x="1207" y="2026"/>
                  </a:lnTo>
                  <a:lnTo>
                    <a:pt x="1302" y="2073"/>
                  </a:lnTo>
                  <a:lnTo>
                    <a:pt x="1398" y="2113"/>
                  </a:lnTo>
                  <a:lnTo>
                    <a:pt x="1495" y="2146"/>
                  </a:lnTo>
                </a:path>
              </a:pathLst>
            </a:custGeom>
            <a:noFill/>
            <a:ln w="126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9" name="Freeform 50"/>
            <p:cNvSpPr>
              <a:spLocks noChangeArrowheads="1"/>
            </p:cNvSpPr>
            <p:nvPr/>
          </p:nvSpPr>
          <p:spPr bwMode="auto">
            <a:xfrm>
              <a:off x="2457" y="2851"/>
              <a:ext cx="442" cy="262"/>
            </a:xfrm>
            <a:custGeom>
              <a:avLst/>
              <a:gdLst>
                <a:gd name="T0" fmla="*/ 0 w 1954"/>
                <a:gd name="T1" fmla="*/ 0 h 1159"/>
                <a:gd name="T2" fmla="*/ 0 w 1954"/>
                <a:gd name="T3" fmla="*/ 0 h 1159"/>
                <a:gd name="T4" fmla="*/ 0 w 1954"/>
                <a:gd name="T5" fmla="*/ 0 h 1159"/>
                <a:gd name="T6" fmla="*/ 0 w 1954"/>
                <a:gd name="T7" fmla="*/ 0 h 1159"/>
                <a:gd name="T8" fmla="*/ 0 w 1954"/>
                <a:gd name="T9" fmla="*/ 0 h 1159"/>
                <a:gd name="T10" fmla="*/ 0 w 1954"/>
                <a:gd name="T11" fmla="*/ 0 h 1159"/>
                <a:gd name="T12" fmla="*/ 0 w 1954"/>
                <a:gd name="T13" fmla="*/ 0 h 1159"/>
                <a:gd name="T14" fmla="*/ 0 w 1954"/>
                <a:gd name="T15" fmla="*/ 0 h 1159"/>
                <a:gd name="T16" fmla="*/ 0 w 1954"/>
                <a:gd name="T17" fmla="*/ 0 h 1159"/>
                <a:gd name="T18" fmla="*/ 0 w 1954"/>
                <a:gd name="T19" fmla="*/ 0 h 1159"/>
                <a:gd name="T20" fmla="*/ 0 w 1954"/>
                <a:gd name="T21" fmla="*/ 0 h 1159"/>
                <a:gd name="T22" fmla="*/ 0 w 1954"/>
                <a:gd name="T23" fmla="*/ 0 h 1159"/>
                <a:gd name="T24" fmla="*/ 0 w 1954"/>
                <a:gd name="T25" fmla="*/ 0 h 1159"/>
                <a:gd name="T26" fmla="*/ 0 w 1954"/>
                <a:gd name="T27" fmla="*/ 0 h 1159"/>
                <a:gd name="T28" fmla="*/ 0 w 1954"/>
                <a:gd name="T29" fmla="*/ 0 h 1159"/>
                <a:gd name="T30" fmla="*/ 0 w 1954"/>
                <a:gd name="T31" fmla="*/ 0 h 1159"/>
                <a:gd name="T32" fmla="*/ 0 w 1954"/>
                <a:gd name="T33" fmla="*/ 0 h 1159"/>
                <a:gd name="T34" fmla="*/ 0 w 1954"/>
                <a:gd name="T35" fmla="*/ 0 h 1159"/>
                <a:gd name="T36" fmla="*/ 0 w 1954"/>
                <a:gd name="T37" fmla="*/ 0 h 1159"/>
                <a:gd name="T38" fmla="*/ 0 w 1954"/>
                <a:gd name="T39" fmla="*/ 0 h 1159"/>
                <a:gd name="T40" fmla="*/ 0 w 1954"/>
                <a:gd name="T41" fmla="*/ 0 h 1159"/>
                <a:gd name="T42" fmla="*/ 0 w 1954"/>
                <a:gd name="T43" fmla="*/ 0 h 1159"/>
                <a:gd name="T44" fmla="*/ 0 w 1954"/>
                <a:gd name="T45" fmla="*/ 0 h 1159"/>
                <a:gd name="T46" fmla="*/ 0 w 1954"/>
                <a:gd name="T47" fmla="*/ 0 h 1159"/>
                <a:gd name="T48" fmla="*/ 0 w 1954"/>
                <a:gd name="T49" fmla="*/ 0 h 115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954"/>
                <a:gd name="T76" fmla="*/ 0 h 1159"/>
                <a:gd name="T77" fmla="*/ 1954 w 1954"/>
                <a:gd name="T78" fmla="*/ 1159 h 115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954" h="1159">
                  <a:moveTo>
                    <a:pt x="0" y="0"/>
                  </a:moveTo>
                  <a:lnTo>
                    <a:pt x="30" y="76"/>
                  </a:lnTo>
                  <a:lnTo>
                    <a:pt x="65" y="149"/>
                  </a:lnTo>
                  <a:lnTo>
                    <a:pt x="106" y="223"/>
                  </a:lnTo>
                  <a:lnTo>
                    <a:pt x="152" y="294"/>
                  </a:lnTo>
                  <a:lnTo>
                    <a:pt x="204" y="364"/>
                  </a:lnTo>
                  <a:lnTo>
                    <a:pt x="261" y="432"/>
                  </a:lnTo>
                  <a:lnTo>
                    <a:pt x="324" y="497"/>
                  </a:lnTo>
                  <a:lnTo>
                    <a:pt x="391" y="561"/>
                  </a:lnTo>
                  <a:lnTo>
                    <a:pt x="462" y="622"/>
                  </a:lnTo>
                  <a:lnTo>
                    <a:pt x="538" y="681"/>
                  </a:lnTo>
                  <a:lnTo>
                    <a:pt x="619" y="737"/>
                  </a:lnTo>
                  <a:lnTo>
                    <a:pt x="704" y="789"/>
                  </a:lnTo>
                  <a:lnTo>
                    <a:pt x="793" y="839"/>
                  </a:lnTo>
                  <a:lnTo>
                    <a:pt x="885" y="886"/>
                  </a:lnTo>
                  <a:lnTo>
                    <a:pt x="981" y="930"/>
                  </a:lnTo>
                  <a:lnTo>
                    <a:pt x="1080" y="970"/>
                  </a:lnTo>
                  <a:lnTo>
                    <a:pt x="1182" y="1007"/>
                  </a:lnTo>
                  <a:lnTo>
                    <a:pt x="1286" y="1040"/>
                  </a:lnTo>
                  <a:lnTo>
                    <a:pt x="1393" y="1070"/>
                  </a:lnTo>
                  <a:lnTo>
                    <a:pt x="1503" y="1095"/>
                  </a:lnTo>
                  <a:lnTo>
                    <a:pt x="1613" y="1117"/>
                  </a:lnTo>
                  <a:lnTo>
                    <a:pt x="1725" y="1135"/>
                  </a:lnTo>
                  <a:lnTo>
                    <a:pt x="1839" y="1149"/>
                  </a:lnTo>
                  <a:lnTo>
                    <a:pt x="1953" y="1158"/>
                  </a:lnTo>
                </a:path>
              </a:pathLst>
            </a:custGeom>
            <a:noFill/>
            <a:ln w="126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223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dimanthadilan.files.wordpress.com/2010/11/drawing1.jpg?w=425&amp;h=3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47800"/>
            <a:ext cx="40481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343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</p:spPr>
      </p:pic>
    </p:spTree>
    <p:extLst>
      <p:ext uri="{BB962C8B-B14F-4D97-AF65-F5344CB8AC3E}">
        <p14:creationId xmlns:p14="http://schemas.microsoft.com/office/powerpoint/2010/main" val="3101012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UW CSE P504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258030B-99DE-4085-9CF3-F771AD1788AC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18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3556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Importance of diagrams</a:t>
            </a:r>
          </a:p>
        </p:txBody>
      </p:sp>
      <p:sp>
        <p:nvSpPr>
          <p:cNvPr id="23557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Can be found all over the web, in textbooks, in technical documents, in research papers, over whiteboards in your office, on napkins in the cafeteria, etc.</a:t>
            </a:r>
          </a:p>
          <a:p>
            <a:r>
              <a:rPr lang="en-US" altLang="en-US" smtClean="0"/>
              <a:t>Drawings help people to </a:t>
            </a:r>
            <a:r>
              <a:rPr lang="en-US" altLang="en-US" smtClean="0">
                <a:solidFill>
                  <a:srgbClr val="FF33CC"/>
                </a:solidFill>
              </a:rPr>
              <a:t>work out intricate </a:t>
            </a:r>
            <a:r>
              <a:rPr lang="en-US" altLang="en-US" smtClean="0"/>
              <a:t>relationships between parts</a:t>
            </a:r>
          </a:p>
          <a:p>
            <a:pPr lvl="1"/>
            <a:r>
              <a:rPr lang="en-US" altLang="en-US" smtClean="0"/>
              <a:t>“Christopher Alexander”</a:t>
            </a:r>
          </a:p>
        </p:txBody>
      </p:sp>
    </p:spTree>
    <p:extLst>
      <p:ext uri="{BB962C8B-B14F-4D97-AF65-F5344CB8AC3E}">
        <p14:creationId xmlns:p14="http://schemas.microsoft.com/office/powerpoint/2010/main" val="310284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Compilers: A program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C995868-F8A2-4C14-8E8F-DDC22EFE3592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19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429000" y="4343400"/>
            <a:ext cx="2514600" cy="609600"/>
          </a:xfrm>
          <a:prstGeom prst="rect">
            <a:avLst/>
          </a:prstGeom>
          <a:solidFill>
            <a:srgbClr val="92D050"/>
          </a:solidFill>
          <a:ln w="9525">
            <a:solidFill>
              <a:srgbClr val="92D050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rgbClr val="FFFF00"/>
            </a:contourClr>
          </a:sp3d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Compiler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1981200" y="46482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5943600" y="4648200"/>
            <a:ext cx="1676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533400" y="43434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609600" y="4267200"/>
            <a:ext cx="1447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Source Program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7696200" y="41910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7620000" y="4267200"/>
            <a:ext cx="1295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Target Program</a:t>
            </a: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4648200" y="49530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3810000" y="57150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Error Msg</a:t>
            </a:r>
          </a:p>
        </p:txBody>
      </p:sp>
    </p:spTree>
    <p:extLst>
      <p:ext uri="{BB962C8B-B14F-4D97-AF65-F5344CB8AC3E}">
        <p14:creationId xmlns:p14="http://schemas.microsoft.com/office/powerpoint/2010/main" val="297239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Objectives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F0C78B0-0C8A-40D7-87E4-2FB738F8B887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2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Discuss</a:t>
            </a:r>
          </a:p>
          <a:p>
            <a:pPr lvl="1" eaLnBrk="1" hangingPunct="1"/>
            <a:r>
              <a:rPr lang="en-US" altLang="en-US" smtClean="0"/>
              <a:t>A compiler design and How theory meets practice</a:t>
            </a:r>
          </a:p>
          <a:p>
            <a:pPr lvl="1" eaLnBrk="1" hangingPunct="1"/>
            <a:r>
              <a:rPr lang="en-US" altLang="en-US" smtClean="0"/>
              <a:t>Abstraction</a:t>
            </a:r>
          </a:p>
          <a:p>
            <a:pPr lvl="1" eaLnBrk="1" hangingPunct="1"/>
            <a:r>
              <a:rPr lang="en-US" altLang="en-US" smtClean="0"/>
              <a:t>Different types of architecture</a:t>
            </a:r>
          </a:p>
          <a:p>
            <a:pPr lvl="1" eaLnBrk="1" hangingPunct="1"/>
            <a:r>
              <a:rPr lang="en-US" altLang="en-US" smtClean="0"/>
              <a:t>Introductory discussion of traditional compilers and phases</a:t>
            </a:r>
          </a:p>
          <a:p>
            <a:pPr lvl="2" eaLnBrk="1" hangingPunct="1"/>
            <a:r>
              <a:rPr lang="en-US" altLang="en-US" smtClean="0"/>
              <a:t>Lexical analysis</a:t>
            </a:r>
          </a:p>
          <a:p>
            <a:pPr lvl="2" eaLnBrk="1" hangingPunct="1"/>
            <a:r>
              <a:rPr lang="en-US" altLang="en-US" smtClean="0"/>
              <a:t>Syntactic analysis</a:t>
            </a:r>
          </a:p>
          <a:p>
            <a:pPr lvl="2" eaLnBrk="1" hangingPunct="1"/>
            <a:r>
              <a:rPr lang="en-US" altLang="en-US" smtClean="0"/>
              <a:t>Semantic analysis</a:t>
            </a:r>
          </a:p>
          <a:p>
            <a:pPr lvl="2" eaLnBrk="1" hangingPunct="1"/>
            <a:r>
              <a:rPr lang="en-US" altLang="en-US" smtClean="0"/>
              <a:t>Code generation</a:t>
            </a:r>
          </a:p>
          <a:p>
            <a:pPr lvl="2" eaLnBrk="1" hangingPunct="1"/>
            <a:r>
              <a:rPr lang="en-US" altLang="en-US" smtClean="0"/>
              <a:t>etc</a:t>
            </a:r>
          </a:p>
        </p:txBody>
      </p:sp>
    </p:spTree>
    <p:extLst>
      <p:ext uri="{BB962C8B-B14F-4D97-AF65-F5344CB8AC3E}">
        <p14:creationId xmlns:p14="http://schemas.microsoft.com/office/powerpoint/2010/main" val="14129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79CA836-2AFF-4F6B-9400-1612CF319707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20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Compilers: 1</a:t>
            </a:r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The first compilers had </a:t>
            </a:r>
            <a:r>
              <a:rPr lang="en-US" altLang="en-US" i="1" dirty="0" smtClean="0">
                <a:solidFill>
                  <a:srgbClr val="FF0000"/>
                </a:solidFill>
              </a:rPr>
              <a:t>ad hoc </a:t>
            </a:r>
            <a:r>
              <a:rPr lang="en-US" altLang="en-US" dirty="0" smtClean="0"/>
              <a:t>designs</a:t>
            </a:r>
          </a:p>
          <a:p>
            <a:r>
              <a:rPr lang="en-US" altLang="en-US" dirty="0" smtClean="0"/>
              <a:t>Over time, as a number of compilers were built, the designs became more structured</a:t>
            </a:r>
          </a:p>
          <a:p>
            <a:pPr lvl="1"/>
            <a:r>
              <a:rPr lang="en-US" altLang="en-US" dirty="0" smtClean="0"/>
              <a:t>Experience yielded benefits</a:t>
            </a:r>
          </a:p>
          <a:p>
            <a:pPr lvl="2"/>
            <a:r>
              <a:rPr lang="en-US" altLang="en-US" dirty="0" smtClean="0"/>
              <a:t>Compiler phases, symbol table, etc.</a:t>
            </a:r>
          </a:p>
          <a:p>
            <a:pPr lvl="1"/>
            <a:r>
              <a:rPr lang="en-US" altLang="en-US" dirty="0" smtClean="0"/>
              <a:t>Plenty of theoretical advances</a:t>
            </a:r>
          </a:p>
          <a:p>
            <a:pPr lvl="2"/>
            <a:r>
              <a:rPr lang="en-US" altLang="en-US" dirty="0" smtClean="0"/>
              <a:t>Finite state machines, parsing, ...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022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D8B4B9D-E0FF-48D4-A838-664B94222503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21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Compilers: 2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Compilers are the known example of </a:t>
            </a:r>
            <a:r>
              <a:rPr lang="en-US" altLang="en-US" dirty="0" smtClean="0">
                <a:solidFill>
                  <a:srgbClr val="FF33CC"/>
                </a:solidFill>
              </a:rPr>
              <a:t>shared experience </a:t>
            </a:r>
            <a:r>
              <a:rPr lang="en-US" altLang="en-US" dirty="0" smtClean="0"/>
              <a:t>in design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Undergraduate courses build compilers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Most compilers look pretty similar in structure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the perception of a </a:t>
            </a:r>
            <a:r>
              <a:rPr lang="en-US" altLang="en-US" dirty="0" smtClean="0">
                <a:solidFill>
                  <a:srgbClr val="FF0000"/>
                </a:solidFill>
              </a:rPr>
              <a:t>shared design </a:t>
            </a:r>
            <a:r>
              <a:rPr lang="en-US" altLang="en-US" dirty="0" smtClean="0"/>
              <a:t>gives leverage: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olidFill>
                  <a:srgbClr val="00B0F0"/>
                </a:solidFill>
              </a:rPr>
              <a:t>Reuse </a:t>
            </a:r>
            <a:r>
              <a:rPr lang="en-US" altLang="en-US" dirty="0" smtClean="0"/>
              <a:t>at high level design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olidFill>
                  <a:srgbClr val="FF33CC"/>
                </a:solidFill>
              </a:rPr>
              <a:t>Communication</a:t>
            </a:r>
            <a:r>
              <a:rPr lang="en-US" altLang="en-US" dirty="0" smtClean="0"/>
              <a:t> among programmers</a:t>
            </a:r>
          </a:p>
          <a:p>
            <a:pPr lvl="1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282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Compiler Architectures: 1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 smtClean="0"/>
              <a:t>Compilers can differ significantly with regard to their </a:t>
            </a:r>
            <a:r>
              <a:rPr lang="en-US" altLang="en-US" dirty="0" smtClean="0">
                <a:solidFill>
                  <a:srgbClr val="25C719"/>
                </a:solidFill>
              </a:rPr>
              <a:t>software architecture</a:t>
            </a:r>
          </a:p>
          <a:p>
            <a:r>
              <a:rPr lang="en-US" altLang="en-US" dirty="0" smtClean="0"/>
              <a:t>Two architectural questions dominate the scene</a:t>
            </a:r>
          </a:p>
          <a:p>
            <a:pPr lvl="1"/>
            <a:r>
              <a:rPr lang="en-US" altLang="en-US" dirty="0" smtClean="0"/>
              <a:t>granularity of the data that is passed between the compilers modules:</a:t>
            </a:r>
          </a:p>
          <a:p>
            <a:pPr lvl="2"/>
            <a:r>
              <a:rPr lang="en-US" altLang="en-US" dirty="0" smtClean="0"/>
              <a:t>Is it </a:t>
            </a:r>
            <a:r>
              <a:rPr lang="en-US" altLang="en-US" dirty="0" smtClean="0">
                <a:solidFill>
                  <a:srgbClr val="FF0000"/>
                </a:solidFill>
              </a:rPr>
              <a:t>bits and pieces </a:t>
            </a:r>
            <a:r>
              <a:rPr lang="en-US" altLang="en-US" dirty="0" smtClean="0"/>
              <a:t>or is it the </a:t>
            </a:r>
            <a:r>
              <a:rPr lang="en-US" altLang="en-US" dirty="0" smtClean="0">
                <a:solidFill>
                  <a:srgbClr val="FF0000"/>
                </a:solidFill>
              </a:rPr>
              <a:t>entire program</a:t>
            </a:r>
            <a:r>
              <a:rPr lang="en-US" altLang="en-US" dirty="0" smtClean="0"/>
              <a:t>?</a:t>
            </a:r>
          </a:p>
          <a:p>
            <a:pPr lvl="3"/>
            <a:r>
              <a:rPr lang="en-US" altLang="en-US" dirty="0" smtClean="0"/>
              <a:t>Narrow  architecture vs. wide architecture</a:t>
            </a:r>
          </a:p>
          <a:p>
            <a:pPr lvl="1"/>
            <a:r>
              <a:rPr lang="en-US" altLang="en-US" dirty="0" smtClean="0"/>
              <a:t>the flow of control between the compilers modules</a:t>
            </a:r>
          </a:p>
          <a:p>
            <a:pPr lvl="2"/>
            <a:r>
              <a:rPr lang="en-US" altLang="en-US" dirty="0" smtClean="0"/>
              <a:t>Which of the modules is the boss?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9E5FB87-2D71-4AC9-B003-B2B8601CFB77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22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93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371600" y="3124200"/>
            <a:ext cx="6348413" cy="1219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anchorCtr="1"/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compiler</a:t>
            </a:r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Compiler Architecture 2: P/F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DAA1FBD-C430-42F0-861F-62DB014639DF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23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28677" name="Group 23"/>
          <p:cNvGrpSpPr>
            <a:grpSpLocks/>
          </p:cNvGrpSpPr>
          <p:nvPr/>
        </p:nvGrpSpPr>
        <p:grpSpPr bwMode="auto">
          <a:xfrm>
            <a:off x="1447800" y="3581400"/>
            <a:ext cx="5932488" cy="369888"/>
            <a:chOff x="1878418" y="6004885"/>
            <a:chExt cx="5932971" cy="369332"/>
          </a:xfrm>
        </p:grpSpPr>
        <p:sp>
          <p:nvSpPr>
            <p:cNvPr id="28691" name="TextBox 12"/>
            <p:cNvSpPr txBox="1">
              <a:spLocks noChangeArrowheads="1"/>
            </p:cNvSpPr>
            <p:nvPr/>
          </p:nvSpPr>
          <p:spPr bwMode="auto">
            <a:xfrm>
              <a:off x="1878418" y="6004885"/>
              <a:ext cx="1424763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scanner</a:t>
              </a:r>
            </a:p>
          </p:txBody>
        </p:sp>
        <p:sp>
          <p:nvSpPr>
            <p:cNvPr id="28692" name="TextBox 13"/>
            <p:cNvSpPr txBox="1">
              <a:spLocks noChangeArrowheads="1"/>
            </p:cNvSpPr>
            <p:nvPr/>
          </p:nvSpPr>
          <p:spPr bwMode="auto">
            <a:xfrm>
              <a:off x="4132522" y="6004885"/>
              <a:ext cx="1424763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parser</a:t>
              </a:r>
            </a:p>
          </p:txBody>
        </p:sp>
        <p:sp>
          <p:nvSpPr>
            <p:cNvPr id="28693" name="TextBox 14"/>
            <p:cNvSpPr txBox="1">
              <a:spLocks noChangeArrowheads="1"/>
            </p:cNvSpPr>
            <p:nvPr/>
          </p:nvSpPr>
          <p:spPr bwMode="auto">
            <a:xfrm>
              <a:off x="6386626" y="6004885"/>
              <a:ext cx="1424763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codegen</a:t>
              </a:r>
            </a:p>
          </p:txBody>
        </p:sp>
        <p:cxnSp>
          <p:nvCxnSpPr>
            <p:cNvPr id="28694" name="Straight Connector 16"/>
            <p:cNvCxnSpPr>
              <a:cxnSpLocks noChangeShapeType="1"/>
              <a:stCxn id="28691" idx="3"/>
              <a:endCxn id="28692" idx="1"/>
            </p:cNvCxnSpPr>
            <p:nvPr/>
          </p:nvCxnSpPr>
          <p:spPr bwMode="auto">
            <a:xfrm>
              <a:off x="3303181" y="6189551"/>
              <a:ext cx="829341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5" name="Straight Connector 17"/>
            <p:cNvCxnSpPr>
              <a:cxnSpLocks noChangeShapeType="1"/>
            </p:cNvCxnSpPr>
            <p:nvPr/>
          </p:nvCxnSpPr>
          <p:spPr bwMode="auto">
            <a:xfrm>
              <a:off x="5557287" y="6189551"/>
              <a:ext cx="829339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678" name="Flowchart: Connector 24"/>
          <p:cNvSpPr>
            <a:spLocks noChangeArrowheads="1"/>
          </p:cNvSpPr>
          <p:nvPr/>
        </p:nvSpPr>
        <p:spPr bwMode="auto">
          <a:xfrm>
            <a:off x="-350838" y="3275013"/>
            <a:ext cx="201613" cy="244475"/>
          </a:xfrm>
          <a:prstGeom prst="flowChartConnector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marL="2825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6" name="Flowchart: Connector 25"/>
          <p:cNvSpPr>
            <a:spLocks noChangeAspect="1"/>
          </p:cNvSpPr>
          <p:nvPr/>
        </p:nvSpPr>
        <p:spPr bwMode="auto">
          <a:xfrm>
            <a:off x="6329363" y="6234113"/>
            <a:ext cx="136525" cy="134937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282575" algn="ctr" eaLnBrk="1" hangingPunct="1">
              <a:spcBef>
                <a:spcPct val="20000"/>
              </a:spcBef>
              <a:defRPr/>
            </a:pPr>
            <a:endParaRPr lang="en-US" sz="2400">
              <a:latin typeface="Arial" charset="0"/>
            </a:endParaRPr>
          </a:p>
        </p:txBody>
      </p:sp>
      <p:sp>
        <p:nvSpPr>
          <p:cNvPr id="27" name="Flowchart: Connector 26"/>
          <p:cNvSpPr>
            <a:spLocks noChangeAspect="1"/>
          </p:cNvSpPr>
          <p:nvPr/>
        </p:nvSpPr>
        <p:spPr bwMode="auto">
          <a:xfrm>
            <a:off x="3235325" y="6238875"/>
            <a:ext cx="136525" cy="134938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282575" algn="ctr" eaLnBrk="1" hangingPunct="1">
              <a:spcBef>
                <a:spcPct val="20000"/>
              </a:spcBef>
              <a:defRPr/>
            </a:pPr>
            <a:endParaRPr lang="en-US" sz="2400">
              <a:latin typeface="Arial" charset="0"/>
            </a:endParaRPr>
          </a:p>
        </p:txBody>
      </p:sp>
      <p:sp>
        <p:nvSpPr>
          <p:cNvPr id="28" name="Flowchart: Connector 27"/>
          <p:cNvSpPr>
            <a:spLocks noChangeAspect="1"/>
          </p:cNvSpPr>
          <p:nvPr/>
        </p:nvSpPr>
        <p:spPr bwMode="auto">
          <a:xfrm>
            <a:off x="5487988" y="6238875"/>
            <a:ext cx="138112" cy="134938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282575" algn="ctr" eaLnBrk="1" hangingPunct="1">
              <a:spcBef>
                <a:spcPct val="20000"/>
              </a:spcBef>
              <a:defRPr/>
            </a:pPr>
            <a:endParaRPr lang="en-US" sz="2400">
              <a:latin typeface="Arial" charset="0"/>
            </a:endParaRPr>
          </a:p>
        </p:txBody>
      </p:sp>
      <p:sp>
        <p:nvSpPr>
          <p:cNvPr id="29" name="Flowchart: Connector 28"/>
          <p:cNvSpPr>
            <a:spLocks noChangeAspect="1"/>
          </p:cNvSpPr>
          <p:nvPr/>
        </p:nvSpPr>
        <p:spPr bwMode="auto">
          <a:xfrm>
            <a:off x="4064000" y="6238875"/>
            <a:ext cx="136525" cy="134938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282575" algn="ctr" eaLnBrk="1" hangingPunct="1">
              <a:spcBef>
                <a:spcPct val="20000"/>
              </a:spcBef>
              <a:defRPr/>
            </a:pPr>
            <a:endParaRPr lang="en-US" sz="2400">
              <a:latin typeface="Arial" charset="0"/>
            </a:endParaRPr>
          </a:p>
        </p:txBody>
      </p:sp>
      <p:sp>
        <p:nvSpPr>
          <p:cNvPr id="28683" name="Content Placeholder 1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cxnSp>
        <p:nvCxnSpPr>
          <p:cNvPr id="21" name="Straight Arrow Connector 20"/>
          <p:cNvCxnSpPr/>
          <p:nvPr/>
        </p:nvCxnSpPr>
        <p:spPr>
          <a:xfrm rot="16200000" flipV="1">
            <a:off x="1981200" y="4038600"/>
            <a:ext cx="1219200" cy="10668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 flipH="1" flipV="1">
            <a:off x="3086100" y="4000500"/>
            <a:ext cx="1219200" cy="11430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200400" y="3962400"/>
            <a:ext cx="3505200" cy="12192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7" name="TextBox 34"/>
          <p:cNvSpPr txBox="1">
            <a:spLocks noChangeArrowheads="1"/>
          </p:cNvSpPr>
          <p:nvPr/>
        </p:nvSpPr>
        <p:spPr bwMode="auto">
          <a:xfrm>
            <a:off x="2819400" y="5257800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filters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352800" y="3733800"/>
            <a:ext cx="1981200" cy="12954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4838700" y="4305300"/>
            <a:ext cx="1219200" cy="2286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90" name="TextBox 41"/>
          <p:cNvSpPr txBox="1">
            <a:spLocks noChangeArrowheads="1"/>
          </p:cNvSpPr>
          <p:nvPr/>
        </p:nvSpPr>
        <p:spPr bwMode="auto">
          <a:xfrm>
            <a:off x="5029200" y="5029200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pipes</a:t>
            </a:r>
          </a:p>
        </p:txBody>
      </p:sp>
    </p:spTree>
    <p:extLst>
      <p:ext uri="{BB962C8B-B14F-4D97-AF65-F5344CB8AC3E}">
        <p14:creationId xmlns:p14="http://schemas.microsoft.com/office/powerpoint/2010/main" val="62072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395538"/>
            <a:ext cx="81438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6873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828800"/>
            <a:ext cx="68484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66800" y="5105400"/>
            <a:ext cx="7772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Emphasizes on intermediate representation of the program using attribute tree.</a:t>
            </a:r>
          </a:p>
        </p:txBody>
      </p:sp>
    </p:spTree>
    <p:extLst>
      <p:ext uri="{BB962C8B-B14F-4D97-AF65-F5344CB8AC3E}">
        <p14:creationId xmlns:p14="http://schemas.microsoft.com/office/powerpoint/2010/main" val="3446556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543050"/>
            <a:ext cx="64960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304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do we need translations?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E86928F-3C75-4A9E-955D-AEE6DD45069E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27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Hardware</a:t>
            </a:r>
          </a:p>
          <a:p>
            <a:pPr lvl="1" eaLnBrk="1" hangingPunct="1"/>
            <a:r>
              <a:rPr lang="en-US" altLang="en-US" sz="4000" dirty="0" smtClean="0"/>
              <a:t>One has the </a:t>
            </a:r>
            <a:r>
              <a:rPr lang="en-US" altLang="en-US" sz="4000" dirty="0" smtClean="0">
                <a:solidFill>
                  <a:srgbClr val="FF0000"/>
                </a:solidFill>
              </a:rPr>
              <a:t>needed resources </a:t>
            </a:r>
            <a:r>
              <a:rPr lang="en-US" altLang="en-US" sz="4000" dirty="0" smtClean="0"/>
              <a:t>(i.e., Hardware)</a:t>
            </a:r>
          </a:p>
          <a:p>
            <a:pPr eaLnBrk="1" hangingPunct="1"/>
            <a:r>
              <a:rPr lang="en-US" altLang="en-US" sz="4000" dirty="0" smtClean="0"/>
              <a:t>Usability</a:t>
            </a:r>
          </a:p>
          <a:p>
            <a:pPr lvl="1" eaLnBrk="1" hangingPunct="1"/>
            <a:r>
              <a:rPr lang="en-US" altLang="en-US" sz="4000" dirty="0" smtClean="0"/>
              <a:t>One likes to use </a:t>
            </a:r>
            <a:r>
              <a:rPr lang="en-US" altLang="en-US" sz="4000" dirty="0" smtClean="0">
                <a:solidFill>
                  <a:srgbClr val="00B0F0"/>
                </a:solidFill>
              </a:rPr>
              <a:t>a friendlier language </a:t>
            </a:r>
            <a:r>
              <a:rPr lang="en-US" altLang="en-US" sz="4000" dirty="0" smtClean="0"/>
              <a:t>than assembler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31484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Compilers: A program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F3A14D1-D2D2-4E2C-BEA4-7D093B4FDA38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28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429000" y="4343400"/>
            <a:ext cx="2514600" cy="609600"/>
          </a:xfrm>
          <a:prstGeom prst="rect">
            <a:avLst/>
          </a:prstGeom>
          <a:solidFill>
            <a:srgbClr val="92D05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Compiler</a:t>
            </a:r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1981200" y="4648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5943600" y="4648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533400" y="43434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609600" y="4267200"/>
            <a:ext cx="1447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00B0F0"/>
                </a:solidFill>
                <a:latin typeface="Times New Roman" panose="02020603050405020304" pitchFamily="18" charset="0"/>
              </a:rPr>
              <a:t>Source Program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7696200" y="41910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7620000" y="4267200"/>
            <a:ext cx="1295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B050"/>
                </a:solidFill>
                <a:latin typeface="Times New Roman" panose="02020603050405020304" pitchFamily="18" charset="0"/>
              </a:rPr>
              <a:t>Target Program</a:t>
            </a:r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4648200" y="4953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3810000" y="57150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Error Msg</a:t>
            </a:r>
          </a:p>
        </p:txBody>
      </p:sp>
    </p:spTree>
    <p:extLst>
      <p:ext uri="{BB962C8B-B14F-4D97-AF65-F5344CB8AC3E}">
        <p14:creationId xmlns:p14="http://schemas.microsoft.com/office/powerpoint/2010/main" val="36921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Target Program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1277C39-BBEA-41DA-BC74-66C3CBBAAC4A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29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case target program is executable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2819400" y="4343400"/>
            <a:ext cx="3429000" cy="609600"/>
          </a:xfrm>
          <a:prstGeom prst="rect">
            <a:avLst/>
          </a:prstGeom>
          <a:solidFill>
            <a:srgbClr val="92D05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charset="0"/>
              </a:rPr>
              <a:t>Executable target Program</a:t>
            </a:r>
          </a:p>
        </p:txBody>
      </p:sp>
      <p:sp>
        <p:nvSpPr>
          <p:cNvPr id="34822" name="Line 5"/>
          <p:cNvSpPr>
            <a:spLocks noChangeShapeType="1"/>
          </p:cNvSpPr>
          <p:nvPr/>
        </p:nvSpPr>
        <p:spPr bwMode="auto">
          <a:xfrm>
            <a:off x="1371600" y="4495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3" name="Line 6"/>
          <p:cNvSpPr>
            <a:spLocks noChangeShapeType="1"/>
          </p:cNvSpPr>
          <p:nvPr/>
        </p:nvSpPr>
        <p:spPr bwMode="auto">
          <a:xfrm>
            <a:off x="6400800" y="4572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4" name="Text Box 7"/>
          <p:cNvSpPr txBox="1">
            <a:spLocks noChangeArrowheads="1"/>
          </p:cNvSpPr>
          <p:nvPr/>
        </p:nvSpPr>
        <p:spPr bwMode="auto">
          <a:xfrm>
            <a:off x="533400" y="43434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609600" y="42672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Input</a:t>
            </a:r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7696200" y="41910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7620000" y="42672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B050"/>
                </a:solidFill>
                <a:latin typeface="Times New Roman" panose="02020603050405020304" pitchFamily="18" charset="0"/>
              </a:rPr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132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864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 waterfall model of Software life cycle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1524000" y="1828800"/>
            <a:ext cx="2133600" cy="609600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Req. analysis</a:t>
            </a:r>
          </a:p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&amp; specification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2514600" y="2743200"/>
            <a:ext cx="2133600" cy="762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rgbClr val="0070C0"/>
                </a:solidFill>
                <a:latin typeface="Arial" charset="0"/>
              </a:rPr>
              <a:t>Software Architecture </a:t>
            </a:r>
          </a:p>
          <a:p>
            <a:pPr algn="ctr" eaLnBrk="1" hangingPunct="1">
              <a:defRPr/>
            </a:pPr>
            <a:r>
              <a:rPr lang="en-US" sz="1600" b="1" dirty="0">
                <a:solidFill>
                  <a:srgbClr val="0070C0"/>
                </a:solidFill>
                <a:latin typeface="Arial" charset="0"/>
              </a:rPr>
              <a:t>&amp; design</a:t>
            </a:r>
          </a:p>
          <a:p>
            <a:pPr algn="ctr" eaLnBrk="1" hangingPunct="1">
              <a:defRPr/>
            </a:pPr>
            <a:endParaRPr lang="en-US" sz="1600" dirty="0">
              <a:latin typeface="Arial" charset="0"/>
            </a:endParaRP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3352800" y="3886200"/>
            <a:ext cx="2133600" cy="609600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Coding &amp;</a:t>
            </a:r>
          </a:p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unit testing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4572000" y="4876800"/>
            <a:ext cx="2133600" cy="609600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Integration &amp; </a:t>
            </a:r>
          </a:p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system testing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6096000" y="5791200"/>
            <a:ext cx="2133600" cy="609600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maintenance</a:t>
            </a:r>
          </a:p>
        </p:txBody>
      </p:sp>
      <p:sp>
        <p:nvSpPr>
          <p:cNvPr id="9224" name="Line 12"/>
          <p:cNvSpPr>
            <a:spLocks noChangeShapeType="1"/>
          </p:cNvSpPr>
          <p:nvPr/>
        </p:nvSpPr>
        <p:spPr bwMode="auto">
          <a:xfrm>
            <a:off x="2667000" y="2438400"/>
            <a:ext cx="7620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Line 13"/>
          <p:cNvSpPr>
            <a:spLocks noChangeShapeType="1"/>
          </p:cNvSpPr>
          <p:nvPr/>
        </p:nvSpPr>
        <p:spPr bwMode="auto">
          <a:xfrm>
            <a:off x="3657600" y="3505200"/>
            <a:ext cx="6096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Line 14"/>
          <p:cNvSpPr>
            <a:spLocks noChangeShapeType="1"/>
          </p:cNvSpPr>
          <p:nvPr/>
        </p:nvSpPr>
        <p:spPr bwMode="auto">
          <a:xfrm>
            <a:off x="4648200" y="4495800"/>
            <a:ext cx="685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Line 15"/>
          <p:cNvSpPr>
            <a:spLocks noChangeShapeType="1"/>
          </p:cNvSpPr>
          <p:nvPr/>
        </p:nvSpPr>
        <p:spPr bwMode="auto">
          <a:xfrm>
            <a:off x="5638800" y="5486400"/>
            <a:ext cx="10668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Line 16"/>
          <p:cNvSpPr>
            <a:spLocks noChangeShapeType="1"/>
          </p:cNvSpPr>
          <p:nvPr/>
        </p:nvSpPr>
        <p:spPr bwMode="auto">
          <a:xfrm flipH="1">
            <a:off x="1676400" y="6172200"/>
            <a:ext cx="441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Line 18"/>
          <p:cNvSpPr>
            <a:spLocks noChangeShapeType="1"/>
          </p:cNvSpPr>
          <p:nvPr/>
        </p:nvSpPr>
        <p:spPr bwMode="auto">
          <a:xfrm flipV="1">
            <a:off x="1676400" y="2438400"/>
            <a:ext cx="0" cy="3733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Line 19"/>
          <p:cNvSpPr>
            <a:spLocks noChangeShapeType="1"/>
          </p:cNvSpPr>
          <p:nvPr/>
        </p:nvSpPr>
        <p:spPr bwMode="auto">
          <a:xfrm flipV="1">
            <a:off x="5029200" y="54864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Line 20"/>
          <p:cNvSpPr>
            <a:spLocks noChangeShapeType="1"/>
          </p:cNvSpPr>
          <p:nvPr/>
        </p:nvSpPr>
        <p:spPr bwMode="auto">
          <a:xfrm flipV="1">
            <a:off x="3581400" y="4495800"/>
            <a:ext cx="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2" name="Line 21"/>
          <p:cNvSpPr>
            <a:spLocks noChangeShapeType="1"/>
          </p:cNvSpPr>
          <p:nvPr/>
        </p:nvSpPr>
        <p:spPr bwMode="auto">
          <a:xfrm flipV="1">
            <a:off x="2667000" y="3505200"/>
            <a:ext cx="0" cy="2667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Interpreter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3C70885-2E37-4CD3-AB09-58C0FCF9FAC1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30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Another Language processor</a:t>
            </a:r>
          </a:p>
          <a:p>
            <a:pPr lvl="1" eaLnBrk="1" hangingPunct="1"/>
            <a:r>
              <a:rPr lang="en-US" altLang="en-US" dirty="0" smtClean="0"/>
              <a:t>Directly execute the instructions specified in the source program using input</a:t>
            </a:r>
          </a:p>
          <a:p>
            <a:pPr lvl="1" eaLnBrk="1" hangingPunct="1"/>
            <a:r>
              <a:rPr lang="en-US" altLang="en-US" dirty="0" smtClean="0">
                <a:solidFill>
                  <a:srgbClr val="92D050"/>
                </a:solidFill>
              </a:rPr>
              <a:t>Better error diagnostics</a:t>
            </a:r>
          </a:p>
          <a:p>
            <a:pPr lvl="1" eaLnBrk="1" hangingPunct="1"/>
            <a:r>
              <a:rPr lang="en-US" altLang="en-US" dirty="0" smtClean="0">
                <a:solidFill>
                  <a:srgbClr val="FF0000"/>
                </a:solidFill>
              </a:rPr>
              <a:t>Slower than compiler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3352800" y="5486400"/>
            <a:ext cx="2514600" cy="6096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Interpreter</a:t>
            </a:r>
          </a:p>
        </p:txBody>
      </p:sp>
      <p:sp>
        <p:nvSpPr>
          <p:cNvPr id="35846" name="Line 5"/>
          <p:cNvSpPr>
            <a:spLocks noChangeShapeType="1"/>
          </p:cNvSpPr>
          <p:nvPr/>
        </p:nvSpPr>
        <p:spPr bwMode="auto">
          <a:xfrm>
            <a:off x="1905000" y="5562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7" name="Line 6"/>
          <p:cNvSpPr>
            <a:spLocks noChangeShapeType="1"/>
          </p:cNvSpPr>
          <p:nvPr/>
        </p:nvSpPr>
        <p:spPr bwMode="auto">
          <a:xfrm>
            <a:off x="5867400" y="5791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6534150" y="54102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Out put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704850" y="5403290"/>
            <a:ext cx="167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solidFill>
                  <a:srgbClr val="00B0F0"/>
                </a:solidFill>
                <a:latin typeface="Times New Roman" panose="02020603050405020304" pitchFamily="18" charset="0"/>
              </a:rPr>
              <a:t>Source Program</a:t>
            </a:r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1905000" y="6019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416908" y="5867400"/>
            <a:ext cx="12500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400" dirty="0">
                <a:solidFill>
                  <a:schemeClr val="tx1">
                    <a:lumMod val="95000"/>
                  </a:schemeClr>
                </a:solidFill>
                <a:latin typeface="Times New Roman" charset="0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5758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1.3 (comparison)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3F3CA81-79C3-4A87-A725-C52AEE70C8D1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31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4000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42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study compiler Construction?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729A74C-ED98-43B1-A2DF-B4DDAF9F7F5B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32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Compilation is well-established branch of Computer science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Proper structuring of the problem</a:t>
            </a:r>
          </a:p>
          <a:p>
            <a:pPr marL="822960" lvl="2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33CC"/>
                </a:solidFill>
              </a:rPr>
              <a:t>Analysis-synthesis </a:t>
            </a:r>
            <a:r>
              <a:rPr lang="en-US" dirty="0">
                <a:solidFill>
                  <a:srgbClr val="FF33CC"/>
                </a:solidFill>
              </a:rPr>
              <a:t>model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Use of well-developed </a:t>
            </a:r>
            <a:r>
              <a:rPr lang="en-US" dirty="0" smtClean="0"/>
              <a:t>formalisms and models</a:t>
            </a:r>
            <a:endParaRPr lang="en-US" dirty="0"/>
          </a:p>
          <a:p>
            <a:pPr marL="822960" lvl="2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Context-free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grammars</a:t>
            </a:r>
          </a:p>
          <a:p>
            <a:pPr marL="822960" lvl="2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Regular expressions</a:t>
            </a:r>
          </a:p>
          <a:p>
            <a:pPr marL="822960" lvl="2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Finite State Machines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Use of program-generating tools </a:t>
            </a:r>
          </a:p>
          <a:p>
            <a:pPr marL="822960" lvl="2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b="1" dirty="0">
                <a:solidFill>
                  <a:srgbClr val="00B0F0"/>
                </a:solidFill>
              </a:rPr>
              <a:t>Parser generated from grammar</a:t>
            </a:r>
          </a:p>
          <a:p>
            <a:pPr marL="822960" lvl="2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b="1" dirty="0">
                <a:solidFill>
                  <a:srgbClr val="00B0F0"/>
                </a:solidFill>
              </a:rPr>
              <a:t>Lexical analyzer generated from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59390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Cont’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2375E2B-59B3-4383-83A9-7933CF4FFCCC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33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Applicability (e.g., SQL and file conversions)</a:t>
            </a:r>
          </a:p>
          <a:p>
            <a:pPr eaLnBrk="1" hangingPunct="1"/>
            <a:r>
              <a:rPr lang="en-US" altLang="en-US" sz="2800" smtClean="0"/>
              <a:t>Contains many useful algorithms </a:t>
            </a:r>
          </a:p>
          <a:p>
            <a:pPr lvl="1" eaLnBrk="1" hangingPunct="1"/>
            <a:r>
              <a:rPr lang="en-US" altLang="en-US" smtClean="0"/>
              <a:t>hashing</a:t>
            </a:r>
          </a:p>
          <a:p>
            <a:pPr lvl="1" eaLnBrk="1" hangingPunct="1"/>
            <a:r>
              <a:rPr lang="en-US" altLang="en-US" smtClean="0"/>
              <a:t>recomputed tables </a:t>
            </a:r>
          </a:p>
          <a:p>
            <a:pPr lvl="1" eaLnBrk="1" hangingPunct="1"/>
            <a:r>
              <a:rPr lang="en-US" altLang="en-US" smtClean="0"/>
              <a:t>graph algorithms </a:t>
            </a:r>
          </a:p>
          <a:p>
            <a:pPr lvl="1" eaLnBrk="1" hangingPunct="1"/>
            <a:r>
              <a:rPr lang="en-US" altLang="en-US" smtClean="0"/>
              <a:t>garbage collections</a:t>
            </a:r>
          </a:p>
          <a:p>
            <a:pPr lvl="1" eaLnBrk="1" hangingPunct="1"/>
            <a:r>
              <a:rPr lang="en-US" altLang="en-US" smtClean="0"/>
              <a:t>.</a:t>
            </a:r>
          </a:p>
          <a:p>
            <a:pPr lvl="1" eaLnBrk="1" hangingPunct="1"/>
            <a:r>
              <a:rPr lang="en-US" altLang="en-US" smtClean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29959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Typical Phases of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56328F6-C100-46AF-9D2A-ADCC2756A516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34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Lexical Analyzer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Syntax analyzer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Semantic Analyzer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Intermediate code generator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Code optimizer (</a:t>
            </a:r>
            <a:r>
              <a:rPr lang="en-US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machine independent</a:t>
            </a:r>
            <a:r>
              <a:rPr lang="en-US" altLang="en-US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Code Generator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Code optimizer (</a:t>
            </a:r>
            <a:r>
              <a:rPr lang="en-US" altLang="en-US" dirty="0" smtClean="0">
                <a:solidFill>
                  <a:srgbClr val="00B0F0"/>
                </a:solidFill>
              </a:rPr>
              <a:t>machine dependent</a:t>
            </a:r>
            <a:r>
              <a:rPr lang="en-US" altLang="en-US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44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Other important Elements of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B37E1FD-6D29-4442-855C-12ED2FAD2A1C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35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Symbol-Table</a:t>
            </a:r>
          </a:p>
          <a:p>
            <a:pPr lvl="1" eaLnBrk="1" hangingPunct="1"/>
            <a:r>
              <a:rPr lang="en-US" altLang="en-US" dirty="0" smtClean="0"/>
              <a:t>Used to keep track of the identifier in the source program</a:t>
            </a:r>
          </a:p>
          <a:p>
            <a:pPr lvl="1" eaLnBrk="1" hangingPunct="1"/>
            <a:r>
              <a:rPr lang="en-US" altLang="en-US" dirty="0" smtClean="0"/>
              <a:t>consulted by semantic and code generator</a:t>
            </a:r>
          </a:p>
          <a:p>
            <a:pPr eaLnBrk="1" hangingPunct="1"/>
            <a:r>
              <a:rPr lang="en-US" altLang="en-US" dirty="0" smtClean="0"/>
              <a:t>Error Handler</a:t>
            </a:r>
          </a:p>
          <a:p>
            <a:pPr lvl="1" eaLnBrk="1" hangingPunct="1"/>
            <a:r>
              <a:rPr lang="en-US" altLang="en-US" dirty="0" smtClean="0"/>
              <a:t>Used to deal with the errors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324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Lexical Analysis: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9C67A89-C8BC-44F8-9D07-18187FD05C77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36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Also known as linear analysis or scanning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Input: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position = initial + rate * 60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92D050"/>
                </a:solidFill>
              </a:rPr>
              <a:t>Output: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ID 		</a:t>
            </a:r>
            <a:r>
              <a:rPr lang="en-US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Position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 smtClean="0"/>
              <a:t>AssignSym</a:t>
            </a:r>
            <a:r>
              <a:rPr lang="en-US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=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ID		</a:t>
            </a:r>
            <a:r>
              <a:rPr lang="en-US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initial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 smtClean="0"/>
              <a:t>Plussign</a:t>
            </a:r>
            <a:r>
              <a:rPr lang="en-US" altLang="en-US" sz="2000" dirty="0" smtClean="0"/>
              <a:t>    	</a:t>
            </a:r>
            <a:r>
              <a:rPr lang="en-US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+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ID		</a:t>
            </a:r>
            <a:r>
              <a:rPr lang="en-US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 smtClean="0"/>
              <a:t>MultSign</a:t>
            </a:r>
            <a:r>
              <a:rPr lang="en-US" altLang="en-US" sz="2000" dirty="0" smtClean="0"/>
              <a:t>    </a:t>
            </a:r>
            <a:r>
              <a:rPr lang="en-US" altLang="en-US" sz="2000" dirty="0" smtClean="0">
                <a:solidFill>
                  <a:srgbClr val="FFFF00"/>
                </a:solidFill>
              </a:rPr>
              <a:t>	</a:t>
            </a:r>
            <a:r>
              <a:rPr lang="en-US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*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 smtClean="0"/>
              <a:t>Num</a:t>
            </a:r>
            <a:r>
              <a:rPr lang="en-US" altLang="en-US" sz="2000" dirty="0" smtClean="0"/>
              <a:t>	</a:t>
            </a:r>
            <a:r>
              <a:rPr lang="en-US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60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Records tokens into the symbol table</a:t>
            </a:r>
          </a:p>
        </p:txBody>
      </p:sp>
    </p:spTree>
    <p:extLst>
      <p:ext uri="{BB962C8B-B14F-4D97-AF65-F5344CB8AC3E}">
        <p14:creationId xmlns:p14="http://schemas.microsoft.com/office/powerpoint/2010/main" val="261930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Syntax Analysis: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9614D3E-21A5-4320-9654-30E4B9914FB3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37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Groups the tokens of the resource program into </a:t>
            </a:r>
            <a:r>
              <a:rPr lang="en-US" altLang="en-US" sz="2800" u="sng" dirty="0" smtClean="0">
                <a:solidFill>
                  <a:srgbClr val="C00000"/>
                </a:solidFill>
              </a:rPr>
              <a:t>grammatical phrases </a:t>
            </a:r>
            <a:r>
              <a:rPr lang="en-US" altLang="en-US" sz="2800" dirty="0" smtClean="0"/>
              <a:t>of the compiler with hierarchical structure</a:t>
            </a:r>
          </a:p>
          <a:p>
            <a:pPr eaLnBrk="1" hangingPunct="1"/>
            <a:r>
              <a:rPr lang="en-US" altLang="en-US" sz="2800" dirty="0" smtClean="0"/>
              <a:t>The hierarchical structure of a program is specified by </a:t>
            </a:r>
            <a:r>
              <a:rPr lang="en-US" altLang="en-US" sz="2800" u="sng" dirty="0" smtClean="0">
                <a:solidFill>
                  <a:srgbClr val="C00000"/>
                </a:solidFill>
              </a:rPr>
              <a:t>recursive rules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619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Syntax analysis:2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DCE6EAB-3299-456F-A013-1AF7122A1F1E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38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Example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Expression can be defined by the following rules</a:t>
            </a:r>
          </a:p>
          <a:p>
            <a:pPr marL="822960" lvl="2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>
                <a:solidFill>
                  <a:srgbClr val="C00000"/>
                </a:solidFill>
              </a:rPr>
              <a:t>Any </a:t>
            </a:r>
            <a:r>
              <a:rPr lang="en-US" dirty="0" smtClean="0">
                <a:solidFill>
                  <a:srgbClr val="C00000"/>
                </a:solidFill>
              </a:rPr>
              <a:t> ID </a:t>
            </a:r>
            <a:r>
              <a:rPr lang="en-US" dirty="0">
                <a:solidFill>
                  <a:srgbClr val="C00000"/>
                </a:solidFill>
              </a:rPr>
              <a:t>is an expression</a:t>
            </a:r>
          </a:p>
          <a:p>
            <a:pPr marL="822960" lvl="2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>
                <a:solidFill>
                  <a:srgbClr val="C00000"/>
                </a:solidFill>
              </a:rPr>
              <a:t>Any </a:t>
            </a:r>
            <a:r>
              <a:rPr lang="en-US" dirty="0" smtClean="0">
                <a:solidFill>
                  <a:srgbClr val="C00000"/>
                </a:solidFill>
              </a:rPr>
              <a:t>Number </a:t>
            </a:r>
            <a:r>
              <a:rPr lang="en-US" dirty="0">
                <a:solidFill>
                  <a:srgbClr val="C00000"/>
                </a:solidFill>
              </a:rPr>
              <a:t>is an expression</a:t>
            </a:r>
          </a:p>
          <a:p>
            <a:pPr marL="822960" lvl="2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/>
              <a:t>If expression1 and expression2 are expressions, then so are</a:t>
            </a:r>
          </a:p>
          <a:p>
            <a:pPr marL="1097280" lvl="3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>
                <a:solidFill>
                  <a:srgbClr val="25C719"/>
                </a:solidFill>
              </a:rPr>
              <a:t>expression1 </a:t>
            </a:r>
            <a:r>
              <a:rPr lang="en-US" sz="2400" dirty="0">
                <a:solidFill>
                  <a:srgbClr val="25C719"/>
                </a:solidFill>
              </a:rPr>
              <a:t>+ expression2</a:t>
            </a:r>
          </a:p>
          <a:p>
            <a:pPr marL="1097280" lvl="3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>
                <a:solidFill>
                  <a:srgbClr val="25C719"/>
                </a:solidFill>
              </a:rPr>
              <a:t>expression1 - </a:t>
            </a:r>
            <a:r>
              <a:rPr lang="en-US" sz="2400" dirty="0">
                <a:solidFill>
                  <a:srgbClr val="25C719"/>
                </a:solidFill>
              </a:rPr>
              <a:t>expression2</a:t>
            </a:r>
          </a:p>
          <a:p>
            <a:pPr marL="1097280" lvl="3" eaLnBrk="1" fontAlgn="auto" hangingPunct="1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>
                <a:solidFill>
                  <a:srgbClr val="25C719"/>
                </a:solidFill>
              </a:rPr>
              <a:t>(expression)</a:t>
            </a:r>
            <a:endParaRPr lang="en-US" sz="2400" dirty="0">
              <a:solidFill>
                <a:srgbClr val="25C7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22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Semantic Analysis: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771D36E-E8E4-4586-AF62-C913C32A413B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39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Collects </a:t>
            </a:r>
            <a:r>
              <a:rPr lang="en-US" altLang="en-US" sz="2800" dirty="0" smtClean="0">
                <a:solidFill>
                  <a:srgbClr val="C00000"/>
                </a:solidFill>
              </a:rPr>
              <a:t>type information </a:t>
            </a:r>
            <a:r>
              <a:rPr lang="en-US" altLang="en-US" sz="2800" dirty="0" smtClean="0"/>
              <a:t>for the code-generation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Represents meaning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What does the program mean?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Checks the source program for </a:t>
            </a:r>
            <a:r>
              <a:rPr lang="en-US" altLang="en-US" sz="2800" dirty="0" smtClean="0">
                <a:solidFill>
                  <a:srgbClr val="C00000"/>
                </a:solidFill>
              </a:rPr>
              <a:t>semantic errors </a:t>
            </a:r>
            <a:r>
              <a:rPr lang="en-US" altLang="en-US" sz="2800" dirty="0" smtClean="0"/>
              <a:t>and/or language consistency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Saves and maintains </a:t>
            </a:r>
            <a:r>
              <a:rPr lang="en-US" altLang="en-US" sz="2800" dirty="0" smtClean="0">
                <a:solidFill>
                  <a:srgbClr val="C00000"/>
                </a:solidFill>
              </a:rPr>
              <a:t>type information </a:t>
            </a:r>
            <a:r>
              <a:rPr lang="en-US" altLang="en-US" sz="2800" dirty="0" smtClean="0"/>
              <a:t>in Data structure called symbol table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 smtClean="0"/>
          </a:p>
          <a:p>
            <a:pPr eaLnBrk="1" hangingPunct="1">
              <a:lnSpc>
                <a:spcPct val="80000"/>
              </a:lnSpc>
            </a:pP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1497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1143000"/>
          </a:xfrm>
        </p:spPr>
        <p:txBody>
          <a:bodyPr>
            <a:normAutofit fontScale="90000"/>
          </a:bodyPr>
          <a:lstStyle/>
          <a:p>
            <a:pPr marL="54864" eaLnBrk="1" fontAlgn="auto" hangingPunct="1">
              <a:spcAft>
                <a:spcPts val="0"/>
              </a:spcAft>
              <a:defRPr/>
            </a:pPr>
            <a:r>
              <a:rPr lang="en-US" dirty="0" smtClean="0"/>
              <a:t>Software Architecture: Design at large</a:t>
            </a:r>
            <a:endParaRPr lang="en-US" dirty="0"/>
          </a:p>
        </p:txBody>
      </p:sp>
      <p:sp>
        <p:nvSpPr>
          <p:cNvPr id="10243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buFont typeface="Wingdings 2" panose="05020102010507070707" pitchFamily="18" charset="2"/>
              <a:buChar char=""/>
            </a:pPr>
            <a:r>
              <a:rPr lang="en-US" altLang="en-US" sz="4000" smtClean="0"/>
              <a:t>Good software engineering techniques are relevant in creating modern compilers</a:t>
            </a:r>
          </a:p>
          <a:p>
            <a:pPr eaLnBrk="1" hangingPunct="1">
              <a:spcBef>
                <a:spcPct val="0"/>
              </a:spcBef>
              <a:buFont typeface="Wingdings 2" panose="05020102010507070707" pitchFamily="18" charset="2"/>
              <a:buChar char=""/>
            </a:pPr>
            <a:r>
              <a:rPr lang="en-US" altLang="en-US" sz="4000" smtClean="0"/>
              <a:t>Architecture ?</a:t>
            </a:r>
          </a:p>
          <a:p>
            <a:pPr marL="639763" lvl="1" eaLnBrk="1" hangingPunct="1"/>
            <a:r>
              <a:rPr lang="en-US" altLang="en-US" sz="4000" smtClean="0"/>
              <a:t>Refers to the style and method of design and construction of buildings and other physical structures.</a:t>
            </a:r>
          </a:p>
          <a:p>
            <a:pPr eaLnBrk="1" hangingPunct="1">
              <a:spcBef>
                <a:spcPct val="0"/>
              </a:spcBef>
              <a:buFont typeface="Wingdings 2" panose="05020102010507070707" pitchFamily="18" charset="2"/>
              <a:buChar char=""/>
            </a:pPr>
            <a:endParaRPr lang="en-US" altLang="en-US" sz="4000" smtClean="0"/>
          </a:p>
          <a:p>
            <a:pPr eaLnBrk="1" hangingPunct="1">
              <a:spcBef>
                <a:spcPct val="0"/>
              </a:spcBef>
              <a:buFont typeface="Wingdings 2" panose="05020102010507070707" pitchFamily="18" charset="2"/>
              <a:buChar char=""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201703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Intermediate Code generation: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139F52C-1F5C-4DC9-B3F9-494A71465D68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40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 dirty="0" smtClean="0"/>
              <a:t>Generate an </a:t>
            </a:r>
            <a:r>
              <a:rPr lang="en-US" altLang="en-US" sz="3600" dirty="0" smtClean="0">
                <a:solidFill>
                  <a:srgbClr val="C00000"/>
                </a:solidFill>
              </a:rPr>
              <a:t>explicit intermediate </a:t>
            </a:r>
            <a:r>
              <a:rPr lang="en-US" altLang="en-US" sz="3600" dirty="0" smtClean="0"/>
              <a:t>representation of the source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600" dirty="0" smtClean="0"/>
              <a:t>Easy to produce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600" dirty="0" smtClean="0"/>
              <a:t>Easy to translate</a:t>
            </a:r>
          </a:p>
        </p:txBody>
      </p:sp>
    </p:spTree>
    <p:extLst>
      <p:ext uri="{BB962C8B-B14F-4D97-AF65-F5344CB8AC3E}">
        <p14:creationId xmlns:p14="http://schemas.microsoft.com/office/powerpoint/2010/main" val="37107472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Code Optimization: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33C17A0-E5B9-4E78-82B4-A56E87270090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41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Generates faster-running machine code</a:t>
            </a:r>
          </a:p>
          <a:p>
            <a:pPr lvl="1" eaLnBrk="1" hangingPunct="1"/>
            <a:r>
              <a:rPr lang="en-US" altLang="en-US" sz="3000" smtClean="0"/>
              <a:t>Machine independent</a:t>
            </a:r>
          </a:p>
          <a:p>
            <a:pPr lvl="1" eaLnBrk="1" hangingPunct="1"/>
            <a:r>
              <a:rPr lang="en-US" altLang="en-US" sz="3000" smtClean="0"/>
              <a:t>Machine dependent </a:t>
            </a:r>
          </a:p>
        </p:txBody>
      </p:sp>
    </p:spTree>
    <p:extLst>
      <p:ext uri="{BB962C8B-B14F-4D97-AF65-F5344CB8AC3E}">
        <p14:creationId xmlns:p14="http://schemas.microsoft.com/office/powerpoint/2010/main" val="1119668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Code Generation:5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40F024D-F302-4253-B3FB-8E1E21E93311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42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Generates the target code</a:t>
            </a:r>
          </a:p>
          <a:p>
            <a:pPr marL="273050" lvl="1" indent="-273050" eaLnBrk="1" hangingPunct="1">
              <a:spcBef>
                <a:spcPts val="575"/>
              </a:spcBef>
              <a:buClr>
                <a:schemeClr val="accent1"/>
              </a:buClr>
              <a:defRPr/>
            </a:pPr>
            <a:r>
              <a:rPr lang="en-US" dirty="0" smtClean="0"/>
              <a:t>Example: </a:t>
            </a:r>
            <a:r>
              <a:rPr lang="en-US" sz="2000" dirty="0" smtClean="0">
                <a:solidFill>
                  <a:srgbClr val="25C719"/>
                </a:solidFill>
              </a:rPr>
              <a:t>position = initial + rate * 60</a:t>
            </a:r>
          </a:p>
          <a:p>
            <a:pPr lvl="1" eaLnBrk="1" hangingPunct="1">
              <a:defRPr/>
            </a:pPr>
            <a:r>
              <a:rPr lang="en-US" dirty="0" smtClean="0"/>
              <a:t>Using registers  R1 and R2</a:t>
            </a:r>
          </a:p>
          <a:p>
            <a:pPr lvl="2" eaLnBrk="1" hangingPunct="1">
              <a:defRPr/>
            </a:pPr>
            <a:r>
              <a:rPr lang="en-US" dirty="0" smtClean="0">
                <a:solidFill>
                  <a:srgbClr val="C00000"/>
                </a:solidFill>
              </a:rPr>
              <a:t>MOVF id3, R2</a:t>
            </a:r>
          </a:p>
          <a:p>
            <a:pPr lvl="2" eaLnBrk="1" hangingPunct="1">
              <a:defRPr/>
            </a:pPr>
            <a:r>
              <a:rPr lang="en-US" dirty="0" smtClean="0">
                <a:solidFill>
                  <a:srgbClr val="C00000"/>
                </a:solidFill>
              </a:rPr>
              <a:t>MULF #60.0, R2</a:t>
            </a:r>
          </a:p>
          <a:p>
            <a:pPr lvl="2" eaLnBrk="1" hangingPunct="1">
              <a:defRPr/>
            </a:pPr>
            <a:r>
              <a:rPr lang="en-US" dirty="0" smtClean="0">
                <a:solidFill>
                  <a:srgbClr val="C00000"/>
                </a:solidFill>
              </a:rPr>
              <a:t>MOVF id2, R1</a:t>
            </a:r>
          </a:p>
          <a:p>
            <a:pPr lvl="2" eaLnBrk="1" hangingPunct="1">
              <a:defRPr/>
            </a:pPr>
            <a:r>
              <a:rPr lang="en-US" dirty="0" smtClean="0">
                <a:solidFill>
                  <a:srgbClr val="C00000"/>
                </a:solidFill>
              </a:rPr>
              <a:t>ADD R2, R1</a:t>
            </a:r>
          </a:p>
          <a:p>
            <a:pPr lvl="2" eaLnBrk="1" hangingPunct="1">
              <a:defRPr/>
            </a:pPr>
            <a:r>
              <a:rPr lang="en-US" dirty="0" smtClean="0">
                <a:solidFill>
                  <a:srgbClr val="C00000"/>
                </a:solidFill>
              </a:rPr>
              <a:t>MOVF R1, id1</a:t>
            </a:r>
          </a:p>
        </p:txBody>
      </p:sp>
    </p:spTree>
    <p:extLst>
      <p:ext uri="{BB962C8B-B14F-4D97-AF65-F5344CB8AC3E}">
        <p14:creationId xmlns:p14="http://schemas.microsoft.com/office/powerpoint/2010/main" val="40319896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45FBED7-916E-4F70-822D-40D4CD5D90D1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43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86" y="461319"/>
            <a:ext cx="7467600" cy="6137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93398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Symbol Table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mtClean="0"/>
              <a:t>Data Structure used to  record </a:t>
            </a:r>
          </a:p>
          <a:p>
            <a:pPr lvl="1"/>
            <a:r>
              <a:rPr lang="en-US" altLang="en-US" smtClean="0"/>
              <a:t>the variables names defined in the source program</a:t>
            </a:r>
          </a:p>
          <a:p>
            <a:pPr lvl="1"/>
            <a:r>
              <a:rPr lang="en-US" altLang="en-US" smtClean="0"/>
              <a:t>Attributes and other information regarding these variables</a:t>
            </a:r>
          </a:p>
          <a:p>
            <a:pPr lvl="2"/>
            <a:r>
              <a:rPr lang="en-US" altLang="en-US" smtClean="0"/>
              <a:t>E.g.,</a:t>
            </a:r>
          </a:p>
          <a:p>
            <a:pPr lvl="3"/>
            <a:r>
              <a:rPr lang="en-US" altLang="en-US" smtClean="0"/>
              <a:t>Location of variable (storage)</a:t>
            </a:r>
          </a:p>
          <a:p>
            <a:pPr lvl="3"/>
            <a:r>
              <a:rPr lang="en-US" altLang="en-US" smtClean="0"/>
              <a:t>Type</a:t>
            </a:r>
          </a:p>
          <a:p>
            <a:pPr lvl="3"/>
            <a:r>
              <a:rPr lang="en-US" altLang="en-US" smtClean="0"/>
              <a:t>Scope</a:t>
            </a:r>
          </a:p>
          <a:p>
            <a:pPr lvl="3"/>
            <a:r>
              <a:rPr lang="en-US" altLang="en-US" smtClean="0"/>
              <a:t>Arguments</a:t>
            </a:r>
          </a:p>
          <a:p>
            <a:pPr lvl="3"/>
            <a:r>
              <a:rPr lang="en-US" altLang="en-US" smtClean="0"/>
              <a:t>…</a:t>
            </a:r>
          </a:p>
          <a:p>
            <a:r>
              <a:rPr lang="en-US" altLang="en-US" smtClean="0"/>
              <a:t>Provide two operations</a:t>
            </a:r>
          </a:p>
          <a:p>
            <a:pPr lvl="1"/>
            <a:r>
              <a:rPr lang="en-US" altLang="en-US" smtClean="0"/>
              <a:t>Insert()</a:t>
            </a:r>
          </a:p>
          <a:p>
            <a:pPr lvl="1"/>
            <a:r>
              <a:rPr lang="en-US" altLang="en-US" smtClean="0"/>
              <a:t>Lookup()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0983ECE-DFAD-455D-9DF3-D9059CA65E91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44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2105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Tools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mtClean="0"/>
              <a:t>Tools include</a:t>
            </a:r>
          </a:p>
          <a:p>
            <a:pPr lvl="1"/>
            <a:r>
              <a:rPr lang="en-US" altLang="en-US" smtClean="0"/>
              <a:t>Parser generators</a:t>
            </a:r>
          </a:p>
          <a:p>
            <a:pPr lvl="1"/>
            <a:r>
              <a:rPr lang="en-US" altLang="en-US" smtClean="0"/>
              <a:t>Scanner generators</a:t>
            </a:r>
          </a:p>
          <a:p>
            <a:pPr lvl="1"/>
            <a:r>
              <a:rPr lang="en-US" altLang="en-US" smtClean="0"/>
              <a:t>Syntax-directed translation engines</a:t>
            </a:r>
          </a:p>
          <a:p>
            <a:pPr lvl="1"/>
            <a:r>
              <a:rPr lang="en-US" altLang="en-US" smtClean="0"/>
              <a:t>Code-generator</a:t>
            </a:r>
          </a:p>
          <a:p>
            <a:pPr lvl="1"/>
            <a:r>
              <a:rPr lang="en-US" altLang="en-US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30F817E-86A0-4EE3-8058-0BE15DECACFB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45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7076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1.4 (portable and retarge-table)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1599D4D-7EE5-4480-971D-43DEB00D11AE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46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52228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3657600"/>
            <a:ext cx="7086600" cy="3200400"/>
          </a:xfrm>
        </p:spPr>
      </p:pic>
      <p:sp>
        <p:nvSpPr>
          <p:cNvPr id="52229" name="TextBox 4"/>
          <p:cNvSpPr txBox="1">
            <a:spLocks noChangeArrowheads="1"/>
          </p:cNvSpPr>
          <p:nvPr/>
        </p:nvSpPr>
        <p:spPr bwMode="auto">
          <a:xfrm>
            <a:off x="914400" y="2012092"/>
            <a:ext cx="6858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/>
              <a:t>Portable? </a:t>
            </a:r>
          </a:p>
          <a:p>
            <a:r>
              <a:rPr lang="en-US" altLang="en-US" dirty="0"/>
              <a:t>    	The ease with which the compiler itself can be made to 	</a:t>
            </a:r>
            <a:r>
              <a:rPr lang="en-US" altLang="en-US" dirty="0">
                <a:solidFill>
                  <a:srgbClr val="C00000"/>
                </a:solidFill>
              </a:rPr>
              <a:t>run on </a:t>
            </a:r>
            <a:r>
              <a:rPr lang="en-US" altLang="en-US" dirty="0"/>
              <a:t>different machine</a:t>
            </a:r>
          </a:p>
          <a:p>
            <a:r>
              <a:rPr lang="en-US" altLang="en-US" dirty="0"/>
              <a:t>Retarget-able? </a:t>
            </a:r>
          </a:p>
          <a:p>
            <a:r>
              <a:rPr lang="en-US" altLang="en-US" dirty="0"/>
              <a:t>	The ease with which the compiler itself can be made to 	</a:t>
            </a:r>
            <a:r>
              <a:rPr lang="en-US" altLang="en-US" dirty="0">
                <a:solidFill>
                  <a:srgbClr val="00B0F0"/>
                </a:solidFill>
              </a:rPr>
              <a:t>generate code </a:t>
            </a:r>
            <a:r>
              <a:rPr lang="en-US" altLang="en-US" dirty="0"/>
              <a:t>for another machine</a:t>
            </a:r>
          </a:p>
        </p:txBody>
      </p:sp>
    </p:spTree>
    <p:extLst>
      <p:ext uri="{BB962C8B-B14F-4D97-AF65-F5344CB8AC3E}">
        <p14:creationId xmlns:p14="http://schemas.microsoft.com/office/powerpoint/2010/main" val="57287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Properties of a good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4B97650-BFBA-448F-A9AA-960C22F9A70A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47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632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Generate Correct Code (</a:t>
            </a:r>
            <a:r>
              <a:rPr lang="en-US" sz="3600" dirty="0" smtClean="0">
                <a:solidFill>
                  <a:srgbClr val="00B0F0"/>
                </a:solidFill>
              </a:rPr>
              <a:t>CORRECTNESS</a:t>
            </a: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  <a:p>
            <a:pPr eaLnBrk="1" hangingPunct="1">
              <a:defRPr/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Conforms exactly to the source language grammar (</a:t>
            </a:r>
            <a:r>
              <a:rPr lang="en-US" sz="3600" dirty="0" smtClean="0">
                <a:solidFill>
                  <a:srgbClr val="00B0F0"/>
                </a:solidFill>
              </a:rPr>
              <a:t>CONFORMACE</a:t>
            </a: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  <a:p>
            <a:pPr eaLnBrk="1" hangingPunct="1">
              <a:defRPr/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Performance (</a:t>
            </a:r>
            <a:r>
              <a:rPr lang="en-US" sz="3600" dirty="0" smtClean="0">
                <a:solidFill>
                  <a:srgbClr val="00B0F0"/>
                </a:solidFill>
              </a:rPr>
              <a:t>FAST</a:t>
            </a: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  <a:p>
            <a:pPr eaLnBrk="1" hangingPunct="1">
              <a:defRPr/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Able to handle programs of arbitrary size (</a:t>
            </a:r>
            <a:r>
              <a:rPr lang="en-US" sz="3600" dirty="0" smtClean="0">
                <a:solidFill>
                  <a:srgbClr val="00B0F0"/>
                </a:solidFill>
              </a:rPr>
              <a:t>SCALABILITY</a:t>
            </a: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  <a:p>
            <a:pPr eaLnBrk="1" hangingPunct="1">
              <a:defRPr/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Error handling (</a:t>
            </a:r>
            <a:r>
              <a:rPr lang="en-US" sz="3600" dirty="0" smtClean="0">
                <a:solidFill>
                  <a:srgbClr val="00B0F0"/>
                </a:solidFill>
              </a:rPr>
              <a:t>FEEBACK</a:t>
            </a: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) 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81397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Quiz 1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mtClean="0"/>
              <a:t>List a typical phases of a compiler. Moreover, what are the essential properties of a compile?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7CF458D-E67E-46DB-B897-231977B3F210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48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03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From software design to architecture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D721788-C52A-4833-A837-988CF27CD5DC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5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1876831"/>
              </p:ext>
            </p:extLst>
          </p:nvPr>
        </p:nvGraphicFramePr>
        <p:xfrm>
          <a:off x="368135" y="1911927"/>
          <a:ext cx="830085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833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Two primary objectives of Software Architecture</a:t>
            </a:r>
          </a:p>
        </p:txBody>
      </p:sp>
      <p:sp>
        <p:nvSpPr>
          <p:cNvPr id="12291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 smtClean="0"/>
              <a:t>Capturing, cataloguing and exploiting experience in software designs</a:t>
            </a:r>
          </a:p>
          <a:p>
            <a:r>
              <a:rPr lang="en-US" altLang="en-US" sz="3600" dirty="0" smtClean="0"/>
              <a:t>Allowing </a:t>
            </a:r>
            <a:r>
              <a:rPr lang="en-US" altLang="en-US" sz="3600" dirty="0" smtClean="0">
                <a:solidFill>
                  <a:srgbClr val="FF33CC"/>
                </a:solidFill>
              </a:rPr>
              <a:t>reasoning</a:t>
            </a:r>
            <a:r>
              <a:rPr lang="en-US" altLang="en-US" sz="3600" dirty="0" smtClean="0"/>
              <a:t> about classes of designs</a:t>
            </a:r>
          </a:p>
          <a:p>
            <a:endParaRPr lang="en-US" altLang="en-US" dirty="0" smtClean="0"/>
          </a:p>
        </p:txBody>
      </p:sp>
      <p:sp>
        <p:nvSpPr>
          <p:cNvPr id="12292" name="Date Placeholder 4"/>
          <p:cNvSpPr>
            <a:spLocks noGrp="1"/>
          </p:cNvSpPr>
          <p:nvPr>
            <p:ph type="dt" sz="quarter" idx="4294967295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dirty="0" smtClean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FAC54EB-C5E7-4E0E-BB08-0C6FFA21B3D8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6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83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1143000"/>
          </a:xfrm>
        </p:spPr>
        <p:txBody>
          <a:bodyPr>
            <a:noAutofit/>
          </a:bodyPr>
          <a:lstStyle/>
          <a:p>
            <a:pPr marL="54864"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Comparison: Building Architecture vs. Software Architecture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>
                <a:solidFill>
                  <a:srgbClr val="FF0000"/>
                </a:solidFill>
              </a:rPr>
              <a:t>the construction of building</a:t>
            </a:r>
          </a:p>
          <a:p>
            <a:pPr marL="640080"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Requirements gathering and analysis</a:t>
            </a:r>
          </a:p>
          <a:p>
            <a:pPr marL="640080"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Design of blueprint</a:t>
            </a:r>
          </a:p>
          <a:p>
            <a:pPr marL="640080"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Constructing the building based on blueprint</a:t>
            </a:r>
          </a:p>
          <a:p>
            <a:pPr marL="640080"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Residing in the building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The construction of Software intensive system</a:t>
            </a:r>
          </a:p>
          <a:p>
            <a:pPr marL="640080"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Requirements elicitation and analysis are performed</a:t>
            </a:r>
          </a:p>
          <a:p>
            <a:pPr marL="640080"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Specifications are created</a:t>
            </a:r>
          </a:p>
          <a:p>
            <a:pPr marL="640080"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Architectural design and low level design are performed</a:t>
            </a:r>
          </a:p>
          <a:p>
            <a:pPr marL="640080"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Code is written to implement low-level design</a:t>
            </a:r>
          </a:p>
          <a:p>
            <a:pPr marL="640080"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system is deployed and used</a:t>
            </a:r>
          </a:p>
          <a:p>
            <a:pPr marL="640080" lvl="1"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marL="640080" lvl="1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3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Abstraction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 2" panose="05020102010507070707" pitchFamily="18" charset="2"/>
              <a:buChar char=""/>
            </a:pPr>
            <a:r>
              <a:rPr lang="en-US" altLang="en-US" sz="2400" dirty="0" smtClean="0"/>
              <a:t>Abstraction?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Char char=""/>
            </a:pPr>
            <a:r>
              <a:rPr lang="en-US" altLang="en-US" sz="2000" dirty="0" smtClean="0"/>
              <a:t>The process of picking out (abstracting) common features of objects and procedures</a:t>
            </a:r>
            <a:endParaRPr lang="en-US" altLang="en-US" sz="2200" dirty="0" smtClean="0"/>
          </a:p>
          <a:p>
            <a:pPr eaLnBrk="1" hangingPunct="1">
              <a:spcBef>
                <a:spcPct val="0"/>
              </a:spcBef>
              <a:buFont typeface="Wingdings 2" panose="05020102010507070707" pitchFamily="18" charset="2"/>
              <a:buChar char=""/>
            </a:pPr>
            <a:r>
              <a:rPr lang="en-US" altLang="en-US" sz="2400" dirty="0" smtClean="0"/>
              <a:t>The study of software architecture is the study of </a:t>
            </a:r>
            <a:r>
              <a:rPr lang="en-US" altLang="en-US" sz="2400" dirty="0" smtClean="0">
                <a:solidFill>
                  <a:srgbClr val="FF0000"/>
                </a:solidFill>
              </a:rPr>
              <a:t>intermediate abstraction </a:t>
            </a:r>
            <a:r>
              <a:rPr lang="en-US" altLang="en-US" sz="2400" dirty="0" smtClean="0"/>
              <a:t>that connects the characteristics of system users need to the characteristics of systems that software engineers can build </a:t>
            </a:r>
          </a:p>
          <a:p>
            <a:pPr eaLnBrk="1" hangingPunct="1">
              <a:spcBef>
                <a:spcPct val="0"/>
              </a:spcBef>
              <a:buFont typeface="Wingdings 2" panose="05020102010507070707" pitchFamily="18" charset="2"/>
              <a:buChar char=""/>
            </a:pPr>
            <a:r>
              <a:rPr lang="en-US" altLang="en-US" sz="2400" dirty="0" smtClean="0"/>
              <a:t>This </a:t>
            </a:r>
            <a:r>
              <a:rPr lang="en-US" altLang="en-US" sz="2400" dirty="0" smtClean="0">
                <a:solidFill>
                  <a:srgbClr val="FF0000"/>
                </a:solidFill>
              </a:rPr>
              <a:t>intermediate abstraction </a:t>
            </a:r>
            <a:r>
              <a:rPr lang="en-US" altLang="en-US" sz="2400" dirty="0" smtClean="0"/>
              <a:t>then enables the engineer to capitalize on </a:t>
            </a:r>
            <a:r>
              <a:rPr lang="en-US" altLang="en-US" sz="2400" dirty="0" smtClean="0">
                <a:solidFill>
                  <a:srgbClr val="00B0F0"/>
                </a:solidFill>
              </a:rPr>
              <a:t>codified principles </a:t>
            </a:r>
            <a:r>
              <a:rPr lang="en-US" altLang="en-US" sz="2400" dirty="0" smtClean="0"/>
              <a:t>and experiences to specify and verify the system under construction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0E5E796-F559-43EA-892B-74B88701C417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8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147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929692C-BA5F-419B-A9F4-32A6BA6990B3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9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Level of Abstractions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High-level architecture (highest level of abstraction)</a:t>
            </a:r>
          </a:p>
          <a:p>
            <a:pPr lvl="1"/>
            <a:r>
              <a:rPr lang="en-US" altLang="en-US" smtClean="0"/>
              <a:t>What pieces? Components/subsystems</a:t>
            </a:r>
          </a:p>
          <a:p>
            <a:pPr lvl="1"/>
            <a:r>
              <a:rPr lang="en-US" altLang="en-US" smtClean="0"/>
              <a:t>How connected? Connectors/communication protocol</a:t>
            </a:r>
          </a:p>
          <a:p>
            <a:r>
              <a:rPr lang="en-US" altLang="en-US" smtClean="0"/>
              <a:t>Low-level design</a:t>
            </a:r>
          </a:p>
          <a:p>
            <a:pPr lvl="1"/>
            <a:r>
              <a:rPr lang="en-US" altLang="en-US" smtClean="0"/>
              <a:t>Should I use a </a:t>
            </a:r>
            <a:r>
              <a:rPr lang="en-US" altLang="en-US" smtClean="0">
                <a:solidFill>
                  <a:srgbClr val="FF0000"/>
                </a:solidFill>
              </a:rPr>
              <a:t>hash table </a:t>
            </a:r>
            <a:r>
              <a:rPr lang="en-US" altLang="en-US" smtClean="0"/>
              <a:t>or binary search tree?</a:t>
            </a:r>
          </a:p>
          <a:p>
            <a:r>
              <a:rPr lang="en-US" altLang="en-US" smtClean="0"/>
              <a:t>Very low-level design</a:t>
            </a:r>
          </a:p>
          <a:p>
            <a:pPr lvl="1"/>
            <a:r>
              <a:rPr lang="en-US" altLang="en-US" smtClean="0"/>
              <a:t>Variable naming, specific control constructs, etc.</a:t>
            </a:r>
          </a:p>
          <a:p>
            <a:pPr lvl="1"/>
            <a:r>
              <a:rPr lang="en-US" altLang="en-US" smtClean="0"/>
              <a:t>About 1000 design decisions at various levels are made in producing a single page of code</a:t>
            </a:r>
          </a:p>
        </p:txBody>
      </p:sp>
      <p:sp>
        <p:nvSpPr>
          <p:cNvPr id="15365" name="Rounded Rectangle 6"/>
          <p:cNvSpPr>
            <a:spLocks noChangeArrowheads="1"/>
          </p:cNvSpPr>
          <p:nvPr/>
        </p:nvSpPr>
        <p:spPr bwMode="auto">
          <a:xfrm>
            <a:off x="487363" y="2873375"/>
            <a:ext cx="7970837" cy="2790825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282575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5366" name="TextBox 7"/>
          <p:cNvSpPr txBox="1">
            <a:spLocks noChangeArrowheads="1"/>
          </p:cNvSpPr>
          <p:nvPr/>
        </p:nvSpPr>
        <p:spPr bwMode="auto">
          <a:xfrm>
            <a:off x="1831975" y="5634038"/>
            <a:ext cx="4162425" cy="369887"/>
          </a:xfrm>
          <a:prstGeom prst="rect">
            <a:avLst/>
          </a:prstGeom>
          <a:solidFill>
            <a:srgbClr val="92D050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7030A0"/>
                </a:solidFill>
              </a:rPr>
              <a:t>Almost never a key part of architecture</a:t>
            </a:r>
          </a:p>
        </p:txBody>
      </p:sp>
    </p:spTree>
    <p:extLst>
      <p:ext uri="{BB962C8B-B14F-4D97-AF65-F5344CB8AC3E}">
        <p14:creationId xmlns:p14="http://schemas.microsoft.com/office/powerpoint/2010/main" val="58008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UNDAerospace.pptx" id="{F7118328-E834-46A0-83EC-F744BFE60237}" vid="{D2773446-F50F-4EEB-A44E-9265065B0F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PresentationUNDAerospace_Template</Template>
  <TotalTime>1170</TotalTime>
  <Words>1275</Words>
  <Application>Microsoft Office PowerPoint</Application>
  <PresentationFormat>On-screen Show (4:3)</PresentationFormat>
  <Paragraphs>322</Paragraphs>
  <Slides>48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2" baseType="lpstr">
      <vt:lpstr>Arial</vt:lpstr>
      <vt:lpstr>Calibri</vt:lpstr>
      <vt:lpstr>Calibri Light</vt:lpstr>
      <vt:lpstr>Courier New</vt:lpstr>
      <vt:lpstr>Franklin Gothic Book</vt:lpstr>
      <vt:lpstr>Helvetica</vt:lpstr>
      <vt:lpstr>Symbol</vt:lpstr>
      <vt:lpstr>Tahoma</vt:lpstr>
      <vt:lpstr>Times</vt:lpstr>
      <vt:lpstr>Times New Roman</vt:lpstr>
      <vt:lpstr>Wingdings</vt:lpstr>
      <vt:lpstr>Wingdings 2</vt:lpstr>
      <vt:lpstr>Office Theme</vt:lpstr>
      <vt:lpstr>VISIO</vt:lpstr>
      <vt:lpstr>CSCI465:Principals of Translations</vt:lpstr>
      <vt:lpstr>Objectives</vt:lpstr>
      <vt:lpstr>The waterfall model of Software life cycle</vt:lpstr>
      <vt:lpstr>Software Architecture: Design at large</vt:lpstr>
      <vt:lpstr>From software design to architecture</vt:lpstr>
      <vt:lpstr>Two primary objectives of Software Architecture</vt:lpstr>
      <vt:lpstr>Comparison: Building Architecture vs. Software Architecture</vt:lpstr>
      <vt:lpstr>Abstraction</vt:lpstr>
      <vt:lpstr>Level of Abstractions</vt:lpstr>
      <vt:lpstr>Software architecture? Complexity</vt:lpstr>
      <vt:lpstr>Compiler: 1</vt:lpstr>
      <vt:lpstr>Some examples of Software Architecture</vt:lpstr>
      <vt:lpstr>Examples of software architectures (styles)</vt:lpstr>
      <vt:lpstr>PowerPoint Presentation</vt:lpstr>
      <vt:lpstr>Object-Oriented/Abstract Data Style:2</vt:lpstr>
      <vt:lpstr>PowerPoint Presentation</vt:lpstr>
      <vt:lpstr>PowerPoint Presentation</vt:lpstr>
      <vt:lpstr>Importance of diagrams</vt:lpstr>
      <vt:lpstr>Compilers: A program</vt:lpstr>
      <vt:lpstr>Compilers: 1</vt:lpstr>
      <vt:lpstr>Compilers: 2</vt:lpstr>
      <vt:lpstr>Compiler Architectures: 1</vt:lpstr>
      <vt:lpstr>Compiler Architecture 2: P/F</vt:lpstr>
      <vt:lpstr>PowerPoint Presentation</vt:lpstr>
      <vt:lpstr>PowerPoint Presentation</vt:lpstr>
      <vt:lpstr>PowerPoint Presentation</vt:lpstr>
      <vt:lpstr>Why do we need translations?</vt:lpstr>
      <vt:lpstr>Compilers: A program</vt:lpstr>
      <vt:lpstr>Target Program</vt:lpstr>
      <vt:lpstr>Interpreter</vt:lpstr>
      <vt:lpstr>Figure 1.3 (comparison)</vt:lpstr>
      <vt:lpstr>Why study compiler Construction?</vt:lpstr>
      <vt:lpstr>Cont’</vt:lpstr>
      <vt:lpstr>A Typical Phases of a Compiler</vt:lpstr>
      <vt:lpstr>Other important Elements of a Compiler</vt:lpstr>
      <vt:lpstr>Lexical Analysis: 1</vt:lpstr>
      <vt:lpstr>Syntax Analysis: 2</vt:lpstr>
      <vt:lpstr>Syntax analysis:2</vt:lpstr>
      <vt:lpstr>Semantic Analysis: 3</vt:lpstr>
      <vt:lpstr>Intermediate Code generation: 4</vt:lpstr>
      <vt:lpstr>Code Optimization: 5</vt:lpstr>
      <vt:lpstr>Code Generation:5</vt:lpstr>
      <vt:lpstr>PowerPoint Presentation</vt:lpstr>
      <vt:lpstr>Symbol Table</vt:lpstr>
      <vt:lpstr>Tools</vt:lpstr>
      <vt:lpstr>Figure 1.4 (portable and retarge-table)</vt:lpstr>
      <vt:lpstr>Properties of a good compiler</vt:lpstr>
      <vt:lpstr>Quiz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Courtney Olson</dc:creator>
  <cp:lastModifiedBy>Hassan Reza</cp:lastModifiedBy>
  <cp:revision>17</cp:revision>
  <dcterms:created xsi:type="dcterms:W3CDTF">2015-08-12T16:59:57Z</dcterms:created>
  <dcterms:modified xsi:type="dcterms:W3CDTF">2015-08-27T16:19:40Z</dcterms:modified>
</cp:coreProperties>
</file>