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60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0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95" r:id="rId60"/>
    <p:sldId id="366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4" r:id="rId69"/>
    <p:sldId id="375" r:id="rId70"/>
    <p:sldId id="376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384" r:id="rId79"/>
    <p:sldId id="385" r:id="rId80"/>
    <p:sldId id="386" r:id="rId81"/>
    <p:sldId id="387" r:id="rId82"/>
    <p:sldId id="388" r:id="rId83"/>
    <p:sldId id="389" r:id="rId84"/>
    <p:sldId id="390" r:id="rId85"/>
    <p:sldId id="391" r:id="rId86"/>
    <p:sldId id="392" r:id="rId87"/>
    <p:sldId id="393" r:id="rId88"/>
    <p:sldId id="394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35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2065-D077-4E32-86B1-106B8E0B2C9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FC48A-A97A-465E-941E-13E0956B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8DBED8-749B-48EF-A944-EBAF982BBE78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9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257800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1353" y="2160494"/>
            <a:ext cx="7597588" cy="1662206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UND POWERPOINT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1352" y="4014114"/>
            <a:ext cx="5876365" cy="45031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for </a:t>
            </a:r>
            <a:r>
              <a:rPr lang="en-US" dirty="0" err="1" smtClean="0"/>
              <a:t>powerpoint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84" y="5565077"/>
            <a:ext cx="5931832" cy="10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757082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6454"/>
            <a:ext cx="7886700" cy="422265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60" y="6304586"/>
            <a:ext cx="2424290" cy="4259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319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947A-B0F1-4856-8620-313D6908E2D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352" y="4014114"/>
            <a:ext cx="5876365" cy="986254"/>
          </a:xfrm>
        </p:spPr>
        <p:txBody>
          <a:bodyPr>
            <a:normAutofit fontScale="475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Chapter 2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UND </a:t>
            </a:r>
            <a:r>
              <a:rPr lang="en-US" dirty="0" smtClean="0"/>
              <a:t>College of Engineering and Mines</a:t>
            </a:r>
            <a:endParaRPr lang="en-US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Department of Computer Science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Dr. Hassan Reza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4E2E06-605B-4A85-963E-7490A5BA43F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2256182"/>
            <a:ext cx="8229600" cy="1470025"/>
          </a:xfrm>
        </p:spPr>
        <p:txBody>
          <a:bodyPr/>
          <a:lstStyle/>
          <a:p>
            <a:pPr eaLnBrk="1" hangingPunct="1"/>
            <a:r>
              <a:rPr altLang="en-US" dirty="0" smtClean="0"/>
              <a:t>Csci465:  Principals of Translations</a:t>
            </a:r>
          </a:p>
        </p:txBody>
      </p:sp>
    </p:spTree>
    <p:extLst>
      <p:ext uri="{BB962C8B-B14F-4D97-AF65-F5344CB8AC3E}">
        <p14:creationId xmlns:p14="http://schemas.microsoft.com/office/powerpoint/2010/main" val="185694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4014" y="364331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Syntax Definition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624D1B-03AC-43B6-825A-D184416CDD0C}" type="slidenum">
              <a:rPr lang="en-US" altLang="en-US">
                <a:solidFill>
                  <a:srgbClr val="7B9899"/>
                </a:solidFill>
              </a:rPr>
              <a:pPr/>
              <a:t>10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44532"/>
            <a:ext cx="8504238" cy="4572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Context-free grammar is used  to specify the syntax or grammar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/>
              <a:t>E.g.,  if-else in Java</a:t>
            </a:r>
          </a:p>
          <a:p>
            <a:pPr lvl="1" eaLnBrk="1" hangingPunct="1">
              <a:buFontTx/>
              <a:buChar char="•"/>
            </a:pPr>
            <a:r>
              <a:rPr lang="en-US" altLang="en-US" b="1" dirty="0" smtClean="0"/>
              <a:t>If</a:t>
            </a:r>
            <a:r>
              <a:rPr lang="en-US" altLang="en-US" dirty="0" smtClean="0"/>
              <a:t> (expression) statement </a:t>
            </a:r>
            <a:r>
              <a:rPr lang="en-US" altLang="en-US" b="1" dirty="0" smtClean="0"/>
              <a:t>else</a:t>
            </a:r>
            <a:r>
              <a:rPr lang="en-US" altLang="en-US" dirty="0" smtClean="0"/>
              <a:t> statement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Its presentation in CFG</a:t>
            </a:r>
          </a:p>
          <a:p>
            <a:pPr lvl="2" eaLnBrk="1" hangingPunct="1">
              <a:buFontTx/>
              <a:buChar char="•"/>
            </a:pPr>
            <a:r>
              <a:rPr lang="en-US" altLang="en-US" dirty="0" err="1" smtClean="0"/>
              <a:t>stmt</a:t>
            </a:r>
            <a:r>
              <a:rPr lang="en-US" altLang="en-US" dirty="0" smtClean="0">
                <a:sym typeface="Symbol" panose="05050102010706020507" pitchFamily="18" charset="2"/>
              </a:rPr>
              <a:t> </a:t>
            </a:r>
            <a:r>
              <a:rPr lang="en-US" altLang="en-US" b="1" dirty="0" smtClean="0">
                <a:sym typeface="Symbol" panose="05050102010706020507" pitchFamily="18" charset="2"/>
              </a:rPr>
              <a:t>if</a:t>
            </a:r>
            <a:r>
              <a:rPr lang="en-US" altLang="en-US" dirty="0" smtClean="0">
                <a:sym typeface="Symbol" panose="05050102010706020507" pitchFamily="18" charset="2"/>
              </a:rPr>
              <a:t> ( expr) </a:t>
            </a:r>
            <a:r>
              <a:rPr lang="en-US" altLang="en-US" dirty="0" err="1" smtClean="0">
                <a:sym typeface="Symbol" panose="05050102010706020507" pitchFamily="18" charset="2"/>
              </a:rPr>
              <a:t>stmt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else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stmt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4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1112" y="364331"/>
            <a:ext cx="7908248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Context Free Grammar?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616602-FDDF-4599-8927-8676D5727122}" type="slidenum">
              <a:rPr lang="en-US" altLang="en-US">
                <a:solidFill>
                  <a:srgbClr val="7B9899"/>
                </a:solidFill>
              </a:rPr>
              <a:pPr/>
              <a:t>11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3556" name="Content Placeholder 2"/>
          <p:cNvSpPr>
            <a:spLocks noGrp="1"/>
          </p:cNvSpPr>
          <p:nvPr>
            <p:ph sz="quarter" idx="1"/>
          </p:nvPr>
        </p:nvSpPr>
        <p:spPr>
          <a:xfrm>
            <a:off x="11112" y="1744532"/>
            <a:ext cx="8504238" cy="4572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A context-free grammar consists of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A set of tokens known as </a:t>
            </a:r>
            <a:r>
              <a:rPr lang="en-US" altLang="en-US" dirty="0" smtClean="0">
                <a:solidFill>
                  <a:srgbClr val="00B050"/>
                </a:solidFill>
              </a:rPr>
              <a:t>terminals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A set of </a:t>
            </a:r>
            <a:r>
              <a:rPr lang="en-US" altLang="en-US" dirty="0" smtClean="0">
                <a:solidFill>
                  <a:srgbClr val="C00000"/>
                </a:solidFill>
              </a:rPr>
              <a:t>non-terminals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A set of production rules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0070C0"/>
                </a:solidFill>
              </a:rPr>
              <a:t>Start</a:t>
            </a:r>
            <a:r>
              <a:rPr lang="en-US" altLang="en-US" dirty="0" smtClean="0"/>
              <a:t> symbol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/>
              <a:t>The grammars are specified by listing their productions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68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364331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2.1 : Productions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B93B2E-1FBF-4156-894A-509EE1E68951}" type="slidenum">
              <a:rPr lang="en-US" altLang="en-US">
                <a:solidFill>
                  <a:srgbClr val="7B9899"/>
                </a:solidFill>
              </a:rPr>
              <a:pPr/>
              <a:t>12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819483"/>
            <a:ext cx="8504238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CFG for lists</a:t>
            </a:r>
          </a:p>
          <a:p>
            <a:pPr marL="914400" lvl="1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00B0F0"/>
                </a:solidFill>
              </a:rPr>
              <a:t>list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list + digit</a:t>
            </a:r>
          </a:p>
          <a:p>
            <a:pPr marL="914400" lvl="1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sym typeface="Symbol" pitchFamily="18" charset="2"/>
              </a:rPr>
              <a:t>list list – digit</a:t>
            </a:r>
          </a:p>
          <a:p>
            <a:pPr marL="914400" lvl="1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sym typeface="Symbol" pitchFamily="18" charset="2"/>
              </a:rPr>
              <a:t>list digit</a:t>
            </a:r>
          </a:p>
          <a:p>
            <a:pPr marL="914400" lvl="1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sym typeface="Symbol" pitchFamily="18" charset="2"/>
              </a:rPr>
              <a:t>digit 0|1|2|3|4|5|6|7|8|9</a:t>
            </a:r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>
                <a:sym typeface="Symbol" pitchFamily="18" charset="2"/>
              </a:rPr>
              <a:t>Terminals = {</a:t>
            </a:r>
            <a:r>
              <a:rPr lang="en-US" sz="2000" dirty="0" smtClean="0">
                <a:sym typeface="Symbol" pitchFamily="18" charset="2"/>
              </a:rPr>
              <a:t> +, -, 0, 1,2,3,4,5,6,7,8,9}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4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" y="364331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2.2: Expressions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9CC887-D2F8-4A07-BFA7-8D4BFE0DCA94}" type="slidenum">
              <a:rPr lang="en-US" altLang="en-US">
                <a:solidFill>
                  <a:srgbClr val="7B9899"/>
                </a:solidFill>
              </a:rPr>
              <a:pPr/>
              <a:t>13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12" y="1811988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 dirty="0" smtClean="0"/>
              <a:t>For example, using the langue defined by the </a:t>
            </a:r>
            <a:r>
              <a:rPr lang="en-US" altLang="en-US" sz="2800" dirty="0" err="1" smtClean="0"/>
              <a:t>grammer</a:t>
            </a:r>
            <a:r>
              <a:rPr lang="en-US" altLang="en-US" sz="2800" dirty="0" smtClean="0"/>
              <a:t>, Expressions can be defined as a sequence of digits and </a:t>
            </a:r>
            <a:r>
              <a:rPr lang="en-US" altLang="en-US" sz="2800" dirty="0" smtClean="0">
                <a:solidFill>
                  <a:srgbClr val="C00000"/>
                </a:solidFill>
              </a:rPr>
              <a:t>plus</a:t>
            </a:r>
            <a:r>
              <a:rPr lang="en-US" altLang="en-US" sz="2800" dirty="0" smtClean="0"/>
              <a:t> and </a:t>
            </a:r>
            <a:r>
              <a:rPr lang="en-US" altLang="en-US" sz="2800" dirty="0" smtClean="0">
                <a:solidFill>
                  <a:srgbClr val="0070C0"/>
                </a:solidFill>
              </a:rPr>
              <a:t>minus</a:t>
            </a:r>
            <a:r>
              <a:rPr lang="en-US" altLang="en-US" sz="2800" dirty="0" smtClean="0"/>
              <a:t> signs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dirty="0" smtClean="0"/>
              <a:t>E.g., 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/>
              <a:t>9-5+2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/>
              <a:t>3-1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483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0331" y="364331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Derivations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33D103-BC4E-4359-BBCF-E9948322E05D}" type="slidenum">
              <a:rPr lang="en-US" altLang="en-US">
                <a:solidFill>
                  <a:srgbClr val="7B9899"/>
                </a:solidFill>
              </a:rPr>
              <a:pPr/>
              <a:t>14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6628" name="Content Placeholder 2"/>
          <p:cNvSpPr>
            <a:spLocks noGrp="1"/>
          </p:cNvSpPr>
          <p:nvPr>
            <p:ph sz="quarter" idx="1"/>
          </p:nvPr>
        </p:nvSpPr>
        <p:spPr>
          <a:xfrm>
            <a:off x="110331" y="1796998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grammar </a:t>
            </a:r>
            <a:r>
              <a:rPr lang="en-US" altLang="en-US" dirty="0" smtClean="0">
                <a:solidFill>
                  <a:srgbClr val="00B0F0"/>
                </a:solidFill>
              </a:rPr>
              <a:t>derives</a:t>
            </a:r>
            <a:r>
              <a:rPr lang="en-US" altLang="en-US" dirty="0" smtClean="0"/>
              <a:t> strings (or input)  when starting from the </a:t>
            </a:r>
            <a:r>
              <a:rPr lang="en-US" altLang="en-US" dirty="0" smtClean="0">
                <a:solidFill>
                  <a:srgbClr val="C00000"/>
                </a:solidFill>
              </a:rPr>
              <a:t>goal symbol </a:t>
            </a:r>
            <a:r>
              <a:rPr lang="en-US" altLang="en-US" dirty="0" smtClean="0"/>
              <a:t>and rewriting a left-hand –side(LHS) by the right-hand –side (RHS)</a:t>
            </a:r>
          </a:p>
          <a:p>
            <a:pPr eaLnBrk="1" hangingPunct="1"/>
            <a:r>
              <a:rPr lang="en-US" altLang="en-US" dirty="0" smtClean="0"/>
              <a:t>The process generates </a:t>
            </a:r>
            <a:r>
              <a:rPr lang="en-US" altLang="en-US" dirty="0" smtClean="0">
                <a:solidFill>
                  <a:srgbClr val="7030A0"/>
                </a:solidFill>
              </a:rPr>
              <a:t>terminal strings </a:t>
            </a:r>
            <a:r>
              <a:rPr lang="en-US" altLang="en-US" dirty="0" smtClean="0"/>
              <a:t>conforms to the language specification</a:t>
            </a:r>
          </a:p>
          <a:p>
            <a:pPr eaLnBrk="1" hangingPunct="1"/>
            <a:r>
              <a:rPr lang="en-US" altLang="en-US" sz="1800" dirty="0" smtClean="0"/>
              <a:t>E.g., </a:t>
            </a:r>
            <a:r>
              <a:rPr lang="en-US" altLang="en-US" sz="1800" dirty="0" smtClean="0">
                <a:solidFill>
                  <a:srgbClr val="00B0F0"/>
                </a:solidFill>
              </a:rPr>
              <a:t>9 -5 + 2</a:t>
            </a:r>
            <a:r>
              <a:rPr lang="en-US" altLang="en-US" sz="1800" dirty="0" smtClean="0"/>
              <a:t> is a list by derivations</a:t>
            </a:r>
          </a:p>
          <a:p>
            <a:pPr lvl="1" eaLnBrk="1" hangingPunct="1"/>
            <a:r>
              <a:rPr lang="en-US" altLang="en-US" sz="1800" dirty="0" smtClean="0">
                <a:solidFill>
                  <a:srgbClr val="00B0F0"/>
                </a:solidFill>
              </a:rPr>
              <a:t>9</a:t>
            </a:r>
            <a:r>
              <a:rPr lang="en-US" altLang="en-US" sz="1800" dirty="0" smtClean="0"/>
              <a:t> is a list </a:t>
            </a:r>
          </a:p>
          <a:p>
            <a:pPr lvl="1" eaLnBrk="1" hangingPunct="1"/>
            <a:r>
              <a:rPr lang="en-US" altLang="en-US" sz="1800" dirty="0" smtClean="0">
                <a:solidFill>
                  <a:srgbClr val="00B0F0"/>
                </a:solidFill>
              </a:rPr>
              <a:t>9 – 5</a:t>
            </a:r>
            <a:r>
              <a:rPr lang="en-US" altLang="en-US" sz="1800" dirty="0" smtClean="0"/>
              <a:t> is a list</a:t>
            </a:r>
          </a:p>
          <a:p>
            <a:pPr lvl="1" eaLnBrk="1" hangingPunct="1"/>
            <a:r>
              <a:rPr lang="en-US" altLang="en-US" sz="1800" dirty="0" smtClean="0">
                <a:solidFill>
                  <a:srgbClr val="00B0F0"/>
                </a:solidFill>
              </a:rPr>
              <a:t>9 -5 + 2 </a:t>
            </a:r>
            <a:r>
              <a:rPr lang="en-US" altLang="en-US" sz="1800" dirty="0" smtClean="0"/>
              <a:t>is a list</a:t>
            </a:r>
          </a:p>
          <a:p>
            <a:pPr lvl="2" eaLnBrk="1" hangingPunct="1"/>
            <a:endParaRPr lang="en-US" altLang="en-US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3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34911" y="365126"/>
            <a:ext cx="8380439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 Productions for Procedure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12E974-7D5A-4C4D-8BDD-AD3BA6665A88}" type="slidenum">
              <a:rPr lang="en-US" altLang="en-US">
                <a:solidFill>
                  <a:srgbClr val="7B9899"/>
                </a:solidFill>
              </a:rPr>
              <a:pPr/>
              <a:t>15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7652" name="Content Placeholder 2"/>
          <p:cNvSpPr>
            <a:spLocks noGrp="1"/>
          </p:cNvSpPr>
          <p:nvPr>
            <p:ph sz="quarter" idx="1"/>
          </p:nvPr>
        </p:nvSpPr>
        <p:spPr>
          <a:xfrm>
            <a:off x="11112" y="1782008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800" dirty="0" smtClean="0"/>
              <a:t>CFG for list of Procedure call</a:t>
            </a:r>
          </a:p>
          <a:p>
            <a:pPr marL="914400" lvl="1" indent="-457200" eaLnBrk="1" hangingPunct="1">
              <a:lnSpc>
                <a:spcPct val="90000"/>
              </a:lnSpc>
              <a:buFont typeface="Corbel" panose="020B0503020204020204" pitchFamily="34" charset="0"/>
              <a:buAutoNum type="arabicPeriod"/>
            </a:pPr>
            <a:r>
              <a:rPr lang="en-US" altLang="en-US" sz="2400" dirty="0" smtClean="0"/>
              <a:t>call </a:t>
            </a:r>
            <a:r>
              <a:rPr lang="en-US" altLang="en-US" sz="2400" dirty="0" smtClean="0">
                <a:sym typeface="Symbol" panose="05050102010706020507" pitchFamily="18" charset="2"/>
              </a:rPr>
              <a:t> id (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optparams</a:t>
            </a:r>
            <a:r>
              <a:rPr lang="en-US" altLang="en-US" sz="2400" dirty="0" smtClean="0">
                <a:sym typeface="Symbol" panose="05050102010706020507" pitchFamily="18" charset="2"/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 typeface="Corbel" panose="020B0503020204020204" pitchFamily="34" charset="0"/>
              <a:buAutoNum type="arabicPeriod"/>
            </a:pPr>
            <a:r>
              <a:rPr lang="en-US" altLang="en-US" sz="2400" dirty="0" err="1" smtClean="0">
                <a:sym typeface="Symbol" panose="05050102010706020507" pitchFamily="18" charset="2"/>
              </a:rPr>
              <a:t>optparams</a:t>
            </a:r>
            <a:r>
              <a:rPr lang="en-US" altLang="en-US" sz="2400" dirty="0" smtClean="0">
                <a:sym typeface="Symbol" panose="05050102010706020507" pitchFamily="18" charset="2"/>
              </a:rPr>
              <a:t> 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params</a:t>
            </a:r>
            <a:r>
              <a:rPr lang="en-US" altLang="en-US" sz="2400" dirty="0" smtClean="0">
                <a:sym typeface="Symbol" panose="05050102010706020507" pitchFamily="18" charset="2"/>
              </a:rPr>
              <a:t> | </a:t>
            </a:r>
          </a:p>
          <a:p>
            <a:pPr marL="914400" lvl="1" indent="-457200" eaLnBrk="1" hangingPunct="1">
              <a:lnSpc>
                <a:spcPct val="90000"/>
              </a:lnSpc>
              <a:buFont typeface="Corbel" panose="020B0503020204020204" pitchFamily="34" charset="0"/>
              <a:buAutoNum type="arabicPeriod"/>
            </a:pPr>
            <a:r>
              <a:rPr lang="en-US" altLang="en-US" sz="2400" dirty="0" err="1" smtClean="0">
                <a:sym typeface="Symbol" panose="05050102010706020507" pitchFamily="18" charset="2"/>
              </a:rPr>
              <a:t>params</a:t>
            </a:r>
            <a:r>
              <a:rPr lang="en-US" altLang="en-US" sz="2400" dirty="0" smtClean="0">
                <a:sym typeface="Symbol" panose="05050102010706020507" pitchFamily="18" charset="2"/>
              </a:rPr>
              <a:t> 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params</a:t>
            </a:r>
            <a:r>
              <a:rPr lang="en-US" altLang="en-US" sz="2400" dirty="0" smtClean="0">
                <a:sym typeface="Symbol" panose="05050102010706020507" pitchFamily="18" charset="2"/>
              </a:rPr>
              <a:t>,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param</a:t>
            </a:r>
            <a:r>
              <a:rPr lang="en-US" altLang="en-US" sz="2400" dirty="0" smtClean="0">
                <a:sym typeface="Symbol" panose="05050102010706020507" pitchFamily="18" charset="2"/>
              </a:rPr>
              <a:t>|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param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92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4331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Parse Tree (PT)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18048F-A979-4627-83B4-24B102D71BF9}" type="slidenum">
              <a:rPr lang="en-US" altLang="en-US">
                <a:solidFill>
                  <a:srgbClr val="7B9899"/>
                </a:solidFill>
              </a:rPr>
              <a:pPr/>
              <a:t>16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82008"/>
            <a:ext cx="8504238" cy="45720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Parsing?</a:t>
            </a:r>
          </a:p>
          <a:p>
            <a:pPr lvl="1" eaLnBrk="1" hangingPunct="1">
              <a:buFontTx/>
              <a:buChar char="•"/>
            </a:pPr>
            <a:r>
              <a:rPr lang="en-US" altLang="en-US" sz="2800" dirty="0" smtClean="0"/>
              <a:t>It is a process of showing how to take a string of terminals (</a:t>
            </a:r>
            <a:r>
              <a:rPr lang="en-US" altLang="en-US" sz="2800" dirty="0" smtClean="0">
                <a:solidFill>
                  <a:srgbClr val="0070C0"/>
                </a:solidFill>
              </a:rPr>
              <a:t>input</a:t>
            </a:r>
            <a:r>
              <a:rPr lang="en-US" altLang="en-US" sz="2800" dirty="0" smtClean="0"/>
              <a:t>) and  derives it from </a:t>
            </a:r>
            <a:r>
              <a:rPr lang="en-US" altLang="en-US" sz="2800" dirty="0" smtClean="0">
                <a:solidFill>
                  <a:srgbClr val="FF0000"/>
                </a:solidFill>
              </a:rPr>
              <a:t>start symbol </a:t>
            </a:r>
            <a:r>
              <a:rPr lang="en-US" altLang="en-US" sz="2800" dirty="0" smtClean="0"/>
              <a:t>using rules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/>
              <a:t>Parse Tree (PT)?</a:t>
            </a:r>
          </a:p>
          <a:p>
            <a:pPr lvl="1" eaLnBrk="1" hangingPunct="1">
              <a:buFontTx/>
              <a:buChar char="•"/>
            </a:pPr>
            <a:r>
              <a:rPr lang="en-US" altLang="en-US" sz="2800" dirty="0" smtClean="0"/>
              <a:t>PT shows how the start symbol of a grammar derives a string in the language</a:t>
            </a:r>
          </a:p>
          <a:p>
            <a:pPr lvl="1" eaLnBrk="1" hangingPunct="1">
              <a:buFontTx/>
              <a:buChar char="•"/>
            </a:pPr>
            <a:r>
              <a:rPr lang="en-US" altLang="en-US" sz="2800" dirty="0" smtClean="0"/>
              <a:t>PT consists of : </a:t>
            </a:r>
          </a:p>
          <a:p>
            <a:pPr lvl="2" eaLnBrk="1" hangingPunct="1">
              <a:buFontTx/>
              <a:buChar char="•"/>
            </a:pPr>
            <a:r>
              <a:rPr lang="en-US" altLang="en-US" sz="2800" dirty="0" smtClean="0"/>
              <a:t>the root (</a:t>
            </a:r>
            <a:r>
              <a:rPr lang="en-US" altLang="en-US" sz="2800" dirty="0" smtClean="0">
                <a:solidFill>
                  <a:srgbClr val="00B0F0"/>
                </a:solidFill>
              </a:rPr>
              <a:t>start symbol</a:t>
            </a:r>
            <a:r>
              <a:rPr lang="en-US" altLang="en-US" sz="2800" dirty="0" smtClean="0"/>
              <a:t>)</a:t>
            </a:r>
          </a:p>
          <a:p>
            <a:pPr lvl="2" eaLnBrk="1" hangingPunct="1">
              <a:buFontTx/>
              <a:buChar char="•"/>
            </a:pPr>
            <a:r>
              <a:rPr lang="en-US" altLang="en-US" sz="2800" dirty="0" smtClean="0"/>
              <a:t>Interior nodes (</a:t>
            </a:r>
            <a:r>
              <a:rPr lang="en-US" altLang="en-US" sz="2800" dirty="0" smtClean="0">
                <a:solidFill>
                  <a:srgbClr val="FF0000"/>
                </a:solidFill>
              </a:rPr>
              <a:t>non-terminal</a:t>
            </a:r>
            <a:r>
              <a:rPr lang="en-US" altLang="en-US" sz="2800" dirty="0" smtClean="0"/>
              <a:t>)</a:t>
            </a:r>
          </a:p>
          <a:p>
            <a:pPr lvl="2" eaLnBrk="1" hangingPunct="1">
              <a:buFontTx/>
              <a:buChar char="•"/>
            </a:pPr>
            <a:r>
              <a:rPr lang="en-US" altLang="en-US" sz="2800" dirty="0" smtClean="0"/>
              <a:t>leaf nodes (</a:t>
            </a:r>
            <a:r>
              <a:rPr lang="en-US" altLang="en-US" sz="2800" dirty="0" smtClean="0">
                <a:solidFill>
                  <a:srgbClr val="33CC33"/>
                </a:solidFill>
              </a:rPr>
              <a:t>terminals</a:t>
            </a:r>
            <a:r>
              <a:rPr lang="en-US" altLang="en-US" sz="2800" dirty="0" smtClean="0"/>
              <a:t>)</a:t>
            </a:r>
          </a:p>
          <a:p>
            <a:pPr lvl="2" eaLnBrk="1" hangingPunct="1">
              <a:buFontTx/>
              <a:buChar char="•"/>
            </a:pPr>
            <a:endParaRPr lang="en-US" altLang="en-US" dirty="0" smtClean="0"/>
          </a:p>
          <a:p>
            <a:pPr lvl="1" eaLnBrk="1" hangingPunct="1">
              <a:buFontTx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3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39458"/>
            <a:ext cx="5002217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C00000"/>
                </a:solidFill>
              </a:rPr>
              <a:t>PT </a:t>
            </a:r>
            <a:r>
              <a:rPr lang="en-US" sz="3200" dirty="0" smtClean="0">
                <a:solidFill>
                  <a:srgbClr val="C00000"/>
                </a:solidFill>
              </a:rPr>
              <a:t>for input </a:t>
            </a:r>
            <a:r>
              <a:rPr lang="en-US" sz="3200" dirty="0">
                <a:solidFill>
                  <a:srgbClr val="C00000"/>
                </a:solidFill>
              </a:rPr>
              <a:t>9-5+2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943442-3F88-43C8-93F2-F1F84BB8E1B4}" type="slidenum">
              <a:rPr lang="en-US" altLang="en-US">
                <a:solidFill>
                  <a:srgbClr val="7B9899"/>
                </a:solidFill>
              </a:rPr>
              <a:pPr/>
              <a:t>17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505200" y="23622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 flipH="1">
            <a:off x="2895600" y="2667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4724400" y="2667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4876800" y="2667000"/>
            <a:ext cx="1752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2819400" y="38100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H="1">
            <a:off x="3352800" y="5105400"/>
            <a:ext cx="4603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 flipH="1">
            <a:off x="2590800" y="3886200"/>
            <a:ext cx="152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H="1">
            <a:off x="1219200" y="38100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1219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2192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5410200" y="37338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digit</a:t>
            </a:r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6751638" y="4038600"/>
            <a:ext cx="46037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1447800" y="3581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2743200" y="48006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digit</a:t>
            </a:r>
          </a:p>
        </p:txBody>
      </p:sp>
      <p:sp>
        <p:nvSpPr>
          <p:cNvPr id="29714" name="Text Box 17"/>
          <p:cNvSpPr txBox="1">
            <a:spLocks noChangeArrowheads="1"/>
          </p:cNvSpPr>
          <p:nvPr/>
        </p:nvSpPr>
        <p:spPr bwMode="auto">
          <a:xfrm>
            <a:off x="0" y="4343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0" y="5105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digit </a:t>
            </a: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562600" y="5715000"/>
            <a:ext cx="2362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   2</a:t>
            </a: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3429000" y="57912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9718" name="Text Box 21"/>
          <p:cNvSpPr txBox="1">
            <a:spLocks noChangeArrowheads="1"/>
          </p:cNvSpPr>
          <p:nvPr/>
        </p:nvSpPr>
        <p:spPr bwMode="auto">
          <a:xfrm>
            <a:off x="2362200" y="57150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1828800" y="5791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0" y="57912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8600" y="76200"/>
            <a:ext cx="5105400" cy="21498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indent="-274320">
              <a:lnSpc>
                <a:spcPct val="90000"/>
              </a:lnSpc>
              <a:buFontTx/>
              <a:buChar char="•"/>
              <a:defRPr/>
            </a:pPr>
            <a:r>
              <a:rPr lang="en-US" sz="2800" dirty="0">
                <a:solidFill>
                  <a:srgbClr val="FFFF00"/>
                </a:solidFill>
              </a:rPr>
              <a:t>CFG for lists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>
                <a:solidFill>
                  <a:srgbClr val="FFFF00"/>
                </a:solidFill>
              </a:rPr>
              <a:t>list </a:t>
            </a: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list + digit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list list – digit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list digit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digit 0|1|2|3|4|5|6|7|8|9</a:t>
            </a:r>
          </a:p>
          <a:p>
            <a:pPr marL="548640" lvl="1" indent="-274320">
              <a:lnSpc>
                <a:spcPct val="90000"/>
              </a:lnSpc>
              <a:buFontTx/>
              <a:buChar char="•"/>
              <a:defRPr/>
            </a:pP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Terminals = {</a:t>
            </a:r>
            <a:r>
              <a:rPr lang="en-US" sz="2000" dirty="0">
                <a:solidFill>
                  <a:srgbClr val="FFFF00"/>
                </a:solidFill>
                <a:sym typeface="Symbol" pitchFamily="18" charset="2"/>
              </a:rPr>
              <a:t> +, -, 0, 1,2,3,4,5,6,7,8,9}</a:t>
            </a:r>
          </a:p>
        </p:txBody>
      </p:sp>
    </p:spTree>
    <p:extLst>
      <p:ext uri="{BB962C8B-B14F-4D97-AF65-F5344CB8AC3E}">
        <p14:creationId xmlns:p14="http://schemas.microsoft.com/office/powerpoint/2010/main" val="1306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-57150" y="312660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mbiguous grammar?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1DD9A6-2698-4D96-A780-2BCF3668B98C}" type="slidenum">
              <a:rPr lang="en-US" altLang="en-US">
                <a:solidFill>
                  <a:srgbClr val="7B9899"/>
                </a:solidFill>
              </a:rPr>
              <a:pPr/>
              <a:t>18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Ambiguity?</a:t>
            </a:r>
          </a:p>
          <a:p>
            <a:pPr lvl="1" eaLnBrk="1" hangingPunct="1"/>
            <a:r>
              <a:rPr lang="en-US" altLang="en-US" dirty="0" smtClean="0"/>
              <a:t>Two or more PTs for the same strings can be generated</a:t>
            </a:r>
          </a:p>
          <a:p>
            <a:pPr eaLnBrk="1" hangingPunct="1"/>
            <a:r>
              <a:rPr lang="en-US" altLang="en-US" dirty="0" smtClean="0"/>
              <a:t>Suppose we have the following grammar</a:t>
            </a:r>
          </a:p>
          <a:p>
            <a:pPr lvl="1" eaLnBrk="1" hangingPunct="1"/>
            <a:r>
              <a:rPr lang="en-US" altLang="en-US" dirty="0" smtClean="0"/>
              <a:t>string</a:t>
            </a:r>
            <a:r>
              <a:rPr lang="en-US" altLang="en-US" dirty="0" smtClean="0">
                <a:sym typeface="Symbol" panose="05050102010706020507" pitchFamily="18" charset="2"/>
              </a:rPr>
              <a:t> string + string| string – string| 0|…|9</a:t>
            </a:r>
          </a:p>
        </p:txBody>
      </p:sp>
    </p:spTree>
    <p:extLst>
      <p:ext uri="{BB962C8B-B14F-4D97-AF65-F5344CB8AC3E}">
        <p14:creationId xmlns:p14="http://schemas.microsoft.com/office/powerpoint/2010/main" val="169194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Input = (9-5)+2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CAFA73-D8CD-44FC-B33D-361F904D2A93}" type="slidenum">
              <a:rPr lang="en-US" altLang="en-US">
                <a:solidFill>
                  <a:srgbClr val="7B9899"/>
                </a:solidFill>
              </a:rPr>
              <a:pPr/>
              <a:t>19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505200" y="23622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string</a:t>
            </a: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 flipH="1">
            <a:off x="2895600" y="2667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 flipH="1">
            <a:off x="4648200" y="2667000"/>
            <a:ext cx="76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4876800" y="2667000"/>
            <a:ext cx="1752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>
            <a:off x="2819400" y="38100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 flipH="1">
            <a:off x="3352800" y="5105400"/>
            <a:ext cx="4603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 flipH="1">
            <a:off x="2667000" y="3886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 flipH="1">
            <a:off x="1219200" y="38100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1219200" y="4724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410200" y="37338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string</a:t>
            </a: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6751638" y="4038600"/>
            <a:ext cx="46037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47800" y="3581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string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743200" y="48006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string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0" y="4343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string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562600" y="5715000"/>
            <a:ext cx="2362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   2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4343400" y="3810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2362200" y="57150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1752600" y="44958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0" y="57912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" name="Rectangle 1"/>
          <p:cNvSpPr/>
          <p:nvPr/>
        </p:nvSpPr>
        <p:spPr>
          <a:xfrm>
            <a:off x="78699" y="1479550"/>
            <a:ext cx="7506324" cy="7837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en-US"/>
              <a:t>string</a:t>
            </a:r>
            <a:r>
              <a:rPr lang="en-US" altLang="en-US">
                <a:sym typeface="Symbol" panose="05050102010706020507" pitchFamily="18" charset="2"/>
              </a:rPr>
              <a:t> string + string| string – string| 0|…|9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71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Objectives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B8000D-8DFA-4802-9EB1-76CE154D7494}" type="slidenum">
              <a:rPr lang="en-US" altLang="en-US">
                <a:solidFill>
                  <a:srgbClr val="7B9899"/>
                </a:solidFill>
              </a:rPr>
              <a:pPr/>
              <a:t>2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1625" y="2042983"/>
            <a:ext cx="8504238" cy="405619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Overview of </a:t>
            </a:r>
            <a:r>
              <a:rPr lang="en-US" altLang="en-US" dirty="0" smtClean="0">
                <a:solidFill>
                  <a:srgbClr val="FF0000"/>
                </a:solidFill>
              </a:rPr>
              <a:t>front-end</a:t>
            </a:r>
            <a:r>
              <a:rPr lang="en-US" altLang="en-US" dirty="0" smtClean="0"/>
              <a:t> compiling technique</a:t>
            </a:r>
          </a:p>
          <a:p>
            <a:pPr lvl="1" eaLnBrk="1" hangingPunct="1"/>
            <a:r>
              <a:rPr lang="en-US" altLang="en-US" dirty="0" smtClean="0"/>
              <a:t>Context-free grammar</a:t>
            </a:r>
          </a:p>
          <a:p>
            <a:pPr lvl="1" eaLnBrk="1" hangingPunct="1"/>
            <a:r>
              <a:rPr lang="en-US" altLang="en-US" dirty="0" smtClean="0"/>
              <a:t>Parse Trees</a:t>
            </a:r>
          </a:p>
          <a:p>
            <a:pPr lvl="1" eaLnBrk="1" hangingPunct="1"/>
            <a:r>
              <a:rPr lang="en-US" altLang="en-US" dirty="0" smtClean="0"/>
              <a:t>Intermediate code generation</a:t>
            </a:r>
          </a:p>
          <a:p>
            <a:pPr eaLnBrk="1" hangingPunct="1"/>
            <a:r>
              <a:rPr lang="en-US" altLang="en-US" dirty="0" smtClean="0">
                <a:solidFill>
                  <a:srgbClr val="0070C0"/>
                </a:solidFill>
              </a:rPr>
              <a:t>Syntax-Directed Translation (SDT)</a:t>
            </a:r>
          </a:p>
          <a:p>
            <a:pPr lvl="1" eaLnBrk="1" hangingPunct="1"/>
            <a:r>
              <a:rPr lang="en-US" altLang="en-US" dirty="0" smtClean="0"/>
              <a:t>A simple grammar-oriented compiling/ translating  technique</a:t>
            </a:r>
          </a:p>
          <a:p>
            <a:pPr lvl="1" eaLnBrk="1" hangingPunct="1"/>
            <a:r>
              <a:rPr lang="en-US" altLang="en-US" dirty="0" smtClean="0"/>
              <a:t>Show how to use SDT to map </a:t>
            </a:r>
            <a:r>
              <a:rPr lang="en-US" altLang="en-US" dirty="0" smtClean="0">
                <a:solidFill>
                  <a:srgbClr val="FF0000"/>
                </a:solidFill>
              </a:rPr>
              <a:t>infix</a:t>
            </a:r>
            <a:r>
              <a:rPr lang="en-US" altLang="en-US" dirty="0" smtClean="0"/>
              <a:t> arithmetic expression into </a:t>
            </a:r>
            <a:r>
              <a:rPr lang="en-US" altLang="en-US" dirty="0" smtClean="0">
                <a:solidFill>
                  <a:srgbClr val="FF0000"/>
                </a:solidFill>
              </a:rPr>
              <a:t>postfix</a:t>
            </a:r>
            <a:r>
              <a:rPr lang="en-US" altLang="en-US" dirty="0" smtClean="0"/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2538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Input = 9-(5+2)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BA491A-F481-4300-9CCE-A023CDA4A28D}" type="slidenum">
              <a:rPr lang="en-US" altLang="en-US">
                <a:solidFill>
                  <a:srgbClr val="7B9899"/>
                </a:solidFill>
              </a:rPr>
              <a:pPr/>
              <a:t>20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505200" y="23622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string</a:t>
            </a: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2895600" y="2667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 flipH="1">
            <a:off x="4648200" y="2667000"/>
            <a:ext cx="76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4876800" y="2667000"/>
            <a:ext cx="1752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5791200" y="4038600"/>
            <a:ext cx="65563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6553200" y="4114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2667000" y="39624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9" name="Text Box 13"/>
          <p:cNvSpPr txBox="1">
            <a:spLocks noChangeArrowheads="1"/>
          </p:cNvSpPr>
          <p:nvPr/>
        </p:nvSpPr>
        <p:spPr bwMode="auto">
          <a:xfrm>
            <a:off x="5410200" y="37338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string</a:t>
            </a:r>
          </a:p>
        </p:txBody>
      </p:sp>
      <p:sp>
        <p:nvSpPr>
          <p:cNvPr id="32780" name="Line 14"/>
          <p:cNvSpPr>
            <a:spLocks noChangeShapeType="1"/>
          </p:cNvSpPr>
          <p:nvPr/>
        </p:nvSpPr>
        <p:spPr bwMode="auto">
          <a:xfrm>
            <a:off x="6751638" y="4038600"/>
            <a:ext cx="792162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1" name="Text Box 15"/>
          <p:cNvSpPr txBox="1">
            <a:spLocks noChangeArrowheads="1"/>
          </p:cNvSpPr>
          <p:nvPr/>
        </p:nvSpPr>
        <p:spPr bwMode="auto">
          <a:xfrm>
            <a:off x="1447800" y="3581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string</a:t>
            </a:r>
          </a:p>
        </p:txBody>
      </p:sp>
      <p:sp>
        <p:nvSpPr>
          <p:cNvPr id="32782" name="Text Box 19"/>
          <p:cNvSpPr txBox="1">
            <a:spLocks noChangeArrowheads="1"/>
          </p:cNvSpPr>
          <p:nvPr/>
        </p:nvSpPr>
        <p:spPr bwMode="auto">
          <a:xfrm>
            <a:off x="6934200" y="48768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string</a:t>
            </a:r>
          </a:p>
        </p:txBody>
      </p:sp>
      <p:sp>
        <p:nvSpPr>
          <p:cNvPr id="32783" name="Text Box 20"/>
          <p:cNvSpPr txBox="1">
            <a:spLocks noChangeArrowheads="1"/>
          </p:cNvSpPr>
          <p:nvPr/>
        </p:nvSpPr>
        <p:spPr bwMode="auto">
          <a:xfrm>
            <a:off x="4191000" y="3810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2784" name="Text Box 21"/>
          <p:cNvSpPr txBox="1">
            <a:spLocks noChangeArrowheads="1"/>
          </p:cNvSpPr>
          <p:nvPr/>
        </p:nvSpPr>
        <p:spPr bwMode="auto">
          <a:xfrm>
            <a:off x="4953000" y="47244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string</a:t>
            </a:r>
          </a:p>
        </p:txBody>
      </p:sp>
      <p:sp>
        <p:nvSpPr>
          <p:cNvPr id="32785" name="Text Box 22"/>
          <p:cNvSpPr txBox="1">
            <a:spLocks noChangeArrowheads="1"/>
          </p:cNvSpPr>
          <p:nvPr/>
        </p:nvSpPr>
        <p:spPr bwMode="auto">
          <a:xfrm>
            <a:off x="5943600" y="47244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2786" name="Text Box 23"/>
          <p:cNvSpPr txBox="1">
            <a:spLocks noChangeArrowheads="1"/>
          </p:cNvSpPr>
          <p:nvPr/>
        </p:nvSpPr>
        <p:spPr bwMode="auto">
          <a:xfrm>
            <a:off x="2286000" y="4572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9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800" y="51054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2782" idx="2"/>
          </p:cNvCxnSpPr>
          <p:nvPr/>
        </p:nvCxnSpPr>
        <p:spPr>
          <a:xfrm>
            <a:off x="7581900" y="5214938"/>
            <a:ext cx="3810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9" name="Text Box 23"/>
          <p:cNvSpPr txBox="1">
            <a:spLocks noChangeArrowheads="1"/>
          </p:cNvSpPr>
          <p:nvPr/>
        </p:nvSpPr>
        <p:spPr bwMode="auto">
          <a:xfrm>
            <a:off x="5181600" y="58674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790" name="Text Box 23"/>
          <p:cNvSpPr txBox="1">
            <a:spLocks noChangeArrowheads="1"/>
          </p:cNvSpPr>
          <p:nvPr/>
        </p:nvSpPr>
        <p:spPr bwMode="auto">
          <a:xfrm>
            <a:off x="7239000" y="57912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699" y="1479550"/>
            <a:ext cx="7506324" cy="7837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en-US" dirty="0"/>
              <a:t>string</a:t>
            </a:r>
            <a:r>
              <a:rPr lang="en-US" altLang="en-US" dirty="0">
                <a:sym typeface="Symbol" panose="05050102010706020507" pitchFamily="18" charset="2"/>
              </a:rPr>
              <a:t> string + string| string – string| 0|…|9</a:t>
            </a:r>
          </a:p>
        </p:txBody>
      </p:sp>
    </p:spTree>
    <p:extLst>
      <p:ext uri="{BB962C8B-B14F-4D97-AF65-F5344CB8AC3E}">
        <p14:creationId xmlns:p14="http://schemas.microsoft.com/office/powerpoint/2010/main" val="38870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9" y="441455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PT: </a:t>
            </a:r>
            <a:r>
              <a:rPr lang="en-US" dirty="0" smtClean="0"/>
              <a:t>Associatively of </a:t>
            </a:r>
            <a:r>
              <a:rPr lang="en-US" dirty="0"/>
              <a:t>Operators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3FD15E-9A80-44EB-990A-C7AF400F6DAD}" type="slidenum">
              <a:rPr lang="en-US" altLang="en-US">
                <a:solidFill>
                  <a:srgbClr val="7B9899"/>
                </a:solidFill>
              </a:rPr>
              <a:pPr/>
              <a:t>21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12" y="1767018"/>
            <a:ext cx="8504238" cy="4572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 dirty="0" smtClean="0"/>
              <a:t>Associatively of Operators</a:t>
            </a:r>
          </a:p>
          <a:p>
            <a:pPr lvl="1" eaLnBrk="1" hangingPunct="1">
              <a:buFontTx/>
              <a:buChar char="•"/>
            </a:pPr>
            <a:r>
              <a:rPr lang="en-US" altLang="en-US" sz="2400" dirty="0" smtClean="0"/>
              <a:t>9+</a:t>
            </a:r>
            <a:r>
              <a:rPr lang="en-US" altLang="en-US" sz="2400" dirty="0" smtClean="0">
                <a:solidFill>
                  <a:srgbClr val="FF0000"/>
                </a:solidFill>
              </a:rPr>
              <a:t>5</a:t>
            </a:r>
            <a:r>
              <a:rPr lang="en-US" altLang="en-US" sz="2400" dirty="0" smtClean="0"/>
              <a:t>+2 </a:t>
            </a:r>
            <a:r>
              <a:rPr lang="en-US" altLang="en-US" sz="2400" dirty="0" smtClean="0">
                <a:sym typeface="Symbol" panose="05050102010706020507" pitchFamily="18" charset="2"/>
              </a:rPr>
              <a:t> (9+5) +2 (left associate)</a:t>
            </a:r>
          </a:p>
          <a:p>
            <a:pPr lvl="1" eaLnBrk="1" hangingPunct="1">
              <a:buFontTx/>
              <a:buChar char="•"/>
            </a:pPr>
            <a:r>
              <a:rPr lang="en-US" altLang="en-US" sz="2400" dirty="0" smtClean="0"/>
              <a:t>9-</a:t>
            </a:r>
            <a:r>
              <a:rPr lang="en-US" altLang="en-US" sz="2400" dirty="0" smtClean="0">
                <a:solidFill>
                  <a:srgbClr val="FF0000"/>
                </a:solidFill>
              </a:rPr>
              <a:t>5</a:t>
            </a:r>
            <a:r>
              <a:rPr lang="en-US" altLang="en-US" sz="2400" dirty="0" smtClean="0"/>
              <a:t>-2 </a:t>
            </a:r>
            <a:r>
              <a:rPr lang="en-US" altLang="en-US" sz="2400" dirty="0" smtClean="0">
                <a:sym typeface="Symbol" panose="05050102010706020507" pitchFamily="18" charset="2"/>
              </a:rPr>
              <a:t> (9-5) -2 (left  associate)</a:t>
            </a:r>
          </a:p>
          <a:p>
            <a:pPr lvl="1" eaLnBrk="1" hangingPunct="1">
              <a:buFontTx/>
              <a:buChar char="•"/>
            </a:pPr>
            <a:r>
              <a:rPr lang="en-US" altLang="en-US" sz="2400" dirty="0" smtClean="0"/>
              <a:t>Example of left associate operators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 smtClean="0"/>
              <a:t>(+,-,*,/)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Example of right associate operators:</a:t>
            </a:r>
          </a:p>
          <a:p>
            <a:pPr lvl="2" eaLnBrk="1" hangingPunct="1">
              <a:buFontTx/>
              <a:buChar char="•"/>
            </a:pPr>
            <a:r>
              <a:rPr lang="en-US" altLang="en-US" dirty="0" smtClean="0"/>
              <a:t>Exponential </a:t>
            </a:r>
          </a:p>
          <a:p>
            <a:pPr lvl="2" eaLnBrk="1" hangingPunct="1">
              <a:buFontTx/>
              <a:buChar char="•"/>
            </a:pPr>
            <a:r>
              <a:rPr lang="en-US" altLang="en-US" dirty="0" smtClean="0"/>
              <a:t>Assignment statements in </a:t>
            </a:r>
            <a:r>
              <a:rPr lang="en-US" altLang="en-US" dirty="0" smtClean="0">
                <a:solidFill>
                  <a:srgbClr val="00B0F0"/>
                </a:solidFill>
              </a:rPr>
              <a:t>C</a:t>
            </a:r>
            <a:r>
              <a:rPr lang="en-US" altLang="en-US" dirty="0" smtClean="0"/>
              <a:t> </a:t>
            </a:r>
          </a:p>
          <a:p>
            <a:pPr lvl="3" eaLnBrk="1" hangingPunct="1">
              <a:buFontTx/>
              <a:buChar char="•"/>
            </a:pP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a=b=c=d</a:t>
            </a:r>
            <a:r>
              <a:rPr lang="en-US" altLang="en-US" dirty="0" smtClean="0"/>
              <a:t>)</a:t>
            </a:r>
          </a:p>
          <a:p>
            <a:pPr eaLnBrk="1" hangingPunct="1">
              <a:buFontTx/>
              <a:buChar char="•"/>
            </a:pPr>
            <a:endParaRPr lang="en-US" altLang="en-US" dirty="0" smtClean="0"/>
          </a:p>
          <a:p>
            <a:pPr lvl="2" eaLnBrk="1" hangingPunct="1">
              <a:buFontTx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" y="584993"/>
            <a:ext cx="7886700" cy="13255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Precedence of Operators</a:t>
            </a:r>
            <a:br>
              <a:rPr lang="en-US" sz="48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7989DB-CF33-437A-9481-019B4B8D5BAB}" type="slidenum">
              <a:rPr lang="en-US" altLang="en-US">
                <a:solidFill>
                  <a:srgbClr val="7B9899"/>
                </a:solidFill>
              </a:rPr>
              <a:pPr/>
              <a:t>22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11112" y="1796998"/>
            <a:ext cx="8504238" cy="4572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For 9+5*2, two interpretations:</a:t>
            </a:r>
          </a:p>
          <a:p>
            <a:pPr marL="548640" lvl="1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(9+5)* 2  </a:t>
            </a:r>
          </a:p>
          <a:p>
            <a:pPr marL="548640" lvl="1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9+(5*2)</a:t>
            </a:r>
          </a:p>
          <a:p>
            <a:pPr marL="91440" indent="-274320">
              <a:buFontTx/>
              <a:buChar char="•"/>
              <a:defRPr/>
            </a:pPr>
            <a:r>
              <a:rPr lang="en-US" sz="2800" dirty="0" smtClean="0"/>
              <a:t>Associatively rules do not help us because operators are not the same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Need rules for </a:t>
            </a:r>
            <a:r>
              <a:rPr lang="en-US" sz="2800" dirty="0" smtClean="0">
                <a:solidFill>
                  <a:srgbClr val="7030A0"/>
                </a:solidFill>
              </a:rPr>
              <a:t>Precedence of Operators</a:t>
            </a:r>
          </a:p>
          <a:p>
            <a:pPr marL="548640" lvl="1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rgbClr val="FF0000"/>
                </a:solidFill>
              </a:rPr>
              <a:t>expr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term</a:t>
            </a:r>
            <a:r>
              <a:rPr lang="en-US" sz="2400" dirty="0" smtClean="0"/>
              <a:t> for two levels of precedence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en-US" dirty="0" smtClean="0"/>
              <a:t>expr</a:t>
            </a:r>
            <a:r>
              <a:rPr lang="en-US" dirty="0" smtClean="0">
                <a:sym typeface="Symbol" pitchFamily="18" charset="2"/>
              </a:rPr>
              <a:t>  expr </a:t>
            </a:r>
            <a:r>
              <a:rPr lang="en-US" b="1" dirty="0" smtClean="0">
                <a:sym typeface="Symbol" pitchFamily="18" charset="2"/>
              </a:rPr>
              <a:t>+ </a:t>
            </a:r>
            <a:r>
              <a:rPr lang="en-US" dirty="0" smtClean="0">
                <a:sym typeface="Symbol" pitchFamily="18" charset="2"/>
              </a:rPr>
              <a:t>term| expr </a:t>
            </a:r>
            <a:r>
              <a:rPr lang="en-US" b="1" dirty="0" smtClean="0">
                <a:sym typeface="Symbol" pitchFamily="18" charset="2"/>
              </a:rPr>
              <a:t>– </a:t>
            </a:r>
            <a:r>
              <a:rPr lang="en-US" dirty="0" smtClean="0">
                <a:sym typeface="Symbol" pitchFamily="18" charset="2"/>
              </a:rPr>
              <a:t>term | term</a:t>
            </a:r>
            <a:endParaRPr lang="en-US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en-US" dirty="0" smtClean="0"/>
              <a:t>term</a:t>
            </a:r>
            <a:r>
              <a:rPr lang="en-US" dirty="0" smtClean="0">
                <a:sym typeface="Symbol" pitchFamily="18" charset="2"/>
              </a:rPr>
              <a:t>  term </a:t>
            </a:r>
            <a:r>
              <a:rPr lang="en-US" b="1" dirty="0" smtClean="0">
                <a:sym typeface="Symbol" pitchFamily="18" charset="2"/>
              </a:rPr>
              <a:t>*</a:t>
            </a:r>
            <a:r>
              <a:rPr lang="en-US" dirty="0" smtClean="0">
                <a:sym typeface="Symbol" pitchFamily="18" charset="2"/>
              </a:rPr>
              <a:t> factor | term</a:t>
            </a:r>
            <a:r>
              <a:rPr lang="en-US" b="1" dirty="0" smtClean="0">
                <a:sym typeface="Symbol" pitchFamily="18" charset="2"/>
              </a:rPr>
              <a:t>/</a:t>
            </a:r>
            <a:r>
              <a:rPr lang="en-US" dirty="0" smtClean="0">
                <a:sym typeface="Symbol" pitchFamily="18" charset="2"/>
              </a:rPr>
              <a:t>factor | factor</a:t>
            </a:r>
            <a:endParaRPr lang="en-US" dirty="0" smtClean="0"/>
          </a:p>
          <a:p>
            <a:pPr marL="822960" lvl="2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en-US" dirty="0" smtClean="0"/>
              <a:t>factor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b="1" dirty="0" smtClean="0">
                <a:sym typeface="Symbol" pitchFamily="18" charset="2"/>
              </a:rPr>
              <a:t>digit</a:t>
            </a:r>
            <a:r>
              <a:rPr lang="en-US" dirty="0" smtClean="0">
                <a:sym typeface="Symbol" pitchFamily="18" charset="2"/>
              </a:rPr>
              <a:t> | (expr)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>
                <a:solidFill>
                  <a:srgbClr val="00B0F0"/>
                </a:solidFill>
                <a:sym typeface="Symbol" pitchFamily="18" charset="2"/>
              </a:rPr>
              <a:t>N number of precedence levels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requires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+1 non-terminals</a:t>
            </a:r>
          </a:p>
          <a:p>
            <a:pPr marL="548640" lvl="1" indent="-274320" eaLnBrk="1" fontAlgn="auto" hangingPunct="1">
              <a:spcAft>
                <a:spcPts val="0"/>
              </a:spcAft>
              <a:buFontTx/>
              <a:buChar char="•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14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Syntax-Directed </a:t>
            </a:r>
            <a:r>
              <a:rPr lang="en-US" dirty="0"/>
              <a:t>Translation (SDT)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A6C9D7-5D7D-4461-8AB1-11DCAC36C491}" type="slidenum">
              <a:rPr lang="en-US" altLang="en-US">
                <a:solidFill>
                  <a:srgbClr val="7B9899"/>
                </a:solidFill>
              </a:rPr>
              <a:pPr/>
              <a:t>23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89502"/>
            <a:ext cx="8504238" cy="4572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SDT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A compiling implementation method  in which the translation is driven by the </a:t>
            </a:r>
            <a:r>
              <a:rPr lang="en-US" altLang="en-US" dirty="0" smtClean="0">
                <a:solidFill>
                  <a:srgbClr val="FF0000"/>
                </a:solidFill>
              </a:rPr>
              <a:t>parser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Parsing process and parse trees are needed to guide </a:t>
            </a:r>
            <a:r>
              <a:rPr lang="en-US" altLang="en-US" dirty="0" smtClean="0">
                <a:solidFill>
                  <a:srgbClr val="FF0000"/>
                </a:solidFill>
              </a:rPr>
              <a:t>semantic analysis</a:t>
            </a:r>
            <a:r>
              <a:rPr lang="en-US" altLang="en-US" dirty="0" smtClean="0"/>
              <a:t>, code generation, etc.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To translate a programming language </a:t>
            </a:r>
            <a:r>
              <a:rPr lang="en-US" altLang="en-US" dirty="0" smtClean="0">
                <a:solidFill>
                  <a:srgbClr val="FF0000"/>
                </a:solidFill>
              </a:rPr>
              <a:t>construct</a:t>
            </a:r>
            <a:r>
              <a:rPr lang="en-US" altLang="en-US" dirty="0" smtClean="0"/>
              <a:t>, a compiler need to know the </a:t>
            </a:r>
            <a:r>
              <a:rPr lang="en-US" altLang="en-US" dirty="0" smtClean="0">
                <a:solidFill>
                  <a:srgbClr val="FF0000"/>
                </a:solidFill>
              </a:rPr>
              <a:t>attributes (values)</a:t>
            </a:r>
            <a:r>
              <a:rPr lang="en-US" altLang="en-US" dirty="0" smtClean="0"/>
              <a:t> associated with constructs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 smtClean="0"/>
              <a:t>Attribute?</a:t>
            </a:r>
          </a:p>
          <a:p>
            <a:pPr lvl="3">
              <a:buFontTx/>
              <a:buChar char="•"/>
            </a:pPr>
            <a:r>
              <a:rPr lang="en-US" altLang="en-US" dirty="0" smtClean="0"/>
              <a:t>Refers to any quantity or characteristics associated with a programming constructs (e.g., type, size, etc.)</a:t>
            </a:r>
          </a:p>
          <a:p>
            <a:pPr lvl="2" eaLnBrk="1" hangingPunct="1">
              <a:buFontTx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03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Example: Postfix </a:t>
            </a:r>
            <a:r>
              <a:rPr lang="en-US" dirty="0"/>
              <a:t>Notation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D66EBF-F5D7-4C86-8815-896CA07A41DC}" type="slidenum">
              <a:rPr lang="en-US" altLang="en-US">
                <a:solidFill>
                  <a:srgbClr val="7B9899"/>
                </a:solidFill>
              </a:rPr>
              <a:pPr/>
              <a:t>24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74512"/>
            <a:ext cx="8504238" cy="4572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The postfix notation for </a:t>
            </a:r>
            <a:r>
              <a:rPr lang="en-US" altLang="en-US" dirty="0" smtClean="0">
                <a:solidFill>
                  <a:srgbClr val="FF0000"/>
                </a:solidFill>
              </a:rPr>
              <a:t>expr E </a:t>
            </a:r>
            <a:r>
              <a:rPr lang="en-US" altLang="en-US" dirty="0" smtClean="0"/>
              <a:t>can be defined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If E is a </a:t>
            </a:r>
            <a:r>
              <a:rPr lang="en-US" altLang="en-US" dirty="0" err="1" smtClean="0"/>
              <a:t>var</a:t>
            </a:r>
            <a:r>
              <a:rPr lang="en-US" altLang="en-US" dirty="0" smtClean="0"/>
              <a:t> or constant, then E is its postfix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If E is an expression of the form E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op  E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then </a:t>
            </a:r>
          </a:p>
          <a:p>
            <a:pPr lvl="2" eaLnBrk="1" hangingPunct="1">
              <a:buFontTx/>
              <a:buChar char="•"/>
            </a:pPr>
            <a:r>
              <a:rPr lang="en-US" altLang="en-US" dirty="0" smtClean="0"/>
              <a:t>E’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E’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op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If E is an expr of the form (E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), then the postfix for E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is also the postfix notation for E</a:t>
            </a:r>
          </a:p>
        </p:txBody>
      </p:sp>
    </p:spTree>
    <p:extLst>
      <p:ext uri="{BB962C8B-B14F-4D97-AF65-F5344CB8AC3E}">
        <p14:creationId xmlns:p14="http://schemas.microsoft.com/office/powerpoint/2010/main" val="12218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" y="365126"/>
            <a:ext cx="8504238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Syntax-Directed Definitions (SDD)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9EF67-40C2-4EAD-A312-595F8CF2036D}" type="slidenum">
              <a:rPr lang="en-US" altLang="en-US">
                <a:solidFill>
                  <a:srgbClr val="7B9899"/>
                </a:solidFill>
              </a:rPr>
              <a:pPr/>
              <a:t>25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12" y="1759522"/>
            <a:ext cx="8504238" cy="4572000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dirty="0"/>
              <a:t>Uses a </a:t>
            </a:r>
            <a:r>
              <a:rPr lang="en-US" sz="2800" dirty="0">
                <a:solidFill>
                  <a:srgbClr val="FF0000"/>
                </a:solidFill>
              </a:rPr>
              <a:t>CFG</a:t>
            </a:r>
            <a:r>
              <a:rPr lang="en-US" sz="2800" dirty="0"/>
              <a:t> to specify the </a:t>
            </a:r>
            <a:r>
              <a:rPr lang="en-US" sz="2800" dirty="0" smtClean="0">
                <a:solidFill>
                  <a:srgbClr val="FF0000"/>
                </a:solidFill>
              </a:rPr>
              <a:t>syntax</a:t>
            </a:r>
            <a:r>
              <a:rPr lang="en-US" sz="2800" dirty="0" smtClean="0"/>
              <a:t> </a:t>
            </a:r>
            <a:r>
              <a:rPr lang="en-US" sz="2800" dirty="0"/>
              <a:t>of the input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dirty="0"/>
              <a:t>Associates a set of </a:t>
            </a:r>
            <a:r>
              <a:rPr lang="en-US" sz="2800" dirty="0">
                <a:solidFill>
                  <a:srgbClr val="00B0F0"/>
                </a:solidFill>
              </a:rPr>
              <a:t>attributes</a:t>
            </a:r>
            <a:r>
              <a:rPr lang="en-US" sz="2800" dirty="0"/>
              <a:t> to each grammar symbol without any order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dirty="0"/>
              <a:t>Associates a set of </a:t>
            </a:r>
            <a:r>
              <a:rPr lang="en-US" sz="2800" dirty="0">
                <a:solidFill>
                  <a:srgbClr val="7030A0"/>
                </a:solidFill>
              </a:rPr>
              <a:t>semantics rules </a:t>
            </a:r>
            <a:r>
              <a:rPr lang="en-US" sz="2800" dirty="0"/>
              <a:t>with each production </a:t>
            </a:r>
            <a:r>
              <a:rPr lang="en-US" sz="2800" dirty="0" smtClean="0"/>
              <a:t>rule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/>
              <a:t>Uses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Depth-first traversal </a:t>
            </a:r>
            <a:r>
              <a:rPr lang="en-US" sz="2400" dirty="0" smtClean="0"/>
              <a:t>to evaluate the tree </a:t>
            </a:r>
            <a:endParaRPr lang="en-US" sz="2400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dirty="0"/>
              <a:t>Translation is an </a:t>
            </a:r>
            <a:r>
              <a:rPr lang="en-US" sz="2800" dirty="0">
                <a:solidFill>
                  <a:srgbClr val="FF0000"/>
                </a:solidFill>
              </a:rPr>
              <a:t>input-output</a:t>
            </a:r>
            <a:r>
              <a:rPr lang="en-US" sz="2800" dirty="0"/>
              <a:t> mapping using </a:t>
            </a:r>
            <a:r>
              <a:rPr lang="en-US" sz="2800" dirty="0">
                <a:solidFill>
                  <a:srgbClr val="002060"/>
                </a:solidFill>
              </a:rPr>
              <a:t>synthesized attributes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800" dirty="0"/>
              <a:t>Creates </a:t>
            </a:r>
            <a:r>
              <a:rPr lang="en-US" sz="2800" dirty="0">
                <a:solidFill>
                  <a:srgbClr val="00B050"/>
                </a:solidFill>
              </a:rPr>
              <a:t>annotated</a:t>
            </a:r>
            <a:r>
              <a:rPr lang="en-US" sz="2800" dirty="0"/>
              <a:t> </a:t>
            </a:r>
            <a:r>
              <a:rPr lang="en-US" sz="2800" dirty="0" smtClean="0"/>
              <a:t>Parse 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01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SDD for infix to postfix translation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AD230C-C848-40E1-961A-CB7BBF5CA155}" type="slidenum">
              <a:rPr lang="en-US" altLang="en-US">
                <a:solidFill>
                  <a:srgbClr val="7B9899"/>
                </a:solidFill>
              </a:rPr>
              <a:pPr/>
              <a:t>26</a:t>
            </a:fld>
            <a:endParaRPr lang="en-US" altLang="en-US">
              <a:solidFill>
                <a:srgbClr val="7B9899"/>
              </a:solidFill>
            </a:endParaRPr>
          </a:p>
        </p:txBody>
      </p:sp>
      <p:graphicFrame>
        <p:nvGraphicFramePr>
          <p:cNvPr id="54350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20929"/>
              </p:ext>
            </p:extLst>
          </p:nvPr>
        </p:nvGraphicFramePr>
        <p:xfrm>
          <a:off x="762000" y="1524000"/>
          <a:ext cx="7772400" cy="4724400"/>
        </p:xfrm>
        <a:graphic>
          <a:graphicData uri="http://schemas.openxmlformats.org/drawingml/2006/table">
            <a:tbl>
              <a:tblPr/>
              <a:tblGrid>
                <a:gridCol w="4267200"/>
                <a:gridCol w="3505200"/>
              </a:tblGrid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Production Rules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Semantics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Ruless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17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expr1 + term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expr1 -  term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term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9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expr.t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:= expr1 ||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term.t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||’+’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expr.t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:= expr1 ||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term.t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||’-’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expr.t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:=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term.t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term.t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:= ‘0’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term.t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:= ‘1’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term.t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:= ‘2’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term.t := ‘3’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term.t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:= ‘9’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6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Step 1: Use a CFG to </a:t>
            </a:r>
            <a:r>
              <a:rPr lang="en-US" sz="2800" dirty="0" smtClean="0"/>
              <a:t>create </a:t>
            </a:r>
            <a:r>
              <a:rPr lang="en-US" sz="2800" dirty="0"/>
              <a:t>the syntax of the input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D7D6C3-98AD-42E8-90A9-CD9C118D3605}" type="slidenum">
              <a:rPr lang="en-US" altLang="en-US">
                <a:solidFill>
                  <a:srgbClr val="7B9899"/>
                </a:solidFill>
              </a:rPr>
              <a:pPr/>
              <a:t>27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05200" y="21336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Expr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 flipH="1">
            <a:off x="2895600" y="2667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4724400" y="2667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4876800" y="26670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2895600" y="4038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33528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2438400" y="4038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 flipH="1">
            <a:off x="1219200" y="3962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1219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12192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5410200" y="37338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Term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6705600" y="4191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1447800" y="35814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Expr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2362200" y="48006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             Term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533400" y="4343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Expr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457200" y="5105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Term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5562600" y="57150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3429000" y="57912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362200" y="57150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1828800" y="5791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0" y="57912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6344" name="Freeform 24"/>
          <p:cNvSpPr>
            <a:spLocks/>
          </p:cNvSpPr>
          <p:nvPr/>
        </p:nvSpPr>
        <p:spPr bwMode="auto">
          <a:xfrm>
            <a:off x="260350" y="2116138"/>
            <a:ext cx="2787650" cy="3790950"/>
          </a:xfrm>
          <a:custGeom>
            <a:avLst/>
            <a:gdLst/>
            <a:ahLst/>
            <a:cxnLst>
              <a:cxn ang="0">
                <a:pos x="1756" y="48"/>
              </a:cxn>
              <a:cxn ang="0">
                <a:pos x="1381" y="75"/>
              </a:cxn>
              <a:cxn ang="0">
                <a:pos x="229" y="130"/>
              </a:cxn>
              <a:cxn ang="0">
                <a:pos x="156" y="148"/>
              </a:cxn>
              <a:cxn ang="0">
                <a:pos x="65" y="240"/>
              </a:cxn>
              <a:cxn ang="0">
                <a:pos x="55" y="267"/>
              </a:cxn>
              <a:cxn ang="0">
                <a:pos x="37" y="294"/>
              </a:cxn>
              <a:cxn ang="0">
                <a:pos x="19" y="377"/>
              </a:cxn>
              <a:cxn ang="0">
                <a:pos x="10" y="2388"/>
              </a:cxn>
            </a:cxnLst>
            <a:rect l="0" t="0" r="r" b="b"/>
            <a:pathLst>
              <a:path w="1756" h="2388">
                <a:moveTo>
                  <a:pt x="1756" y="48"/>
                </a:moveTo>
                <a:cubicBezTo>
                  <a:pt x="1625" y="0"/>
                  <a:pt x="1507" y="66"/>
                  <a:pt x="1381" y="75"/>
                </a:cubicBezTo>
                <a:cubicBezTo>
                  <a:pt x="996" y="103"/>
                  <a:pt x="616" y="124"/>
                  <a:pt x="229" y="130"/>
                </a:cubicBezTo>
                <a:cubicBezTo>
                  <a:pt x="205" y="138"/>
                  <a:pt x="180" y="139"/>
                  <a:pt x="156" y="148"/>
                </a:cubicBezTo>
                <a:cubicBezTo>
                  <a:pt x="116" y="163"/>
                  <a:pt x="93" y="211"/>
                  <a:pt x="65" y="240"/>
                </a:cubicBezTo>
                <a:cubicBezTo>
                  <a:pt x="62" y="249"/>
                  <a:pt x="59" y="258"/>
                  <a:pt x="55" y="267"/>
                </a:cubicBezTo>
                <a:cubicBezTo>
                  <a:pt x="50" y="277"/>
                  <a:pt x="41" y="284"/>
                  <a:pt x="37" y="294"/>
                </a:cubicBezTo>
                <a:cubicBezTo>
                  <a:pt x="32" y="305"/>
                  <a:pt x="21" y="369"/>
                  <a:pt x="19" y="377"/>
                </a:cubicBezTo>
                <a:cubicBezTo>
                  <a:pt x="0" y="1358"/>
                  <a:pt x="10" y="688"/>
                  <a:pt x="10" y="2388"/>
                </a:cubicBezTo>
              </a:path>
            </a:pathLst>
          </a:custGeom>
          <a:noFill/>
          <a:ln w="76200" cmpd="sng">
            <a:solidFill>
              <a:schemeClr val="accent3">
                <a:lumMod val="75000"/>
              </a:schemeClr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Step 2: </a:t>
            </a:r>
            <a:r>
              <a:rPr lang="en-US" sz="2400" dirty="0" smtClean="0"/>
              <a:t>Attach </a:t>
            </a:r>
            <a:r>
              <a:rPr lang="en-US" sz="2400" dirty="0"/>
              <a:t>attributes to each grammar symbol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871C5F-8395-4E1C-A51F-C0CFF1A3EEF7}" type="slidenum">
              <a:rPr lang="en-US" altLang="en-US">
                <a:solidFill>
                  <a:srgbClr val="7B9899"/>
                </a:solidFill>
              </a:rPr>
              <a:pPr/>
              <a:t>28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505200" y="21336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Expr.t</a:t>
            </a: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 flipH="1">
            <a:off x="2895600" y="2667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4724400" y="2667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4876800" y="26670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2895600" y="4038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33528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2438400" y="4038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H="1">
            <a:off x="1219200" y="3962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1219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>
            <a:off x="12192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5410200" y="37338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Term.t </a:t>
            </a:r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6705600" y="4191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1447800" y="35814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Expr.t </a:t>
            </a:r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2362200" y="48006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Term.t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0" y="43434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Expr.t </a:t>
            </a:r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0" y="51054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Term.t  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5562600" y="57150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981" name="Text Box 20"/>
          <p:cNvSpPr txBox="1">
            <a:spLocks noChangeArrowheads="1"/>
          </p:cNvSpPr>
          <p:nvPr/>
        </p:nvSpPr>
        <p:spPr bwMode="auto">
          <a:xfrm>
            <a:off x="3429000" y="5791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40982" name="Text Box 21"/>
          <p:cNvSpPr txBox="1">
            <a:spLocks noChangeArrowheads="1"/>
          </p:cNvSpPr>
          <p:nvPr/>
        </p:nvSpPr>
        <p:spPr bwMode="auto">
          <a:xfrm>
            <a:off x="2438400" y="57150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1828800" y="5791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0" y="5791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000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4033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satMod val="150000"/>
                  </a:schemeClr>
                </a:solidFill>
              </a:rPr>
              <a:t>Step 3: </a:t>
            </a:r>
            <a:r>
              <a:rPr lang="en-US" sz="2400" dirty="0" smtClean="0">
                <a:solidFill>
                  <a:schemeClr val="accent1">
                    <a:satMod val="150000"/>
                  </a:schemeClr>
                </a:solidFill>
              </a:rPr>
              <a:t>Use </a:t>
            </a:r>
            <a:r>
              <a:rPr lang="en-US" sz="2400" dirty="0">
                <a:solidFill>
                  <a:schemeClr val="accent1">
                    <a:satMod val="150000"/>
                  </a:schemeClr>
                </a:solidFill>
              </a:rPr>
              <a:t>semantic rules to compute the output using attribute values at each node </a:t>
            </a:r>
            <a:r>
              <a:rPr lang="en-US" sz="2400" dirty="0" smtClean="0">
                <a:solidFill>
                  <a:schemeClr val="accent1">
                    <a:satMod val="150000"/>
                  </a:schemeClr>
                </a:solidFill>
              </a:rPr>
              <a:t>n (bottom up approach)</a:t>
            </a:r>
            <a:endParaRPr lang="en-US" sz="24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12C5F9-11E5-46B3-A061-614A40CC9D53}" type="slidenum">
              <a:rPr lang="en-US" altLang="en-US">
                <a:solidFill>
                  <a:srgbClr val="7B9899"/>
                </a:solidFill>
              </a:rPr>
              <a:pPr/>
              <a:t>29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505200" y="21336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Expr.t =95-2+</a:t>
            </a: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 flipH="1">
            <a:off x="2895600" y="2667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>
            <a:off x="4724400" y="2667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>
            <a:off x="4876800" y="26670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2895600" y="4038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>
            <a:off x="33528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2438400" y="4038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 flipH="1">
            <a:off x="1219200" y="3962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1219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>
            <a:off x="12192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5410200" y="37338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Term.t = 2</a:t>
            </a:r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>
            <a:off x="6705600" y="4191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0" name="Text Box 15"/>
          <p:cNvSpPr txBox="1">
            <a:spLocks noChangeArrowheads="1"/>
          </p:cNvSpPr>
          <p:nvPr/>
        </p:nvSpPr>
        <p:spPr bwMode="auto">
          <a:xfrm>
            <a:off x="1447800" y="35814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Expr.t =95-</a:t>
            </a:r>
          </a:p>
        </p:txBody>
      </p:sp>
      <p:sp>
        <p:nvSpPr>
          <p:cNvPr id="42001" name="Text Box 16"/>
          <p:cNvSpPr txBox="1">
            <a:spLocks noChangeArrowheads="1"/>
          </p:cNvSpPr>
          <p:nvPr/>
        </p:nvSpPr>
        <p:spPr bwMode="auto">
          <a:xfrm>
            <a:off x="2362200" y="48006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Term.t.= 5</a:t>
            </a:r>
          </a:p>
        </p:txBody>
      </p:sp>
      <p:sp>
        <p:nvSpPr>
          <p:cNvPr id="42002" name="Text Box 17"/>
          <p:cNvSpPr txBox="1">
            <a:spLocks noChangeArrowheads="1"/>
          </p:cNvSpPr>
          <p:nvPr/>
        </p:nvSpPr>
        <p:spPr bwMode="auto">
          <a:xfrm>
            <a:off x="457200" y="43434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Expr.t =9</a:t>
            </a:r>
          </a:p>
        </p:txBody>
      </p:sp>
      <p:sp>
        <p:nvSpPr>
          <p:cNvPr id="42003" name="Text Box 18"/>
          <p:cNvSpPr txBox="1">
            <a:spLocks noChangeArrowheads="1"/>
          </p:cNvSpPr>
          <p:nvPr/>
        </p:nvSpPr>
        <p:spPr bwMode="auto">
          <a:xfrm>
            <a:off x="685800" y="51054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term.t =9 </a:t>
            </a:r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5562600" y="57150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3429000" y="5791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2362200" y="57150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1828800" y="5791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609600" y="5791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42009" name="Freeform 24"/>
          <p:cNvSpPr>
            <a:spLocks/>
          </p:cNvSpPr>
          <p:nvPr/>
        </p:nvSpPr>
        <p:spPr bwMode="auto">
          <a:xfrm>
            <a:off x="0" y="2311400"/>
            <a:ext cx="3683000" cy="3784600"/>
          </a:xfrm>
          <a:custGeom>
            <a:avLst/>
            <a:gdLst>
              <a:gd name="T0" fmla="*/ 2147483647 w 2320"/>
              <a:gd name="T1" fmla="*/ 2147483647 h 2720"/>
              <a:gd name="T2" fmla="*/ 2147483647 w 2320"/>
              <a:gd name="T3" fmla="*/ 2147483647 h 2720"/>
              <a:gd name="T4" fmla="*/ 2147483647 w 2320"/>
              <a:gd name="T5" fmla="*/ 2147483647 h 2720"/>
              <a:gd name="T6" fmla="*/ 2147483647 w 2320"/>
              <a:gd name="T7" fmla="*/ 2147483647 h 2720"/>
              <a:gd name="T8" fmla="*/ 0 60000 65536"/>
              <a:gd name="T9" fmla="*/ 0 60000 65536"/>
              <a:gd name="T10" fmla="*/ 0 60000 65536"/>
              <a:gd name="T11" fmla="*/ 0 60000 65536"/>
              <a:gd name="T12" fmla="*/ 0 w 2320"/>
              <a:gd name="T13" fmla="*/ 0 h 2720"/>
              <a:gd name="T14" fmla="*/ 2320 w 2320"/>
              <a:gd name="T15" fmla="*/ 2720 h 2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0" h="2720">
                <a:moveTo>
                  <a:pt x="288" y="2720"/>
                </a:moveTo>
                <a:cubicBezTo>
                  <a:pt x="144" y="1860"/>
                  <a:pt x="0" y="1000"/>
                  <a:pt x="288" y="560"/>
                </a:cubicBezTo>
                <a:cubicBezTo>
                  <a:pt x="576" y="120"/>
                  <a:pt x="1712" y="160"/>
                  <a:pt x="2016" y="80"/>
                </a:cubicBezTo>
                <a:cubicBezTo>
                  <a:pt x="2320" y="0"/>
                  <a:pt x="2216" y="40"/>
                  <a:pt x="2112" y="80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94" y="364331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8C9802-5DA6-4946-8392-A0ACDFA1C069}" type="slidenum">
              <a:rPr lang="en-US" altLang="en-US">
                <a:solidFill>
                  <a:srgbClr val="7B9899"/>
                </a:solidFill>
              </a:rPr>
              <a:pPr/>
              <a:t>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12" y="1782008"/>
            <a:ext cx="8504238" cy="45720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Analysis/Synthesis (revisited)</a:t>
            </a:r>
          </a:p>
          <a:p>
            <a:pPr marL="548640" lvl="1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Analysis phase breaks up a source program into tokens</a:t>
            </a:r>
          </a:p>
          <a:p>
            <a:pPr marL="548640" lvl="1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Generates intermediate code</a:t>
            </a:r>
          </a:p>
          <a:p>
            <a:pPr marL="548640" lvl="1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Analysis part concern with </a:t>
            </a:r>
            <a:r>
              <a:rPr lang="en-US" sz="2400" dirty="0" smtClean="0">
                <a:solidFill>
                  <a:srgbClr val="0070C0"/>
                </a:solidFill>
              </a:rPr>
              <a:t>syntax</a:t>
            </a:r>
            <a:r>
              <a:rPr lang="en-US" sz="2400" dirty="0" smtClean="0"/>
              <a:t> of PL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A Programming Language can be defined</a:t>
            </a:r>
          </a:p>
          <a:p>
            <a:pPr marL="548640" lvl="1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Syntax (precise form)</a:t>
            </a:r>
          </a:p>
          <a:p>
            <a:pPr marL="548640" lvl="1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Semantics (informal and difficult to specify)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Syntax can be represented BNF (EBNF)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Semantics can be specified</a:t>
            </a:r>
          </a:p>
          <a:p>
            <a:pPr marL="548640" lvl="1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Informal description</a:t>
            </a:r>
          </a:p>
          <a:p>
            <a:pPr marL="548640" lvl="1" indent="-27432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sz="2400" dirty="0" smtClean="0"/>
              <a:t>Or Formal description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en-US" dirty="0" smtClean="0"/>
              <a:t>Examples: Operational Semantics, Axiomatic Semantics, and Denotational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29157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Translation Schemes (TS)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719393-6330-4F66-B81F-214EC0962D64}" type="slidenum">
              <a:rPr lang="en-US" altLang="en-US">
                <a:solidFill>
                  <a:srgbClr val="7B9899"/>
                </a:solidFill>
              </a:rPr>
              <a:pPr/>
              <a:t>30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3999"/>
            <a:ext cx="7661275" cy="501920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Procedural specification method for defining a translation</a:t>
            </a:r>
          </a:p>
          <a:p>
            <a:pPr marL="617220" lvl="1" indent="-34290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TS = </a:t>
            </a:r>
            <a:r>
              <a:rPr lang="en-US" b="1" dirty="0" smtClean="0">
                <a:solidFill>
                  <a:srgbClr val="FF0000"/>
                </a:solidFill>
              </a:rPr>
              <a:t>CFG + Semantic actions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Imposes order </a:t>
            </a:r>
          </a:p>
          <a:p>
            <a:pPr marL="617220" lvl="1" indent="-3429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Semantics actions are embedded within the right sides of productions (R.H.P)</a:t>
            </a:r>
          </a:p>
          <a:p>
            <a:pPr marL="617220" lvl="1" indent="-3429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Braces are used to show the position at which an action to be executed</a:t>
            </a:r>
          </a:p>
          <a:p>
            <a:pPr marL="617220" lvl="1" indent="-342900"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of actions:</a:t>
            </a:r>
          </a:p>
          <a:p>
            <a:pPr marL="937260" lvl="2" indent="-3429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smtClean="0"/>
              <a:t>Print</a:t>
            </a:r>
          </a:p>
          <a:p>
            <a:pPr marL="937260" lvl="2" indent="-3429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smtClean="0"/>
              <a:t>procedure call </a:t>
            </a:r>
          </a:p>
          <a:p>
            <a:pPr marL="937260" lvl="2" indent="-3429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smtClean="0"/>
              <a:t>Code</a:t>
            </a:r>
          </a:p>
          <a:p>
            <a:pPr marL="937260" lvl="2" indent="-3429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66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8B8054-B931-4975-82B4-68156AAE6C38}" type="slidenum">
              <a:rPr lang="en-US" altLang="en-US">
                <a:solidFill>
                  <a:srgbClr val="7B9899"/>
                </a:solidFill>
              </a:rPr>
              <a:pPr/>
              <a:t>31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927653"/>
            <a:ext cx="8504238" cy="4171521"/>
          </a:xfrm>
        </p:spPr>
        <p:txBody>
          <a:bodyPr/>
          <a:lstStyle/>
          <a:p>
            <a:pPr marL="438150" indent="-319088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dirty="0" smtClean="0"/>
              <a:t>rest </a:t>
            </a:r>
            <a:r>
              <a:rPr lang="en-US" altLang="en-US" dirty="0" smtClean="0">
                <a:sym typeface="Symbol" panose="05050102010706020507" pitchFamily="18" charset="2"/>
              </a:rPr>
              <a:t> + term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{ print (‘+’)} </a:t>
            </a:r>
            <a:r>
              <a:rPr lang="en-US" altLang="en-US" dirty="0" smtClean="0">
                <a:sym typeface="Symbol" panose="05050102010706020507" pitchFamily="18" charset="2"/>
              </a:rPr>
              <a:t>rest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</a:p>
          <a:p>
            <a:pPr marL="438150" indent="-319088" eaLnBrk="1" hangingPunct="1">
              <a:spcBef>
                <a:spcPct val="0"/>
              </a:spcBef>
              <a:buFont typeface="Wingdings 2" panose="05020102010507070707" pitchFamily="18" charset="2"/>
              <a:buChar char=""/>
            </a:pPr>
            <a:r>
              <a:rPr lang="en-US" altLang="en-US" dirty="0" smtClean="0">
                <a:sym typeface="Symbol" panose="05050102010706020507" pitchFamily="18" charset="2"/>
              </a:rPr>
              <a:t>PT for the above production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6477000" y="5257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</a:rPr>
              <a:t>rest1</a:t>
            </a:r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 flipH="1">
            <a:off x="317500" y="4267200"/>
            <a:ext cx="31115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H="1">
            <a:off x="2120900" y="4267200"/>
            <a:ext cx="16891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4089400" y="4191000"/>
            <a:ext cx="337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1" name="Text Box 19"/>
          <p:cNvSpPr txBox="1">
            <a:spLocks noChangeArrowheads="1"/>
          </p:cNvSpPr>
          <p:nvPr/>
        </p:nvSpPr>
        <p:spPr bwMode="auto">
          <a:xfrm>
            <a:off x="0" y="5334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44042" name="Text Box 20"/>
          <p:cNvSpPr txBox="1">
            <a:spLocks noChangeArrowheads="1"/>
          </p:cNvSpPr>
          <p:nvPr/>
        </p:nvSpPr>
        <p:spPr bwMode="auto">
          <a:xfrm>
            <a:off x="1524000" y="5410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</a:rPr>
              <a:t>term</a:t>
            </a:r>
          </a:p>
        </p:txBody>
      </p:sp>
      <p:sp>
        <p:nvSpPr>
          <p:cNvPr id="44043" name="Text Box 23"/>
          <p:cNvSpPr txBox="1">
            <a:spLocks noChangeArrowheads="1"/>
          </p:cNvSpPr>
          <p:nvPr/>
        </p:nvSpPr>
        <p:spPr bwMode="auto">
          <a:xfrm>
            <a:off x="3581400" y="3810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888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56" y="365126"/>
            <a:ext cx="8447894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A4BFE2-5048-4691-8125-2AA1F8EA8BFE}" type="slidenum">
              <a:rPr lang="en-US" altLang="en-US">
                <a:solidFill>
                  <a:srgbClr val="7B9899"/>
                </a:solidFill>
              </a:rPr>
              <a:pPr/>
              <a:t>32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2130425"/>
            <a:ext cx="8504238" cy="39687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TS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6477000" y="5257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</a:rPr>
              <a:t>rest1</a:t>
            </a:r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 flipH="1">
            <a:off x="317500" y="4267200"/>
            <a:ext cx="31115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 flipH="1">
            <a:off x="2120900" y="4267200"/>
            <a:ext cx="16891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4089400" y="4191000"/>
            <a:ext cx="337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038600" y="4267200"/>
            <a:ext cx="1155700" cy="1219200"/>
          </a:xfrm>
          <a:prstGeom prst="line">
            <a:avLst/>
          </a:prstGeom>
          <a:noFill/>
          <a:ln w="57150">
            <a:solidFill>
              <a:schemeClr val="accent3">
                <a:lumMod val="75000"/>
              </a:schemeClr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5066" name="Text Box 19"/>
          <p:cNvSpPr txBox="1">
            <a:spLocks noChangeArrowheads="1"/>
          </p:cNvSpPr>
          <p:nvPr/>
        </p:nvSpPr>
        <p:spPr bwMode="auto">
          <a:xfrm>
            <a:off x="0" y="5334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45067" name="Text Box 20"/>
          <p:cNvSpPr txBox="1">
            <a:spLocks noChangeArrowheads="1"/>
          </p:cNvSpPr>
          <p:nvPr/>
        </p:nvSpPr>
        <p:spPr bwMode="auto">
          <a:xfrm>
            <a:off x="1524000" y="5410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</a:rPr>
              <a:t>term</a:t>
            </a:r>
          </a:p>
        </p:txBody>
      </p:sp>
      <p:sp>
        <p:nvSpPr>
          <p:cNvPr id="45068" name="Text Box 21"/>
          <p:cNvSpPr txBox="1">
            <a:spLocks noChangeArrowheads="1"/>
          </p:cNvSpPr>
          <p:nvPr/>
        </p:nvSpPr>
        <p:spPr bwMode="auto">
          <a:xfrm>
            <a:off x="3962400" y="5562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{print(‘+’)}</a:t>
            </a:r>
          </a:p>
        </p:txBody>
      </p:sp>
      <p:sp>
        <p:nvSpPr>
          <p:cNvPr id="45069" name="Text Box 23"/>
          <p:cNvSpPr txBox="1">
            <a:spLocks noChangeArrowheads="1"/>
          </p:cNvSpPr>
          <p:nvPr/>
        </p:nvSpPr>
        <p:spPr bwMode="auto">
          <a:xfrm>
            <a:off x="3581400" y="3810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2647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ym typeface="Symbol" pitchFamily="18" charset="2"/>
              </a:rPr>
              <a:t>Emitting a </a:t>
            </a:r>
            <a:r>
              <a:rPr lang="en-US" dirty="0" smtClean="0">
                <a:sym typeface="Symbol" pitchFamily="18" charset="2"/>
              </a:rPr>
              <a:t>code </a:t>
            </a:r>
            <a:r>
              <a:rPr lang="en-US" dirty="0">
                <a:sym typeface="Symbol" pitchFamily="18" charset="2"/>
              </a:rPr>
              <a:t>(generating code)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E7F254-42EC-45E7-A057-9596B4EEB545}" type="slidenum">
              <a:rPr lang="en-US" altLang="en-US">
                <a:solidFill>
                  <a:srgbClr val="7B9899"/>
                </a:solidFill>
              </a:rPr>
              <a:pPr/>
              <a:t>33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960605"/>
            <a:ext cx="8504238" cy="413857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The semantic actions in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TS</a:t>
            </a:r>
            <a:r>
              <a:rPr lang="en-US" altLang="en-US" dirty="0" smtClean="0">
                <a:sym typeface="Symbol" panose="05050102010706020507" pitchFamily="18" charset="2"/>
              </a:rPr>
              <a:t> generates the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output</a:t>
            </a:r>
            <a:r>
              <a:rPr lang="en-US" altLang="en-US" dirty="0" smtClean="0">
                <a:sym typeface="Symbol" panose="05050102010706020507" pitchFamily="18" charset="2"/>
              </a:rPr>
              <a:t> of the translation into a file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E.g., 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Infix  expression of 9-5+2 translated into  postfix 95-2+</a:t>
            </a:r>
          </a:p>
        </p:txBody>
      </p:sp>
    </p:spTree>
    <p:extLst>
      <p:ext uri="{BB962C8B-B14F-4D97-AF65-F5344CB8AC3E}">
        <p14:creationId xmlns:p14="http://schemas.microsoft.com/office/powerpoint/2010/main" val="8614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ym typeface="Symbol" pitchFamily="18" charset="2"/>
              </a:rPr>
              <a:t>Simple Translation </a:t>
            </a:r>
            <a:r>
              <a:rPr lang="en-US" sz="4400" dirty="0">
                <a:sym typeface="Symbol" pitchFamily="18" charset="2"/>
              </a:rPr>
              <a:t>Scheme for infix-postfix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1B497B-EE79-4875-8DC3-A76BFEBE034D}" type="slidenum">
              <a:rPr lang="en-US" altLang="en-US">
                <a:solidFill>
                  <a:srgbClr val="7B9899"/>
                </a:solidFill>
              </a:rPr>
              <a:pPr/>
              <a:t>34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331" y="1894434"/>
            <a:ext cx="8504238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expr</a:t>
            </a:r>
            <a:r>
              <a:rPr lang="en-US" sz="2400" dirty="0" smtClean="0">
                <a:sym typeface="Symbol" pitchFamily="18" charset="2"/>
              </a:rPr>
              <a:t>expr1 + term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{print (‘+’) 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expr</a:t>
            </a:r>
            <a:r>
              <a:rPr lang="en-US" sz="2400" dirty="0" smtClean="0">
                <a:sym typeface="Symbol" pitchFamily="18" charset="2"/>
              </a:rPr>
              <a:t>expr1 -  term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{print (‘-’) 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expr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term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sym typeface="Symbol" pitchFamily="18" charset="2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term</a:t>
            </a:r>
            <a:r>
              <a:rPr lang="en-US" sz="2400" dirty="0" smtClean="0">
                <a:sym typeface="Symbol" pitchFamily="18" charset="2"/>
              </a:rPr>
              <a:t>0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{print (‘0’) 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term</a:t>
            </a:r>
            <a:r>
              <a:rPr lang="en-US" sz="2400" dirty="0" smtClean="0">
                <a:sym typeface="Symbol" pitchFamily="18" charset="2"/>
              </a:rPr>
              <a:t>1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{print (‘1’) 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term</a:t>
            </a:r>
            <a:r>
              <a:rPr lang="en-US" sz="2400" dirty="0" smtClean="0">
                <a:sym typeface="Symbol" pitchFamily="18" charset="2"/>
              </a:rPr>
              <a:t>2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{print (‘2’) 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term</a:t>
            </a:r>
            <a:r>
              <a:rPr lang="en-US" sz="2400" dirty="0" smtClean="0">
                <a:sym typeface="Symbol" pitchFamily="18" charset="2"/>
              </a:rPr>
              <a:t>3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{print (‘3’) 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ym typeface="Symbol" pitchFamily="18" charset="2"/>
              </a:rPr>
              <a:t>         …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term</a:t>
            </a:r>
            <a:r>
              <a:rPr lang="en-US" sz="2400" dirty="0" smtClean="0">
                <a:sym typeface="Symbol" pitchFamily="18" charset="2"/>
              </a:rPr>
              <a:t>9 </a:t>
            </a:r>
            <a:r>
              <a:rPr lang="en-US" sz="2400" dirty="0" smtClean="0">
                <a:solidFill>
                  <a:srgbClr val="00B050"/>
                </a:solidFill>
                <a:sym typeface="Symbol" pitchFamily="18" charset="2"/>
              </a:rPr>
              <a:t>{print (‘9’) }</a:t>
            </a:r>
          </a:p>
        </p:txBody>
      </p:sp>
    </p:spTree>
    <p:extLst>
      <p:ext uri="{BB962C8B-B14F-4D97-AF65-F5344CB8AC3E}">
        <p14:creationId xmlns:p14="http://schemas.microsoft.com/office/powerpoint/2010/main" val="7862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Actions Translating 9-5+2 into 95-2</a:t>
            </a:r>
            <a:r>
              <a:rPr lang="en-US" sz="3200" dirty="0" smtClean="0"/>
              <a:t>+: 1</a:t>
            </a:r>
            <a:endParaRPr lang="en-US" sz="3200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27BD12-74F4-44FA-AA43-26E7B7737578}" type="slidenum">
              <a:rPr lang="en-US" altLang="en-US">
                <a:solidFill>
                  <a:srgbClr val="7B9899"/>
                </a:solidFill>
              </a:rPr>
              <a:pPr/>
              <a:t>35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505200" y="21336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H="1">
            <a:off x="2895600" y="2667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724400" y="2667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4876800" y="26670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895600" y="4038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36576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2514600" y="3962400"/>
            <a:ext cx="76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>
            <a:off x="1219200" y="3962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1219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12192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410200" y="37338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term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6705600" y="4191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1447800" y="35814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2362200" y="48006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term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562600" y="57150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886200" y="35814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3276600" y="5791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1828800" y="5029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43030" name="Text Box 29"/>
          <p:cNvSpPr txBox="1">
            <a:spLocks noChangeArrowheads="1"/>
          </p:cNvSpPr>
          <p:nvPr/>
        </p:nvSpPr>
        <p:spPr bwMode="auto">
          <a:xfrm>
            <a:off x="457200" y="58674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8151" name="Text Box 30"/>
          <p:cNvSpPr txBox="1">
            <a:spLocks noChangeArrowheads="1"/>
          </p:cNvSpPr>
          <p:nvPr/>
        </p:nvSpPr>
        <p:spPr bwMode="auto">
          <a:xfrm>
            <a:off x="685800" y="44196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8152" name="Text Box 31"/>
          <p:cNvSpPr txBox="1">
            <a:spLocks noChangeArrowheads="1"/>
          </p:cNvSpPr>
          <p:nvPr/>
        </p:nvSpPr>
        <p:spPr bwMode="auto">
          <a:xfrm>
            <a:off x="685800" y="5105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term</a:t>
            </a:r>
          </a:p>
        </p:txBody>
      </p:sp>
    </p:spTree>
    <p:extLst>
      <p:ext uri="{BB962C8B-B14F-4D97-AF65-F5344CB8AC3E}">
        <p14:creationId xmlns:p14="http://schemas.microsoft.com/office/powerpoint/2010/main" val="25172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Actions Translating 9-5+2 into 95-2</a:t>
            </a:r>
            <a:r>
              <a:rPr lang="en-US" sz="3200" dirty="0" smtClean="0"/>
              <a:t>+: 2</a:t>
            </a:r>
            <a:endParaRPr lang="en-US" sz="3200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A08BEB-31EB-4463-AF8D-D3CE5F409376}" type="slidenum">
              <a:rPr lang="en-US" altLang="en-US">
                <a:solidFill>
                  <a:srgbClr val="7B9899"/>
                </a:solidFill>
              </a:rPr>
              <a:pPr/>
              <a:t>36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505200" y="21336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 flipH="1">
            <a:off x="2895600" y="2667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4724400" y="2667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4876800" y="26670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2895600" y="4038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3352800" y="525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H="1">
            <a:off x="2438400" y="39624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flipH="1">
            <a:off x="1219200" y="3962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1219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12192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5410200" y="37338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term</a:t>
            </a:r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6705600" y="4191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1447800" y="35814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2362200" y="48006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term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5562600" y="57150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3886200" y="35814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28194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752600" y="4953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6858000" y="4191000"/>
            <a:ext cx="762000" cy="14478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4800600" y="2590800"/>
            <a:ext cx="2057400" cy="5334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2895600" y="3810000"/>
            <a:ext cx="1752600" cy="9144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3581400" y="5105400"/>
            <a:ext cx="609600" cy="762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3505200" y="58674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{Print(‘5’)}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7086600" y="5715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{Print(‘2’)}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6705600" y="3124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{Print(‘+’)}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457200" y="58674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685800" y="4419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685800" y="51054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term</a:t>
            </a:r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>
            <a:off x="1219200" y="5410200"/>
            <a:ext cx="609600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1219200" y="5867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{Print(‘9’)}</a:t>
            </a:r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4267200" y="47244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{Print(‘-’)}</a:t>
            </a:r>
          </a:p>
        </p:txBody>
      </p:sp>
      <p:sp>
        <p:nvSpPr>
          <p:cNvPr id="49187" name="Freeform 37"/>
          <p:cNvSpPr>
            <a:spLocks/>
          </p:cNvSpPr>
          <p:nvPr/>
        </p:nvSpPr>
        <p:spPr bwMode="auto">
          <a:xfrm>
            <a:off x="88900" y="2286000"/>
            <a:ext cx="4330700" cy="3657600"/>
          </a:xfrm>
          <a:custGeom>
            <a:avLst/>
            <a:gdLst>
              <a:gd name="T0" fmla="*/ 2147483647 w 1816"/>
              <a:gd name="T1" fmla="*/ 2147483647 h 2408"/>
              <a:gd name="T2" fmla="*/ 2147483647 w 1816"/>
              <a:gd name="T3" fmla="*/ 2147483647 h 2408"/>
              <a:gd name="T4" fmla="*/ 2147483647 w 1816"/>
              <a:gd name="T5" fmla="*/ 2147483647 h 2408"/>
              <a:gd name="T6" fmla="*/ 0 60000 65536"/>
              <a:gd name="T7" fmla="*/ 0 60000 65536"/>
              <a:gd name="T8" fmla="*/ 0 60000 65536"/>
              <a:gd name="T9" fmla="*/ 0 w 1816"/>
              <a:gd name="T10" fmla="*/ 0 h 2408"/>
              <a:gd name="T11" fmla="*/ 1816 w 1816"/>
              <a:gd name="T12" fmla="*/ 2408 h 24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6" h="2408">
                <a:moveTo>
                  <a:pt x="1816" y="56"/>
                </a:moveTo>
                <a:cubicBezTo>
                  <a:pt x="1188" y="28"/>
                  <a:pt x="560" y="0"/>
                  <a:pt x="280" y="392"/>
                </a:cubicBezTo>
                <a:cubicBezTo>
                  <a:pt x="0" y="784"/>
                  <a:pt x="160" y="2072"/>
                  <a:pt x="136" y="2408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100" y="6533575"/>
            <a:ext cx="5715000" cy="1588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466" y="365126"/>
            <a:ext cx="8462884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ym typeface="Symbol" pitchFamily="18" charset="2"/>
              </a:rPr>
              <a:t>Parsing </a:t>
            </a:r>
            <a:r>
              <a:rPr lang="en-US" dirty="0" smtClean="0">
                <a:sym typeface="Symbol" pitchFamily="18" charset="2"/>
              </a:rPr>
              <a:t>Methods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065AC2-A095-4913-8002-49E4D7302C27}" type="slidenum">
              <a:rPr lang="en-US" altLang="en-US">
                <a:solidFill>
                  <a:srgbClr val="7B9899"/>
                </a:solidFill>
              </a:rPr>
              <a:pPr/>
              <a:t>37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869989"/>
            <a:ext cx="8504238" cy="422918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Top-down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Begin with non-terminal start symbol  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Uses the </a:t>
            </a:r>
            <a:r>
              <a:rPr lang="en-US" altLang="en-US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lookahead symbol </a:t>
            </a:r>
            <a:r>
              <a:rPr lang="en-US" altLang="en-US" sz="2400" dirty="0" smtClean="0">
                <a:sym typeface="Symbol" panose="05050102010706020507" pitchFamily="18" charset="2"/>
              </a:rPr>
              <a:t>to select an applicable production rule for 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Lookahead symbol? 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Current token being scanned in the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Practical only where 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backtracking</a:t>
            </a:r>
            <a:r>
              <a:rPr lang="en-US" altLang="en-US" sz="2400" dirty="0" smtClean="0">
                <a:sym typeface="Symbol" panose="05050102010706020507" pitchFamily="18" charset="2"/>
              </a:rPr>
              <a:t> can be avoided completely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Bottom-up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Construction starts at the leaves and proceeds towards the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Can handle a </a:t>
            </a:r>
            <a:r>
              <a:rPr lang="en-US" altLang="en-US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large class </a:t>
            </a:r>
            <a:r>
              <a:rPr lang="en-US" altLang="en-US" sz="2400" dirty="0" smtClean="0">
                <a:sym typeface="Symbol" panose="05050102010706020507" pitchFamily="18" charset="2"/>
              </a:rPr>
              <a:t>of grammars using tools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967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Top Down Method: Recursive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8F6A3B-A217-48A1-9040-20170A92F514}" type="slidenum">
              <a:rPr lang="en-US" altLang="en-US">
                <a:solidFill>
                  <a:srgbClr val="7B9899"/>
                </a:solidFill>
              </a:rPr>
              <a:pPr/>
              <a:t>38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1204" name="Content Placeholder 2"/>
          <p:cNvSpPr>
            <a:spLocks noGrp="1"/>
          </p:cNvSpPr>
          <p:nvPr>
            <p:ph sz="quarter" idx="1"/>
          </p:nvPr>
        </p:nvSpPr>
        <p:spPr>
          <a:xfrm>
            <a:off x="0" y="1768839"/>
            <a:ext cx="8805863" cy="433033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Recursive Descent Parsing Method?</a:t>
            </a:r>
          </a:p>
          <a:p>
            <a:pPr lvl="1" eaLnBrk="1" hangingPunct="1"/>
            <a:r>
              <a:rPr lang="en-US" altLang="en-US" sz="2800" dirty="0" smtClean="0"/>
              <a:t>A top-down parsing technique to parse and to implement </a:t>
            </a:r>
            <a:r>
              <a:rPr lang="en-US" altLang="en-US" sz="2800" dirty="0" smtClean="0">
                <a:solidFill>
                  <a:srgbClr val="0070C0"/>
                </a:solidFill>
              </a:rPr>
              <a:t>syntax-directed translators</a:t>
            </a:r>
          </a:p>
          <a:p>
            <a:pPr lvl="1" eaLnBrk="1" hangingPunct="1"/>
            <a:r>
              <a:rPr lang="en-US" altLang="en-US" sz="2800" dirty="0" smtClean="0"/>
              <a:t>Uses a set of </a:t>
            </a:r>
            <a:r>
              <a:rPr lang="en-US" altLang="en-US" sz="2800" dirty="0" smtClean="0">
                <a:solidFill>
                  <a:srgbClr val="FF0000"/>
                </a:solidFill>
              </a:rPr>
              <a:t>recursive procedures </a:t>
            </a:r>
            <a:r>
              <a:rPr lang="en-US" altLang="en-US" sz="2800" dirty="0" smtClean="0"/>
              <a:t>to process the input</a:t>
            </a:r>
          </a:p>
          <a:p>
            <a:pPr lvl="1" eaLnBrk="1" hangingPunct="1"/>
            <a:r>
              <a:rPr lang="en-US" altLang="en-US" sz="2800" dirty="0" smtClean="0"/>
              <a:t>Each non-terminal is implemented by </a:t>
            </a:r>
            <a:r>
              <a:rPr lang="en-US" altLang="en-US" sz="2800" dirty="0" smtClean="0">
                <a:solidFill>
                  <a:srgbClr val="FF0000"/>
                </a:solidFill>
              </a:rPr>
              <a:t>one procedure call</a:t>
            </a:r>
          </a:p>
          <a:p>
            <a:pPr lvl="2" eaLnBrk="1" hangingPunct="1"/>
            <a:r>
              <a:rPr lang="en-US" altLang="en-US" sz="2800" dirty="0" smtClean="0"/>
              <a:t>E.g., Procedure expr ()</a:t>
            </a:r>
          </a:p>
        </p:txBody>
      </p:sp>
    </p:spTree>
    <p:extLst>
      <p:ext uri="{BB962C8B-B14F-4D97-AF65-F5344CB8AC3E}">
        <p14:creationId xmlns:p14="http://schemas.microsoft.com/office/powerpoint/2010/main" val="3897410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95250" y="0"/>
            <a:ext cx="8534400" cy="1626433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Predictive Parsing</a:t>
            </a:r>
            <a:br>
              <a:rPr lang="en-US" altLang="en-US" sz="4400" dirty="0" smtClean="0"/>
            </a:br>
            <a:endParaRPr lang="en-US" altLang="en-US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C1FAAE-56F1-405C-AF7B-FA28409721AA}" type="slidenum">
              <a:rPr lang="en-US" altLang="en-US">
                <a:solidFill>
                  <a:srgbClr val="7B9899"/>
                </a:solidFill>
              </a:rPr>
              <a:pPr/>
              <a:t>39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2228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993557"/>
            <a:ext cx="8504238" cy="410561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Predictive Parsing</a:t>
            </a:r>
          </a:p>
          <a:p>
            <a:pPr lvl="1" eaLnBrk="1" hangingPunct="1"/>
            <a:r>
              <a:rPr lang="en-US" altLang="en-US" sz="3200" dirty="0" smtClean="0"/>
              <a:t>A recursive descent parsing that uses </a:t>
            </a:r>
            <a:r>
              <a:rPr lang="en-US" altLang="en-US" sz="3200" u="sng" dirty="0" smtClean="0">
                <a:solidFill>
                  <a:srgbClr val="C00000"/>
                </a:solidFill>
              </a:rPr>
              <a:t>one lookahead</a:t>
            </a:r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en-US" sz="3200" dirty="0" smtClean="0"/>
              <a:t>symbol to unambiguously select proper production rule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603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364331"/>
            <a:ext cx="83058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7B7C52-1539-4235-BDD5-FA56D6D14338}" type="slidenum">
              <a:rPr lang="en-US" altLang="en-US">
                <a:solidFill>
                  <a:srgbClr val="7B9899"/>
                </a:solidFill>
              </a:rPr>
              <a:pPr/>
              <a:t>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6388" name="Content Placeholder 2"/>
          <p:cNvSpPr>
            <a:spLocks noGrp="1"/>
          </p:cNvSpPr>
          <p:nvPr>
            <p:ph sz="quarter" idx="1"/>
          </p:nvPr>
        </p:nvSpPr>
        <p:spPr>
          <a:xfrm>
            <a:off x="0" y="1806315"/>
            <a:ext cx="8805863" cy="429286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Translation phases 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Analysis phase</a:t>
            </a:r>
          </a:p>
          <a:p>
            <a:pPr lvl="1" eaLnBrk="1" hangingPunct="1"/>
            <a:r>
              <a:rPr lang="en-US" altLang="en-US" dirty="0" smtClean="0">
                <a:solidFill>
                  <a:srgbClr val="0070C0"/>
                </a:solidFill>
              </a:rPr>
              <a:t>Synthesize phase</a:t>
            </a:r>
          </a:p>
          <a:p>
            <a:pPr eaLnBrk="1" hangingPunct="1"/>
            <a:r>
              <a:rPr lang="en-US" altLang="en-US" dirty="0" smtClean="0"/>
              <a:t>Analysis phase works with “</a:t>
            </a:r>
            <a:r>
              <a:rPr lang="en-US" altLang="en-US" dirty="0" smtClean="0">
                <a:solidFill>
                  <a:srgbClr val="7030A0"/>
                </a:solidFill>
              </a:rPr>
              <a:t>syntax</a:t>
            </a:r>
            <a:r>
              <a:rPr lang="en-US" altLang="en-US" dirty="0" smtClean="0"/>
              <a:t>” of the language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0732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53403" y="399256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ym typeface="Symbol" pitchFamily="18" charset="2"/>
              </a:rPr>
              <a:t>Top-Down Parsing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4F728A-B07D-4CAC-BEDA-41CDD73AAD5A}" type="slidenum">
              <a:rPr lang="en-US" altLang="en-US">
                <a:solidFill>
                  <a:srgbClr val="7B9899"/>
                </a:solidFill>
              </a:rPr>
              <a:pPr/>
              <a:t>40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Consider  the following  type Grammar: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</a:rPr>
              <a:t>type -&gt; simple | </a:t>
            </a:r>
            <a:r>
              <a:rPr lang="en-US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</a:t>
            </a:r>
            <a:r>
              <a:rPr lang="en-US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id</a:t>
            </a:r>
            <a:r>
              <a:rPr lang="en-US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| </a:t>
            </a:r>
            <a:r>
              <a:rPr lang="en-US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array</a:t>
            </a:r>
            <a:r>
              <a:rPr lang="en-US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[ simple ] </a:t>
            </a:r>
            <a:r>
              <a:rPr lang="en-US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of </a:t>
            </a:r>
            <a:r>
              <a:rPr lang="en-US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type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simple-&gt; </a:t>
            </a:r>
            <a:r>
              <a:rPr lang="en-US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integer</a:t>
            </a:r>
            <a:r>
              <a:rPr lang="en-US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| </a:t>
            </a:r>
            <a:r>
              <a:rPr lang="en-US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char</a:t>
            </a:r>
            <a:r>
              <a:rPr lang="en-US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|</a:t>
            </a:r>
            <a:r>
              <a:rPr lang="en-US" altLang="en-US" sz="24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num</a:t>
            </a:r>
            <a:r>
              <a:rPr lang="en-US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dotdot</a:t>
            </a:r>
            <a:r>
              <a:rPr lang="en-US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num</a:t>
            </a:r>
            <a:endParaRPr lang="en-US" altLang="en-US" sz="2400" b="1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900" dirty="0" smtClean="0">
                <a:sym typeface="Symbol" panose="05050102010706020507" pitchFamily="18" charset="2"/>
              </a:rPr>
              <a:t>Top Down Parsing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Process </a:t>
            </a:r>
            <a:r>
              <a:rPr lang="en-US" altLang="en-US" sz="1900" dirty="0" smtClean="0">
                <a:solidFill>
                  <a:schemeClr val="tx1"/>
                </a:solidFill>
                <a:sym typeface="Symbol" panose="05050102010706020507" pitchFamily="18" charset="2"/>
              </a:rPr>
              <a:t>starts with the </a:t>
            </a:r>
            <a:r>
              <a:rPr lang="en-US" altLang="en-US" sz="1900" dirty="0" smtClean="0">
                <a:solidFill>
                  <a:srgbClr val="0070C0"/>
                </a:solidFill>
                <a:sym typeface="Symbol" panose="05050102010706020507" pitchFamily="18" charset="2"/>
              </a:rPr>
              <a:t>root</a:t>
            </a:r>
            <a:r>
              <a:rPr lang="en-US" altLang="en-US" sz="1900" dirty="0" smtClean="0">
                <a:solidFill>
                  <a:schemeClr val="tx1"/>
                </a:solidFill>
                <a:sym typeface="Symbol" panose="05050102010706020507" pitchFamily="18" charset="2"/>
              </a:rPr>
              <a:t> (goal symbol)</a:t>
            </a:r>
          </a:p>
          <a:p>
            <a:pPr lvl="1" eaLnBrk="1" hangingPunct="1"/>
            <a:r>
              <a:rPr lang="en-US" altLang="en-US" sz="1900" dirty="0" smtClean="0">
                <a:solidFill>
                  <a:schemeClr val="tx1"/>
                </a:solidFill>
                <a:sym typeface="Symbol" panose="05050102010706020507" pitchFamily="18" charset="2"/>
              </a:rPr>
              <a:t>Constantly performs two steps:</a:t>
            </a:r>
          </a:p>
          <a:p>
            <a:pPr lvl="2" eaLnBrk="1" hangingPunct="1"/>
            <a:r>
              <a:rPr lang="en-US" altLang="en-US" sz="1700" dirty="0" smtClean="0">
                <a:sym typeface="Symbol" panose="05050102010706020507" pitchFamily="18" charset="2"/>
              </a:rPr>
              <a:t>At node n labeled by </a:t>
            </a:r>
            <a:r>
              <a:rPr lang="en-US" altLang="en-US" sz="1700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700" dirty="0" smtClean="0">
                <a:sym typeface="Symbol" panose="05050102010706020507" pitchFamily="18" charset="2"/>
              </a:rPr>
              <a:t>, selects one of the productions for A and expands it children</a:t>
            </a:r>
          </a:p>
          <a:p>
            <a:pPr lvl="2" eaLnBrk="1" hangingPunct="1"/>
            <a:r>
              <a:rPr lang="en-US" altLang="en-US" sz="1700" dirty="0" smtClean="0">
                <a:sym typeface="Symbol" panose="05050102010706020507" pitchFamily="18" charset="2"/>
              </a:rPr>
              <a:t>Finds the next node at which a subtree can be built</a:t>
            </a:r>
          </a:p>
        </p:txBody>
      </p:sp>
    </p:spTree>
    <p:extLst>
      <p:ext uri="{BB962C8B-B14F-4D97-AF65-F5344CB8AC3E}">
        <p14:creationId xmlns:p14="http://schemas.microsoft.com/office/powerpoint/2010/main" val="1304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4014" y="74610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ym typeface="Symbol" pitchFamily="18" charset="2"/>
              </a:rPr>
              <a:t>Steps in the top-down construction of a 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71AA21-0215-41E8-81D5-9A9E885B917E}" type="slidenum">
              <a:rPr lang="en-US" altLang="en-US">
                <a:solidFill>
                  <a:srgbClr val="7B9899"/>
                </a:solidFill>
              </a:rPr>
              <a:pPr/>
              <a:t>41</a:t>
            </a:fld>
            <a:endParaRPr lang="en-US" altLang="en-US">
              <a:solidFill>
                <a:srgbClr val="7B9899"/>
              </a:solidFill>
            </a:endParaRPr>
          </a:p>
        </p:txBody>
      </p:sp>
      <p:pic>
        <p:nvPicPr>
          <p:cNvPr id="54276" name="Picture 4" descr="f1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133600"/>
            <a:ext cx="5029200" cy="4572000"/>
          </a:xfrm>
          <a:noFill/>
        </p:spPr>
      </p:pic>
      <p:sp>
        <p:nvSpPr>
          <p:cNvPr id="5" name="Rectangle 4"/>
          <p:cNvSpPr/>
          <p:nvPr/>
        </p:nvSpPr>
        <p:spPr>
          <a:xfrm>
            <a:off x="0" y="1644649"/>
            <a:ext cx="830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Example: Parsing of the input </a:t>
            </a:r>
            <a:r>
              <a:rPr lang="en-US" dirty="0" smtClean="0">
                <a:solidFill>
                  <a:schemeClr val="tx1"/>
                </a:solidFill>
              </a:rPr>
              <a:t>string =  </a:t>
            </a:r>
            <a:r>
              <a:rPr lang="en-US" b="1" dirty="0">
                <a:solidFill>
                  <a:srgbClr val="C00000"/>
                </a:solidFill>
              </a:rPr>
              <a:t>array [ num </a:t>
            </a:r>
            <a:r>
              <a:rPr lang="en-US" b="1" dirty="0" err="1">
                <a:solidFill>
                  <a:srgbClr val="C00000"/>
                </a:solidFill>
              </a:rPr>
              <a:t>dotdot</a:t>
            </a:r>
            <a:r>
              <a:rPr lang="en-US" b="1" dirty="0">
                <a:solidFill>
                  <a:srgbClr val="C00000"/>
                </a:solidFill>
              </a:rPr>
              <a:t> num ] of integer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95800" y="2895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0" y="2667000"/>
            <a:ext cx="1143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</a:rPr>
              <a:t>Start symbol</a:t>
            </a:r>
          </a:p>
        </p:txBody>
      </p:sp>
    </p:spTree>
    <p:extLst>
      <p:ext uri="{BB962C8B-B14F-4D97-AF65-F5344CB8AC3E}">
        <p14:creationId xmlns:p14="http://schemas.microsoft.com/office/powerpoint/2010/main" val="40237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152400"/>
            <a:ext cx="8534400" cy="1295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ym typeface="Symbol" pitchFamily="18" charset="2"/>
              </a:rPr>
              <a:t>Top-down parsing </a:t>
            </a:r>
            <a:r>
              <a:rPr lang="en-US" sz="3600" dirty="0" smtClean="0">
                <a:sym typeface="Symbol" pitchFamily="18" charset="2"/>
              </a:rPr>
              <a:t>scanning </a:t>
            </a:r>
            <a:r>
              <a:rPr lang="en-US" sz="3600" dirty="0">
                <a:sym typeface="Symbol" pitchFamily="18" charset="2"/>
              </a:rPr>
              <a:t>the input from left to 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FD5926-B71E-4A71-9015-AC935D5D423D}" type="slidenum">
              <a:rPr lang="en-US" altLang="en-US">
                <a:solidFill>
                  <a:srgbClr val="7B9899"/>
                </a:solidFill>
              </a:rPr>
              <a:pPr/>
              <a:t>42</a:t>
            </a:fld>
            <a:endParaRPr lang="en-US" altLang="en-US">
              <a:solidFill>
                <a:srgbClr val="7B9899"/>
              </a:solidFill>
            </a:endParaRPr>
          </a:p>
        </p:txBody>
      </p:sp>
      <p:pic>
        <p:nvPicPr>
          <p:cNvPr id="55300" name="Picture 4" descr="sca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8813" y="1838325"/>
            <a:ext cx="5691187" cy="4257675"/>
          </a:xfrm>
          <a:noFill/>
        </p:spPr>
      </p:pic>
      <p:sp>
        <p:nvSpPr>
          <p:cNvPr id="5" name="Right Arrow 4"/>
          <p:cNvSpPr/>
          <p:nvPr/>
        </p:nvSpPr>
        <p:spPr>
          <a:xfrm>
            <a:off x="2743200" y="259080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67000" y="2133600"/>
            <a:ext cx="990600" cy="152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19400" y="3505200"/>
            <a:ext cx="990600" cy="152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819400" y="4800600"/>
            <a:ext cx="990600" cy="152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819400" y="403860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95600" y="541020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8958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sym typeface="Symbol" pitchFamily="18" charset="2"/>
              </a:rPr>
              <a:t>Example: Trial and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C8B857-40AD-4131-ABDF-58624D7FE1A2}" type="slidenum">
              <a:rPr lang="en-US" altLang="en-US">
                <a:solidFill>
                  <a:srgbClr val="7B9899"/>
                </a:solidFill>
              </a:rPr>
              <a:pPr/>
              <a:t>43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960605"/>
            <a:ext cx="8504238" cy="4138570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>
                <a:sym typeface="Symbol" pitchFamily="18" charset="2"/>
              </a:rPr>
              <a:t>The selection of a production for a non-terminal may involve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trail and error</a:t>
            </a:r>
          </a:p>
          <a:p>
            <a:pPr marL="438912" indent="-32004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>
                <a:sym typeface="Symbol" pitchFamily="18" charset="2"/>
              </a:rPr>
              <a:t>Example</a:t>
            </a:r>
          </a:p>
          <a:p>
            <a:pPr marL="73152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>
                <a:sym typeface="Symbol" pitchFamily="18" charset="2"/>
              </a:rPr>
              <a:t>The following grammar defines the language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{</a:t>
            </a:r>
            <a:r>
              <a:rPr lang="en-US" sz="2000" dirty="0" err="1">
                <a:solidFill>
                  <a:srgbClr val="FF0000"/>
                </a:solidFill>
                <a:sym typeface="Symbol" pitchFamily="18" charset="2"/>
              </a:rPr>
              <a:t>cabd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, cad}</a:t>
            </a:r>
          </a:p>
          <a:p>
            <a:pPr marL="996696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sz="1800" dirty="0">
                <a:sym typeface="Symbol" pitchFamily="18" charset="2"/>
              </a:rPr>
              <a:t>S  c A d</a:t>
            </a:r>
          </a:p>
          <a:p>
            <a:pPr marL="996696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sz="1800" dirty="0">
                <a:sym typeface="Symbol" pitchFamily="18" charset="2"/>
              </a:rPr>
              <a:t>A  a b | a</a:t>
            </a:r>
          </a:p>
          <a:p>
            <a:pPr marL="73152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>
                <a:sym typeface="Symbol" pitchFamily="18" charset="2"/>
              </a:rPr>
              <a:t>Suppose a parser is presented with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input</a:t>
            </a: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 “cad”</a:t>
            </a:r>
          </a:p>
          <a:p>
            <a:pPr marL="996696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sz="1800" dirty="0">
                <a:sym typeface="Symbol" pitchFamily="18" charset="2"/>
              </a:rPr>
              <a:t>S  c A </a:t>
            </a:r>
            <a:r>
              <a:rPr lang="en-US" sz="1800" dirty="0" smtClean="0">
                <a:sym typeface="Symbol" pitchFamily="18" charset="2"/>
              </a:rPr>
              <a:t>d </a:t>
            </a:r>
            <a:r>
              <a:rPr lang="en-US" sz="1800" dirty="0">
                <a:sym typeface="Symbol" pitchFamily="18" charset="2"/>
              </a:rPr>
              <a:t>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c a 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18" charset="2"/>
              </a:rPr>
              <a:t> d  </a:t>
            </a:r>
          </a:p>
          <a:p>
            <a:pPr marL="996696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sz="1800" dirty="0">
                <a:sym typeface="Symbol" pitchFamily="18" charset="2"/>
              </a:rPr>
              <a:t>parser is stuck because 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b </a:t>
            </a:r>
            <a:r>
              <a:rPr lang="en-US" sz="1800" dirty="0" smtClean="0">
                <a:sym typeface="Symbol" pitchFamily="18" charset="2"/>
              </a:rPr>
              <a:t>does </a:t>
            </a:r>
            <a:r>
              <a:rPr lang="en-US" sz="1800" dirty="0">
                <a:sym typeface="Symbol" pitchFamily="18" charset="2"/>
              </a:rPr>
              <a:t>not match </a:t>
            </a:r>
            <a:r>
              <a:rPr lang="en-US" sz="1800" dirty="0" smtClean="0">
                <a:sym typeface="Symbol" pitchFamily="18" charset="2"/>
              </a:rPr>
              <a:t>the input </a:t>
            </a:r>
            <a:r>
              <a:rPr lang="en-US" sz="1800" dirty="0" smtClean="0">
                <a:solidFill>
                  <a:srgbClr val="00B050"/>
                </a:solidFill>
                <a:sym typeface="Symbol" pitchFamily="18" charset="2"/>
              </a:rPr>
              <a:t>d</a:t>
            </a:r>
            <a:endParaRPr lang="en-US" sz="1800" dirty="0">
              <a:solidFill>
                <a:srgbClr val="00B050"/>
              </a:solidFill>
              <a:sym typeface="Symbol" pitchFamily="18" charset="2"/>
            </a:endParaRPr>
          </a:p>
          <a:p>
            <a:pPr marL="996696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sz="1800" dirty="0">
                <a:sym typeface="Symbol" pitchFamily="18" charset="2"/>
              </a:rPr>
              <a:t>Parser must </a:t>
            </a:r>
            <a:r>
              <a:rPr lang="en-US" sz="1800" dirty="0" smtClean="0">
                <a:sym typeface="Symbol" pitchFamily="18" charset="2"/>
              </a:rPr>
              <a:t>backtrack</a:t>
            </a:r>
            <a:endParaRPr lang="en-US" sz="1800" dirty="0">
              <a:sym typeface="Symbol" pitchFamily="18" charset="2"/>
            </a:endParaRPr>
          </a:p>
          <a:p>
            <a:pPr marL="73152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 smtClean="0">
                <a:sym typeface="Symbol" pitchFamily="18" charset="2"/>
              </a:rPr>
              <a:t>Second attempts: Parser 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backtracks</a:t>
            </a:r>
            <a:r>
              <a:rPr lang="en-US" sz="2000" dirty="0" smtClean="0">
                <a:sym typeface="Symbol" pitchFamily="18" charset="2"/>
              </a:rPr>
              <a:t> and selects another rule</a:t>
            </a:r>
          </a:p>
          <a:p>
            <a:pPr marL="1005840" lvl="2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/>
              <a:buChar char=""/>
              <a:defRPr/>
            </a:pPr>
            <a:r>
              <a:rPr lang="en-US" sz="1800" dirty="0" smtClean="0">
                <a:sym typeface="Symbol" pitchFamily="18" charset="2"/>
              </a:rPr>
              <a:t>S </a:t>
            </a:r>
            <a:r>
              <a:rPr lang="en-US" sz="1800" dirty="0">
                <a:sym typeface="Symbol" pitchFamily="18" charset="2"/>
              </a:rPr>
              <a:t> c A </a:t>
            </a:r>
            <a:r>
              <a:rPr lang="en-US" sz="1800" dirty="0" smtClean="0">
                <a:sym typeface="Symbol" pitchFamily="18" charset="2"/>
              </a:rPr>
              <a:t>d </a:t>
            </a:r>
            <a:r>
              <a:rPr lang="en-US" sz="1800" dirty="0">
                <a:sym typeface="Symbol" pitchFamily="18" charset="2"/>
              </a:rPr>
              <a:t> </a:t>
            </a:r>
            <a:r>
              <a:rPr lang="en-US" sz="1800" dirty="0">
                <a:solidFill>
                  <a:srgbClr val="00B050"/>
                </a:solidFill>
                <a:sym typeface="Symbol" pitchFamily="18" charset="2"/>
              </a:rPr>
              <a:t>c a d</a:t>
            </a:r>
          </a:p>
        </p:txBody>
      </p:sp>
    </p:spTree>
    <p:extLst>
      <p:ext uri="{BB962C8B-B14F-4D97-AF65-F5344CB8AC3E}">
        <p14:creationId xmlns:p14="http://schemas.microsoft.com/office/powerpoint/2010/main" val="10201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4331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ym typeface="Symbol" pitchFamily="18" charset="2"/>
              </a:rPr>
              <a:t>More on Predictive </a:t>
            </a:r>
            <a:r>
              <a:rPr lang="en-US" dirty="0">
                <a:sym typeface="Symbol" pitchFamily="18" charset="2"/>
              </a:rPr>
              <a:t>Parsing (PP)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D3AFB3-CC9D-4FB8-A476-73BC07148FD2}" type="slidenum">
              <a:rPr lang="en-US" altLang="en-US">
                <a:solidFill>
                  <a:srgbClr val="7B9899"/>
                </a:solidFill>
              </a:rPr>
              <a:pPr/>
              <a:t>44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17156" y="2130425"/>
            <a:ext cx="7772400" cy="4114800"/>
          </a:xfrm>
          <a:solidFill>
            <a:schemeClr val="bg1"/>
          </a:solidFill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Special form of recursive-descent parsing,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Uses the </a:t>
            </a:r>
            <a:r>
              <a:rPr lang="en-US" altLang="en-US" i="1" dirty="0" smtClean="0">
                <a:solidFill>
                  <a:srgbClr val="00B0F0"/>
                </a:solidFill>
              </a:rPr>
              <a:t>lookahead</a:t>
            </a:r>
            <a:r>
              <a:rPr lang="en-US" altLang="en-US" dirty="0" smtClean="0">
                <a:solidFill>
                  <a:srgbClr val="00B0F0"/>
                </a:solidFill>
              </a:rPr>
              <a:t> </a:t>
            </a:r>
            <a:r>
              <a:rPr lang="en-US" altLang="en-US" dirty="0" smtClean="0"/>
              <a:t>symbol to call the routine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Begins with a call to the routine for </a:t>
            </a:r>
            <a:r>
              <a:rPr lang="en-US" altLang="en-US" dirty="0" smtClean="0">
                <a:solidFill>
                  <a:srgbClr val="00B0F0"/>
                </a:solidFill>
              </a:rPr>
              <a:t>starting symbol </a:t>
            </a:r>
            <a:r>
              <a:rPr lang="en-US" altLang="en-US" dirty="0" smtClean="0"/>
              <a:t>(or goal symbol)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B050"/>
                </a:solidFill>
              </a:rPr>
              <a:t>No backtracking is needed (good)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Does not handle left-recursive grammar (bad)</a:t>
            </a:r>
          </a:p>
        </p:txBody>
      </p:sp>
    </p:spTree>
    <p:extLst>
      <p:ext uri="{BB962C8B-B14F-4D97-AF65-F5344CB8AC3E}">
        <p14:creationId xmlns:p14="http://schemas.microsoft.com/office/powerpoint/2010/main" val="19056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" y="524669"/>
            <a:ext cx="8943975" cy="10048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Designing a Predicative </a:t>
            </a:r>
            <a:r>
              <a:rPr lang="en-US" dirty="0" smtClean="0"/>
              <a:t>Parsing (PP)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293426-47C2-46B3-BE0B-64FC173703D1}" type="slidenum">
              <a:rPr lang="en-US" altLang="en-US">
                <a:solidFill>
                  <a:srgbClr val="7B9899"/>
                </a:solidFill>
              </a:rPr>
              <a:pPr/>
              <a:t>45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944129"/>
            <a:ext cx="8504238" cy="4155045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Predictive </a:t>
            </a:r>
            <a:r>
              <a:rPr lang="en-US" sz="2800" dirty="0" smtClean="0"/>
              <a:t>parser  (PP) </a:t>
            </a:r>
            <a:r>
              <a:rPr lang="en-US" sz="2800" dirty="0"/>
              <a:t>is a program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smtClean="0"/>
              <a:t>Consists </a:t>
            </a:r>
            <a:r>
              <a:rPr lang="en-US" sz="2400" dirty="0"/>
              <a:t>of a routine for every </a:t>
            </a:r>
            <a:r>
              <a:rPr lang="en-US" sz="2400" dirty="0">
                <a:solidFill>
                  <a:srgbClr val="FF0000"/>
                </a:solidFill>
              </a:rPr>
              <a:t>non-terminal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/>
              <a:t>Each routine decides which production to use based on the </a:t>
            </a:r>
            <a:r>
              <a:rPr lang="en-US" sz="2400" dirty="0" smtClean="0"/>
              <a:t>look-ahead </a:t>
            </a:r>
            <a:r>
              <a:rPr lang="en-US" sz="2400" dirty="0"/>
              <a:t>symbol in </a:t>
            </a:r>
            <a:r>
              <a:rPr lang="en-US" sz="2400" dirty="0">
                <a:solidFill>
                  <a:srgbClr val="C00000"/>
                </a:solidFill>
              </a:rPr>
              <a:t>FIRST(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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endParaRPr lang="en-US" sz="2400" dirty="0">
              <a:solidFill>
                <a:srgbClr val="C00000"/>
              </a:solidFill>
              <a:sym typeface="Symbol" pitchFamily="18" charset="2"/>
            </a:endParaRP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>
                <a:sym typeface="Symbol" pitchFamily="18" charset="2"/>
              </a:rPr>
              <a:t>where </a:t>
            </a:r>
            <a:endParaRPr lang="en-US" dirty="0" smtClean="0">
              <a:sym typeface="Symbol" pitchFamily="18" charset="2"/>
            </a:endParaRPr>
          </a:p>
          <a:p>
            <a:pPr marL="1271334" lvl="3" eaLnBrk="1" fontAlgn="auto" hangingPunct="1">
              <a:spcAft>
                <a:spcPts val="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 refers to  R.H.S (Right Hand Side) of a production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  <a:p>
            <a:pPr marL="1216152" lvl="3" indent="-182880" eaLnBrk="1" fontAlgn="auto" hangingPunct="1">
              <a:spcAft>
                <a:spcPts val="0"/>
              </a:spcAft>
              <a:buClr>
                <a:schemeClr val="accent4"/>
              </a:buClr>
              <a:buFont typeface="Arial"/>
              <a:buChar char="▪"/>
              <a:defRPr/>
            </a:pPr>
            <a:r>
              <a:rPr lang="en-US" sz="1800" dirty="0">
                <a:solidFill>
                  <a:srgbClr val="C00000"/>
                </a:solidFill>
                <a:sym typeface="Symbol" pitchFamily="18" charset="2"/>
              </a:rPr>
              <a:t>FIRST() </a:t>
            </a:r>
            <a:r>
              <a:rPr lang="en-US" sz="1800" dirty="0" smtClean="0">
                <a:sym typeface="Symbol" pitchFamily="18" charset="2"/>
              </a:rPr>
              <a:t>=  a set </a:t>
            </a:r>
            <a:r>
              <a:rPr lang="en-US" sz="1800" dirty="0">
                <a:sym typeface="Symbol" pitchFamily="18" charset="2"/>
              </a:rPr>
              <a:t>of </a:t>
            </a:r>
            <a:r>
              <a:rPr lang="en-US" sz="1800" dirty="0" smtClean="0">
                <a:sym typeface="Symbol" pitchFamily="18" charset="2"/>
              </a:rPr>
              <a:t>tokens (</a:t>
            </a:r>
            <a:r>
              <a:rPr lang="en-US" sz="1800" dirty="0" smtClean="0">
                <a:solidFill>
                  <a:srgbClr val="00B0F0"/>
                </a:solidFill>
                <a:sym typeface="Symbol" pitchFamily="18" charset="2"/>
              </a:rPr>
              <a:t>terminals</a:t>
            </a:r>
            <a:r>
              <a:rPr lang="en-US" sz="1800" dirty="0" smtClean="0">
                <a:sym typeface="Symbol" pitchFamily="18" charset="2"/>
              </a:rPr>
              <a:t>) </a:t>
            </a:r>
            <a:r>
              <a:rPr lang="en-US" sz="1800" dirty="0">
                <a:sym typeface="Symbol" pitchFamily="18" charset="2"/>
              </a:rPr>
              <a:t>appearing as the </a:t>
            </a:r>
            <a:r>
              <a:rPr lang="en-US" sz="1800" dirty="0" smtClean="0">
                <a:solidFill>
                  <a:srgbClr val="00B0F0"/>
                </a:solidFill>
                <a:sym typeface="Symbol" pitchFamily="18" charset="2"/>
              </a:rPr>
              <a:t>FIRST </a:t>
            </a:r>
            <a:r>
              <a:rPr lang="en-US" sz="1800" dirty="0">
                <a:solidFill>
                  <a:srgbClr val="00B0F0"/>
                </a:solidFill>
                <a:sym typeface="Symbol" pitchFamily="18" charset="2"/>
              </a:rPr>
              <a:t>symbols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1800" dirty="0">
                <a:sym typeface="Symbol" pitchFamily="18" charset="2"/>
              </a:rPr>
              <a:t>of one or more strings generated from </a:t>
            </a:r>
            <a:r>
              <a:rPr lang="en-US" sz="1800" dirty="0" smtClean="0">
                <a:sym typeface="Symbol" pitchFamily="18" charset="2"/>
              </a:rPr>
              <a:t></a:t>
            </a:r>
            <a:endParaRPr lang="en-US" sz="1800" dirty="0">
              <a:sym typeface="Symbol" pitchFamily="18" charset="2"/>
            </a:endParaRPr>
          </a:p>
          <a:p>
            <a:pPr marL="667512" lvl="1" indent="-182880" eaLnBrk="1" fontAlgn="auto" hangingPunct="1">
              <a:spcAft>
                <a:spcPts val="0"/>
              </a:spcAft>
              <a:buClr>
                <a:schemeClr val="accent4"/>
              </a:buClr>
              <a:buFont typeface="Arial"/>
              <a:buChar char="▪"/>
              <a:defRPr/>
            </a:pPr>
            <a:r>
              <a:rPr lang="en-US" dirty="0" smtClean="0">
                <a:sym typeface="Symbol" pitchFamily="18" charset="2"/>
              </a:rPr>
              <a:t>Examples: </a:t>
            </a:r>
            <a:r>
              <a:rPr dirty="0" smtClean="0">
                <a:solidFill>
                  <a:schemeClr val="tx1"/>
                </a:solidFill>
                <a:sym typeface="Symbol" pitchFamily="18" charset="2"/>
              </a:rPr>
              <a:t>simple-&gt; </a:t>
            </a:r>
            <a:r>
              <a:rPr b="1" dirty="0" smtClean="0">
                <a:solidFill>
                  <a:schemeClr val="tx1"/>
                </a:solidFill>
                <a:sym typeface="Symbol" pitchFamily="18" charset="2"/>
              </a:rPr>
              <a:t>integer</a:t>
            </a:r>
            <a:r>
              <a:rPr dirty="0" smtClean="0">
                <a:solidFill>
                  <a:schemeClr val="tx1"/>
                </a:solidFill>
                <a:sym typeface="Symbol" pitchFamily="18" charset="2"/>
              </a:rPr>
              <a:t> | </a:t>
            </a:r>
            <a:r>
              <a:rPr b="1" dirty="0" smtClean="0">
                <a:solidFill>
                  <a:schemeClr val="tx1"/>
                </a:solidFill>
                <a:sym typeface="Symbol" pitchFamily="18" charset="2"/>
              </a:rPr>
              <a:t>char</a:t>
            </a:r>
            <a:r>
              <a:rPr dirty="0" smtClean="0">
                <a:solidFill>
                  <a:schemeClr val="tx1"/>
                </a:solidFill>
                <a:sym typeface="Symbol" pitchFamily="18" charset="2"/>
              </a:rPr>
              <a:t> |</a:t>
            </a:r>
            <a:r>
              <a:rPr b="1" dirty="0" smtClean="0">
                <a:solidFill>
                  <a:schemeClr val="tx1"/>
                </a:solidFill>
                <a:sym typeface="Symbol" pitchFamily="18" charset="2"/>
              </a:rPr>
              <a:t> num</a:t>
            </a:r>
            <a:r>
              <a:rPr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b="1" dirty="0" err="1" smtClean="0">
                <a:solidFill>
                  <a:schemeClr val="tx1"/>
                </a:solidFill>
                <a:sym typeface="Symbol" pitchFamily="18" charset="2"/>
              </a:rPr>
              <a:t>dotdot</a:t>
            </a:r>
            <a:r>
              <a:rPr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b="1" dirty="0" smtClean="0">
                <a:solidFill>
                  <a:schemeClr val="tx1"/>
                </a:solidFill>
                <a:sym typeface="Symbol" pitchFamily="18" charset="2"/>
              </a:rPr>
              <a:t>num</a:t>
            </a:r>
            <a:endParaRPr lang="en-US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1425702" lvl="4" indent="-182880" eaLnBrk="1" fontAlgn="auto" hangingPunct="1">
              <a:spcAft>
                <a:spcPts val="0"/>
              </a:spcAft>
              <a:buClr>
                <a:schemeClr val="accent5"/>
              </a:buClr>
              <a:buFont typeface="Arial"/>
              <a:buChar char="▪"/>
              <a:defRPr/>
            </a:pPr>
            <a:r>
              <a:rPr lang="en-US" dirty="0" smtClean="0">
                <a:sym typeface="Symbol" pitchFamily="18" charset="2"/>
              </a:rPr>
              <a:t>FIRST (simple) = {integer, char, num}</a:t>
            </a:r>
            <a:endParaRPr lang="en-US" b="1" dirty="0" smtClean="0">
              <a:sym typeface="Symbol" pitchFamily="18" charset="2"/>
            </a:endParaRPr>
          </a:p>
          <a:p>
            <a:pPr marL="1425702" lvl="4" indent="-182880" eaLnBrk="1" fontAlgn="auto" hangingPunct="1">
              <a:spcAft>
                <a:spcPts val="0"/>
              </a:spcAft>
              <a:buClr>
                <a:schemeClr val="accent4"/>
              </a:buClr>
              <a:buFont typeface="Arial"/>
              <a:buChar char="▪"/>
              <a:defRPr/>
            </a:pPr>
            <a:endParaRPr b="1" dirty="0" smtClean="0">
              <a:sym typeface="Symbol" pitchFamily="18" charset="2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2400" dirty="0">
              <a:sym typeface="Symbol" pitchFamily="18" charset="2"/>
            </a:endParaRPr>
          </a:p>
          <a:p>
            <a:pPr marL="1216152" lvl="3" indent="-182880" eaLnBrk="1" fontAlgn="auto" hangingPunct="1">
              <a:spcAft>
                <a:spcPts val="0"/>
              </a:spcAft>
              <a:buClr>
                <a:schemeClr val="accent4"/>
              </a:buClr>
              <a:buFont typeface="Arial"/>
              <a:buChar char="▪"/>
              <a:defRPr/>
            </a:pPr>
            <a:endParaRPr lang="en-US" sz="1800" dirty="0">
              <a:sym typeface="Symbol" pitchFamily="18" charset="2"/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85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More on FIRST(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2018269"/>
            <a:ext cx="8504238" cy="408090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The FIRST sets must be used if there are two or more productions</a:t>
            </a:r>
          </a:p>
          <a:p>
            <a:pPr lvl="1" eaLnBrk="1" hangingPunct="1"/>
            <a:r>
              <a:rPr lang="en-US" altLang="en-US" dirty="0" smtClean="0"/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</a:t>
            </a:r>
          </a:p>
          <a:p>
            <a:pPr lvl="1" eaLnBrk="1" hangingPunct="1"/>
            <a:r>
              <a:rPr lang="en-US" altLang="en-US" dirty="0" smtClean="0"/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</a:t>
            </a: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Recursive-descent parsing </a:t>
            </a:r>
            <a:r>
              <a:rPr lang="en-US" altLang="en-US" dirty="0" smtClean="0">
                <a:solidFill>
                  <a:srgbClr val="00B0F0"/>
                </a:solidFill>
                <a:sym typeface="Symbol" panose="05050102010706020507" pitchFamily="18" charset="2"/>
              </a:rPr>
              <a:t>without backtracking </a:t>
            </a:r>
            <a:r>
              <a:rPr lang="en-US" altLang="en-US" dirty="0" smtClean="0">
                <a:sym typeface="Symbol" panose="05050102010706020507" pitchFamily="18" charset="2"/>
              </a:rPr>
              <a:t>demands FIRST()  and FIRST() to be disjoint</a:t>
            </a:r>
          </a:p>
          <a:p>
            <a:pPr lvl="1" eaLnBrk="1" hangingPunct="1"/>
            <a:r>
              <a:rPr lang="en-US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FIRST()  FIRST()  </a:t>
            </a: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Lookahead symbol can be used to decide which production must be used</a:t>
            </a:r>
          </a:p>
          <a:p>
            <a:pPr lvl="1" eaLnBrk="1" hangingPunct="1"/>
            <a:r>
              <a:rPr lang="en-US" altLang="en-US" dirty="0" smtClean="0">
                <a:solidFill>
                  <a:srgbClr val="7030A0"/>
                </a:solidFill>
                <a:sym typeface="Symbol" panose="05050102010706020507" pitchFamily="18" charset="2"/>
              </a:rPr>
              <a:t>If a lookahead symbol is in FIRST(), then  can be used</a:t>
            </a:r>
            <a:endParaRPr lang="en-US" altLang="en-US" dirty="0" smtClean="0">
              <a:solidFill>
                <a:srgbClr val="7030A0"/>
              </a:solidFill>
            </a:endParaRPr>
          </a:p>
          <a:p>
            <a:pPr lvl="1" eaLnBrk="1" hangingPunct="1"/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If a lookahead symbol is in FIRST(), then can be used</a:t>
            </a:r>
            <a:endParaRPr lang="en-US" altLang="en-US" dirty="0" smtClean="0">
              <a:solidFill>
                <a:srgbClr val="00B050"/>
              </a:solidFill>
            </a:endParaRP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860F47-4083-4D79-B415-D8022136BD6D}" type="slidenum">
              <a:rPr lang="en-US" altLang="en-US">
                <a:solidFill>
                  <a:srgbClr val="7B9899"/>
                </a:solidFill>
              </a:rPr>
              <a:pPr/>
              <a:t>46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82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005" y="364331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ym typeface="Symbol" pitchFamily="18" charset="2"/>
              </a:rPr>
              <a:t>Guidelines for </a:t>
            </a:r>
            <a:r>
              <a:rPr lang="en-US" sz="3200" dirty="0" smtClean="0">
                <a:sym typeface="Symbol" pitchFamily="18" charset="2"/>
              </a:rPr>
              <a:t>implementing </a:t>
            </a:r>
            <a:r>
              <a:rPr lang="en-US" sz="3200" dirty="0">
                <a:sym typeface="Symbol" pitchFamily="18" charset="2"/>
              </a:rPr>
              <a:t>top-down parsers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A8AFC5-2FDD-4656-8BB1-525B223B5CCA}" type="slidenum">
              <a:rPr lang="en-US" altLang="en-US">
                <a:solidFill>
                  <a:srgbClr val="7B9899"/>
                </a:solidFill>
              </a:rPr>
              <a:pPr/>
              <a:t>47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19881" y="1914354"/>
            <a:ext cx="8504238" cy="4572000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ym typeface="Symbol" pitchFamily="18" charset="2"/>
              </a:rPr>
              <a:t>Write a routine </a:t>
            </a:r>
            <a:r>
              <a:rPr lang="en-US" dirty="0" smtClean="0">
                <a:sym typeface="Symbol" pitchFamily="18" charset="2"/>
              </a:rPr>
              <a:t>for </a:t>
            </a:r>
            <a:r>
              <a:rPr lang="en-US" dirty="0">
                <a:sym typeface="Symbol" pitchFamily="18" charset="2"/>
              </a:rPr>
              <a:t>each </a:t>
            </a:r>
            <a:r>
              <a:rPr lang="en-US" u="sng" dirty="0" smtClean="0">
                <a:solidFill>
                  <a:srgbClr val="FF0000"/>
                </a:solidFill>
                <a:sym typeface="Symbol" pitchFamily="18" charset="2"/>
              </a:rPr>
              <a:t>non-terminal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in the Grammar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ym typeface="Symbol" pitchFamily="18" charset="2"/>
              </a:rPr>
              <a:t>Call that routine </a:t>
            </a:r>
            <a:r>
              <a:rPr lang="en-US" dirty="0" smtClean="0">
                <a:sym typeface="Symbol" pitchFamily="18" charset="2"/>
              </a:rPr>
              <a:t>whenever </a:t>
            </a:r>
            <a:r>
              <a:rPr lang="en-US" dirty="0">
                <a:sym typeface="Symbol" pitchFamily="18" charset="2"/>
              </a:rPr>
              <a:t>a production for the </a:t>
            </a:r>
            <a:r>
              <a:rPr lang="en-US" dirty="0" smtClean="0">
                <a:sym typeface="Symbol" pitchFamily="18" charset="2"/>
              </a:rPr>
              <a:t>non-terminal </a:t>
            </a:r>
            <a:r>
              <a:rPr lang="en-US" dirty="0">
                <a:sym typeface="Symbol" pitchFamily="18" charset="2"/>
              </a:rPr>
              <a:t>is to be applied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See the example for type grammar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type </a:t>
            </a:r>
            <a:r>
              <a:rPr lang="en-US" sz="1800" dirty="0">
                <a:solidFill>
                  <a:schemeClr val="tx1"/>
                </a:solidFill>
              </a:rPr>
              <a:t>-&gt; simple |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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id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| 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array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[ simple ] 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of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type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simple-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&gt; 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integer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| 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char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|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 num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sym typeface="Symbol" pitchFamily="18" charset="2"/>
              </a:rPr>
              <a:t>dotdot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num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>
              <a:solidFill>
                <a:srgbClr val="33CC33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6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509" y="364331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ym typeface="Symbol" pitchFamily="18" charset="2"/>
              </a:rPr>
              <a:t>Pseudocode </a:t>
            </a:r>
            <a:r>
              <a:rPr lang="en-US" dirty="0">
                <a:sym typeface="Symbol" pitchFamily="18" charset="2"/>
              </a:rPr>
              <a:t>for </a:t>
            </a:r>
            <a:r>
              <a:rPr lang="en-US" dirty="0" smtClean="0">
                <a:sym typeface="Symbol" pitchFamily="18" charset="2"/>
              </a:rPr>
              <a:t>PP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E254C5-47BC-4921-8E92-6C96DA321224}" type="slidenum">
              <a:rPr lang="en-US" altLang="en-US">
                <a:solidFill>
                  <a:srgbClr val="7B9899"/>
                </a:solidFill>
              </a:rPr>
              <a:pPr/>
              <a:t>48</a:t>
            </a:fld>
            <a:endParaRPr lang="en-US" altLang="en-US">
              <a:solidFill>
                <a:srgbClr val="7B9899"/>
              </a:solidFill>
            </a:endParaRPr>
          </a:p>
        </p:txBody>
      </p:sp>
      <p:pic>
        <p:nvPicPr>
          <p:cNvPr id="61444" name="Picture 3" descr="f1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31975"/>
            <a:ext cx="4648200" cy="5026025"/>
          </a:xfrm>
          <a:noFill/>
        </p:spPr>
      </p:pic>
    </p:spTree>
    <p:extLst>
      <p:ext uri="{BB962C8B-B14F-4D97-AF65-F5344CB8AC3E}">
        <p14:creationId xmlns:p14="http://schemas.microsoft.com/office/powerpoint/2010/main" val="24046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Left 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B3E7CB-4D4C-4F81-932D-12AF246269DA}" type="slidenum">
              <a:rPr lang="en-US" altLang="en-US">
                <a:solidFill>
                  <a:srgbClr val="7B9899"/>
                </a:solidFill>
              </a:rPr>
              <a:pPr/>
              <a:t>49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2034745"/>
            <a:ext cx="8504238" cy="406442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It is possible for a recursive descent parser to loop forever</a:t>
            </a:r>
          </a:p>
          <a:p>
            <a:pPr lvl="1" eaLnBrk="1" hangingPunct="1"/>
            <a:r>
              <a:rPr lang="en-US" altLang="en-US" dirty="0" smtClean="0"/>
              <a:t>Example</a:t>
            </a:r>
          </a:p>
          <a:p>
            <a:pPr lvl="2" eaLnBrk="1" hangingPunct="1"/>
            <a:r>
              <a:rPr lang="en-US" altLang="en-US" dirty="0" smtClean="0"/>
              <a:t>expr-&gt; expr + term</a:t>
            </a:r>
          </a:p>
          <a:p>
            <a:pPr lvl="1" eaLnBrk="1" hangingPunct="1"/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48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9685" y="365126"/>
            <a:ext cx="8035665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model of a compiler front-end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BEEC41-4363-4C0D-BB69-E181A3796C86}" type="slidenum">
              <a:rPr lang="en-US" altLang="en-US">
                <a:solidFill>
                  <a:srgbClr val="7B9899"/>
                </a:solidFill>
              </a:rPr>
              <a:pPr/>
              <a:t>5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0" y="2895600"/>
            <a:ext cx="16002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Lex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114800" y="2895600"/>
            <a:ext cx="1600200" cy="8382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parser</a:t>
            </a:r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3124200" y="3352800"/>
            <a:ext cx="990600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>
            <a:off x="5334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>
            <a:off x="57150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5715000" y="3352800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Syntax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tree</a:t>
            </a: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7924800" y="3200400"/>
            <a:ext cx="121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3-address code</a:t>
            </a: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152400" y="33528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Char stream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629400" y="2895600"/>
            <a:ext cx="1371600" cy="8382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bg2"/>
                </a:solidFill>
                <a:latin typeface="Times New Roman" pitchFamily="18" charset="0"/>
              </a:rPr>
              <a:t>Intermediate Code </a:t>
            </a:r>
          </a:p>
          <a:p>
            <a:pPr algn="ctr" eaLnBrk="1" hangingPunct="1">
              <a:defRPr/>
            </a:pPr>
            <a:r>
              <a:rPr lang="en-US" sz="1400" dirty="0">
                <a:solidFill>
                  <a:schemeClr val="bg2"/>
                </a:solidFill>
                <a:latin typeface="Times New Roman" pitchFamily="18" charset="0"/>
              </a:rPr>
              <a:t>Generator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24800" y="3276600"/>
            <a:ext cx="990600" cy="1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267200" y="4572000"/>
            <a:ext cx="160020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Symbol Table</a:t>
            </a:r>
          </a:p>
        </p:txBody>
      </p:sp>
      <p:cxnSp>
        <p:nvCxnSpPr>
          <p:cNvPr id="19" name="Straight Arrow Connector 18"/>
          <p:cNvCxnSpPr>
            <a:stCxn id="34820" idx="2"/>
            <a:endCxn id="17" idx="1"/>
          </p:cNvCxnSpPr>
          <p:nvPr/>
        </p:nvCxnSpPr>
        <p:spPr>
          <a:xfrm rot="16200000" flipH="1">
            <a:off x="2667000" y="3390900"/>
            <a:ext cx="1257300" cy="19431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4821" idx="2"/>
            <a:endCxn id="17" idx="0"/>
          </p:cNvCxnSpPr>
          <p:nvPr/>
        </p:nvCxnSpPr>
        <p:spPr>
          <a:xfrm rot="16200000" flipH="1">
            <a:off x="4572000" y="4076700"/>
            <a:ext cx="838200" cy="1524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7" idx="3"/>
          </p:cNvCxnSpPr>
          <p:nvPr/>
        </p:nvCxnSpPr>
        <p:spPr>
          <a:xfrm rot="5400000">
            <a:off x="5962650" y="3638550"/>
            <a:ext cx="1257300" cy="14478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6" name="Text Box 13"/>
          <p:cNvSpPr txBox="1">
            <a:spLocks noChangeArrowheads="1"/>
          </p:cNvSpPr>
          <p:nvPr/>
        </p:nvSpPr>
        <p:spPr bwMode="auto">
          <a:xfrm>
            <a:off x="2971800" y="3429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10358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951" y="365126"/>
            <a:ext cx="8440399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Eliminating Left 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25E1E5-F6F8-4515-A0A5-5D77AE60A8B6}" type="slidenum">
              <a:rPr lang="en-US" altLang="en-US">
                <a:solidFill>
                  <a:srgbClr val="7B9899"/>
                </a:solidFill>
              </a:rPr>
              <a:pPr/>
              <a:t>50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2130425"/>
            <a:ext cx="8504238" cy="39687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E.g. </a:t>
            </a:r>
          </a:p>
          <a:p>
            <a:pPr lvl="1" eaLnBrk="1" hangingPunct="1"/>
            <a:r>
              <a:rPr lang="en-US" altLang="en-US" dirty="0" smtClean="0"/>
              <a:t>A -&gt; A</a:t>
            </a:r>
            <a:r>
              <a:rPr lang="en-US" altLang="en-US" dirty="0" smtClean="0">
                <a:sym typeface="Symbol" panose="05050102010706020507" pitchFamily="18" charset="2"/>
              </a:rPr>
              <a:t> |</a:t>
            </a: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into 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A-&gt; 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-&gt; 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|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</a:t>
            </a:r>
          </a:p>
          <a:p>
            <a:pPr eaLnBrk="1" hangingPunct="1"/>
            <a:r>
              <a:rPr lang="en-US" altLang="en-US" dirty="0" smtClean="0"/>
              <a:t>The left-recursion elimination can be applied to Translation Scheme</a:t>
            </a:r>
          </a:p>
        </p:txBody>
      </p:sp>
    </p:spTree>
    <p:extLst>
      <p:ext uri="{BB962C8B-B14F-4D97-AF65-F5344CB8AC3E}">
        <p14:creationId xmlns:p14="http://schemas.microsoft.com/office/powerpoint/2010/main" val="26456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8" y="364331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General technique for eliminating left recursion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DCFF13-797F-4543-B679-E8566D12BE03}" type="slidenum">
              <a:rPr lang="en-US" altLang="en-US">
                <a:solidFill>
                  <a:srgbClr val="7B9899"/>
                </a:solidFill>
              </a:rPr>
              <a:pPr/>
              <a:t>51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2034745"/>
            <a:ext cx="8504238" cy="406442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Suppose</a:t>
            </a:r>
          </a:p>
          <a:p>
            <a:pPr eaLnBrk="1" hangingPunct="1"/>
            <a:r>
              <a:rPr lang="en-US" altLang="en-US" dirty="0" smtClean="0"/>
              <a:t>A -&gt; A</a:t>
            </a:r>
            <a:r>
              <a:rPr lang="en-US" altLang="en-US" dirty="0" smtClean="0">
                <a:sym typeface="Symbol" panose="05050102010706020507" pitchFamily="18" charset="2"/>
              </a:rPr>
              <a:t> |A|</a:t>
            </a: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Into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A-&gt; 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R</a:t>
            </a:r>
          </a:p>
          <a:p>
            <a:pPr lvl="1" eaLnBrk="1" hangingPunct="1"/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-&gt; R| R|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64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1509" y="364331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ym typeface="Symbol" pitchFamily="18" charset="2"/>
              </a:rPr>
              <a:t>Elimination </a:t>
            </a:r>
            <a:r>
              <a:rPr lang="en-US" dirty="0" smtClean="0">
                <a:sym typeface="Symbol" pitchFamily="18" charset="2"/>
              </a:rPr>
              <a:t>of let </a:t>
            </a:r>
            <a:r>
              <a:rPr lang="en-US" dirty="0">
                <a:sym typeface="Symbol" pitchFamily="18" charset="2"/>
              </a:rPr>
              <a:t>recursion infix-postfix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2017BF-4A7A-4829-9846-9417B78DA070}" type="slidenum">
              <a:rPr lang="en-US" altLang="en-US">
                <a:solidFill>
                  <a:srgbClr val="7B9899"/>
                </a:solidFill>
              </a:rPr>
              <a:pPr/>
              <a:t>52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993557"/>
            <a:ext cx="9144000" cy="4105618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expr</a:t>
            </a:r>
            <a:r>
              <a:rPr lang="en-US" altLang="en-US" sz="2800" dirty="0" smtClean="0">
                <a:sym typeface="Symbol" panose="05050102010706020507" pitchFamily="18" charset="2"/>
              </a:rPr>
              <a:t> expr + term </a:t>
            </a:r>
            <a:r>
              <a:rPr lang="en-US" altLang="en-US" sz="2800" dirty="0" smtClean="0">
                <a:solidFill>
                  <a:srgbClr val="33CC33"/>
                </a:solidFill>
                <a:sym typeface="Symbol" panose="05050102010706020507" pitchFamily="18" charset="2"/>
              </a:rPr>
              <a:t>{print (‘+’) }</a:t>
            </a:r>
            <a:r>
              <a:rPr lang="en-US" altLang="en-US" sz="2800" dirty="0" smtClean="0">
                <a:sym typeface="Symbol" panose="05050102010706020507" pitchFamily="18" charset="2"/>
              </a:rPr>
              <a:t>|expr - term </a:t>
            </a:r>
            <a:r>
              <a:rPr lang="en-US" altLang="en-US" sz="2800" dirty="0" smtClean="0">
                <a:solidFill>
                  <a:srgbClr val="33CC33"/>
                </a:solidFill>
                <a:sym typeface="Symbol" panose="05050102010706020507" pitchFamily="18" charset="2"/>
              </a:rPr>
              <a:t>{print (‘-’)</a:t>
            </a:r>
            <a:r>
              <a:rPr lang="en-US" altLang="en-US" sz="2800" dirty="0" smtClean="0">
                <a:sym typeface="Symbol" panose="05050102010706020507" pitchFamily="18" charset="2"/>
              </a:rPr>
              <a:t> } |term</a:t>
            </a:r>
          </a:p>
          <a:p>
            <a:pPr eaLnBrk="1" hangingPunct="1"/>
            <a:r>
              <a:rPr lang="en-US" altLang="en-US" sz="2800" dirty="0" smtClean="0"/>
              <a:t>term</a:t>
            </a:r>
            <a:r>
              <a:rPr lang="en-US" altLang="en-US" sz="2800" dirty="0" smtClean="0">
                <a:sym typeface="Symbol" panose="05050102010706020507" pitchFamily="18" charset="2"/>
              </a:rPr>
              <a:t>0 </a:t>
            </a:r>
            <a:r>
              <a:rPr lang="en-US" altLang="en-US" sz="2800" dirty="0" smtClean="0">
                <a:solidFill>
                  <a:srgbClr val="33CC33"/>
                </a:solidFill>
                <a:sym typeface="Symbol" panose="05050102010706020507" pitchFamily="18" charset="2"/>
              </a:rPr>
              <a:t>{print (‘0’) }</a:t>
            </a:r>
          </a:p>
          <a:p>
            <a:pPr eaLnBrk="1" hangingPunct="1"/>
            <a:r>
              <a:rPr lang="en-US" altLang="en-US" sz="2800" dirty="0" smtClean="0"/>
              <a:t>term</a:t>
            </a:r>
            <a:r>
              <a:rPr lang="en-US" altLang="en-US" sz="2800" dirty="0" smtClean="0">
                <a:sym typeface="Symbol" panose="05050102010706020507" pitchFamily="18" charset="2"/>
              </a:rPr>
              <a:t>1 </a:t>
            </a:r>
            <a:r>
              <a:rPr lang="en-US" altLang="en-US" sz="2800" dirty="0" smtClean="0">
                <a:solidFill>
                  <a:srgbClr val="33CC33"/>
                </a:solidFill>
                <a:sym typeface="Symbol" panose="05050102010706020507" pitchFamily="18" charset="2"/>
              </a:rPr>
              <a:t>{print (‘1’) }</a:t>
            </a:r>
          </a:p>
          <a:p>
            <a:pPr eaLnBrk="1" hangingPunct="1"/>
            <a:r>
              <a:rPr lang="en-US" altLang="en-US" sz="2800" dirty="0" smtClean="0"/>
              <a:t>term</a:t>
            </a:r>
            <a:r>
              <a:rPr lang="en-US" altLang="en-US" sz="2800" dirty="0" smtClean="0">
                <a:sym typeface="Symbol" panose="05050102010706020507" pitchFamily="18" charset="2"/>
              </a:rPr>
              <a:t>2 </a:t>
            </a:r>
            <a:r>
              <a:rPr lang="en-US" altLang="en-US" sz="2800" dirty="0" smtClean="0">
                <a:solidFill>
                  <a:srgbClr val="33CC33"/>
                </a:solidFill>
                <a:sym typeface="Symbol" panose="05050102010706020507" pitchFamily="18" charset="2"/>
              </a:rPr>
              <a:t>{print (‘2’) }</a:t>
            </a:r>
          </a:p>
          <a:p>
            <a:pPr eaLnBrk="1" hangingPunct="1"/>
            <a:r>
              <a:rPr lang="en-US" altLang="en-US" sz="2800" dirty="0" smtClean="0"/>
              <a:t>term</a:t>
            </a:r>
            <a:r>
              <a:rPr lang="en-US" altLang="en-US" sz="2800" dirty="0" smtClean="0">
                <a:sym typeface="Symbol" panose="05050102010706020507" pitchFamily="18" charset="2"/>
              </a:rPr>
              <a:t>3 </a:t>
            </a:r>
            <a:r>
              <a:rPr lang="en-US" altLang="en-US" sz="2800" dirty="0" smtClean="0">
                <a:solidFill>
                  <a:srgbClr val="33CC33"/>
                </a:solidFill>
                <a:sym typeface="Symbol" panose="05050102010706020507" pitchFamily="18" charset="2"/>
              </a:rPr>
              <a:t>{print (‘3’) }</a:t>
            </a:r>
          </a:p>
          <a:p>
            <a:pPr eaLnBrk="1" hangingPunct="1"/>
            <a:r>
              <a:rPr lang="en-US" altLang="en-US" sz="2800" dirty="0" smtClean="0">
                <a:sym typeface="Symbol" panose="05050102010706020507" pitchFamily="18" charset="2"/>
              </a:rPr>
              <a:t>         …</a:t>
            </a:r>
          </a:p>
          <a:p>
            <a:pPr eaLnBrk="1" hangingPunct="1"/>
            <a:r>
              <a:rPr lang="en-US" altLang="en-US" sz="2800" dirty="0" smtClean="0"/>
              <a:t>term</a:t>
            </a:r>
            <a:r>
              <a:rPr lang="en-US" altLang="en-US" sz="2800" dirty="0" smtClean="0">
                <a:sym typeface="Symbol" panose="05050102010706020507" pitchFamily="18" charset="2"/>
              </a:rPr>
              <a:t>9 </a:t>
            </a:r>
            <a:r>
              <a:rPr lang="en-US" altLang="en-US" sz="2800" dirty="0" smtClean="0">
                <a:solidFill>
                  <a:srgbClr val="33CC33"/>
                </a:solidFill>
                <a:sym typeface="Symbol" panose="05050102010706020507" pitchFamily="18" charset="2"/>
              </a:rPr>
              <a:t>{print (‘9’) }</a:t>
            </a:r>
          </a:p>
        </p:txBody>
      </p:sp>
    </p:spTree>
    <p:extLst>
      <p:ext uri="{BB962C8B-B14F-4D97-AF65-F5344CB8AC3E}">
        <p14:creationId xmlns:p14="http://schemas.microsoft.com/office/powerpoint/2010/main" val="14851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16" y="365126"/>
            <a:ext cx="8387934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Figure 2.21 (eliminate left recursion)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2AE05-5DA4-454A-BCD5-7B31E9FD1CD7}" type="slidenum">
              <a:rPr lang="en-US" altLang="en-US">
                <a:solidFill>
                  <a:srgbClr val="7B9899"/>
                </a:solidFill>
              </a:rPr>
              <a:pPr/>
              <a:t>53</a:t>
            </a:fld>
            <a:endParaRPr lang="en-US" altLang="en-US">
              <a:solidFill>
                <a:srgbClr val="7B9899"/>
              </a:solidFill>
            </a:endParaRPr>
          </a:p>
        </p:txBody>
      </p:sp>
      <p:pic>
        <p:nvPicPr>
          <p:cNvPr id="6656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8476" y="2130425"/>
            <a:ext cx="7000875" cy="1885950"/>
          </a:xfrm>
          <a:noFill/>
        </p:spPr>
      </p:pic>
    </p:spTree>
    <p:extLst>
      <p:ext uri="{BB962C8B-B14F-4D97-AF65-F5344CB8AC3E}">
        <p14:creationId xmlns:p14="http://schemas.microsoft.com/office/powerpoint/2010/main" val="21236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6AB826-ACD0-45EE-B023-84F2E8ECDF3D}" type="slidenum">
              <a:rPr lang="en-US" altLang="en-US">
                <a:solidFill>
                  <a:srgbClr val="FFFFFF"/>
                </a:solidFill>
              </a:rPr>
              <a:pPr/>
              <a:t>54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75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93900"/>
            <a:ext cx="7142163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286000" y="3276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114800" y="3733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3276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096000" y="4191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3733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3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723383-625B-4DBF-8E00-7181BAE1D206}" type="slidenum">
              <a:rPr lang="en-US" altLang="en-US">
                <a:solidFill>
                  <a:srgbClr val="FFFFFF"/>
                </a:solidFill>
              </a:rPr>
              <a:pPr/>
              <a:t>55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391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6553200" y="2667000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6553200" y="3429000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73EBAF-14C3-4CB7-8940-D271FA4E6126}" type="slidenum">
              <a:rPr lang="en-US" altLang="en-US">
                <a:solidFill>
                  <a:srgbClr val="FFFFFF"/>
                </a:solidFill>
              </a:rPr>
              <a:pPr/>
              <a:t>56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09800" y="609600"/>
            <a:ext cx="35814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Optimizing the translator: Jump statement</a:t>
            </a:r>
          </a:p>
        </p:txBody>
      </p:sp>
    </p:spTree>
    <p:extLst>
      <p:ext uri="{BB962C8B-B14F-4D97-AF65-F5344CB8AC3E}">
        <p14:creationId xmlns:p14="http://schemas.microsoft.com/office/powerpoint/2010/main" val="14896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3FFD9B-3ECF-4351-8D5B-FC2B3296B80D}" type="slidenum">
              <a:rPr lang="en-US" altLang="en-US">
                <a:solidFill>
                  <a:srgbClr val="FFFFFF"/>
                </a:solidFill>
              </a:rPr>
              <a:pPr/>
              <a:t>57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62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09800" y="609600"/>
            <a:ext cx="46482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Optimizing the translator: Iteration</a:t>
            </a:r>
          </a:p>
        </p:txBody>
      </p:sp>
    </p:spTree>
    <p:extLst>
      <p:ext uri="{BB962C8B-B14F-4D97-AF65-F5344CB8AC3E}">
        <p14:creationId xmlns:p14="http://schemas.microsoft.com/office/powerpoint/2010/main" val="22793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627415-8626-4E29-AE0E-32F16DD3C86A}" type="slidenum">
              <a:rPr lang="en-US" altLang="en-US">
                <a:solidFill>
                  <a:srgbClr val="FFFFFF"/>
                </a:solidFill>
              </a:rPr>
              <a:pPr/>
              <a:t>58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16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152400"/>
            <a:ext cx="7086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2287249" y="1927485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627415-8626-4E29-AE0E-32F16DD3C86A}" type="slidenum">
              <a:rPr lang="en-US" altLang="en-US">
                <a:solidFill>
                  <a:srgbClr val="FFFFFF"/>
                </a:solidFill>
              </a:rPr>
              <a:pPr/>
              <a:t>59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16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152400"/>
            <a:ext cx="7086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1905000" y="19050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9036" y="1104900"/>
            <a:ext cx="5105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dirty="0"/>
              <a:t>// </a:t>
            </a:r>
            <a:r>
              <a:rPr lang="en-US" sz="1200" dirty="0" err="1"/>
              <a:t>expr</a:t>
            </a:r>
            <a:r>
              <a:rPr lang="en-US" sz="1200" dirty="0"/>
              <a:t> 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n-US" sz="1200" dirty="0" err="1"/>
              <a:t>expr</a:t>
            </a:r>
            <a:r>
              <a:rPr lang="en-US" sz="1200" dirty="0"/>
              <a:t> + term </a:t>
            </a:r>
            <a:r>
              <a:rPr lang="en-US" sz="1200" dirty="0">
                <a:solidFill>
                  <a:srgbClr val="33CC33"/>
                </a:solidFill>
                <a:sym typeface="Symbol" pitchFamily="18" charset="2"/>
              </a:rPr>
              <a:t>{</a:t>
            </a:r>
            <a:r>
              <a:rPr lang="en-US" sz="1200" dirty="0">
                <a:solidFill>
                  <a:srgbClr val="FF0000"/>
                </a:solidFill>
                <a:sym typeface="Symbol" pitchFamily="18" charset="2"/>
              </a:rPr>
              <a:t>print (‘+’) } </a:t>
            </a:r>
            <a:r>
              <a:rPr lang="en-US" sz="1200" dirty="0"/>
              <a:t>| </a:t>
            </a:r>
            <a:r>
              <a:rPr lang="en-US" sz="1200" dirty="0" err="1"/>
              <a:t>expr</a:t>
            </a:r>
            <a:r>
              <a:rPr lang="en-US" sz="1200" dirty="0"/>
              <a:t> – term </a:t>
            </a:r>
            <a:r>
              <a:rPr lang="en-US" sz="1200" dirty="0">
                <a:solidFill>
                  <a:srgbClr val="FF0000"/>
                </a:solidFill>
                <a:sym typeface="Symbol" pitchFamily="18" charset="2"/>
              </a:rPr>
              <a:t>{print (‘+’) } </a:t>
            </a:r>
            <a:r>
              <a:rPr lang="en-US" sz="1200" dirty="0"/>
              <a:t>| term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9036" y="2941820"/>
            <a:ext cx="1644650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// term</a:t>
            </a:r>
            <a:r>
              <a:rPr lang="en-US" sz="1200" dirty="0">
                <a:solidFill>
                  <a:schemeClr val="bg1"/>
                </a:solidFill>
                <a:latin typeface="Arial" charset="0"/>
                <a:sym typeface="Symbol" pitchFamily="18" charset="2"/>
              </a:rPr>
              <a:t>0 {</a:t>
            </a:r>
            <a:r>
              <a:rPr lang="en-US" sz="12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print (‘0’) </a:t>
            </a:r>
            <a:r>
              <a:rPr lang="en-US" sz="1200" dirty="0">
                <a:solidFill>
                  <a:schemeClr val="bg1"/>
                </a:solidFill>
                <a:latin typeface="Arial" charset="0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2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1509" y="290175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Syntax: Context-free </a:t>
            </a:r>
            <a:r>
              <a:rPr lang="en-US" dirty="0"/>
              <a:t>grammar (CFG)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B740F7-03E1-40B7-B643-BD1739ED941A}" type="slidenum">
              <a:rPr lang="en-US" altLang="en-US">
                <a:solidFill>
                  <a:srgbClr val="7B9899"/>
                </a:solidFill>
              </a:rPr>
              <a:pPr/>
              <a:t>6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82008"/>
            <a:ext cx="9046564" cy="4572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 smtClean="0"/>
              <a:t>How to specify syntax?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Context Free Grammar (BNF)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/>
              <a:t>CFG 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Used to </a:t>
            </a:r>
            <a:r>
              <a:rPr lang="en-US" altLang="en-US" dirty="0" smtClean="0">
                <a:solidFill>
                  <a:srgbClr val="FF0000"/>
                </a:solidFill>
              </a:rPr>
              <a:t>guide </a:t>
            </a:r>
            <a:r>
              <a:rPr lang="en-US" altLang="en-US" dirty="0" smtClean="0"/>
              <a:t>the translation </a:t>
            </a:r>
          </a:p>
          <a:p>
            <a:pPr lvl="2" eaLnBrk="1" hangingPunct="1">
              <a:buFontTx/>
              <a:buChar char="•"/>
            </a:pPr>
            <a:r>
              <a:rPr lang="en-US" altLang="en-US" dirty="0" smtClean="0"/>
              <a:t>e.g., </a:t>
            </a:r>
            <a:r>
              <a:rPr lang="en-US" altLang="en-US" dirty="0" smtClean="0">
                <a:solidFill>
                  <a:srgbClr val="FF0000"/>
                </a:solidFill>
              </a:rPr>
              <a:t>Syntax-directed translation</a:t>
            </a:r>
          </a:p>
          <a:p>
            <a:pPr lvl="1" eaLnBrk="1" hangingPunct="1">
              <a:buFontTx/>
              <a:buChar char="•"/>
            </a:pPr>
            <a:r>
              <a:rPr lang="en-US" altLang="en-US" dirty="0" smtClean="0"/>
              <a:t>describe the structure using </a:t>
            </a:r>
            <a:r>
              <a:rPr lang="en-US" altLang="en-US" dirty="0" smtClean="0">
                <a:solidFill>
                  <a:srgbClr val="FF0000"/>
                </a:solidFill>
              </a:rPr>
              <a:t>hierarchical construct</a:t>
            </a:r>
          </a:p>
          <a:p>
            <a:pPr lvl="2" eaLnBrk="1" hangingPunct="1">
              <a:buFontTx/>
              <a:buChar char="•"/>
            </a:pPr>
            <a:r>
              <a:rPr lang="en-US" altLang="en-US" dirty="0" smtClean="0"/>
              <a:t>E.g. , </a:t>
            </a:r>
          </a:p>
          <a:p>
            <a:pPr lvl="3">
              <a:buFontTx/>
              <a:buChar char="•"/>
            </a:pPr>
            <a:r>
              <a:rPr lang="en-US" altLang="en-US" b="1" dirty="0" smtClean="0"/>
              <a:t>If</a:t>
            </a:r>
            <a:r>
              <a:rPr lang="en-US" altLang="en-US" dirty="0" smtClean="0"/>
              <a:t> (expression ) statement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else</a:t>
            </a:r>
            <a:r>
              <a:rPr lang="en-US" altLang="en-US" dirty="0" smtClean="0"/>
              <a:t> statement</a:t>
            </a:r>
            <a:r>
              <a:rPr lang="en-US" altLang="en-US" baseline="-25000" dirty="0"/>
              <a:t>2</a:t>
            </a:r>
          </a:p>
          <a:p>
            <a:pPr lvl="3" eaLnBrk="1" hangingPunct="1">
              <a:buFontTx/>
              <a:buChar char="•"/>
            </a:pPr>
            <a:r>
              <a:rPr lang="en-US" altLang="en-US" dirty="0" err="1" smtClean="0"/>
              <a:t>Stmt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b="1" dirty="0" smtClean="0">
                <a:sym typeface="Symbol" panose="05050102010706020507" pitchFamily="18" charset="2"/>
              </a:rPr>
              <a:t>if</a:t>
            </a:r>
            <a:r>
              <a:rPr lang="en-US" altLang="en-US" dirty="0" smtClean="0">
                <a:sym typeface="Symbol" panose="05050102010706020507" pitchFamily="18" charset="2"/>
              </a:rPr>
              <a:t> (expr) </a:t>
            </a:r>
            <a:r>
              <a:rPr lang="en-US" altLang="en-US" dirty="0" err="1" smtClean="0">
                <a:sym typeface="Symbol" panose="05050102010706020507" pitchFamily="18" charset="2"/>
              </a:rPr>
              <a:t>stmt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else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stmt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2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0" y="364331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Adding Lexical 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A6B3D8-E036-4F99-AE49-B7CB7505FF35}" type="slidenum">
              <a:rPr lang="en-US" altLang="en-US">
                <a:solidFill>
                  <a:srgbClr val="7B9899"/>
                </a:solidFill>
              </a:rPr>
              <a:pPr/>
              <a:t>60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72708" name="Content Placeholder 2"/>
          <p:cNvSpPr>
            <a:spLocks noGrp="1"/>
          </p:cNvSpPr>
          <p:nvPr>
            <p:ph sz="quarter" idx="1"/>
          </p:nvPr>
        </p:nvSpPr>
        <p:spPr>
          <a:xfrm>
            <a:off x="0" y="1796998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Add lexical analysis to the translator</a:t>
            </a:r>
          </a:p>
          <a:p>
            <a:pPr lvl="1" eaLnBrk="1" hangingPunct="1"/>
            <a:r>
              <a:rPr lang="en-US" altLang="en-US" dirty="0" smtClean="0">
                <a:solidFill>
                  <a:srgbClr val="C00000"/>
                </a:solidFill>
              </a:rPr>
              <a:t>Reads and converts the input into a stream of tokens </a:t>
            </a:r>
          </a:p>
          <a:p>
            <a:pPr lvl="1" eaLnBrk="1" hangingPunct="1"/>
            <a:r>
              <a:rPr lang="en-US" altLang="en-US" dirty="0" smtClean="0">
                <a:solidFill>
                  <a:srgbClr val="C00000"/>
                </a:solidFill>
              </a:rPr>
              <a:t>These </a:t>
            </a:r>
            <a:r>
              <a:rPr lang="en-US" altLang="en-US" dirty="0" smtClean="0">
                <a:solidFill>
                  <a:srgbClr val="C00000"/>
                </a:solidFill>
              </a:rPr>
              <a:t>tokens </a:t>
            </a:r>
            <a:r>
              <a:rPr lang="en-US" altLang="en-US" dirty="0" smtClean="0">
                <a:solidFill>
                  <a:srgbClr val="C00000"/>
                </a:solidFill>
              </a:rPr>
              <a:t>will  be analyzed by parser</a:t>
            </a:r>
          </a:p>
          <a:p>
            <a:pPr eaLnBrk="1" hangingPunct="1"/>
            <a:r>
              <a:rPr lang="en-US" altLang="en-US" dirty="0" smtClean="0"/>
              <a:t>Key features provided </a:t>
            </a:r>
            <a:r>
              <a:rPr lang="en-US" altLang="en-US" dirty="0" smtClean="0"/>
              <a:t>by lexical analyzer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Token Recognitions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en-US" dirty="0" smtClean="0">
                <a:solidFill>
                  <a:srgbClr val="7030A0"/>
                </a:solidFill>
              </a:rPr>
              <a:t>Identifiers (e.g., count) </a:t>
            </a:r>
            <a:endParaRPr lang="en-US" altLang="en-US" dirty="0" smtClean="0">
              <a:solidFill>
                <a:srgbClr val="7030A0"/>
              </a:solidFill>
            </a:endParaRPr>
          </a:p>
          <a:p>
            <a:pPr lvl="2" eaLnBrk="1" hangingPunct="1"/>
            <a:r>
              <a:rPr lang="en-US" altLang="en-US" dirty="0" smtClean="0">
                <a:solidFill>
                  <a:srgbClr val="00B050"/>
                </a:solidFill>
              </a:rPr>
              <a:t>Keywords </a:t>
            </a:r>
            <a:r>
              <a:rPr lang="en-US" altLang="en-US" dirty="0" smtClean="0">
                <a:solidFill>
                  <a:srgbClr val="00B050"/>
                </a:solidFill>
              </a:rPr>
              <a:t>(e.g., IF/THEN, etc.)</a:t>
            </a:r>
            <a:endParaRPr lang="en-US" altLang="en-US" dirty="0" smtClean="0">
              <a:solidFill>
                <a:srgbClr val="00B050"/>
              </a:solidFill>
            </a:endParaRPr>
          </a:p>
          <a:p>
            <a:pPr lvl="2" eaLnBrk="1" hangingPunct="1"/>
            <a:r>
              <a:rPr lang="en-US" altLang="en-US" dirty="0" smtClean="0">
                <a:solidFill>
                  <a:srgbClr val="FF0000"/>
                </a:solidFill>
              </a:rPr>
              <a:t>Numbers (2222, etc.)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Space Removal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en-US" dirty="0"/>
              <a:t>W</a:t>
            </a:r>
            <a:r>
              <a:rPr lang="en-US" altLang="en-US" dirty="0" smtClean="0"/>
              <a:t>hite space (blanks, etc.) </a:t>
            </a:r>
            <a:endParaRPr lang="en-US" altLang="en-US" dirty="0" smtClean="0"/>
          </a:p>
          <a:p>
            <a:pPr lvl="2" eaLnBrk="1" hangingPunct="1"/>
            <a:r>
              <a:rPr lang="en-US" altLang="en-US" dirty="0"/>
              <a:t>C</a:t>
            </a:r>
            <a:r>
              <a:rPr lang="en-US" altLang="en-US" dirty="0" smtClean="0"/>
              <a:t>omments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2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492428-3D84-4246-8631-16A27C3F0250}" type="slidenum">
              <a:rPr lang="en-US" altLang="en-US">
                <a:solidFill>
                  <a:srgbClr val="FFFFFF"/>
                </a:solidFill>
              </a:rPr>
              <a:pPr/>
              <a:t>61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37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562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4000500" y="1562100"/>
            <a:ext cx="1295400" cy="10668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33" name="TextBox 6"/>
          <p:cNvSpPr txBox="1">
            <a:spLocks noChangeArrowheads="1"/>
          </p:cNvSpPr>
          <p:nvPr/>
        </p:nvSpPr>
        <p:spPr bwMode="auto">
          <a:xfrm>
            <a:off x="3048000" y="1066800"/>
            <a:ext cx="426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Symbol table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5181600" y="1524000"/>
            <a:ext cx="1295400" cy="11430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7F9FD1-E5FC-4610-87A8-2D73328B6636}" type="slidenum">
              <a:rPr lang="en-US" altLang="en-US">
                <a:solidFill>
                  <a:srgbClr val="FFFFFF"/>
                </a:solidFill>
              </a:rPr>
              <a:pPr/>
              <a:t>62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47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781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TextBox 3"/>
          <p:cNvSpPr txBox="1">
            <a:spLocks noChangeArrowheads="1"/>
          </p:cNvSpPr>
          <p:nvPr/>
        </p:nvSpPr>
        <p:spPr bwMode="auto">
          <a:xfrm>
            <a:off x="381000" y="4953000"/>
            <a:ext cx="7543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c = </a:t>
            </a:r>
            <a:r>
              <a:rPr lang="en-US" altLang="en-US" dirty="0" err="1">
                <a:solidFill>
                  <a:srgbClr val="C00000"/>
                </a:solidFill>
              </a:rPr>
              <a:t>getchar</a:t>
            </a:r>
            <a:r>
              <a:rPr lang="en-US" altLang="en-US" dirty="0">
                <a:solidFill>
                  <a:srgbClr val="C00000"/>
                </a:solidFill>
              </a:rPr>
              <a:t>();       // call to </a:t>
            </a:r>
            <a:r>
              <a:rPr lang="en-US" altLang="en-US" dirty="0" err="1">
                <a:solidFill>
                  <a:srgbClr val="C00000"/>
                </a:solidFill>
              </a:rPr>
              <a:t>getchar</a:t>
            </a:r>
            <a:r>
              <a:rPr lang="en-US" altLang="en-US" dirty="0">
                <a:solidFill>
                  <a:srgbClr val="C00000"/>
                </a:solidFill>
              </a:rPr>
              <a:t> to assign the next input char to c </a:t>
            </a:r>
          </a:p>
          <a:p>
            <a:endParaRPr lang="en-US" altLang="en-US" dirty="0" smtClean="0">
              <a:solidFill>
                <a:srgbClr val="C00000"/>
              </a:solidFill>
            </a:endParaRPr>
          </a:p>
          <a:p>
            <a:r>
              <a:rPr lang="en-US" altLang="en-US" dirty="0" err="1" smtClean="0">
                <a:solidFill>
                  <a:srgbClr val="7030A0"/>
                </a:solidFill>
              </a:rPr>
              <a:t>ungetc</a:t>
            </a:r>
            <a:r>
              <a:rPr lang="en-US" altLang="en-US" dirty="0" smtClean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7030A0"/>
                </a:solidFill>
              </a:rPr>
              <a:t>(c, </a:t>
            </a:r>
            <a:r>
              <a:rPr lang="en-US" altLang="en-US" dirty="0" err="1">
                <a:solidFill>
                  <a:srgbClr val="7030A0"/>
                </a:solidFill>
              </a:rPr>
              <a:t>stdin</a:t>
            </a:r>
            <a:r>
              <a:rPr lang="en-US" altLang="en-US" dirty="0">
                <a:solidFill>
                  <a:srgbClr val="7030A0"/>
                </a:solidFill>
              </a:rPr>
              <a:t>); // call to </a:t>
            </a:r>
            <a:r>
              <a:rPr lang="en-US" altLang="en-US" dirty="0" err="1">
                <a:solidFill>
                  <a:srgbClr val="7030A0"/>
                </a:solidFill>
              </a:rPr>
              <a:t>ungetc</a:t>
            </a:r>
            <a:r>
              <a:rPr lang="en-US" altLang="en-US" dirty="0">
                <a:solidFill>
                  <a:srgbClr val="7030A0"/>
                </a:solidFill>
              </a:rPr>
              <a:t> pushes back the value of c onto the 			//standard input </a:t>
            </a:r>
            <a:r>
              <a:rPr lang="en-US" altLang="en-US" dirty="0" err="1">
                <a:solidFill>
                  <a:srgbClr val="7030A0"/>
                </a:solidFill>
              </a:rPr>
              <a:t>stdin</a:t>
            </a:r>
            <a:endParaRPr lang="en-US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Modified grammar to handle numbers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492E33-16C3-4174-AF3C-5A1810C7031D}" type="slidenum">
              <a:rPr lang="en-US" altLang="en-US">
                <a:solidFill>
                  <a:srgbClr val="7B9899"/>
                </a:solidFill>
              </a:rPr>
              <a:pPr/>
              <a:t>63</a:t>
            </a:fld>
            <a:endParaRPr lang="en-US" altLang="en-US">
              <a:solidFill>
                <a:srgbClr val="7B9899"/>
              </a:solidFill>
            </a:endParaRP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600200"/>
            <a:ext cx="71818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7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ED0BF2-FDE4-4E25-8009-99F526D0536C}" type="slidenum">
              <a:rPr lang="en-US" altLang="en-US">
                <a:solidFill>
                  <a:srgbClr val="FFFFFF"/>
                </a:solidFill>
              </a:rPr>
              <a:pPr/>
              <a:t>64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68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TextBox 3"/>
          <p:cNvSpPr txBox="1">
            <a:spLocks noChangeArrowheads="1"/>
          </p:cNvSpPr>
          <p:nvPr/>
        </p:nvSpPr>
        <p:spPr bwMode="auto">
          <a:xfrm>
            <a:off x="381000" y="5486400"/>
            <a:ext cx="61722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Extending the grammar for the expression with factor:</a:t>
            </a:r>
          </a:p>
          <a:p>
            <a:r>
              <a:rPr lang="en-US" altLang="en-US" dirty="0"/>
              <a:t>factor</a:t>
            </a:r>
            <a:r>
              <a:rPr lang="en-US" altLang="en-US" dirty="0">
                <a:sym typeface="Symbol" panose="05050102010706020507" pitchFamily="18" charset="2"/>
              </a:rPr>
              <a:t>(expr) |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{print (</a:t>
            </a:r>
            <a:r>
              <a:rPr lang="en-US" altLang="en-US" dirty="0" err="1">
                <a:solidFill>
                  <a:srgbClr val="00B050"/>
                </a:solidFill>
                <a:sym typeface="Symbol" panose="05050102010706020507" pitchFamily="18" charset="2"/>
              </a:rPr>
              <a:t>num.value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)}</a:t>
            </a:r>
            <a:r>
              <a:rPr lang="en-US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sym typeface="Symbol" panose="05050102010706020507" pitchFamily="18" charset="2"/>
              </a:rPr>
              <a:t>num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57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67456" y="228600"/>
            <a:ext cx="8768569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How to handle comments and white space (blank)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A23F23-94C7-42ED-86AD-78C4238C2867}" type="slidenum">
              <a:rPr lang="en-US" altLang="en-US">
                <a:solidFill>
                  <a:srgbClr val="7B9899"/>
                </a:solidFill>
              </a:rPr>
              <a:pPr/>
              <a:t>65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77828" name="Content Placeholder 3"/>
          <p:cNvSpPr>
            <a:spLocks noGrp="1"/>
          </p:cNvSpPr>
          <p:nvPr>
            <p:ph sz="quarter" idx="1"/>
          </p:nvPr>
        </p:nvSpPr>
        <p:spPr>
          <a:xfrm>
            <a:off x="67456" y="1828799"/>
            <a:ext cx="8738407" cy="42703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Most Programming languages allow arbitrary numbers of </a:t>
            </a:r>
            <a:r>
              <a:rPr lang="en-US" altLang="en-US" u="sng" dirty="0" smtClean="0">
                <a:solidFill>
                  <a:srgbClr val="FF0000"/>
                </a:solidFill>
              </a:rPr>
              <a:t>white space or comments </a:t>
            </a:r>
            <a:r>
              <a:rPr lang="en-US" altLang="en-US" dirty="0" smtClean="0"/>
              <a:t>appear between tokens</a:t>
            </a:r>
          </a:p>
          <a:p>
            <a:pPr eaLnBrk="1" hangingPunct="1"/>
            <a:r>
              <a:rPr lang="en-US" altLang="en-US" dirty="0" smtClean="0"/>
              <a:t>To handle white space and comments, the following pseudocode can be used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for (;; t = next input char ) {</a:t>
            </a:r>
          </a:p>
          <a:p>
            <a:pPr marL="914400" lvl="2" indent="0" eaLnBrk="1" hangingPunct="1">
              <a:buNone/>
            </a:pPr>
            <a:r>
              <a:rPr lang="en-US" altLang="en-US" dirty="0" smtClean="0"/>
              <a:t>If (</a:t>
            </a:r>
            <a:r>
              <a:rPr lang="en-US" altLang="en-US" dirty="0" smtClean="0">
                <a:solidFill>
                  <a:srgbClr val="00B050"/>
                </a:solidFill>
              </a:rPr>
              <a:t>t</a:t>
            </a:r>
            <a:r>
              <a:rPr lang="en-US" altLang="en-US" dirty="0" smtClean="0"/>
              <a:t> is a blank or a tab) do nothing  </a:t>
            </a:r>
          </a:p>
          <a:p>
            <a:pPr marL="914400" lvl="2" indent="0" eaLnBrk="1" hangingPunct="1">
              <a:buNone/>
            </a:pPr>
            <a:r>
              <a:rPr lang="en-US" altLang="en-US" dirty="0" smtClean="0"/>
              <a:t>Else if (t is a newline) </a:t>
            </a:r>
            <a:r>
              <a:rPr lang="en-US" altLang="en-US" dirty="0" err="1" smtClean="0"/>
              <a:t>lineno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lineno</a:t>
            </a:r>
            <a:r>
              <a:rPr lang="en-US" altLang="en-US" dirty="0" smtClean="0"/>
              <a:t> + 1;</a:t>
            </a:r>
          </a:p>
          <a:p>
            <a:pPr marL="914400" lvl="2" indent="0" eaLnBrk="1" hangingPunct="1">
              <a:buNone/>
            </a:pPr>
            <a:r>
              <a:rPr lang="en-US" altLang="en-US" dirty="0" smtClean="0"/>
              <a:t>Else break;</a:t>
            </a:r>
          </a:p>
          <a:p>
            <a:pPr marL="914400" lvl="2" indent="0" eaLnBrk="1" hangingPunct="1">
              <a:buNone/>
            </a:pPr>
            <a:r>
              <a:rPr lang="en-US" altLang="en-US" dirty="0" smtClean="0"/>
              <a:t>}</a:t>
            </a:r>
          </a:p>
          <a:p>
            <a:pPr lvl="2" eaLnBrk="1" hangingPunct="1"/>
            <a:endParaRPr lang="en-US" altLang="en-US" dirty="0" smtClean="0">
              <a:solidFill>
                <a:srgbClr val="C00000"/>
              </a:solidFill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0018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D956DC-5D47-495D-AEA5-CE4D2B89E22F}" type="slidenum">
              <a:rPr lang="en-US" altLang="en-US">
                <a:solidFill>
                  <a:srgbClr val="FFFFFF"/>
                </a:solidFill>
              </a:rPr>
              <a:pPr/>
              <a:t>66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88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3"/>
            <a:ext cx="5613400" cy="616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3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symbol-table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5EF326-8C13-4FB9-A265-93E19E07191E}" type="slidenum">
              <a:rPr lang="en-US" altLang="en-US">
                <a:solidFill>
                  <a:srgbClr val="7B9899"/>
                </a:solidFill>
              </a:rPr>
              <a:pPr/>
              <a:t>67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79876" name="Content Placeholder 2"/>
          <p:cNvSpPr>
            <a:spLocks noGrp="1"/>
          </p:cNvSpPr>
          <p:nvPr>
            <p:ph sz="quarter" idx="1"/>
          </p:nvPr>
        </p:nvSpPr>
        <p:spPr>
          <a:xfrm>
            <a:off x="0" y="1782007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Used for saving/retrieving lexemes</a:t>
            </a:r>
          </a:p>
          <a:p>
            <a:pPr eaLnBrk="1" hangingPunct="1"/>
            <a:r>
              <a:rPr lang="en-US" altLang="en-US" dirty="0" smtClean="0"/>
              <a:t>Two operations</a:t>
            </a:r>
          </a:p>
          <a:p>
            <a:pPr lvl="1" eaLnBrk="1" hangingPunct="1"/>
            <a:r>
              <a:rPr lang="en-US" altLang="en-US" dirty="0" smtClean="0">
                <a:solidFill>
                  <a:srgbClr val="00B050"/>
                </a:solidFill>
              </a:rPr>
              <a:t>Insert (s, t); </a:t>
            </a:r>
            <a:r>
              <a:rPr lang="en-US" altLang="en-US" dirty="0" smtClean="0"/>
              <a:t>// returns index of new entry for string s, token t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Lookup (s)</a:t>
            </a:r>
            <a:r>
              <a:rPr lang="en-US" altLang="en-US" dirty="0" smtClean="0"/>
              <a:t>; // returns index of entry for string s, or if s is not found</a:t>
            </a:r>
          </a:p>
          <a:p>
            <a:pPr lvl="2" eaLnBrk="1" hangingPunct="1"/>
            <a:r>
              <a:rPr lang="en-US" altLang="en-US" dirty="0" smtClean="0"/>
              <a:t>Where </a:t>
            </a:r>
          </a:p>
          <a:p>
            <a:pPr lvl="3" eaLnBrk="1" hangingPunct="1"/>
            <a:r>
              <a:rPr lang="en-US" altLang="en-US" dirty="0" smtClean="0"/>
              <a:t>S = string </a:t>
            </a:r>
            <a:r>
              <a:rPr lang="en-US" altLang="en-US" dirty="0" smtClean="0"/>
              <a:t>(e.g., position)</a:t>
            </a:r>
          </a:p>
          <a:p>
            <a:pPr lvl="3" eaLnBrk="1" hangingPunct="1"/>
            <a:r>
              <a:rPr lang="en-US" altLang="en-US" dirty="0" smtClean="0"/>
              <a:t>t = token (e.g., </a:t>
            </a:r>
            <a:r>
              <a:rPr lang="en-US" altLang="en-US" dirty="0" smtClean="0"/>
              <a:t>IF-</a:t>
            </a:r>
            <a:r>
              <a:rPr lang="en-US" altLang="en-US" dirty="0" smtClean="0"/>
              <a:t>symbol, </a:t>
            </a:r>
            <a:r>
              <a:rPr lang="en-US" altLang="en-US" dirty="0" smtClean="0"/>
              <a:t>MOD-symbol</a:t>
            </a:r>
            <a:r>
              <a:rPr lang="en-US" altLang="en-US" dirty="0" smtClean="0"/>
              <a:t>, </a:t>
            </a:r>
            <a:r>
              <a:rPr lang="en-US" altLang="en-US" dirty="0" smtClean="0"/>
              <a:t>etc.)</a:t>
            </a:r>
          </a:p>
        </p:txBody>
      </p:sp>
    </p:spTree>
    <p:extLst>
      <p:ext uri="{BB962C8B-B14F-4D97-AF65-F5344CB8AC3E}">
        <p14:creationId xmlns:p14="http://schemas.microsoft.com/office/powerpoint/2010/main" val="32328037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FEDD40-3C95-404C-9718-C98A11980D37}" type="slidenum">
              <a:rPr lang="en-US" altLang="en-US">
                <a:solidFill>
                  <a:srgbClr val="FFFFFF"/>
                </a:solidFill>
              </a:rPr>
              <a:pPr/>
              <a:t>68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808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998538"/>
            <a:ext cx="7716837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2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89004" y="45826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Handling Reserved Keywords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79A4CE-307B-4D2D-8ACD-55DE24EB723A}" type="slidenum">
              <a:rPr lang="en-US" altLang="en-US">
                <a:solidFill>
                  <a:srgbClr val="7B9899"/>
                </a:solidFill>
              </a:rPr>
              <a:pPr/>
              <a:t>69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81924" name="Content Placeholder 2"/>
          <p:cNvSpPr>
            <a:spLocks noGrp="1"/>
          </p:cNvSpPr>
          <p:nvPr>
            <p:ph sz="quarter" idx="1"/>
          </p:nvPr>
        </p:nvSpPr>
        <p:spPr>
          <a:xfrm>
            <a:off x="0" y="1783829"/>
            <a:ext cx="8805863" cy="431534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Symbol-table can be used to deal with any collection of reserved keywords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E.g., </a:t>
            </a:r>
          </a:p>
          <a:p>
            <a:pPr lvl="2" eaLnBrk="1" hangingPunct="1">
              <a:defRPr/>
            </a:pPr>
            <a:r>
              <a:rPr lang="en-US" dirty="0" smtClean="0"/>
              <a:t>tokens </a:t>
            </a:r>
            <a:r>
              <a:rPr lang="en-US" b="1" dirty="0" smtClean="0"/>
              <a:t>div</a:t>
            </a:r>
            <a:r>
              <a:rPr lang="en-US" dirty="0" smtClean="0"/>
              <a:t> and </a:t>
            </a:r>
            <a:r>
              <a:rPr lang="en-US" b="1" dirty="0" smtClean="0"/>
              <a:t>mod</a:t>
            </a:r>
            <a:r>
              <a:rPr lang="en-US" dirty="0" smtClean="0"/>
              <a:t> with </a:t>
            </a:r>
            <a:r>
              <a:rPr lang="en-US" dirty="0" err="1" smtClean="0"/>
              <a:t>lexems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div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mod </a:t>
            </a:r>
            <a:r>
              <a:rPr lang="en-US" dirty="0" smtClean="0"/>
              <a:t>respectively</a:t>
            </a:r>
          </a:p>
          <a:p>
            <a:pPr lvl="2" eaLnBrk="1" hangingPunct="1">
              <a:defRPr/>
            </a:pPr>
            <a:r>
              <a:rPr lang="en-US" dirty="0" smtClean="0"/>
              <a:t>initialize </a:t>
            </a:r>
            <a:r>
              <a:rPr lang="en-US" dirty="0" smtClean="0"/>
              <a:t>symbol </a:t>
            </a:r>
            <a:r>
              <a:rPr lang="en-US" dirty="0" smtClean="0"/>
              <a:t>table with keywords </a:t>
            </a:r>
            <a:r>
              <a:rPr lang="en-US" dirty="0" smtClean="0"/>
              <a:t>using the calls</a:t>
            </a:r>
          </a:p>
          <a:p>
            <a:pPr lvl="3"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Insert (“div”, </a:t>
            </a:r>
            <a:r>
              <a:rPr lang="en-US" b="1" dirty="0" smtClean="0">
                <a:solidFill>
                  <a:srgbClr val="C00000"/>
                </a:solidFill>
              </a:rPr>
              <a:t>div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</a:p>
          <a:p>
            <a:pPr lvl="3"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Insert (“mod”, </a:t>
            </a:r>
            <a:r>
              <a:rPr lang="en-US" b="1" dirty="0" smtClean="0">
                <a:solidFill>
                  <a:srgbClr val="C00000"/>
                </a:solidFill>
              </a:rPr>
              <a:t>mod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</a:p>
          <a:p>
            <a:pPr lvl="2" eaLnBrk="1" hangingPunct="1">
              <a:defRPr/>
            </a:pPr>
            <a:r>
              <a:rPr lang="en-US" dirty="0" smtClean="0"/>
              <a:t>Any </a:t>
            </a:r>
            <a:r>
              <a:rPr lang="en-US" dirty="0" smtClean="0">
                <a:solidFill>
                  <a:srgbClr val="00B0F0"/>
                </a:solidFill>
              </a:rPr>
              <a:t>lookup (“div”) </a:t>
            </a:r>
            <a:r>
              <a:rPr lang="en-US" dirty="0" smtClean="0"/>
              <a:t>will return </a:t>
            </a:r>
            <a:r>
              <a:rPr lang="en-US" dirty="0" smtClean="0">
                <a:solidFill>
                  <a:srgbClr val="0070C0"/>
                </a:solidFill>
              </a:rPr>
              <a:t>div</a:t>
            </a:r>
            <a:r>
              <a:rPr lang="en-US" dirty="0" smtClean="0"/>
              <a:t> meaning that </a:t>
            </a:r>
            <a:r>
              <a:rPr lang="en-US" dirty="0" smtClean="0">
                <a:solidFill>
                  <a:srgbClr val="0070C0"/>
                </a:solidFill>
              </a:rPr>
              <a:t>div</a:t>
            </a:r>
            <a:r>
              <a:rPr lang="en-US" dirty="0" smtClean="0"/>
              <a:t> cannot be used as an identifier</a:t>
            </a:r>
          </a:p>
        </p:txBody>
      </p:sp>
    </p:spTree>
    <p:extLst>
      <p:ext uri="{BB962C8B-B14F-4D97-AF65-F5344CB8AC3E}">
        <p14:creationId xmlns:p14="http://schemas.microsoft.com/office/powerpoint/2010/main" val="186100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6460" y="20161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Lexical analyzer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12416B-13ED-479D-A6D8-443F3909A9EA}" type="slidenum">
              <a:rPr lang="en-US" altLang="en-US">
                <a:solidFill>
                  <a:srgbClr val="7B9899"/>
                </a:solidFill>
              </a:rPr>
              <a:pPr/>
              <a:t>7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9460" name="Content Placeholder 2"/>
          <p:cNvSpPr>
            <a:spLocks noGrp="1"/>
          </p:cNvSpPr>
          <p:nvPr>
            <p:ph sz="quarter" idx="1"/>
          </p:nvPr>
        </p:nvSpPr>
        <p:spPr>
          <a:xfrm>
            <a:off x="338931" y="1931910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Lex</a:t>
            </a:r>
          </a:p>
          <a:p>
            <a:pPr lvl="1" eaLnBrk="1" hangingPunct="1"/>
            <a:r>
              <a:rPr lang="en-US" altLang="en-US" dirty="0" smtClean="0"/>
              <a:t>Breaks down the stream of characters (e.g., identifiers)  into tokens </a:t>
            </a:r>
          </a:p>
          <a:p>
            <a:pPr lvl="1" eaLnBrk="1" hangingPunct="1"/>
            <a:r>
              <a:rPr lang="en-US" altLang="en-US" dirty="0" smtClean="0"/>
              <a:t>E.g.,  Position+ 1  </a:t>
            </a:r>
          </a:p>
        </p:txBody>
      </p:sp>
    </p:spTree>
    <p:extLst>
      <p:ext uri="{BB962C8B-B14F-4D97-AF65-F5344CB8AC3E}">
        <p14:creationId xmlns:p14="http://schemas.microsoft.com/office/powerpoint/2010/main" val="39747981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0481E8-FAA7-47F7-8892-4D3FC6FD95BB}" type="slidenum">
              <a:rPr lang="en-US" altLang="en-US">
                <a:solidFill>
                  <a:srgbClr val="FFFFFF"/>
                </a:solidFill>
              </a:rPr>
              <a:pPr/>
              <a:t>70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829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304800"/>
            <a:ext cx="6072187" cy="632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TextBox 3"/>
          <p:cNvSpPr txBox="1">
            <a:spLocks noChangeArrowheads="1"/>
          </p:cNvSpPr>
          <p:nvPr/>
        </p:nvSpPr>
        <p:spPr bwMode="auto">
          <a:xfrm>
            <a:off x="6859249" y="6160957"/>
            <a:ext cx="2743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 i="1" dirty="0"/>
              <a:t>to handle identifier</a:t>
            </a:r>
          </a:p>
        </p:txBody>
      </p:sp>
      <p:sp>
        <p:nvSpPr>
          <p:cNvPr id="82949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5181600" cy="3698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A </a:t>
            </a:r>
            <a:r>
              <a:rPr lang="en-US" altLang="en-US" dirty="0" smtClean="0"/>
              <a:t>simple symbol-Table </a:t>
            </a:r>
            <a:r>
              <a:rPr lang="en-US" altLang="en-US" dirty="0" smtClean="0"/>
              <a:t>Implementation in 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12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Putting All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together for infix to postfix translator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CF9136-B92F-4EEA-8602-A302CE28972C}" type="slidenum">
              <a:rPr lang="en-US" altLang="en-US">
                <a:solidFill>
                  <a:srgbClr val="7B9899"/>
                </a:solidFill>
              </a:rPr>
              <a:pPr/>
              <a:t>71</a:t>
            </a:fld>
            <a:endParaRPr lang="en-US" altLang="en-US">
              <a:solidFill>
                <a:srgbClr val="7B9899"/>
              </a:solidFill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600200"/>
            <a:ext cx="71818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2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All the modules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65BA3D-BE03-431C-861F-8F066CEC4ADE}" type="slidenum">
              <a:rPr lang="en-US" altLang="en-US">
                <a:solidFill>
                  <a:srgbClr val="7B9899"/>
                </a:solidFill>
              </a:rPr>
              <a:pPr/>
              <a:t>72</a:t>
            </a:fld>
            <a:endParaRPr lang="en-US" altLang="en-US">
              <a:solidFill>
                <a:srgbClr val="7B9899"/>
              </a:solidFill>
            </a:endParaRP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28800"/>
            <a:ext cx="6875463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0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Improved specification of infix-postfix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translation 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28A574-7284-499F-998D-887FACA72DCA}" type="slidenum">
              <a:rPr lang="en-US" altLang="en-US">
                <a:solidFill>
                  <a:srgbClr val="7B9899"/>
                </a:solidFill>
              </a:rPr>
              <a:pPr/>
              <a:t>73</a:t>
            </a:fld>
            <a:endParaRPr lang="en-US" altLang="en-US">
              <a:solidFill>
                <a:srgbClr val="7B9899"/>
              </a:solidFill>
            </a:endParaRP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600200"/>
            <a:ext cx="7869237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1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6"/>
          <p:cNvPicPr>
            <a:picLocks noGrp="1" noChangeAspect="1" noChangeArrowheads="1"/>
          </p:cNvPicPr>
          <p:nvPr>
            <p:ph type="title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066800"/>
            <a:ext cx="3284538" cy="341313"/>
          </a:xfr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9A38AD-11FE-4158-ACD2-C18A57D5E23D}" type="slidenum">
              <a:rPr lang="en-US" altLang="en-US">
                <a:solidFill>
                  <a:srgbClr val="7B9899"/>
                </a:solidFill>
              </a:rPr>
              <a:pPr/>
              <a:t>74</a:t>
            </a:fld>
            <a:endParaRPr lang="en-US" altLang="en-US">
              <a:solidFill>
                <a:srgbClr val="7B9899"/>
              </a:solidFill>
            </a:endParaRPr>
          </a:p>
        </p:txBody>
      </p:sp>
      <p:pic>
        <p:nvPicPr>
          <p:cNvPr id="87044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0" y="2384425"/>
            <a:ext cx="6472238" cy="1936750"/>
          </a:xfrm>
          <a:noFill/>
        </p:spPr>
      </p:pic>
      <p:pic>
        <p:nvPicPr>
          <p:cNvPr id="870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24384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199" y="4724400"/>
            <a:ext cx="2039911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For Input </a:t>
            </a:r>
            <a:r>
              <a:rPr lang="en-US" sz="1400" dirty="0" smtClean="0">
                <a:solidFill>
                  <a:schemeClr val="tx1"/>
                </a:solidFill>
              </a:rPr>
              <a:t>source: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460" y="364331"/>
            <a:ext cx="8987540" cy="13255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Intermediate Code: Abstract </a:t>
            </a:r>
            <a:r>
              <a:rPr lang="en-US" dirty="0"/>
              <a:t>Stack </a:t>
            </a:r>
            <a:r>
              <a:rPr lang="en-US" dirty="0" smtClean="0"/>
              <a:t>Machines </a:t>
            </a:r>
            <a:r>
              <a:rPr lang="en-US" dirty="0" smtClean="0"/>
              <a:t>is used to </a:t>
            </a:r>
            <a:r>
              <a:rPr lang="en-US" dirty="0" smtClean="0"/>
              <a:t> </a:t>
            </a:r>
            <a:r>
              <a:rPr lang="en-US" dirty="0" smtClean="0"/>
              <a:t>generate intermediate code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97CD5F-29D3-4505-BB7F-6F91D34CC67A}" type="slidenum">
              <a:rPr lang="en-US" altLang="en-US">
                <a:solidFill>
                  <a:srgbClr val="7B9899"/>
                </a:solidFill>
              </a:rPr>
              <a:pPr/>
              <a:t>75</a:t>
            </a:fld>
            <a:endParaRPr lang="en-US" altLang="en-US" dirty="0">
              <a:solidFill>
                <a:srgbClr val="7B9899"/>
              </a:solidFill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12" y="1826978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Front-end part of compiler builds an </a:t>
            </a:r>
            <a:r>
              <a:rPr lang="en-US" altLang="en-US" dirty="0" smtClean="0">
                <a:solidFill>
                  <a:srgbClr val="0070C0"/>
                </a:solidFill>
              </a:rPr>
              <a:t>Intermediate Code </a:t>
            </a:r>
            <a:r>
              <a:rPr lang="en-US" altLang="en-US" dirty="0" smtClean="0"/>
              <a:t>(IC)</a:t>
            </a:r>
          </a:p>
          <a:p>
            <a:pPr eaLnBrk="1" hangingPunct="1"/>
            <a:r>
              <a:rPr lang="en-US" altLang="en-US" dirty="0" smtClean="0"/>
              <a:t>Abstract stack machines can be used to </a:t>
            </a:r>
            <a:r>
              <a:rPr lang="en-US" altLang="en-US" dirty="0" smtClean="0"/>
              <a:t>generate </a:t>
            </a:r>
            <a:r>
              <a:rPr lang="en-US" altLang="en-US" dirty="0" smtClean="0"/>
              <a:t>IC</a:t>
            </a:r>
          </a:p>
          <a:p>
            <a:pPr eaLnBrk="1" hangingPunct="1"/>
            <a:r>
              <a:rPr lang="en-US" altLang="en-US" dirty="0" smtClean="0"/>
              <a:t>Stack is a LIFO </a:t>
            </a:r>
            <a:r>
              <a:rPr lang="en-US" altLang="en-US" dirty="0" smtClean="0"/>
              <a:t>storage </a:t>
            </a:r>
            <a:r>
              <a:rPr lang="en-US" altLang="en-US" dirty="0" smtClean="0"/>
              <a:t>with two abstract operations : </a:t>
            </a:r>
          </a:p>
          <a:p>
            <a:pPr lvl="1" eaLnBrk="1" hangingPunct="1"/>
            <a:r>
              <a:rPr lang="en-US" altLang="en-US" dirty="0" smtClean="0"/>
              <a:t>push </a:t>
            </a:r>
          </a:p>
          <a:p>
            <a:pPr lvl="1" eaLnBrk="1" hangingPunct="1"/>
            <a:r>
              <a:rPr lang="en-US" altLang="en-US" dirty="0" smtClean="0"/>
              <a:t>pop </a:t>
            </a:r>
          </a:p>
        </p:txBody>
      </p:sp>
    </p:spTree>
    <p:extLst>
      <p:ext uri="{BB962C8B-B14F-4D97-AF65-F5344CB8AC3E}">
        <p14:creationId xmlns:p14="http://schemas.microsoft.com/office/powerpoint/2010/main" val="29328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How to use stack to generate IC?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F47DF8-ECD5-4C85-BC5A-62E5C125D09E}" type="slidenum">
              <a:rPr lang="en-US" altLang="en-US">
                <a:solidFill>
                  <a:srgbClr val="7B9899"/>
                </a:solidFill>
              </a:rPr>
              <a:pPr/>
              <a:t>76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2725" y="1752600"/>
            <a:ext cx="7661275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Stack has</a:t>
            </a:r>
          </a:p>
          <a:p>
            <a:pPr lvl="1" eaLnBrk="1" hangingPunct="1"/>
            <a:r>
              <a:rPr lang="en-US" altLang="en-US" dirty="0" smtClean="0"/>
              <a:t>Set of Instructions </a:t>
            </a:r>
          </a:p>
          <a:p>
            <a:pPr lvl="1" eaLnBrk="1" hangingPunct="1"/>
            <a:r>
              <a:rPr lang="en-US" altLang="en-US" dirty="0" smtClean="0"/>
              <a:t>Data memories</a:t>
            </a:r>
          </a:p>
          <a:p>
            <a:pPr eaLnBrk="1" hangingPunct="1"/>
            <a:r>
              <a:rPr lang="en-US" altLang="en-US" dirty="0" smtClean="0"/>
              <a:t>Instructions:</a:t>
            </a:r>
          </a:p>
          <a:p>
            <a:pPr lvl="1" eaLnBrk="1" hangingPunct="1"/>
            <a:r>
              <a:rPr lang="en-US" altLang="en-US" dirty="0" smtClean="0">
                <a:solidFill>
                  <a:srgbClr val="0070C0"/>
                </a:solidFill>
              </a:rPr>
              <a:t>Integer arithmetic</a:t>
            </a:r>
          </a:p>
          <a:p>
            <a:pPr lvl="2" eaLnBrk="1" hangingPunct="1"/>
            <a:r>
              <a:rPr lang="en-US" altLang="en-US" dirty="0" smtClean="0"/>
              <a:t>E.g., +, </a:t>
            </a:r>
            <a:r>
              <a:rPr lang="en-US" altLang="en-US" dirty="0" smtClean="0"/>
              <a:t>-</a:t>
            </a:r>
          </a:p>
          <a:p>
            <a:pPr lvl="1" eaLnBrk="1" hangingPunct="1"/>
            <a:r>
              <a:rPr lang="en-US" altLang="en-US" dirty="0" smtClean="0">
                <a:solidFill>
                  <a:srgbClr val="00B050"/>
                </a:solidFill>
              </a:rPr>
              <a:t>Stack manipulation </a:t>
            </a:r>
          </a:p>
          <a:p>
            <a:pPr lvl="2" eaLnBrk="1" hangingPunct="1"/>
            <a:r>
              <a:rPr lang="en-US" altLang="en-US" dirty="0" smtClean="0"/>
              <a:t>E.g., push/pop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Control flow </a:t>
            </a:r>
          </a:p>
          <a:p>
            <a:pPr lvl="2" eaLnBrk="1" hangingPunct="1"/>
            <a:r>
              <a:rPr lang="en-US" altLang="en-US" dirty="0" smtClean="0"/>
              <a:t>Branch (IF/THEN,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3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460" y="364331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Arithmetic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0A428D-C540-42D3-9150-3B783FEA4A01}" type="slidenum">
              <a:rPr lang="en-US" altLang="en-US">
                <a:solidFill>
                  <a:srgbClr val="7B9899"/>
                </a:solidFill>
              </a:rPr>
              <a:pPr/>
              <a:t>77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67018"/>
            <a:ext cx="9061554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Support basic operations</a:t>
            </a:r>
          </a:p>
          <a:p>
            <a:pPr lvl="1" eaLnBrk="1" hangingPunct="1"/>
            <a:r>
              <a:rPr lang="en-US" altLang="en-US" dirty="0" smtClean="0"/>
              <a:t>Addition</a:t>
            </a:r>
          </a:p>
          <a:p>
            <a:pPr lvl="1" eaLnBrk="1" hangingPunct="1"/>
            <a:r>
              <a:rPr lang="en-US" altLang="en-US" dirty="0" smtClean="0"/>
              <a:t>Subtraction</a:t>
            </a:r>
          </a:p>
          <a:p>
            <a:pPr eaLnBrk="1" hangingPunct="1"/>
            <a:r>
              <a:rPr lang="en-US" altLang="en-US" dirty="0" smtClean="0"/>
              <a:t>Complex operations? </a:t>
            </a:r>
          </a:p>
          <a:p>
            <a:pPr lvl="1" eaLnBrk="1" hangingPunct="1"/>
            <a:r>
              <a:rPr lang="en-US" altLang="en-US" dirty="0" smtClean="0"/>
              <a:t>Can be implemented as a </a:t>
            </a:r>
            <a:r>
              <a:rPr lang="en-US" altLang="en-US" dirty="0" smtClean="0">
                <a:solidFill>
                  <a:srgbClr val="FF0000"/>
                </a:solidFill>
              </a:rPr>
              <a:t>sequence of abstract </a:t>
            </a:r>
            <a:r>
              <a:rPr lang="en-US" altLang="en-US" dirty="0" smtClean="0"/>
              <a:t>machine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243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9" y="364331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Simulation of postfix using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7E23B0-15EA-41B7-9958-D5B8F66CB1B1}" type="slidenum">
              <a:rPr lang="en-US" altLang="en-US">
                <a:solidFill>
                  <a:srgbClr val="7B9899"/>
                </a:solidFill>
              </a:rPr>
              <a:pPr/>
              <a:t>78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12" y="1774512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evaluation for </a:t>
            </a:r>
            <a:r>
              <a:rPr lang="en-US" altLang="en-US" dirty="0" smtClean="0">
                <a:solidFill>
                  <a:srgbClr val="FF0000"/>
                </a:solidFill>
              </a:rPr>
              <a:t>postfix</a:t>
            </a:r>
            <a:r>
              <a:rPr lang="en-US" altLang="en-US" dirty="0" smtClean="0"/>
              <a:t> </a:t>
            </a:r>
            <a:r>
              <a:rPr lang="en-US" altLang="en-US" dirty="0" smtClean="0"/>
              <a:t>starts from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Left-to-right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push each operand onto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When </a:t>
            </a:r>
            <a:r>
              <a:rPr lang="en-US" altLang="en-US" dirty="0" smtClean="0">
                <a:solidFill>
                  <a:srgbClr val="FF0000"/>
                </a:solidFill>
              </a:rPr>
              <a:t>k-</a:t>
            </a:r>
            <a:r>
              <a:rPr lang="en-US" altLang="en-US" dirty="0" err="1" smtClean="0">
                <a:solidFill>
                  <a:srgbClr val="FF0000"/>
                </a:solidFill>
              </a:rPr>
              <a:t>ary</a:t>
            </a:r>
            <a:r>
              <a:rPr lang="en-US" altLang="en-US" dirty="0" smtClean="0"/>
              <a:t> operator </a:t>
            </a:r>
            <a:r>
              <a:rPr lang="en-US" altLang="en-US" dirty="0" smtClean="0"/>
              <a:t> has been located</a:t>
            </a:r>
            <a:endParaRPr lang="en-US" alt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Its-leftmost-argument </a:t>
            </a:r>
            <a:r>
              <a:rPr lang="en-US" altLang="en-US" dirty="0" smtClean="0"/>
              <a:t>=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k-1 </a:t>
            </a:r>
            <a:r>
              <a:rPr lang="en-US" altLang="en-US" dirty="0" smtClean="0">
                <a:solidFill>
                  <a:srgbClr val="0070C0"/>
                </a:solidFill>
              </a:rPr>
              <a:t>positions </a:t>
            </a:r>
            <a:r>
              <a:rPr lang="en-US" altLang="en-US" dirty="0" smtClean="0">
                <a:solidFill>
                  <a:srgbClr val="0070C0"/>
                </a:solidFill>
              </a:rPr>
              <a:t>below the top of stack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Its-rightmost-operand </a:t>
            </a:r>
            <a:r>
              <a:rPr lang="en-US" altLang="en-US" dirty="0"/>
              <a:t>=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C00000"/>
                </a:solidFill>
              </a:rPr>
              <a:t>the </a:t>
            </a:r>
            <a:r>
              <a:rPr lang="en-US" altLang="en-US" dirty="0" smtClean="0">
                <a:solidFill>
                  <a:srgbClr val="C00000"/>
                </a:solidFill>
              </a:rPr>
              <a:t>top of stack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 smtClean="0"/>
              <a:t>Apply the operator to the top k </a:t>
            </a:r>
            <a:r>
              <a:rPr lang="en-US" altLang="en-US" dirty="0" smtClean="0"/>
              <a:t>values by</a:t>
            </a:r>
            <a:endParaRPr lang="en-US" altLang="en-US" dirty="0" smtClean="0"/>
          </a:p>
          <a:p>
            <a:pPr lvl="4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B050"/>
                </a:solidFill>
              </a:rPr>
              <a:t>Popping </a:t>
            </a:r>
            <a:r>
              <a:rPr lang="en-US" altLang="en-US" dirty="0" smtClean="0">
                <a:solidFill>
                  <a:srgbClr val="00B050"/>
                </a:solidFill>
              </a:rPr>
              <a:t>the operands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7030A0"/>
                </a:solidFill>
              </a:rPr>
              <a:t>Pushing </a:t>
            </a:r>
            <a:r>
              <a:rPr lang="en-US" altLang="en-US" dirty="0" smtClean="0">
                <a:solidFill>
                  <a:srgbClr val="7030A0"/>
                </a:solidFill>
              </a:rPr>
              <a:t>the result onto stack</a:t>
            </a:r>
          </a:p>
        </p:txBody>
      </p:sp>
    </p:spTree>
    <p:extLst>
      <p:ext uri="{BB962C8B-B14F-4D97-AF65-F5344CB8AC3E}">
        <p14:creationId xmlns:p14="http://schemas.microsoft.com/office/powerpoint/2010/main" val="9992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90" y="364331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Example: 1 3 + 5 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99FEC8-C36F-44B1-8145-41EEEDDC3569}" type="slidenum">
              <a:rPr lang="en-US" altLang="en-US">
                <a:solidFill>
                  <a:srgbClr val="7B9899"/>
                </a:solidFill>
              </a:rPr>
              <a:pPr/>
              <a:t>79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804493"/>
            <a:ext cx="850423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Evaluation of 1 3 + 5 *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Stack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Stack 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+</a:t>
            </a:r>
            <a:r>
              <a:rPr lang="en-US" altLang="en-US" sz="2400" dirty="0" smtClean="0"/>
              <a:t>  (pop the two topmost elements and add them)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Stack back the result (4)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Stack 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*  (pop </a:t>
            </a:r>
            <a:r>
              <a:rPr lang="en-US" altLang="en-US" sz="2400" dirty="0" smtClean="0"/>
              <a:t>the two topmost elements and multiply them)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Stack </a:t>
            </a:r>
            <a:r>
              <a:rPr lang="en-US" altLang="en-US" sz="2400" dirty="0" smtClean="0">
                <a:solidFill>
                  <a:srgbClr val="FF0000"/>
                </a:solidFill>
              </a:rPr>
              <a:t>result 20 </a:t>
            </a:r>
            <a:r>
              <a:rPr lang="en-US" altLang="en-US" sz="2400" dirty="0" smtClean="0"/>
              <a:t>(the value of the entire expression)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74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6499" y="45506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Intermediate Code generators (IC)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C16E94-FA8A-430B-AED0-C468DD1DF085}" type="slidenum">
              <a:rPr lang="en-US" altLang="en-US">
                <a:solidFill>
                  <a:srgbClr val="7B9899"/>
                </a:solidFill>
              </a:rPr>
              <a:pPr/>
              <a:t>8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0484" name="Content Placeholder 2"/>
          <p:cNvSpPr>
            <a:spLocks noGrp="1"/>
          </p:cNvSpPr>
          <p:nvPr>
            <p:ph sz="quarter" idx="1"/>
          </p:nvPr>
        </p:nvSpPr>
        <p:spPr>
          <a:xfrm>
            <a:off x="211684" y="1931909"/>
            <a:ext cx="8504238" cy="45720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Two forms of Intermediate code representations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Syntax-tree</a:t>
            </a:r>
            <a:r>
              <a:rPr lang="en-US" altLang="en-US" dirty="0" smtClean="0"/>
              <a:t> which represents the hierarchical syntactic structure of the source program</a:t>
            </a:r>
          </a:p>
          <a:p>
            <a:pPr lvl="1" eaLnBrk="1" hangingPunct="1"/>
            <a:r>
              <a:rPr lang="en-US" altLang="en-US" dirty="0" smtClean="0"/>
              <a:t>Three-address code, which is Linear representation of the three-address instructions </a:t>
            </a:r>
          </a:p>
          <a:p>
            <a:pPr lvl="2" eaLnBrk="1" hangingPunct="1"/>
            <a:r>
              <a:rPr lang="en-US" altLang="en-US" sz="1800" dirty="0" smtClean="0"/>
              <a:t>It  carries ONLY one operators and takes the following form</a:t>
            </a:r>
          </a:p>
          <a:p>
            <a:pPr lvl="3" eaLnBrk="1" hangingPunct="1"/>
            <a:r>
              <a:rPr lang="en-US" altLang="en-US" sz="1800" dirty="0" smtClean="0"/>
              <a:t>X = Y OP Z</a:t>
            </a:r>
          </a:p>
          <a:p>
            <a:pPr lvl="4" eaLnBrk="1" hangingPunct="1"/>
            <a:r>
              <a:rPr lang="en-US" altLang="en-US" dirty="0" smtClean="0"/>
              <a:t>Where </a:t>
            </a:r>
            <a:r>
              <a:rPr lang="en-US" altLang="en-US" dirty="0" smtClean="0">
                <a:solidFill>
                  <a:srgbClr val="00B0F0"/>
                </a:solidFill>
              </a:rPr>
              <a:t>OP</a:t>
            </a:r>
            <a:r>
              <a:rPr lang="en-US" altLang="en-US" dirty="0" smtClean="0"/>
              <a:t> is binary operator</a:t>
            </a:r>
          </a:p>
          <a:p>
            <a:pPr lvl="4" eaLnBrk="1" hangingPunct="1"/>
            <a:r>
              <a:rPr lang="en-US" altLang="en-US" dirty="0" smtClean="0"/>
              <a:t>Y and Z are addresses for  operand</a:t>
            </a:r>
          </a:p>
          <a:p>
            <a:pPr lvl="4" eaLnBrk="1" hangingPunct="1"/>
            <a:r>
              <a:rPr lang="en-US" altLang="en-US" dirty="0" smtClean="0"/>
              <a:t>X is the address of the result</a:t>
            </a:r>
          </a:p>
        </p:txBody>
      </p:sp>
    </p:spTree>
    <p:extLst>
      <p:ext uri="{BB962C8B-B14F-4D97-AF65-F5344CB8AC3E}">
        <p14:creationId xmlns:p14="http://schemas.microsoft.com/office/powerpoint/2010/main" val="12687320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2328" y="365126"/>
            <a:ext cx="8253022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L-values and R-values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CECBF5-86C1-4385-8815-BA029508F273}" type="slidenum">
              <a:rPr lang="en-US" altLang="en-US">
                <a:solidFill>
                  <a:srgbClr val="7B9899"/>
                </a:solidFill>
              </a:rPr>
              <a:pPr/>
              <a:t>80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74512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There is distinction between the meaning of identifier on the left and right sides of assignment statement</a:t>
            </a:r>
          </a:p>
          <a:p>
            <a:pPr eaLnBrk="1" hangingPunct="1"/>
            <a:r>
              <a:rPr lang="en-US" altLang="en-US" dirty="0" err="1" smtClean="0"/>
              <a:t>i</a:t>
            </a:r>
            <a:r>
              <a:rPr lang="en-US" altLang="en-US" dirty="0" smtClean="0"/>
              <a:t> := 5;</a:t>
            </a:r>
          </a:p>
          <a:p>
            <a:pPr eaLnBrk="1" hangingPunct="1"/>
            <a:r>
              <a:rPr lang="en-US" altLang="en-US" dirty="0" err="1" smtClean="0"/>
              <a:t>i</a:t>
            </a:r>
            <a:r>
              <a:rPr lang="en-US" altLang="en-US" dirty="0" smtClean="0"/>
              <a:t> :=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+ 1;</a:t>
            </a:r>
          </a:p>
          <a:p>
            <a:pPr lvl="1" eaLnBrk="1" hangingPunct="1"/>
            <a:r>
              <a:rPr lang="en-US" altLang="en-US" dirty="0" smtClean="0"/>
              <a:t>The right side corresponds </a:t>
            </a:r>
            <a:r>
              <a:rPr lang="en-US" altLang="en-US" dirty="0" smtClean="0">
                <a:solidFill>
                  <a:srgbClr val="0070C0"/>
                </a:solidFill>
              </a:rPr>
              <a:t>values </a:t>
            </a:r>
            <a:r>
              <a:rPr lang="en-US" altLang="en-US" dirty="0" smtClean="0">
                <a:solidFill>
                  <a:srgbClr val="0070C0"/>
                </a:solidFill>
              </a:rPr>
              <a:t>(e.g., integers</a:t>
            </a:r>
            <a:r>
              <a:rPr lang="en-US" altLang="en-US" dirty="0" smtClean="0">
                <a:solidFill>
                  <a:srgbClr val="0070C0"/>
                </a:solidFill>
              </a:rPr>
              <a:t>)</a:t>
            </a:r>
          </a:p>
          <a:p>
            <a:pPr lvl="1" eaLnBrk="1" hangingPunct="1"/>
            <a:r>
              <a:rPr lang="en-US" altLang="en-US" dirty="0" smtClean="0"/>
              <a:t>The left side corresponds to </a:t>
            </a:r>
            <a:r>
              <a:rPr lang="en-US" altLang="en-US" dirty="0" smtClean="0">
                <a:solidFill>
                  <a:srgbClr val="7030A0"/>
                </a:solidFill>
              </a:rPr>
              <a:t>address</a:t>
            </a:r>
            <a:r>
              <a:rPr lang="en-US" altLang="en-US" dirty="0"/>
              <a:t> </a:t>
            </a:r>
            <a:r>
              <a:rPr lang="en-US" altLang="en-US" dirty="0" smtClean="0"/>
              <a:t>(i.e., the locations where </a:t>
            </a:r>
            <a:r>
              <a:rPr lang="en-US" altLang="en-US" dirty="0" smtClean="0"/>
              <a:t>the </a:t>
            </a:r>
            <a:r>
              <a:rPr lang="en-US" altLang="en-US" dirty="0" smtClean="0"/>
              <a:t>value should be </a:t>
            </a:r>
            <a:r>
              <a:rPr lang="en-US" altLang="en-US" dirty="0" smtClean="0"/>
              <a:t>saved)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6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Stack Manipulation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53A526-9B04-451E-B4E0-C401C873A330}" type="slidenum">
              <a:rPr lang="en-US" altLang="en-US">
                <a:solidFill>
                  <a:srgbClr val="7B9899"/>
                </a:solidFill>
              </a:rPr>
              <a:pPr/>
              <a:t>81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821305"/>
            <a:ext cx="8805863" cy="42778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Generic operations </a:t>
            </a:r>
            <a:r>
              <a:rPr lang="en-US" altLang="en-US" dirty="0" smtClean="0">
                <a:solidFill>
                  <a:srgbClr val="0070C0"/>
                </a:solidFill>
              </a:rPr>
              <a:t>to access </a:t>
            </a:r>
            <a:r>
              <a:rPr lang="en-US" altLang="en-US" dirty="0" smtClean="0"/>
              <a:t>the data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Push v 		  //  pushes value </a:t>
            </a:r>
            <a:r>
              <a:rPr lang="en-US" altLang="en-US" sz="2000" dirty="0" smtClean="0"/>
              <a:t>v (constant) </a:t>
            </a:r>
            <a:r>
              <a:rPr lang="en-US" altLang="en-US" sz="2000" dirty="0" smtClean="0"/>
              <a:t>onto the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/>
              <a:t>Rvalue</a:t>
            </a:r>
            <a:r>
              <a:rPr lang="en-US" altLang="en-US" sz="2000" dirty="0" smtClean="0"/>
              <a:t> L	                  //  </a:t>
            </a:r>
            <a:r>
              <a:rPr lang="en-US" altLang="en-US" sz="2000" dirty="0" smtClean="0">
                <a:solidFill>
                  <a:srgbClr val="00B050"/>
                </a:solidFill>
              </a:rPr>
              <a:t>pushes contents of data 						        location 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/>
              <a:t>Lvalue</a:t>
            </a:r>
            <a:r>
              <a:rPr lang="en-US" altLang="en-US" sz="2000" dirty="0" smtClean="0"/>
              <a:t> L	                 //   </a:t>
            </a:r>
            <a:r>
              <a:rPr lang="en-US" altLang="en-US" sz="2000" dirty="0" smtClean="0">
                <a:solidFill>
                  <a:srgbClr val="FF0000"/>
                </a:solidFill>
              </a:rPr>
              <a:t>pushes address of data						       location 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Pop		 //   pops up the value on top of 					                      </a:t>
            </a:r>
            <a:r>
              <a:rPr lang="en-US" altLang="en-US" sz="2000" dirty="0" smtClean="0"/>
              <a:t> stack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:=		                 //  the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r-value</a:t>
            </a:r>
            <a:r>
              <a:rPr lang="en-US" altLang="en-US" sz="2000" dirty="0" smtClean="0"/>
              <a:t> on top is placed in the </a:t>
            </a:r>
            <a:r>
              <a:rPr lang="en-US" altLang="en-US" sz="2000" dirty="0" smtClean="0">
                <a:solidFill>
                  <a:srgbClr val="7030A0"/>
                </a:solidFill>
              </a:rPr>
              <a:t>l-</a:t>
            </a:r>
            <a:r>
              <a:rPr lang="en-US" altLang="en-US" sz="2000" dirty="0" smtClean="0"/>
              <a:t>				                       </a:t>
            </a:r>
            <a:r>
              <a:rPr lang="en-US" altLang="en-US" sz="2000" dirty="0" smtClean="0">
                <a:solidFill>
                  <a:srgbClr val="7030A0"/>
                </a:solidFill>
              </a:rPr>
              <a:t>value</a:t>
            </a:r>
            <a:r>
              <a:rPr lang="en-US" altLang="en-US" sz="2000" dirty="0" smtClean="0"/>
              <a:t> below it and both are popped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Copy 		 //  push a copy of the top value on 				                      the stack</a:t>
            </a:r>
          </a:p>
        </p:txBody>
      </p:sp>
    </p:spTree>
    <p:extLst>
      <p:ext uri="{BB962C8B-B14F-4D97-AF65-F5344CB8AC3E}">
        <p14:creationId xmlns:p14="http://schemas.microsoft.com/office/powerpoint/2010/main" val="8210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Translation of Expressions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CF1E0F-7D6F-4CAD-AE4E-58F7C06F41BB}" type="slidenum">
              <a:rPr lang="en-US" altLang="en-US">
                <a:solidFill>
                  <a:srgbClr val="7B9899"/>
                </a:solidFill>
              </a:rPr>
              <a:pPr/>
              <a:t>82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12" y="1804493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Stack-machine code to evaluate expression E+F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 code to evaluate E || code to evaluate F || applies add operation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Example: </a:t>
            </a:r>
            <a:r>
              <a:rPr lang="en-US" altLang="en-US" dirty="0" err="1" smtClean="0"/>
              <a:t>a+b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/>
              <a:t>rvalue</a:t>
            </a:r>
            <a:r>
              <a:rPr lang="en-US" altLang="en-US" dirty="0" smtClean="0"/>
              <a:t> a 	  // </a:t>
            </a:r>
            <a:r>
              <a:rPr lang="en-US" altLang="en-US" sz="1800" dirty="0" smtClean="0">
                <a:solidFill>
                  <a:srgbClr val="00B050"/>
                </a:solidFill>
              </a:rPr>
              <a:t>push the contents of  the data location </a:t>
            </a:r>
            <a:r>
              <a:rPr lang="en-US" altLang="en-US" sz="1800" dirty="0" smtClean="0">
                <a:solidFill>
                  <a:srgbClr val="FF0000"/>
                </a:solidFill>
              </a:rPr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/>
              <a:t>rvalue</a:t>
            </a:r>
            <a:r>
              <a:rPr lang="en-US" altLang="en-US" dirty="0" smtClean="0"/>
              <a:t> b 	  // </a:t>
            </a:r>
            <a:r>
              <a:rPr lang="en-US" altLang="en-US" sz="2000" dirty="0">
                <a:solidFill>
                  <a:srgbClr val="00B050"/>
                </a:solidFill>
              </a:rPr>
              <a:t>p</a:t>
            </a:r>
            <a:r>
              <a:rPr lang="en-US" altLang="en-US" sz="2000" dirty="0" smtClean="0">
                <a:solidFill>
                  <a:srgbClr val="00B050"/>
                </a:solidFill>
              </a:rPr>
              <a:t>ush </a:t>
            </a:r>
            <a:r>
              <a:rPr lang="en-US" altLang="en-US" sz="2000" dirty="0" smtClean="0">
                <a:solidFill>
                  <a:srgbClr val="00B050"/>
                </a:solidFill>
              </a:rPr>
              <a:t>the contents of  the data location </a:t>
            </a:r>
            <a:r>
              <a:rPr lang="en-US" altLang="en-US" sz="2000" dirty="0" smtClean="0">
                <a:solidFill>
                  <a:srgbClr val="FF0000"/>
                </a:solidFill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+ 		  // </a:t>
            </a:r>
            <a:r>
              <a:rPr lang="en-US" altLang="en-US" sz="2000" dirty="0" smtClean="0">
                <a:solidFill>
                  <a:srgbClr val="00B050"/>
                </a:solidFill>
              </a:rPr>
              <a:t>add their values by popping the two top most </a:t>
            </a:r>
            <a:r>
              <a:rPr lang="en-US" altLang="en-US" sz="2000" dirty="0" smtClean="0">
                <a:solidFill>
                  <a:srgbClr val="00B050"/>
                </a:solidFill>
              </a:rPr>
              <a:t>values                 </a:t>
            </a:r>
            <a:r>
              <a:rPr lang="en-US" altLang="en-US" sz="2000" dirty="0" smtClean="0">
                <a:solidFill>
                  <a:srgbClr val="00B050"/>
                </a:solidFill>
              </a:rPr>
              <a:t>		  </a:t>
            </a:r>
            <a:r>
              <a:rPr lang="en-US" altLang="en-US" dirty="0" smtClean="0"/>
              <a:t>//</a:t>
            </a:r>
            <a:r>
              <a:rPr lang="en-US" altLang="en-US" sz="2000" dirty="0" smtClean="0">
                <a:solidFill>
                  <a:srgbClr val="00B050"/>
                </a:solidFill>
              </a:rPr>
              <a:t> from stack and  pushing their result  back into the 			  </a:t>
            </a:r>
            <a:r>
              <a:rPr lang="en-US" altLang="en-US" sz="2000" dirty="0" smtClean="0"/>
              <a:t>//</a:t>
            </a:r>
            <a:r>
              <a:rPr lang="en-US" altLang="en-US" sz="2000" dirty="0" smtClean="0">
                <a:solidFill>
                  <a:srgbClr val="00B050"/>
                </a:solidFill>
              </a:rPr>
              <a:t> stack</a:t>
            </a:r>
          </a:p>
        </p:txBody>
      </p:sp>
    </p:spTree>
    <p:extLst>
      <p:ext uri="{BB962C8B-B14F-4D97-AF65-F5344CB8AC3E}">
        <p14:creationId xmlns:p14="http://schemas.microsoft.com/office/powerpoint/2010/main" val="37394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Control Flow: IF/THEN, WHILE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B0A6E-2BC3-4CF4-B6DA-6FED8AA8E4CD}" type="slidenum">
              <a:rPr lang="en-US" altLang="en-US">
                <a:solidFill>
                  <a:srgbClr val="7B9899"/>
                </a:solidFill>
              </a:rPr>
              <a:pPr/>
              <a:t>83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7661275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stack machine executes instructions in linear fashion </a:t>
            </a:r>
            <a:r>
              <a:rPr lang="en-US" altLang="en-US" dirty="0" smtClean="0">
                <a:solidFill>
                  <a:srgbClr val="7030A0"/>
                </a:solidFill>
              </a:rPr>
              <a:t>unless told </a:t>
            </a:r>
            <a:r>
              <a:rPr lang="en-US" altLang="en-US" dirty="0" smtClean="0">
                <a:solidFill>
                  <a:srgbClr val="7030A0"/>
                </a:solidFill>
              </a:rPr>
              <a:t>to jump</a:t>
            </a:r>
            <a:endParaRPr lang="en-US" altLang="en-US" dirty="0" smtClean="0">
              <a:solidFill>
                <a:srgbClr val="7030A0"/>
              </a:solidFill>
            </a:endParaRPr>
          </a:p>
          <a:p>
            <a:pPr eaLnBrk="1" hangingPunct="1"/>
            <a:r>
              <a:rPr lang="en-US" altLang="en-US" dirty="0" smtClean="0"/>
              <a:t>Several options exist for specifying the targets of jumps:</a:t>
            </a:r>
          </a:p>
          <a:p>
            <a:pPr lvl="1" eaLnBrk="1" hangingPunct="1"/>
            <a:r>
              <a:rPr lang="en-US" altLang="en-US" dirty="0" smtClean="0"/>
              <a:t>The operand provides the </a:t>
            </a:r>
            <a:r>
              <a:rPr lang="en-US" altLang="en-US" dirty="0" smtClean="0">
                <a:solidFill>
                  <a:srgbClr val="FF0000"/>
                </a:solidFill>
              </a:rPr>
              <a:t>target address</a:t>
            </a:r>
          </a:p>
          <a:p>
            <a:pPr lvl="1" eaLnBrk="1" hangingPunct="1"/>
            <a:r>
              <a:rPr lang="en-US" altLang="en-US" dirty="0" smtClean="0"/>
              <a:t>The operand specifies the </a:t>
            </a:r>
            <a:r>
              <a:rPr lang="en-US" altLang="en-US" dirty="0" smtClean="0">
                <a:solidFill>
                  <a:srgbClr val="FF0000"/>
                </a:solidFill>
              </a:rPr>
              <a:t>relative distance</a:t>
            </a:r>
            <a:r>
              <a:rPr lang="en-US" altLang="en-US" dirty="0" smtClean="0"/>
              <a:t>, positive, negative</a:t>
            </a:r>
          </a:p>
          <a:p>
            <a:pPr lvl="2" eaLnBrk="1" hangingPunct="1"/>
            <a:r>
              <a:rPr lang="en-US" altLang="en-US" dirty="0" smtClean="0"/>
              <a:t>Labels can be used for targets</a:t>
            </a:r>
          </a:p>
        </p:txBody>
      </p:sp>
    </p:spTree>
    <p:extLst>
      <p:ext uri="{BB962C8B-B14F-4D97-AF65-F5344CB8AC3E}">
        <p14:creationId xmlns:p14="http://schemas.microsoft.com/office/powerpoint/2010/main" val="38160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control-flow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755F08-210F-4089-9DA6-903679272223}" type="slidenum">
              <a:rPr lang="en-US" altLang="en-US">
                <a:solidFill>
                  <a:srgbClr val="7B9899"/>
                </a:solidFill>
              </a:rPr>
              <a:pPr/>
              <a:t>84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783829"/>
            <a:ext cx="8805863" cy="431534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Label </a:t>
            </a:r>
            <a:r>
              <a:rPr lang="en-US" i="1" dirty="0"/>
              <a:t>L</a:t>
            </a:r>
            <a:r>
              <a:rPr lang="en-US" dirty="0" smtClean="0"/>
              <a:t>		 </a:t>
            </a:r>
            <a:r>
              <a:rPr lang="en-US" dirty="0" smtClean="0">
                <a:solidFill>
                  <a:srgbClr val="33CC33"/>
                </a:solidFill>
              </a:rPr>
              <a:t>//jump target</a:t>
            </a:r>
          </a:p>
          <a:p>
            <a:pPr eaLnBrk="1" hangingPunct="1">
              <a:defRPr/>
            </a:pP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i="1" dirty="0"/>
              <a:t>L</a:t>
            </a:r>
            <a:r>
              <a:rPr lang="en-US" dirty="0" smtClean="0"/>
              <a:t>		 </a:t>
            </a:r>
            <a:r>
              <a:rPr lang="en-US" dirty="0" smtClean="0">
                <a:solidFill>
                  <a:srgbClr val="33CC33"/>
                </a:solidFill>
              </a:rPr>
              <a:t>//next instruction is a label 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dirty="0" err="1" smtClean="0"/>
              <a:t>Gofalse</a:t>
            </a:r>
            <a:r>
              <a:rPr lang="en-US" dirty="0" smtClean="0"/>
              <a:t>	 </a:t>
            </a:r>
            <a:r>
              <a:rPr lang="en-US" i="1" dirty="0"/>
              <a:t>L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rgbClr val="33CC33"/>
                </a:solidFill>
              </a:rPr>
              <a:t>// jump if the popped value is 			                       //</a:t>
            </a:r>
            <a:r>
              <a:rPr lang="en-US" dirty="0" smtClean="0">
                <a:solidFill>
                  <a:srgbClr val="FF0000"/>
                </a:solidFill>
              </a:rPr>
              <a:t>zero</a:t>
            </a:r>
          </a:p>
          <a:p>
            <a:pPr eaLnBrk="1" hangingPunct="1">
              <a:defRPr/>
            </a:pPr>
            <a:r>
              <a:rPr lang="en-US" dirty="0" err="1" smtClean="0"/>
              <a:t>Gotrue</a:t>
            </a:r>
            <a:r>
              <a:rPr lang="en-US" dirty="0" smtClean="0"/>
              <a:t>	</a:t>
            </a:r>
            <a:r>
              <a:rPr lang="en-US" i="1" dirty="0"/>
              <a:t>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33CC33"/>
                </a:solidFill>
              </a:rPr>
              <a:t>//jump if the popped value is 		                                		           //</a:t>
            </a:r>
            <a:r>
              <a:rPr lang="en-US" dirty="0" smtClean="0"/>
              <a:t>nonzero</a:t>
            </a:r>
          </a:p>
          <a:p>
            <a:pPr eaLnBrk="1" hangingPunct="1">
              <a:defRPr/>
            </a:pPr>
            <a:r>
              <a:rPr lang="en-US" dirty="0" smtClean="0"/>
              <a:t>Halt		          </a:t>
            </a:r>
            <a:r>
              <a:rPr lang="en-US" dirty="0" smtClean="0">
                <a:solidFill>
                  <a:srgbClr val="33CC33"/>
                </a:solidFill>
              </a:rPr>
              <a:t>// stop</a:t>
            </a:r>
          </a:p>
        </p:txBody>
      </p:sp>
    </p:spTree>
    <p:extLst>
      <p:ext uri="{BB962C8B-B14F-4D97-AF65-F5344CB8AC3E}">
        <p14:creationId xmlns:p14="http://schemas.microsoft.com/office/powerpoint/2010/main" val="34233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7766"/>
            <a:ext cx="788670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Translation of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06CB34-514C-4B1E-8956-54DF71C3ABEA}" type="slidenum">
              <a:rPr lang="en-US" altLang="en-US">
                <a:solidFill>
                  <a:srgbClr val="7B9899"/>
                </a:solidFill>
              </a:rPr>
              <a:pPr/>
              <a:t>85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6714" y="1901929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en-US" sz="2000" dirty="0" err="1" smtClean="0"/>
              <a:t>stmt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</a:t>
            </a:r>
            <a:r>
              <a:rPr lang="en-US" altLang="en-US" sz="2000" b="1" dirty="0" err="1" smtClean="0">
                <a:sym typeface="Symbol" panose="05050102010706020507" pitchFamily="18" charset="2"/>
              </a:rPr>
              <a:t>if</a:t>
            </a:r>
            <a:r>
              <a:rPr lang="en-US" altLang="en-US" sz="2000" b="1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exp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then</a:t>
            </a:r>
            <a:r>
              <a:rPr lang="en-US" altLang="en-US" sz="2000" dirty="0" smtClean="0">
                <a:sym typeface="Symbol" panose="05050102010706020507" pitchFamily="18" charset="2"/>
              </a:rPr>
              <a:t> stmt1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sym typeface="Symbol" panose="05050102010706020507" pitchFamily="18" charset="2"/>
              </a:rPr>
              <a:t>	</a:t>
            </a:r>
            <a:r>
              <a:rPr lang="en-US" altLang="en-US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{ out := </a:t>
            </a:r>
            <a:r>
              <a:rPr lang="en-US" altLang="en-US" sz="2000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newlable</a:t>
            </a:r>
            <a:r>
              <a:rPr lang="en-US" altLang="en-US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       stmt.t := exp.t||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       ‘</a:t>
            </a:r>
            <a:r>
              <a:rPr lang="en-US" altLang="en-US" sz="2000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gofalse</a:t>
            </a:r>
            <a:r>
              <a:rPr lang="en-US" altLang="en-US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’ out||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        stmt1.t ||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        ‘</a:t>
            </a:r>
            <a:r>
              <a:rPr lang="en-US" altLang="en-US" sz="2000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lable’out</a:t>
            </a:r>
            <a:r>
              <a:rPr lang="en-US" altLang="en-US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dirty="0" smtClean="0">
              <a:sym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2286000"/>
            <a:ext cx="18288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Code for </a:t>
            </a:r>
            <a:r>
              <a:rPr lang="en-US" sz="1400" dirty="0" err="1">
                <a:solidFill>
                  <a:schemeClr val="tx1"/>
                </a:solidFill>
              </a:rPr>
              <a:t>expr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2743200"/>
            <a:ext cx="18288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</a:rPr>
              <a:t>g</a:t>
            </a:r>
            <a:r>
              <a:rPr lang="en-US" sz="1400" dirty="0" err="1" smtClean="0">
                <a:solidFill>
                  <a:schemeClr val="tx1"/>
                </a:solidFill>
              </a:rPr>
              <a:t>ofalse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3200400"/>
            <a:ext cx="18288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Code for stmt1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3640240"/>
            <a:ext cx="18288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</a:rPr>
              <a:t>l</a:t>
            </a:r>
            <a:r>
              <a:rPr lang="en-US" sz="1400" dirty="0" err="1" smtClean="0">
                <a:solidFill>
                  <a:schemeClr val="tx1"/>
                </a:solidFill>
              </a:rPr>
              <a:t>able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2508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6"/>
            <a:ext cx="8515350" cy="13255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Emitting a Translation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3FFED0-6D64-4897-8C2D-DEEEE20E7F11}" type="slidenum">
              <a:rPr lang="en-US" altLang="en-US">
                <a:solidFill>
                  <a:srgbClr val="7B9899"/>
                </a:solidFill>
              </a:rPr>
              <a:pPr/>
              <a:t>86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993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112" y="1789503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en-US" sz="2000" dirty="0" err="1" smtClean="0"/>
              <a:t>stmt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</a:t>
            </a:r>
            <a:r>
              <a:rPr lang="en-US" altLang="en-US" sz="2000" b="1" dirty="0" err="1" smtClean="0">
                <a:sym typeface="Symbol" panose="05050102010706020507" pitchFamily="18" charset="2"/>
              </a:rPr>
              <a:t>if</a:t>
            </a:r>
            <a:r>
              <a:rPr lang="en-US" altLang="en-US" sz="2000" b="1" dirty="0" smtClean="0">
                <a:sym typeface="Symbol" panose="05050102010706020507" pitchFamily="18" charset="2"/>
              </a:rPr>
              <a:t>  </a:t>
            </a:r>
            <a:r>
              <a:rPr lang="en-US" altLang="en-US" sz="2000" dirty="0" smtClean="0">
                <a:sym typeface="Symbol" panose="05050102010706020507" pitchFamily="18" charset="2"/>
              </a:rPr>
              <a:t>expr  </a:t>
            </a:r>
            <a:r>
              <a:rPr lang="en-US" altLang="en-US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{ out:=</a:t>
            </a:r>
            <a:r>
              <a:rPr lang="en-US" altLang="en-US" sz="2000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newlable</a:t>
            </a:r>
            <a:r>
              <a:rPr lang="en-US" altLang="en-US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; emit (‘</a:t>
            </a:r>
            <a:r>
              <a:rPr lang="en-US" altLang="en-US" sz="2000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gofalse</a:t>
            </a:r>
            <a:r>
              <a:rPr lang="en-US" altLang="en-US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’, out);}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    </a:t>
            </a:r>
            <a:r>
              <a:rPr lang="en-US" altLang="en-US" b="1" dirty="0" smtClean="0">
                <a:sym typeface="Symbol" panose="05050102010706020507" pitchFamily="18" charset="2"/>
              </a:rPr>
              <a:t>then </a:t>
            </a:r>
            <a:r>
              <a:rPr lang="en-US" altLang="en-US" dirty="0" smtClean="0">
                <a:sym typeface="Symbol" panose="05050102010706020507" pitchFamily="18" charset="2"/>
              </a:rPr>
              <a:t>stmt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{ emit (‘</a:t>
            </a:r>
            <a:r>
              <a:rPr lang="en-US" altLang="en-US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lable</a:t>
            </a:r>
            <a:r>
              <a:rPr lang="en-US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’, out);}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Note: emit </a:t>
            </a:r>
            <a:r>
              <a:rPr lang="en-US" altLang="en-US" dirty="0" smtClean="0">
                <a:sym typeface="Symbol" panose="05050102010706020507" pitchFamily="18" charset="2"/>
              </a:rPr>
              <a:t>is an example of </a:t>
            </a:r>
            <a:r>
              <a:rPr lang="en-US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semantic action</a:t>
            </a:r>
          </a:p>
          <a:p>
            <a:pPr lvl="1" eaLnBrk="1" hangingPunct="1"/>
            <a:r>
              <a:rPr lang="en-US" altLang="en-US" dirty="0" err="1" smtClean="0">
                <a:sym typeface="Symbol" panose="05050102010706020507" pitchFamily="18" charset="2"/>
              </a:rPr>
              <a:t>newlable</a:t>
            </a:r>
            <a:r>
              <a:rPr lang="en-US" altLang="en-US" dirty="0" smtClean="0">
                <a:sym typeface="Symbol" panose="05050102010706020507" pitchFamily="18" charset="2"/>
              </a:rPr>
              <a:t> is function which generates new label (e.g., L1, L2,etc).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The order of execution is from left to right on R.H.S as follows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1. Perform actions during parsing of expr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2. Out to be set by </a:t>
            </a:r>
            <a:r>
              <a:rPr lang="en-US" altLang="en-US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newlable</a:t>
            </a:r>
            <a:endParaRPr lang="en-US" altLang="en-US" dirty="0" smtClean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3. Emit </a:t>
            </a:r>
            <a:r>
              <a:rPr lang="en-US" altLang="en-US" dirty="0" err="1" smtClean="0">
                <a:sym typeface="Symbol" panose="05050102010706020507" pitchFamily="18" charset="2"/>
              </a:rPr>
              <a:t>gofalse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stament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4. Perform actions during parsing of </a:t>
            </a:r>
            <a:r>
              <a:rPr lang="en-US" altLang="en-US" dirty="0" smtClean="0">
                <a:solidFill>
                  <a:srgbClr val="7030A0"/>
                </a:solidFill>
                <a:sym typeface="Symbol" panose="05050102010706020507" pitchFamily="18" charset="2"/>
              </a:rPr>
              <a:t>stmt1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5. Print label instruction</a:t>
            </a:r>
          </a:p>
          <a:p>
            <a:pPr eaLnBrk="1" hangingPunct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5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9" y="30340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Putting them together</a:t>
            </a:r>
            <a:endParaRPr lang="en-US" dirty="0"/>
          </a:p>
        </p:txBody>
      </p:sp>
      <p:sp>
        <p:nvSpPr>
          <p:cNvPr id="100355" name="Content Placeholder 2"/>
          <p:cNvSpPr>
            <a:spLocks noGrp="1"/>
          </p:cNvSpPr>
          <p:nvPr>
            <p:ph sz="quarter" idx="1"/>
          </p:nvPr>
        </p:nvSpPr>
        <p:spPr>
          <a:xfrm>
            <a:off x="11112" y="1789503"/>
            <a:ext cx="8504238" cy="4572000"/>
          </a:xfrm>
        </p:spPr>
        <p:txBody>
          <a:bodyPr/>
          <a:lstStyle/>
          <a:p>
            <a:r>
              <a:rPr lang="en-US" altLang="en-US" dirty="0" smtClean="0"/>
              <a:t>The actions during parsing of </a:t>
            </a:r>
            <a:r>
              <a:rPr lang="en-US" altLang="en-US" b="1" dirty="0" smtClean="0"/>
              <a:t>expr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stmt</a:t>
            </a:r>
            <a:r>
              <a:rPr lang="en-US" altLang="en-US" b="1" baseline="-25000" dirty="0" smtClean="0"/>
              <a:t>1</a:t>
            </a:r>
            <a:r>
              <a:rPr lang="en-US" altLang="en-US" dirty="0" smtClean="0"/>
              <a:t> should emit the code for these non-terminals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B25017-2E32-4282-9CF2-A796BB7321F1}" type="slidenum">
              <a:rPr lang="en-US" altLang="en-US">
                <a:solidFill>
                  <a:srgbClr val="7B9899"/>
                </a:solidFill>
              </a:rPr>
              <a:pPr/>
              <a:t>87</a:t>
            </a:fld>
            <a:endParaRPr lang="en-US" altLang="en-US">
              <a:solidFill>
                <a:srgbClr val="7B9899"/>
              </a:solidFill>
            </a:endParaRPr>
          </a:p>
        </p:txBody>
      </p:sp>
      <p:pic>
        <p:nvPicPr>
          <p:cNvPr id="1003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" y="2635836"/>
            <a:ext cx="552137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5096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180974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Quiz/answer</a:t>
            </a:r>
            <a:endParaRPr lang="en-US" dirty="0"/>
          </a:p>
        </p:txBody>
      </p:sp>
      <p:sp>
        <p:nvSpPr>
          <p:cNvPr id="10137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849437"/>
            <a:ext cx="8504238" cy="4249737"/>
          </a:xfrm>
        </p:spPr>
        <p:txBody>
          <a:bodyPr/>
          <a:lstStyle/>
          <a:p>
            <a:r>
              <a:rPr lang="en-US" altLang="en-US" dirty="0" smtClean="0"/>
              <a:t>Consider the CFG</a:t>
            </a:r>
          </a:p>
          <a:p>
            <a:pPr lvl="1"/>
            <a:r>
              <a:rPr lang="en-US" altLang="en-US" dirty="0" smtClean="0"/>
              <a:t>S</a:t>
            </a:r>
            <a:r>
              <a:rPr lang="en-US" altLang="en-US" dirty="0" smtClean="0">
                <a:sym typeface="Wingdings" panose="05000000000000000000" pitchFamily="2" charset="2"/>
              </a:rPr>
              <a:t> SS + | SS * | a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A) show how the string </a:t>
            </a:r>
            <a:r>
              <a:rPr lang="en-US" altLang="en-US" dirty="0" err="1" smtClean="0">
                <a:sym typeface="Wingdings" panose="05000000000000000000" pitchFamily="2" charset="2"/>
              </a:rPr>
              <a:t>aa+a</a:t>
            </a:r>
            <a:r>
              <a:rPr lang="en-US" altLang="en-US" dirty="0" smtClean="0">
                <a:sym typeface="Wingdings" panose="05000000000000000000" pitchFamily="2" charset="2"/>
              </a:rPr>
              <a:t>* can be generated by this grammar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B) built a parse tree for this string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7A768-9D9E-4C8C-B611-EB756F0D6C3C}" type="slidenum">
              <a:rPr lang="en-US" altLang="en-US">
                <a:solidFill>
                  <a:srgbClr val="7B9899"/>
                </a:solidFill>
              </a:rPr>
              <a:pPr/>
              <a:t>88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3886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514600" y="42672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>
            <a:off x="3390900" y="4267200"/>
            <a:ext cx="381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3800" y="4267200"/>
            <a:ext cx="457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09800" y="48768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49530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4876800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*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676400" y="5257800"/>
            <a:ext cx="609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14600" y="5334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05200" y="5334000"/>
            <a:ext cx="76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9000" y="6172200"/>
            <a:ext cx="4572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743200" y="5334000"/>
            <a:ext cx="228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19400" y="5867400"/>
            <a:ext cx="304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+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38400" y="6096000"/>
            <a:ext cx="304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24000" y="6096000"/>
            <a:ext cx="304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2861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IC: syntax Tree and 3-address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E32327-F7AC-4953-96F2-CD88961A2633}" type="slidenum">
              <a:rPr lang="en-US" altLang="en-US">
                <a:solidFill>
                  <a:srgbClr val="7B9899"/>
                </a:solidFill>
              </a:rPr>
              <a:pPr/>
              <a:t>9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1524000" y="19050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do-while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1066800" y="24384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2362200" y="24384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TextBox 9"/>
          <p:cNvSpPr txBox="1">
            <a:spLocks noChangeArrowheads="1"/>
          </p:cNvSpPr>
          <p:nvPr/>
        </p:nvSpPr>
        <p:spPr bwMode="auto">
          <a:xfrm>
            <a:off x="2819400" y="30480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&lt;</a:t>
            </a:r>
          </a:p>
        </p:txBody>
      </p:sp>
      <p:sp>
        <p:nvSpPr>
          <p:cNvPr id="21512" name="TextBox 10"/>
          <p:cNvSpPr txBox="1">
            <a:spLocks noChangeArrowheads="1"/>
          </p:cNvSpPr>
          <p:nvPr/>
        </p:nvSpPr>
        <p:spPr bwMode="auto">
          <a:xfrm>
            <a:off x="685800" y="30480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body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23901" y="3695700"/>
            <a:ext cx="533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3"/>
          <p:cNvSpPr txBox="1">
            <a:spLocks noChangeArrowheads="1"/>
          </p:cNvSpPr>
          <p:nvPr/>
        </p:nvSpPr>
        <p:spPr bwMode="auto">
          <a:xfrm>
            <a:off x="457200" y="39624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assign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457200" y="44958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990600" y="44958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18"/>
          <p:cNvSpPr txBox="1">
            <a:spLocks noChangeArrowheads="1"/>
          </p:cNvSpPr>
          <p:nvPr/>
        </p:nvSpPr>
        <p:spPr bwMode="auto">
          <a:xfrm>
            <a:off x="381000" y="4876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1518" name="TextBox 19"/>
          <p:cNvSpPr txBox="1">
            <a:spLocks noChangeArrowheads="1"/>
          </p:cNvSpPr>
          <p:nvPr/>
        </p:nvSpPr>
        <p:spPr bwMode="auto">
          <a:xfrm>
            <a:off x="1219200" y="4953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+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952500" y="544830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1447800" y="5410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26"/>
          <p:cNvSpPr txBox="1">
            <a:spLocks noChangeArrowheads="1"/>
          </p:cNvSpPr>
          <p:nvPr/>
        </p:nvSpPr>
        <p:spPr bwMode="auto">
          <a:xfrm>
            <a:off x="990600" y="5791200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1522" name="TextBox 27"/>
          <p:cNvSpPr txBox="1">
            <a:spLocks noChangeArrowheads="1"/>
          </p:cNvSpPr>
          <p:nvPr/>
        </p:nvSpPr>
        <p:spPr bwMode="auto">
          <a:xfrm>
            <a:off x="1676400" y="58674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2438400" y="34290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511" idx="2"/>
          </p:cNvCxnSpPr>
          <p:nvPr/>
        </p:nvCxnSpPr>
        <p:spPr>
          <a:xfrm rot="16200000" flipH="1">
            <a:off x="3067050" y="3448050"/>
            <a:ext cx="457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34"/>
          <p:cNvSpPr txBox="1">
            <a:spLocks noChangeArrowheads="1"/>
          </p:cNvSpPr>
          <p:nvPr/>
        </p:nvSpPr>
        <p:spPr bwMode="auto">
          <a:xfrm>
            <a:off x="3352800" y="3886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21526" name="TextBox 35"/>
          <p:cNvSpPr txBox="1">
            <a:spLocks noChangeArrowheads="1"/>
          </p:cNvSpPr>
          <p:nvPr/>
        </p:nvSpPr>
        <p:spPr bwMode="auto">
          <a:xfrm>
            <a:off x="2133600" y="39624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[ ]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790700" y="44577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526" idx="2"/>
          </p:cNvCxnSpPr>
          <p:nvPr/>
        </p:nvCxnSpPr>
        <p:spPr>
          <a:xfrm rot="16200000" flipH="1">
            <a:off x="2375694" y="4356894"/>
            <a:ext cx="620712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0"/>
          <p:cNvSpPr txBox="1">
            <a:spLocks noChangeArrowheads="1"/>
          </p:cNvSpPr>
          <p:nvPr/>
        </p:nvSpPr>
        <p:spPr bwMode="auto">
          <a:xfrm>
            <a:off x="2743200" y="4953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21530" name="TextBox 41"/>
          <p:cNvSpPr txBox="1">
            <a:spLocks noChangeArrowheads="1"/>
          </p:cNvSpPr>
          <p:nvPr/>
        </p:nvSpPr>
        <p:spPr bwMode="auto">
          <a:xfrm>
            <a:off x="1752600" y="4953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1531" name="TextBox 42"/>
          <p:cNvSpPr txBox="1">
            <a:spLocks noChangeArrowheads="1"/>
          </p:cNvSpPr>
          <p:nvPr/>
        </p:nvSpPr>
        <p:spPr bwMode="auto">
          <a:xfrm>
            <a:off x="4648200" y="2209800"/>
            <a:ext cx="3124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/>
              <a:t> 1</a:t>
            </a:r>
            <a:r>
              <a:rPr lang="en-US" altLang="en-US" dirty="0"/>
              <a:t>:	</a:t>
            </a:r>
            <a:r>
              <a:rPr lang="en-US" altLang="en-US" dirty="0" err="1"/>
              <a:t>i</a:t>
            </a:r>
            <a:r>
              <a:rPr lang="en-US" altLang="en-US" dirty="0"/>
              <a:t> = </a:t>
            </a:r>
            <a:r>
              <a:rPr lang="en-US" altLang="en-US" dirty="0" err="1"/>
              <a:t>i</a:t>
            </a:r>
            <a:r>
              <a:rPr lang="en-US" altLang="en-US" dirty="0"/>
              <a:t> + 1</a:t>
            </a:r>
          </a:p>
          <a:p>
            <a:r>
              <a:rPr lang="en-US" altLang="en-US" dirty="0"/>
              <a:t> 2:	t1 = a [</a:t>
            </a:r>
            <a:r>
              <a:rPr lang="en-US" altLang="en-US" dirty="0" err="1"/>
              <a:t>i</a:t>
            </a:r>
            <a:r>
              <a:rPr lang="en-US" altLang="en-US" dirty="0"/>
              <a:t>]</a:t>
            </a:r>
          </a:p>
          <a:p>
            <a:r>
              <a:rPr lang="en-US" altLang="en-US" dirty="0"/>
              <a:t> 3:	if t1 </a:t>
            </a:r>
            <a:r>
              <a:rPr lang="en-US" altLang="en-US" dirty="0" smtClean="0"/>
              <a:t>&lt; </a:t>
            </a:r>
            <a:r>
              <a:rPr lang="en-US" altLang="en-US" dirty="0"/>
              <a:t>v </a:t>
            </a:r>
            <a:r>
              <a:rPr lang="en-US" altLang="en-US" dirty="0" err="1"/>
              <a:t>goto</a:t>
            </a:r>
            <a:r>
              <a:rPr lang="en-US" altLang="en-US" dirty="0"/>
              <a:t> 1</a:t>
            </a:r>
          </a:p>
        </p:txBody>
      </p:sp>
      <p:sp>
        <p:nvSpPr>
          <p:cNvPr id="21532" name="TextBox 43"/>
          <p:cNvSpPr txBox="1">
            <a:spLocks noChangeArrowheads="1"/>
          </p:cNvSpPr>
          <p:nvPr/>
        </p:nvSpPr>
        <p:spPr bwMode="auto">
          <a:xfrm>
            <a:off x="1295400" y="6324600"/>
            <a:ext cx="22098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A:  syntax tree</a:t>
            </a:r>
          </a:p>
        </p:txBody>
      </p:sp>
      <p:sp>
        <p:nvSpPr>
          <p:cNvPr id="21533" name="TextBox 44"/>
          <p:cNvSpPr txBox="1">
            <a:spLocks noChangeArrowheads="1"/>
          </p:cNvSpPr>
          <p:nvPr/>
        </p:nvSpPr>
        <p:spPr bwMode="auto">
          <a:xfrm>
            <a:off x="4800600" y="3352800"/>
            <a:ext cx="2590800" cy="369888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B: 3-address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81068" y="1468335"/>
            <a:ext cx="2876863" cy="3097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I = I +1; while (a[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&lt; v);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3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UNDAerospace.pptx" id="{F7118328-E834-46A0-83EC-F744BFE60237}" vid="{D2773446-F50F-4EEB-A44E-9265065B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PresentationUNDAerospace_Template</Template>
  <TotalTime>1408</TotalTime>
  <Words>3304</Words>
  <Application>Microsoft Office PowerPoint</Application>
  <PresentationFormat>On-screen Show (4:3)</PresentationFormat>
  <Paragraphs>706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Arial</vt:lpstr>
      <vt:lpstr>Calibri</vt:lpstr>
      <vt:lpstr>Calibri Light</vt:lpstr>
      <vt:lpstr>Corbel</vt:lpstr>
      <vt:lpstr>Franklin Gothic Book</vt:lpstr>
      <vt:lpstr>Helvetica</vt:lpstr>
      <vt:lpstr>Symbol</vt:lpstr>
      <vt:lpstr>Times New Roman</vt:lpstr>
      <vt:lpstr>Wingdings</vt:lpstr>
      <vt:lpstr>Wingdings 2</vt:lpstr>
      <vt:lpstr>Office Theme</vt:lpstr>
      <vt:lpstr>Csci465:  Principals of Translations</vt:lpstr>
      <vt:lpstr>Objectives</vt:lpstr>
      <vt:lpstr>Overview</vt:lpstr>
      <vt:lpstr>translation</vt:lpstr>
      <vt:lpstr>A model of a compiler front-end</vt:lpstr>
      <vt:lpstr>Syntax: Context-free grammar (CFG)</vt:lpstr>
      <vt:lpstr>Lexical analyzer</vt:lpstr>
      <vt:lpstr>Intermediate Code generators (IC)</vt:lpstr>
      <vt:lpstr>IC: syntax Tree and 3-address code</vt:lpstr>
      <vt:lpstr>Syntax Definition</vt:lpstr>
      <vt:lpstr>Context Free Grammar?</vt:lpstr>
      <vt:lpstr>Example 2.1 : Productions</vt:lpstr>
      <vt:lpstr>Example 2.2: Expressions</vt:lpstr>
      <vt:lpstr>Derivations</vt:lpstr>
      <vt:lpstr>Example: Productions for Procedure call</vt:lpstr>
      <vt:lpstr>Parse Tree (PT)</vt:lpstr>
      <vt:lpstr>PT for input 9-5+2</vt:lpstr>
      <vt:lpstr>Ambiguous grammar?</vt:lpstr>
      <vt:lpstr>Input = (9-5)+2</vt:lpstr>
      <vt:lpstr>Input = 9-(5+2)</vt:lpstr>
      <vt:lpstr>PT: Associatively of Operators</vt:lpstr>
      <vt:lpstr>Precedence of Operators </vt:lpstr>
      <vt:lpstr>Syntax-Directed Translation (SDT)</vt:lpstr>
      <vt:lpstr>Example: Postfix Notation</vt:lpstr>
      <vt:lpstr>Syntax-Directed Definitions (SDD)</vt:lpstr>
      <vt:lpstr>SDD for infix to postfix translation</vt:lpstr>
      <vt:lpstr>Step 1: Use a CFG to create the syntax of the input </vt:lpstr>
      <vt:lpstr>Step 2: Attach attributes to each grammar symbol</vt:lpstr>
      <vt:lpstr>Step 3: Use semantic rules to compute the output using attribute values at each node n (bottom up approach)</vt:lpstr>
      <vt:lpstr>Translation Schemes (TS)</vt:lpstr>
      <vt:lpstr>Example</vt:lpstr>
      <vt:lpstr>Example</vt:lpstr>
      <vt:lpstr>Emitting a code (generating code)</vt:lpstr>
      <vt:lpstr>Simple Translation Scheme for infix-postfix </vt:lpstr>
      <vt:lpstr>Actions Translating 9-5+2 into 95-2+: 1</vt:lpstr>
      <vt:lpstr>Actions Translating 9-5+2 into 95-2+: 2</vt:lpstr>
      <vt:lpstr>Parsing Methods</vt:lpstr>
      <vt:lpstr>Top Down Method: Recursive Descent</vt:lpstr>
      <vt:lpstr>Predictive Parsing </vt:lpstr>
      <vt:lpstr>Top-Down Parsing</vt:lpstr>
      <vt:lpstr>Steps in the top-down construction of a PT</vt:lpstr>
      <vt:lpstr>Top-down parsing scanning the input from left to right</vt:lpstr>
      <vt:lpstr>Example: Trial and Error</vt:lpstr>
      <vt:lpstr>More on Predictive Parsing (PP)</vt:lpstr>
      <vt:lpstr>Designing a Predicative Parsing (PP)</vt:lpstr>
      <vt:lpstr>More on FIRST()</vt:lpstr>
      <vt:lpstr>Guidelines for implementing top-down parsers</vt:lpstr>
      <vt:lpstr>Pseudocode for PP</vt:lpstr>
      <vt:lpstr>Left Recursion</vt:lpstr>
      <vt:lpstr>Eliminating Left Recursion</vt:lpstr>
      <vt:lpstr>General technique for eliminating left recursion</vt:lpstr>
      <vt:lpstr>Elimination of let recursion infix-postfix</vt:lpstr>
      <vt:lpstr>Figure 2.21 (eliminate left recursion)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Lexical  Analysis</vt:lpstr>
      <vt:lpstr>PowerPoint Presentation</vt:lpstr>
      <vt:lpstr>PowerPoint Presentation</vt:lpstr>
      <vt:lpstr>Modified grammar to handle numbers</vt:lpstr>
      <vt:lpstr>PowerPoint Presentation</vt:lpstr>
      <vt:lpstr>How to handle comments and white space (blank)</vt:lpstr>
      <vt:lpstr>PowerPoint Presentation</vt:lpstr>
      <vt:lpstr>The symbol-table interface</vt:lpstr>
      <vt:lpstr>PowerPoint Presentation</vt:lpstr>
      <vt:lpstr>Handling Reserved Keywords</vt:lpstr>
      <vt:lpstr>PowerPoint Presentation</vt:lpstr>
      <vt:lpstr>Putting All together for infix to postfix translator</vt:lpstr>
      <vt:lpstr>All the modules</vt:lpstr>
      <vt:lpstr>Improved specification of infix-postfix translation </vt:lpstr>
      <vt:lpstr>PowerPoint Presentation</vt:lpstr>
      <vt:lpstr>Intermediate Code: Abstract Stack Machines is used to  generate intermediate code</vt:lpstr>
      <vt:lpstr>How to use stack to generate IC?</vt:lpstr>
      <vt:lpstr>Arithmetic Instructions</vt:lpstr>
      <vt:lpstr>Simulation of postfix using stack</vt:lpstr>
      <vt:lpstr>Example: 1 3 + 5 *</vt:lpstr>
      <vt:lpstr>L-values and R-values</vt:lpstr>
      <vt:lpstr>Stack Manipulation</vt:lpstr>
      <vt:lpstr>Translation of Expressions</vt:lpstr>
      <vt:lpstr>Control Flow: IF/THEN, WHILE</vt:lpstr>
      <vt:lpstr>The control-flow instructions</vt:lpstr>
      <vt:lpstr>Translation of Statements</vt:lpstr>
      <vt:lpstr>Emitting a Translation</vt:lpstr>
      <vt:lpstr>Putting them together</vt:lpstr>
      <vt:lpstr>Quiz/answer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Olson</dc:creator>
  <cp:lastModifiedBy>Hassan Reza</cp:lastModifiedBy>
  <cp:revision>41</cp:revision>
  <dcterms:created xsi:type="dcterms:W3CDTF">2015-08-12T16:59:57Z</dcterms:created>
  <dcterms:modified xsi:type="dcterms:W3CDTF">2017-09-11T19:17:26Z</dcterms:modified>
</cp:coreProperties>
</file>