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308" r:id="rId2"/>
    <p:sldId id="309" r:id="rId3"/>
    <p:sldId id="310" r:id="rId4"/>
    <p:sldId id="311" r:id="rId5"/>
    <p:sldId id="312" r:id="rId6"/>
    <p:sldId id="313" r:id="rId7"/>
    <p:sldId id="316" r:id="rId8"/>
    <p:sldId id="315" r:id="rId9"/>
    <p:sldId id="314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76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53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9" r:id="rId43"/>
    <p:sldId id="350" r:id="rId44"/>
    <p:sldId id="392" r:id="rId45"/>
    <p:sldId id="393" r:id="rId46"/>
    <p:sldId id="394" r:id="rId47"/>
    <p:sldId id="395" r:id="rId48"/>
    <p:sldId id="396" r:id="rId49"/>
    <p:sldId id="400" r:id="rId50"/>
    <p:sldId id="397" r:id="rId51"/>
    <p:sldId id="411" r:id="rId52"/>
    <p:sldId id="412" r:id="rId53"/>
    <p:sldId id="413" r:id="rId54"/>
    <p:sldId id="416" r:id="rId55"/>
    <p:sldId id="419" r:id="rId56"/>
    <p:sldId id="401" r:id="rId57"/>
    <p:sldId id="402" r:id="rId58"/>
    <p:sldId id="403" r:id="rId59"/>
    <p:sldId id="420" r:id="rId60"/>
    <p:sldId id="399" r:id="rId61"/>
    <p:sldId id="390" r:id="rId62"/>
    <p:sldId id="352" r:id="rId63"/>
    <p:sldId id="408" r:id="rId64"/>
    <p:sldId id="409" r:id="rId65"/>
    <p:sldId id="410" r:id="rId66"/>
    <p:sldId id="354" r:id="rId67"/>
    <p:sldId id="404" r:id="rId68"/>
    <p:sldId id="405" r:id="rId69"/>
    <p:sldId id="423" r:id="rId70"/>
    <p:sldId id="421" r:id="rId71"/>
    <p:sldId id="355" r:id="rId72"/>
    <p:sldId id="377" r:id="rId73"/>
    <p:sldId id="378" r:id="rId74"/>
    <p:sldId id="379" r:id="rId75"/>
    <p:sldId id="406" r:id="rId76"/>
    <p:sldId id="407" r:id="rId77"/>
    <p:sldId id="380" r:id="rId78"/>
    <p:sldId id="381" r:id="rId79"/>
    <p:sldId id="382" r:id="rId80"/>
    <p:sldId id="424" r:id="rId81"/>
    <p:sldId id="422" r:id="rId82"/>
    <p:sldId id="360" r:id="rId83"/>
    <p:sldId id="371" r:id="rId84"/>
    <p:sldId id="372" r:id="rId85"/>
    <p:sldId id="373" r:id="rId86"/>
    <p:sldId id="37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5" autoAdjust="0"/>
  </p:normalViewPr>
  <p:slideViewPr>
    <p:cSldViewPr snapToGrid="0">
      <p:cViewPr varScale="1">
        <p:scale>
          <a:sx n="96" d="100"/>
          <a:sy n="96" d="100"/>
        </p:scale>
        <p:origin x="403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A language denoted by a RE is said to  be a regular set. If the meaning of a RE is the language L, then we say that a defines or describe L.</a:t>
            </a:r>
          </a:p>
          <a:p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9F42D1-7E31-481F-A69F-21DDA69F7C8C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UND POWERPOINT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for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1F4BF-87EF-4E0B-9BB8-E29CFA80E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3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973" y="3253946"/>
            <a:ext cx="64008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CSCI 465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Dr. Hassan Reza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9DE2C8-5866-48D5-B959-33376FF47869}" type="slidenum">
              <a:rPr lang="en-US" altLang="en-US">
                <a:solidFill>
                  <a:srgbClr val="7B9899"/>
                </a:solidFill>
              </a:rPr>
              <a:pPr/>
              <a:t>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96244"/>
            <a:ext cx="7772400" cy="144621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Chapter 3: Lexical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973" y="4279836"/>
            <a:ext cx="3813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UND College of Engineering and Mines</a:t>
            </a:r>
          </a:p>
        </p:txBody>
      </p:sp>
    </p:spTree>
    <p:extLst>
      <p:ext uri="{BB962C8B-B14F-4D97-AF65-F5344CB8AC3E}">
        <p14:creationId xmlns:p14="http://schemas.microsoft.com/office/powerpoint/2010/main" val="3097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04" y="2527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</a:rPr>
              <a:t>Lexical: examples of Non-Tokens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716CDA-F96E-45E7-A22B-326083C4A65B}" type="slidenum">
              <a:rPr lang="en-US" altLang="en-US">
                <a:solidFill>
                  <a:srgbClr val="7B9899"/>
                </a:solidFill>
              </a:rPr>
              <a:pPr/>
              <a:t>10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99562"/>
            <a:ext cx="8504238" cy="4262137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</a:rPr>
              <a:t>Examples of non-tokens</a:t>
            </a:r>
          </a:p>
          <a:p>
            <a:pPr lvl="1" eaLnBrk="1" hangingPunct="1"/>
            <a:r>
              <a:rPr lang="en-US" altLang="en-US" sz="2400" dirty="0" smtClean="0">
                <a:latin typeface="Helvetica" panose="020B0604020202020204" pitchFamily="34" charset="0"/>
              </a:rPr>
              <a:t>comment: /* do not change */</a:t>
            </a:r>
          </a:p>
          <a:p>
            <a:pPr lvl="1" eaLnBrk="1" hangingPunct="1"/>
            <a:r>
              <a:rPr lang="en-US" altLang="en-US" sz="2400" dirty="0" smtClean="0">
                <a:latin typeface="Helvetica" panose="020B0604020202020204" pitchFamily="34" charset="0"/>
              </a:rPr>
              <a:t>preprocessor directive: 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#include &lt;</a:t>
            </a:r>
            <a:r>
              <a:rPr lang="en-US" alt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stdio.h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&gt;</a:t>
            </a:r>
          </a:p>
          <a:p>
            <a:pPr lvl="1" eaLnBrk="1" hangingPunct="1"/>
            <a:r>
              <a:rPr lang="en-US" altLang="en-US" sz="2400" dirty="0" smtClean="0">
                <a:latin typeface="Helvetica" panose="020B0604020202020204" pitchFamily="34" charset="0"/>
              </a:rPr>
              <a:t>preprocessor directive: </a:t>
            </a:r>
            <a:r>
              <a:rPr lang="en-US" alt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#define NUM 5</a:t>
            </a:r>
          </a:p>
          <a:p>
            <a:pPr lvl="1" eaLnBrk="1" hangingPunct="1"/>
            <a:r>
              <a:rPr lang="en-US" altLang="en-US" sz="2400" dirty="0" smtClean="0">
                <a:latin typeface="Helvetica" panose="020B0604020202020204" pitchFamily="34" charset="0"/>
              </a:rPr>
              <a:t>White space</a:t>
            </a:r>
          </a:p>
          <a:p>
            <a:pPr lvl="2"/>
            <a:r>
              <a:rPr lang="en-US" altLang="en-US" sz="2000" dirty="0" smtClean="0">
                <a:latin typeface="Helvetica" panose="020B0604020202020204" pitchFamily="34" charset="0"/>
              </a:rPr>
              <a:t>blanks </a:t>
            </a:r>
          </a:p>
          <a:p>
            <a:pPr lvl="2"/>
            <a:r>
              <a:rPr lang="en-US" altLang="en-US" sz="2000" dirty="0" smtClean="0">
                <a:latin typeface="Helvetica" panose="020B0604020202020204" pitchFamily="34" charset="0"/>
              </a:rPr>
              <a:t>tabs</a:t>
            </a:r>
          </a:p>
          <a:p>
            <a:pPr lvl="2"/>
            <a:r>
              <a:rPr lang="en-US" altLang="en-US" sz="2000" dirty="0" smtClean="0">
                <a:latin typeface="Helvetica" panose="020B0604020202020204" pitchFamily="34" charset="0"/>
              </a:rPr>
              <a:t>newlines</a:t>
            </a:r>
          </a:p>
        </p:txBody>
      </p:sp>
    </p:spTree>
    <p:extLst>
      <p:ext uri="{BB962C8B-B14F-4D97-AF65-F5344CB8AC3E}">
        <p14:creationId xmlns:p14="http://schemas.microsoft.com/office/powerpoint/2010/main" val="32337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Attributes for Token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D33D3C-EE41-46CB-9102-B3DBC10FD731}" type="slidenum">
              <a:rPr lang="en-US" altLang="en-US">
                <a:solidFill>
                  <a:srgbClr val="7B9899"/>
                </a:solidFill>
              </a:rPr>
              <a:pPr/>
              <a:t>11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828801"/>
            <a:ext cx="8805863" cy="427037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Attributes are used to provides additional information when one or more lexemes matches a pattern</a:t>
            </a:r>
          </a:p>
          <a:p>
            <a:pPr lvl="1"/>
            <a:r>
              <a:rPr lang="en-US" altLang="en-US" dirty="0" smtClean="0"/>
              <a:t>LA uses attributes to document the needed information because tokens influence </a:t>
            </a:r>
            <a:r>
              <a:rPr lang="en-US" altLang="en-US" dirty="0" smtClean="0">
                <a:solidFill>
                  <a:srgbClr val="FF0000"/>
                </a:solidFill>
              </a:rPr>
              <a:t>parsing</a:t>
            </a:r>
            <a:r>
              <a:rPr lang="en-US" altLang="en-US" dirty="0" smtClean="0"/>
              <a:t> decisions</a:t>
            </a:r>
          </a:p>
          <a:p>
            <a:pPr lvl="1" eaLnBrk="1" hangingPunct="1"/>
            <a:r>
              <a:rPr lang="en-US" altLang="en-US" dirty="0" smtClean="0"/>
              <a:t>Attributes influence the </a:t>
            </a:r>
            <a:r>
              <a:rPr lang="en-US" altLang="en-US" dirty="0" smtClean="0">
                <a:solidFill>
                  <a:srgbClr val="FF0000"/>
                </a:solidFill>
              </a:rPr>
              <a:t>translation</a:t>
            </a:r>
            <a:r>
              <a:rPr lang="en-US" altLang="en-US" dirty="0" smtClean="0"/>
              <a:t> of token</a:t>
            </a:r>
          </a:p>
          <a:p>
            <a:pPr lvl="1" eaLnBrk="1" hangingPunct="1"/>
            <a:endParaRPr lang="en-US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76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Example: tokens and related attributes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F8ED41-5BFC-41F4-BC99-35AB9F59663B}" type="slidenum">
              <a:rPr lang="en-US" altLang="en-US">
                <a:solidFill>
                  <a:srgbClr val="7B9899"/>
                </a:solidFill>
              </a:rPr>
              <a:pPr/>
              <a:t>12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12323"/>
            <a:ext cx="8504238" cy="4286851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E = M * C ** 2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Written as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&lt; </a:t>
            </a:r>
            <a:r>
              <a:rPr lang="en-US" altLang="en-US" dirty="0" smtClean="0">
                <a:solidFill>
                  <a:srgbClr val="FF0000"/>
                </a:solidFill>
              </a:rPr>
              <a:t>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to symbol-table for E&gt;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&lt; </a:t>
            </a:r>
            <a:r>
              <a:rPr lang="en-US" altLang="en-US" dirty="0" err="1" smtClean="0">
                <a:solidFill>
                  <a:srgbClr val="FF0000"/>
                </a:solidFill>
              </a:rPr>
              <a:t>Assignsym</a:t>
            </a:r>
            <a:r>
              <a:rPr lang="en-US" altLang="en-US" dirty="0" smtClean="0"/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&lt; </a:t>
            </a:r>
            <a:r>
              <a:rPr lang="en-US" altLang="en-US" dirty="0" smtClean="0">
                <a:solidFill>
                  <a:srgbClr val="FF0000"/>
                </a:solidFill>
              </a:rPr>
              <a:t>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to symbol-table for M&gt;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&lt; </a:t>
            </a:r>
            <a:r>
              <a:rPr lang="en-US" altLang="en-US" dirty="0" err="1" smtClean="0">
                <a:solidFill>
                  <a:srgbClr val="FF0000"/>
                </a:solidFill>
              </a:rPr>
              <a:t>Multsym</a:t>
            </a:r>
            <a:r>
              <a:rPr lang="en-US" altLang="en-US" dirty="0" smtClean="0"/>
              <a:t>&gt;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&lt; </a:t>
            </a:r>
            <a:r>
              <a:rPr lang="en-US" altLang="en-US" dirty="0" smtClean="0">
                <a:solidFill>
                  <a:srgbClr val="FF0000"/>
                </a:solidFill>
              </a:rPr>
              <a:t>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to symbol-table for C&gt;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52400" y="419100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defRPr/>
            </a:pPr>
            <a:r>
              <a:rPr lang="en-US" sz="2400" dirty="0" smtClean="0">
                <a:latin typeface="+mn-lt"/>
              </a:rPr>
              <a:t>   &lt; 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ExpSym</a:t>
            </a:r>
            <a:r>
              <a:rPr lang="en-US" sz="2400" dirty="0">
                <a:latin typeface="+mn-lt"/>
              </a:rPr>
              <a:t>&gt; </a:t>
            </a:r>
          </a:p>
          <a:p>
            <a:pPr lvl="2">
              <a:defRPr/>
            </a:pPr>
            <a:r>
              <a:rPr lang="en-US" sz="2400" dirty="0" smtClean="0">
                <a:latin typeface="+mn-lt"/>
              </a:rPr>
              <a:t>   &lt;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num</a:t>
            </a:r>
            <a:r>
              <a:rPr lang="en-US" sz="2400" dirty="0">
                <a:latin typeface="+mn-lt"/>
              </a:rPr>
              <a:t>, integer value 2&gt;</a:t>
            </a:r>
          </a:p>
        </p:txBody>
      </p:sp>
    </p:spTree>
    <p:extLst>
      <p:ext uri="{BB962C8B-B14F-4D97-AF65-F5344CB8AC3E}">
        <p14:creationId xmlns:p14="http://schemas.microsoft.com/office/powerpoint/2010/main" val="255043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7769"/>
            <a:ext cx="91440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Lexical Analyzer and source code errors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9CB191-80E1-43F1-A6AF-D0FC667FE1C3}" type="slidenum">
              <a:rPr lang="en-US" altLang="en-US">
                <a:solidFill>
                  <a:srgbClr val="7B9899"/>
                </a:solidFill>
              </a:rPr>
              <a:pPr/>
              <a:t>13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78227"/>
            <a:ext cx="8504238" cy="422094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 cannot detect </a:t>
            </a:r>
            <a:r>
              <a:rPr lang="en-US" altLang="en-US" dirty="0" smtClean="0">
                <a:solidFill>
                  <a:srgbClr val="7030A0"/>
                </a:solidFill>
              </a:rPr>
              <a:t>syntax or semantic errors</a:t>
            </a:r>
          </a:p>
          <a:p>
            <a:pPr eaLnBrk="1" hangingPunct="1"/>
            <a:r>
              <a:rPr lang="en-US" altLang="en-US" dirty="0" smtClean="0"/>
              <a:t>Leaves it up to parser or semantic analyzers</a:t>
            </a:r>
          </a:p>
          <a:p>
            <a:pPr lvl="1" eaLnBrk="1" hangingPunct="1"/>
            <a:r>
              <a:rPr lang="en-US" altLang="en-US" dirty="0" smtClean="0"/>
              <a:t>E.g., LA cannot detect the following error</a:t>
            </a:r>
          </a:p>
          <a:p>
            <a:pPr lvl="1" eaLnBrk="1" hangingPunct="1"/>
            <a:r>
              <a:rPr lang="en-US" altLang="en-US" dirty="0" smtClean="0"/>
              <a:t>fi (a == f(x))…</a:t>
            </a:r>
          </a:p>
          <a:p>
            <a:pPr lvl="2" eaLnBrk="1" hangingPunct="1"/>
            <a:r>
              <a:rPr lang="en-US" altLang="en-US" dirty="0" smtClean="0"/>
              <a:t>fi? </a:t>
            </a:r>
          </a:p>
          <a:p>
            <a:pPr lvl="3" eaLnBrk="1" hangingPunct="1"/>
            <a:r>
              <a:rPr lang="en-US" altLang="en-US" dirty="0" smtClean="0"/>
              <a:t>Could be undeclared function call</a:t>
            </a:r>
          </a:p>
          <a:p>
            <a:pPr lvl="3" eaLnBrk="1" hangingPunct="1"/>
            <a:r>
              <a:rPr lang="en-US" altLang="en-US" dirty="0" smtClean="0"/>
              <a:t>Could be misspelled keyword or ID</a:t>
            </a:r>
          </a:p>
          <a:p>
            <a:pPr lvl="2" eaLnBrk="1" hangingPunct="1"/>
            <a:r>
              <a:rPr lang="en-US" altLang="en-US" dirty="0" smtClean="0">
                <a:solidFill>
                  <a:srgbClr val="0070C0"/>
                </a:solidFill>
              </a:rPr>
              <a:t>LA will be treated it as a valid id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30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53402" y="14287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Error Recovery and Error handling by LA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CD5330-C5D6-4EE1-AED2-3C12C71F9569}" type="slidenum">
              <a:rPr lang="en-US" altLang="en-US">
                <a:solidFill>
                  <a:srgbClr val="7B9899"/>
                </a:solidFill>
              </a:rPr>
              <a:pPr/>
              <a:t>14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026507"/>
            <a:ext cx="8504238" cy="40726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Case where </a:t>
            </a:r>
            <a:r>
              <a:rPr lang="en-US" altLang="en-US" u="sng" dirty="0" smtClean="0">
                <a:solidFill>
                  <a:srgbClr val="00B0F0"/>
                </a:solidFill>
              </a:rPr>
              <a:t>no pattern </a:t>
            </a:r>
            <a:r>
              <a:rPr lang="en-US" altLang="en-US" dirty="0" smtClean="0"/>
              <a:t>matches the current input</a:t>
            </a:r>
          </a:p>
          <a:p>
            <a:pPr lvl="1" eaLnBrk="1" hangingPunct="1"/>
            <a:r>
              <a:rPr lang="en-US" altLang="en-US" sz="2400" dirty="0" smtClean="0"/>
              <a:t>Delete successive characters  from input till the LA finds the next well-formed token (</a:t>
            </a:r>
            <a:r>
              <a:rPr lang="en-US" altLang="en-US" sz="2400" dirty="0" smtClean="0">
                <a:solidFill>
                  <a:srgbClr val="7030A0"/>
                </a:solidFill>
              </a:rPr>
              <a:t>panic mode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400" dirty="0" smtClean="0"/>
              <a:t>Deleting an extraneous chars</a:t>
            </a:r>
          </a:p>
          <a:p>
            <a:pPr lvl="1" eaLnBrk="1" hangingPunct="1"/>
            <a:r>
              <a:rPr lang="en-US" altLang="en-US" sz="2400" dirty="0" smtClean="0"/>
              <a:t>Inserting a missing char</a:t>
            </a:r>
          </a:p>
          <a:p>
            <a:pPr lvl="1" eaLnBrk="1" hangingPunct="1"/>
            <a:r>
              <a:rPr lang="en-US" altLang="en-US" sz="2400" dirty="0" smtClean="0"/>
              <a:t>Replacing an incorrect char by corrected one</a:t>
            </a:r>
          </a:p>
          <a:p>
            <a:pPr lvl="1" eaLnBrk="1" hangingPunct="1"/>
            <a:r>
              <a:rPr lang="en-US" altLang="en-US" sz="2400" dirty="0" smtClean="0"/>
              <a:t>Transposing two adjacent char</a:t>
            </a:r>
          </a:p>
        </p:txBody>
      </p:sp>
    </p:spTree>
    <p:extLst>
      <p:ext uri="{BB962C8B-B14F-4D97-AF65-F5344CB8AC3E}">
        <p14:creationId xmlns:p14="http://schemas.microsoft.com/office/powerpoint/2010/main" val="2530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90878" y="24520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Input </a:t>
            </a:r>
            <a:r>
              <a:rPr lang="en-US" altLang="en-US" i="1" dirty="0"/>
              <a:t>Buffering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226965-1115-4A18-934F-6A0BF3B222F2}" type="slidenum">
              <a:rPr lang="en-US" altLang="en-US">
                <a:solidFill>
                  <a:srgbClr val="7B9899"/>
                </a:solidFill>
              </a:rPr>
              <a:pPr/>
              <a:t>15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86465"/>
            <a:ext cx="8504238" cy="4212710"/>
          </a:xfrm>
        </p:spPr>
        <p:txBody>
          <a:bodyPr/>
          <a:lstStyle/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o find the end of token, LA may need to go one or more characters beyond the next lexeme</a:t>
            </a:r>
          </a:p>
          <a:p>
            <a:pPr lvl="1" eaLnBrk="1" hangingPunct="1"/>
            <a:r>
              <a:rPr lang="en-US" altLang="en-US" dirty="0" smtClean="0"/>
              <a:t>E.g., </a:t>
            </a:r>
          </a:p>
          <a:p>
            <a:pPr lvl="2" eaLnBrk="1" hangingPunct="1"/>
            <a:r>
              <a:rPr lang="en-US" altLang="en-US" dirty="0" smtClean="0"/>
              <a:t>to find ID or  </a:t>
            </a:r>
            <a:r>
              <a:rPr lang="en-US" altLang="en-US" dirty="0" smtClean="0">
                <a:sym typeface="Symbol" panose="05050102010706020507" pitchFamily="18" charset="2"/>
              </a:rPr>
              <a:t>&gt;, =, ==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Buffer Pairs</a:t>
            </a:r>
          </a:p>
          <a:p>
            <a:pPr lvl="1" eaLnBrk="1" hangingPunct="1"/>
            <a:r>
              <a:rPr lang="en-US" altLang="en-US" sz="3200" dirty="0" smtClean="0"/>
              <a:t>Concerns with efficiency issues</a:t>
            </a:r>
          </a:p>
          <a:p>
            <a:pPr lvl="1" eaLnBrk="1" hangingPunct="1"/>
            <a:r>
              <a:rPr lang="en-US" altLang="en-US" sz="3200" dirty="0" smtClean="0"/>
              <a:t>Used with a </a:t>
            </a:r>
            <a:r>
              <a:rPr lang="en-US" altLang="en-US" sz="3200" i="1" dirty="0" err="1" smtClean="0">
                <a:solidFill>
                  <a:srgbClr val="7030A0"/>
                </a:solidFill>
              </a:rPr>
              <a:t>lookahead</a:t>
            </a:r>
            <a:r>
              <a:rPr lang="en-US" altLang="en-US" sz="3200" dirty="0" smtClean="0"/>
              <a:t> on the input</a:t>
            </a:r>
          </a:p>
          <a:p>
            <a:pPr eaLnBrk="1" hangingPunct="1"/>
            <a:endParaRPr lang="en-US" altLang="en-US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89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95488755"/>
              </p:ext>
            </p:extLst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/>
                <a:gridCol w="295275"/>
                <a:gridCol w="406400"/>
                <a:gridCol w="350838"/>
                <a:gridCol w="350837"/>
                <a:gridCol w="350838"/>
                <a:gridCol w="350837"/>
                <a:gridCol w="350838"/>
                <a:gridCol w="352425"/>
                <a:gridCol w="350837"/>
                <a:gridCol w="349250"/>
                <a:gridCol w="350838"/>
                <a:gridCol w="350837"/>
                <a:gridCol w="350838"/>
                <a:gridCol w="350837"/>
                <a:gridCol w="350838"/>
                <a:gridCol w="350837"/>
                <a:gridCol w="350838"/>
                <a:gridCol w="350837"/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18DC25-804B-48C1-9445-29CC1271C7AB}" type="slidenum">
              <a:rPr lang="en-US" altLang="en-US">
                <a:solidFill>
                  <a:srgbClr val="7B9899"/>
                </a:solidFill>
              </a:rPr>
              <a:pPr/>
              <a:t>16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0766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101"/>
          <p:cNvSpPr>
            <a:spLocks noChangeShapeType="1"/>
          </p:cNvSpPr>
          <p:nvPr/>
        </p:nvSpPr>
        <p:spPr bwMode="auto">
          <a:xfrm flipH="1" flipV="1">
            <a:off x="4953000" y="2590800"/>
            <a:ext cx="6858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0769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0770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05000" y="15621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43434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43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/>
                <a:gridCol w="295275"/>
                <a:gridCol w="406400"/>
                <a:gridCol w="350838"/>
                <a:gridCol w="350837"/>
                <a:gridCol w="350838"/>
                <a:gridCol w="350837"/>
                <a:gridCol w="350838"/>
                <a:gridCol w="352425"/>
                <a:gridCol w="350837"/>
                <a:gridCol w="349250"/>
                <a:gridCol w="350838"/>
                <a:gridCol w="350837"/>
                <a:gridCol w="350838"/>
                <a:gridCol w="350837"/>
                <a:gridCol w="350838"/>
                <a:gridCol w="350837"/>
                <a:gridCol w="350838"/>
                <a:gridCol w="350837"/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4181D4-DEEF-493E-ABAB-28A9176B99B7}" type="slidenum">
              <a:rPr lang="en-US" altLang="en-US">
                <a:solidFill>
                  <a:srgbClr val="7B9899"/>
                </a:solidFill>
              </a:rPr>
              <a:pPr/>
              <a:t>17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101"/>
          <p:cNvSpPr>
            <a:spLocks noChangeShapeType="1"/>
          </p:cNvSpPr>
          <p:nvPr/>
        </p:nvSpPr>
        <p:spPr bwMode="auto">
          <a:xfrm flipH="1" flipV="1">
            <a:off x="5257800" y="2590800"/>
            <a:ext cx="3810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1793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1794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343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76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/>
                <a:gridCol w="295275"/>
                <a:gridCol w="406400"/>
                <a:gridCol w="350838"/>
                <a:gridCol w="350837"/>
                <a:gridCol w="350838"/>
                <a:gridCol w="350837"/>
                <a:gridCol w="350838"/>
                <a:gridCol w="352425"/>
                <a:gridCol w="350837"/>
                <a:gridCol w="349250"/>
                <a:gridCol w="350838"/>
                <a:gridCol w="350837"/>
                <a:gridCol w="350838"/>
                <a:gridCol w="350837"/>
                <a:gridCol w="350838"/>
                <a:gridCol w="350837"/>
                <a:gridCol w="350838"/>
                <a:gridCol w="350837"/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4181D4-DEEF-493E-ABAB-28A9176B99B7}" type="slidenum">
              <a:rPr lang="en-US" altLang="en-US">
                <a:solidFill>
                  <a:srgbClr val="7B9899"/>
                </a:solidFill>
              </a:rPr>
              <a:pPr/>
              <a:t>18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101"/>
          <p:cNvSpPr>
            <a:spLocks noChangeShapeType="1"/>
          </p:cNvSpPr>
          <p:nvPr/>
        </p:nvSpPr>
        <p:spPr bwMode="auto">
          <a:xfrm flipH="1" flipV="1">
            <a:off x="5562600" y="2627312"/>
            <a:ext cx="76200" cy="32400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1793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1794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3434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4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/>
                <a:gridCol w="295275"/>
                <a:gridCol w="406400"/>
                <a:gridCol w="350838"/>
                <a:gridCol w="350837"/>
                <a:gridCol w="350838"/>
                <a:gridCol w="350837"/>
                <a:gridCol w="350838"/>
                <a:gridCol w="352425"/>
                <a:gridCol w="350837"/>
                <a:gridCol w="349250"/>
                <a:gridCol w="350838"/>
                <a:gridCol w="350837"/>
                <a:gridCol w="350838"/>
                <a:gridCol w="350837"/>
                <a:gridCol w="350838"/>
                <a:gridCol w="350837"/>
                <a:gridCol w="350838"/>
                <a:gridCol w="350837"/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6E923F-06BA-448F-A762-3DD47F1DFEFE}" type="slidenum">
              <a:rPr lang="en-US" altLang="en-US">
                <a:solidFill>
                  <a:srgbClr val="7B9899"/>
                </a:solidFill>
              </a:rPr>
              <a:pPr/>
              <a:t>19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2814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17526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Line 101"/>
          <p:cNvSpPr>
            <a:spLocks noChangeShapeType="1"/>
          </p:cNvSpPr>
          <p:nvPr/>
        </p:nvSpPr>
        <p:spPr bwMode="auto">
          <a:xfrm flipH="1" flipV="1">
            <a:off x="5257800" y="2590800"/>
            <a:ext cx="3810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2817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2818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42672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43434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28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50D4C9-D61C-48EC-B3CF-5CDF97D749CA}" type="slidenum">
              <a:rPr lang="en-US" altLang="en-US">
                <a:solidFill>
                  <a:srgbClr val="7B9899"/>
                </a:solidFill>
              </a:rPr>
              <a:pPr/>
              <a:t>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60605"/>
            <a:ext cx="8504238" cy="413857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Discuss techniques for specifying/implementing Lexical analyzers</a:t>
            </a:r>
          </a:p>
          <a:p>
            <a:pPr eaLnBrk="1" hangingPunct="1"/>
            <a:r>
              <a:rPr lang="en-US" altLang="en-US" sz="2400" dirty="0" smtClean="0"/>
              <a:t>Examines methods to recognize </a:t>
            </a:r>
            <a:r>
              <a:rPr lang="en-US" altLang="en-US" sz="2400" dirty="0" smtClean="0">
                <a:solidFill>
                  <a:srgbClr val="FF0000"/>
                </a:solidFill>
              </a:rPr>
              <a:t>lexemes (or words)</a:t>
            </a:r>
            <a:r>
              <a:rPr lang="en-US" altLang="en-US" sz="2400" dirty="0" smtClean="0"/>
              <a:t> in a stream of characters</a:t>
            </a:r>
          </a:p>
          <a:p>
            <a:pPr lvl="1" eaLnBrk="1" hangingPunct="1"/>
            <a:r>
              <a:rPr lang="en-US" altLang="en-US" sz="2400" dirty="0" smtClean="0"/>
              <a:t>Tokens, Patterns, Lexemes</a:t>
            </a:r>
          </a:p>
          <a:p>
            <a:pPr lvl="1" eaLnBrk="1" hangingPunct="1"/>
            <a:r>
              <a:rPr lang="en-US" altLang="en-US" sz="2400" dirty="0" smtClean="0"/>
              <a:t>Attributes for Tokens</a:t>
            </a:r>
          </a:p>
          <a:p>
            <a:pPr eaLnBrk="1" hangingPunct="1"/>
            <a:r>
              <a:rPr lang="en-US" altLang="en-US" sz="2400" dirty="0" smtClean="0"/>
              <a:t>Input Buffering (buffer pairs)</a:t>
            </a:r>
          </a:p>
          <a:p>
            <a:pPr eaLnBrk="1" hangingPunct="1"/>
            <a:r>
              <a:rPr lang="en-US" altLang="en-US" sz="2400" dirty="0" smtClean="0"/>
              <a:t>Finite Automata (intermediate step)</a:t>
            </a:r>
          </a:p>
          <a:p>
            <a:pPr lvl="1" eaLnBrk="1" hangingPunct="1"/>
            <a:r>
              <a:rPr lang="en-US" altLang="en-US" sz="2400" dirty="0" smtClean="0"/>
              <a:t>DFA Faster but bigger</a:t>
            </a:r>
          </a:p>
          <a:p>
            <a:pPr eaLnBrk="1" hangingPunct="1"/>
            <a:r>
              <a:rPr lang="en-US" altLang="en-US" sz="2400" dirty="0" smtClean="0"/>
              <a:t>Implementing a Transition Diagram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56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pair of input buffers</a:t>
            </a:r>
          </a:p>
        </p:txBody>
      </p:sp>
      <p:graphicFrame>
        <p:nvGraphicFramePr>
          <p:cNvPr id="124003" name="Group 99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6665912" cy="573087"/>
        </p:xfrm>
        <a:graphic>
          <a:graphicData uri="http://schemas.openxmlformats.org/drawingml/2006/table">
            <a:tbl>
              <a:tblPr/>
              <a:tblGrid>
                <a:gridCol w="350837"/>
                <a:gridCol w="295275"/>
                <a:gridCol w="406400"/>
                <a:gridCol w="350838"/>
                <a:gridCol w="350837"/>
                <a:gridCol w="350838"/>
                <a:gridCol w="350837"/>
                <a:gridCol w="350838"/>
                <a:gridCol w="352425"/>
                <a:gridCol w="350837"/>
                <a:gridCol w="349250"/>
                <a:gridCol w="350838"/>
                <a:gridCol w="350837"/>
                <a:gridCol w="350838"/>
                <a:gridCol w="350837"/>
                <a:gridCol w="350838"/>
                <a:gridCol w="350837"/>
                <a:gridCol w="350838"/>
                <a:gridCol w="350837"/>
              </a:tblGrid>
              <a:tr h="573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eof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1BE8A6-DB8E-47A7-9B5D-743436135041}" type="slidenum">
              <a:rPr lang="en-US" altLang="en-US">
                <a:solidFill>
                  <a:srgbClr val="7B9899"/>
                </a:solidFill>
              </a:rPr>
              <a:pPr/>
              <a:t>20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3838" name="Line 100"/>
          <p:cNvSpPr>
            <a:spLocks noChangeShapeType="1"/>
          </p:cNvSpPr>
          <p:nvPr/>
        </p:nvSpPr>
        <p:spPr bwMode="auto">
          <a:xfrm flipV="1">
            <a:off x="3124200" y="2590800"/>
            <a:ext cx="2362200" cy="31242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101"/>
          <p:cNvSpPr>
            <a:spLocks noChangeShapeType="1"/>
          </p:cNvSpPr>
          <p:nvPr/>
        </p:nvSpPr>
        <p:spPr bwMode="auto">
          <a:xfrm flipH="1" flipV="1">
            <a:off x="5562600" y="2590800"/>
            <a:ext cx="76200" cy="3276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Text Box 102"/>
          <p:cNvSpPr txBox="1">
            <a:spLocks noChangeArrowheads="1"/>
          </p:cNvSpPr>
          <p:nvPr/>
        </p:nvSpPr>
        <p:spPr bwMode="auto">
          <a:xfrm>
            <a:off x="198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lexemeBegin</a:t>
            </a:r>
          </a:p>
        </p:txBody>
      </p:sp>
      <p:sp>
        <p:nvSpPr>
          <p:cNvPr id="33841" name="Text Box 103"/>
          <p:cNvSpPr txBox="1">
            <a:spLocks noChangeArrowheads="1"/>
          </p:cNvSpPr>
          <p:nvPr/>
        </p:nvSpPr>
        <p:spPr bwMode="auto">
          <a:xfrm>
            <a:off x="5105400" y="5791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Forward ptr</a:t>
            </a:r>
          </a:p>
        </p:txBody>
      </p:sp>
      <p:sp>
        <p:nvSpPr>
          <p:cNvPr id="33842" name="Line 104"/>
          <p:cNvSpPr>
            <a:spLocks noChangeShapeType="1"/>
          </p:cNvSpPr>
          <p:nvPr/>
        </p:nvSpPr>
        <p:spPr bwMode="auto">
          <a:xfrm>
            <a:off x="4343400" y="19812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37338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1943100" y="17907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219700" y="1866900"/>
            <a:ext cx="1676400" cy="3276600"/>
          </a:xfrm>
          <a:prstGeom prst="rightBrace">
            <a:avLst>
              <a:gd name="adj1" fmla="val 8333"/>
              <a:gd name="adj2" fmla="val 50282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0" y="3810000"/>
            <a:ext cx="1676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 (4096 byte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Specification of Token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1820561"/>
            <a:ext cx="8805863" cy="42786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Regular Expression are used to specify forms or patterns</a:t>
            </a:r>
          </a:p>
          <a:p>
            <a:pPr eaLnBrk="1" hangingPunct="1"/>
            <a:r>
              <a:rPr lang="en-US" altLang="en-US" dirty="0" smtClean="0"/>
              <a:t>Each pattern matches a set of strings</a:t>
            </a:r>
          </a:p>
          <a:p>
            <a:pPr lvl="1" eaLnBrk="1" hangingPunct="1"/>
            <a:r>
              <a:rPr lang="en-US" altLang="en-US" sz="2000" i="1" dirty="0" smtClean="0"/>
              <a:t>Where</a:t>
            </a:r>
            <a:r>
              <a:rPr lang="en-US" altLang="en-US" sz="2000" dirty="0" smtClean="0"/>
              <a:t> </a:t>
            </a:r>
          </a:p>
          <a:p>
            <a:pPr lvl="2" eaLnBrk="1" hangingPunct="1"/>
            <a:r>
              <a:rPr lang="en-US" altLang="en-US" sz="1600" dirty="0" smtClean="0"/>
              <a:t>Strings refers to </a:t>
            </a:r>
            <a:r>
              <a:rPr lang="en-US" altLang="en-US" sz="1600" dirty="0" smtClean="0">
                <a:solidFill>
                  <a:srgbClr val="FF0000"/>
                </a:solidFill>
              </a:rPr>
              <a:t>finite sequence of symbols</a:t>
            </a:r>
            <a:r>
              <a:rPr lang="en-US" altLang="en-US" sz="1600" dirty="0" smtClean="0"/>
              <a:t> over alphabet denoted by </a:t>
            </a:r>
            <a:r>
              <a:rPr lang="en-US" alt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</a:p>
          <a:p>
            <a:pPr lvl="2" eaLnBrk="1" hangingPunct="1"/>
            <a:r>
              <a:rPr lang="en-US" altLang="en-US" sz="1600" dirty="0" smtClean="0"/>
              <a:t>ASCII and EBCDIC are two examples of Computer Alphabets</a:t>
            </a:r>
          </a:p>
          <a:p>
            <a:pPr eaLnBrk="1" hangingPunct="1"/>
            <a:r>
              <a:rPr lang="en-US" altLang="en-US" dirty="0" smtClean="0"/>
              <a:t>Language?</a:t>
            </a:r>
          </a:p>
          <a:p>
            <a:pPr lvl="1" eaLnBrk="1" hangingPunct="1"/>
            <a:r>
              <a:rPr lang="en-US" altLang="en-US" sz="2000" dirty="0" smtClean="0"/>
              <a:t>Denotes any </a:t>
            </a:r>
            <a:r>
              <a:rPr lang="en-US" altLang="en-US" sz="2000" dirty="0" smtClean="0">
                <a:solidFill>
                  <a:srgbClr val="FF0000"/>
                </a:solidFill>
              </a:rPr>
              <a:t>set of strings </a:t>
            </a:r>
            <a:r>
              <a:rPr lang="en-US" altLang="en-US" sz="2000" dirty="0" smtClean="0"/>
              <a:t>over some </a:t>
            </a:r>
            <a:r>
              <a:rPr lang="en-US" altLang="en-US" sz="2000" dirty="0" smtClean="0">
                <a:solidFill>
                  <a:srgbClr val="FF0000"/>
                </a:solidFill>
              </a:rPr>
              <a:t>fixed alphabet</a:t>
            </a:r>
          </a:p>
          <a:p>
            <a:pPr lvl="2" eaLnBrk="1" hangingPunct="1"/>
            <a:r>
              <a:rPr lang="en-US" altLang="en-US" i="1" dirty="0" smtClean="0"/>
              <a:t>Where</a:t>
            </a:r>
            <a:r>
              <a:rPr lang="en-US" altLang="en-US" dirty="0" smtClean="0"/>
              <a:t> alphabet denotes any </a:t>
            </a:r>
            <a:r>
              <a:rPr lang="en-US" altLang="en-US" dirty="0" smtClean="0">
                <a:solidFill>
                  <a:srgbClr val="FF0000"/>
                </a:solidFill>
              </a:rPr>
              <a:t>finite set of symbols</a:t>
            </a:r>
          </a:p>
          <a:p>
            <a:pPr lvl="2" eaLnBrk="1" hangingPunct="1"/>
            <a:r>
              <a:rPr lang="en-US" altLang="en-US" dirty="0" smtClean="0"/>
              <a:t>E.g. </a:t>
            </a:r>
          </a:p>
          <a:p>
            <a:pPr lvl="3" eaLnBrk="1" hangingPunct="1"/>
            <a:r>
              <a:rPr lang="en-US" altLang="en-US" sz="1600" dirty="0" smtClean="0"/>
              <a:t>set {0,1} represents binary numbers</a:t>
            </a:r>
          </a:p>
          <a:p>
            <a:pPr lvl="3" eaLnBrk="1" hangingPunct="1"/>
            <a:r>
              <a:rPr lang="en-US" altLang="en-US" sz="1600" dirty="0" smtClean="0"/>
              <a:t>Set of all well-formed Pascal programs</a:t>
            </a:r>
          </a:p>
        </p:txBody>
      </p:sp>
    </p:spTree>
    <p:extLst>
      <p:ext uri="{BB962C8B-B14F-4D97-AF65-F5344CB8AC3E}">
        <p14:creationId xmlns:p14="http://schemas.microsoft.com/office/powerpoint/2010/main" val="186857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Helvetica" panose="020B0604020202020204" pitchFamily="34" charset="0"/>
              </a:rPr>
              <a:t>The Chomsky Hierarchy of languages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1ACC85-32DD-40E4-8BD1-F534BCE26280}" type="slidenum">
              <a:rPr lang="en-US" altLang="en-US">
                <a:solidFill>
                  <a:srgbClr val="7B9899"/>
                </a:solidFill>
              </a:rPr>
              <a:pPr/>
              <a:t>22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90600" y="1905000"/>
          <a:ext cx="619760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Document" r:id="rId3" imgW="6202305" imgH="3497979" progId="Word.Document.8">
                  <p:embed/>
                </p:oleObj>
              </mc:Choice>
              <mc:Fallback>
                <p:oleObj name="Document" r:id="rId3" imgW="6202305" imgH="3497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6197600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4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Operations on Languages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4160CD-FD13-4D1B-84A7-6DFB6BF3D9A5}" type="slidenum">
              <a:rPr lang="en-US" altLang="en-US">
                <a:solidFill>
                  <a:srgbClr val="7B9899"/>
                </a:solidFill>
              </a:rPr>
              <a:pPr/>
              <a:t>23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0" y="1749287"/>
            <a:ext cx="9144000" cy="4969565"/>
          </a:xfrm>
        </p:spPr>
        <p:txBody>
          <a:bodyPr>
            <a:normAutofit/>
          </a:bodyPr>
          <a:lstStyle/>
          <a:p>
            <a:pPr marL="617220" lvl="1" indent="-3429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 smtClean="0">
                <a:sym typeface="Symbol" pitchFamily="18" charset="2"/>
              </a:rPr>
              <a:t>Important operations that can be applied to languages are: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>
                <a:sym typeface="Symbol" pitchFamily="18" charset="2"/>
              </a:rPr>
              <a:t>Union of R and S written as RS 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RS = {x| x  R  x  S}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i.e., Language L(R) L(S)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>
                <a:sym typeface="Symbol" pitchFamily="18" charset="2"/>
              </a:rPr>
              <a:t>Concatenation  of RS 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RS=R.S = {</a:t>
            </a:r>
            <a:r>
              <a:rPr lang="en-US" sz="1800" dirty="0" err="1" smtClean="0">
                <a:sym typeface="Symbol" pitchFamily="18" charset="2"/>
              </a:rPr>
              <a:t>xy|x</a:t>
            </a:r>
            <a:r>
              <a:rPr lang="en-US" sz="1800" dirty="0" smtClean="0">
                <a:sym typeface="Symbol" pitchFamily="18" charset="2"/>
              </a:rPr>
              <a:t>   R y S}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i.e. Language L(R)L(S)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>
                <a:sym typeface="Symbol" pitchFamily="18" charset="2"/>
              </a:rPr>
              <a:t>Kleene Closure of R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R* = { } | R | RR | RRR|…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i.e., (L(R))*</a:t>
            </a:r>
          </a:p>
          <a:p>
            <a:pPr marL="937260" lvl="2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200" dirty="0" smtClean="0">
                <a:sym typeface="Symbol" pitchFamily="18" charset="2"/>
              </a:rPr>
              <a:t>Positive closure of R written R</a:t>
            </a:r>
            <a:r>
              <a:rPr lang="en-US" sz="2200" baseline="30000" dirty="0" smtClean="0">
                <a:sym typeface="Symbol" pitchFamily="18" charset="2"/>
              </a:rPr>
              <a:t>+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r>
              <a:rPr lang="en-US" sz="1800" dirty="0" smtClean="0">
                <a:sym typeface="Symbol" pitchFamily="18" charset="2"/>
              </a:rPr>
              <a:t>R</a:t>
            </a:r>
            <a:r>
              <a:rPr lang="en-US" sz="1800" baseline="30000" dirty="0" smtClean="0">
                <a:sym typeface="Symbol" pitchFamily="18" charset="2"/>
              </a:rPr>
              <a:t>+</a:t>
            </a:r>
            <a:r>
              <a:rPr lang="en-US" sz="1800" dirty="0" smtClean="0">
                <a:sym typeface="Symbol" pitchFamily="18" charset="2"/>
              </a:rPr>
              <a:t> =  R | RR | RRR|…</a:t>
            </a: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endParaRPr lang="en-US" sz="1800" baseline="30000" dirty="0" smtClean="0">
              <a:sym typeface="Symbol" pitchFamily="18" charset="2"/>
            </a:endParaRPr>
          </a:p>
          <a:p>
            <a:pPr marL="1154430" lvl="3" indent="-28575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4"/>
              </a:buClr>
              <a:defRPr/>
            </a:pPr>
            <a:endParaRPr lang="en-US" sz="1800" baseline="30000" dirty="0" smtClean="0"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1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DA39C7-18D9-40E0-9C3C-20965E6CE2B1}" type="slidenum">
              <a:rPr lang="en-US" altLang="en-US">
                <a:solidFill>
                  <a:srgbClr val="7B9899"/>
                </a:solidFill>
              </a:rPr>
              <a:pPr/>
              <a:t>24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771135"/>
            <a:ext cx="8504238" cy="43280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Suppose: </a:t>
            </a:r>
          </a:p>
          <a:p>
            <a:pPr lvl="1" eaLnBrk="1" hangingPunct="1"/>
            <a:r>
              <a:rPr lang="en-US" altLang="en-US" dirty="0" smtClean="0"/>
              <a:t>L = { A, B,…</a:t>
            </a:r>
            <a:r>
              <a:rPr lang="en-US" altLang="en-US" dirty="0" err="1" smtClean="0"/>
              <a:t>Z,a,b</a:t>
            </a:r>
            <a:r>
              <a:rPr lang="en-US" altLang="en-US" dirty="0" smtClean="0"/>
              <a:t>,…z} and </a:t>
            </a:r>
          </a:p>
          <a:p>
            <a:pPr lvl="1" eaLnBrk="1" hangingPunct="1"/>
            <a:r>
              <a:rPr lang="en-US" altLang="en-US" dirty="0" smtClean="0"/>
              <a:t>D = {0,1,…,9}</a:t>
            </a:r>
          </a:p>
          <a:p>
            <a:pPr eaLnBrk="1" hangingPunct="1"/>
            <a:r>
              <a:rPr lang="en-US" altLang="en-US" dirty="0" smtClean="0"/>
              <a:t>New languages can be created from L and D by applying the operators</a:t>
            </a:r>
          </a:p>
          <a:p>
            <a:pPr lvl="1" eaLnBrk="1" hangingPunct="1"/>
            <a:r>
              <a:rPr lang="en-US" altLang="en-US" dirty="0" smtClean="0"/>
              <a:t>L</a:t>
            </a:r>
            <a:r>
              <a:rPr lang="en-US" altLang="en-US" dirty="0" smtClean="0">
                <a:sym typeface="Symbol" panose="05050102010706020507" pitchFamily="18" charset="2"/>
              </a:rPr>
              <a:t>D = the set of letters and digits (62 string where  </a:t>
            </a:r>
            <a:r>
              <a:rPr lang="en-US" altLang="en-US" dirty="0" err="1" smtClean="0">
                <a:sym typeface="Symbol" panose="05050102010706020507" pitchFamily="18" charset="2"/>
              </a:rPr>
              <a:t>each|si</a:t>
            </a:r>
            <a:r>
              <a:rPr lang="en-US" altLang="en-US" dirty="0" smtClean="0">
                <a:sym typeface="Symbol" panose="05050102010706020507" pitchFamily="18" charset="2"/>
              </a:rPr>
              <a:t>|=1)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E.g., a, A, 1, b, …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LD is the set of strings consisting of a letter followed by a digit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E.g., a1, a2, a3, b9, etc.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L</a:t>
            </a:r>
            <a:r>
              <a:rPr lang="en-US" altLang="en-US" baseline="30000" dirty="0" smtClean="0">
                <a:sym typeface="Symbol" panose="05050102010706020507" pitchFamily="18" charset="2"/>
              </a:rPr>
              <a:t>4</a:t>
            </a:r>
            <a:r>
              <a:rPr lang="en-US" altLang="en-US" dirty="0" smtClean="0">
                <a:sym typeface="Symbol" panose="05050102010706020507" pitchFamily="18" charset="2"/>
              </a:rPr>
              <a:t> is the set of all four-letter strings</a:t>
            </a:r>
          </a:p>
          <a:p>
            <a:pPr lvl="1" eaLnBrk="1" hangingPunct="1"/>
            <a:r>
              <a:rPr lang="en-US" altLang="en-US" dirty="0" err="1" smtClean="0">
                <a:sym typeface="Symbol" panose="05050102010706020507" pitchFamily="18" charset="2"/>
              </a:rPr>
              <a:t>Aaaa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aadd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axcv</a:t>
            </a:r>
            <a:r>
              <a:rPr lang="en-US" altLang="en-US" dirty="0" smtClean="0">
                <a:sym typeface="Symbol" panose="05050102010706020507" pitchFamily="18" charset="2"/>
              </a:rPr>
              <a:t>,…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5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examples 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795849"/>
            <a:ext cx="8504238" cy="4303326"/>
          </a:xfrm>
        </p:spPr>
        <p:txBody>
          <a:bodyPr/>
          <a:lstStyle/>
          <a:p>
            <a:r>
              <a:rPr lang="en-US" altLang="en-US" dirty="0" smtClean="0"/>
              <a:t>L*  is a set of ALL strings of letters, including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L(LD)* is  the set of all stings of letters and digits beginning with a letter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E.g., a, aa, a1, …,a211111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D</a:t>
            </a:r>
            <a:r>
              <a:rPr lang="en-US" altLang="en-US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dirty="0" smtClean="0">
                <a:sym typeface="Symbol" panose="05050102010706020507" pitchFamily="18" charset="2"/>
              </a:rPr>
              <a:t> is the set of all strings of one or more digits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EBC251-F33E-4B62-B9B6-E31F091C3618}" type="slidenum">
              <a:rPr lang="en-US" altLang="en-US">
                <a:solidFill>
                  <a:srgbClr val="7B9899"/>
                </a:solidFill>
              </a:rPr>
              <a:pPr/>
              <a:t>25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72" y="22995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Regular Expression: Formal Definition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4B31BC-EFF2-462E-B651-0CFC94818608}" type="slidenum">
              <a:rPr lang="en-US" altLang="en-US">
                <a:solidFill>
                  <a:srgbClr val="7B9899"/>
                </a:solidFill>
              </a:rPr>
              <a:pPr/>
              <a:t>26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762897"/>
            <a:ext cx="8504238" cy="433627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regular expression </a:t>
            </a:r>
            <a:r>
              <a:rPr lang="en-US" sz="2800" dirty="0" smtClean="0"/>
              <a:t>is a formal expression that can be specified according these rules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ym typeface="Symbol" pitchFamily="18" charset="2"/>
              </a:rPr>
              <a:t> if  is a RE that denotes { }, which means the set containing the empty string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is a symbol  in </a:t>
            </a:r>
            <a:r>
              <a:rPr lang="en-US" sz="2400" dirty="0" smtClean="0">
                <a:sym typeface="Symbol" pitchFamily="18" charset="2"/>
              </a:rPr>
              <a:t>, then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is a regular expression and L(a) = {a}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ym typeface="Symbol" pitchFamily="18" charset="2"/>
              </a:rPr>
              <a:t>If r and s are RE denoting the language L (R) and L(s) then</a:t>
            </a:r>
          </a:p>
          <a:p>
            <a:pPr marL="1371600" lvl="2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dirty="0" smtClean="0">
                <a:sym typeface="Symbol" pitchFamily="18" charset="2"/>
              </a:rPr>
              <a:t>(r)|(s) is RE denoting L(r)</a:t>
            </a:r>
            <a:r>
              <a:rPr lang="en-US" dirty="0" smtClean="0">
                <a:sym typeface="Symbol"/>
              </a:rPr>
              <a:t>L(s)</a:t>
            </a:r>
          </a:p>
          <a:p>
            <a:pPr marL="1371600" lvl="2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dirty="0" smtClean="0">
                <a:sym typeface="Symbol"/>
              </a:rPr>
              <a:t>(r)(s) is a RE denoting</a:t>
            </a:r>
            <a:r>
              <a:rPr lang="en-US" dirty="0" smtClean="0">
                <a:sym typeface="Symbol" pitchFamily="18" charset="2"/>
              </a:rPr>
              <a:t> L(r)</a:t>
            </a:r>
            <a:r>
              <a:rPr lang="en-US" dirty="0" smtClean="0">
                <a:sym typeface="Symbol"/>
              </a:rPr>
              <a:t>L(s) </a:t>
            </a:r>
          </a:p>
          <a:p>
            <a:pPr marL="1371600" lvl="2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dirty="0" smtClean="0">
                <a:sym typeface="Symbol"/>
              </a:rPr>
              <a:t>(r)* is a RE denoting (L(r))*</a:t>
            </a:r>
          </a:p>
          <a:p>
            <a:pPr marL="1371600" lvl="2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dirty="0" smtClean="0">
                <a:sym typeface="Symbol"/>
              </a:rPr>
              <a:t>(r) is a RE denoting L(r).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48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RE: Precedence rules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25144" y="6270237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7949DA-F0F4-424A-97E1-AD2176025538}" type="slidenum">
              <a:rPr lang="en-US" altLang="en-US">
                <a:solidFill>
                  <a:srgbClr val="7B9899"/>
                </a:solidFill>
              </a:rPr>
              <a:pPr/>
              <a:t>27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39940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61751"/>
            <a:ext cx="8504238" cy="423742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Unnecessary parentheses can be avoided  if we adopt the following rules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* has the highest precedence and is left associate</a:t>
            </a:r>
          </a:p>
          <a:p>
            <a:pPr lvl="1" eaLnBrk="1" hangingPunct="1"/>
            <a:r>
              <a:rPr lang="en-US" altLang="en-US" dirty="0" smtClean="0">
                <a:solidFill>
                  <a:srgbClr val="00B0F0"/>
                </a:solidFill>
              </a:rPr>
              <a:t>Concatenation has second highest precedence and is left associative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Union has the lowest precedence and is left associative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8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0" y="1220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examples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A0C3F2-BC91-49D6-895A-5EA1056ACD81}" type="slidenum">
              <a:rPr lang="en-US" altLang="en-US">
                <a:solidFill>
                  <a:srgbClr val="7B9899"/>
                </a:solidFill>
              </a:rPr>
              <a:pPr/>
              <a:t>28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096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20561"/>
            <a:ext cx="8504238" cy="42786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 </a:t>
            </a:r>
            <a:r>
              <a:rPr lang="en-US" altLang="en-US" dirty="0" smtClean="0">
                <a:sym typeface="Symbol" panose="05050102010706020507" pitchFamily="18" charset="2"/>
              </a:rPr>
              <a:t>={a, b}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The RE </a:t>
            </a:r>
            <a:r>
              <a:rPr lang="en-US" altLang="en-US" dirty="0" err="1" smtClean="0"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ym typeface="Symbol" panose="05050102010706020507" pitchFamily="18" charset="2"/>
              </a:rPr>
              <a:t> denotes the set {</a:t>
            </a:r>
            <a:r>
              <a:rPr lang="en-US" altLang="en-US" dirty="0" err="1" smtClean="0">
                <a:sym typeface="Symbol" panose="05050102010706020507" pitchFamily="18" charset="2"/>
              </a:rPr>
              <a:t>a,b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The RE (</a:t>
            </a:r>
            <a:r>
              <a:rPr lang="en-US" altLang="en-US" dirty="0" err="1" smtClean="0"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ym typeface="Symbol" panose="05050102010706020507" pitchFamily="18" charset="2"/>
              </a:rPr>
              <a:t>)(</a:t>
            </a:r>
            <a:r>
              <a:rPr lang="en-US" altLang="en-US" dirty="0" err="1" smtClean="0"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ym typeface="Symbol" panose="05050102010706020507" pitchFamily="18" charset="2"/>
              </a:rPr>
              <a:t>) denotes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{aa, ab, </a:t>
            </a:r>
            <a:r>
              <a:rPr lang="en-US" altLang="en-US" dirty="0" err="1" smtClean="0">
                <a:sym typeface="Symbol" panose="05050102010706020507" pitchFamily="18" charset="2"/>
              </a:rPr>
              <a:t>ba</a:t>
            </a:r>
            <a:r>
              <a:rPr lang="en-US" altLang="en-US" dirty="0" smtClean="0">
                <a:sym typeface="Symbol" panose="05050102010706020507" pitchFamily="18" charset="2"/>
              </a:rPr>
              <a:t>, bb} (i.e., the set of all strings of a’s and b’s of length two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The RE a* denotes the set of all strings of zero or more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{, </a:t>
            </a:r>
            <a:r>
              <a:rPr lang="en-US" altLang="en-US" dirty="0" err="1" smtClean="0">
                <a:sym typeface="Symbol" panose="05050102010706020507" pitchFamily="18" charset="2"/>
              </a:rPr>
              <a:t>a,aa,aaa</a:t>
            </a:r>
            <a:r>
              <a:rPr lang="en-US" altLang="en-US" dirty="0" smtClean="0">
                <a:sym typeface="Symbol" panose="05050102010706020507" pitchFamily="18" charset="2"/>
              </a:rPr>
              <a:t>,…}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The RE (</a:t>
            </a:r>
            <a:r>
              <a:rPr lang="en-US" altLang="en-US" dirty="0" err="1" smtClean="0"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ym typeface="Symbol" panose="05050102010706020507" pitchFamily="18" charset="2"/>
              </a:rPr>
              <a:t>)* denotes the set of all strings zero or more instances of an a or  b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{, </a:t>
            </a:r>
            <a:r>
              <a:rPr lang="en-US" altLang="en-US" dirty="0" err="1" smtClean="0">
                <a:sym typeface="Symbol" panose="05050102010706020507" pitchFamily="18" charset="2"/>
              </a:rPr>
              <a:t>a,aa,aa,b</a:t>
            </a:r>
            <a:r>
              <a:rPr lang="en-US" altLang="en-US" dirty="0" smtClean="0">
                <a:sym typeface="Symbol" panose="05050102010706020507" pitchFamily="18" charset="2"/>
              </a:rPr>
              <a:t>, bb, </a:t>
            </a:r>
            <a:r>
              <a:rPr lang="en-US" altLang="en-US" dirty="0" err="1" smtClean="0">
                <a:sym typeface="Symbol" panose="05050102010706020507" pitchFamily="18" charset="2"/>
              </a:rPr>
              <a:t>ab,ba</a:t>
            </a:r>
            <a:r>
              <a:rPr lang="en-US" altLang="en-US" dirty="0" smtClean="0">
                <a:sym typeface="Symbol" panose="05050102010706020507" pitchFamily="18" charset="2"/>
              </a:rPr>
              <a:t>,…}</a:t>
            </a:r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5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CF63E7-716E-4CF2-9B72-24CB53EB769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</a:rPr>
              <a:t>More examples of 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8" y="1797428"/>
            <a:ext cx="7886700" cy="422265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using symbols, alternation, concatenation, and Epsilon, and Kleene star (i.e.,*), we can specify the set of ASCII char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(b*(</a:t>
            </a:r>
            <a:r>
              <a:rPr lang="en-US" altLang="en-US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abb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*)*(a|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)</a:t>
            </a:r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strings of a’s and b’s with no consecutive a’s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)*aa (</a:t>
            </a:r>
            <a:r>
              <a:rPr lang="en-US" altLang="en-US" dirty="0" err="1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)*</a:t>
            </a:r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strings of 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a’s</a:t>
            </a:r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b’s</a:t>
            </a:r>
            <a:r>
              <a:rPr lang="en-US" altLang="en-US" dirty="0" smtClean="0">
                <a:solidFill>
                  <a:srgbClr val="00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containing two consecutive a’s</a:t>
            </a:r>
          </a:p>
        </p:txBody>
      </p:sp>
    </p:spTree>
    <p:extLst>
      <p:ext uri="{BB962C8B-B14F-4D97-AF65-F5344CB8AC3E}">
        <p14:creationId xmlns:p14="http://schemas.microsoft.com/office/powerpoint/2010/main" val="39582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Lexical 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209571-19EB-4C31-B1BD-E109138C175A}" type="slidenum">
              <a:rPr lang="en-US" altLang="en-US">
                <a:solidFill>
                  <a:srgbClr val="7B9899"/>
                </a:solidFill>
              </a:rPr>
              <a:pPr/>
              <a:t>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04085"/>
            <a:ext cx="8504238" cy="4295089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Lex-</a:t>
            </a:r>
            <a:r>
              <a:rPr lang="en-US" altLang="en-US" i="1" dirty="0" err="1" smtClean="0">
                <a:solidFill>
                  <a:srgbClr val="FF0000"/>
                </a:solidFill>
              </a:rPr>
              <a:t>i</a:t>
            </a:r>
            <a:r>
              <a:rPr lang="en-US" altLang="en-US" i="1" dirty="0" smtClean="0">
                <a:solidFill>
                  <a:srgbClr val="FF0000"/>
                </a:solidFill>
              </a:rPr>
              <a:t>-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cal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of or relating to </a:t>
            </a:r>
            <a:r>
              <a:rPr lang="en-US" altLang="en-US" dirty="0" smtClean="0">
                <a:solidFill>
                  <a:srgbClr val="FF0000"/>
                </a:solidFill>
              </a:rPr>
              <a:t>words</a:t>
            </a:r>
            <a:r>
              <a:rPr lang="en-US" altLang="en-US" dirty="0" smtClean="0"/>
              <a:t> or the </a:t>
            </a:r>
            <a:r>
              <a:rPr lang="en-US" altLang="en-US" dirty="0" smtClean="0">
                <a:solidFill>
                  <a:srgbClr val="FF0000"/>
                </a:solidFill>
              </a:rPr>
              <a:t>vocabulary</a:t>
            </a:r>
            <a:r>
              <a:rPr lang="en-US" altLang="en-US" dirty="0" smtClean="0"/>
              <a:t> of a language as distinguished from its grammar and construction</a:t>
            </a:r>
          </a:p>
          <a:p>
            <a:pPr lvl="1" eaLnBrk="1" hangingPunct="1"/>
            <a:r>
              <a:rPr lang="en-US" altLang="en-US" i="1" dirty="0" smtClean="0"/>
              <a:t>Webster’s Dictionary</a:t>
            </a:r>
          </a:p>
        </p:txBody>
      </p:sp>
    </p:spTree>
    <p:extLst>
      <p:ext uri="{BB962C8B-B14F-4D97-AF65-F5344CB8AC3E}">
        <p14:creationId xmlns:p14="http://schemas.microsoft.com/office/powerpoint/2010/main" val="8050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Helvetica" panose="020B0604020202020204" pitchFamily="34" charset="0"/>
              </a:rPr>
              <a:t>Regular Language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943350" y="6118641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49DC3B-D743-47EF-B067-DF3453A9EFA8}" type="slidenum">
              <a:rPr lang="en-US" altLang="en-US">
                <a:solidFill>
                  <a:srgbClr val="7B9899"/>
                </a:solidFill>
              </a:rPr>
              <a:pPr/>
              <a:t>30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" y="1809959"/>
            <a:ext cx="8504238" cy="440848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</a:rPr>
              <a:t>A language L is regular </a:t>
            </a:r>
            <a:r>
              <a:rPr lang="en-US" altLang="en-US" i="1" dirty="0" err="1" smtClean="0">
                <a:latin typeface="Helvetica" panose="020B0604020202020204" pitchFamily="34" charset="0"/>
              </a:rPr>
              <a:t>iff</a:t>
            </a:r>
            <a:r>
              <a:rPr lang="en-US" altLang="en-US" i="1" dirty="0" smtClean="0">
                <a:latin typeface="Helvetica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</a:rPr>
              <a:t>there exists a </a:t>
            </a:r>
            <a:r>
              <a:rPr lang="en-US" altLang="en-US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regular expression </a:t>
            </a:r>
            <a:r>
              <a:rPr lang="en-US" altLang="en-US" dirty="0" smtClean="0">
                <a:latin typeface="Helvetica" panose="020B0604020202020204" pitchFamily="34" charset="0"/>
              </a:rPr>
              <a:t>that specifies the strings in L</a:t>
            </a:r>
          </a:p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</a:rPr>
              <a:t>If S and R regular expressions, then R and S define the </a:t>
            </a: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Regular Language </a:t>
            </a:r>
            <a:r>
              <a:rPr lang="en-US" altLang="en-US" dirty="0" smtClean="0">
                <a:latin typeface="Helvetica" panose="020B0604020202020204" pitchFamily="34" charset="0"/>
              </a:rPr>
              <a:t>L(R) and L(S)</a:t>
            </a:r>
          </a:p>
        </p:txBody>
      </p:sp>
    </p:spTree>
    <p:extLst>
      <p:ext uri="{BB962C8B-B14F-4D97-AF65-F5344CB8AC3E}">
        <p14:creationId xmlns:p14="http://schemas.microsoft.com/office/powerpoint/2010/main" val="28407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873EAE-CAA6-41AA-B8A3-A730489396DF}" type="slidenum">
              <a:rPr lang="en-US" altLang="en-US">
                <a:solidFill>
                  <a:srgbClr val="7B9899"/>
                </a:solidFill>
              </a:rPr>
              <a:pPr/>
              <a:t>31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" y="1961033"/>
            <a:ext cx="8504238" cy="4408486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Helvetica" panose="020B0604020202020204" pitchFamily="34" charset="0"/>
              </a:rPr>
              <a:t>Examples</a:t>
            </a:r>
          </a:p>
          <a:p>
            <a:pPr lvl="1" eaLnBrk="1" hangingPunct="1"/>
            <a:r>
              <a:rPr lang="en-US" altLang="en-US" sz="2800" dirty="0" smtClean="0">
                <a:latin typeface="Helvetica" panose="020B0604020202020204" pitchFamily="34" charset="0"/>
              </a:rPr>
              <a:t>L(</a:t>
            </a:r>
            <a:r>
              <a:rPr lang="en-US" altLang="en-US" sz="2800" b="1" dirty="0" err="1" smtClean="0">
                <a:latin typeface="Helvetica" panose="020B0604020202020204" pitchFamily="34" charset="0"/>
              </a:rPr>
              <a:t>abc</a:t>
            </a:r>
            <a:r>
              <a:rPr lang="en-US" altLang="en-US" sz="2800" dirty="0" smtClean="0">
                <a:latin typeface="Helvetica" panose="020B0604020202020204" pitchFamily="34" charset="0"/>
              </a:rPr>
              <a:t>) = {</a:t>
            </a:r>
            <a:r>
              <a:rPr lang="en-US" altLang="en-US" sz="2800" dirty="0" err="1" smtClean="0">
                <a:latin typeface="Helvetica" panose="020B0604020202020204" pitchFamily="34" charset="0"/>
              </a:rPr>
              <a:t>abc</a:t>
            </a:r>
            <a:r>
              <a:rPr lang="en-US" altLang="en-US" sz="2800" dirty="0" smtClean="0">
                <a:latin typeface="Helvetica" panose="020B0604020202020204" pitchFamily="34" charset="0"/>
              </a:rPr>
              <a:t>}</a:t>
            </a:r>
          </a:p>
          <a:p>
            <a:pPr lvl="1" eaLnBrk="1" hangingPunct="1"/>
            <a:r>
              <a:rPr lang="en-US" altLang="en-US" sz="2800" dirty="0" smtClean="0">
                <a:latin typeface="Helvetica" panose="020B0604020202020204" pitchFamily="34" charset="0"/>
              </a:rPr>
              <a:t>L(</a:t>
            </a:r>
            <a:r>
              <a:rPr lang="en-US" altLang="en-US" sz="2800" b="1" dirty="0" smtClean="0">
                <a:latin typeface="Helvetica" panose="020B0604020202020204" pitchFamily="34" charset="0"/>
              </a:rPr>
              <a:t>hello | Bye)= { Hello, Bye}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6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541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Algebra of RE (see fig. 3.7)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EC8EFA-E468-499A-84E5-250B40FCFA60}" type="slidenum">
              <a:rPr lang="en-US" altLang="en-US">
                <a:solidFill>
                  <a:srgbClr val="7B9899"/>
                </a:solidFill>
              </a:rPr>
              <a:pPr/>
              <a:t>32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53513"/>
            <a:ext cx="8504238" cy="424566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Regular set</a:t>
            </a:r>
            <a:r>
              <a:rPr lang="en-US" altLang="en-US" dirty="0"/>
              <a:t>?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A language that can be defined by RE</a:t>
            </a:r>
          </a:p>
          <a:p>
            <a:pPr eaLnBrk="1" hangingPunct="1"/>
            <a:r>
              <a:rPr lang="en-US" altLang="en-US" dirty="0" smtClean="0"/>
              <a:t>If two REs  r and s generate the same set, then they are equivalent and can be represented by  s = r</a:t>
            </a:r>
          </a:p>
          <a:p>
            <a:pPr eaLnBrk="1" hangingPunct="1"/>
            <a:r>
              <a:rPr lang="en-US" altLang="en-US" dirty="0" smtClean="0"/>
              <a:t>E.g.,</a:t>
            </a:r>
          </a:p>
          <a:p>
            <a:pPr lvl="1" eaLnBrk="1" hangingPunct="1"/>
            <a:r>
              <a:rPr lang="en-US" altLang="en-US" dirty="0" smtClean="0"/>
              <a:t>(</a:t>
            </a:r>
            <a:r>
              <a:rPr lang="en-US" altLang="en-US" dirty="0" err="1" smtClean="0"/>
              <a:t>a|b</a:t>
            </a:r>
            <a:r>
              <a:rPr lang="en-US" altLang="en-US" dirty="0" smtClean="0"/>
              <a:t>) = (</a:t>
            </a:r>
            <a:r>
              <a:rPr lang="en-US" altLang="en-US" dirty="0" err="1" smtClean="0"/>
              <a:t>b|a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12192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Algebraic laws can be used to show two REs are equivalent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3BB8E0-BF06-45BD-A99B-23142F834658}" type="slidenum">
              <a:rPr lang="en-US" altLang="en-US">
                <a:solidFill>
                  <a:srgbClr val="7B9899"/>
                </a:solidFill>
              </a:rPr>
              <a:pPr/>
              <a:t>33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4506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1888396"/>
            <a:ext cx="8504238" cy="4244975"/>
          </a:xfrm>
          <a:noFill/>
        </p:spPr>
      </p:pic>
    </p:spTree>
    <p:extLst>
      <p:ext uri="{BB962C8B-B14F-4D97-AF65-F5344CB8AC3E}">
        <p14:creationId xmlns:p14="http://schemas.microsoft.com/office/powerpoint/2010/main" val="25620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Regular Definitions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7263" y="6099174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B7D5B5-F90D-45E5-AF69-85EFE71B3110}" type="slidenum">
              <a:rPr lang="en-US" altLang="en-US">
                <a:solidFill>
                  <a:srgbClr val="7B9899"/>
                </a:solidFill>
              </a:rPr>
              <a:pPr/>
              <a:t>34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sz="quarter" idx="1"/>
          </p:nvPr>
        </p:nvSpPr>
        <p:spPr>
          <a:xfrm>
            <a:off x="0" y="1812323"/>
            <a:ext cx="8805863" cy="4286851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For notational convenience, we may give names to RE and define RE using these names </a:t>
            </a:r>
            <a:r>
              <a:rPr lang="en-US" altLang="en-US" sz="3200" dirty="0" err="1" smtClean="0">
                <a:solidFill>
                  <a:srgbClr val="00B050"/>
                </a:solidFill>
              </a:rPr>
              <a:t>d</a:t>
            </a:r>
            <a:r>
              <a:rPr lang="en-US" altLang="en-US" sz="32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en-US" sz="3200" dirty="0" err="1" smtClean="0">
                <a:sym typeface="Symbol" panose="05050102010706020507" pitchFamily="18" charset="2"/>
              </a:rPr>
              <a:t></a:t>
            </a:r>
            <a:r>
              <a:rPr lang="en-US" altLang="en-US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3200" baseline="-250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baseline="-25000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sz="3200" dirty="0" smtClean="0">
                <a:sym typeface="Symbol" panose="05050102010706020507" pitchFamily="18" charset="2"/>
              </a:rPr>
              <a:t>Where:</a:t>
            </a:r>
          </a:p>
          <a:p>
            <a:pPr lvl="2" eaLnBrk="1" hangingPunct="1"/>
            <a:r>
              <a:rPr lang="en-US" altLang="en-US" sz="3200" dirty="0" smtClean="0">
                <a:sym typeface="Symbol" panose="05050102010706020507" pitchFamily="18" charset="2"/>
              </a:rPr>
              <a:t>Each </a:t>
            </a:r>
            <a:r>
              <a:rPr lang="en-US" alt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d</a:t>
            </a:r>
            <a:r>
              <a:rPr lang="en-US" altLang="en-US" sz="3200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dirty="0" smtClean="0">
                <a:sym typeface="Symbol" panose="05050102010706020507" pitchFamily="18" charset="2"/>
              </a:rPr>
              <a:t> is a new symbol, which is not in , and not the same as any other of the d’s</a:t>
            </a:r>
          </a:p>
          <a:p>
            <a:pPr lvl="2" eaLnBrk="1" hangingPunct="1"/>
            <a:r>
              <a:rPr lang="en-US" altLang="en-US" sz="3200" dirty="0" smtClean="0">
                <a:sym typeface="Symbol" panose="05050102010706020507" pitchFamily="18" charset="2"/>
              </a:rPr>
              <a:t>Each </a:t>
            </a:r>
            <a:r>
              <a:rPr lang="en-US" altLang="en-US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3200" baseline="-250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is a RE in {   </a:t>
            </a:r>
            <a:r>
              <a:rPr lang="en-US" alt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{d</a:t>
            </a:r>
            <a:r>
              <a:rPr lang="en-US" altLang="en-US" sz="3200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,…,d</a:t>
            </a:r>
            <a:r>
              <a:rPr lang="en-US" altLang="en-US" sz="3200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i-1</a:t>
            </a:r>
            <a:r>
              <a:rPr lang="en-US" altLang="en-US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} </a:t>
            </a:r>
            <a:r>
              <a:rPr lang="en-US" altLang="en-US" sz="3200" dirty="0" smtClean="0">
                <a:sym typeface="Symbol" panose="05050102010706020507" pitchFamily="18" charset="2"/>
              </a:rPr>
              <a:t>}</a:t>
            </a:r>
            <a:endParaRPr lang="en-US" altLang="en-US" sz="3200" dirty="0" smtClean="0"/>
          </a:p>
          <a:p>
            <a:pPr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47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416" y="365126"/>
            <a:ext cx="8610766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Example.3.5 (pg 123)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02941"/>
            <a:ext cx="8504238" cy="419623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E.g., </a:t>
            </a:r>
          </a:p>
          <a:p>
            <a:pPr lvl="1" eaLnBrk="1" hangingPunct="1"/>
            <a:r>
              <a:rPr lang="en-US" altLang="en-US" sz="2800" dirty="0" smtClean="0"/>
              <a:t>C identifiers are strings of letter, digits, and </a:t>
            </a:r>
            <a:r>
              <a:rPr lang="en-US" altLang="en-US" sz="2800" dirty="0" smtClean="0">
                <a:solidFill>
                  <a:srgbClr val="7030A0"/>
                </a:solidFill>
              </a:rPr>
              <a:t>underscore</a:t>
            </a:r>
            <a:r>
              <a:rPr lang="en-US" altLang="en-US" sz="2800" dirty="0" smtClean="0"/>
              <a:t> </a:t>
            </a:r>
          </a:p>
          <a:p>
            <a:pPr lvl="1" eaLnBrk="1" hangingPunct="1"/>
            <a:r>
              <a:rPr lang="en-US" altLang="en-US" sz="2800" dirty="0" smtClean="0"/>
              <a:t>They can be defined by following regular definitions:</a:t>
            </a:r>
          </a:p>
          <a:p>
            <a:pPr lvl="2" eaLnBrk="1" hangingPunct="1"/>
            <a:r>
              <a:rPr lang="en-US" altLang="en-US" sz="2800" i="1" dirty="0" smtClean="0"/>
              <a:t>letters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 A|B|…|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Z|a|b</a:t>
            </a:r>
            <a:r>
              <a:rPr lang="en-US" altLang="en-US" sz="2800" dirty="0" smtClean="0">
                <a:sym typeface="Symbol" panose="05050102010706020507" pitchFamily="18" charset="2"/>
              </a:rPr>
              <a:t>|…|z|-</a:t>
            </a:r>
          </a:p>
          <a:p>
            <a:pPr lvl="2" eaLnBrk="1" hangingPunct="1"/>
            <a:r>
              <a:rPr lang="en-US" altLang="en-US" sz="2800" i="1" dirty="0" smtClean="0">
                <a:sym typeface="Symbol" panose="05050102010706020507" pitchFamily="18" charset="2"/>
              </a:rPr>
              <a:t>digit</a:t>
            </a:r>
            <a:r>
              <a:rPr lang="en-US" altLang="en-US" sz="2800" dirty="0" smtClean="0">
                <a:sym typeface="Symbol" panose="05050102010706020507" pitchFamily="18" charset="2"/>
              </a:rPr>
              <a:t> 0|1|…|9</a:t>
            </a:r>
          </a:p>
          <a:p>
            <a:pPr lvl="2" eaLnBrk="1" hangingPunct="1"/>
            <a:r>
              <a:rPr lang="en-US" altLang="en-US" sz="2800" i="1" dirty="0" err="1" smtClean="0">
                <a:sym typeface="Symbol" panose="05050102010706020507" pitchFamily="18" charset="2"/>
              </a:rPr>
              <a:t>C_Identifier</a:t>
            </a:r>
            <a:r>
              <a:rPr lang="en-US" altLang="en-US" sz="2800" dirty="0" smtClean="0">
                <a:sym typeface="Symbol" panose="05050102010706020507" pitchFamily="18" charset="2"/>
              </a:rPr>
              <a:t>  </a:t>
            </a:r>
            <a:r>
              <a:rPr lang="en-US" altLang="en-US" sz="2800" i="1" dirty="0" smtClean="0">
                <a:sym typeface="Symbol" panose="05050102010706020507" pitchFamily="18" charset="2"/>
              </a:rPr>
              <a:t>letter</a:t>
            </a:r>
            <a:r>
              <a:rPr lang="en-US" altLang="en-US" sz="2800" dirty="0" smtClean="0">
                <a:solidFill>
                  <a:srgbClr val="7030A0"/>
                </a:solidFill>
                <a:sym typeface="Symbol" panose="05050102010706020507" pitchFamily="18" charset="2"/>
              </a:rPr>
              <a:t>_</a:t>
            </a:r>
            <a:r>
              <a:rPr lang="en-US" altLang="en-US" sz="2800" dirty="0" smtClean="0">
                <a:sym typeface="Symbol" panose="05050102010706020507" pitchFamily="18" charset="2"/>
              </a:rPr>
              <a:t> (</a:t>
            </a:r>
            <a:r>
              <a:rPr lang="en-US" altLang="en-US" sz="2800" i="1" dirty="0" smtClean="0">
                <a:sym typeface="Symbol" panose="05050102010706020507" pitchFamily="18" charset="2"/>
              </a:rPr>
              <a:t>letter</a:t>
            </a:r>
            <a:r>
              <a:rPr lang="en-US" altLang="en-US" sz="2800" dirty="0" smtClean="0">
                <a:solidFill>
                  <a:srgbClr val="7030A0"/>
                </a:solidFill>
                <a:sym typeface="Symbol" panose="05050102010706020507" pitchFamily="18" charset="2"/>
              </a:rPr>
              <a:t>_</a:t>
            </a:r>
            <a:r>
              <a:rPr lang="en-US" altLang="en-US" sz="2800" dirty="0" smtClean="0">
                <a:sym typeface="Symbol" panose="05050102010706020507" pitchFamily="18" charset="2"/>
              </a:rPr>
              <a:t> | </a:t>
            </a:r>
            <a:r>
              <a:rPr lang="en-US" altLang="en-US" sz="2800" i="1" dirty="0" smtClean="0">
                <a:sym typeface="Symbol" panose="05050102010706020507" pitchFamily="18" charset="2"/>
              </a:rPr>
              <a:t>digit</a:t>
            </a:r>
            <a:r>
              <a:rPr lang="en-US" altLang="en-US" sz="2800" dirty="0" smtClean="0">
                <a:sym typeface="Symbol" panose="05050102010706020507" pitchFamily="18" charset="2"/>
              </a:rPr>
              <a:t>)*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20115" y="6175761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FAABF4-9336-4EF9-91C5-9A960467D85C}" type="slidenum">
              <a:rPr lang="en-US" altLang="en-US">
                <a:solidFill>
                  <a:srgbClr val="7B9899"/>
                </a:solidFill>
              </a:rPr>
              <a:pPr/>
              <a:t>35</a:t>
            </a:fld>
            <a:endParaRPr lang="en-US" altLang="en-US" dirty="0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Unsigned numbers in Pascal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04641" y="6243169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B02E37-5FEA-4453-9FF0-4A4C8E32125E}" type="slidenum">
              <a:rPr lang="en-US" altLang="en-US">
                <a:solidFill>
                  <a:srgbClr val="7B9899"/>
                </a:solidFill>
              </a:rPr>
              <a:pPr/>
              <a:t>36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813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93557"/>
            <a:ext cx="8504238" cy="410561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Unsigned numbers in </a:t>
            </a:r>
            <a:r>
              <a:rPr lang="en-US" altLang="en-US" dirty="0" smtClean="0">
                <a:solidFill>
                  <a:srgbClr val="00B0F0"/>
                </a:solidFill>
              </a:rPr>
              <a:t>Pascal</a:t>
            </a:r>
            <a:r>
              <a:rPr lang="en-US" altLang="en-US" dirty="0" smtClean="0"/>
              <a:t> are strings</a:t>
            </a:r>
          </a:p>
          <a:p>
            <a:pPr lvl="1" eaLnBrk="1" hangingPunct="1"/>
            <a:r>
              <a:rPr lang="en-US" altLang="en-US" sz="2000" dirty="0" smtClean="0"/>
              <a:t>5280</a:t>
            </a:r>
          </a:p>
          <a:p>
            <a:pPr lvl="1" eaLnBrk="1" hangingPunct="1"/>
            <a:r>
              <a:rPr lang="en-US" altLang="en-US" sz="2000" dirty="0" smtClean="0"/>
              <a:t>78.90</a:t>
            </a:r>
          </a:p>
          <a:p>
            <a:pPr lvl="1" eaLnBrk="1" hangingPunct="1"/>
            <a:r>
              <a:rPr lang="en-US" altLang="en-US" sz="2000" dirty="0" smtClean="0"/>
              <a:t>6.336E4</a:t>
            </a:r>
          </a:p>
          <a:p>
            <a:pPr lvl="1" eaLnBrk="1" hangingPunct="1"/>
            <a:r>
              <a:rPr lang="en-US" altLang="en-US" sz="2000" dirty="0" smtClean="0"/>
              <a:t>1.89E-4</a:t>
            </a:r>
          </a:p>
          <a:p>
            <a:pPr eaLnBrk="1" hangingPunct="1"/>
            <a:r>
              <a:rPr lang="en-US" altLang="en-US" dirty="0" smtClean="0"/>
              <a:t>Regular definitions</a:t>
            </a:r>
          </a:p>
          <a:p>
            <a:pPr lvl="1" eaLnBrk="1" hangingPunct="1"/>
            <a:r>
              <a:rPr lang="en-US" altLang="en-US" sz="2000" dirty="0" smtClean="0">
                <a:sym typeface="Symbol" panose="05050102010706020507" pitchFamily="18" charset="2"/>
              </a:rPr>
              <a:t>digit 0|1|…|9</a:t>
            </a:r>
          </a:p>
          <a:p>
            <a:pPr lvl="1" eaLnBrk="1" hangingPunct="1"/>
            <a:r>
              <a:rPr lang="en-US" altLang="en-US" sz="2000" dirty="0" smtClean="0">
                <a:sym typeface="Symbol" panose="05050102010706020507" pitchFamily="18" charset="2"/>
              </a:rPr>
              <a:t>digits 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digitdigit</a:t>
            </a:r>
            <a:r>
              <a:rPr lang="en-US" altLang="en-US" sz="2000" dirty="0" smtClean="0">
                <a:sym typeface="Symbol" panose="05050102010706020507" pitchFamily="18" charset="2"/>
              </a:rPr>
              <a:t>*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optional_fractions</a:t>
            </a:r>
            <a:r>
              <a:rPr lang="en-US" altLang="en-US" sz="2000" dirty="0" smtClean="0">
                <a:sym typeface="Symbol" panose="05050102010706020507" pitchFamily="18" charset="2"/>
              </a:rPr>
              <a:t> 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 dirty="0" smtClean="0">
                <a:sym typeface="Symbol" panose="05050102010706020507" pitchFamily="18" charset="2"/>
              </a:rPr>
              <a:t> digits |</a:t>
            </a:r>
          </a:p>
          <a:p>
            <a:pPr lvl="1" eaLnBrk="1" hangingPunct="1"/>
            <a:r>
              <a:rPr lang="en-US" altLang="en-US" sz="2000" dirty="0" err="1" smtClean="0">
                <a:solidFill>
                  <a:srgbClr val="7030A0"/>
                </a:solidFill>
                <a:sym typeface="Symbol" panose="05050102010706020507" pitchFamily="18" charset="2"/>
              </a:rPr>
              <a:t>optional_exp</a:t>
            </a:r>
            <a:r>
              <a:rPr lang="en-US" altLang="en-US" sz="2000" dirty="0" smtClean="0">
                <a:sym typeface="Symbol" panose="05050102010706020507" pitchFamily="18" charset="2"/>
              </a:rPr>
              <a:t> (E(+|-| </a:t>
            </a:r>
            <a:r>
              <a:rPr lang="en-US" alt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000" dirty="0" smtClean="0">
                <a:sym typeface="Symbol" panose="05050102010706020507" pitchFamily="18" charset="2"/>
              </a:rPr>
              <a:t>) digits|  </a:t>
            </a:r>
          </a:p>
          <a:p>
            <a:pPr lvl="1" eaLnBrk="1" hangingPunct="1"/>
            <a:r>
              <a:rPr lang="en-US" altLang="en-US" sz="2000" dirty="0" smtClean="0">
                <a:sym typeface="Symbol" panose="05050102010706020507" pitchFamily="18" charset="2"/>
              </a:rPr>
              <a:t>number digits 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optional_fraction</a:t>
            </a:r>
            <a:r>
              <a:rPr lang="en-US" alt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olidFill>
                  <a:srgbClr val="7030A0"/>
                </a:solidFill>
                <a:sym typeface="Symbol" panose="05050102010706020507" pitchFamily="18" charset="2"/>
              </a:rPr>
              <a:t>optional_exp</a:t>
            </a:r>
            <a:endParaRPr lang="en-US" altLang="en-US" sz="2000" dirty="0" smtClean="0">
              <a:solidFill>
                <a:srgbClr val="7030A0"/>
              </a:solidFill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7183" y="542690"/>
            <a:ext cx="8534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Shorthand Notation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96544" y="5988727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7A9BA1-4C51-41BF-9D14-590827880F75}" type="slidenum">
              <a:rPr lang="en-US" altLang="en-US">
                <a:solidFill>
                  <a:srgbClr val="7B9899"/>
                </a:solidFill>
              </a:rPr>
              <a:pPr/>
              <a:t>37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4915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02941"/>
            <a:ext cx="8504238" cy="4196234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Character classes</a:t>
            </a:r>
          </a:p>
          <a:p>
            <a:pPr lvl="1" eaLnBrk="1" hangingPunct="1"/>
            <a:r>
              <a:rPr lang="en-US" altLang="en-US" sz="3600" dirty="0" smtClean="0"/>
              <a:t>[</a:t>
            </a:r>
            <a:r>
              <a:rPr lang="en-US" altLang="en-US" sz="3600" dirty="0" err="1" smtClean="0"/>
              <a:t>abc</a:t>
            </a:r>
            <a:r>
              <a:rPr lang="en-US" altLang="en-US" sz="3600" dirty="0" smtClean="0"/>
              <a:t>] where a, b, and c are alphabet</a:t>
            </a:r>
          </a:p>
          <a:p>
            <a:pPr lvl="1" eaLnBrk="1" hangingPunct="1"/>
            <a:r>
              <a:rPr lang="en-US" altLang="en-US" sz="3600" dirty="0" smtClean="0"/>
              <a:t> Shorthand symbol to denote: </a:t>
            </a:r>
            <a:r>
              <a:rPr lang="en-US" altLang="en-US" sz="3200" dirty="0" smtClean="0"/>
              <a:t>RE </a:t>
            </a:r>
            <a:r>
              <a:rPr lang="en-US" altLang="en-US" sz="3200" dirty="0" err="1"/>
              <a:t>a</a:t>
            </a:r>
            <a:r>
              <a:rPr lang="en-US" altLang="en-US" sz="3200" dirty="0" err="1" smtClean="0"/>
              <a:t>|b|c</a:t>
            </a:r>
            <a:endParaRPr lang="en-US" altLang="en-US" sz="3200" dirty="0" smtClean="0"/>
          </a:p>
          <a:p>
            <a:pPr lvl="1" eaLnBrk="1" hangingPunct="1"/>
            <a:r>
              <a:rPr lang="en-US" altLang="en-US" sz="3600" dirty="0" smtClean="0"/>
              <a:t>E.g.,</a:t>
            </a:r>
          </a:p>
          <a:p>
            <a:pPr lvl="2"/>
            <a:r>
              <a:rPr lang="en-US" altLang="en-US" sz="3200" dirty="0" smtClean="0"/>
              <a:t>[a-z] is shorthand for </a:t>
            </a:r>
            <a:r>
              <a:rPr lang="en-US" altLang="en-US" sz="3200" dirty="0" err="1" smtClean="0"/>
              <a:t>a|b</a:t>
            </a:r>
            <a:r>
              <a:rPr lang="en-US" altLang="en-US" sz="3200" dirty="0" smtClean="0"/>
              <a:t>|…|z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29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Limitation of RE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43350" y="6155704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D74216-FA0A-4CD1-86E7-8332B0F51FE9}" type="slidenum">
              <a:rPr lang="en-US" altLang="en-US">
                <a:solidFill>
                  <a:srgbClr val="7B9899"/>
                </a:solidFill>
              </a:rPr>
              <a:pPr/>
              <a:t>38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50180" name="Content Placeholder 2"/>
          <p:cNvSpPr>
            <a:spLocks noGrp="1"/>
          </p:cNvSpPr>
          <p:nvPr>
            <p:ph sz="quarter" idx="1"/>
          </p:nvPr>
        </p:nvSpPr>
        <p:spPr>
          <a:xfrm>
            <a:off x="0" y="1869989"/>
            <a:ext cx="9207610" cy="422918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RE cannot be used to describe some programming constructs</a:t>
            </a:r>
          </a:p>
          <a:p>
            <a:pPr lvl="1" eaLnBrk="1" hangingPunct="1"/>
            <a:r>
              <a:rPr lang="en-US" altLang="en-US" sz="2800" dirty="0" smtClean="0"/>
              <a:t>E.g.,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7030A0"/>
                </a:solidFill>
              </a:rPr>
              <a:t>Balanced parentheses</a:t>
            </a:r>
          </a:p>
          <a:p>
            <a:pPr lvl="2" eaLnBrk="1" hangingPunct="1"/>
            <a:r>
              <a:rPr lang="en-US" altLang="en-US" sz="2800" dirty="0" smtClean="0"/>
              <a:t>Repeating strings</a:t>
            </a:r>
          </a:p>
          <a:p>
            <a:pPr lvl="3" eaLnBrk="1" hangingPunct="1"/>
            <a:r>
              <a:rPr lang="en-US" altLang="en-US" sz="2800" dirty="0" smtClean="0"/>
              <a:t>L1= {</a:t>
            </a:r>
            <a:r>
              <a:rPr lang="en-US" altLang="en-US" sz="2800" dirty="0" err="1" smtClean="0"/>
              <a:t>wcw|w</a:t>
            </a:r>
            <a:r>
              <a:rPr lang="en-US" altLang="en-US" sz="2800" dirty="0" smtClean="0"/>
              <a:t> is a string of a’s and b’s(or (</a:t>
            </a:r>
            <a:r>
              <a:rPr lang="en-US" altLang="en-US" sz="2800" dirty="0" err="1" smtClean="0"/>
              <a:t>a|b</a:t>
            </a:r>
            <a:r>
              <a:rPr lang="en-US" altLang="en-US" sz="2800" dirty="0" smtClean="0"/>
              <a:t>)*)}</a:t>
            </a:r>
          </a:p>
          <a:p>
            <a:pPr lvl="4"/>
            <a:r>
              <a:rPr lang="en-US" altLang="en-US" sz="2800" dirty="0" smtClean="0"/>
              <a:t>L1 consists of all words composed of a repeated </a:t>
            </a:r>
            <a:r>
              <a:rPr lang="en-US" altLang="en-US" sz="2800" dirty="0" err="1" smtClean="0"/>
              <a:t>strigs</a:t>
            </a:r>
            <a:r>
              <a:rPr lang="en-US" altLang="en-US" sz="2800" dirty="0" smtClean="0"/>
              <a:t> of a’s and b’s separated by a c, such as </a:t>
            </a:r>
            <a:r>
              <a:rPr lang="en-US" altLang="en-US" sz="2800" dirty="0" err="1" smtClean="0"/>
              <a:t>aab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c</a:t>
            </a:r>
            <a:r>
              <a:rPr lang="en-US" altLang="en-US" sz="2800" dirty="0" err="1" smtClean="0"/>
              <a:t>aab</a:t>
            </a:r>
            <a:endParaRPr lang="en-US" altLang="en-US" sz="2800" dirty="0" smtClean="0"/>
          </a:p>
          <a:p>
            <a:pPr lvl="4"/>
            <a:r>
              <a:rPr lang="en-US" altLang="en-US" sz="2800" dirty="0" smtClean="0"/>
              <a:t>The language abstracts the semantics of define/usage</a:t>
            </a:r>
          </a:p>
          <a:p>
            <a:pPr lvl="3" eaLnBrk="1" hangingPunct="1"/>
            <a:r>
              <a:rPr lang="en-US" altLang="en-US" sz="2800" dirty="0" smtClean="0"/>
              <a:t>RE can be used for fixed or unspecified number of repetitions (arbitrary)</a:t>
            </a:r>
          </a:p>
        </p:txBody>
      </p:sp>
    </p:spTree>
    <p:extLst>
      <p:ext uri="{BB962C8B-B14F-4D97-AF65-F5344CB8AC3E}">
        <p14:creationId xmlns:p14="http://schemas.microsoft.com/office/powerpoint/2010/main" val="16380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41367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Recognition of Tokens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32A645-3DE1-4AAE-BADC-5D7CD5EF3D21}" type="slidenum">
              <a:rPr lang="en-US" altLang="en-US">
                <a:solidFill>
                  <a:srgbClr val="7B9899"/>
                </a:solidFill>
              </a:rPr>
              <a:pPr/>
              <a:t>39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1204" name="Content Placeholder 2"/>
          <p:cNvSpPr>
            <a:spLocks noGrp="1"/>
          </p:cNvSpPr>
          <p:nvPr>
            <p:ph sz="quarter" idx="1"/>
          </p:nvPr>
        </p:nvSpPr>
        <p:spPr>
          <a:xfrm>
            <a:off x="71562" y="1884459"/>
            <a:ext cx="8734301" cy="421471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 are used to specify pattern</a:t>
            </a:r>
          </a:p>
          <a:p>
            <a:pPr lvl="1" eaLnBrk="1" hangingPunct="1"/>
            <a:r>
              <a:rPr lang="en-US" altLang="en-US" dirty="0" smtClean="0"/>
              <a:t>Used mainly to specify pattern for ALL possible tokens in language</a:t>
            </a:r>
          </a:p>
          <a:p>
            <a:pPr eaLnBrk="1" hangingPunct="1"/>
            <a:r>
              <a:rPr lang="en-US" altLang="en-US" dirty="0" smtClean="0"/>
              <a:t>How to recognize tokens are totally different issues</a:t>
            </a:r>
          </a:p>
        </p:txBody>
      </p:sp>
    </p:spTree>
    <p:extLst>
      <p:ext uri="{BB962C8B-B14F-4D97-AF65-F5344CB8AC3E}">
        <p14:creationId xmlns:p14="http://schemas.microsoft.com/office/powerpoint/2010/main" val="1570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Lexical analyzers features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531D79-7926-42D4-8594-B67F1E875F13}" type="slidenum">
              <a:rPr lang="en-US" altLang="en-US">
                <a:solidFill>
                  <a:srgbClr val="7B9899"/>
                </a:solidFill>
              </a:rPr>
              <a:pPr/>
              <a:t>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78227"/>
            <a:ext cx="8504238" cy="422094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Reads characters from the </a:t>
            </a:r>
            <a:r>
              <a:rPr lang="en-US" altLang="en-US" dirty="0" smtClean="0">
                <a:solidFill>
                  <a:srgbClr val="00B050"/>
                </a:solidFill>
              </a:rPr>
              <a:t>input file </a:t>
            </a:r>
            <a:r>
              <a:rPr lang="en-US" altLang="en-US" dirty="0" smtClean="0"/>
              <a:t>reduces them to manageable </a:t>
            </a:r>
            <a:r>
              <a:rPr lang="en-US" altLang="en-US" dirty="0" smtClean="0">
                <a:solidFill>
                  <a:srgbClr val="FF0000"/>
                </a:solidFill>
              </a:rPr>
              <a:t>tokens</a:t>
            </a:r>
          </a:p>
          <a:p>
            <a:pPr eaLnBrk="1" hangingPunct="1"/>
            <a:r>
              <a:rPr lang="en-US" altLang="en-US" dirty="0" smtClean="0"/>
              <a:t>Strips out comments/white space from input</a:t>
            </a:r>
          </a:p>
          <a:p>
            <a:pPr eaLnBrk="1" hangingPunct="1"/>
            <a:r>
              <a:rPr lang="en-US" altLang="en-US" dirty="0" smtClean="0"/>
              <a:t>Interacts with parser</a:t>
            </a:r>
          </a:p>
          <a:p>
            <a:pPr eaLnBrk="1" hangingPunct="1"/>
            <a:r>
              <a:rPr lang="en-US" altLang="en-US" dirty="0" smtClean="0"/>
              <a:t>Generates error messages</a:t>
            </a:r>
          </a:p>
          <a:p>
            <a:pPr eaLnBrk="1" hangingPunct="1"/>
            <a:r>
              <a:rPr lang="en-US" altLang="en-US" dirty="0" smtClean="0"/>
              <a:t>Main features include</a:t>
            </a:r>
          </a:p>
          <a:p>
            <a:pPr lvl="1" eaLnBrk="1" hangingPunct="1"/>
            <a:r>
              <a:rPr lang="en-US" altLang="en-US" dirty="0" smtClean="0"/>
              <a:t>Efficiency </a:t>
            </a:r>
          </a:p>
          <a:p>
            <a:pPr lvl="1" eaLnBrk="1" hangingPunct="1"/>
            <a:r>
              <a:rPr lang="en-US" altLang="en-US" dirty="0" smtClean="0"/>
              <a:t>Correctness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5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45574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4C5453-402C-4C6E-AD4B-870FC5711CC2}" type="slidenum">
              <a:rPr lang="en-US" altLang="en-US">
                <a:solidFill>
                  <a:srgbClr val="7B9899"/>
                </a:solidFill>
              </a:rPr>
              <a:pPr/>
              <a:t>40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222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94703"/>
            <a:ext cx="8504238" cy="420447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the following grammar</a:t>
            </a:r>
          </a:p>
          <a:p>
            <a:pPr lvl="1" eaLnBrk="1" hangingPunct="1"/>
            <a:r>
              <a:rPr lang="en-US" altLang="en-US" dirty="0" err="1" smtClean="0"/>
              <a:t>Stmt</a:t>
            </a:r>
            <a:r>
              <a:rPr lang="en-US" altLang="en-US" dirty="0" err="1" smtClean="0">
                <a:sym typeface="Symbol" panose="05050102010706020507" pitchFamily="18" charset="2"/>
              </a:rPr>
              <a:t></a:t>
            </a:r>
            <a:r>
              <a:rPr lang="en-US" altLang="en-US" b="1" dirty="0" err="1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exp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then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            |</a:t>
            </a:r>
            <a:r>
              <a:rPr lang="en-US" altLang="en-US" b="1" dirty="0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exp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then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else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            |</a:t>
            </a:r>
          </a:p>
          <a:p>
            <a:pPr lvl="1" eaLnBrk="1" hangingPunct="1"/>
            <a:r>
              <a:rPr lang="en-US" altLang="en-US" dirty="0" err="1" smtClean="0">
                <a:sym typeface="Symbol" panose="05050102010706020507" pitchFamily="18" charset="2"/>
              </a:rPr>
              <a:t>exp</a:t>
            </a:r>
            <a:r>
              <a:rPr lang="en-US" altLang="en-US" dirty="0" smtClean="0">
                <a:sym typeface="Symbol" panose="05050102010706020507" pitchFamily="18" charset="2"/>
              </a:rPr>
              <a:t> term </a:t>
            </a:r>
            <a:r>
              <a:rPr lang="en-US" altLang="en-US" b="1" dirty="0" err="1" smtClean="0">
                <a:sym typeface="Symbol" panose="05050102010706020507" pitchFamily="18" charset="2"/>
              </a:rPr>
              <a:t>relop</a:t>
            </a:r>
            <a:r>
              <a:rPr lang="en-US" altLang="en-US" dirty="0" smtClean="0">
                <a:sym typeface="Symbol" panose="05050102010706020507" pitchFamily="18" charset="2"/>
              </a:rPr>
              <a:t> term 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           | term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term </a:t>
            </a:r>
            <a:r>
              <a:rPr lang="en-US" altLang="en-US" b="1" dirty="0" smtClean="0">
                <a:sym typeface="Symbol" panose="05050102010706020507" pitchFamily="18" charset="2"/>
              </a:rPr>
              <a:t>id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             | </a:t>
            </a:r>
            <a:r>
              <a:rPr lang="en-US" altLang="en-US" b="1" dirty="0" err="1" smtClean="0">
                <a:sym typeface="Symbol" panose="05050102010706020507" pitchFamily="18" charset="2"/>
              </a:rPr>
              <a:t>num</a:t>
            </a:r>
            <a:endParaRPr lang="en-US" altLang="en-US" b="1" dirty="0" smtClean="0">
              <a:sym typeface="Symbol" panose="05050102010706020507" pitchFamily="18" charset="2"/>
            </a:endParaRP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36115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Using RE to specify patterns for the tokens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43350" y="606824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C6F9E8D-03AF-440C-B167-16C894F21AFE}" type="slidenum">
              <a:rPr lang="en-US" altLang="en-US">
                <a:solidFill>
                  <a:srgbClr val="7B9899"/>
                </a:solidFill>
              </a:rPr>
              <a:pPr/>
              <a:t>41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pic>
        <p:nvPicPr>
          <p:cNvPr id="53252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1905000"/>
            <a:ext cx="8504238" cy="3656013"/>
          </a:xfrm>
          <a:noFill/>
        </p:spPr>
      </p:pic>
    </p:spTree>
    <p:extLst>
      <p:ext uri="{BB962C8B-B14F-4D97-AF65-F5344CB8AC3E}">
        <p14:creationId xmlns:p14="http://schemas.microsoft.com/office/powerpoint/2010/main" val="11822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0" y="45574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 Building </a:t>
            </a:r>
            <a:r>
              <a:rPr lang="en-US" altLang="en-US" dirty="0" err="1" smtClean="0"/>
              <a:t>lex</a:t>
            </a:r>
            <a:r>
              <a:rPr lang="en-US" altLang="en-US" dirty="0" smtClean="0"/>
              <a:t> (LA)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96544" y="6099174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5D8899-8AD2-475F-A2B3-17D02658E063}" type="slidenum">
              <a:rPr lang="en-US" altLang="en-US">
                <a:solidFill>
                  <a:srgbClr val="7B9899"/>
                </a:solidFill>
              </a:rPr>
              <a:pPr/>
              <a:t>42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55300" name="Content Placeholder 2"/>
          <p:cNvSpPr>
            <a:spLocks noGrp="1"/>
          </p:cNvSpPr>
          <p:nvPr>
            <p:ph sz="quarter" idx="1"/>
          </p:nvPr>
        </p:nvSpPr>
        <p:spPr>
          <a:xfrm>
            <a:off x="0" y="1833885"/>
            <a:ext cx="8504238" cy="4212709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Our goal is to build a LA that will identify the lexeme for the </a:t>
            </a:r>
            <a:r>
              <a:rPr lang="en-US" altLang="en-US" sz="2800" dirty="0" smtClean="0">
                <a:solidFill>
                  <a:srgbClr val="7030A0"/>
                </a:solidFill>
              </a:rPr>
              <a:t>next token </a:t>
            </a:r>
            <a:r>
              <a:rPr lang="en-US" altLang="en-US" sz="2800" dirty="0" smtClean="0"/>
              <a:t>in the input buffer and generates as output a pair consisting of :</a:t>
            </a:r>
          </a:p>
          <a:p>
            <a:pPr lvl="1"/>
            <a:r>
              <a:rPr lang="en-US" altLang="en-US" sz="2400" dirty="0" smtClean="0"/>
              <a:t>the token name  </a:t>
            </a:r>
          </a:p>
          <a:p>
            <a:pPr lvl="1"/>
            <a:r>
              <a:rPr lang="en-US" altLang="en-US" sz="2400" dirty="0" smtClean="0"/>
              <a:t>attributes</a:t>
            </a:r>
          </a:p>
          <a:p>
            <a:pPr lvl="1" eaLnBrk="1" hangingPunct="1"/>
            <a:r>
              <a:rPr lang="en-US" altLang="en-US" sz="2800" dirty="0" smtClean="0"/>
              <a:t>E.g.</a:t>
            </a:r>
          </a:p>
          <a:p>
            <a:pPr lvl="2" eaLnBrk="1" hangingPunct="1"/>
            <a:r>
              <a:rPr lang="en-US" altLang="en-US" sz="2800" dirty="0" smtClean="0"/>
              <a:t>Id: RE specifies Id and passes token id with its attributes to Parser</a:t>
            </a:r>
            <a:endParaRPr lang="en-US" altLang="en-US" sz="2800" b="1" dirty="0" smtClean="0"/>
          </a:p>
          <a:p>
            <a:pPr lvl="1" eaLnBrk="1" hangingPunct="1"/>
            <a:endParaRPr lang="en-US" altLang="en-US" b="1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7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7194" y="26382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Transition Diagram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020544" y="633063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2A6D8D-A060-4685-9C68-63F24B0E1CD4}" type="slidenum">
              <a:rPr lang="en-US" altLang="en-US">
                <a:solidFill>
                  <a:srgbClr val="7B9899"/>
                </a:solidFill>
              </a:rPr>
              <a:pPr/>
              <a:t>43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56324" name="Content Placeholder 2"/>
          <p:cNvSpPr>
            <a:spLocks noGrp="1"/>
          </p:cNvSpPr>
          <p:nvPr>
            <p:ph sz="quarter" idx="1"/>
          </p:nvPr>
        </p:nvSpPr>
        <p:spPr>
          <a:xfrm>
            <a:off x="0" y="1820849"/>
            <a:ext cx="8805863" cy="42783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Transition Diagram (STD)</a:t>
            </a:r>
          </a:p>
          <a:p>
            <a:pPr lvl="1"/>
            <a:r>
              <a:rPr lang="en-US" altLang="en-US" dirty="0" smtClean="0"/>
              <a:t>An intermediate step but important step in implementing the LAX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epresents the actions that must take place when a LAX is called by the parser</a:t>
            </a:r>
          </a:p>
          <a:p>
            <a:pPr lvl="1" eaLnBrk="1" hangingPunct="1"/>
            <a:r>
              <a:rPr lang="en-US" altLang="en-US" dirty="0" smtClean="0"/>
              <a:t>Used to keep track of information about characters as scanned by </a:t>
            </a:r>
            <a:r>
              <a:rPr lang="en-US" altLang="en-US" dirty="0" smtClean="0">
                <a:solidFill>
                  <a:srgbClr val="FF0000"/>
                </a:solidFill>
              </a:rPr>
              <a:t>forward pointer </a:t>
            </a:r>
            <a:r>
              <a:rPr lang="en-US" altLang="en-US" dirty="0" smtClean="0">
                <a:solidFill>
                  <a:schemeClr val="tx1"/>
                </a:solidFill>
              </a:rPr>
              <a:t>AND beginning pointer</a:t>
            </a:r>
          </a:p>
        </p:txBody>
      </p:sp>
    </p:spTree>
    <p:extLst>
      <p:ext uri="{BB962C8B-B14F-4D97-AF65-F5344CB8AC3E}">
        <p14:creationId xmlns:p14="http://schemas.microsoft.com/office/powerpoint/2010/main" val="23167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 for </a:t>
            </a:r>
            <a:r>
              <a:rPr lang="en-US" dirty="0" err="1" smtClean="0"/>
              <a:t>relop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947848"/>
            <a:ext cx="8197297" cy="45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3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Reserved words and Identifies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" y="1845136"/>
            <a:ext cx="8404032" cy="4222657"/>
          </a:xfrm>
        </p:spPr>
        <p:txBody>
          <a:bodyPr/>
          <a:lstStyle/>
          <a:p>
            <a:r>
              <a:rPr lang="en-US" dirty="0" smtClean="0"/>
              <a:t>Recognizing key words and IDs can be a problem</a:t>
            </a:r>
          </a:p>
          <a:p>
            <a:pPr lvl="1"/>
            <a:r>
              <a:rPr lang="en-US" dirty="0" smtClean="0"/>
              <a:t>Diagram can be used to recognize both </a:t>
            </a:r>
            <a:r>
              <a:rPr lang="en-US" dirty="0" smtClean="0">
                <a:solidFill>
                  <a:srgbClr val="FF0000"/>
                </a:solidFill>
              </a:rPr>
              <a:t>IDs and Keywords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3072675"/>
            <a:ext cx="8038769" cy="2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26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72" y="349224"/>
            <a:ext cx="7886700" cy="1325563"/>
          </a:xfrm>
        </p:spPr>
        <p:txBody>
          <a:bodyPr/>
          <a:lstStyle/>
          <a:p>
            <a:r>
              <a:rPr lang="en-US" dirty="0" smtClean="0"/>
              <a:t>Approaches to handle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1" y="2035967"/>
            <a:ext cx="7886700" cy="4222657"/>
          </a:xfrm>
        </p:spPr>
        <p:txBody>
          <a:bodyPr/>
          <a:lstStyle/>
          <a:p>
            <a:r>
              <a:rPr lang="en-US" dirty="0" smtClean="0"/>
              <a:t>There are two ways to handle served words:</a:t>
            </a:r>
          </a:p>
          <a:p>
            <a:pPr lvl="1"/>
            <a:r>
              <a:rPr lang="en-US" dirty="0" smtClean="0"/>
              <a:t>Install the reserved words in the symbol table initially</a:t>
            </a:r>
          </a:p>
          <a:p>
            <a:pPr lvl="2"/>
            <a:r>
              <a:rPr lang="en-US" dirty="0" smtClean="0"/>
              <a:t>Figure 3.14 </a:t>
            </a:r>
          </a:p>
          <a:p>
            <a:pPr lvl="3"/>
            <a:r>
              <a:rPr lang="en-US" dirty="0" smtClean="0"/>
              <a:t>A call to </a:t>
            </a:r>
            <a:r>
              <a:rPr lang="en-US" dirty="0" err="1" smtClean="0">
                <a:solidFill>
                  <a:srgbClr val="FF0000"/>
                </a:solidFill>
              </a:rPr>
              <a:t>InstallID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insert the new ID in the table if it is not already exist</a:t>
            </a:r>
          </a:p>
          <a:p>
            <a:pPr lvl="3"/>
            <a:r>
              <a:rPr lang="en-US" dirty="0" smtClean="0"/>
              <a:t>A call to return </a:t>
            </a:r>
            <a:r>
              <a:rPr lang="en-US" dirty="0" err="1">
                <a:solidFill>
                  <a:srgbClr val="00B050"/>
                </a:solidFill>
              </a:rPr>
              <a:t>G</a:t>
            </a:r>
            <a:r>
              <a:rPr lang="en-US" dirty="0" err="1" smtClean="0">
                <a:solidFill>
                  <a:srgbClr val="00B050"/>
                </a:solidFill>
              </a:rPr>
              <a:t>etTtoken</a:t>
            </a:r>
            <a:r>
              <a:rPr lang="en-US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consults the symbol table and returns </a:t>
            </a:r>
            <a:r>
              <a:rPr lang="en-US" dirty="0" smtClean="0">
                <a:solidFill>
                  <a:srgbClr val="7030A0"/>
                </a:solidFill>
              </a:rPr>
              <a:t>TOKEN NAME </a:t>
            </a:r>
            <a:r>
              <a:rPr lang="en-US" dirty="0" smtClean="0"/>
              <a:t>for the lexeme (ID or Keywords)</a:t>
            </a:r>
          </a:p>
          <a:p>
            <a:pPr lvl="1"/>
            <a:r>
              <a:rPr lang="en-US" dirty="0" smtClean="0"/>
              <a:t>Create separate transition diagram for each key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" y="4874736"/>
            <a:ext cx="6631388" cy="12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4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90" y="365126"/>
            <a:ext cx="8268860" cy="1325563"/>
          </a:xfrm>
        </p:spPr>
        <p:txBody>
          <a:bodyPr/>
          <a:lstStyle/>
          <a:p>
            <a:r>
              <a:rPr lang="en-US" dirty="0" smtClean="0"/>
              <a:t>Complete Diagram for unsigned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86482"/>
            <a:ext cx="7886700" cy="25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 for Whitespace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7120"/>
            <a:ext cx="7886700" cy="2120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9773" y="5036280"/>
            <a:ext cx="4874150" cy="6281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 err="1" smtClean="0">
                <a:solidFill>
                  <a:schemeClr val="tx1"/>
                </a:solidFill>
              </a:rPr>
              <a:t>delim</a:t>
            </a:r>
            <a:r>
              <a:rPr lang="en-US" dirty="0" smtClean="0">
                <a:solidFill>
                  <a:schemeClr val="tx1"/>
                </a:solidFill>
              </a:rPr>
              <a:t> = {blank, tab, newline, etc.}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r>
              <a:rPr lang="en-US" dirty="0"/>
              <a:t>Simulation of TD for </a:t>
            </a:r>
            <a:r>
              <a:rPr lang="en-US" dirty="0" err="1"/>
              <a:t>relop</a:t>
            </a:r>
            <a:r>
              <a:rPr lang="en-US" dirty="0"/>
              <a:t>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41" y="2035314"/>
            <a:ext cx="744310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Lexical Analysis vs. Parsing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A66575-708D-4EE4-9EB8-77A4DB831B90}" type="slidenum">
              <a:rPr lang="en-US" altLang="en-US">
                <a:solidFill>
                  <a:srgbClr val="7B9899"/>
                </a:solidFill>
              </a:rPr>
              <a:pPr/>
              <a:t>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7610"/>
            <a:ext cx="9144000" cy="473245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Main reasons for separating the analysis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Compiler </a:t>
            </a:r>
            <a:r>
              <a:rPr lang="en-US" altLang="en-US" sz="2000" dirty="0" smtClean="0">
                <a:solidFill>
                  <a:srgbClr val="0070C0"/>
                </a:solidFill>
              </a:rPr>
              <a:t>simplicity</a:t>
            </a:r>
            <a:r>
              <a:rPr lang="en-US" altLang="en-US" sz="2000" dirty="0" smtClean="0"/>
              <a:t> of design (</a:t>
            </a:r>
            <a:r>
              <a:rPr lang="en-US" altLang="en-US" sz="2000" dirty="0" smtClean="0">
                <a:solidFill>
                  <a:srgbClr val="00B050"/>
                </a:solidFill>
              </a:rPr>
              <a:t>separation of concerns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Compiler </a:t>
            </a:r>
            <a:r>
              <a:rPr lang="en-US" altLang="en-US" sz="2000" dirty="0" smtClean="0">
                <a:solidFill>
                  <a:srgbClr val="0070C0"/>
                </a:solidFill>
              </a:rPr>
              <a:t>efficiency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olidFill>
                  <a:srgbClr val="00B050"/>
                </a:solidFill>
              </a:rPr>
              <a:t>specialized buffering</a:t>
            </a:r>
            <a:r>
              <a:rPr lang="en-US" alt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A large amount of time is dedicated for reading the source program and tokenization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Parser is harder than lexical analysis because the size of parser grows as the grammar grows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Compiler </a:t>
            </a:r>
            <a:r>
              <a:rPr lang="en-US" altLang="en-US" sz="2000" dirty="0" smtClean="0">
                <a:solidFill>
                  <a:srgbClr val="0070C0"/>
                </a:solidFill>
              </a:rPr>
              <a:t>Portability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B050"/>
                </a:solidFill>
              </a:rPr>
              <a:t>Input peculiarities and device specific-anomalies can be limited to the lexical analyzers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Special symbols (e.g., </a:t>
            </a:r>
            <a:r>
              <a:rPr lang="en-US" altLang="en-US" dirty="0" smtClean="0">
                <a:sym typeface="Symbol" panose="05050102010706020507" pitchFamily="18" charset="2"/>
              </a:rPr>
              <a:t>) can be isolated  in the LA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Lexical analysis can be fully automated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Tool Supports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Specialized tools have been implemented  to automate the implementation of laxer and parser</a:t>
            </a:r>
          </a:p>
        </p:txBody>
      </p:sp>
    </p:spTree>
    <p:extLst>
      <p:ext uri="{BB962C8B-B14F-4D97-AF65-F5344CB8AC3E}">
        <p14:creationId xmlns:p14="http://schemas.microsoft.com/office/powerpoint/2010/main" val="32705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89" y="341272"/>
            <a:ext cx="8459691" cy="1325563"/>
          </a:xfrm>
        </p:spPr>
        <p:txBody>
          <a:bodyPr/>
          <a:lstStyle/>
          <a:p>
            <a:r>
              <a:rPr lang="en-US" dirty="0" smtClean="0"/>
              <a:t>Simulation of TD for </a:t>
            </a:r>
            <a:r>
              <a:rPr lang="en-US" dirty="0" err="1" smtClean="0"/>
              <a:t>relop</a:t>
            </a:r>
            <a:r>
              <a:rPr lang="en-US" dirty="0" smtClean="0"/>
              <a:t> in C++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1" y="1923995"/>
            <a:ext cx="7820611" cy="45801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68918" y="4142630"/>
            <a:ext cx="2759103" cy="723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07534" y="4214081"/>
            <a:ext cx="2536466" cy="14073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Sets the pointer forward and starts the next TD each time it is called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Works for TD of individual keywords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8FC92B-32DD-4717-8093-7DA2D1C367D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Lexical Analyzer: Implementation Approaches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31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General Approach to implement Lexical Analyzer (LA)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1. Tool such as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Lex (</a:t>
            </a:r>
            <a:r>
              <a:rPr lang="en-US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easy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2. Write the LA using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Programming Language(</a:t>
            </a:r>
            <a:r>
              <a:rPr lang="en-US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moderate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 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3. Write LA in assembly language (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difficult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DBE56A-FC82-4F7C-959A-CC324179F5F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Approach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2768"/>
            <a:ext cx="8458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2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22C2E5-D9E3-4CB1-B5D0-3C01871FC32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 written approach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4913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D8D723-F8F2-48AD-AC4E-A05A0AEED32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Option two: Using Tool to generate Lex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8D7A2D-324D-46DE-BF2B-FB09554EAA1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Lexer generators</a:t>
            </a: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11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3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Lexical Analyzer  using 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52" y="1955800"/>
            <a:ext cx="7692296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Lexical Analyzer 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52" y="1955800"/>
            <a:ext cx="7692296" cy="422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22" y="4890053"/>
            <a:ext cx="2377440" cy="22632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995777" y="2957885"/>
            <a:ext cx="1264258" cy="21229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0" y="95416"/>
            <a:ext cx="8577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3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679013-01E5-44BE-AA4C-BE95C52B16C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comparison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8420"/>
            <a:ext cx="8305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8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5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Token, Pattern, Lexemes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9ADC6C-CD5C-4F08-B166-F3283672378C}" type="slidenum">
              <a:rPr lang="en-US" altLang="en-US">
                <a:solidFill>
                  <a:srgbClr val="7B9899"/>
                </a:solidFill>
              </a:rPr>
              <a:pPr/>
              <a:t>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91325"/>
            <a:ext cx="8805863" cy="430784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Three closely related concepts used in the discussion of LA are: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</a:rPr>
              <a:t>Token</a:t>
            </a:r>
            <a:r>
              <a:rPr lang="en-US" altLang="en-US" sz="2000" dirty="0" smtClean="0"/>
              <a:t> (syntactic category)?</a:t>
            </a:r>
          </a:p>
          <a:p>
            <a:pPr lvl="2"/>
            <a:r>
              <a:rPr lang="en-US" altLang="en-US" sz="1600" dirty="0" smtClean="0">
                <a:solidFill>
                  <a:schemeClr val="tx1"/>
                </a:solidFill>
              </a:rPr>
              <a:t>Terminal symbols in the grammar of the source languages</a:t>
            </a:r>
          </a:p>
          <a:p>
            <a:pPr lvl="2"/>
            <a:r>
              <a:rPr lang="en-US" altLang="en-US" sz="1600" dirty="0" smtClean="0">
                <a:solidFill>
                  <a:schemeClr val="tx1"/>
                </a:solidFill>
              </a:rPr>
              <a:t>A pair:</a:t>
            </a:r>
          </a:p>
          <a:p>
            <a:pPr lvl="3"/>
            <a:r>
              <a:rPr lang="en-US" altLang="en-US" sz="1600" dirty="0" smtClean="0"/>
              <a:t>token name</a:t>
            </a:r>
          </a:p>
          <a:p>
            <a:pPr lvl="3"/>
            <a:r>
              <a:rPr lang="en-US" altLang="en-US" sz="1600" dirty="0" smtClean="0"/>
              <a:t>optional attribute value</a:t>
            </a:r>
          </a:p>
          <a:p>
            <a:pPr lvl="4"/>
            <a:r>
              <a:rPr lang="en-US" altLang="en-US" sz="1400" dirty="0" smtClean="0">
                <a:solidFill>
                  <a:schemeClr val="tx1"/>
                </a:solidFill>
              </a:rPr>
              <a:t>E.g., &lt; ID,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Mycounter</a:t>
            </a:r>
            <a:r>
              <a:rPr lang="en-US" altLang="en-US" sz="140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en-US" sz="2000" dirty="0" smtClean="0">
                <a:solidFill>
                  <a:srgbClr val="0070C0"/>
                </a:solidFill>
              </a:rPr>
              <a:t>Lexeme</a:t>
            </a:r>
            <a:endParaRPr lang="en-US" altLang="en-US" sz="2000" dirty="0" smtClean="0"/>
          </a:p>
          <a:p>
            <a:pPr lvl="2"/>
            <a:r>
              <a:rPr lang="en-US" altLang="en-US" sz="1600" dirty="0" smtClean="0"/>
              <a:t>An </a:t>
            </a:r>
            <a:r>
              <a:rPr lang="en-US" altLang="en-US" sz="1600" i="1" dirty="0" smtClean="0">
                <a:solidFill>
                  <a:srgbClr val="7030A0"/>
                </a:solidFill>
              </a:rPr>
              <a:t>actual spelling </a:t>
            </a:r>
            <a:r>
              <a:rPr lang="en-US" altLang="en-US" sz="1600" dirty="0" smtClean="0"/>
              <a:t>or a sequence of characters in the source program</a:t>
            </a:r>
          </a:p>
          <a:p>
            <a:pPr lvl="3"/>
            <a:r>
              <a:rPr lang="en-US" altLang="en-US" sz="1400" dirty="0" smtClean="0"/>
              <a:t>E.g., </a:t>
            </a:r>
            <a:r>
              <a:rPr lang="en-US" altLang="en-US" sz="1400" dirty="0" err="1" smtClean="0"/>
              <a:t>MyCounter</a:t>
            </a:r>
            <a:endParaRPr lang="en-US" altLang="en-US" sz="1400" dirty="0" smtClean="0"/>
          </a:p>
          <a:p>
            <a:pPr lvl="1"/>
            <a:r>
              <a:rPr lang="en-US" altLang="en-US" sz="2000" dirty="0" smtClean="0"/>
              <a:t>Pattern</a:t>
            </a:r>
          </a:p>
          <a:p>
            <a:pPr lvl="2"/>
            <a:r>
              <a:rPr lang="en-US" altLang="en-US" sz="1600" i="1" dirty="0" smtClean="0">
                <a:solidFill>
                  <a:srgbClr val="00B050"/>
                </a:solidFill>
              </a:rPr>
              <a:t>possible forms </a:t>
            </a:r>
            <a:r>
              <a:rPr lang="en-US" altLang="en-US" sz="1600" dirty="0" smtClean="0"/>
              <a:t>that the lexemes of a token may take</a:t>
            </a:r>
          </a:p>
          <a:p>
            <a:pPr lvl="3"/>
            <a:r>
              <a:rPr lang="en-US" altLang="en-US" dirty="0" smtClean="0"/>
              <a:t>E.g., an identifier can be specified as a regular expression:  </a:t>
            </a:r>
            <a:r>
              <a:rPr lang="en-US" altLang="en-US" dirty="0" smtClean="0">
                <a:solidFill>
                  <a:srgbClr val="00B050"/>
                </a:solidFill>
              </a:rPr>
              <a:t>L</a:t>
            </a:r>
            <a:r>
              <a:rPr lang="en-US" altLang="en-US" baseline="30000" dirty="0" smtClean="0">
                <a:solidFill>
                  <a:srgbClr val="00B050"/>
                </a:solidFill>
              </a:rPr>
              <a:t>+</a:t>
            </a:r>
            <a:r>
              <a:rPr lang="en-US" altLang="en-US" dirty="0" smtClean="0">
                <a:solidFill>
                  <a:srgbClr val="00B050"/>
                </a:solidFill>
              </a:rPr>
              <a:t>D</a:t>
            </a:r>
            <a:r>
              <a:rPr lang="en-US" altLang="en-US" baseline="30000" dirty="0" smtClean="0">
                <a:solidFill>
                  <a:srgbClr val="00B05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053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1" y="365126"/>
            <a:ext cx="8388129" cy="1325563"/>
          </a:xfrm>
        </p:spPr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Lex</a:t>
            </a:r>
            <a:r>
              <a:rPr lang="en-US" dirty="0" smtClean="0"/>
              <a:t> converts input program into a lexical analyzer using finite automata (FA)</a:t>
            </a:r>
          </a:p>
          <a:p>
            <a:r>
              <a:rPr lang="en-US" dirty="0" smtClean="0"/>
              <a:t>FAs are recognizers</a:t>
            </a:r>
          </a:p>
          <a:p>
            <a:pPr lvl="1"/>
            <a:r>
              <a:rPr lang="en-US" dirty="0" smtClean="0"/>
              <a:t>They say  “yes” or “no” to each possible input string</a:t>
            </a:r>
          </a:p>
          <a:p>
            <a:r>
              <a:rPr lang="en-US" dirty="0" smtClean="0"/>
              <a:t>FA comes in two flavors</a:t>
            </a:r>
          </a:p>
          <a:p>
            <a:pPr lvl="1"/>
            <a:r>
              <a:rPr lang="en-US" dirty="0" smtClean="0"/>
              <a:t>Nondeterministic finite automata</a:t>
            </a:r>
          </a:p>
          <a:p>
            <a:pPr lvl="1"/>
            <a:r>
              <a:rPr lang="en-US" dirty="0" smtClean="0"/>
              <a:t>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r>
              <a:rPr lang="en-US" altLang="en-US" dirty="0"/>
              <a:t>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" y="1940551"/>
            <a:ext cx="7886700" cy="4222657"/>
          </a:xfrm>
        </p:spPr>
        <p:txBody>
          <a:bodyPr/>
          <a:lstStyle/>
          <a:p>
            <a:r>
              <a:rPr lang="en-US" altLang="en-US" dirty="0"/>
              <a:t>For every language defined by a RE, there exists a DFA to recognize the same language</a:t>
            </a:r>
          </a:p>
          <a:p>
            <a:r>
              <a:rPr lang="en-US" altLang="en-US" dirty="0"/>
              <a:t>FSA can be defined</a:t>
            </a:r>
          </a:p>
          <a:p>
            <a:pPr lvl="1"/>
            <a:r>
              <a:rPr lang="en-US" altLang="en-US" dirty="0"/>
              <a:t>M = (</a:t>
            </a:r>
            <a:r>
              <a:rPr lang="en-US" altLang="en-US" dirty="0">
                <a:sym typeface="Symbol" panose="05050102010706020507" pitchFamily="18" charset="2"/>
              </a:rPr>
              <a:t>,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Q,T,q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F)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: alphabet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Q: a finite set of states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T:  QQ a finite set of transition rule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{partial function}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start state</a:t>
            </a:r>
            <a:r>
              <a:rPr lang="en-US" altLang="en-US" baseline="-250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en-US" altLang="en-US" dirty="0">
                <a:solidFill>
                  <a:srgbClr val="00B050"/>
                </a:solidFill>
              </a:rPr>
              <a:t>F: final/halting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DFA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105BD0-5B00-45D4-9A32-25E48C50F97C}" type="slidenum">
              <a:rPr lang="en-US" altLang="en-US">
                <a:solidFill>
                  <a:srgbClr val="7B9899"/>
                </a:solidFill>
              </a:rPr>
              <a:pPr/>
              <a:t>62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838200" y="3429000"/>
            <a:ext cx="1066800" cy="838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4267200" y="3429000"/>
            <a:ext cx="1066800" cy="838200"/>
          </a:xfrm>
          <a:prstGeom prst="ellipse">
            <a:avLst/>
          </a:prstGeom>
          <a:solidFill>
            <a:srgbClr val="00B050"/>
          </a:solidFill>
          <a:ln w="57150" cmpd="thickThin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905000" y="3962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Freeform 6"/>
          <p:cNvSpPr>
            <a:spLocks/>
          </p:cNvSpPr>
          <p:nvPr/>
        </p:nvSpPr>
        <p:spPr bwMode="auto">
          <a:xfrm>
            <a:off x="4572000" y="4267200"/>
            <a:ext cx="723900" cy="1066800"/>
          </a:xfrm>
          <a:custGeom>
            <a:avLst/>
            <a:gdLst>
              <a:gd name="T0" fmla="*/ 2147483647 w 504"/>
              <a:gd name="T1" fmla="*/ 0 h 720"/>
              <a:gd name="T2" fmla="*/ 2147483647 w 504"/>
              <a:gd name="T3" fmla="*/ 2147483647 h 720"/>
              <a:gd name="T4" fmla="*/ 0 w 504"/>
              <a:gd name="T5" fmla="*/ 0 h 720"/>
              <a:gd name="T6" fmla="*/ 0 60000 65536"/>
              <a:gd name="T7" fmla="*/ 0 60000 65536"/>
              <a:gd name="T8" fmla="*/ 0 60000 65536"/>
              <a:gd name="T9" fmla="*/ 0 w 504"/>
              <a:gd name="T10" fmla="*/ 0 h 720"/>
              <a:gd name="T11" fmla="*/ 504 w 5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720">
                <a:moveTo>
                  <a:pt x="432" y="0"/>
                </a:moveTo>
                <a:cubicBezTo>
                  <a:pt x="468" y="360"/>
                  <a:pt x="504" y="720"/>
                  <a:pt x="432" y="720"/>
                </a:cubicBezTo>
                <a:cubicBezTo>
                  <a:pt x="360" y="720"/>
                  <a:pt x="180" y="36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Freeform 7"/>
          <p:cNvSpPr>
            <a:spLocks/>
          </p:cNvSpPr>
          <p:nvPr/>
        </p:nvSpPr>
        <p:spPr bwMode="auto">
          <a:xfrm>
            <a:off x="4495800" y="2540000"/>
            <a:ext cx="1206500" cy="1270000"/>
          </a:xfrm>
          <a:custGeom>
            <a:avLst/>
            <a:gdLst>
              <a:gd name="T0" fmla="*/ 0 w 760"/>
              <a:gd name="T1" fmla="*/ 2147483647 h 800"/>
              <a:gd name="T2" fmla="*/ 2147483647 w 760"/>
              <a:gd name="T3" fmla="*/ 2147483647 h 800"/>
              <a:gd name="T4" fmla="*/ 2147483647 w 760"/>
              <a:gd name="T5" fmla="*/ 2147483647 h 800"/>
              <a:gd name="T6" fmla="*/ 0 60000 65536"/>
              <a:gd name="T7" fmla="*/ 0 60000 65536"/>
              <a:gd name="T8" fmla="*/ 0 60000 65536"/>
              <a:gd name="T9" fmla="*/ 0 w 760"/>
              <a:gd name="T10" fmla="*/ 0 h 800"/>
              <a:gd name="T11" fmla="*/ 760 w 76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800">
                <a:moveTo>
                  <a:pt x="0" y="608"/>
                </a:moveTo>
                <a:cubicBezTo>
                  <a:pt x="292" y="304"/>
                  <a:pt x="584" y="0"/>
                  <a:pt x="672" y="32"/>
                </a:cubicBezTo>
                <a:cubicBezTo>
                  <a:pt x="760" y="64"/>
                  <a:pt x="552" y="672"/>
                  <a:pt x="528" y="8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8382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2806700" y="3595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4724400" y="2667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4876800" y="4572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705600" y="228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7162800" y="1905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73152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7239000" y="1905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a	d</a:t>
            </a:r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6553200" y="2590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6553200" y="27432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         B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6629400" y="3429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B       B           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745201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Input symbols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70550" y="2895601"/>
            <a:ext cx="10032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states</a:t>
            </a:r>
          </a:p>
        </p:txBody>
      </p:sp>
      <p:sp>
        <p:nvSpPr>
          <p:cNvPr id="2" name="Left Brace 1"/>
          <p:cNvSpPr/>
          <p:nvPr/>
        </p:nvSpPr>
        <p:spPr>
          <a:xfrm>
            <a:off x="6184900" y="2300287"/>
            <a:ext cx="520700" cy="1951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 rot="5400000">
            <a:off x="7622001" y="942380"/>
            <a:ext cx="834198" cy="1543050"/>
          </a:xfrm>
          <a:prstGeom prst="leftBrace">
            <a:avLst>
              <a:gd name="adj1" fmla="val 8333"/>
              <a:gd name="adj2" fmla="val 51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29" y="357175"/>
            <a:ext cx="7886700" cy="1325563"/>
          </a:xfrm>
        </p:spPr>
        <p:txBody>
          <a:bodyPr/>
          <a:lstStyle/>
          <a:p>
            <a:r>
              <a:rPr lang="en-US" dirty="0" smtClean="0"/>
              <a:t>Simulating a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" y="1940551"/>
            <a:ext cx="7886700" cy="4222657"/>
          </a:xfrm>
        </p:spPr>
        <p:txBody>
          <a:bodyPr/>
          <a:lstStyle/>
          <a:p>
            <a:r>
              <a:rPr lang="en-US" dirty="0" smtClean="0"/>
              <a:t>INPUT: An input string x terminated by </a:t>
            </a:r>
            <a:r>
              <a:rPr lang="en-US" b="1" dirty="0" err="1" smtClean="0"/>
              <a:t>eof</a:t>
            </a:r>
            <a:r>
              <a:rPr lang="en-US" b="1" dirty="0" smtClean="0"/>
              <a:t> </a:t>
            </a:r>
            <a:r>
              <a:rPr lang="en-US" dirty="0" smtClean="0"/>
              <a:t>character. A DFA D with start state s</a:t>
            </a:r>
            <a:r>
              <a:rPr lang="en-US" baseline="-25000" dirty="0" smtClean="0"/>
              <a:t>0</a:t>
            </a:r>
            <a:r>
              <a:rPr lang="en-US" dirty="0" smtClean="0"/>
              <a:t>, accepting F, and transition function move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OUTPUT: Answer “</a:t>
            </a:r>
            <a:r>
              <a:rPr lang="en-US" dirty="0" smtClean="0">
                <a:solidFill>
                  <a:srgbClr val="7030A0"/>
                </a:solidFill>
              </a:rPr>
              <a:t>yes</a:t>
            </a:r>
            <a:r>
              <a:rPr lang="en-US" dirty="0" smtClean="0">
                <a:solidFill>
                  <a:srgbClr val="00B050"/>
                </a:solidFill>
              </a:rPr>
              <a:t>” if D accept string x; “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r>
              <a:rPr lang="en-US" dirty="0" smtClean="0">
                <a:solidFill>
                  <a:srgbClr val="00B050"/>
                </a:solidFill>
              </a:rPr>
              <a:t>” otherwise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" y="365126"/>
            <a:ext cx="8459691" cy="1325563"/>
          </a:xfrm>
        </p:spPr>
        <p:txBody>
          <a:bodyPr/>
          <a:lstStyle/>
          <a:p>
            <a:r>
              <a:rPr lang="en-US" dirty="0"/>
              <a:t>Simulating a DFA: Apply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83318"/>
            <a:ext cx="7886700" cy="35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4" y="365126"/>
            <a:ext cx="8301166" cy="1325563"/>
          </a:xfrm>
        </p:spPr>
        <p:txBody>
          <a:bodyPr/>
          <a:lstStyle/>
          <a:p>
            <a:r>
              <a:rPr lang="en-US" dirty="0" smtClean="0"/>
              <a:t>DFA accepting 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6407"/>
            <a:ext cx="7886700" cy="2875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184" y="5589767"/>
            <a:ext cx="8810546" cy="9780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Input</a:t>
            </a:r>
            <a:r>
              <a:rPr lang="en-US" dirty="0" smtClean="0"/>
              <a:t>: string </a:t>
            </a:r>
            <a:r>
              <a:rPr lang="en-US" dirty="0" err="1" smtClean="0">
                <a:solidFill>
                  <a:srgbClr val="00B050"/>
                </a:solidFill>
              </a:rPr>
              <a:t>abaab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Processing: the machine enters the sequences of states:  </a:t>
            </a:r>
            <a:r>
              <a:rPr lang="en-US" dirty="0" smtClean="0">
                <a:solidFill>
                  <a:srgbClr val="00B0F0"/>
                </a:solidFill>
              </a:rPr>
              <a:t>0,1,1,1,2,3.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rgbClr val="FFFF00"/>
                </a:solidFill>
              </a:rPr>
              <a:t>The answer is “yes”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B93A9E-601A-4176-8649-0C388E6159AF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Nondeterministic FSA (NDFA)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NDFA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- Differs from deterministic model in two ways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1) </a:t>
            </a:r>
            <a:r>
              <a:rPr lang="en-US" altLang="en-US" sz="2800" dirty="0" smtClean="0"/>
              <a:t>For any given state and input symbol, there 	    may exist </a:t>
            </a:r>
            <a:r>
              <a:rPr lang="en-US" altLang="en-US" sz="2800" dirty="0" smtClean="0">
                <a:solidFill>
                  <a:srgbClr val="7030A0"/>
                </a:solidFill>
              </a:rPr>
              <a:t>more than one</a:t>
            </a:r>
            <a:r>
              <a:rPr lang="en-US" altLang="en-US" sz="2800" dirty="0" smtClean="0"/>
              <a:t> transition</a:t>
            </a:r>
          </a:p>
          <a:p>
            <a:pPr marL="914400" lvl="2" indent="0" eaLnBrk="1" hangingPunct="1">
              <a:buNone/>
            </a:pPr>
            <a:r>
              <a:rPr lang="en-US" altLang="en-US" sz="2800" dirty="0" smtClean="0"/>
              <a:t> 2) State transition can occur without reading  an input token–  </a:t>
            </a:r>
            <a:r>
              <a:rPr lang="en-US" altLang="en-US" sz="2800" dirty="0" smtClean="0">
                <a:solidFill>
                  <a:srgbClr val="FF0000"/>
                </a:solidFill>
              </a:rPr>
              <a:t>this is called empty transition</a:t>
            </a:r>
          </a:p>
          <a:p>
            <a:pPr marL="609600" indent="-609600" eaLnBrk="1" hangingPunct="1">
              <a:buFontTx/>
              <a:buNone/>
            </a:pPr>
            <a:endParaRPr lang="en-US" altLang="en-US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endParaRPr lang="en-US" altLang="en-US" sz="36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Char char="q"/>
            </a:pPr>
            <a:endParaRPr lang="en-US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79"/>
            <a:ext cx="9144000" cy="6486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685" y="185579"/>
            <a:ext cx="2472855" cy="5168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RE= 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5064" y="5764695"/>
            <a:ext cx="1176793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3022" y="2450352"/>
            <a:ext cx="1176793" cy="4452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5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99" y="3938681"/>
            <a:ext cx="6548041" cy="3147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7" y="771277"/>
            <a:ext cx="8189843" cy="32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984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18" y="365126"/>
            <a:ext cx="8404032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Quiz1: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2018269"/>
            <a:ext cx="8504238" cy="4080905"/>
          </a:xfrm>
        </p:spPr>
        <p:txBody>
          <a:bodyPr/>
          <a:lstStyle/>
          <a:p>
            <a:r>
              <a:rPr lang="en-US" altLang="en-US" dirty="0" smtClean="0"/>
              <a:t>Draw simple FA to recognize the following regular expression: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a|d</a:t>
            </a:r>
            <a:r>
              <a:rPr lang="en-US" altLang="en-US" dirty="0" smtClean="0"/>
              <a:t>)*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59012" y="6206091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6BD970-53E1-45A2-B3D8-D530D7840BFA}" type="slidenum">
              <a:rPr lang="en-US" altLang="en-US">
                <a:solidFill>
                  <a:srgbClr val="7B9899"/>
                </a:solidFill>
              </a:rPr>
              <a:pPr/>
              <a:t>69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59961" y="365126"/>
            <a:ext cx="8575311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Token classes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88AD4B-C342-4870-BC97-BCE3BA744497}" type="slidenum">
              <a:rPr lang="en-US" altLang="en-US">
                <a:solidFill>
                  <a:srgbClr val="7B9899"/>
                </a:solidFill>
              </a:rPr>
              <a:pPr/>
              <a:t>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sz="quarter" idx="1"/>
          </p:nvPr>
        </p:nvSpPr>
        <p:spPr>
          <a:xfrm>
            <a:off x="-59961" y="1791325"/>
            <a:ext cx="8865824" cy="430784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following classes cover most or all of the tokens:</a:t>
            </a:r>
          </a:p>
          <a:p>
            <a:pPr lvl="1" eaLnBrk="1" hangingPunct="1"/>
            <a:r>
              <a:rPr lang="en-US" altLang="en-US" dirty="0" smtClean="0">
                <a:solidFill>
                  <a:srgbClr val="00B0F0"/>
                </a:solidFill>
              </a:rPr>
              <a:t>One token for each keyword </a:t>
            </a:r>
          </a:p>
          <a:p>
            <a:pPr lvl="2" eaLnBrk="1" hangingPunct="1"/>
            <a:r>
              <a:rPr lang="en-US" altLang="en-US" dirty="0" smtClean="0"/>
              <a:t> IF, THEN. WHILE, FOR, etc.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Tokens for operators</a:t>
            </a:r>
          </a:p>
          <a:p>
            <a:pPr lvl="2" eaLnBrk="1" hangingPunct="1"/>
            <a:r>
              <a:rPr lang="en-US" altLang="en-US" dirty="0" smtClean="0"/>
              <a:t>+, -, /, *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One token for identifier</a:t>
            </a:r>
          </a:p>
          <a:p>
            <a:pPr lvl="2" eaLnBrk="1" hangingPunct="1"/>
            <a:r>
              <a:rPr lang="en-US" altLang="en-US" dirty="0" err="1" smtClean="0"/>
              <a:t>Mycounter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Myclass</a:t>
            </a:r>
            <a:r>
              <a:rPr lang="en-US" altLang="en-US" dirty="0" smtClean="0"/>
              <a:t>, x, y, p234, etc.</a:t>
            </a:r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</a:rPr>
              <a:t>Tokens for punctuation symbol</a:t>
            </a:r>
          </a:p>
          <a:p>
            <a:pPr lvl="2" eaLnBrk="1" hangingPunct="1"/>
            <a:r>
              <a:rPr lang="en-US" altLang="en-US" dirty="0" smtClean="0"/>
              <a:t>@, #, $, etc.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5"/>
                </a:solidFill>
              </a:rPr>
              <a:t>One or more tokens representing constants (numbers) and strings literals</a:t>
            </a:r>
          </a:p>
          <a:p>
            <a:pPr lvl="2" eaLnBrk="1" hangingPunct="1"/>
            <a:r>
              <a:rPr lang="en-US" altLang="en-US" dirty="0" smtClean="0"/>
              <a:t>“</a:t>
            </a:r>
            <a:r>
              <a:rPr lang="en-US" altLang="en-US" dirty="0" err="1" smtClean="0"/>
              <a:t>mybook</a:t>
            </a:r>
            <a:r>
              <a:rPr lang="en-US" alt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23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0C9AAD-CDD4-4E66-A902-D4CD2E09FA8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8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005145-7C83-40AD-8EE8-530E382F518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0" y="365126"/>
            <a:ext cx="845174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kind of Transformation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55835"/>
            <a:ext cx="7886700" cy="42226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is all kind of transformation from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utomata to grammars </a:t>
            </a:r>
          </a:p>
          <a:p>
            <a:pPr lvl="1"/>
            <a:r>
              <a:rPr lang="en-US" altLang="en-US" dirty="0" smtClean="0"/>
              <a:t>RE to grammars  </a:t>
            </a:r>
          </a:p>
          <a:p>
            <a:pPr lvl="1"/>
            <a:r>
              <a:rPr lang="en-US" altLang="en-US" dirty="0" smtClean="0"/>
              <a:t>RE to automata</a:t>
            </a:r>
          </a:p>
        </p:txBody>
      </p:sp>
    </p:spTree>
    <p:extLst>
      <p:ext uri="{BB962C8B-B14F-4D97-AF65-F5344CB8AC3E}">
        <p14:creationId xmlns:p14="http://schemas.microsoft.com/office/powerpoint/2010/main" val="1429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" y="309467"/>
            <a:ext cx="7886700" cy="1325563"/>
          </a:xfrm>
        </p:spPr>
        <p:txBody>
          <a:bodyPr/>
          <a:lstStyle/>
          <a:p>
            <a:r>
              <a:rPr lang="en-US" dirty="0" smtClean="0"/>
              <a:t>Transforming Grammars to Automata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53087"/>
            <a:ext cx="8977023" cy="4222657"/>
          </a:xfrm>
        </p:spPr>
        <p:txBody>
          <a:bodyPr/>
          <a:lstStyle/>
          <a:p>
            <a:r>
              <a:rPr lang="en-US" dirty="0" smtClean="0"/>
              <a:t>We write scanner using </a:t>
            </a:r>
            <a:r>
              <a:rPr lang="en-US" dirty="0" smtClean="0">
                <a:solidFill>
                  <a:srgbClr val="7030A0"/>
                </a:solidFill>
              </a:rPr>
              <a:t>regular grammars</a:t>
            </a:r>
            <a:endParaRPr lang="en-US" dirty="0" smtClean="0"/>
          </a:p>
          <a:p>
            <a:r>
              <a:rPr lang="en-US" dirty="0" smtClean="0"/>
              <a:t>An NDFA can be generated directly from the grammar using the following steps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alphabet</a:t>
            </a:r>
            <a:r>
              <a:rPr lang="en-US" dirty="0" smtClean="0"/>
              <a:t> is the same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smtClean="0">
                <a:solidFill>
                  <a:srgbClr val="7030A0"/>
                </a:solidFill>
              </a:rPr>
              <a:t>nonterminal in the grammar</a:t>
            </a:r>
            <a:r>
              <a:rPr lang="en-US" dirty="0"/>
              <a:t> </a:t>
            </a:r>
            <a:r>
              <a:rPr lang="en-US" dirty="0" smtClean="0"/>
              <a:t>maps to  </a:t>
            </a:r>
            <a:r>
              <a:rPr lang="en-US" dirty="0" smtClean="0">
                <a:solidFill>
                  <a:srgbClr val="7030A0"/>
                </a:solidFill>
              </a:rPr>
              <a:t>a state </a:t>
            </a:r>
            <a:r>
              <a:rPr lang="en-US" dirty="0" smtClean="0"/>
              <a:t>in the NDFA with same name</a:t>
            </a:r>
          </a:p>
          <a:p>
            <a:pPr lvl="1"/>
            <a:r>
              <a:rPr lang="en-US" dirty="0" smtClean="0"/>
              <a:t>Add the </a:t>
            </a:r>
            <a:r>
              <a:rPr lang="en-US" dirty="0" smtClean="0">
                <a:solidFill>
                  <a:srgbClr val="009A44"/>
                </a:solidFill>
              </a:rPr>
              <a:t>goal symbol maps to S </a:t>
            </a:r>
            <a:r>
              <a:rPr lang="en-US" dirty="0" smtClean="0"/>
              <a:t>as the start state S</a:t>
            </a:r>
          </a:p>
          <a:p>
            <a:pPr lvl="1"/>
            <a:r>
              <a:rPr lang="en-US" dirty="0" smtClean="0"/>
              <a:t>Add one </a:t>
            </a:r>
            <a:r>
              <a:rPr lang="en-US" dirty="0" smtClean="0">
                <a:solidFill>
                  <a:srgbClr val="0070C0"/>
                </a:solidFill>
              </a:rPr>
              <a:t>new state </a:t>
            </a:r>
            <a:r>
              <a:rPr lang="en-US" dirty="0" smtClean="0"/>
              <a:t>and make it the only </a:t>
            </a:r>
            <a:r>
              <a:rPr lang="en-US" dirty="0" smtClean="0">
                <a:solidFill>
                  <a:srgbClr val="0070C0"/>
                </a:solidFill>
              </a:rPr>
              <a:t>final state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15" y="285613"/>
            <a:ext cx="78867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03" y="1717914"/>
            <a:ext cx="8475594" cy="4222657"/>
          </a:xfrm>
        </p:spPr>
        <p:txBody>
          <a:bodyPr/>
          <a:lstStyle/>
          <a:p>
            <a:r>
              <a:rPr lang="en-US" dirty="0" smtClean="0"/>
              <a:t>For each production of the form A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xB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Generate a transition in the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NDFA: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l-GR" dirty="0" smtClean="0">
                <a:solidFill>
                  <a:srgbClr val="7030A0"/>
                </a:solidFill>
                <a:sym typeface="Wingdings" panose="05000000000000000000" pitchFamily="2" charset="2"/>
              </a:rPr>
              <a:t>ϕ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A,x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) =B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each production in the grammar A 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Generate a transition in the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NDFA: </a:t>
            </a:r>
            <a:r>
              <a:rPr lang="el-GR" dirty="0" smtClean="0">
                <a:solidFill>
                  <a:srgbClr val="00B050"/>
                </a:solidFill>
                <a:sym typeface="Wingdings" panose="05000000000000000000" pitchFamily="2" charset="2"/>
              </a:rPr>
              <a:t>ϕ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A,x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)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=F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resulting automation could be NDFA because it is possible to have two different productions in Regular grammar with same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nonterminal on LHS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172" y="365126"/>
            <a:ext cx="8650522" cy="1325563"/>
          </a:xfrm>
        </p:spPr>
        <p:txBody>
          <a:bodyPr/>
          <a:lstStyle/>
          <a:p>
            <a:r>
              <a:rPr lang="en-US" dirty="0" smtClean="0"/>
              <a:t>Transforming RE to CFG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96033"/>
              </p:ext>
            </p:extLst>
          </p:nvPr>
        </p:nvGraphicFramePr>
        <p:xfrm>
          <a:off x="628650" y="195580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R1: 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xy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B 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R2: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* 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xA|y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R3: A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x|y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Ay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R4: 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B;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Bx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Bx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R5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; B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xA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BxA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B x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R6: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e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{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S is goal symbol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S;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Ge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9" y="253808"/>
            <a:ext cx="7886700" cy="1325563"/>
          </a:xfrm>
        </p:spPr>
        <p:txBody>
          <a:bodyPr/>
          <a:lstStyle/>
          <a:p>
            <a:r>
              <a:rPr lang="en-US" dirty="0" smtClean="0"/>
              <a:t>Example: a(</a:t>
            </a:r>
            <a:r>
              <a:rPr lang="en-US" dirty="0" err="1" smtClean="0"/>
              <a:t>a|d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1282"/>
            <a:ext cx="8929315" cy="4222657"/>
          </a:xfrm>
        </p:spPr>
        <p:txBody>
          <a:bodyPr>
            <a:normAutofit/>
          </a:bodyPr>
          <a:lstStyle/>
          <a:p>
            <a:r>
              <a:rPr lang="en-US" dirty="0" smtClean="0"/>
              <a:t>RE  a(</a:t>
            </a:r>
            <a:r>
              <a:rPr lang="en-US" dirty="0" err="1" smtClean="0"/>
              <a:t>a|b</a:t>
            </a:r>
            <a:r>
              <a:rPr lang="en-US" dirty="0" smtClean="0"/>
              <a:t>)* to Grammar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 a (</a:t>
            </a:r>
            <a:r>
              <a:rPr lang="en-US" dirty="0" err="1" smtClean="0">
                <a:sym typeface="Wingdings" panose="05000000000000000000" pitchFamily="2" charset="2"/>
              </a:rPr>
              <a:t>a|d</a:t>
            </a:r>
            <a:r>
              <a:rPr lang="en-US" dirty="0" smtClean="0">
                <a:sym typeface="Wingdings" panose="05000000000000000000" pitchFamily="2" charset="2"/>
              </a:rPr>
              <a:t>)*  &lt;R6&gt;</a:t>
            </a:r>
          </a:p>
        </p:txBody>
      </p:sp>
    </p:spTree>
    <p:extLst>
      <p:ext uri="{BB962C8B-B14F-4D97-AF65-F5344CB8AC3E}">
        <p14:creationId xmlns:p14="http://schemas.microsoft.com/office/powerpoint/2010/main" val="2490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9" y="253808"/>
            <a:ext cx="7886700" cy="1325563"/>
          </a:xfrm>
        </p:spPr>
        <p:txBody>
          <a:bodyPr/>
          <a:lstStyle/>
          <a:p>
            <a:r>
              <a:rPr lang="en-US" dirty="0" smtClean="0"/>
              <a:t>Example: a(</a:t>
            </a:r>
            <a:r>
              <a:rPr lang="en-US" dirty="0" err="1" smtClean="0"/>
              <a:t>a|d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1282"/>
            <a:ext cx="8929315" cy="4222657"/>
          </a:xfrm>
        </p:spPr>
        <p:txBody>
          <a:bodyPr>
            <a:normAutofit/>
          </a:bodyPr>
          <a:lstStyle/>
          <a:p>
            <a:r>
              <a:rPr lang="en-US" dirty="0" smtClean="0"/>
              <a:t>RE  a(</a:t>
            </a:r>
            <a:r>
              <a:rPr lang="en-US" dirty="0" err="1" smtClean="0"/>
              <a:t>a|b</a:t>
            </a:r>
            <a:r>
              <a:rPr lang="en-US" dirty="0" smtClean="0"/>
              <a:t>)* to Grammar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 a (</a:t>
            </a:r>
            <a:r>
              <a:rPr lang="en-US" dirty="0" err="1" smtClean="0">
                <a:sym typeface="Wingdings" panose="05000000000000000000" pitchFamily="2" charset="2"/>
              </a:rPr>
              <a:t>a|d</a:t>
            </a:r>
            <a:r>
              <a:rPr lang="en-US" dirty="0" smtClean="0">
                <a:sym typeface="Wingdings" panose="05000000000000000000" pitchFamily="2" charset="2"/>
              </a:rPr>
              <a:t>)*  &lt;R6&gt;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Now the outer is concatenation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S a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A (</a:t>
            </a:r>
            <a:r>
              <a:rPr lang="en-US" dirty="0" err="1" smtClean="0">
                <a:sym typeface="Wingdings" panose="05000000000000000000" pitchFamily="2" charset="2"/>
              </a:rPr>
              <a:t>a|d</a:t>
            </a:r>
            <a:r>
              <a:rPr lang="en-US" dirty="0" smtClean="0">
                <a:sym typeface="Wingdings" panose="05000000000000000000" pitchFamily="2" charset="2"/>
              </a:rPr>
              <a:t>)*   &lt;Apply R2: </a:t>
            </a:r>
            <a:r>
              <a:rPr lang="en-US" dirty="0" err="1" smtClean="0">
                <a:sym typeface="Wingdings" panose="05000000000000000000" pitchFamily="2" charset="2"/>
              </a:rPr>
              <a:t>Ax</a:t>
            </a:r>
            <a:r>
              <a:rPr lang="en-US" dirty="0" smtClean="0">
                <a:sym typeface="Wingdings" panose="05000000000000000000" pitchFamily="2" charset="2"/>
              </a:rPr>
              <a:t>*y where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x = (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) and y = empty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52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9" y="253808"/>
            <a:ext cx="7886700" cy="1325563"/>
          </a:xfrm>
        </p:spPr>
        <p:txBody>
          <a:bodyPr/>
          <a:lstStyle/>
          <a:p>
            <a:r>
              <a:rPr lang="en-US" dirty="0" smtClean="0"/>
              <a:t>Example: a(</a:t>
            </a:r>
            <a:r>
              <a:rPr lang="en-US" dirty="0" err="1" smtClean="0"/>
              <a:t>a|d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21282"/>
            <a:ext cx="8929315" cy="4222657"/>
          </a:xfrm>
        </p:spPr>
        <p:txBody>
          <a:bodyPr>
            <a:normAutofit/>
          </a:bodyPr>
          <a:lstStyle/>
          <a:p>
            <a:r>
              <a:rPr lang="en-US" dirty="0" smtClean="0"/>
              <a:t>RE  a(</a:t>
            </a:r>
            <a:r>
              <a:rPr lang="en-US" dirty="0" err="1" smtClean="0"/>
              <a:t>a|b</a:t>
            </a:r>
            <a:r>
              <a:rPr lang="en-US" dirty="0" smtClean="0"/>
              <a:t>)* to Grammar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 a (</a:t>
            </a:r>
            <a:r>
              <a:rPr lang="en-US" dirty="0" err="1" smtClean="0">
                <a:sym typeface="Wingdings" panose="05000000000000000000" pitchFamily="2" charset="2"/>
              </a:rPr>
              <a:t>a|d</a:t>
            </a:r>
            <a:r>
              <a:rPr lang="en-US" dirty="0" smtClean="0">
                <a:sym typeface="Wingdings" panose="05000000000000000000" pitchFamily="2" charset="2"/>
              </a:rPr>
              <a:t>)*  &lt;R6&gt;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Now the outer is concatenation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S a </a:t>
            </a:r>
            <a:r>
              <a:rPr lang="en-US" dirty="0" err="1" smtClean="0">
                <a:sym typeface="Wingdings" panose="05000000000000000000" pitchFamily="2" charset="2"/>
              </a:rPr>
              <a:t>A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A (</a:t>
            </a:r>
            <a:r>
              <a:rPr lang="en-US" dirty="0" err="1" smtClean="0">
                <a:sym typeface="Wingdings" panose="05000000000000000000" pitchFamily="2" charset="2"/>
              </a:rPr>
              <a:t>a|d</a:t>
            </a:r>
            <a:r>
              <a:rPr lang="en-US" dirty="0" smtClean="0">
                <a:sym typeface="Wingdings" panose="05000000000000000000" pitchFamily="2" charset="2"/>
              </a:rPr>
              <a:t>)*   &lt;Apply R2: </a:t>
            </a:r>
            <a:r>
              <a:rPr lang="en-US" dirty="0" err="1" smtClean="0">
                <a:sym typeface="Wingdings" panose="05000000000000000000" pitchFamily="2" charset="2"/>
              </a:rPr>
              <a:t>Ax</a:t>
            </a:r>
            <a:r>
              <a:rPr lang="en-US" dirty="0" smtClean="0">
                <a:sym typeface="Wingdings" panose="05000000000000000000" pitchFamily="2" charset="2"/>
              </a:rPr>
              <a:t>*y where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x = (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a|b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) and y = empty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A (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a|d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) B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Ae</a:t>
            </a:r>
            <a:endParaRPr lang="en-U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B (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a|d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) B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B 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distributive law to production</a:t>
            </a:r>
          </a:p>
          <a:p>
            <a:r>
              <a:rPr lang="en-US" dirty="0">
                <a:sym typeface="Wingdings" panose="05000000000000000000" pitchFamily="2" charset="2"/>
              </a:rPr>
              <a:t>S  a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aB</a:t>
            </a:r>
            <a:endParaRPr lang="en-U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A dB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Ae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B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aB</a:t>
            </a:r>
            <a:endParaRPr lang="en-U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B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dB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eliminate the empty productions by R5</a:t>
            </a:r>
          </a:p>
          <a:p>
            <a:r>
              <a:rPr lang="en-US" dirty="0">
                <a:sym typeface="Wingdings" panose="05000000000000000000" pitchFamily="2" charset="2"/>
              </a:rPr>
              <a:t>S  a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A </a:t>
            </a:r>
            <a:r>
              <a:rPr lang="en-US" dirty="0" err="1">
                <a:sym typeface="Wingdings" panose="05000000000000000000" pitchFamily="2" charset="2"/>
              </a:rPr>
              <a:t>aB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A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a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aB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Ba</a:t>
            </a:r>
            <a:endParaRPr lang="en-U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Sa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/>
              <a:t>A</a:t>
            </a:r>
            <a:r>
              <a:rPr lang="en-US" dirty="0" err="1" smtClean="0">
                <a:sym typeface="Wingdings" panose="05000000000000000000" pitchFamily="2" charset="2"/>
              </a:rPr>
              <a:t>dB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Ad</a:t>
            </a:r>
            <a:endParaRPr lang="en-US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B dB</a:t>
            </a:r>
          </a:p>
          <a:p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B 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31" y="908436"/>
            <a:ext cx="9008826" cy="5227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latin typeface="Helvetica" panose="020B0604020202020204" pitchFamily="34" charset="0"/>
              </a:rPr>
              <a:t>Tokens of Programming Languages</a:t>
            </a:r>
            <a:br>
              <a:rPr lang="en-US" altLang="en-US" sz="4000" dirty="0" smtClean="0">
                <a:latin typeface="Helvetica" panose="020B0604020202020204" pitchFamily="34" charset="0"/>
              </a:rPr>
            </a:br>
            <a:r>
              <a:rPr lang="en-US" altLang="en-US" sz="4000" dirty="0">
                <a:latin typeface="Helvetica" panose="020B0604020202020204" pitchFamily="34" charset="0"/>
              </a:rPr>
              <a:t/>
            </a:r>
            <a:br>
              <a:rPr lang="en-US" altLang="en-US" sz="4000" dirty="0">
                <a:latin typeface="Helvetica" panose="020B0604020202020204" pitchFamily="34" charset="0"/>
              </a:rPr>
            </a:br>
            <a:r>
              <a:rPr lang="en-US" altLang="en-US" sz="4000" dirty="0" smtClean="0">
                <a:latin typeface="Helvetica" panose="020B0604020202020204" pitchFamily="34" charset="0"/>
              </a:rPr>
              <a:t/>
            </a:r>
            <a:br>
              <a:rPr lang="en-US" altLang="en-US" sz="4000" dirty="0" smtClean="0">
                <a:latin typeface="Helvetica" panose="020B0604020202020204" pitchFamily="34" charset="0"/>
              </a:rPr>
            </a:br>
            <a:endParaRPr lang="en-US" altLang="en-US" sz="4000" dirty="0" smtClean="0">
              <a:latin typeface="Helvetica" panose="020B0604020202020204" pitchFamily="34" charset="0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B92B79-6F7B-40D2-B1D4-B3AE297DC38E}" type="slidenum">
              <a:rPr lang="en-US" altLang="en-US">
                <a:solidFill>
                  <a:srgbClr val="7B9899"/>
                </a:solidFill>
              </a:rPr>
              <a:pPr/>
              <a:t>8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93210182"/>
              </p:ext>
            </p:extLst>
          </p:nvPr>
        </p:nvGraphicFramePr>
        <p:xfrm>
          <a:off x="838200" y="1600200"/>
          <a:ext cx="7467600" cy="4114800"/>
        </p:xfrm>
        <a:graphic>
          <a:graphicData uri="http://schemas.openxmlformats.org/drawingml/2006/table">
            <a:tbl>
              <a:tblPr/>
              <a:tblGrid>
                <a:gridCol w="3735388"/>
                <a:gridCol w="373221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TOKEN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TOKEN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My-counter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INT_CONSTANT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REL_OP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ADD_OP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Keyword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IF, THEN,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172" y="365126"/>
            <a:ext cx="8650522" cy="1325563"/>
          </a:xfrm>
        </p:spPr>
        <p:txBody>
          <a:bodyPr/>
          <a:lstStyle/>
          <a:p>
            <a:r>
              <a:rPr lang="en-US" dirty="0" smtClean="0"/>
              <a:t>Transforming Regular Grammar to 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955800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Grammar Productions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</a:t>
                      </a:r>
                      <a:r>
                        <a:rPr lang="en-US" baseline="0" dirty="0" smtClean="0"/>
                        <a:t> Productions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R.1: 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xB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          B y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xy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R.2: 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xA|y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* 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R.3: 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x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Ay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x|y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0C9AAD-CDD4-4E66-A902-D4CD2E09FA8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</a:t>
            </a:r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8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4AD6F3-9525-43DB-A546-4D7BB82E3E73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Implementing FSA on a Computer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318" y="1956454"/>
            <a:ext cx="8404032" cy="4222657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Compilers are implemented as programs</a:t>
            </a:r>
          </a:p>
          <a:p>
            <a:pPr eaLnBrk="1" hangingPunct="1"/>
            <a:r>
              <a:rPr lang="en-US" altLang="en-US" sz="2800" dirty="0" smtClean="0"/>
              <a:t>How to implement FSA as program?</a:t>
            </a:r>
          </a:p>
          <a:p>
            <a:pPr lvl="1" eaLnBrk="1" hangingPunct="1"/>
            <a:r>
              <a:rPr lang="en-US" altLang="en-US" sz="2400" dirty="0" smtClean="0"/>
              <a:t>One Possible way</a:t>
            </a:r>
          </a:p>
          <a:p>
            <a:pPr lvl="2" eaLnBrk="1" hangingPunct="1"/>
            <a:r>
              <a:rPr lang="en-US" altLang="en-US" sz="2000" dirty="0" smtClean="0"/>
              <a:t>One variable of enumerated type to list all possible states</a:t>
            </a:r>
          </a:p>
          <a:p>
            <a:pPr lvl="2" eaLnBrk="1" hangingPunct="1"/>
            <a:r>
              <a:rPr lang="en-US" altLang="en-US" sz="2000" dirty="0" smtClean="0"/>
              <a:t>Use table representation of FSA</a:t>
            </a:r>
          </a:p>
          <a:p>
            <a:pPr lvl="2" eaLnBrk="1" hangingPunct="1"/>
            <a:r>
              <a:rPr lang="en-US" altLang="en-US" sz="2000" dirty="0" smtClean="0"/>
              <a:t>Store table as an array with state and symbol as indexes</a:t>
            </a:r>
          </a:p>
          <a:p>
            <a:pPr lvl="2" eaLnBrk="1" hangingPunct="1"/>
            <a:r>
              <a:rPr lang="en-US" altLang="en-US" sz="2000" dirty="0" smtClean="0"/>
              <a:t>Use a Boolean variable to signal termination of the FSA</a:t>
            </a:r>
          </a:p>
          <a:p>
            <a:pPr lvl="2" eaLnBrk="1" hangingPunct="1"/>
            <a:r>
              <a:rPr lang="en-US" altLang="en-US" sz="2000" dirty="0" smtClean="0"/>
              <a:t>Use Temporary variables to keep track of the current state and input</a:t>
            </a:r>
          </a:p>
          <a:p>
            <a:pPr lvl="2" eaLnBrk="1" hangingPunct="1"/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95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0461FA-C4F3-4C83-ACDD-BEBEF4C4A321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287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B57243-1DCB-450F-8671-27EAF2330BC8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RE: Review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31127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247A87-678E-4312-B5F9-7ABF6FD64ED8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Short Hand notations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815" y="1287449"/>
            <a:ext cx="853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D85278-33EB-4D10-AFD7-474B55B09E5A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and More Example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7" y="1396779"/>
            <a:ext cx="8077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6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7"/>
          <p:cNvSpPr>
            <a:spLocks noGrp="1" noChangeArrowheads="1"/>
          </p:cNvSpPr>
          <p:nvPr>
            <p:ph type="title"/>
          </p:nvPr>
        </p:nvSpPr>
        <p:spPr>
          <a:xfrm>
            <a:off x="-14677" y="531814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 of tokens</a:t>
            </a:r>
          </a:p>
        </p:txBody>
      </p:sp>
      <p:graphicFrame>
        <p:nvGraphicFramePr>
          <p:cNvPr id="121904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55638682"/>
              </p:ext>
            </p:extLst>
          </p:nvPr>
        </p:nvGraphicFramePr>
        <p:xfrm>
          <a:off x="1182688" y="2017713"/>
          <a:ext cx="6589712" cy="4118895"/>
        </p:xfrm>
        <a:graphic>
          <a:graphicData uri="http://schemas.openxmlformats.org/drawingml/2006/table">
            <a:tbl>
              <a:tblPr/>
              <a:tblGrid>
                <a:gridCol w="2197100"/>
                <a:gridCol w="2195512"/>
                <a:gridCol w="2197100"/>
              </a:tblGrid>
              <a:tr h="70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Token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 or pattern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Sample lexemes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6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If_symbol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Characters I follows by 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4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Else_symbol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e, l, s, 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5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Letterer followed  by letters or digits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D2,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MyCounter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1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Any numeric number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377.1400, 1234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4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Relational _OP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&lt;, &lt;=, &lt;&gt;,…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&lt;, &lt;=, or &lt;&gt;,…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6D9B80-740B-4FC7-B03B-AB7F0843BBFD}" type="slidenum">
              <a:rPr lang="en-US" altLang="en-US">
                <a:solidFill>
                  <a:srgbClr val="7B9899"/>
                </a:solidFill>
              </a:rPr>
              <a:pPr/>
              <a:t>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3266</Words>
  <Application>Microsoft Office PowerPoint</Application>
  <PresentationFormat>On-screen Show (4:3)</PresentationFormat>
  <Paragraphs>599</Paragraphs>
  <Slides>86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Calibri</vt:lpstr>
      <vt:lpstr>Calibri Light</vt:lpstr>
      <vt:lpstr>Helvetica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Chapter 3: Lexical Analysis</vt:lpstr>
      <vt:lpstr>Objectives</vt:lpstr>
      <vt:lpstr>Lexical </vt:lpstr>
      <vt:lpstr>Lexical analyzers features</vt:lpstr>
      <vt:lpstr>Lexical Analysis vs. Parsing</vt:lpstr>
      <vt:lpstr>Token, Pattern, Lexemes</vt:lpstr>
      <vt:lpstr>Token classes</vt:lpstr>
      <vt:lpstr>Tokens of Programming Languages   </vt:lpstr>
      <vt:lpstr>Examples of tokens</vt:lpstr>
      <vt:lpstr>Lexical: examples of Non-Tokens</vt:lpstr>
      <vt:lpstr>Attributes for Token</vt:lpstr>
      <vt:lpstr>Example: tokens and related attributes</vt:lpstr>
      <vt:lpstr>Lexical Analyzer and source code errors</vt:lpstr>
      <vt:lpstr>Error Recovery and Error handling by LA</vt:lpstr>
      <vt:lpstr>Input Buffering</vt:lpstr>
      <vt:lpstr>Using a pair of input buffers</vt:lpstr>
      <vt:lpstr>Using a pair of input buffers</vt:lpstr>
      <vt:lpstr>Using a pair of input buffers</vt:lpstr>
      <vt:lpstr>Using a pair of input buffers</vt:lpstr>
      <vt:lpstr>Using a pair of input buffers</vt:lpstr>
      <vt:lpstr>Specification of Token</vt:lpstr>
      <vt:lpstr>The Chomsky Hierarchy of languages</vt:lpstr>
      <vt:lpstr>Operations on Languages</vt:lpstr>
      <vt:lpstr>Examples</vt:lpstr>
      <vt:lpstr>More examples </vt:lpstr>
      <vt:lpstr>Regular Expression: Formal Definition </vt:lpstr>
      <vt:lpstr>RE: Precedence rules</vt:lpstr>
      <vt:lpstr>Some examples</vt:lpstr>
      <vt:lpstr>More examples of RE</vt:lpstr>
      <vt:lpstr>Regular Language</vt:lpstr>
      <vt:lpstr>Examples</vt:lpstr>
      <vt:lpstr>Algebra of RE (see fig. 3.7)</vt:lpstr>
      <vt:lpstr>Algebraic laws can be used to show two REs are equivalent</vt:lpstr>
      <vt:lpstr>Regular Definitions</vt:lpstr>
      <vt:lpstr>Example.3.5 (pg 123)</vt:lpstr>
      <vt:lpstr>Example: Unsigned numbers in Pascal</vt:lpstr>
      <vt:lpstr>Shorthand Notation </vt:lpstr>
      <vt:lpstr>Limitation of RE</vt:lpstr>
      <vt:lpstr>Recognition of Tokens</vt:lpstr>
      <vt:lpstr>Example</vt:lpstr>
      <vt:lpstr>Using RE to specify patterns for the tokens</vt:lpstr>
      <vt:lpstr>Goal: Building lex (LA)</vt:lpstr>
      <vt:lpstr>Transition Diagram</vt:lpstr>
      <vt:lpstr>Transition Diagram for relop</vt:lpstr>
      <vt:lpstr>Recognition of Reserved words and Identifies</vt:lpstr>
      <vt:lpstr>Approaches to handle reserved words</vt:lpstr>
      <vt:lpstr>Complete Diagram for unsigned numbers</vt:lpstr>
      <vt:lpstr>Transition Diagram for Whitespace</vt:lpstr>
      <vt:lpstr>Simulation of TD for relop in C++</vt:lpstr>
      <vt:lpstr>Simulation of TD for relop in C++</vt:lpstr>
      <vt:lpstr>Lexical Analyzer: Implementation Approaches</vt:lpstr>
      <vt:lpstr>Main Approach</vt:lpstr>
      <vt:lpstr>Hand written approach</vt:lpstr>
      <vt:lpstr>Option two: Using Tool to generate Lex</vt:lpstr>
      <vt:lpstr>More on Lexer generators</vt:lpstr>
      <vt:lpstr>Generating the Lexical Analyzer  using LEX</vt:lpstr>
      <vt:lpstr>The Lexical Analyzer LEX</vt:lpstr>
      <vt:lpstr>PowerPoint Presentation</vt:lpstr>
      <vt:lpstr>Some comparison</vt:lpstr>
      <vt:lpstr>Finite Automata</vt:lpstr>
      <vt:lpstr>Deterministic Finite Automata (DFA)</vt:lpstr>
      <vt:lpstr>Simple DFA</vt:lpstr>
      <vt:lpstr>Simulating a DFA</vt:lpstr>
      <vt:lpstr>Simulating a DFA: Apply algorithm</vt:lpstr>
      <vt:lpstr>DFA accepting (a|b)*abb</vt:lpstr>
      <vt:lpstr>Nondeterministic FSA (NDFA)</vt:lpstr>
      <vt:lpstr>PowerPoint Presentation</vt:lpstr>
      <vt:lpstr>PowerPoint Presentation</vt:lpstr>
      <vt:lpstr>Quiz1:</vt:lpstr>
      <vt:lpstr>More</vt:lpstr>
      <vt:lpstr>All kind of Transformation</vt:lpstr>
      <vt:lpstr>Transforming Grammars to Automata and</vt:lpstr>
      <vt:lpstr>Example</vt:lpstr>
      <vt:lpstr>Transforming RE to CFG</vt:lpstr>
      <vt:lpstr>Example: a(a|d)*</vt:lpstr>
      <vt:lpstr>Example: a(a|d)*</vt:lpstr>
      <vt:lpstr>Example: a(a|d)*</vt:lpstr>
      <vt:lpstr>Cont’</vt:lpstr>
      <vt:lpstr>Cont’</vt:lpstr>
      <vt:lpstr>Transforming Regular Grammar to RE</vt:lpstr>
      <vt:lpstr>More</vt:lpstr>
      <vt:lpstr>Implementing FSA on a Computer</vt:lpstr>
      <vt:lpstr>Summary</vt:lpstr>
      <vt:lpstr>RE: Review</vt:lpstr>
      <vt:lpstr>Short Hand notations</vt:lpstr>
      <vt:lpstr>More and More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Hassan Reza</cp:lastModifiedBy>
  <cp:revision>90</cp:revision>
  <dcterms:created xsi:type="dcterms:W3CDTF">2015-08-12T16:59:57Z</dcterms:created>
  <dcterms:modified xsi:type="dcterms:W3CDTF">2017-09-26T14:31:25Z</dcterms:modified>
</cp:coreProperties>
</file>