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sldIdLst>
    <p:sldId id="260" r:id="rId2"/>
    <p:sldId id="262" r:id="rId3"/>
    <p:sldId id="263" r:id="rId4"/>
    <p:sldId id="264" r:id="rId5"/>
    <p:sldId id="356" r:id="rId6"/>
    <p:sldId id="354" r:id="rId7"/>
    <p:sldId id="361" r:id="rId8"/>
    <p:sldId id="362" r:id="rId9"/>
    <p:sldId id="363" r:id="rId10"/>
    <p:sldId id="365" r:id="rId11"/>
    <p:sldId id="367" r:id="rId12"/>
    <p:sldId id="265" r:id="rId13"/>
    <p:sldId id="267" r:id="rId14"/>
    <p:sldId id="266" r:id="rId15"/>
    <p:sldId id="268" r:id="rId16"/>
    <p:sldId id="270" r:id="rId17"/>
    <p:sldId id="269" r:id="rId18"/>
    <p:sldId id="273" r:id="rId19"/>
    <p:sldId id="274" r:id="rId20"/>
    <p:sldId id="276" r:id="rId21"/>
    <p:sldId id="277" r:id="rId22"/>
    <p:sldId id="278" r:id="rId23"/>
    <p:sldId id="279" r:id="rId24"/>
    <p:sldId id="282" r:id="rId25"/>
    <p:sldId id="352" r:id="rId26"/>
    <p:sldId id="280" r:id="rId27"/>
    <p:sldId id="283" r:id="rId28"/>
    <p:sldId id="357" r:id="rId29"/>
    <p:sldId id="358" r:id="rId30"/>
    <p:sldId id="359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6" r:id="rId40"/>
    <p:sldId id="298" r:id="rId41"/>
    <p:sldId id="299" r:id="rId42"/>
    <p:sldId id="300" r:id="rId43"/>
    <p:sldId id="353" r:id="rId44"/>
    <p:sldId id="301" r:id="rId45"/>
    <p:sldId id="355" r:id="rId46"/>
    <p:sldId id="302" r:id="rId47"/>
    <p:sldId id="303" r:id="rId48"/>
    <p:sldId id="305" r:id="rId49"/>
    <p:sldId id="306" r:id="rId50"/>
    <p:sldId id="307" r:id="rId51"/>
    <p:sldId id="310" r:id="rId52"/>
    <p:sldId id="347" r:id="rId53"/>
    <p:sldId id="309" r:id="rId54"/>
    <p:sldId id="348" r:id="rId55"/>
    <p:sldId id="349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70" r:id="rId73"/>
    <p:sldId id="371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68" r:id="rId84"/>
    <p:sldId id="337" r:id="rId85"/>
    <p:sldId id="340" r:id="rId86"/>
    <p:sldId id="369" r:id="rId87"/>
    <p:sldId id="345" r:id="rId88"/>
    <p:sldId id="372" r:id="rId89"/>
    <p:sldId id="373" r:id="rId90"/>
    <p:sldId id="374" r:id="rId91"/>
    <p:sldId id="346" r:id="rId92"/>
    <p:sldId id="350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87917" autoAdjust="0"/>
  </p:normalViewPr>
  <p:slideViewPr>
    <p:cSldViewPr snapToGrid="0">
      <p:cViewPr varScale="1">
        <p:scale>
          <a:sx n="90" d="100"/>
          <a:sy n="90" d="100"/>
        </p:scale>
        <p:origin x="44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2065-D077-4E32-86B1-106B8E0B2C9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FC48A-A97A-465E-941E-13E0956B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64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5793AA-CA74-4C8B-AB5A-4F3887E0EEDF}" type="slidenum">
              <a:rPr lang="en-US" altLang="en-US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16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5793AA-CA74-4C8B-AB5A-4F3887E0EEDF}" type="slidenum">
              <a:rPr lang="en-US" altLang="en-US">
                <a:latin typeface="Times New Roman" panose="02020603050405020304" pitchFamily="18" charset="0"/>
              </a:rPr>
              <a:pPr/>
              <a:t>73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0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Inherited attributes are used to represent dependency of programming construct (e.g., LV:= RV)</a:t>
            </a:r>
            <a:r>
              <a:rPr lang="en-US" baseline="0" dirty="0" smtClean="0"/>
              <a:t> </a:t>
            </a:r>
            <a:r>
              <a:rPr lang="en-US" dirty="0" smtClean="0"/>
              <a:t>on the context in which they appear.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both Synthesized</a:t>
            </a:r>
            <a:r>
              <a:rPr lang="en-US" baseline="0" dirty="0" smtClean="0"/>
              <a:t> and Inherited  attributed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5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3"/>
            <a:r>
              <a:rPr lang="en-US" altLang="en-US" sz="2800" smtClean="0"/>
              <a:t>CDP cannot be solved by a </a:t>
            </a:r>
            <a:r>
              <a:rPr lang="en-US" altLang="en-US" sz="2800" smtClean="0">
                <a:solidFill>
                  <a:srgbClr val="FF0000"/>
                </a:solidFill>
              </a:rPr>
              <a:t>polynomial-time algorithm </a:t>
            </a:r>
            <a:r>
              <a:rPr lang="en-US" altLang="en-US" sz="2800" smtClean="0"/>
              <a:t>because it has exponential time complexity</a:t>
            </a:r>
          </a:p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F4BEEC-AC6A-48DC-8DA6-2F0A57C44410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6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About scale f: 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It represents  the value of digit scaled by a </a:t>
            </a:r>
            <a:r>
              <a:rPr lang="en-US" altLang="en-US" dirty="0" smtClean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power of 2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; it depends on how far from the binary point it is (for integral part goes  to left, for fractional part starts from the point and goes to right)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5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B6BC09-B451-4079-9928-1C0A75D5FB92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B3F37-4F3F-4F95-8A29-3EC960F49E99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427EC2-7BB1-43D4-B41B-D37AFA993F6E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8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257800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1353" y="2160494"/>
            <a:ext cx="7597588" cy="1662206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UND POWERPOINT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1352" y="4014114"/>
            <a:ext cx="5876365" cy="45031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for </a:t>
            </a:r>
            <a:r>
              <a:rPr lang="en-US" dirty="0" err="1" smtClean="0"/>
              <a:t>powerpoint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84" y="5565077"/>
            <a:ext cx="5931832" cy="10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288925"/>
            <a:ext cx="77263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55663" y="1593850"/>
            <a:ext cx="8105775" cy="442595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35700"/>
            <a:ext cx="24495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24588"/>
            <a:ext cx="24209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484563" y="62372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757082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6454"/>
            <a:ext cx="7886700" cy="422265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60" y="6304586"/>
            <a:ext cx="2424290" cy="4259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319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947A-B0F1-4856-8620-313D6908E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517" y="1274048"/>
            <a:ext cx="9057216" cy="2068683"/>
          </a:xfrm>
        </p:spPr>
        <p:txBody>
          <a:bodyPr>
            <a:normAutofit/>
          </a:bodyPr>
          <a:lstStyle/>
          <a:p>
            <a:r>
              <a:rPr altLang="en-US" dirty="0" smtClean="0"/>
              <a:t>Csci465</a:t>
            </a:r>
            <a:r>
              <a:rPr lang="en-US" altLang="en-US" dirty="0" smtClean="0"/>
              <a:t>: Chapter 5</a:t>
            </a:r>
            <a:br>
              <a:rPr lang="en-US" altLang="en-US" dirty="0" smtClean="0"/>
            </a:br>
            <a:r>
              <a:rPr lang="en-US" dirty="0" smtClean="0"/>
              <a:t>Syntax </a:t>
            </a:r>
            <a:r>
              <a:rPr lang="en-US" dirty="0"/>
              <a:t>Directed </a:t>
            </a:r>
            <a:r>
              <a:rPr lang="en-US" dirty="0" smtClean="0"/>
              <a:t>Definition/Translation</a:t>
            </a:r>
            <a:endParaRPr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352" y="4014114"/>
            <a:ext cx="5876365" cy="986254"/>
          </a:xfrm>
        </p:spPr>
        <p:txBody>
          <a:bodyPr>
            <a:normAutofit fontScale="625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 smtClean="0"/>
              <a:t>UND Colleague of  Engineering and Mines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 smtClean="0"/>
              <a:t>Department of Computer Science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 smtClean="0"/>
              <a:t>Hassan Reza, Ph.D.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4E2E06-605B-4A85-963E-7490A5BA43F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4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27907"/>
          </a:xfrm>
          <a:solidFill>
            <a:srgbClr val="00B050"/>
          </a:solid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Example S-attribute: Type checking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1507" name="Picture 3" descr="f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228850"/>
            <a:ext cx="7353300" cy="2368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Line 4"/>
          <p:cNvSpPr>
            <a:spLocks noChangeShapeType="1"/>
          </p:cNvSpPr>
          <p:nvPr/>
        </p:nvSpPr>
        <p:spPr bwMode="auto">
          <a:xfrm flipH="1" flipV="1">
            <a:off x="5232400" y="2110581"/>
            <a:ext cx="1076642" cy="2930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411133" y="1431778"/>
            <a:ext cx="1642534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dirty="0" smtClean="0">
                <a:latin typeface="Times New Roman" panose="02020603050405020304" pitchFamily="18" charset="0"/>
              </a:rPr>
              <a:t>E type  is computed from the types of T1 and T2</a:t>
            </a:r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 flipV="1">
            <a:off x="5772150" y="2705100"/>
            <a:ext cx="45720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 flipH="1" flipV="1">
            <a:off x="6781800" y="2705100"/>
            <a:ext cx="3810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45150" y="4837250"/>
            <a:ext cx="3752850" cy="80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Input: 3 + 4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8650" y="2110582"/>
            <a:ext cx="4256617" cy="99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an SDD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construct an annotated parse tree?</a:t>
            </a:r>
          </a:p>
          <a:p>
            <a:r>
              <a:rPr lang="en-US" dirty="0" smtClean="0"/>
              <a:t>In what order do we evaluate attribute?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8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9146727" cy="16906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Annotated Parse Tree Desk Calculator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7781" y="1955800"/>
            <a:ext cx="6028437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3581400"/>
            <a:ext cx="73152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355600"/>
            <a:ext cx="8367713" cy="598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3094038" y="1212850"/>
            <a:ext cx="4119562" cy="2309813"/>
          </a:xfrm>
          <a:custGeom>
            <a:avLst/>
            <a:gdLst>
              <a:gd name="connsiteX0" fmla="*/ 87085 w 4119464"/>
              <a:gd name="connsiteY0" fmla="*/ 2230016 h 2309326"/>
              <a:gd name="connsiteX1" fmla="*/ 68424 w 4119464"/>
              <a:gd name="connsiteY1" fmla="*/ 1735493 h 2309326"/>
              <a:gd name="connsiteX2" fmla="*/ 497632 w 4119464"/>
              <a:gd name="connsiteY2" fmla="*/ 1679510 h 2309326"/>
              <a:gd name="connsiteX3" fmla="*/ 1122783 w 4119464"/>
              <a:gd name="connsiteY3" fmla="*/ 1754155 h 2309326"/>
              <a:gd name="connsiteX4" fmla="*/ 1132113 w 4119464"/>
              <a:gd name="connsiteY4" fmla="*/ 1968759 h 2309326"/>
              <a:gd name="connsiteX5" fmla="*/ 674913 w 4119464"/>
              <a:gd name="connsiteY5" fmla="*/ 1987420 h 2309326"/>
              <a:gd name="connsiteX6" fmla="*/ 693575 w 4119464"/>
              <a:gd name="connsiteY6" fmla="*/ 2239347 h 2309326"/>
              <a:gd name="connsiteX7" fmla="*/ 2205134 w 4119464"/>
              <a:gd name="connsiteY7" fmla="*/ 2248677 h 2309326"/>
              <a:gd name="connsiteX8" fmla="*/ 2214464 w 4119464"/>
              <a:gd name="connsiteY8" fmla="*/ 1875453 h 2309326"/>
              <a:gd name="connsiteX9" fmla="*/ 1645297 w 4119464"/>
              <a:gd name="connsiteY9" fmla="*/ 1828800 h 2309326"/>
              <a:gd name="connsiteX10" fmla="*/ 1663958 w 4119464"/>
              <a:gd name="connsiteY10" fmla="*/ 1483567 h 2309326"/>
              <a:gd name="connsiteX11" fmla="*/ 758889 w 4119464"/>
              <a:gd name="connsiteY11" fmla="*/ 998375 h 2309326"/>
              <a:gd name="connsiteX12" fmla="*/ 926840 w 4119464"/>
              <a:gd name="connsiteY12" fmla="*/ 709126 h 2309326"/>
              <a:gd name="connsiteX13" fmla="*/ 1113452 w 4119464"/>
              <a:gd name="connsiteY13" fmla="*/ 886408 h 2309326"/>
              <a:gd name="connsiteX14" fmla="*/ 2839615 w 4119464"/>
              <a:gd name="connsiteY14" fmla="*/ 1530220 h 2309326"/>
              <a:gd name="connsiteX15" fmla="*/ 2289109 w 4119464"/>
              <a:gd name="connsiteY15" fmla="*/ 1558212 h 2309326"/>
              <a:gd name="connsiteX16" fmla="*/ 2494383 w 4119464"/>
              <a:gd name="connsiteY16" fmla="*/ 1959428 h 2309326"/>
              <a:gd name="connsiteX17" fmla="*/ 3921966 w 4119464"/>
              <a:gd name="connsiteY17" fmla="*/ 2015412 h 2309326"/>
              <a:gd name="connsiteX18" fmla="*/ 3679370 w 4119464"/>
              <a:gd name="connsiteY18" fmla="*/ 1315616 h 2309326"/>
              <a:gd name="connsiteX19" fmla="*/ 1953207 w 4119464"/>
              <a:gd name="connsiteY19" fmla="*/ 513183 h 2309326"/>
              <a:gd name="connsiteX20" fmla="*/ 1831909 w 4119464"/>
              <a:gd name="connsiteY20" fmla="*/ 345232 h 2309326"/>
              <a:gd name="connsiteX21" fmla="*/ 2065175 w 4119464"/>
              <a:gd name="connsiteY21" fmla="*/ 279918 h 2309326"/>
              <a:gd name="connsiteX22" fmla="*/ 2690326 w 4119464"/>
              <a:gd name="connsiteY22" fmla="*/ 643812 h 2309326"/>
              <a:gd name="connsiteX23" fmla="*/ 3119534 w 4119464"/>
              <a:gd name="connsiteY23" fmla="*/ 391885 h 2309326"/>
              <a:gd name="connsiteX24" fmla="*/ 2578358 w 4119464"/>
              <a:gd name="connsiteY24" fmla="*/ 18661 h 2309326"/>
              <a:gd name="connsiteX25" fmla="*/ 2578358 w 4119464"/>
              <a:gd name="connsiteY25" fmla="*/ 18661 h 2309326"/>
              <a:gd name="connsiteX26" fmla="*/ 2531705 w 4119464"/>
              <a:gd name="connsiteY26" fmla="*/ 0 h 230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19464" h="2309326">
                <a:moveTo>
                  <a:pt x="87085" y="2230016"/>
                </a:moveTo>
                <a:cubicBezTo>
                  <a:pt x="43542" y="2028630"/>
                  <a:pt x="0" y="1827244"/>
                  <a:pt x="68424" y="1735493"/>
                </a:cubicBezTo>
                <a:cubicBezTo>
                  <a:pt x="136848" y="1643742"/>
                  <a:pt x="321906" y="1676400"/>
                  <a:pt x="497632" y="1679510"/>
                </a:cubicBezTo>
                <a:cubicBezTo>
                  <a:pt x="673358" y="1682620"/>
                  <a:pt x="1017036" y="1705947"/>
                  <a:pt x="1122783" y="1754155"/>
                </a:cubicBezTo>
                <a:cubicBezTo>
                  <a:pt x="1228530" y="1802363"/>
                  <a:pt x="1206758" y="1929882"/>
                  <a:pt x="1132113" y="1968759"/>
                </a:cubicBezTo>
                <a:cubicBezTo>
                  <a:pt x="1057468" y="2007637"/>
                  <a:pt x="748003" y="1942322"/>
                  <a:pt x="674913" y="1987420"/>
                </a:cubicBezTo>
                <a:cubicBezTo>
                  <a:pt x="601823" y="2032518"/>
                  <a:pt x="438538" y="2195804"/>
                  <a:pt x="693575" y="2239347"/>
                </a:cubicBezTo>
                <a:cubicBezTo>
                  <a:pt x="948612" y="2282890"/>
                  <a:pt x="1951653" y="2309326"/>
                  <a:pt x="2205134" y="2248677"/>
                </a:cubicBezTo>
                <a:cubicBezTo>
                  <a:pt x="2458615" y="2188028"/>
                  <a:pt x="2307770" y="1945432"/>
                  <a:pt x="2214464" y="1875453"/>
                </a:cubicBezTo>
                <a:cubicBezTo>
                  <a:pt x="2121158" y="1805474"/>
                  <a:pt x="1737048" y="1894114"/>
                  <a:pt x="1645297" y="1828800"/>
                </a:cubicBezTo>
                <a:cubicBezTo>
                  <a:pt x="1553546" y="1763486"/>
                  <a:pt x="1811693" y="1621971"/>
                  <a:pt x="1663958" y="1483567"/>
                </a:cubicBezTo>
                <a:cubicBezTo>
                  <a:pt x="1516223" y="1345163"/>
                  <a:pt x="881742" y="1127449"/>
                  <a:pt x="758889" y="998375"/>
                </a:cubicBezTo>
                <a:cubicBezTo>
                  <a:pt x="636036" y="869302"/>
                  <a:pt x="867746" y="727787"/>
                  <a:pt x="926840" y="709126"/>
                </a:cubicBezTo>
                <a:cubicBezTo>
                  <a:pt x="985934" y="690465"/>
                  <a:pt x="794656" y="749559"/>
                  <a:pt x="1113452" y="886408"/>
                </a:cubicBezTo>
                <a:cubicBezTo>
                  <a:pt x="1432248" y="1023257"/>
                  <a:pt x="2643672" y="1418253"/>
                  <a:pt x="2839615" y="1530220"/>
                </a:cubicBezTo>
                <a:cubicBezTo>
                  <a:pt x="3035558" y="1642187"/>
                  <a:pt x="2346648" y="1486677"/>
                  <a:pt x="2289109" y="1558212"/>
                </a:cubicBezTo>
                <a:cubicBezTo>
                  <a:pt x="2231570" y="1629747"/>
                  <a:pt x="2222240" y="1883228"/>
                  <a:pt x="2494383" y="1959428"/>
                </a:cubicBezTo>
                <a:cubicBezTo>
                  <a:pt x="2766526" y="2035628"/>
                  <a:pt x="3724468" y="2122714"/>
                  <a:pt x="3921966" y="2015412"/>
                </a:cubicBezTo>
                <a:cubicBezTo>
                  <a:pt x="4119464" y="1908110"/>
                  <a:pt x="4007496" y="1565987"/>
                  <a:pt x="3679370" y="1315616"/>
                </a:cubicBezTo>
                <a:cubicBezTo>
                  <a:pt x="3351244" y="1065245"/>
                  <a:pt x="2261117" y="674914"/>
                  <a:pt x="1953207" y="513183"/>
                </a:cubicBezTo>
                <a:cubicBezTo>
                  <a:pt x="1645297" y="351452"/>
                  <a:pt x="1813248" y="384110"/>
                  <a:pt x="1831909" y="345232"/>
                </a:cubicBezTo>
                <a:cubicBezTo>
                  <a:pt x="1850570" y="306355"/>
                  <a:pt x="1922106" y="230155"/>
                  <a:pt x="2065175" y="279918"/>
                </a:cubicBezTo>
                <a:cubicBezTo>
                  <a:pt x="2208244" y="329681"/>
                  <a:pt x="2514600" y="625151"/>
                  <a:pt x="2690326" y="643812"/>
                </a:cubicBezTo>
                <a:cubicBezTo>
                  <a:pt x="2866053" y="662473"/>
                  <a:pt x="3138195" y="496077"/>
                  <a:pt x="3119534" y="391885"/>
                </a:cubicBezTo>
                <a:cubicBezTo>
                  <a:pt x="3100873" y="287693"/>
                  <a:pt x="2578358" y="18661"/>
                  <a:pt x="2578358" y="18661"/>
                </a:cubicBezTo>
                <a:lnTo>
                  <a:pt x="2578358" y="18661"/>
                </a:lnTo>
                <a:lnTo>
                  <a:pt x="2531705" y="0"/>
                </a:ln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886200"/>
            <a:ext cx="86106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599" y="4224866"/>
            <a:ext cx="6062133" cy="2023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order by which values are computed are important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How to order? dependency graph can be used to show how the values are computed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599" y="152400"/>
            <a:ext cx="8813801" cy="80433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bg1"/>
                </a:solidFill>
              </a:rPr>
              <a:t>Order or Evaluation: Desktop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044">
            <a:off x="527049" y="1500716"/>
            <a:ext cx="81661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199" y="0"/>
            <a:ext cx="9067801" cy="1498599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Example 5.3</a:t>
            </a:r>
          </a:p>
        </p:txBody>
      </p:sp>
    </p:spTree>
    <p:extLst>
      <p:ext uri="{BB962C8B-B14F-4D97-AF65-F5344CB8AC3E}">
        <p14:creationId xmlns:p14="http://schemas.microsoft.com/office/powerpoint/2010/main" val="174866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35467"/>
            <a:ext cx="1828800" cy="3894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Input: 3 * 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044">
            <a:off x="6379598" y="209462"/>
            <a:ext cx="2196397" cy="237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47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2651603" y="694267"/>
            <a:ext cx="5255977" cy="5041655"/>
          </a:xfrm>
          <a:custGeom>
            <a:avLst/>
            <a:gdLst>
              <a:gd name="connsiteX0" fmla="*/ 125464 w 5255977"/>
              <a:gd name="connsiteY0" fmla="*/ 2590800 h 5041655"/>
              <a:gd name="connsiteX1" fmla="*/ 125464 w 5255977"/>
              <a:gd name="connsiteY1" fmla="*/ 1363133 h 5041655"/>
              <a:gd name="connsiteX2" fmla="*/ 1429330 w 5255977"/>
              <a:gd name="connsiteY2" fmla="*/ 287866 h 5041655"/>
              <a:gd name="connsiteX3" fmla="*/ 2191330 w 5255977"/>
              <a:gd name="connsiteY3" fmla="*/ 863600 h 5041655"/>
              <a:gd name="connsiteX4" fmla="*/ 1005997 w 5255977"/>
              <a:gd name="connsiteY4" fmla="*/ 2633133 h 5041655"/>
              <a:gd name="connsiteX5" fmla="*/ 1302330 w 5255977"/>
              <a:gd name="connsiteY5" fmla="*/ 3175000 h 5041655"/>
              <a:gd name="connsiteX6" fmla="*/ 1497064 w 5255977"/>
              <a:gd name="connsiteY6" fmla="*/ 4783666 h 5041655"/>
              <a:gd name="connsiteX7" fmla="*/ 3630664 w 5255977"/>
              <a:gd name="connsiteY7" fmla="*/ 4758266 h 5041655"/>
              <a:gd name="connsiteX8" fmla="*/ 3037997 w 5255977"/>
              <a:gd name="connsiteY8" fmla="*/ 2074333 h 5041655"/>
              <a:gd name="connsiteX9" fmla="*/ 4460397 w 5255977"/>
              <a:gd name="connsiteY9" fmla="*/ 4699000 h 5041655"/>
              <a:gd name="connsiteX10" fmla="*/ 5205464 w 5255977"/>
              <a:gd name="connsiteY10" fmla="*/ 4724400 h 5041655"/>
              <a:gd name="connsiteX11" fmla="*/ 5036130 w 5255977"/>
              <a:gd name="connsiteY11" fmla="*/ 2463800 h 5041655"/>
              <a:gd name="connsiteX12" fmla="*/ 3808464 w 5255977"/>
              <a:gd name="connsiteY12" fmla="*/ 1583266 h 5041655"/>
              <a:gd name="connsiteX13" fmla="*/ 3596797 w 5255977"/>
              <a:gd name="connsiteY13" fmla="*/ 855133 h 5041655"/>
              <a:gd name="connsiteX14" fmla="*/ 2055864 w 5255977"/>
              <a:gd name="connsiteY14" fmla="*/ 0 h 5041655"/>
              <a:gd name="connsiteX15" fmla="*/ 2055864 w 5255977"/>
              <a:gd name="connsiteY15" fmla="*/ 0 h 504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55977" h="5041655">
                <a:moveTo>
                  <a:pt x="125464" y="2590800"/>
                </a:moveTo>
                <a:cubicBezTo>
                  <a:pt x="16808" y="2168877"/>
                  <a:pt x="-91847" y="1746955"/>
                  <a:pt x="125464" y="1363133"/>
                </a:cubicBezTo>
                <a:cubicBezTo>
                  <a:pt x="342775" y="979311"/>
                  <a:pt x="1085019" y="371121"/>
                  <a:pt x="1429330" y="287866"/>
                </a:cubicBezTo>
                <a:cubicBezTo>
                  <a:pt x="1773641" y="204611"/>
                  <a:pt x="2261885" y="472722"/>
                  <a:pt x="2191330" y="863600"/>
                </a:cubicBezTo>
                <a:cubicBezTo>
                  <a:pt x="2120775" y="1254478"/>
                  <a:pt x="1154164" y="2247900"/>
                  <a:pt x="1005997" y="2633133"/>
                </a:cubicBezTo>
                <a:cubicBezTo>
                  <a:pt x="857830" y="3018366"/>
                  <a:pt x="1220486" y="2816578"/>
                  <a:pt x="1302330" y="3175000"/>
                </a:cubicBezTo>
                <a:cubicBezTo>
                  <a:pt x="1384175" y="3533422"/>
                  <a:pt x="1109008" y="4519788"/>
                  <a:pt x="1497064" y="4783666"/>
                </a:cubicBezTo>
                <a:cubicBezTo>
                  <a:pt x="1885120" y="5047544"/>
                  <a:pt x="3373842" y="5209822"/>
                  <a:pt x="3630664" y="4758266"/>
                </a:cubicBezTo>
                <a:cubicBezTo>
                  <a:pt x="3887486" y="4306710"/>
                  <a:pt x="2899708" y="2084211"/>
                  <a:pt x="3037997" y="2074333"/>
                </a:cubicBezTo>
                <a:cubicBezTo>
                  <a:pt x="3176286" y="2064455"/>
                  <a:pt x="4099153" y="4257322"/>
                  <a:pt x="4460397" y="4699000"/>
                </a:cubicBezTo>
                <a:cubicBezTo>
                  <a:pt x="4821641" y="5140678"/>
                  <a:pt x="5109509" y="5096933"/>
                  <a:pt x="5205464" y="4724400"/>
                </a:cubicBezTo>
                <a:cubicBezTo>
                  <a:pt x="5301419" y="4351867"/>
                  <a:pt x="5268963" y="2987322"/>
                  <a:pt x="5036130" y="2463800"/>
                </a:cubicBezTo>
                <a:cubicBezTo>
                  <a:pt x="4803297" y="1940278"/>
                  <a:pt x="4048353" y="1851377"/>
                  <a:pt x="3808464" y="1583266"/>
                </a:cubicBezTo>
                <a:cubicBezTo>
                  <a:pt x="3568575" y="1315155"/>
                  <a:pt x="3888897" y="1119011"/>
                  <a:pt x="3596797" y="855133"/>
                </a:cubicBezTo>
                <a:cubicBezTo>
                  <a:pt x="3304697" y="591255"/>
                  <a:pt x="2055864" y="0"/>
                  <a:pt x="2055864" y="0"/>
                </a:cubicBezTo>
                <a:lnTo>
                  <a:pt x="2055864" y="0"/>
                </a:ln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271993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Circular Dependency Problem (CDP)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5381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it is difficult to guarantee that for any SDD having both </a:t>
            </a:r>
            <a:r>
              <a:rPr lang="en-US" altLang="en-US" sz="2800" dirty="0" smtClean="0">
                <a:solidFill>
                  <a:srgbClr val="FF0000"/>
                </a:solidFill>
              </a:rPr>
              <a:t>inherited </a:t>
            </a:r>
            <a:r>
              <a:rPr lang="en-US" altLang="en-US" sz="2800" dirty="0" smtClean="0"/>
              <a:t>and</a:t>
            </a:r>
            <a:r>
              <a:rPr lang="en-US" altLang="en-US" sz="2800" dirty="0" smtClean="0">
                <a:solidFill>
                  <a:srgbClr val="FF0000"/>
                </a:solidFill>
              </a:rPr>
              <a:t> synthesized </a:t>
            </a:r>
            <a:r>
              <a:rPr lang="en-US" altLang="en-US" sz="2800" dirty="0" smtClean="0"/>
              <a:t>attributes there is even </a:t>
            </a:r>
            <a:r>
              <a:rPr lang="en-US" altLang="en-US" sz="2800" dirty="0" smtClean="0">
                <a:solidFill>
                  <a:srgbClr val="00B050"/>
                </a:solidFill>
              </a:rPr>
              <a:t>ONE ORDER</a:t>
            </a:r>
          </a:p>
          <a:p>
            <a:pPr lvl="1" eaLnBrk="1" hangingPunct="1"/>
            <a:r>
              <a:rPr lang="en-US" altLang="en-US" sz="2800" dirty="0" smtClean="0"/>
              <a:t>Circular Dependency Problem (CDP)?</a:t>
            </a:r>
          </a:p>
          <a:p>
            <a:pPr lvl="2" eaLnBrk="1" hangingPunct="1"/>
            <a:r>
              <a:rPr lang="en-US" altLang="en-US" sz="2800" dirty="0" smtClean="0"/>
              <a:t>No efficient algorithm exists to show if there exists </a:t>
            </a:r>
            <a:r>
              <a:rPr lang="en-US" altLang="en-US" sz="2800" dirty="0" smtClean="0">
                <a:solidFill>
                  <a:srgbClr val="FF0000"/>
                </a:solidFill>
              </a:rPr>
              <a:t>any circularities </a:t>
            </a:r>
            <a:r>
              <a:rPr lang="en-US" altLang="en-US" sz="2800" dirty="0" smtClean="0"/>
              <a:t>in any of PARSE TREE given by SDD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86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graphicFrame>
        <p:nvGraphicFramePr>
          <p:cNvPr id="146449" name="Group 17"/>
          <p:cNvGraphicFramePr>
            <a:graphicFrameLocks noGrp="1"/>
          </p:cNvGraphicFramePr>
          <p:nvPr>
            <p:ph type="tbl" idx="1"/>
          </p:nvPr>
        </p:nvGraphicFramePr>
        <p:xfrm>
          <a:off x="855663" y="1593850"/>
          <a:ext cx="8105775" cy="4425950"/>
        </p:xfrm>
        <a:graphic>
          <a:graphicData uri="http://schemas.openxmlformats.org/drawingml/2006/table">
            <a:tbl>
              <a:tblPr/>
              <a:tblGrid>
                <a:gridCol w="4052887"/>
                <a:gridCol w="4052888"/>
              </a:tblGrid>
              <a:tr h="9938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Semantics Rule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A.syn = B.inh;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B.inh = A.syn +1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66" name="Text Box 18"/>
          <p:cNvSpPr txBox="1">
            <a:spLocks noChangeArrowheads="1"/>
          </p:cNvSpPr>
          <p:nvPr/>
        </p:nvSpPr>
        <p:spPr bwMode="auto">
          <a:xfrm>
            <a:off x="2971800" y="4114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A.syn</a:t>
            </a:r>
          </a:p>
        </p:txBody>
      </p:sp>
      <p:sp>
        <p:nvSpPr>
          <p:cNvPr id="23567" name="Text Box 19"/>
          <p:cNvSpPr txBox="1">
            <a:spLocks noChangeArrowheads="1"/>
          </p:cNvSpPr>
          <p:nvPr/>
        </p:nvSpPr>
        <p:spPr bwMode="auto">
          <a:xfrm>
            <a:off x="2971800" y="5181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B.inh</a:t>
            </a:r>
          </a:p>
        </p:txBody>
      </p:sp>
      <p:sp>
        <p:nvSpPr>
          <p:cNvPr id="23568" name="Freeform 22"/>
          <p:cNvSpPr>
            <a:spLocks/>
          </p:cNvSpPr>
          <p:nvPr/>
        </p:nvSpPr>
        <p:spPr bwMode="auto">
          <a:xfrm>
            <a:off x="1663700" y="4343400"/>
            <a:ext cx="1384300" cy="1066800"/>
          </a:xfrm>
          <a:custGeom>
            <a:avLst/>
            <a:gdLst>
              <a:gd name="T0" fmla="*/ 2147483647 w 872"/>
              <a:gd name="T1" fmla="*/ 2147483647 h 672"/>
              <a:gd name="T2" fmla="*/ 2147483647 w 872"/>
              <a:gd name="T3" fmla="*/ 2147483647 h 672"/>
              <a:gd name="T4" fmla="*/ 2147483647 w 872"/>
              <a:gd name="T5" fmla="*/ 0 h 672"/>
              <a:gd name="T6" fmla="*/ 0 60000 65536"/>
              <a:gd name="T7" fmla="*/ 0 60000 65536"/>
              <a:gd name="T8" fmla="*/ 0 60000 65536"/>
              <a:gd name="T9" fmla="*/ 0 w 872"/>
              <a:gd name="T10" fmla="*/ 0 h 672"/>
              <a:gd name="T11" fmla="*/ 872 w 872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2" h="672">
                <a:moveTo>
                  <a:pt x="872" y="672"/>
                </a:moveTo>
                <a:cubicBezTo>
                  <a:pt x="444" y="560"/>
                  <a:pt x="16" y="448"/>
                  <a:pt x="8" y="336"/>
                </a:cubicBezTo>
                <a:cubicBezTo>
                  <a:pt x="0" y="224"/>
                  <a:pt x="688" y="56"/>
                  <a:pt x="824" y="0"/>
                </a:cubicBezTo>
              </a:path>
            </a:pathLst>
          </a:cu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Freeform 23"/>
          <p:cNvSpPr>
            <a:spLocks/>
          </p:cNvSpPr>
          <p:nvPr/>
        </p:nvSpPr>
        <p:spPr bwMode="auto">
          <a:xfrm>
            <a:off x="3657600" y="4343400"/>
            <a:ext cx="1219200" cy="1066800"/>
          </a:xfrm>
          <a:custGeom>
            <a:avLst/>
            <a:gdLst>
              <a:gd name="T0" fmla="*/ 0 w 768"/>
              <a:gd name="T1" fmla="*/ 0 h 672"/>
              <a:gd name="T2" fmla="*/ 2147483647 w 768"/>
              <a:gd name="T3" fmla="*/ 2147483647 h 672"/>
              <a:gd name="T4" fmla="*/ 0 w 768"/>
              <a:gd name="T5" fmla="*/ 2147483647 h 672"/>
              <a:gd name="T6" fmla="*/ 0 60000 65536"/>
              <a:gd name="T7" fmla="*/ 0 60000 65536"/>
              <a:gd name="T8" fmla="*/ 0 60000 65536"/>
              <a:gd name="T9" fmla="*/ 0 w 768"/>
              <a:gd name="T10" fmla="*/ 0 h 672"/>
              <a:gd name="T11" fmla="*/ 768 w 768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672">
                <a:moveTo>
                  <a:pt x="0" y="0"/>
                </a:moveTo>
                <a:cubicBezTo>
                  <a:pt x="384" y="88"/>
                  <a:pt x="768" y="176"/>
                  <a:pt x="768" y="288"/>
                </a:cubicBezTo>
                <a:cubicBezTo>
                  <a:pt x="768" y="400"/>
                  <a:pt x="128" y="608"/>
                  <a:pt x="0" y="67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9969" y="5564810"/>
            <a:ext cx="294163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Cycle in </a:t>
            </a:r>
            <a:r>
              <a:rPr lang="en-US" dirty="0" smtClean="0">
                <a:solidFill>
                  <a:schemeClr val="tx1"/>
                </a:solidFill>
              </a:rPr>
              <a:t>Dependency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466788" y="3831063"/>
            <a:ext cx="527901" cy="485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466788" y="5060157"/>
            <a:ext cx="546755" cy="488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6282964" y="5564810"/>
            <a:ext cx="895547" cy="81070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4"/>
            <a:endCxn id="3" idx="0"/>
          </p:cNvCxnSpPr>
          <p:nvPr/>
        </p:nvCxnSpPr>
        <p:spPr>
          <a:xfrm>
            <a:off x="6730739" y="4316543"/>
            <a:ext cx="9427" cy="74361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1667" y="365126"/>
            <a:ext cx="8303683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920875"/>
            <a:ext cx="8229600" cy="39465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Syntax directed definitions (readability)</a:t>
            </a:r>
          </a:p>
          <a:p>
            <a:pPr eaLnBrk="1" hangingPunct="1"/>
            <a:r>
              <a:rPr lang="en-US" altLang="en-US" sz="2000" dirty="0" smtClean="0"/>
              <a:t>Syntax directed translation (implementation)</a:t>
            </a:r>
          </a:p>
          <a:p>
            <a:pPr lvl="1" eaLnBrk="1" hangingPunct="1"/>
            <a:r>
              <a:rPr lang="en-US" altLang="en-US" sz="2000" dirty="0" smtClean="0"/>
              <a:t>L-attributes </a:t>
            </a:r>
          </a:p>
          <a:p>
            <a:pPr lvl="1" eaLnBrk="1" hangingPunct="1"/>
            <a:r>
              <a:rPr lang="en-US" altLang="en-US" sz="2000" dirty="0" smtClean="0"/>
              <a:t>S-attributes</a:t>
            </a:r>
          </a:p>
          <a:p>
            <a:r>
              <a:rPr lang="en-US" altLang="en-US" sz="2000" dirty="0" smtClean="0"/>
              <a:t>Dependency graph</a:t>
            </a:r>
          </a:p>
          <a:p>
            <a:pPr eaLnBrk="1" hangingPunct="1"/>
            <a:r>
              <a:rPr lang="en-US" altLang="en-US" sz="2000" dirty="0" smtClean="0"/>
              <a:t>Attribute Grammar</a:t>
            </a:r>
          </a:p>
          <a:p>
            <a:pPr eaLnBrk="1" hangingPunct="1"/>
            <a:r>
              <a:rPr lang="en-US" altLang="en-US" sz="2000" dirty="0" smtClean="0"/>
              <a:t>Brief overview of Pascal </a:t>
            </a:r>
          </a:p>
          <a:p>
            <a:pPr eaLnBrk="1" hangingPunct="1"/>
            <a:r>
              <a:rPr lang="en-US" altLang="en-US" sz="2000" dirty="0" smtClean="0"/>
              <a:t>Applications of SDD/AG to translations</a:t>
            </a:r>
          </a:p>
          <a:p>
            <a:r>
              <a:rPr lang="en-US" altLang="en-US" sz="2000" dirty="0" smtClean="0"/>
              <a:t>Type Checking</a:t>
            </a:r>
          </a:p>
          <a:p>
            <a:r>
              <a:rPr lang="en-US" altLang="en-US" sz="2000" dirty="0" smtClean="0"/>
              <a:t>Code generations</a:t>
            </a:r>
          </a:p>
          <a:p>
            <a:r>
              <a:rPr lang="en-US" altLang="en-US" sz="2000" dirty="0" smtClean="0"/>
              <a:t>Symbol Tables (scopes)</a:t>
            </a:r>
          </a:p>
          <a:p>
            <a:pPr lvl="1"/>
            <a:r>
              <a:rPr lang="en-US" altLang="en-US" sz="2000" dirty="0" smtClean="0"/>
              <a:t>Nested tables</a:t>
            </a:r>
          </a:p>
        </p:txBody>
      </p:sp>
    </p:spTree>
    <p:extLst>
      <p:ext uri="{BB962C8B-B14F-4D97-AF65-F5344CB8AC3E}">
        <p14:creationId xmlns:p14="http://schemas.microsoft.com/office/powerpoint/2010/main" val="18686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Attribute Grammar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Fully formed by D. Knuth [1968]</a:t>
            </a:r>
          </a:p>
          <a:p>
            <a:pPr eaLnBrk="1" hangingPunct="1"/>
            <a:r>
              <a:rPr lang="en-US" altLang="en-US" dirty="0" smtClean="0"/>
              <a:t>Adds semantics to the parse tree</a:t>
            </a:r>
          </a:p>
          <a:p>
            <a:pPr eaLnBrk="1" hangingPunct="1"/>
            <a:r>
              <a:rPr lang="en-US" altLang="en-US" dirty="0" smtClean="0"/>
              <a:t>Specifies the </a:t>
            </a:r>
            <a:r>
              <a:rPr lang="en-US" altLang="en-US" i="1" u="sng" dirty="0" smtClean="0">
                <a:solidFill>
                  <a:srgbClr val="C00000"/>
                </a:solidFill>
              </a:rPr>
              <a:t>flow of context information </a:t>
            </a:r>
            <a:r>
              <a:rPr lang="en-US" altLang="en-US" dirty="0" smtClean="0"/>
              <a:t>through the grammar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1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AG: Formal Definition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920875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AG is formally defined by</a:t>
            </a:r>
          </a:p>
          <a:p>
            <a:pPr lvl="1" eaLnBrk="1" hangingPunct="1"/>
            <a:r>
              <a:rPr lang="en-US" altLang="en-US" dirty="0" smtClean="0"/>
              <a:t>AG = (G, V, F)</a:t>
            </a:r>
          </a:p>
          <a:p>
            <a:pPr lvl="1" eaLnBrk="1" hangingPunct="1"/>
            <a:r>
              <a:rPr lang="en-US" altLang="en-US" i="1" dirty="0" smtClean="0"/>
              <a:t>Where</a:t>
            </a:r>
          </a:p>
          <a:p>
            <a:pPr lvl="2" eaLnBrk="1" hangingPunct="1"/>
            <a:r>
              <a:rPr lang="en-US" altLang="en-US" dirty="0" smtClean="0">
                <a:solidFill>
                  <a:srgbClr val="00B050"/>
                </a:solidFill>
              </a:rPr>
              <a:t>G = Context Free Grammar (CFG)</a:t>
            </a:r>
          </a:p>
          <a:p>
            <a:pPr lvl="2" eaLnBrk="1" hangingPunct="1"/>
            <a:r>
              <a:rPr lang="en-US" altLang="en-US" dirty="0" smtClean="0">
                <a:solidFill>
                  <a:srgbClr val="7030A0"/>
                </a:solidFill>
              </a:rPr>
              <a:t>V =  A finite set of attributes where each attribute associated with a single NT</a:t>
            </a:r>
          </a:p>
          <a:p>
            <a:pPr lvl="2" eaLnBrk="1" hangingPunct="1"/>
            <a:r>
              <a:rPr lang="en-US" altLang="en-US" dirty="0" smtClean="0"/>
              <a:t>F =  </a:t>
            </a:r>
            <a:r>
              <a:rPr lang="en-US" altLang="en-US" dirty="0"/>
              <a:t>A</a:t>
            </a:r>
            <a:r>
              <a:rPr lang="en-US" altLang="en-US" dirty="0" smtClean="0"/>
              <a:t> finite set of semantic actions (e.g., assertions and functions)</a:t>
            </a:r>
          </a:p>
        </p:txBody>
      </p:sp>
    </p:spTree>
    <p:extLst>
      <p:ext uri="{BB962C8B-B14F-4D97-AF65-F5344CB8AC3E}">
        <p14:creationId xmlns:p14="http://schemas.microsoft.com/office/powerpoint/2010/main" val="2991598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4666" y="1812553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Attributes of an entity or object describe some features or characteristics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e.g.,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B050"/>
                </a:solidFill>
              </a:rPr>
              <a:t>sense of humor</a:t>
            </a:r>
            <a:r>
              <a:rPr lang="en-US" altLang="en-US" sz="2400" dirty="0" smtClean="0"/>
              <a:t>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 smtClean="0"/>
              <a:t>size,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 smtClean="0"/>
              <a:t>type,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 smtClean="0"/>
              <a:t>color,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 smtClean="0"/>
              <a:t>location,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 smtClean="0"/>
              <a:t>Scope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 smtClean="0"/>
              <a:t>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If </a:t>
            </a:r>
            <a:r>
              <a:rPr lang="en-US" altLang="en-US" sz="2400" dirty="0" smtClean="0">
                <a:solidFill>
                  <a:srgbClr val="FF0000"/>
                </a:solidFill>
              </a:rPr>
              <a:t>X</a:t>
            </a:r>
            <a:r>
              <a:rPr lang="en-US" altLang="en-US" sz="2400" dirty="0" smtClean="0"/>
              <a:t> = non-terminal symbol, then </a:t>
            </a:r>
            <a:r>
              <a:rPr lang="en-US" altLang="en-US" sz="2400" dirty="0" err="1" smtClean="0"/>
              <a:t>X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.a</a:t>
            </a:r>
            <a:r>
              <a:rPr lang="en-US" altLang="en-US" sz="2400" dirty="0" smtClean="0"/>
              <a:t> denotes the value of </a:t>
            </a:r>
            <a:r>
              <a:rPr lang="en-US" altLang="en-US" sz="2400" dirty="0" smtClean="0">
                <a:solidFill>
                  <a:srgbClr val="FF0000"/>
                </a:solidFill>
              </a:rPr>
              <a:t>a</a:t>
            </a:r>
            <a:r>
              <a:rPr lang="en-US" altLang="en-US" sz="2400" dirty="0" smtClean="0"/>
              <a:t> at a specific node X in Parse Tree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784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67" y="365126"/>
            <a:ext cx="8379883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Knuth’s example of attribute evaluation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5276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Consider the following CFG defined for </a:t>
            </a:r>
            <a:r>
              <a:rPr lang="en-US" altLang="en-US" u="sng" dirty="0" smtClean="0">
                <a:solidFill>
                  <a:srgbClr val="00B050"/>
                </a:solidFill>
              </a:rPr>
              <a:t>fixed-point binary number</a:t>
            </a:r>
          </a:p>
          <a:p>
            <a:pPr lvl="1" eaLnBrk="1" hangingPunct="1"/>
            <a:r>
              <a:rPr lang="en-US" altLang="en-US" dirty="0" smtClean="0"/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S “.” S</a:t>
            </a:r>
          </a:p>
          <a:p>
            <a:pPr lvl="1" eaLnBrk="1" hangingPunct="1"/>
            <a:r>
              <a:rPr lang="en-US" altLang="en-US" dirty="0" smtClean="0"/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SB</a:t>
            </a:r>
          </a:p>
          <a:p>
            <a:pPr lvl="1" eaLnBrk="1" hangingPunct="1"/>
            <a:r>
              <a:rPr lang="en-US" altLang="en-US" dirty="0" smtClean="0"/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B</a:t>
            </a:r>
          </a:p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</a:rPr>
              <a:t>B</a:t>
            </a:r>
            <a:r>
              <a:rPr lang="en-US" altLang="en-US" dirty="0" smtClean="0">
                <a:solidFill>
                  <a:srgbClr val="7030A0"/>
                </a:solidFill>
                <a:sym typeface="Symbol" panose="05050102010706020507" pitchFamily="18" charset="2"/>
              </a:rPr>
              <a:t> “0” </a:t>
            </a:r>
          </a:p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</a:rPr>
              <a:t>B</a:t>
            </a:r>
            <a:r>
              <a:rPr lang="en-US" altLang="en-US" dirty="0" smtClean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rgbClr val="7030A0"/>
                </a:solidFill>
                <a:sym typeface="Symbol" panose="05050102010706020507" pitchFamily="18" charset="2"/>
              </a:rPr>
              <a:t>“1” </a:t>
            </a:r>
          </a:p>
          <a:p>
            <a:pPr eaLnBrk="1" hangingPunct="1"/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003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Knuth’s example of attribute </a:t>
            </a:r>
            <a:r>
              <a:rPr lang="en-US" sz="4000" dirty="0" smtClean="0"/>
              <a:t>evaluation: 1</a:t>
            </a:r>
            <a:endParaRPr lang="en-US" sz="40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853514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Consider the following CFG defined for </a:t>
            </a:r>
            <a:r>
              <a:rPr lang="en-US" altLang="en-US" u="sng" dirty="0" smtClean="0">
                <a:solidFill>
                  <a:srgbClr val="C00000"/>
                </a:solidFill>
              </a:rPr>
              <a:t>fixed-point binary number</a:t>
            </a:r>
          </a:p>
          <a:p>
            <a:pPr lvl="1" eaLnBrk="1" hangingPunct="1"/>
            <a:r>
              <a:rPr lang="en-US" altLang="en-US" dirty="0" smtClean="0"/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S “.” 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            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[v=v</a:t>
            </a:r>
            <a:r>
              <a:rPr lang="en-US" altLang="en-US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+v</a:t>
            </a:r>
            <a:r>
              <a:rPr lang="en-US" altLang="en-US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; f</a:t>
            </a:r>
            <a:r>
              <a:rPr lang="en-US" altLang="en-US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=1 f</a:t>
            </a:r>
            <a:r>
              <a:rPr lang="en-US" altLang="en-US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= 2 </a:t>
            </a:r>
            <a:r>
              <a:rPr lang="en-US" altLang="en-US" baseline="30000" dirty="0" smtClean="0">
                <a:solidFill>
                  <a:srgbClr val="0070C0"/>
                </a:solidFill>
                <a:sym typeface="Symbol" panose="05050102010706020507" pitchFamily="18" charset="2"/>
              </a:rPr>
              <a:t>–</a:t>
            </a:r>
            <a:r>
              <a:rPr lang="en-US" altLang="en-US" i="1" baseline="30000" dirty="0" smtClean="0">
                <a:solidFill>
                  <a:srgbClr val="0070C0"/>
                </a:solidFill>
                <a:sym typeface="Symbol" panose="05050102010706020507" pitchFamily="18" charset="2"/>
              </a:rPr>
              <a:t>L</a:t>
            </a:r>
            <a:r>
              <a:rPr lang="en-US" altLang="en-US" baseline="30000" dirty="0" smtClean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   ]</a:t>
            </a:r>
            <a:endParaRPr lang="en-US" altLang="en-US" baseline="30000" dirty="0" smtClean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dirty="0" smtClean="0"/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SB		 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[f</a:t>
            </a:r>
            <a:r>
              <a:rPr lang="en-US" altLang="en-US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 = 2*f; f</a:t>
            </a:r>
            <a:r>
              <a:rPr lang="en-US" altLang="en-US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=f; v=v</a:t>
            </a:r>
            <a:r>
              <a:rPr lang="en-US" altLang="en-US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+v</a:t>
            </a:r>
            <a:r>
              <a:rPr lang="en-US" altLang="en-US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; L= L</a:t>
            </a:r>
            <a:r>
              <a:rPr lang="en-US" altLang="en-US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+ 1]</a:t>
            </a:r>
          </a:p>
          <a:p>
            <a:pPr lvl="1" eaLnBrk="1" hangingPunct="1"/>
            <a:r>
              <a:rPr lang="en-US" altLang="en-US" dirty="0" smtClean="0"/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B		 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[L=1]</a:t>
            </a:r>
          </a:p>
          <a:p>
            <a:pPr lvl="1" eaLnBrk="1" hangingPunct="1"/>
            <a:r>
              <a:rPr lang="en-US" altLang="en-US" dirty="0" smtClean="0"/>
              <a:t>B</a:t>
            </a:r>
            <a:r>
              <a:rPr lang="en-US" altLang="en-US" dirty="0" smtClean="0">
                <a:sym typeface="Symbol" panose="05050102010706020507" pitchFamily="18" charset="2"/>
              </a:rPr>
              <a:t> “0” 		 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[v=0]</a:t>
            </a:r>
          </a:p>
          <a:p>
            <a:pPr lvl="1" eaLnBrk="1" hangingPunct="1"/>
            <a:r>
              <a:rPr lang="en-US" altLang="en-US" dirty="0" smtClean="0"/>
              <a:t>B</a:t>
            </a:r>
            <a:r>
              <a:rPr lang="en-US" altLang="en-US" dirty="0" smtClean="0">
                <a:sym typeface="Symbol" panose="05050102010706020507" pitchFamily="18" charset="2"/>
              </a:rPr>
              <a:t>“1” 		 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[v=f]</a:t>
            </a:r>
          </a:p>
          <a:p>
            <a:pPr eaLnBrk="1" hangingPunct="1"/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317" y="4961468"/>
            <a:ext cx="3830228" cy="1346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Where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f : scale factor of power 2;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L: length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v: value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Knuth’s example of attribute </a:t>
            </a:r>
            <a:r>
              <a:rPr lang="en-US" dirty="0" smtClean="0"/>
              <a:t>evaluation: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388427"/>
              </p:ext>
            </p:extLst>
          </p:nvPr>
        </p:nvGraphicFramePr>
        <p:xfrm>
          <a:off x="141400" y="1957201"/>
          <a:ext cx="8898904" cy="367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4806"/>
                <a:gridCol w="4044098"/>
              </a:tblGrid>
              <a:tr h="370373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US" dirty="0"/>
                    </a:p>
                  </a:txBody>
                  <a:tcPr/>
                </a:tc>
              </a:tr>
              <a:tr h="639273">
                <a:tc>
                  <a:txBody>
                    <a:bodyPr/>
                    <a:lstStyle/>
                    <a:p>
                      <a:r>
                        <a:rPr lang="en-US" altLang="en-US" sz="1600" dirty="0" smtClean="0">
                          <a:sym typeface="Symbol" panose="05050102010706020507" pitchFamily="18" charset="2"/>
                        </a:rPr>
                        <a:t>N</a:t>
                      </a:r>
                      <a:r>
                        <a:rPr lang="en-US" altLang="en-US" sz="16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600" dirty="0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→S</a:t>
                      </a:r>
                      <a:r>
                        <a:rPr lang="en-US" altLang="en-US" sz="16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</a:t>
                      </a:r>
                      <a:r>
                        <a:rPr lang="en-US" altLang="en-US" sz="1600" baseline="-250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6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6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600" kern="1200" baseline="-250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600" dirty="0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6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↑L</a:t>
                      </a:r>
                      <a:r>
                        <a:rPr lang="en-US" altLang="en-US" sz="1600" kern="1200" baseline="-250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6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80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.</a:t>
                      </a:r>
                      <a:r>
                        <a:rPr lang="en-US" altLang="en-US" sz="16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600" dirty="0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en-US" sz="16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</a:t>
                      </a:r>
                      <a:r>
                        <a:rPr lang="en-US" altLang="en-US" sz="1600" kern="1200" baseline="-25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6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6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600" kern="1200" baseline="-250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600" dirty="0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6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↑L</a:t>
                      </a:r>
                      <a:r>
                        <a:rPr lang="en-US" altLang="en-US" sz="1600" kern="1200" baseline="-250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6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[v = v</a:t>
                      </a:r>
                      <a:r>
                        <a:rPr lang="en-US" alt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800" b="1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+v</a:t>
                      </a:r>
                      <a:r>
                        <a:rPr lang="en-US" alt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800" b="1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;  f</a:t>
                      </a:r>
                      <a:r>
                        <a:rPr lang="en-US" alt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800" b="1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=1;  f</a:t>
                      </a:r>
                      <a:r>
                        <a:rPr lang="en-US" alt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800" b="1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= 2 </a:t>
                      </a:r>
                      <a:r>
                        <a:rPr lang="en-US" altLang="en-US" sz="1800" b="1" baseline="3000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–L</a:t>
                      </a:r>
                      <a:r>
                        <a:rPr lang="en-US" altLang="en-US" sz="10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800" b="1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]</a:t>
                      </a:r>
                      <a:endParaRPr lang="en-US" altLang="en-US" sz="1800" b="1" baseline="3000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313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en-US" sz="18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 </a:t>
                      </a:r>
                      <a:r>
                        <a:rPr lang="en-US" altLang="en-US" sz="18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800" dirty="0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↑L </a:t>
                      </a:r>
                      <a:r>
                        <a:rPr lang="en-US" altLang="en-US" sz="1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sz="1800" dirty="0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S</a:t>
                      </a:r>
                      <a:r>
                        <a:rPr lang="en-US" altLang="en-US" sz="18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</a:t>
                      </a:r>
                      <a:r>
                        <a:rPr lang="en-US" altLang="en-US" sz="1600" kern="1200" baseline="-25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8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600" kern="1200" baseline="-250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800" dirty="0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↑L</a:t>
                      </a:r>
                      <a:r>
                        <a:rPr lang="en-US" altLang="en-US" sz="1800" baseline="-250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8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en-US" sz="18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</a:t>
                      </a:r>
                      <a:r>
                        <a:rPr lang="en-US" altLang="en-US" sz="1800" kern="1200" baseline="-25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8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800" kern="1200" baseline="-250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800" dirty="0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[f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=2*f;  f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=f;  v =v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+v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;  L= L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+ 1]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37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en-US" sz="18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 </a:t>
                      </a:r>
                      <a:r>
                        <a:rPr lang="en-US" altLang="en-US" sz="18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800" dirty="0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↑L </a:t>
                      </a:r>
                      <a:r>
                        <a:rPr lang="en-US" altLang="en-US" sz="1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sz="1800" dirty="0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 err="1" smtClean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en-US" sz="1800" dirty="0" err="1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</a:t>
                      </a:r>
                      <a:r>
                        <a:rPr lang="en-US" altLang="en-US" sz="18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[L = 1]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3927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/>
                        <a:t>B</a:t>
                      </a:r>
                      <a:r>
                        <a:rPr lang="en-US" altLang="en-US" sz="18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↓f </a:t>
                      </a:r>
                      <a:r>
                        <a:rPr lang="en-US" altLang="en-US" sz="18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 </a:t>
                      </a:r>
                      <a:r>
                        <a:rPr lang="en-US" altLang="en-US" sz="1800" dirty="0" smtClean="0">
                          <a:sym typeface="Symbol" panose="05050102010706020507" pitchFamily="18" charset="2"/>
                        </a:rPr>
                        <a:t> “1”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 v =f]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3927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/>
                        <a:t>B</a:t>
                      </a:r>
                      <a:r>
                        <a:rPr lang="en-US" altLang="en-US" sz="18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↓f </a:t>
                      </a:r>
                      <a:r>
                        <a:rPr lang="en-US" altLang="en-US" sz="1800" dirty="0" smtClean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 </a:t>
                      </a:r>
                      <a:r>
                        <a:rPr lang="en-US" altLang="en-US" sz="1800" dirty="0" smtClean="0">
                          <a:sym typeface="Symbol" panose="05050102010706020507" pitchFamily="18" charset="2"/>
                        </a:rPr>
                        <a:t> “0”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[v = 0 ]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516" y="195793"/>
            <a:ext cx="9116483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dding S and L attributes </a:t>
            </a:r>
            <a:endParaRPr lang="en-US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20875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The N represents the entire binary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 smtClean="0">
                <a:sym typeface="Symbol" panose="05050102010706020507" pitchFamily="18" charset="2"/>
              </a:rPr>
              <a:t>N</a:t>
            </a:r>
            <a:r>
              <a:rPr lang="en-US" altLang="en-US" sz="2400" dirty="0" err="1" smtClean="0">
                <a:solidFill>
                  <a:srgbClr val="00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↑v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1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representing the numerical value v of the number generated by the 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dirty="0" err="1">
                <a:solidFill>
                  <a:srgbClr val="00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↑L</a:t>
            </a:r>
            <a:r>
              <a:rPr lang="en-US" alt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↓f</a:t>
            </a:r>
            <a:r>
              <a:rPr lang="en-US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olidFill>
                  <a:srgbClr val="00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↑v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L = the length of string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↓f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olidFill>
                  <a:srgbClr val="00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↑v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f = scale factor and is inherited from its parent 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represents  the value of </a:t>
            </a:r>
            <a:r>
              <a:rPr lang="en-US" altLang="en-US" u="sng" dirty="0" smtClean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digit scaled by a </a:t>
            </a:r>
            <a:r>
              <a:rPr lang="en-US" altLang="en-US" i="1" u="sng" dirty="0" smtClean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power of 2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; it depends on how far from the binary point it is.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v is the value</a:t>
            </a:r>
          </a:p>
          <a:p>
            <a:pPr lvl="3">
              <a:lnSpc>
                <a:spcPct val="80000"/>
              </a:lnSpc>
            </a:pP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If digit is “1”,  then v= f  </a:t>
            </a:r>
            <a:endParaRPr lang="en-US" altLang="en-US" dirty="0" smtClean="0">
              <a:solidFill>
                <a:srgbClr val="00B0F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3">
              <a:lnSpc>
                <a:spcPct val="80000"/>
              </a:lnSpc>
            </a:pP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If digit is “0”,  then  v=0  </a:t>
            </a:r>
          </a:p>
        </p:txBody>
      </p:sp>
    </p:spTree>
    <p:extLst>
      <p:ext uri="{BB962C8B-B14F-4D97-AF65-F5344CB8AC3E}">
        <p14:creationId xmlns:p14="http://schemas.microsoft.com/office/powerpoint/2010/main" val="6156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Fig.3 (G1)</a:t>
            </a:r>
          </a:p>
        </p:txBody>
      </p:sp>
      <p:pic>
        <p:nvPicPr>
          <p:cNvPr id="32771" name="Picture 3" descr="f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8650"/>
            <a:ext cx="8153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29566" y="799307"/>
            <a:ext cx="1161068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  <a:r>
              <a:rPr lang="en-US" sz="1200" b="1" dirty="0">
                <a:solidFill>
                  <a:schemeClr val="tx1"/>
                </a:solidFill>
              </a:rPr>
              <a:t>=1; </a:t>
            </a: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  <a:r>
              <a:rPr lang="en-US" sz="1200" b="1" dirty="0">
                <a:solidFill>
                  <a:schemeClr val="tx1"/>
                </a:solidFill>
              </a:rPr>
              <a:t> = 2</a:t>
            </a:r>
            <a:r>
              <a:rPr lang="en-US" sz="1200" b="1" baseline="30000" dirty="0">
                <a:solidFill>
                  <a:schemeClr val="tx1"/>
                </a:solidFill>
              </a:rPr>
              <a:t>-L2</a:t>
            </a:r>
            <a:r>
              <a:rPr lang="en-US" sz="1200" b="1" dirty="0">
                <a:solidFill>
                  <a:schemeClr val="tx1"/>
                </a:solidFill>
              </a:rPr>
              <a:t>=1/4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11085" y="2488676"/>
            <a:ext cx="65987" cy="22435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91992" y="2488676"/>
            <a:ext cx="9427" cy="213988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019800" y="2488676"/>
            <a:ext cx="65987" cy="22435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0553" y="4767180"/>
            <a:ext cx="22805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 smtClean="0">
                <a:solidFill>
                  <a:schemeClr val="tx1"/>
                </a:solidFill>
              </a:rPr>
              <a:t>First compute Length (L)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8297" y="4767180"/>
            <a:ext cx="2424259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 smtClean="0">
                <a:solidFill>
                  <a:schemeClr val="tx1"/>
                </a:solidFill>
              </a:rPr>
              <a:t>Second, compute F using L, pass F down the tree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0" y="4767180"/>
            <a:ext cx="2417190" cy="5306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 smtClean="0">
                <a:solidFill>
                  <a:schemeClr val="tx1"/>
                </a:solidFill>
              </a:rPr>
              <a:t>Using F, compute V (value) and pass it up  to the  root.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Fig.3 (G1)</a:t>
            </a:r>
          </a:p>
        </p:txBody>
      </p:sp>
      <p:pic>
        <p:nvPicPr>
          <p:cNvPr id="32771" name="Picture 3" descr="f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8650"/>
            <a:ext cx="8153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377073" y="2488676"/>
            <a:ext cx="10211" cy="22435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019800" y="2488676"/>
            <a:ext cx="65987" cy="22435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9687"/>
            <a:ext cx="2816847" cy="588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</a:rPr>
              <a:t>First compute Length (L)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0548" y="334167"/>
            <a:ext cx="5698503" cy="4859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Compute L using the following semantics rules: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S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S B    [f</a:t>
            </a:r>
            <a:r>
              <a:rPr lang="en-US" altLang="en-US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= 2*f; f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=f; v=v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+v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L= L</a:t>
            </a:r>
            <a:r>
              <a:rPr lang="en-US" alt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+ 1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	S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B </a:t>
            </a:r>
            <a:r>
              <a:rPr lang="en-US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  [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L=1]</a:t>
            </a:r>
          </a:p>
        </p:txBody>
      </p:sp>
    </p:spTree>
    <p:extLst>
      <p:ext uri="{BB962C8B-B14F-4D97-AF65-F5344CB8AC3E}">
        <p14:creationId xmlns:p14="http://schemas.microsoft.com/office/powerpoint/2010/main" val="27740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Fig.3 (G1)</a:t>
            </a:r>
          </a:p>
        </p:txBody>
      </p:sp>
      <p:pic>
        <p:nvPicPr>
          <p:cNvPr id="32771" name="Picture 3" descr="f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8650"/>
            <a:ext cx="8153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73818" y="119857"/>
            <a:ext cx="1470766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f</a:t>
            </a:r>
            <a:r>
              <a:rPr lang="en-US" sz="1400" b="1" baseline="-25000" dirty="0">
                <a:solidFill>
                  <a:schemeClr val="tx1"/>
                </a:solidFill>
              </a:rPr>
              <a:t>1</a:t>
            </a:r>
            <a:r>
              <a:rPr lang="en-US" sz="1400" b="1" dirty="0">
                <a:solidFill>
                  <a:schemeClr val="tx1"/>
                </a:solidFill>
              </a:rPr>
              <a:t>=1; </a:t>
            </a: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f</a:t>
            </a:r>
            <a:r>
              <a:rPr lang="en-US" sz="1400" b="1" baseline="-25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= 2</a:t>
            </a:r>
            <a:r>
              <a:rPr lang="en-US" sz="1400" b="1" baseline="30000" dirty="0">
                <a:solidFill>
                  <a:schemeClr val="tx1"/>
                </a:solidFill>
              </a:rPr>
              <a:t>-L2</a:t>
            </a:r>
            <a:r>
              <a:rPr lang="en-US" sz="1400" b="1" dirty="0">
                <a:solidFill>
                  <a:schemeClr val="tx1"/>
                </a:solidFill>
              </a:rPr>
              <a:t>=1/4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77073" y="2488676"/>
            <a:ext cx="10211" cy="22435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067711" y="1363133"/>
            <a:ext cx="15837" cy="2131143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019800" y="2488676"/>
            <a:ext cx="65987" cy="22435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8182" y="365126"/>
            <a:ext cx="22805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 smtClean="0">
                <a:solidFill>
                  <a:schemeClr val="tx1"/>
                </a:solidFill>
              </a:rPr>
              <a:t>First compute Length (L)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7125" y="102395"/>
            <a:ext cx="2424259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compute </a:t>
            </a:r>
            <a:r>
              <a:rPr lang="en-US" sz="1200" b="1" dirty="0">
                <a:solidFill>
                  <a:schemeClr val="bg1"/>
                </a:solidFill>
              </a:rPr>
              <a:t>f</a:t>
            </a:r>
            <a:r>
              <a:rPr lang="en-US" sz="1200" b="1" dirty="0" smtClean="0">
                <a:solidFill>
                  <a:schemeClr val="bg1"/>
                </a:solidFill>
              </a:rPr>
              <a:t> using L, pass f down the tree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0" y="4767180"/>
            <a:ext cx="2417190" cy="5306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 smtClean="0">
                <a:solidFill>
                  <a:schemeClr val="tx1"/>
                </a:solidFill>
              </a:rPr>
              <a:t>Using F, compute V (value) and pass it up  to the  root.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914" y="162373"/>
            <a:ext cx="2916384" cy="5062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129" y="684215"/>
            <a:ext cx="2916384" cy="4613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66" y="322793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Semantic Processing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0066" y="1920875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Given CGF</a:t>
            </a:r>
          </a:p>
          <a:p>
            <a:pPr lvl="1" eaLnBrk="1" hangingPunct="1"/>
            <a:r>
              <a:rPr lang="en-US" altLang="en-US" dirty="0" smtClean="0">
                <a:solidFill>
                  <a:srgbClr val="00B050"/>
                </a:solidFill>
              </a:rPr>
              <a:t>Easy to check  the syntax (GOOD)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Difficult to check the semantic (BAD)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</a:rPr>
              <a:t>Scope resolution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</a:rPr>
              <a:t>Type checking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</a:rPr>
              <a:t>Array-bound checking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</a:rPr>
              <a:t>Define/usages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0851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Fig.3 (G1)</a:t>
            </a:r>
          </a:p>
        </p:txBody>
      </p:sp>
      <p:pic>
        <p:nvPicPr>
          <p:cNvPr id="32771" name="Picture 3" descr="f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8650"/>
            <a:ext cx="8153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377073" y="2488676"/>
            <a:ext cx="10211" cy="22435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83548" y="799307"/>
            <a:ext cx="9427" cy="2139885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57486" y="2278635"/>
            <a:ext cx="3987" cy="223409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8182" y="365126"/>
            <a:ext cx="22805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 smtClean="0">
                <a:solidFill>
                  <a:schemeClr val="tx1"/>
                </a:solidFill>
              </a:rPr>
              <a:t>First compute Length (L)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3563" y="134215"/>
            <a:ext cx="2937933" cy="530684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Using f, compute v (value) and pass it up  to the  root.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063" y="225121"/>
            <a:ext cx="2916384" cy="5062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22539" y="701147"/>
            <a:ext cx="2916384" cy="4613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 Value Flow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8225" y="1593850"/>
            <a:ext cx="8105775" cy="44259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Evaluation can be done</a:t>
            </a:r>
          </a:p>
          <a:p>
            <a:pPr lvl="1" eaLnBrk="1" hangingPunct="1"/>
            <a:r>
              <a:rPr lang="en-US" altLang="en-US" dirty="0" smtClean="0">
                <a:solidFill>
                  <a:srgbClr val="00B0F0"/>
                </a:solidFill>
              </a:rPr>
              <a:t>Bottom-up (purely S-attributed) </a:t>
            </a:r>
          </a:p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</a:rPr>
              <a:t>Top-down (flow of global information and context information)</a:t>
            </a:r>
          </a:p>
          <a:p>
            <a:pPr lvl="1" eaLnBrk="1" hangingPunct="1"/>
            <a:r>
              <a:rPr lang="en-US" altLang="en-US" dirty="0" smtClean="0">
                <a:solidFill>
                  <a:srgbClr val="C00000"/>
                </a:solidFill>
              </a:rPr>
              <a:t>Left-to-Right (define/usage)</a:t>
            </a:r>
          </a:p>
          <a:p>
            <a:pPr lvl="1" eaLnBrk="1" hangingPunct="1"/>
            <a:r>
              <a:rPr lang="en-US" altLang="en-US" dirty="0" smtClean="0">
                <a:solidFill>
                  <a:srgbClr val="00B050"/>
                </a:solidFill>
              </a:rPr>
              <a:t>Right-to left (optimization how next time a variable can be used)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9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</a:t>
            </a:r>
            <a:r>
              <a:rPr lang="en-US" altLang="en-US" dirty="0" smtClean="0">
                <a:solidFill>
                  <a:srgbClr val="00B050"/>
                </a:solidFill>
              </a:rPr>
              <a:t>Left-to-Right </a:t>
            </a:r>
            <a:r>
              <a:rPr lang="en-US" altLang="en-US" dirty="0" smtClean="0"/>
              <a:t>evaluation </a:t>
            </a: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533400" y="1295400"/>
            <a:ext cx="3962400" cy="2646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Consider the following Grammar: B</a:t>
            </a:r>
            <a:r>
              <a:rPr lang="en-US" altLang="en-US">
                <a:sym typeface="Symbol" panose="05050102010706020507" pitchFamily="18" charset="2"/>
              </a:rPr>
              <a:t>A</a:t>
            </a:r>
          </a:p>
          <a:p>
            <a:r>
              <a:rPr lang="en-US" altLang="en-US">
                <a:sym typeface="Symbol" panose="05050102010706020507" pitchFamily="18" charset="2"/>
              </a:rPr>
              <a:t>AA A</a:t>
            </a:r>
          </a:p>
          <a:p>
            <a:r>
              <a:rPr lang="en-US" altLang="en-US">
                <a:sym typeface="Symbol" panose="05050102010706020507" pitchFamily="18" charset="2"/>
              </a:rPr>
              <a:t>A’0’</a:t>
            </a:r>
          </a:p>
          <a:p>
            <a:r>
              <a:rPr lang="en-US" altLang="en-US">
                <a:sym typeface="Symbol" panose="05050102010706020507" pitchFamily="18" charset="2"/>
              </a:rPr>
              <a:t>A’1’</a:t>
            </a:r>
          </a:p>
          <a:p>
            <a:r>
              <a:rPr lang="en-US" altLang="en-US">
                <a:sym typeface="Symbol" panose="05050102010706020507" pitchFamily="18" charset="2"/>
              </a:rPr>
              <a:t>A</a:t>
            </a:r>
            <a:endParaRPr lang="en-US" altLang="en-US"/>
          </a:p>
          <a:p>
            <a:r>
              <a:rPr lang="en-US" altLang="en-US" sz="4000">
                <a:solidFill>
                  <a:srgbClr val="FF0000"/>
                </a:solidFill>
                <a:sym typeface="Symbol" panose="05050102010706020507" pitchFamily="18" charset="2"/>
              </a:rPr>
              <a:t>Input:  10011</a:t>
            </a:r>
          </a:p>
          <a:p>
            <a:endParaRPr lang="en-US" altLang="en-US"/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4724400" y="2514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4267200" y="3124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5105400" y="3124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3733800" y="3810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4" name="TextBox 7"/>
          <p:cNvSpPr txBox="1">
            <a:spLocks noChangeArrowheads="1"/>
          </p:cNvSpPr>
          <p:nvPr/>
        </p:nvSpPr>
        <p:spPr bwMode="auto">
          <a:xfrm>
            <a:off x="4343400" y="3810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5" name="TextBox 8"/>
          <p:cNvSpPr txBox="1">
            <a:spLocks noChangeArrowheads="1"/>
          </p:cNvSpPr>
          <p:nvPr/>
        </p:nvSpPr>
        <p:spPr bwMode="auto">
          <a:xfrm>
            <a:off x="3352800" y="4495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3886200" y="4419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4876800" y="3733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8" name="TextBox 11"/>
          <p:cNvSpPr txBox="1">
            <a:spLocks noChangeArrowheads="1"/>
          </p:cNvSpPr>
          <p:nvPr/>
        </p:nvSpPr>
        <p:spPr bwMode="auto">
          <a:xfrm>
            <a:off x="5410200" y="3733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9" name="TextBox 13"/>
          <p:cNvSpPr txBox="1">
            <a:spLocks noChangeArrowheads="1"/>
          </p:cNvSpPr>
          <p:nvPr/>
        </p:nvSpPr>
        <p:spPr bwMode="auto">
          <a:xfrm>
            <a:off x="5105400" y="4419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30" name="TextBox 14"/>
          <p:cNvSpPr txBox="1">
            <a:spLocks noChangeArrowheads="1"/>
          </p:cNvSpPr>
          <p:nvPr/>
        </p:nvSpPr>
        <p:spPr bwMode="auto">
          <a:xfrm>
            <a:off x="5562600" y="4419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572000" y="2667000"/>
            <a:ext cx="304800" cy="57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962400" y="3276600"/>
            <a:ext cx="457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3352800"/>
            <a:ext cx="76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505200" y="4038600"/>
            <a:ext cx="381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86200" y="4038600"/>
            <a:ext cx="152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53000" y="27432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29200" y="3352800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57800" y="33528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62600" y="3962400"/>
            <a:ext cx="152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57800" y="3962400"/>
            <a:ext cx="304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05200" y="4800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38600" y="47244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95800" y="41148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4" name="TextBox 46"/>
          <p:cNvSpPr txBox="1">
            <a:spLocks noChangeArrowheads="1"/>
          </p:cNvSpPr>
          <p:nvPr/>
        </p:nvSpPr>
        <p:spPr bwMode="auto">
          <a:xfrm>
            <a:off x="4572000" y="4343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45" name="TextBox 47"/>
          <p:cNvSpPr txBox="1">
            <a:spLocks noChangeArrowheads="1"/>
          </p:cNvSpPr>
          <p:nvPr/>
        </p:nvSpPr>
        <p:spPr bwMode="auto">
          <a:xfrm>
            <a:off x="4876800" y="4343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724400" y="39624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29200" y="39624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244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292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257800" y="4724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15000" y="4724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52" name="TextBox 62"/>
          <p:cNvSpPr txBox="1">
            <a:spLocks noChangeArrowheads="1"/>
          </p:cNvSpPr>
          <p:nvPr/>
        </p:nvSpPr>
        <p:spPr bwMode="auto">
          <a:xfrm>
            <a:off x="3276600" y="5410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853" name="TextBox 63"/>
          <p:cNvSpPr txBox="1">
            <a:spLocks noChangeArrowheads="1"/>
          </p:cNvSpPr>
          <p:nvPr/>
        </p:nvSpPr>
        <p:spPr bwMode="auto">
          <a:xfrm>
            <a:off x="4313238" y="5375274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854" name="TextBox 64"/>
          <p:cNvSpPr txBox="1">
            <a:spLocks noChangeArrowheads="1"/>
          </p:cNvSpPr>
          <p:nvPr/>
        </p:nvSpPr>
        <p:spPr bwMode="auto">
          <a:xfrm>
            <a:off x="3847626" y="5272577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4855" name="TextBox 65"/>
          <p:cNvSpPr txBox="1">
            <a:spLocks noChangeArrowheads="1"/>
          </p:cNvSpPr>
          <p:nvPr/>
        </p:nvSpPr>
        <p:spPr bwMode="auto">
          <a:xfrm>
            <a:off x="4572000" y="5410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4856" name="TextBox 67"/>
          <p:cNvSpPr txBox="1">
            <a:spLocks noChangeArrowheads="1"/>
          </p:cNvSpPr>
          <p:nvPr/>
        </p:nvSpPr>
        <p:spPr bwMode="auto">
          <a:xfrm>
            <a:off x="5105400" y="5410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857" name="TextBox 68"/>
          <p:cNvSpPr txBox="1">
            <a:spLocks noChangeArrowheads="1"/>
          </p:cNvSpPr>
          <p:nvPr/>
        </p:nvSpPr>
        <p:spPr bwMode="auto">
          <a:xfrm>
            <a:off x="5562600" y="5334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858" name="Rectangle 69"/>
          <p:cNvSpPr>
            <a:spLocks noChangeArrowheads="1"/>
          </p:cNvSpPr>
          <p:nvPr/>
        </p:nvSpPr>
        <p:spPr bwMode="auto">
          <a:xfrm>
            <a:off x="4876800" y="5410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983977" y="2713435"/>
            <a:ext cx="1450942" cy="15613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34820" idx="3"/>
          </p:cNvCxnSpPr>
          <p:nvPr/>
        </p:nvCxnSpPr>
        <p:spPr>
          <a:xfrm flipH="1" flipV="1">
            <a:off x="5410200" y="2699544"/>
            <a:ext cx="1150856" cy="16327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4819" idx="3"/>
          </p:cNvCxnSpPr>
          <p:nvPr/>
        </p:nvCxnSpPr>
        <p:spPr>
          <a:xfrm flipH="1">
            <a:off x="4495800" y="1817688"/>
            <a:ext cx="91520" cy="8008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61604" y="1766890"/>
            <a:ext cx="158096" cy="85169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45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1"/>
            <a:ext cx="8915399" cy="1325563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left-to-right Evaluation (</a:t>
            </a:r>
            <a:r>
              <a:rPr lang="en-US" altLang="en-US" dirty="0" smtClean="0">
                <a:solidFill>
                  <a:srgbClr val="FFC000"/>
                </a:solidFill>
                <a:sym typeface="Symbol" panose="05050102010706020507" pitchFamily="18" charset="2"/>
              </a:rPr>
              <a:t>top-to bottom)</a:t>
            </a:r>
            <a:endParaRPr lang="en-US" altLang="en-US" dirty="0" smtClean="0">
              <a:solidFill>
                <a:srgbClr val="FFC000"/>
              </a:solidFill>
            </a:endParaRPr>
          </a:p>
        </p:txBody>
      </p:sp>
      <p:pic>
        <p:nvPicPr>
          <p:cNvPr id="35843" name="Picture 3" descr="f5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2534"/>
            <a:ext cx="8305800" cy="467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135465" y="1735667"/>
            <a:ext cx="2929467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>
                <a:solidFill>
                  <a:schemeClr val="bg2">
                    <a:lumMod val="10000"/>
                  </a:schemeClr>
                </a:solidFill>
              </a:rPr>
              <a:t>Grammar:</a:t>
            </a:r>
          </a:p>
          <a:p>
            <a:r>
              <a:rPr lang="en-US" altLang="en-US" dirty="0" smtClean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A</a:t>
            </a:r>
          </a:p>
          <a:p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AA A</a:t>
            </a:r>
          </a:p>
          <a:p>
            <a:r>
              <a:rPr lang="en-US" altLang="en-US" dirty="0" smtClean="0">
                <a:solidFill>
                  <a:schemeClr val="bg2">
                    <a:lumMod val="10000"/>
                  </a:schemeClr>
                </a:solidFill>
              </a:rPr>
              <a:t>Input: 10011</a:t>
            </a:r>
            <a:endParaRPr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3499" y="271992"/>
            <a:ext cx="8961967" cy="1143000"/>
          </a:xfrm>
          <a:solidFill>
            <a:srgbClr val="009A44"/>
          </a:solid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left-to-right evaluation: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bottom-to-top</a:t>
            </a:r>
            <a:endParaRPr lang="en-US" sz="4000" dirty="0">
              <a:solidFill>
                <a:srgbClr val="00B050"/>
              </a:solidFill>
            </a:endParaRPr>
          </a:p>
        </p:txBody>
      </p:sp>
      <p:graphicFrame>
        <p:nvGraphicFramePr>
          <p:cNvPr id="122927" name="Group 4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87633955"/>
              </p:ext>
            </p:extLst>
          </p:nvPr>
        </p:nvGraphicFramePr>
        <p:xfrm>
          <a:off x="135466" y="1729316"/>
          <a:ext cx="8703733" cy="4203702"/>
        </p:xfrm>
        <a:graphic>
          <a:graphicData uri="http://schemas.openxmlformats.org/drawingml/2006/table">
            <a:tbl>
              <a:tblPr/>
              <a:tblGrid>
                <a:gridCol w="4361221"/>
                <a:gridCol w="4342512"/>
              </a:tblGrid>
              <a:tr h="518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Production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Semantic actions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588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T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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L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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L.In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:= 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T.type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18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T.Type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:= integer}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18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real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T.Type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:= real}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0303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  L</a:t>
                      </a:r>
                      <a:r>
                        <a:rPr kumimoji="1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, 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{L</a:t>
                      </a:r>
                      <a:r>
                        <a:rPr kumimoji="1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.In := 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L.In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Addtype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id.entry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L.in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0303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  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Addtype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id.entry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L.in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78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>
          <a:xfrm>
            <a:off x="51945" y="214366"/>
            <a:ext cx="8931188" cy="1074981"/>
          </a:xfrm>
          <a:solidFill>
            <a:srgbClr val="009A44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Parse Tree for L-attributes </a:t>
            </a:r>
            <a:r>
              <a:rPr lang="en-US" altLang="en-US" dirty="0" smtClean="0">
                <a:solidFill>
                  <a:srgbClr val="FF0000"/>
                </a:solidFill>
              </a:rPr>
              <a:t>bottom to top</a:t>
            </a:r>
          </a:p>
        </p:txBody>
      </p:sp>
      <p:sp>
        <p:nvSpPr>
          <p:cNvPr id="37891" name="Text Box 7"/>
          <p:cNvSpPr txBox="1">
            <a:spLocks noChangeArrowheads="1"/>
          </p:cNvSpPr>
          <p:nvPr/>
        </p:nvSpPr>
        <p:spPr bwMode="auto">
          <a:xfrm>
            <a:off x="4038600" y="1981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7892" name="Line 8"/>
          <p:cNvSpPr>
            <a:spLocks noChangeShapeType="1"/>
          </p:cNvSpPr>
          <p:nvPr/>
        </p:nvSpPr>
        <p:spPr bwMode="auto">
          <a:xfrm flipH="1">
            <a:off x="3048000" y="2362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9"/>
          <p:cNvSpPr txBox="1">
            <a:spLocks noChangeArrowheads="1"/>
          </p:cNvSpPr>
          <p:nvPr/>
        </p:nvSpPr>
        <p:spPr bwMode="auto">
          <a:xfrm>
            <a:off x="2590800" y="3200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err="1">
                <a:latin typeface="Times New Roman" pitchFamily="18" charset="0"/>
              </a:rPr>
              <a:t>T.Type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>
                <a:solidFill>
                  <a:schemeClr val="accent5"/>
                </a:solidFill>
                <a:latin typeface="Times New Roman" pitchFamily="18" charset="0"/>
              </a:rPr>
              <a:t>real</a:t>
            </a:r>
          </a:p>
        </p:txBody>
      </p:sp>
      <p:sp>
        <p:nvSpPr>
          <p:cNvPr id="37894" name="Line 12"/>
          <p:cNvSpPr>
            <a:spLocks noChangeShapeType="1"/>
          </p:cNvSpPr>
          <p:nvPr/>
        </p:nvSpPr>
        <p:spPr bwMode="auto">
          <a:xfrm>
            <a:off x="4267200" y="2286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13"/>
          <p:cNvSpPr txBox="1">
            <a:spLocks noChangeArrowheads="1"/>
          </p:cNvSpPr>
          <p:nvPr/>
        </p:nvSpPr>
        <p:spPr bwMode="auto">
          <a:xfrm>
            <a:off x="4724400" y="2819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Times New Roman" pitchFamily="18" charset="0"/>
              </a:rPr>
              <a:t>L.in</a:t>
            </a:r>
            <a:r>
              <a:rPr lang="en-US" dirty="0">
                <a:latin typeface="Times New Roman" pitchFamily="18" charset="0"/>
              </a:rPr>
              <a:t> =</a:t>
            </a:r>
            <a:r>
              <a:rPr lang="en-US" dirty="0">
                <a:solidFill>
                  <a:schemeClr val="accent5"/>
                </a:solidFill>
                <a:latin typeface="Times New Roman" pitchFamily="18" charset="0"/>
              </a:rPr>
              <a:t>real</a:t>
            </a:r>
          </a:p>
        </p:txBody>
      </p:sp>
      <p:sp>
        <p:nvSpPr>
          <p:cNvPr id="37896" name="Line 14"/>
          <p:cNvSpPr>
            <a:spLocks noChangeShapeType="1"/>
          </p:cNvSpPr>
          <p:nvPr/>
        </p:nvSpPr>
        <p:spPr bwMode="auto">
          <a:xfrm flipH="1">
            <a:off x="4419600" y="3200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15"/>
          <p:cNvSpPr>
            <a:spLocks noChangeShapeType="1"/>
          </p:cNvSpPr>
          <p:nvPr/>
        </p:nvSpPr>
        <p:spPr bwMode="auto">
          <a:xfrm>
            <a:off x="52578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6"/>
          <p:cNvSpPr>
            <a:spLocks noChangeShapeType="1"/>
          </p:cNvSpPr>
          <p:nvPr/>
        </p:nvSpPr>
        <p:spPr bwMode="auto">
          <a:xfrm>
            <a:off x="5486400" y="3200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Text Box 17"/>
          <p:cNvSpPr txBox="1">
            <a:spLocks noChangeArrowheads="1"/>
          </p:cNvSpPr>
          <p:nvPr/>
        </p:nvSpPr>
        <p:spPr bwMode="auto">
          <a:xfrm>
            <a:off x="3581400" y="3962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.in =</a:t>
            </a:r>
            <a:r>
              <a:rPr lang="en-US" dirty="0">
                <a:solidFill>
                  <a:schemeClr val="accent5"/>
                </a:solidFill>
                <a:latin typeface="Times New Roman" pitchFamily="18" charset="0"/>
              </a:rPr>
              <a:t>real</a:t>
            </a:r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5105400" y="3962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7901" name="Text Box 19"/>
          <p:cNvSpPr txBox="1">
            <a:spLocks noChangeArrowheads="1"/>
          </p:cNvSpPr>
          <p:nvPr/>
        </p:nvSpPr>
        <p:spPr bwMode="auto">
          <a:xfrm>
            <a:off x="6553200" y="4038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7902" name="Line 20"/>
          <p:cNvSpPr>
            <a:spLocks noChangeShapeType="1"/>
          </p:cNvSpPr>
          <p:nvPr/>
        </p:nvSpPr>
        <p:spPr bwMode="auto">
          <a:xfrm flipH="1">
            <a:off x="3429000" y="43434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21"/>
          <p:cNvSpPr>
            <a:spLocks noChangeShapeType="1"/>
          </p:cNvSpPr>
          <p:nvPr/>
        </p:nvSpPr>
        <p:spPr bwMode="auto">
          <a:xfrm>
            <a:off x="4343400" y="4343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22"/>
          <p:cNvSpPr>
            <a:spLocks noChangeShapeType="1"/>
          </p:cNvSpPr>
          <p:nvPr/>
        </p:nvSpPr>
        <p:spPr bwMode="auto">
          <a:xfrm>
            <a:off x="4572000" y="43434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23"/>
          <p:cNvSpPr txBox="1">
            <a:spLocks noChangeArrowheads="1"/>
          </p:cNvSpPr>
          <p:nvPr/>
        </p:nvSpPr>
        <p:spPr bwMode="auto">
          <a:xfrm>
            <a:off x="2819400" y="54102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.in =</a:t>
            </a:r>
            <a:r>
              <a:rPr lang="en-US" dirty="0">
                <a:solidFill>
                  <a:schemeClr val="accent5"/>
                </a:solidFill>
                <a:latin typeface="Times New Roman" pitchFamily="18" charset="0"/>
              </a:rPr>
              <a:t>real</a:t>
            </a:r>
          </a:p>
        </p:txBody>
      </p:sp>
      <p:sp>
        <p:nvSpPr>
          <p:cNvPr id="37906" name="Text Box 24"/>
          <p:cNvSpPr txBox="1">
            <a:spLocks noChangeArrowheads="1"/>
          </p:cNvSpPr>
          <p:nvPr/>
        </p:nvSpPr>
        <p:spPr bwMode="auto">
          <a:xfrm>
            <a:off x="4191000" y="5486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7907" name="Text Box 25"/>
          <p:cNvSpPr txBox="1">
            <a:spLocks noChangeArrowheads="1"/>
          </p:cNvSpPr>
          <p:nvPr/>
        </p:nvSpPr>
        <p:spPr bwMode="auto">
          <a:xfrm>
            <a:off x="5486400" y="5334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7908" name="Line 26"/>
          <p:cNvSpPr>
            <a:spLocks noChangeShapeType="1"/>
          </p:cNvSpPr>
          <p:nvPr/>
        </p:nvSpPr>
        <p:spPr bwMode="auto">
          <a:xfrm>
            <a:off x="3352800" y="579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Text Box 27"/>
          <p:cNvSpPr txBox="1">
            <a:spLocks noChangeArrowheads="1"/>
          </p:cNvSpPr>
          <p:nvPr/>
        </p:nvSpPr>
        <p:spPr bwMode="auto">
          <a:xfrm>
            <a:off x="3048000" y="6248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  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pic>
        <p:nvPicPr>
          <p:cNvPr id="31766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57800"/>
            <a:ext cx="2438400" cy="1414463"/>
          </a:xfrm>
          <a:prstGeom prst="rect">
            <a:avLst/>
          </a:prstGeom>
          <a:solidFill>
            <a:srgbClr val="0099FF"/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1767" name="Rectangle 34"/>
          <p:cNvSpPr>
            <a:spLocks noChangeArrowheads="1"/>
          </p:cNvSpPr>
          <p:nvPr/>
        </p:nvSpPr>
        <p:spPr bwMode="auto">
          <a:xfrm>
            <a:off x="0" y="4800600"/>
            <a:ext cx="1287463" cy="369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real  p, q, r</a:t>
            </a:r>
          </a:p>
        </p:txBody>
      </p:sp>
      <p:sp>
        <p:nvSpPr>
          <p:cNvPr id="37912" name="Line 37"/>
          <p:cNvSpPr>
            <a:spLocks noChangeShapeType="1"/>
          </p:cNvSpPr>
          <p:nvPr/>
        </p:nvSpPr>
        <p:spPr bwMode="auto">
          <a:xfrm flipV="1">
            <a:off x="2743200" y="2209800"/>
            <a:ext cx="1295400" cy="990600"/>
          </a:xfrm>
          <a:prstGeom prst="line">
            <a:avLst/>
          </a:prstGeom>
          <a:noFill/>
          <a:ln w="38100">
            <a:solidFill>
              <a:srgbClr val="CC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38"/>
          <p:cNvSpPr>
            <a:spLocks noChangeShapeType="1"/>
          </p:cNvSpPr>
          <p:nvPr/>
        </p:nvSpPr>
        <p:spPr bwMode="auto">
          <a:xfrm>
            <a:off x="4419600" y="2209800"/>
            <a:ext cx="914400" cy="457200"/>
          </a:xfrm>
          <a:prstGeom prst="line">
            <a:avLst/>
          </a:prstGeom>
          <a:noFill/>
          <a:ln w="38100">
            <a:solidFill>
              <a:srgbClr val="00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39"/>
          <p:cNvSpPr>
            <a:spLocks noChangeShapeType="1"/>
          </p:cNvSpPr>
          <p:nvPr/>
        </p:nvSpPr>
        <p:spPr bwMode="auto">
          <a:xfrm flipH="1">
            <a:off x="4343400" y="3200400"/>
            <a:ext cx="685800" cy="762000"/>
          </a:xfrm>
          <a:prstGeom prst="line">
            <a:avLst/>
          </a:prstGeom>
          <a:noFill/>
          <a:ln w="38100">
            <a:solidFill>
              <a:srgbClr val="00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40"/>
          <p:cNvSpPr>
            <a:spLocks noChangeShapeType="1"/>
          </p:cNvSpPr>
          <p:nvPr/>
        </p:nvSpPr>
        <p:spPr bwMode="auto">
          <a:xfrm flipH="1">
            <a:off x="3352800" y="4419600"/>
            <a:ext cx="609600" cy="838200"/>
          </a:xfrm>
          <a:prstGeom prst="line">
            <a:avLst/>
          </a:prstGeom>
          <a:noFill/>
          <a:ln w="38100">
            <a:solidFill>
              <a:srgbClr val="00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Text Box 41"/>
          <p:cNvSpPr txBox="1">
            <a:spLocks noChangeArrowheads="1"/>
          </p:cNvSpPr>
          <p:nvPr/>
        </p:nvSpPr>
        <p:spPr bwMode="auto">
          <a:xfrm rot="-2135682">
            <a:off x="2514600" y="2362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Type=real</a:t>
            </a:r>
          </a:p>
        </p:txBody>
      </p:sp>
      <p:sp>
        <p:nvSpPr>
          <p:cNvPr id="37917" name="Text Box 42"/>
          <p:cNvSpPr txBox="1">
            <a:spLocks noChangeArrowheads="1"/>
          </p:cNvSpPr>
          <p:nvPr/>
        </p:nvSpPr>
        <p:spPr bwMode="auto">
          <a:xfrm rot="1462170">
            <a:off x="4232275" y="19177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9900"/>
                </a:solidFill>
              </a:rPr>
              <a:t>Type=real</a:t>
            </a:r>
          </a:p>
        </p:txBody>
      </p:sp>
      <p:sp>
        <p:nvSpPr>
          <p:cNvPr id="37918" name="Rectangle 43"/>
          <p:cNvSpPr>
            <a:spLocks noChangeArrowheads="1"/>
          </p:cNvSpPr>
          <p:nvPr/>
        </p:nvSpPr>
        <p:spPr bwMode="auto">
          <a:xfrm>
            <a:off x="1524000" y="5715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1">
                <a:solidFill>
                  <a:srgbClr val="0000FF"/>
                </a:solidFill>
              </a:rPr>
              <a:t>real</a:t>
            </a:r>
          </a:p>
        </p:txBody>
      </p:sp>
      <p:sp>
        <p:nvSpPr>
          <p:cNvPr id="2" name="Freeform 1"/>
          <p:cNvSpPr/>
          <p:nvPr/>
        </p:nvSpPr>
        <p:spPr>
          <a:xfrm>
            <a:off x="556181" y="1373294"/>
            <a:ext cx="5760323" cy="5187762"/>
          </a:xfrm>
          <a:custGeom>
            <a:avLst/>
            <a:gdLst>
              <a:gd name="connsiteX0" fmla="*/ 0 w 5760323"/>
              <a:gd name="connsiteY0" fmla="*/ 2284306 h 5187762"/>
              <a:gd name="connsiteX1" fmla="*/ 3205114 w 5760323"/>
              <a:gd name="connsiteY1" fmla="*/ 69007 h 5187762"/>
              <a:gd name="connsiteX2" fmla="*/ 5759778 w 5760323"/>
              <a:gd name="connsiteY2" fmla="*/ 889139 h 5187762"/>
              <a:gd name="connsiteX3" fmla="*/ 3431357 w 5760323"/>
              <a:gd name="connsiteY3" fmla="*/ 4131960 h 5187762"/>
              <a:gd name="connsiteX4" fmla="*/ 3139126 w 5760323"/>
              <a:gd name="connsiteY4" fmla="*/ 5187762 h 5187762"/>
              <a:gd name="connsiteX5" fmla="*/ 3139126 w 5760323"/>
              <a:gd name="connsiteY5" fmla="*/ 5187762 h 518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0323" h="5187762">
                <a:moveTo>
                  <a:pt x="0" y="2284306"/>
                </a:moveTo>
                <a:cubicBezTo>
                  <a:pt x="1122575" y="1292920"/>
                  <a:pt x="2245151" y="301535"/>
                  <a:pt x="3205114" y="69007"/>
                </a:cubicBezTo>
                <a:cubicBezTo>
                  <a:pt x="4165077" y="-163521"/>
                  <a:pt x="5722071" y="211980"/>
                  <a:pt x="5759778" y="889139"/>
                </a:cubicBezTo>
                <a:cubicBezTo>
                  <a:pt x="5797485" y="1566298"/>
                  <a:pt x="3868132" y="3415523"/>
                  <a:pt x="3431357" y="4131960"/>
                </a:cubicBezTo>
                <a:cubicBezTo>
                  <a:pt x="2994582" y="4848397"/>
                  <a:pt x="3139126" y="5187762"/>
                  <a:pt x="3139126" y="5187762"/>
                </a:cubicBezTo>
                <a:lnTo>
                  <a:pt x="3139126" y="5187762"/>
                </a:lnTo>
              </a:path>
            </a:pathLst>
          </a:custGeom>
          <a:noFill/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91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Rules using Inherited and Synthesized attribute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74821" y="2042984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Having both Inherited and Synthesized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B0F0"/>
                </a:solidFill>
              </a:rPr>
              <a:t>An inherited attribute for a symbol on R.H.S of the rule must be computed by the semantic action before that symbol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semantic action must not refer to a S-attribute of a symbol to the right of the action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7030A0"/>
                </a:solidFill>
              </a:rPr>
              <a:t>S-attribute for non-terminal on the L.H.S can only be computed after ALL attributes it references have been computed</a:t>
            </a:r>
          </a:p>
        </p:txBody>
      </p:sp>
    </p:spTree>
    <p:extLst>
      <p:ext uri="{BB962C8B-B14F-4D97-AF65-F5344CB8AC3E}">
        <p14:creationId xmlns:p14="http://schemas.microsoft.com/office/powerpoint/2010/main" val="2925187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of Non-L-attribute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1135"/>
            <a:ext cx="9144000" cy="49371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Any SDD containing the following production and rules cannot be L-attributed:</a:t>
            </a:r>
          </a:p>
          <a:p>
            <a:pPr eaLnBrk="1" hangingPunct="1"/>
            <a:r>
              <a:rPr lang="en-US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Production			Semantic Rules</a:t>
            </a: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Wingdings" panose="05000000000000000000" pitchFamily="2" charset="2"/>
              </a:rPr>
              <a:t> B </a:t>
            </a:r>
            <a:r>
              <a:rPr lang="en-US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C</a:t>
            </a:r>
            <a:r>
              <a:rPr lang="en-US" altLang="en-US" dirty="0" smtClean="0">
                <a:sym typeface="Wingdings" panose="05000000000000000000" pitchFamily="2" charset="2"/>
              </a:rPr>
              <a:t>			</a:t>
            </a:r>
            <a:r>
              <a:rPr lang="en-US" altLang="en-US" dirty="0" err="1" smtClean="0">
                <a:sym typeface="Wingdings" panose="05000000000000000000" pitchFamily="2" charset="2"/>
              </a:rPr>
              <a:t>A.syn</a:t>
            </a:r>
            <a:r>
              <a:rPr lang="en-US" altLang="en-US" dirty="0" smtClean="0">
                <a:sym typeface="Wingdings" panose="05000000000000000000" pitchFamily="2" charset="2"/>
              </a:rPr>
              <a:t> = </a:t>
            </a:r>
            <a:r>
              <a:rPr lang="en-US" altLang="en-US" dirty="0" err="1" smtClean="0">
                <a:sym typeface="Wingdings" panose="05000000000000000000" pitchFamily="2" charset="2"/>
              </a:rPr>
              <a:t>B.val</a:t>
            </a:r>
            <a:r>
              <a:rPr lang="en-US" altLang="en-US" dirty="0" smtClean="0">
                <a:sym typeface="Wingdings" panose="05000000000000000000" pitchFamily="2" charset="2"/>
              </a:rPr>
              <a:t>; 		  //</a:t>
            </a:r>
            <a:r>
              <a:rPr lang="en-US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OK</a:t>
            </a:r>
          </a:p>
          <a:p>
            <a:pPr eaLnBrk="1" hangingPunct="1"/>
            <a:r>
              <a:rPr lang="en-US" altLang="en-US" dirty="0" smtClean="0">
                <a:sym typeface="Wingdings" panose="05000000000000000000" pitchFamily="2" charset="2"/>
              </a:rPr>
              <a:t>                                          </a:t>
            </a:r>
            <a:r>
              <a:rPr lang="en-US" altLang="en-US" dirty="0" err="1" smtClean="0">
                <a:sym typeface="Wingdings" panose="05000000000000000000" pitchFamily="2" charset="2"/>
              </a:rPr>
              <a:t>B.inh</a:t>
            </a:r>
            <a:r>
              <a:rPr lang="en-US" altLang="en-US" dirty="0" smtClean="0">
                <a:sym typeface="Wingdings" panose="05000000000000000000" pitchFamily="2" charset="2"/>
              </a:rPr>
              <a:t> = F (</a:t>
            </a:r>
            <a:r>
              <a:rPr lang="en-US" altLang="en-US" dirty="0" err="1" smtClean="0">
                <a:sym typeface="Wingdings" panose="05000000000000000000" pitchFamily="2" charset="2"/>
              </a:rPr>
              <a:t>C.val</a:t>
            </a:r>
            <a:r>
              <a:rPr lang="en-US" altLang="en-US" dirty="0" smtClean="0">
                <a:sym typeface="Wingdings" panose="05000000000000000000" pitchFamily="2" charset="2"/>
              </a:rPr>
              <a:t>, </a:t>
            </a:r>
            <a:r>
              <a:rPr lang="en-US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A.syn</a:t>
            </a:r>
            <a:r>
              <a:rPr lang="en-US" altLang="en-US" dirty="0" smtClean="0">
                <a:sym typeface="Wingdings" panose="05000000000000000000" pitchFamily="2" charset="2"/>
              </a:rPr>
              <a:t>)      //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Not  OK              							 </a:t>
            </a:r>
          </a:p>
        </p:txBody>
      </p:sp>
    </p:spTree>
    <p:extLst>
      <p:ext uri="{BB962C8B-B14F-4D97-AF65-F5344CB8AC3E}">
        <p14:creationId xmlns:p14="http://schemas.microsoft.com/office/powerpoint/2010/main" val="1119475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SDD’s (AG) Applications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812324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evaluation of the semantic rules can be used for</a:t>
            </a:r>
          </a:p>
          <a:p>
            <a:pPr lvl="1" eaLnBrk="1" hangingPunct="1"/>
            <a:r>
              <a:rPr lang="en-US" altLang="en-US" sz="3200" dirty="0" smtClean="0">
                <a:solidFill>
                  <a:srgbClr val="CC00FF"/>
                </a:solidFill>
              </a:rPr>
              <a:t>Inferring expression type</a:t>
            </a:r>
          </a:p>
          <a:p>
            <a:pPr lvl="1" eaLnBrk="1" hangingPunct="1"/>
            <a:r>
              <a:rPr lang="en-US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Saving information into a Symbol Table</a:t>
            </a:r>
          </a:p>
          <a:p>
            <a:pPr lvl="1" eaLnBrk="1" hangingPunct="1"/>
            <a:r>
              <a:rPr lang="en-US" altLang="en-US" sz="3200" dirty="0" smtClean="0"/>
              <a:t>Generating Code (intermediate and final code)</a:t>
            </a:r>
          </a:p>
          <a:p>
            <a:pPr lvl="1" eaLnBrk="1" hangingPunct="1"/>
            <a:r>
              <a:rPr lang="en-US" altLang="en-US" sz="3200" dirty="0" smtClean="0"/>
              <a:t>Emitting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043939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70022" y="270858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SDD vs. AG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70022" y="1787611"/>
            <a:ext cx="8229600" cy="4937125"/>
          </a:xfrm>
        </p:spPr>
        <p:txBody>
          <a:bodyPr/>
          <a:lstStyle/>
          <a:p>
            <a:r>
              <a:rPr lang="en-US" altLang="en-US" sz="2400" dirty="0" smtClean="0">
                <a:cs typeface="Times New Roman" panose="02020603050405020304" pitchFamily="18" charset="0"/>
              </a:rPr>
              <a:t>In a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syntax-directed definition (SDD)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, a semantic rule may just evaluate a value of an attribute or it may have some </a:t>
            </a:r>
            <a:r>
              <a:rPr lang="en-US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side effects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(e.g., printing values or modifying some values)</a:t>
            </a:r>
          </a:p>
          <a:p>
            <a:pPr lvl="1"/>
            <a:r>
              <a:rPr lang="en-US" altLang="en-US" sz="2100" dirty="0" smtClean="0">
                <a:cs typeface="Times New Roman" panose="02020603050405020304" pitchFamily="18" charset="0"/>
              </a:rPr>
              <a:t>Used where the attribute evaluation order can be determined from the semantic action inserted within the </a:t>
            </a:r>
            <a:r>
              <a:rPr lang="en-US" altLang="en-US" sz="2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R.H.S</a:t>
            </a:r>
            <a:r>
              <a:rPr lang="en-US" altLang="en-US" sz="2100" dirty="0" smtClean="0">
                <a:cs typeface="Times New Roman" panose="02020603050405020304" pitchFamily="18" charset="0"/>
              </a:rPr>
              <a:t> (schema translation)</a:t>
            </a:r>
          </a:p>
          <a:p>
            <a:pPr lvl="1"/>
            <a:r>
              <a:rPr lang="en-US" altLang="en-US" sz="21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evaluation order </a:t>
            </a:r>
            <a:r>
              <a:rPr lang="en-US" altLang="en-US" sz="2100" dirty="0" smtClean="0">
                <a:cs typeface="Times New Roman" panose="02020603050405020304" pitchFamily="18" charset="0"/>
              </a:rPr>
              <a:t>of semantic actions are based on </a:t>
            </a:r>
            <a:r>
              <a:rPr lang="en-US" altLang="en-US" sz="2100" u="sng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Depth First Search (DFS) walk</a:t>
            </a:r>
          </a:p>
          <a:p>
            <a:r>
              <a:rPr lang="en-US" altLang="en-US" sz="2400" dirty="0" smtClean="0">
                <a:cs typeface="Times New Roman" panose="02020603050405020304" pitchFamily="18" charset="0"/>
              </a:rPr>
              <a:t>An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attribute grammar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is a syntax-directed definition in which the functions in the semantic rules </a:t>
            </a:r>
            <a:r>
              <a:rPr lang="en-US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cannot have side effects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(i.e., </a:t>
            </a:r>
            <a:r>
              <a:rPr lang="en-US" altLang="en-US" sz="24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they can only evaluate values of attributes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altLang="en-US" sz="2100" dirty="0" smtClean="0">
                <a:cs typeface="Times New Roman" panose="02020603050405020304" pitchFamily="18" charset="0"/>
              </a:rPr>
              <a:t>Also,  it is not practical computing </a:t>
            </a:r>
            <a:r>
              <a:rPr lang="en-US" altLang="en-US" sz="2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all of the attribute dependencies </a:t>
            </a:r>
            <a:r>
              <a:rPr lang="en-US" altLang="en-US" sz="2100" dirty="0" smtClean="0">
                <a:cs typeface="Times New Roman" panose="02020603050405020304" pitchFamily="18" charset="0"/>
              </a:rPr>
              <a:t>from the tree is hard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185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25627" y="161926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Syntax Directed </a:t>
            </a:r>
            <a:r>
              <a:rPr lang="en-US" altLang="en-US" dirty="0"/>
              <a:t>D</a:t>
            </a:r>
            <a:r>
              <a:rPr lang="en-US" altLang="en-US" dirty="0" smtClean="0"/>
              <a:t>efinitions (SDD)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5627" y="1828800"/>
            <a:ext cx="8229600" cy="49371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SDD?</a:t>
            </a:r>
          </a:p>
          <a:p>
            <a:pPr lvl="1"/>
            <a:r>
              <a:rPr lang="en-US" altLang="en-US" dirty="0" smtClean="0"/>
              <a:t> SDD = CFG+ Attributes+ Semantics Rules</a:t>
            </a:r>
          </a:p>
          <a:p>
            <a:pPr lvl="1"/>
            <a:r>
              <a:rPr lang="en-US" altLang="en-US" dirty="0" smtClean="0"/>
              <a:t>Attributes are associated with grammar</a:t>
            </a:r>
          </a:p>
          <a:p>
            <a:pPr lvl="2"/>
            <a:r>
              <a:rPr lang="en-US" altLang="en-US" dirty="0" smtClean="0"/>
              <a:t>Two type of attributes</a:t>
            </a:r>
          </a:p>
          <a:p>
            <a:pPr lvl="3"/>
            <a:r>
              <a:rPr lang="en-US" altLang="en-US" dirty="0" smtClean="0"/>
              <a:t>Inherited</a:t>
            </a:r>
          </a:p>
          <a:p>
            <a:pPr lvl="3"/>
            <a:r>
              <a:rPr lang="en-US" altLang="en-US" dirty="0" smtClean="0"/>
              <a:t>Synthesized</a:t>
            </a:r>
          </a:p>
          <a:p>
            <a:pPr lvl="1"/>
            <a:r>
              <a:rPr lang="en-US" altLang="en-US" dirty="0" smtClean="0"/>
              <a:t>Rules are associated with productions</a:t>
            </a:r>
          </a:p>
          <a:p>
            <a:pPr lvl="1"/>
            <a:r>
              <a:rPr lang="en-US" altLang="en-US" dirty="0" smtClean="0"/>
              <a:t>Ordering of the tree obtained by </a:t>
            </a:r>
            <a:r>
              <a:rPr lang="en-US" altLang="en-US" dirty="0" smtClean="0">
                <a:solidFill>
                  <a:srgbClr val="FF0000"/>
                </a:solidFill>
              </a:rPr>
              <a:t>dependency graph </a:t>
            </a:r>
            <a:r>
              <a:rPr lang="en-US" altLang="en-US" dirty="0" smtClean="0"/>
              <a:t>using topological sort</a:t>
            </a:r>
          </a:p>
          <a:p>
            <a:pPr lvl="2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973" y="365126"/>
            <a:ext cx="8412377" cy="1325563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Symbol Table &amp; Attribute Grammar (AG)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02973" y="1804086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 smtClean="0"/>
              <a:t>AG </a:t>
            </a:r>
          </a:p>
          <a:p>
            <a:pPr lvl="1" eaLnBrk="1" hangingPunct="1"/>
            <a:r>
              <a:rPr lang="en-US" altLang="en-US" sz="2800" dirty="0" smtClean="0">
                <a:solidFill>
                  <a:schemeClr val="tx1"/>
                </a:solidFill>
              </a:rPr>
              <a:t>constrain those syntactically corrected strings to meet the required semantics (meaning) in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strongly typed </a:t>
            </a:r>
            <a:r>
              <a:rPr lang="en-US" altLang="en-US" sz="2800" dirty="0" smtClean="0">
                <a:solidFill>
                  <a:schemeClr val="tx1"/>
                </a:solidFill>
              </a:rPr>
              <a:t>language</a:t>
            </a:r>
          </a:p>
          <a:p>
            <a:r>
              <a:rPr lang="en-US" altLang="en-US" sz="3200" dirty="0" smtClean="0"/>
              <a:t>Example of constraints (rules) include: </a:t>
            </a:r>
          </a:p>
          <a:p>
            <a:pPr lvl="1"/>
            <a:r>
              <a:rPr lang="en-US" altLang="en-US" sz="3200" dirty="0" smtClean="0">
                <a:solidFill>
                  <a:srgbClr val="FF0000"/>
                </a:solidFill>
              </a:rPr>
              <a:t>type compatibility </a:t>
            </a:r>
            <a:r>
              <a:rPr lang="en-US" altLang="en-US" sz="3200" dirty="0" smtClean="0"/>
              <a:t>(type checking/type violation)</a:t>
            </a:r>
          </a:p>
          <a:p>
            <a:pPr lvl="2"/>
            <a:r>
              <a:rPr lang="en-US" altLang="en-US" sz="3000" dirty="0" smtClean="0"/>
              <a:t>declared type of any variable or expression be consistent to its usage</a:t>
            </a:r>
          </a:p>
          <a:p>
            <a:pPr lvl="1"/>
            <a:r>
              <a:rPr lang="en-US" altLang="en-US" sz="3200" dirty="0" smtClean="0">
                <a:solidFill>
                  <a:srgbClr val="009A44"/>
                </a:solidFill>
              </a:rPr>
              <a:t>define/usage</a:t>
            </a:r>
            <a:r>
              <a:rPr lang="en-US" altLang="en-US" sz="3200" dirty="0" smtClean="0">
                <a:solidFill>
                  <a:srgbClr val="00B0F0"/>
                </a:solidFill>
              </a:rPr>
              <a:t> </a:t>
            </a:r>
            <a:r>
              <a:rPr lang="en-US" altLang="en-US" sz="3200" dirty="0" smtClean="0"/>
              <a:t>(pre-declaration) </a:t>
            </a:r>
          </a:p>
          <a:p>
            <a:pPr lvl="2"/>
            <a:r>
              <a:rPr lang="en-US" altLang="en-US" sz="3000" dirty="0" smtClean="0"/>
              <a:t>identifier must be defined before it can be used</a:t>
            </a:r>
          </a:p>
          <a:p>
            <a:pPr lvl="1"/>
            <a:r>
              <a:rPr lang="en-US" altLang="en-US" sz="3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695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340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Symbol Table: 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6496" y="1804087"/>
            <a:ext cx="9057504" cy="4937125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How to enforce </a:t>
            </a:r>
            <a:r>
              <a:rPr lang="en-US" altLang="en-US" dirty="0" smtClean="0">
                <a:solidFill>
                  <a:srgbClr val="FF0000"/>
                </a:solidFill>
              </a:rPr>
              <a:t>PLs constraints </a:t>
            </a:r>
            <a:r>
              <a:rPr lang="en-US" altLang="en-US" dirty="0" smtClean="0"/>
              <a:t>and context?</a:t>
            </a:r>
          </a:p>
          <a:p>
            <a:pPr lvl="1"/>
            <a:r>
              <a:rPr lang="en-US" altLang="en-US" dirty="0" smtClean="0"/>
              <a:t>Adding attributes to programming constructs</a:t>
            </a:r>
          </a:p>
          <a:p>
            <a:pPr lvl="1"/>
            <a:r>
              <a:rPr lang="en-US" altLang="en-US" dirty="0" smtClean="0"/>
              <a:t>Keeping these information in the symbol table</a:t>
            </a:r>
          </a:p>
          <a:p>
            <a:pPr lvl="1" eaLnBrk="1" hangingPunct="1"/>
            <a:r>
              <a:rPr lang="en-US" altLang="en-US" dirty="0" smtClean="0"/>
              <a:t>Maintaining the information properly</a:t>
            </a:r>
          </a:p>
          <a:p>
            <a:r>
              <a:rPr lang="en-US" altLang="en-US" dirty="0" smtClean="0"/>
              <a:t>Example of information</a:t>
            </a:r>
            <a:r>
              <a:rPr lang="en-US" altLang="en-US" dirty="0"/>
              <a:t> </a:t>
            </a:r>
            <a:r>
              <a:rPr lang="en-US" altLang="en-US" dirty="0" smtClean="0"/>
              <a:t>added to Symbol table:</a:t>
            </a:r>
          </a:p>
          <a:p>
            <a:pPr lvl="1"/>
            <a:r>
              <a:rPr lang="en-US" altLang="en-US" dirty="0" smtClean="0"/>
              <a:t>Names /variables </a:t>
            </a:r>
          </a:p>
          <a:p>
            <a:pPr lvl="2"/>
            <a:r>
              <a:rPr lang="en-US" altLang="en-US" dirty="0" smtClean="0"/>
              <a:t>types, scope of declaration, etc.</a:t>
            </a:r>
          </a:p>
          <a:p>
            <a:pPr lvl="1"/>
            <a:r>
              <a:rPr lang="en-US" altLang="en-US" dirty="0" smtClean="0"/>
              <a:t>Array </a:t>
            </a:r>
          </a:p>
          <a:p>
            <a:pPr lvl="2"/>
            <a:r>
              <a:rPr lang="en-US" altLang="en-US" dirty="0" smtClean="0"/>
              <a:t>number of dimensions, upper/lower bound, type</a:t>
            </a:r>
          </a:p>
          <a:p>
            <a:pPr lvl="1"/>
            <a:r>
              <a:rPr lang="en-US" altLang="en-US" dirty="0" smtClean="0"/>
              <a:t>Procedures/functions </a:t>
            </a:r>
          </a:p>
          <a:p>
            <a:pPr lvl="2"/>
            <a:r>
              <a:rPr lang="en-US" altLang="en-US" dirty="0" smtClean="0"/>
              <a:t>number of parameters,  their types, and return type</a:t>
            </a:r>
          </a:p>
          <a:p>
            <a:pPr lvl="1"/>
            <a:r>
              <a:rPr lang="en-US" altLang="en-US" dirty="0" smtClean="0"/>
              <a:t>Structures/records </a:t>
            </a:r>
          </a:p>
          <a:p>
            <a:pPr lvl="2"/>
            <a:r>
              <a:rPr lang="en-US" altLang="en-US" dirty="0" smtClean="0"/>
              <a:t>list of fields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7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r>
              <a:rPr lang="en-US" altLang="en-US" dirty="0" smtClean="0"/>
              <a:t>Symbol table: 2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0" y="1779373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Symbol table?</a:t>
            </a:r>
          </a:p>
          <a:p>
            <a:pPr lvl="1" eaLnBrk="1" hangingPunct="1"/>
            <a:r>
              <a:rPr lang="en-US" altLang="en-US" dirty="0" smtClean="0"/>
              <a:t>Data structure used to associate a set of identifiers (IDs) with their values/attributes</a:t>
            </a:r>
          </a:p>
          <a:p>
            <a:pPr lvl="1" eaLnBrk="1" hangingPunct="1"/>
            <a:r>
              <a:rPr lang="en-US" altLang="en-US" dirty="0" smtClean="0"/>
              <a:t>IDs’ information are modelled as </a:t>
            </a:r>
            <a:r>
              <a:rPr lang="en-US" altLang="en-US" u="sng" dirty="0" smtClean="0">
                <a:solidFill>
                  <a:srgbClr val="FF0000"/>
                </a:solidFill>
              </a:rPr>
              <a:t>record </a:t>
            </a:r>
          </a:p>
          <a:p>
            <a:pPr lvl="2"/>
            <a:r>
              <a:rPr lang="en-US" altLang="en-US" dirty="0" smtClean="0"/>
              <a:t>E.g., information (type name,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var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name, procedure/function, constant, location in memory, etc.</a:t>
            </a:r>
          </a:p>
          <a:p>
            <a:pPr lvl="1"/>
            <a:r>
              <a:rPr lang="en-US" altLang="en-US" dirty="0" smtClean="0"/>
              <a:t>Each symbol </a:t>
            </a:r>
            <a:r>
              <a:rPr lang="en-US" altLang="en-US" u="sng" dirty="0" smtClean="0">
                <a:solidFill>
                  <a:srgbClr val="0070C0"/>
                </a:solidFill>
              </a:rPr>
              <a:t>must be unique </a:t>
            </a:r>
            <a:r>
              <a:rPr lang="en-US" altLang="en-US" dirty="0" smtClean="0"/>
              <a:t>in the Symbol-table</a:t>
            </a:r>
          </a:p>
          <a:p>
            <a:pPr lvl="2"/>
            <a:r>
              <a:rPr lang="en-US" altLang="en-US" dirty="0" smtClean="0"/>
              <a:t>think of Symbol table as a dynamic function </a:t>
            </a:r>
            <a:r>
              <a:rPr lang="en-US" altLang="en-US" dirty="0" smtClean="0">
                <a:solidFill>
                  <a:srgbClr val="00B0F0"/>
                </a:solidFill>
              </a:rPr>
              <a:t>F(ID)=unique name</a:t>
            </a:r>
          </a:p>
          <a:p>
            <a:r>
              <a:rPr lang="en-US" altLang="en-US" dirty="0" smtClean="0"/>
              <a:t>The implementation of symbol table requires attention to </a:t>
            </a:r>
            <a:r>
              <a:rPr lang="en-US" altLang="en-US" dirty="0" smtClean="0">
                <a:solidFill>
                  <a:srgbClr val="009A44"/>
                </a:solidFill>
              </a:rPr>
              <a:t>details</a:t>
            </a:r>
            <a:r>
              <a:rPr lang="en-US" altLang="en-US" dirty="0" smtClean="0"/>
              <a:t> because every aspect of translation refers to the table. </a:t>
            </a:r>
          </a:p>
          <a:p>
            <a:pPr lvl="2" eaLnBrk="1" hangingPunct="1"/>
            <a:r>
              <a:rPr lang="en-US" altLang="en-US" dirty="0" smtClean="0"/>
              <a:t>The efficiency of access is very important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438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" y="365126"/>
            <a:ext cx="8405283" cy="1325563"/>
          </a:xfrm>
        </p:spPr>
        <p:txBody>
          <a:bodyPr/>
          <a:lstStyle/>
          <a:p>
            <a:r>
              <a:rPr lang="en-US" dirty="0" smtClean="0"/>
              <a:t>Symbol table: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Two main mode of accesses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>
                <a:solidFill>
                  <a:srgbClr val="00B050"/>
                </a:solidFill>
              </a:rPr>
              <a:t>To add (write) a new ID and verify that the ID is not already exist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>
                <a:solidFill>
                  <a:srgbClr val="C00000"/>
                </a:solidFill>
              </a:rPr>
              <a:t>To find (read) a specific ID and retrieve its value</a:t>
            </a:r>
          </a:p>
          <a:p>
            <a:r>
              <a:rPr lang="en-US" altLang="en-US" dirty="0" smtClean="0"/>
              <a:t>These two operations can be defined as functions</a:t>
            </a:r>
          </a:p>
          <a:p>
            <a:r>
              <a:rPr lang="en-US" altLang="en-US" dirty="0" smtClean="0"/>
              <a:t>Other operations using Symbol </a:t>
            </a:r>
            <a:r>
              <a:rPr lang="en-US" altLang="en-US" dirty="0"/>
              <a:t>tables </a:t>
            </a:r>
            <a:r>
              <a:rPr lang="en-US" altLang="en-US" dirty="0" smtClean="0"/>
              <a:t>can be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7030A0"/>
                </a:solidFill>
              </a:rPr>
              <a:t>Is-Type-Ok()?</a:t>
            </a:r>
          </a:p>
          <a:p>
            <a:pPr lvl="1"/>
            <a:r>
              <a:rPr lang="en-US" altLang="en-US" dirty="0">
                <a:solidFill>
                  <a:srgbClr val="7030A0"/>
                </a:solidFill>
              </a:rPr>
              <a:t>Is-ID-There()?</a:t>
            </a:r>
          </a:p>
          <a:p>
            <a:pPr lvl="1"/>
            <a:r>
              <a:rPr lang="en-US" altLang="en-US" dirty="0">
                <a:solidFill>
                  <a:srgbClr val="7030A0"/>
                </a:solidFill>
              </a:rPr>
              <a:t>Is-ID-Unique()?</a:t>
            </a:r>
          </a:p>
          <a:p>
            <a:pPr lvl="1"/>
            <a:r>
              <a:rPr lang="en-US" alt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12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909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Symbol Table: Implementation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6497" y="1754659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Can be implemented</a:t>
            </a:r>
          </a:p>
          <a:p>
            <a:pPr lvl="2" eaLnBrk="1" hangingPunct="1"/>
            <a:r>
              <a:rPr lang="en-US" altLang="en-US" dirty="0" smtClean="0"/>
              <a:t> Array</a:t>
            </a:r>
          </a:p>
          <a:p>
            <a:pPr lvl="3" eaLnBrk="1" hangingPunct="1"/>
            <a:r>
              <a:rPr lang="en-US" altLang="en-US" dirty="0" smtClean="0"/>
              <a:t>simple and inefficient</a:t>
            </a:r>
          </a:p>
          <a:p>
            <a:pPr lvl="2" eaLnBrk="1" hangingPunct="1"/>
            <a:r>
              <a:rPr lang="en-US" altLang="en-US" dirty="0" smtClean="0"/>
              <a:t>Linear List</a:t>
            </a:r>
          </a:p>
          <a:p>
            <a:pPr lvl="3" eaLnBrk="1" hangingPunct="1"/>
            <a:r>
              <a:rPr lang="en-US" altLang="en-US" dirty="0" smtClean="0"/>
              <a:t>simple and slow O(n)</a:t>
            </a:r>
          </a:p>
          <a:p>
            <a:pPr lvl="2" eaLnBrk="1" hangingPunct="1"/>
            <a:r>
              <a:rPr lang="en-US" altLang="en-US" dirty="0" smtClean="0"/>
              <a:t>Binary search Tree</a:t>
            </a:r>
          </a:p>
          <a:p>
            <a:pPr lvl="3" eaLnBrk="1" hangingPunct="1"/>
            <a:r>
              <a:rPr lang="en-US" altLang="en-US" dirty="0" smtClean="0"/>
              <a:t>fast and costly in space and time</a:t>
            </a:r>
          </a:p>
          <a:p>
            <a:pPr lvl="3"/>
            <a:r>
              <a:rPr lang="en-US" altLang="en-US" dirty="0" smtClean="0"/>
              <a:t>O(log2 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)   (e.g</a:t>
            </a:r>
            <a:r>
              <a:rPr lang="en-US" altLang="en-US" dirty="0"/>
              <a:t>., O(log2 </a:t>
            </a:r>
            <a:r>
              <a:rPr lang="en-US" altLang="en-US" baseline="30000" dirty="0" smtClean="0"/>
              <a:t>128</a:t>
            </a:r>
            <a:r>
              <a:rPr lang="en-US" altLang="en-US" dirty="0" smtClean="0"/>
              <a:t>  = 7)</a:t>
            </a:r>
          </a:p>
          <a:p>
            <a:pPr lvl="3"/>
            <a:r>
              <a:rPr lang="en-US" altLang="en-US" dirty="0" smtClean="0"/>
              <a:t>Worst case may take n time</a:t>
            </a:r>
          </a:p>
          <a:p>
            <a:pPr lvl="2" eaLnBrk="1" hangingPunct="1"/>
            <a:r>
              <a:rPr lang="en-US" altLang="en-US" dirty="0" smtClean="0"/>
              <a:t>Hashed table</a:t>
            </a:r>
          </a:p>
          <a:p>
            <a:pPr lvl="3" eaLnBrk="1" hangingPunct="1"/>
            <a:r>
              <a:rPr lang="en-US" altLang="en-US" dirty="0" smtClean="0"/>
              <a:t>Elegant</a:t>
            </a:r>
          </a:p>
          <a:p>
            <a:pPr lvl="3" eaLnBrk="1" hangingPunct="1"/>
            <a:r>
              <a:rPr lang="en-US" altLang="en-US" dirty="0" smtClean="0"/>
              <a:t>Uses a hash function h, to map names to integers (index)</a:t>
            </a:r>
          </a:p>
          <a:p>
            <a:pPr lvl="4" eaLnBrk="1" hangingPunct="1"/>
            <a:r>
              <a:rPr lang="en-US" altLang="en-US" dirty="0" smtClean="0"/>
              <a:t>E.g. h(n): stores information about</a:t>
            </a:r>
            <a:r>
              <a:rPr lang="en-US" altLang="en-US" dirty="0" smtClean="0">
                <a:solidFill>
                  <a:srgbClr val="009A44"/>
                </a:solidFill>
              </a:rPr>
              <a:t> n </a:t>
            </a:r>
            <a:r>
              <a:rPr lang="en-US" altLang="en-US" dirty="0" smtClean="0"/>
              <a:t>in the table at h(n)</a:t>
            </a:r>
          </a:p>
          <a:p>
            <a:pPr lvl="3" eaLnBrk="1" hangingPunct="1"/>
            <a:r>
              <a:rPr lang="en-US" altLang="en-US" dirty="0"/>
              <a:t>Q</a:t>
            </a:r>
            <a:r>
              <a:rPr lang="en-US" altLang="en-US" dirty="0" smtClean="0"/>
              <a:t>uite fast </a:t>
            </a:r>
          </a:p>
          <a:p>
            <a:pPr lvl="3" eaLnBrk="1" hangingPunct="1"/>
            <a:r>
              <a:rPr lang="en-US" altLang="en-US" dirty="0" smtClean="0"/>
              <a:t>O(1) , O (n)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7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90" y="1824251"/>
            <a:ext cx="4925472" cy="348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8733" y="325573"/>
            <a:ext cx="3407354" cy="1173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smtClean="0">
                <a:solidFill>
                  <a:schemeClr val="tx1"/>
                </a:solidFill>
              </a:rPr>
              <a:t>Hash Table</a:t>
            </a:r>
            <a:endParaRPr 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9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22" y="365126"/>
            <a:ext cx="9073978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Potential Fields of symbol table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0022" y="1787611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Typical attributes kept in symbol table</a:t>
            </a:r>
          </a:p>
          <a:p>
            <a:pPr lvl="1" eaLnBrk="1" hangingPunct="1"/>
            <a:r>
              <a:rPr lang="en-US" altLang="en-US" sz="2800" dirty="0">
                <a:solidFill>
                  <a:srgbClr val="FF0000"/>
                </a:solidFill>
              </a:rPr>
              <a:t>N</a:t>
            </a:r>
            <a:r>
              <a:rPr lang="en-US" altLang="en-US" sz="2800" dirty="0" smtClean="0">
                <a:solidFill>
                  <a:srgbClr val="FF0000"/>
                </a:solidFill>
              </a:rPr>
              <a:t>ame</a:t>
            </a:r>
            <a:r>
              <a:rPr lang="en-US" altLang="en-US" sz="2800" dirty="0" smtClean="0"/>
              <a:t> </a:t>
            </a:r>
          </a:p>
          <a:p>
            <a:pPr lvl="2"/>
            <a:r>
              <a:rPr lang="en-US" altLang="en-US" dirty="0" smtClean="0"/>
              <a:t>the symbol’s identifier</a:t>
            </a:r>
          </a:p>
          <a:p>
            <a:pPr lvl="1" eaLnBrk="1" hangingPunct="1"/>
            <a:r>
              <a:rPr lang="en-US" altLang="en-US" sz="2800" dirty="0">
                <a:solidFill>
                  <a:srgbClr val="FF0000"/>
                </a:solidFill>
              </a:rPr>
              <a:t>O</a:t>
            </a:r>
            <a:r>
              <a:rPr lang="en-US" altLang="en-US" sz="2800" dirty="0" smtClean="0">
                <a:solidFill>
                  <a:srgbClr val="FF0000"/>
                </a:solidFill>
              </a:rPr>
              <a:t>ffset</a:t>
            </a:r>
            <a:r>
              <a:rPr lang="en-US" altLang="en-US" sz="2800" dirty="0" smtClean="0"/>
              <a:t> </a:t>
            </a:r>
          </a:p>
          <a:p>
            <a:pPr lvl="2"/>
            <a:r>
              <a:rPr lang="en-US" altLang="en-US" dirty="0" smtClean="0"/>
              <a:t>the offset of symbol’s storage from value in base register (or beginning of arrays)</a:t>
            </a:r>
          </a:p>
          <a:p>
            <a:pPr lvl="1"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Register</a:t>
            </a:r>
            <a:r>
              <a:rPr lang="en-US" altLang="en-US" sz="2800" dirty="0" smtClean="0"/>
              <a:t> </a:t>
            </a:r>
          </a:p>
          <a:p>
            <a:pPr lvl="2"/>
            <a:r>
              <a:rPr lang="en-US" altLang="en-US" dirty="0" smtClean="0"/>
              <a:t> name of register containing the symbol’s value</a:t>
            </a:r>
          </a:p>
          <a:p>
            <a:pPr lvl="1" eaLnBrk="1" hangingPunct="1"/>
            <a:r>
              <a:rPr lang="en-US" altLang="en-US" sz="2800" dirty="0">
                <a:solidFill>
                  <a:srgbClr val="FF0000"/>
                </a:solidFill>
              </a:rPr>
              <a:t>S</a:t>
            </a:r>
            <a:r>
              <a:rPr lang="en-US" altLang="en-US" sz="2800" dirty="0" smtClean="0">
                <a:solidFill>
                  <a:srgbClr val="FF0000"/>
                </a:solidFill>
              </a:rPr>
              <a:t>cope</a:t>
            </a:r>
            <a:r>
              <a:rPr lang="en-US" altLang="en-US" sz="2800" dirty="0" smtClean="0"/>
              <a:t> </a:t>
            </a:r>
          </a:p>
          <a:p>
            <a:pPr lvl="2"/>
            <a:r>
              <a:rPr lang="en-US" altLang="en-US" dirty="0" smtClean="0">
                <a:solidFill>
                  <a:srgbClr val="009A44"/>
                </a:solidFill>
              </a:rPr>
              <a:t>indicates where the variable’s name refers to a particular instance of the name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73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Symbol Tables and ID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0021" y="1771135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of data associated with IDs</a:t>
            </a:r>
          </a:p>
          <a:p>
            <a:pPr lvl="1" eaLnBrk="1" hangingPunct="1"/>
            <a:r>
              <a:rPr lang="en-US" altLang="en-US" dirty="0" smtClean="0"/>
              <a:t>Type name </a:t>
            </a:r>
          </a:p>
          <a:p>
            <a:pPr lvl="2" eaLnBrk="1" hangingPunct="1"/>
            <a:r>
              <a:rPr lang="en-US" altLang="en-US" dirty="0" smtClean="0"/>
              <a:t>e.g., Real, Integer, etc.</a:t>
            </a:r>
          </a:p>
          <a:p>
            <a:pPr lvl="1" eaLnBrk="1" hangingPunct="1"/>
            <a:r>
              <a:rPr lang="en-US" altLang="en-US" dirty="0" smtClean="0"/>
              <a:t>Variable name </a:t>
            </a:r>
          </a:p>
          <a:p>
            <a:pPr lvl="2" eaLnBrk="1" hangingPunct="1"/>
            <a:r>
              <a:rPr lang="en-US" altLang="en-US" dirty="0" smtClean="0"/>
              <a:t>e.g.,</a:t>
            </a:r>
            <a:r>
              <a:rPr lang="en-US" altLang="en-US" dirty="0" err="1" smtClean="0"/>
              <a:t>myarray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Procedure name </a:t>
            </a:r>
          </a:p>
          <a:p>
            <a:pPr lvl="2" eaLnBrk="1" hangingPunct="1"/>
            <a:r>
              <a:rPr lang="en-US" altLang="en-US" dirty="0" err="1" smtClean="0"/>
              <a:t>e.g.,Quicksort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function name </a:t>
            </a:r>
          </a:p>
          <a:p>
            <a:pPr lvl="2" eaLnBrk="1" hangingPunct="1"/>
            <a:r>
              <a:rPr lang="en-US" altLang="en-US" dirty="0" smtClean="0"/>
              <a:t>e.g., </a:t>
            </a:r>
            <a:r>
              <a:rPr lang="en-US" altLang="en-US" dirty="0" err="1" smtClean="0"/>
              <a:t>myhash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Constant </a:t>
            </a:r>
          </a:p>
          <a:p>
            <a:pPr lvl="2" eaLnBrk="1" hangingPunct="1"/>
            <a:r>
              <a:rPr lang="en-US" altLang="en-US" dirty="0" smtClean="0"/>
              <a:t>e.g., UPPER_LIMIT</a:t>
            </a:r>
          </a:p>
          <a:p>
            <a:pPr lvl="1" eaLnBrk="1" hangingPunct="1"/>
            <a:r>
              <a:rPr lang="en-US" alt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691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Mode of operations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9373"/>
            <a:ext cx="9144000" cy="4917759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Two fundamental mode of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to insert a new identifier with its value and to verify that the identifier is not already there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7030A0"/>
                </a:solidFill>
              </a:rPr>
              <a:t>into: </a:t>
            </a:r>
            <a:r>
              <a:rPr lang="en-US" altLang="en-US" sz="2800" dirty="0" err="1" smtClean="0">
                <a:solidFill>
                  <a:srgbClr val="7030A0"/>
                </a:solidFill>
              </a:rPr>
              <a:t>Symtable</a:t>
            </a:r>
            <a:r>
              <a:rPr lang="en-US" altLang="en-US" sz="2800" dirty="0" smtClean="0">
                <a:solidFill>
                  <a:srgbClr val="7030A0"/>
                </a:solidFill>
              </a:rPr>
              <a:t> </a:t>
            </a:r>
            <a:r>
              <a:rPr lang="en-US" altLang="en-US" sz="2800" dirty="0" smtClean="0">
                <a:solidFill>
                  <a:srgbClr val="7030A0"/>
                </a:solidFill>
                <a:sym typeface="Symbol" panose="05050102010706020507" pitchFamily="18" charset="2"/>
              </a:rPr>
              <a:t> ID  Value  </a:t>
            </a:r>
            <a:r>
              <a:rPr lang="en-US" altLang="en-US" sz="2800" dirty="0" err="1" smtClean="0">
                <a:solidFill>
                  <a:srgbClr val="7030A0"/>
                </a:solidFill>
                <a:sym typeface="Symbol" panose="05050102010706020507" pitchFamily="18" charset="2"/>
              </a:rPr>
              <a:t>Symtable</a:t>
            </a:r>
            <a:endParaRPr lang="en-US" altLang="en-US" sz="2800" dirty="0" smtClean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[into 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↓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oldsymtab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↓</a:t>
            </a:r>
            <a:r>
              <a:rPr lang="en-US" altLang="en-US" sz="2800" dirty="0" smtClean="0">
                <a:sym typeface="Symbol" panose="05050102010706020507" pitchFamily="18" charset="2"/>
              </a:rPr>
              <a:t> ident 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↓</a:t>
            </a:r>
            <a:r>
              <a:rPr lang="en-US" altLang="en-US" sz="2800" dirty="0" smtClean="0">
                <a:sym typeface="Symbol" panose="05050102010706020507" pitchFamily="18" charset="2"/>
              </a:rPr>
              <a:t> value 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↑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newsymboltab</a:t>
            </a:r>
            <a:r>
              <a:rPr lang="en-US" altLang="en-US" sz="2800" dirty="0" smtClean="0">
                <a:sym typeface="Symbol" panose="05050102010706020507" pitchFamily="18" charset="2"/>
              </a:rPr>
              <a:t>]</a:t>
            </a:r>
            <a:r>
              <a:rPr lang="en-US" altLang="en-US" sz="2800" dirty="0" smtClean="0">
                <a:solidFill>
                  <a:srgbClr val="0099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solidFill>
                  <a:srgbClr val="009A44"/>
                </a:solidFill>
                <a:sym typeface="Symbol" panose="05050102010706020507" pitchFamily="18" charset="2"/>
              </a:rPr>
              <a:t>//</a:t>
            </a:r>
            <a:r>
              <a:rPr lang="en-US" altLang="en-US" sz="2800" dirty="0" smtClean="0">
                <a:solidFill>
                  <a:srgbClr val="009A44"/>
                </a:solidFill>
              </a:rPr>
              <a:t>i.e., add </a:t>
            </a:r>
            <a:r>
              <a:rPr lang="en-US" altLang="en-US" sz="2800" dirty="0" err="1" smtClean="0">
                <a:solidFill>
                  <a:srgbClr val="009A44"/>
                </a:solidFill>
              </a:rPr>
              <a:t>ID.value</a:t>
            </a:r>
            <a:r>
              <a:rPr lang="en-US" altLang="en-US" sz="2800" dirty="0" smtClean="0">
                <a:solidFill>
                  <a:srgbClr val="009A44"/>
                </a:solidFill>
              </a:rPr>
              <a:t> to the old symbol table and return new symbol table with no conflicting identifier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to query the identifier and retrieve its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7030A0"/>
                </a:solidFill>
              </a:rPr>
              <a:t>from: </a:t>
            </a:r>
            <a:r>
              <a:rPr lang="en-US" altLang="en-US" sz="2800" dirty="0" err="1" smtClean="0">
                <a:solidFill>
                  <a:srgbClr val="7030A0"/>
                </a:solidFill>
              </a:rPr>
              <a:t>Symtable</a:t>
            </a:r>
            <a:r>
              <a:rPr lang="en-US" altLang="en-US" sz="2800" dirty="0" err="1" smtClean="0">
                <a:solidFill>
                  <a:srgbClr val="7030A0"/>
                </a:solidFill>
                <a:sym typeface="Symbol" panose="05050102010706020507" pitchFamily="18" charset="2"/>
              </a:rPr>
              <a:t>ID</a:t>
            </a:r>
            <a:r>
              <a:rPr lang="en-US" altLang="en-US" sz="2800" dirty="0" smtClean="0">
                <a:solidFill>
                  <a:srgbClr val="7030A0"/>
                </a:solidFill>
                <a:sym typeface="Symbol" panose="05050102010706020507" pitchFamily="18" charset="2"/>
              </a:rPr>
              <a:t> Value</a:t>
            </a:r>
            <a:endParaRPr lang="en-US" altLang="en-US" sz="2800" dirty="0" smtClean="0">
              <a:solidFill>
                <a:srgbClr val="7030A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[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from</a:t>
            </a:r>
            <a:r>
              <a:rPr lang="en-US" altLang="en-US" sz="28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↓S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ymtab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↓</a:t>
            </a:r>
            <a:r>
              <a:rPr lang="en-US" altLang="en-US" sz="2800" dirty="0" smtClean="0">
                <a:sym typeface="Symbol" panose="05050102010706020507" pitchFamily="18" charset="2"/>
              </a:rPr>
              <a:t>ident 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↑ </a:t>
            </a:r>
            <a:r>
              <a:rPr lang="en-US" altLang="en-US" sz="2800" dirty="0" smtClean="0">
                <a:sym typeface="Symbol" panose="05050102010706020507" pitchFamily="18" charset="2"/>
              </a:rPr>
              <a:t>value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]</a:t>
            </a:r>
            <a:r>
              <a:rPr lang="en-US" altLang="en-US" sz="2800" dirty="0" smtClean="0">
                <a:solidFill>
                  <a:srgbClr val="00B05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800" dirty="0" smtClean="0">
                <a:solidFill>
                  <a:srgbClr val="009A44"/>
                </a:solidFill>
                <a:sym typeface="Symbol" panose="05050102010706020507" pitchFamily="18" charset="2"/>
              </a:rPr>
              <a:t>//i.e. lookup for identifier in the symbol table and return its value</a:t>
            </a:r>
            <a:endParaRPr lang="en-US" altLang="en-US" sz="2800" dirty="0" smtClean="0">
              <a:solidFill>
                <a:srgbClr val="009A44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5.1</a:t>
            </a:r>
          </a:p>
        </p:txBody>
      </p:sp>
      <p:pic>
        <p:nvPicPr>
          <p:cNvPr id="56323" name="Picture 3" descr="L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1546">
            <a:off x="165485" y="232681"/>
            <a:ext cx="8763921" cy="638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2151" y="3104835"/>
            <a:ext cx="386499" cy="320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53677" y="2271860"/>
            <a:ext cx="2194876" cy="94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1286" y="716437"/>
            <a:ext cx="454058" cy="157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11798" y="714867"/>
            <a:ext cx="564038" cy="157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25627" y="161926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Inherited  and Synthesized Attributes?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5627" y="1828800"/>
            <a:ext cx="8229600" cy="49371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Inherited</a:t>
            </a:r>
          </a:p>
          <a:p>
            <a:pPr lvl="1"/>
            <a:r>
              <a:rPr lang="en-US" altLang="en-US" sz="2800" dirty="0" smtClean="0"/>
              <a:t>L-attributed grammars</a:t>
            </a:r>
          </a:p>
          <a:p>
            <a:pPr lvl="1"/>
            <a:r>
              <a:rPr lang="en-US" altLang="en-US" sz="2800" dirty="0" smtClean="0"/>
              <a:t>Each attribute on L.H.S depends on attributes immediate to its left or Inherited attribute associated with head of A </a:t>
            </a:r>
          </a:p>
          <a:p>
            <a:pPr marL="914400" lvl="2" indent="0">
              <a:buNone/>
            </a:pPr>
            <a:r>
              <a:rPr lang="en-US" altLang="en-US" sz="2800" i="1" dirty="0" smtClean="0"/>
              <a:t>Where </a:t>
            </a:r>
            <a:r>
              <a:rPr lang="en-US" altLang="en-US" sz="2800" dirty="0" smtClean="0"/>
              <a:t>  A --&gt; X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 X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X</a:t>
            </a:r>
            <a:r>
              <a:rPr lang="en-US" altLang="en-US" sz="2800" baseline="-25000" dirty="0" smtClean="0"/>
              <a:t>3</a:t>
            </a:r>
            <a:r>
              <a:rPr lang="en-US" altLang="en-US" sz="2800" dirty="0" smtClean="0"/>
              <a:t>... </a:t>
            </a:r>
            <a:r>
              <a:rPr lang="en-US" altLang="en-US" sz="2800" dirty="0" err="1" smtClean="0"/>
              <a:t>X</a:t>
            </a:r>
            <a:r>
              <a:rPr lang="en-US" altLang="en-US" sz="2800" baseline="-25000" dirty="0" err="1" smtClean="0"/>
              <a:t>n</a:t>
            </a:r>
            <a:r>
              <a:rPr lang="en-US" altLang="en-US" sz="2800" dirty="0" smtClean="0"/>
              <a:t>. ;   </a:t>
            </a:r>
          </a:p>
          <a:p>
            <a:pPr lvl="3"/>
            <a:r>
              <a:rPr lang="en-US" altLang="en-US" sz="2800" dirty="0" smtClean="0">
                <a:solidFill>
                  <a:srgbClr val="00B0F0"/>
                </a:solidFill>
              </a:rPr>
              <a:t>X</a:t>
            </a:r>
            <a:r>
              <a:rPr lang="en-US" altLang="en-US" sz="2800" baseline="-25000" dirty="0" smtClean="0">
                <a:solidFill>
                  <a:srgbClr val="00B0F0"/>
                </a:solidFill>
              </a:rPr>
              <a:t>2</a:t>
            </a:r>
            <a:r>
              <a:rPr lang="en-US" altLang="en-US" sz="2800" dirty="0" smtClean="0">
                <a:solidFill>
                  <a:srgbClr val="00B0F0"/>
                </a:solidFill>
              </a:rPr>
              <a:t>.a = f(X</a:t>
            </a:r>
            <a:r>
              <a:rPr lang="en-US" alt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altLang="en-US" sz="2800" dirty="0" smtClean="0">
                <a:solidFill>
                  <a:srgbClr val="00B0F0"/>
                </a:solidFill>
              </a:rPr>
              <a:t>.a) or</a:t>
            </a:r>
          </a:p>
          <a:p>
            <a:pPr lvl="3"/>
            <a:r>
              <a:rPr lang="en-US" altLang="en-US" sz="2800" dirty="0" smtClean="0">
                <a:solidFill>
                  <a:srgbClr val="00B0F0"/>
                </a:solidFill>
              </a:rPr>
              <a:t>X</a:t>
            </a:r>
            <a:r>
              <a:rPr lang="en-US" altLang="en-US" sz="2800" baseline="-25000" dirty="0" smtClean="0">
                <a:solidFill>
                  <a:srgbClr val="00B0F0"/>
                </a:solidFill>
              </a:rPr>
              <a:t>2</a:t>
            </a:r>
            <a:r>
              <a:rPr lang="en-US" altLang="en-US" sz="2800" dirty="0" smtClean="0">
                <a:solidFill>
                  <a:srgbClr val="00B0F0"/>
                </a:solidFill>
              </a:rPr>
              <a:t>.a =f( </a:t>
            </a:r>
            <a:r>
              <a:rPr lang="en-US" alt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A.a</a:t>
            </a:r>
            <a:r>
              <a:rPr lang="en-US" altLang="en-US" sz="2800" dirty="0" smtClean="0">
                <a:solidFill>
                  <a:srgbClr val="00B0F0"/>
                </a:solidFill>
              </a:rPr>
              <a:t>) or </a:t>
            </a:r>
          </a:p>
          <a:p>
            <a:pPr lvl="3"/>
            <a:r>
              <a:rPr lang="en-US" altLang="en-US" sz="2800" dirty="0" smtClean="0">
                <a:solidFill>
                  <a:srgbClr val="00B0F0"/>
                </a:solidFill>
              </a:rPr>
              <a:t>X</a:t>
            </a:r>
            <a:r>
              <a:rPr lang="en-US" altLang="en-US" sz="2800" baseline="-25000" dirty="0" smtClean="0">
                <a:solidFill>
                  <a:srgbClr val="00B0F0"/>
                </a:solidFill>
              </a:rPr>
              <a:t>2</a:t>
            </a:r>
            <a:r>
              <a:rPr lang="en-US" altLang="en-US" sz="2800" dirty="0" smtClean="0">
                <a:solidFill>
                  <a:srgbClr val="00B0F0"/>
                </a:solidFill>
              </a:rPr>
              <a:t>.a =f(</a:t>
            </a:r>
            <a:r>
              <a:rPr lang="en-US" alt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A.a</a:t>
            </a:r>
            <a:r>
              <a:rPr lang="en-US" altLang="en-US" sz="2800" dirty="0">
                <a:solidFill>
                  <a:srgbClr val="00B0F0"/>
                </a:solidFill>
              </a:rPr>
              <a:t>, </a:t>
            </a:r>
            <a:r>
              <a:rPr lang="en-US" altLang="en-US" sz="2800" dirty="0" smtClean="0"/>
              <a:t>X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.a</a:t>
            </a:r>
            <a:r>
              <a:rPr lang="en-US" altLang="en-US" sz="2800" dirty="0" smtClean="0">
                <a:solidFill>
                  <a:srgbClr val="00B0F0"/>
                </a:solidFill>
              </a:rPr>
              <a:t>, </a:t>
            </a:r>
            <a:r>
              <a:rPr lang="en-US" altLang="en-US" sz="2800" dirty="0" smtClean="0">
                <a:solidFill>
                  <a:srgbClr val="FF0000"/>
                </a:solidFill>
              </a:rPr>
              <a:t>X</a:t>
            </a:r>
            <a:r>
              <a:rPr lang="en-US" altLang="en-US" sz="28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en-US" sz="2800" dirty="0" smtClean="0">
                <a:solidFill>
                  <a:srgbClr val="FF0000"/>
                </a:solidFill>
              </a:rPr>
              <a:t>.a,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X</a:t>
            </a:r>
            <a:r>
              <a:rPr lang="en-US" altLang="en-US" sz="2800" baseline="-25000" dirty="0" smtClean="0">
                <a:solidFill>
                  <a:srgbClr val="FF0000"/>
                </a:solidFill>
              </a:rPr>
              <a:t>4.</a:t>
            </a:r>
            <a:r>
              <a:rPr lang="en-US" altLang="en-US" sz="2800" dirty="0" smtClean="0">
                <a:solidFill>
                  <a:srgbClr val="FF0000"/>
                </a:solidFill>
              </a:rPr>
              <a:t>a... X</a:t>
            </a:r>
            <a:r>
              <a:rPr lang="en-US" altLang="en-US" sz="2800" baseline="-25000" dirty="0" smtClean="0">
                <a:solidFill>
                  <a:srgbClr val="FF0000"/>
                </a:solidFill>
              </a:rPr>
              <a:t>n.</a:t>
            </a:r>
            <a:r>
              <a:rPr lang="en-US" altLang="en-US" sz="2800" dirty="0" smtClean="0">
                <a:solidFill>
                  <a:srgbClr val="FF0000"/>
                </a:solidFill>
              </a:rPr>
              <a:t>a </a:t>
            </a:r>
            <a:r>
              <a:rPr lang="en-US" altLang="en-US" sz="2800" dirty="0" smtClean="0">
                <a:solidFill>
                  <a:srgbClr val="00B0F0"/>
                </a:solidFill>
              </a:rPr>
              <a:t>)</a:t>
            </a:r>
          </a:p>
          <a:p>
            <a:pPr lvl="2"/>
            <a:endParaRPr lang="en-US" altLang="en-US" sz="28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3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5.2 (type checking)</a:t>
            </a:r>
          </a:p>
        </p:txBody>
      </p:sp>
      <p:pic>
        <p:nvPicPr>
          <p:cNvPr id="57347" name="Picture 3" descr="L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" y="86413"/>
            <a:ext cx="8534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4267200" y="1600986"/>
            <a:ext cx="1828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4201212" y="2905175"/>
            <a:ext cx="2209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 dirty="0">
                <a:solidFill>
                  <a:srgbClr val="00B050"/>
                </a:solidFill>
              </a:rPr>
              <a:t>[</a:t>
            </a:r>
            <a:r>
              <a:rPr lang="en-US" altLang="en-US" sz="1200" b="1" dirty="0" err="1">
                <a:solidFill>
                  <a:srgbClr val="00B050"/>
                </a:solidFill>
              </a:rPr>
              <a:t>typeIn</a:t>
            </a:r>
            <a:r>
              <a:rPr lang="en-US" altLang="en-US" sz="1200" b="1" dirty="0">
                <a:solidFill>
                  <a:srgbClr val="00B050"/>
                </a:solidFill>
              </a:rPr>
              <a:t>=</a:t>
            </a:r>
            <a:r>
              <a:rPr lang="en-US" altLang="en-US" sz="1200" b="1" dirty="0" err="1">
                <a:solidFill>
                  <a:srgbClr val="00B050"/>
                </a:solidFill>
              </a:rPr>
              <a:t>typeOut</a:t>
            </a:r>
            <a:r>
              <a:rPr lang="en-US" altLang="en-US" sz="1200" b="1" dirty="0">
                <a:solidFill>
                  <a:srgbClr val="00B050"/>
                </a:solidFill>
              </a:rPr>
              <a:t>]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850769" y="11430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1652048" y="1143000"/>
            <a:ext cx="0" cy="3048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Line 9"/>
          <p:cNvSpPr>
            <a:spLocks noChangeShapeType="1"/>
          </p:cNvSpPr>
          <p:nvPr/>
        </p:nvSpPr>
        <p:spPr bwMode="auto">
          <a:xfrm>
            <a:off x="5639149" y="3719573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10"/>
          <p:cNvSpPr>
            <a:spLocks noChangeShapeType="1"/>
          </p:cNvSpPr>
          <p:nvPr/>
        </p:nvSpPr>
        <p:spPr bwMode="auto">
          <a:xfrm>
            <a:off x="4267200" y="5858759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11"/>
          <p:cNvSpPr>
            <a:spLocks noChangeShapeType="1"/>
          </p:cNvSpPr>
          <p:nvPr/>
        </p:nvSpPr>
        <p:spPr bwMode="auto">
          <a:xfrm>
            <a:off x="6493934" y="3920066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850769" y="1956323"/>
            <a:ext cx="0" cy="3048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906457" y="2360802"/>
            <a:ext cx="21298" cy="35699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927755" y="3209041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927755" y="250826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r>
              <a:rPr lang="en-US" altLang="en-US" dirty="0" smtClean="0"/>
              <a:t>Overview of Pascal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0" y="1771135"/>
            <a:ext cx="8229600" cy="49371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u="sng" dirty="0" smtClean="0"/>
              <a:t>Pascal </a:t>
            </a:r>
          </a:p>
          <a:p>
            <a:pPr lvl="1"/>
            <a:r>
              <a:rPr lang="en-US" altLang="en-US" dirty="0" smtClean="0"/>
              <a:t>imperative and procedural programming language, </a:t>
            </a:r>
          </a:p>
          <a:p>
            <a:pPr lvl="1"/>
            <a:r>
              <a:rPr lang="en-US" altLang="en-US" dirty="0" smtClean="0"/>
              <a:t>designed in 1968/9 and published in 1970 by </a:t>
            </a:r>
            <a:r>
              <a:rPr lang="en-US" altLang="en-US" dirty="0" err="1" smtClean="0">
                <a:solidFill>
                  <a:srgbClr val="7030A0"/>
                </a:solidFill>
              </a:rPr>
              <a:t>Niklaus</a:t>
            </a:r>
            <a:r>
              <a:rPr lang="en-US" altLang="en-US" dirty="0" smtClean="0">
                <a:solidFill>
                  <a:srgbClr val="7030A0"/>
                </a:solidFill>
              </a:rPr>
              <a:t> Wirth</a:t>
            </a:r>
          </a:p>
          <a:p>
            <a:pPr lvl="1"/>
            <a:r>
              <a:rPr lang="en-US" altLang="en-US" dirty="0" smtClean="0"/>
              <a:t>enforces </a:t>
            </a:r>
            <a:r>
              <a:rPr lang="en-US" altLang="en-US" u="sng" dirty="0" smtClean="0">
                <a:solidFill>
                  <a:srgbClr val="7030A0"/>
                </a:solidFill>
              </a:rPr>
              <a:t>strong typing, </a:t>
            </a:r>
          </a:p>
          <a:p>
            <a:pPr lvl="1"/>
            <a:r>
              <a:rPr lang="en-US" altLang="en-US" dirty="0" smtClean="0"/>
              <a:t>Supports </a:t>
            </a:r>
            <a:r>
              <a:rPr lang="en-US" altLang="en-US" u="sng" dirty="0" smtClean="0">
                <a:solidFill>
                  <a:srgbClr val="7030A0"/>
                </a:solidFill>
              </a:rPr>
              <a:t>block structured </a:t>
            </a:r>
            <a:r>
              <a:rPr lang="en-US" altLang="en-US" dirty="0" smtClean="0"/>
              <a:t>programming, and nested procedure and function calls</a:t>
            </a:r>
          </a:p>
          <a:p>
            <a:pPr lvl="1"/>
            <a:r>
              <a:rPr lang="en-US" altLang="en-US" dirty="0" smtClean="0"/>
              <a:t>provides a syntax which is easy to read</a:t>
            </a:r>
          </a:p>
          <a:p>
            <a:pPr lvl="1"/>
            <a:r>
              <a:rPr lang="en-US" dirty="0" smtClean="0"/>
              <a:t>Used as a high-level </a:t>
            </a:r>
            <a:r>
              <a:rPr lang="en-US" dirty="0"/>
              <a:t>language </a:t>
            </a:r>
            <a:r>
              <a:rPr lang="en-US" dirty="0" smtClean="0"/>
              <a:t>for </a:t>
            </a:r>
            <a:r>
              <a:rPr lang="en-US" dirty="0"/>
              <a:t>development in the </a:t>
            </a:r>
            <a:r>
              <a:rPr lang="en-US" u="sng" dirty="0">
                <a:solidFill>
                  <a:srgbClr val="7030A0"/>
                </a:solidFill>
              </a:rPr>
              <a:t>Apple Lisa</a:t>
            </a:r>
            <a:r>
              <a:rPr lang="en-US" dirty="0"/>
              <a:t>, </a:t>
            </a:r>
            <a:r>
              <a:rPr lang="en-US" dirty="0" smtClean="0"/>
              <a:t> (early </a:t>
            </a:r>
            <a:r>
              <a:rPr lang="en-US" dirty="0"/>
              <a:t>years of the </a:t>
            </a:r>
            <a:r>
              <a:rPr lang="en-US" dirty="0" smtClean="0"/>
              <a:t>Mac). 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1986, Apple Computer released the first </a:t>
            </a:r>
            <a:r>
              <a:rPr lang="en-US" u="sng" dirty="0">
                <a:solidFill>
                  <a:srgbClr val="7030A0"/>
                </a:solidFill>
              </a:rPr>
              <a:t>Object Pascal </a:t>
            </a:r>
            <a:r>
              <a:rPr lang="en-US" dirty="0" smtClean="0"/>
              <a:t>implementation </a:t>
            </a:r>
            <a:endParaRPr lang="en-US" dirty="0"/>
          </a:p>
          <a:p>
            <a:r>
              <a:rPr lang="en-US" altLang="en-US" dirty="0" smtClean="0"/>
              <a:t>Derivations include</a:t>
            </a:r>
          </a:p>
          <a:p>
            <a:pPr lvl="1"/>
            <a:r>
              <a:rPr lang="en-US" altLang="en-US" dirty="0" smtClean="0"/>
              <a:t>Object Pascal  (object oriented programming)</a:t>
            </a:r>
          </a:p>
          <a:p>
            <a:pPr lvl="1"/>
            <a:r>
              <a:rPr lang="en-US" altLang="en-US" dirty="0" smtClean="0"/>
              <a:t>Concurrent Pascal (concurrent programming)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7538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6736" y="195444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 dirty="0" smtClean="0"/>
              <a:t>Example of BNF for Pascal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783581"/>
            <a:ext cx="87630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800" dirty="0" smtClean="0"/>
              <a:t>These are like the following: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i="1" dirty="0" smtClean="0"/>
              <a:t>Program</a:t>
            </a:r>
            <a:r>
              <a:rPr lang="en-US" altLang="ko-KR" dirty="0" smtClean="0"/>
              <a:t>::=</a:t>
            </a:r>
            <a:r>
              <a:rPr lang="en-US" altLang="ko-KR" sz="2400" dirty="0" smtClean="0">
                <a:solidFill>
                  <a:srgbClr val="009A44"/>
                </a:solidFill>
              </a:rPr>
              <a:t>PROGRAM </a:t>
            </a:r>
            <a:r>
              <a:rPr lang="en-US" altLang="ko-KR" sz="2400" i="1" dirty="0" smtClean="0"/>
              <a:t>identifier</a:t>
            </a:r>
            <a:r>
              <a:rPr lang="en-US" altLang="ko-KR" sz="2400" dirty="0" smtClean="0"/>
              <a:t> (</a:t>
            </a:r>
            <a:r>
              <a:rPr lang="en-US" altLang="ko-KR" sz="2400" i="1" dirty="0" smtClean="0"/>
              <a:t>identifier</a:t>
            </a:r>
            <a:r>
              <a:rPr lang="en-US" altLang="ko-KR" sz="2400" dirty="0" smtClean="0"/>
              <a:t> </a:t>
            </a:r>
            <a:r>
              <a:rPr lang="en-US" altLang="ko-KR" sz="2400" i="1" dirty="0" err="1" smtClean="0"/>
              <a:t>more_identifiers</a:t>
            </a:r>
            <a:r>
              <a:rPr lang="en-US" altLang="ko-KR" sz="2400" dirty="0" smtClean="0"/>
              <a:t>) ; </a:t>
            </a:r>
            <a:r>
              <a:rPr lang="en-US" altLang="ko-KR" sz="2400" i="1" dirty="0" smtClean="0"/>
              <a:t>block</a:t>
            </a:r>
            <a:r>
              <a:rPr lang="en-US" altLang="ko-KR" sz="2400" dirty="0" smtClean="0"/>
              <a:t> 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i="1" dirty="0" err="1" smtClean="0"/>
              <a:t>more_identifiers</a:t>
            </a:r>
            <a:r>
              <a:rPr lang="en-US" altLang="ko-KR" sz="2400" i="1" dirty="0" smtClean="0"/>
              <a:t>::=</a:t>
            </a:r>
            <a:r>
              <a:rPr lang="en-US" altLang="ko-KR" sz="2400" dirty="0" smtClean="0"/>
              <a:t> , </a:t>
            </a:r>
            <a:r>
              <a:rPr lang="en-US" altLang="ko-KR" sz="2400" i="1" dirty="0" smtClean="0"/>
              <a:t>identifier </a:t>
            </a:r>
            <a:r>
              <a:rPr lang="en-US" altLang="ko-KR" sz="2400" i="1" dirty="0" err="1" smtClean="0"/>
              <a:t>more_identifiers</a:t>
            </a:r>
            <a:r>
              <a:rPr lang="en-US" altLang="zh-CN" sz="2400" i="1" dirty="0" smtClean="0"/>
              <a:t>  </a:t>
            </a:r>
            <a:r>
              <a:rPr lang="en-US" altLang="zh-CN" sz="2400" dirty="0" smtClean="0"/>
              <a:t>| </a:t>
            </a:r>
            <a:r>
              <a:rPr lang="el-GR" altLang="zh-CN" sz="2400" dirty="0" smtClean="0"/>
              <a:t>ε</a:t>
            </a:r>
            <a:endParaRPr lang="el-GR" altLang="ko-KR" sz="2400" dirty="0" smtClean="0"/>
          </a:p>
          <a:p>
            <a:pPr lvl="1">
              <a:lnSpc>
                <a:spcPct val="80000"/>
              </a:lnSpc>
              <a:defRPr/>
            </a:pPr>
            <a:r>
              <a:rPr lang="en-US" altLang="ko-KR" i="1" dirty="0"/>
              <a:t>b</a:t>
            </a:r>
            <a:r>
              <a:rPr lang="en-US" altLang="ko-KR" sz="2400" i="1" dirty="0" smtClean="0"/>
              <a:t>lock::= Heading Body</a:t>
            </a:r>
            <a:endParaRPr lang="en-US" altLang="ko-KR" sz="2400" dirty="0" smtClean="0"/>
          </a:p>
          <a:p>
            <a:pPr lvl="1">
              <a:lnSpc>
                <a:spcPct val="80000"/>
              </a:lnSpc>
              <a:defRPr/>
            </a:pPr>
            <a:r>
              <a:rPr lang="en-US" altLang="ko-KR" dirty="0" smtClean="0"/>
              <a:t>Heading::=</a:t>
            </a:r>
            <a:r>
              <a:rPr lang="en-US" altLang="ko-KR" i="1" dirty="0"/>
              <a:t> </a:t>
            </a:r>
            <a:r>
              <a:rPr lang="en-US" altLang="ko-KR" i="1" dirty="0" smtClean="0"/>
              <a:t>variables|constants|Functions|Procedures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i="1" dirty="0" smtClean="0"/>
              <a:t>Body::=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9A44"/>
                </a:solidFill>
              </a:rPr>
              <a:t>BEGIN</a:t>
            </a:r>
            <a:r>
              <a:rPr lang="en-US" altLang="ko-KR" dirty="0"/>
              <a:t>  </a:t>
            </a:r>
            <a:r>
              <a:rPr lang="en-US" altLang="ko-KR" i="1" dirty="0"/>
              <a:t>statement  </a:t>
            </a:r>
            <a:r>
              <a:rPr lang="en-US" altLang="ko-KR" i="1" dirty="0" err="1"/>
              <a:t>more_statements</a:t>
            </a:r>
            <a:r>
              <a:rPr lang="en-US" altLang="ko-KR" i="1" dirty="0"/>
              <a:t> 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9A44"/>
                </a:solidFill>
              </a:rPr>
              <a:t>END</a:t>
            </a:r>
            <a:endParaRPr lang="en-US" altLang="ko-KR" sz="2400" dirty="0" smtClean="0">
              <a:solidFill>
                <a:srgbClr val="009A44"/>
              </a:solidFill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ko-KR" sz="2400" i="1" dirty="0" smtClean="0"/>
              <a:t>Statement</a:t>
            </a:r>
            <a:r>
              <a:rPr lang="en-US" altLang="ko-KR" dirty="0" smtClean="0"/>
              <a:t> ::=</a:t>
            </a:r>
            <a:r>
              <a:rPr lang="en-US" altLang="ko-KR" sz="2400" i="1" dirty="0" err="1" smtClean="0">
                <a:solidFill>
                  <a:srgbClr val="009A44"/>
                </a:solidFill>
              </a:rPr>
              <a:t>do</a:t>
            </a:r>
            <a:r>
              <a:rPr lang="en-US" altLang="ko-KR" sz="2400" i="1" dirty="0" err="1" smtClean="0"/>
              <a:t>_statement</a:t>
            </a:r>
            <a:r>
              <a:rPr lang="en-US" altLang="ko-KR" sz="2400" dirty="0" smtClean="0"/>
              <a:t> | </a:t>
            </a:r>
            <a:r>
              <a:rPr lang="en-US" altLang="ko-KR" sz="2400" i="1" dirty="0" err="1" smtClean="0">
                <a:solidFill>
                  <a:srgbClr val="009A44"/>
                </a:solidFill>
              </a:rPr>
              <a:t>if</a:t>
            </a:r>
            <a:r>
              <a:rPr lang="en-US" altLang="ko-KR" sz="2400" i="1" dirty="0" err="1" smtClean="0"/>
              <a:t>_statement</a:t>
            </a:r>
            <a:r>
              <a:rPr lang="en-US" altLang="ko-KR" sz="2400" dirty="0" smtClean="0"/>
              <a:t> | </a:t>
            </a:r>
            <a:r>
              <a:rPr lang="en-US" altLang="ko-KR" sz="2400" i="1" dirty="0" smtClean="0"/>
              <a:t>assignment</a:t>
            </a:r>
            <a:r>
              <a:rPr lang="en-US" altLang="ko-KR" sz="2400" dirty="0" smtClean="0"/>
              <a:t> | …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i="1" dirty="0" err="1" smtClean="0"/>
              <a:t>if_statement</a:t>
            </a:r>
            <a:r>
              <a:rPr lang="en-US" altLang="ko-KR" dirty="0" smtClean="0"/>
              <a:t> ::= </a:t>
            </a:r>
            <a:r>
              <a:rPr lang="en-US" altLang="ko-KR" sz="2400" dirty="0" smtClean="0"/>
              <a:t>If </a:t>
            </a:r>
            <a:r>
              <a:rPr lang="en-US" altLang="ko-KR" sz="2400" i="1" dirty="0" err="1" smtClean="0"/>
              <a:t>logical_expression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THEN</a:t>
            </a:r>
            <a:r>
              <a:rPr lang="en-US" altLang="ko-KR" sz="2400" i="1" dirty="0" smtClean="0"/>
              <a:t> statement  </a:t>
            </a:r>
            <a:r>
              <a:rPr lang="en-US" altLang="ko-KR" sz="2400" dirty="0" smtClean="0"/>
              <a:t>ELSE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…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dirty="0" smtClean="0"/>
              <a:t>…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634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Outline in Pascal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78259" y="1762897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outline of a program</a:t>
            </a:r>
          </a:p>
          <a:p>
            <a:pPr lvl="1" eaLnBrk="1" hangingPunct="1"/>
            <a:r>
              <a:rPr lang="en-US" altLang="en-US" dirty="0" smtClean="0"/>
              <a:t>program heading</a:t>
            </a:r>
          </a:p>
          <a:p>
            <a:pPr lvl="1" eaLnBrk="1" hangingPunct="1"/>
            <a:r>
              <a:rPr lang="en-US" altLang="en-US" dirty="0" smtClean="0"/>
              <a:t>constant definitions</a:t>
            </a:r>
          </a:p>
          <a:p>
            <a:pPr lvl="1" eaLnBrk="1" hangingPunct="1"/>
            <a:r>
              <a:rPr lang="en-US" altLang="en-US" dirty="0" smtClean="0"/>
              <a:t>variable declaration</a:t>
            </a:r>
          </a:p>
          <a:p>
            <a:pPr lvl="1" eaLnBrk="1" hangingPunct="1"/>
            <a:r>
              <a:rPr lang="en-US" altLang="en-US" dirty="0" smtClean="0"/>
              <a:t>procedure/function declaration</a:t>
            </a:r>
          </a:p>
          <a:p>
            <a:pPr lvl="1" eaLnBrk="1" hangingPunct="1"/>
            <a:r>
              <a:rPr lang="en-US" altLang="en-US" dirty="0" smtClean="0"/>
              <a:t>body (Begin…End.)</a:t>
            </a:r>
          </a:p>
        </p:txBody>
      </p:sp>
    </p:spTree>
    <p:extLst>
      <p:ext uri="{BB962C8B-B14F-4D97-AF65-F5344CB8AC3E}">
        <p14:creationId xmlns:p14="http://schemas.microsoft.com/office/powerpoint/2010/main" val="3291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600" smtClean="0"/>
              <a:t>Pascal code example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 smtClean="0"/>
              <a:t>program GCD (input, output)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, j : integer;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 smtClean="0"/>
              <a:t>begin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 smtClean="0"/>
              <a:t>	read (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 , j)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 smtClean="0"/>
              <a:t>	while 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 &lt;&gt; j do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 smtClean="0"/>
              <a:t>		if 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&gt;j then 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 := 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 – j;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 smtClean="0"/>
              <a:t>		else j := j – 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 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 smtClean="0"/>
              <a:t>	</a:t>
            </a:r>
            <a:r>
              <a:rPr lang="en-US" altLang="ko-KR" sz="2800" dirty="0" err="1" smtClean="0"/>
              <a:t>writeln</a:t>
            </a:r>
            <a:r>
              <a:rPr lang="en-US" altLang="ko-KR" sz="2800" dirty="0" smtClean="0"/>
              <a:t> (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 smtClean="0"/>
              <a:t>end .</a:t>
            </a:r>
            <a:endParaRPr lang="ko-KR" altLang="en-US" sz="2800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6248400" y="6400800"/>
            <a:ext cx="28956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8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450"/>
            <a:ext cx="8507413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 smtClean="0"/>
              <a:t>Example: parse tree</a:t>
            </a:r>
          </a:p>
        </p:txBody>
      </p:sp>
      <p:pic>
        <p:nvPicPr>
          <p:cNvPr id="27653" name="Picture 3" descr="parse_tre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988" y="694267"/>
            <a:ext cx="9078012" cy="622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HelloWorld Program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11210" y="1795849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program HelloWorld(output); </a:t>
            </a:r>
          </a:p>
          <a:p>
            <a:r>
              <a:rPr lang="en-US" altLang="en-US" dirty="0" smtClean="0"/>
              <a:t>begin </a:t>
            </a:r>
          </a:p>
          <a:p>
            <a:pPr lvl="1"/>
            <a:r>
              <a:rPr lang="en-US" altLang="en-US" dirty="0" err="1" smtClean="0"/>
              <a:t>Writeln</a:t>
            </a:r>
            <a:r>
              <a:rPr lang="en-US" altLang="en-US" dirty="0" smtClean="0"/>
              <a:t>('Hello world!') ;</a:t>
            </a:r>
          </a:p>
          <a:p>
            <a:r>
              <a:rPr lang="en-US" altLang="en-US" dirty="0" smtClean="0"/>
              <a:t>end. </a:t>
            </a:r>
          </a:p>
        </p:txBody>
      </p:sp>
    </p:spTree>
    <p:extLst>
      <p:ext uri="{BB962C8B-B14F-4D97-AF65-F5344CB8AC3E}">
        <p14:creationId xmlns:p14="http://schemas.microsoft.com/office/powerpoint/2010/main" val="25172310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0" y="1762897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program </a:t>
            </a:r>
            <a:r>
              <a:rPr lang="en-US" altLang="en-US" dirty="0" err="1" smtClean="0"/>
              <a:t>MyFunctions</a:t>
            </a:r>
            <a:r>
              <a:rPr lang="en-US" altLang="en-US" dirty="0" smtClean="0"/>
              <a:t>;</a:t>
            </a:r>
            <a:br>
              <a:rPr lang="en-US" altLang="en-US" dirty="0" smtClean="0"/>
            </a:br>
            <a:r>
              <a:rPr lang="en-US" altLang="en-US" dirty="0" smtClean="0"/>
              <a:t> </a:t>
            </a:r>
            <a:r>
              <a:rPr lang="en-US" altLang="en-US" dirty="0" err="1" smtClean="0"/>
              <a:t>var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   Answer: Integer;</a:t>
            </a:r>
            <a:br>
              <a:rPr lang="en-US" altLang="en-US" dirty="0" smtClean="0"/>
            </a:br>
            <a:r>
              <a:rPr lang="en-US" altLang="en-US" dirty="0" smtClean="0"/>
              <a:t> </a:t>
            </a:r>
            <a:r>
              <a:rPr lang="en-US" altLang="en-US" dirty="0" smtClean="0">
                <a:solidFill>
                  <a:srgbClr val="00B050"/>
                </a:solidFill>
              </a:rPr>
              <a:t>function Add(</a:t>
            </a:r>
            <a:r>
              <a:rPr lang="en-US" altLang="en-US" dirty="0" err="1" smtClean="0">
                <a:solidFill>
                  <a:srgbClr val="00B050"/>
                </a:solidFill>
              </a:rPr>
              <a:t>i</a:t>
            </a:r>
            <a:r>
              <a:rPr lang="en-US" altLang="en-US" dirty="0" smtClean="0">
                <a:solidFill>
                  <a:srgbClr val="00B050"/>
                </a:solidFill>
              </a:rPr>
              <a:t>, j:Integer): Integer;</a:t>
            </a:r>
            <a:br>
              <a:rPr lang="en-US" altLang="en-US" dirty="0" smtClean="0">
                <a:solidFill>
                  <a:srgbClr val="00B050"/>
                </a:solidFill>
              </a:rPr>
            </a:br>
            <a:r>
              <a:rPr lang="en-US" altLang="en-US" dirty="0" smtClean="0">
                <a:solidFill>
                  <a:srgbClr val="00B050"/>
                </a:solidFill>
              </a:rPr>
              <a:t>begin</a:t>
            </a:r>
            <a:br>
              <a:rPr lang="en-US" altLang="en-US" dirty="0" smtClean="0">
                <a:solidFill>
                  <a:srgbClr val="00B050"/>
                </a:solidFill>
              </a:rPr>
            </a:br>
            <a:r>
              <a:rPr lang="en-US" altLang="en-US" dirty="0" smtClean="0">
                <a:solidFill>
                  <a:srgbClr val="00B050"/>
                </a:solidFill>
              </a:rPr>
              <a:t>   </a:t>
            </a:r>
            <a:r>
              <a:rPr lang="en-US" altLang="en-US" dirty="0" smtClean="0">
                <a:solidFill>
                  <a:srgbClr val="FF0000"/>
                </a:solidFill>
              </a:rPr>
              <a:t>Add := </a:t>
            </a:r>
            <a:r>
              <a:rPr lang="en-US" altLang="en-US" dirty="0" err="1" smtClean="0">
                <a:solidFill>
                  <a:srgbClr val="FF0000"/>
                </a:solidFill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</a:rPr>
              <a:t> + j;</a:t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dirty="0" smtClean="0">
                <a:solidFill>
                  <a:srgbClr val="00B050"/>
                </a:solidFill>
              </a:rPr>
              <a:t>end;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 </a:t>
            </a:r>
            <a:br>
              <a:rPr lang="en-US" altLang="en-US" dirty="0" smtClean="0"/>
            </a:br>
            <a:r>
              <a:rPr lang="en-US" altLang="en-US" dirty="0" smtClean="0"/>
              <a:t>begin</a:t>
            </a:r>
            <a:br>
              <a:rPr lang="en-US" altLang="en-US" dirty="0" smtClean="0"/>
            </a:br>
            <a:r>
              <a:rPr lang="en-US" altLang="en-US" dirty="0" smtClean="0"/>
              <a:t>   Answer := </a:t>
            </a:r>
            <a:r>
              <a:rPr lang="en-US" altLang="en-US" dirty="0" smtClean="0">
                <a:solidFill>
                  <a:srgbClr val="C00000"/>
                </a:solidFill>
              </a:rPr>
              <a:t>Add(1,2);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   </a:t>
            </a:r>
            <a:r>
              <a:rPr lang="en-US" altLang="en-US" dirty="0" err="1" smtClean="0"/>
              <a:t>Writeln</a:t>
            </a:r>
            <a:r>
              <a:rPr lang="en-US" altLang="en-US" dirty="0" smtClean="0"/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Add(1,2) </a:t>
            </a:r>
            <a:r>
              <a:rPr lang="en-US" altLang="en-US" dirty="0" smtClean="0"/>
              <a:t>);</a:t>
            </a:r>
            <a:br>
              <a:rPr lang="en-US" altLang="en-US" dirty="0" smtClean="0"/>
            </a:br>
            <a:r>
              <a:rPr lang="en-US" altLang="en-US" dirty="0" smtClean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8355731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Procedures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0" y="1779373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program </a:t>
            </a:r>
            <a:r>
              <a:rPr lang="en-US" altLang="en-US" dirty="0" err="1" smtClean="0"/>
              <a:t>MyProcedures</a:t>
            </a:r>
            <a:r>
              <a:rPr lang="en-US" altLang="en-US" dirty="0" smtClean="0"/>
              <a:t>;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procedure </a:t>
            </a:r>
            <a:r>
              <a:rPr lang="en-US" altLang="en-US" dirty="0" err="1" smtClean="0">
                <a:solidFill>
                  <a:schemeClr val="accent1">
                    <a:lumMod val="75000"/>
                  </a:schemeClr>
                </a:solidFill>
              </a:rPr>
              <a:t>GetName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b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   Name: String;</a:t>
            </a:r>
            <a:b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begin</a:t>
            </a:r>
            <a:b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   </a:t>
            </a:r>
            <a:r>
              <a:rPr lang="en-US" altLang="en-US" dirty="0" err="1" smtClean="0">
                <a:solidFill>
                  <a:schemeClr val="accent1">
                    <a:lumMod val="75000"/>
                  </a:schemeClr>
                </a:solidFill>
              </a:rPr>
              <a:t>Writeln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('What is your name?');</a:t>
            </a:r>
            <a:b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   </a:t>
            </a:r>
            <a:r>
              <a:rPr lang="en-US" altLang="en-US" dirty="0" err="1" smtClean="0">
                <a:solidFill>
                  <a:schemeClr val="accent1">
                    <a:lumMod val="75000"/>
                  </a:schemeClr>
                </a:solidFill>
              </a:rPr>
              <a:t>Readln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(Name);</a:t>
            </a:r>
            <a:b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   if Name = '' then</a:t>
            </a:r>
            <a:b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      Exit;</a:t>
            </a:r>
            <a:b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   </a:t>
            </a:r>
            <a:r>
              <a:rPr lang="en-US" altLang="en-US" dirty="0" err="1" smtClean="0">
                <a:solidFill>
                  <a:schemeClr val="accent1">
                    <a:lumMod val="75000"/>
                  </a:schemeClr>
                </a:solidFill>
              </a:rPr>
              <a:t>Writeln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('Your name </a:t>
            </a:r>
            <a:r>
              <a:rPr lang="en-US" altLang="en-US" dirty="0" err="1" smtClean="0">
                <a:solidFill>
                  <a:schemeClr val="accent1">
                    <a:lumMod val="75000"/>
                  </a:schemeClr>
                </a:solidFill>
              </a:rPr>
              <a:t>is',Name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  <a:b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end;</a:t>
            </a:r>
            <a:b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 smtClean="0"/>
              <a:t> begin</a:t>
            </a:r>
            <a:br>
              <a:rPr lang="en-US" altLang="en-US" dirty="0" smtClean="0"/>
            </a:br>
            <a:r>
              <a:rPr lang="en-US" altLang="en-US" dirty="0" smtClean="0"/>
              <a:t>   </a:t>
            </a:r>
            <a:r>
              <a:rPr lang="en-US" altLang="en-US" dirty="0" err="1" smtClean="0">
                <a:solidFill>
                  <a:schemeClr val="accent1">
                    <a:lumMod val="75000"/>
                  </a:schemeClr>
                </a:solidFill>
              </a:rPr>
              <a:t>GetName</a:t>
            </a:r>
            <a:r>
              <a:rPr lang="en-US" altLang="en-US" dirty="0" smtClean="0"/>
              <a:t>;</a:t>
            </a:r>
            <a:br>
              <a:rPr lang="en-US" altLang="en-US" dirty="0" smtClean="0"/>
            </a:br>
            <a:r>
              <a:rPr lang="en-US" altLang="en-US" dirty="0" smtClean="0"/>
              <a:t>end. </a:t>
            </a:r>
          </a:p>
        </p:txBody>
      </p:sp>
    </p:spTree>
    <p:extLst>
      <p:ext uri="{BB962C8B-B14F-4D97-AF65-F5344CB8AC3E}">
        <p14:creationId xmlns:p14="http://schemas.microsoft.com/office/powerpoint/2010/main" val="40801598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1" y="11060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Scope in block oriented programming: 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2421" y="1813089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Scope?</a:t>
            </a:r>
          </a:p>
          <a:p>
            <a:pPr lvl="1"/>
            <a:r>
              <a:rPr lang="en-US" altLang="en-US" dirty="0" smtClean="0"/>
              <a:t>Describes the realm of an identifier where</a:t>
            </a:r>
            <a:r>
              <a:rPr lang="en-US" dirty="0" smtClean="0"/>
              <a:t> the identifier is </a:t>
            </a:r>
            <a:r>
              <a:rPr lang="en-US" dirty="0"/>
              <a:t>visible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scope of an identifier (ID)</a:t>
            </a:r>
          </a:p>
          <a:p>
            <a:pPr lvl="1" eaLnBrk="1" hangingPunct="1"/>
            <a:r>
              <a:rPr lang="en-US" altLang="en-US" dirty="0" smtClean="0"/>
              <a:t>refers to the portion of a program (a block) in which ID continues to represent a particular value or action</a:t>
            </a:r>
          </a:p>
          <a:p>
            <a:pPr eaLnBrk="1" hangingPunct="1"/>
            <a:r>
              <a:rPr lang="en-US" altLang="en-US" dirty="0" smtClean="0"/>
              <a:t>Block structure</a:t>
            </a:r>
          </a:p>
        </p:txBody>
      </p:sp>
    </p:spTree>
    <p:extLst>
      <p:ext uri="{BB962C8B-B14F-4D97-AF65-F5344CB8AC3E}">
        <p14:creationId xmlns:p14="http://schemas.microsoft.com/office/powerpoint/2010/main" val="5278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71450" y="153460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SDD-S-attributed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1765955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S-attributed</a:t>
            </a:r>
          </a:p>
          <a:p>
            <a:pPr lvl="1"/>
            <a:r>
              <a:rPr lang="en-US" altLang="en-US" sz="2800" dirty="0" smtClean="0"/>
              <a:t>The evaluation is from </a:t>
            </a:r>
            <a:r>
              <a:rPr lang="en-US" altLang="en-US" sz="2800" dirty="0" smtClean="0">
                <a:solidFill>
                  <a:srgbClr val="7030A0"/>
                </a:solidFill>
              </a:rPr>
              <a:t>bottom-to-top</a:t>
            </a:r>
          </a:p>
          <a:p>
            <a:pPr lvl="1"/>
            <a:r>
              <a:rPr lang="en-US" altLang="en-US" sz="2800" dirty="0" smtClean="0"/>
              <a:t>Can be implemented during bottom-up parsing (</a:t>
            </a:r>
            <a:r>
              <a:rPr lang="en-US" altLang="en-US" sz="2800" dirty="0" smtClean="0">
                <a:solidFill>
                  <a:srgbClr val="00B050"/>
                </a:solidFill>
              </a:rPr>
              <a:t>LR parsing</a:t>
            </a:r>
            <a:r>
              <a:rPr lang="en-US" alt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5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Scope in block oriented programming: 2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27000" y="1066800"/>
            <a:ext cx="4140200" cy="53340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400" b="1" dirty="0"/>
              <a:t>Program A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Procedure B</a:t>
            </a:r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function D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begin [D]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….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End; [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D]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>
              <a:lnSpc>
                <a:spcPct val="80000"/>
              </a:lnSpc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begin [B]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365760" lvl="1">
              <a:lnSpc>
                <a:spcPct val="80000"/>
              </a:lnSpc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end; [B]</a:t>
            </a:r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procedure C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procedure E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begin[E]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..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End; [E]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function F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begin [F]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end; [F]</a:t>
            </a:r>
          </a:p>
          <a:p>
            <a:pPr marL="91440" indent="-274320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begin [C]</a:t>
            </a:r>
          </a:p>
          <a:p>
            <a:pPr marL="548640" lvl="1" indent="-274320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..</a:t>
            </a:r>
          </a:p>
          <a:p>
            <a:pPr marL="91440" indent="-274320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End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; [C]</a:t>
            </a:r>
          </a:p>
          <a:p>
            <a:pPr marL="91440" indent="-274320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1800" b="1" dirty="0"/>
              <a:t>begin {A}</a:t>
            </a:r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400" b="1" dirty="0"/>
              <a:t>..</a:t>
            </a:r>
          </a:p>
          <a:p>
            <a:pPr marL="91440" indent="-274320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1800" b="1" dirty="0"/>
              <a:t>End. {A}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sz="1400" b="1" dirty="0"/>
          </a:p>
        </p:txBody>
      </p:sp>
      <p:sp>
        <p:nvSpPr>
          <p:cNvPr id="65540" name="Rectangle 1029"/>
          <p:cNvSpPr>
            <a:spLocks noChangeArrowheads="1"/>
          </p:cNvSpPr>
          <p:nvPr/>
        </p:nvSpPr>
        <p:spPr bwMode="auto">
          <a:xfrm>
            <a:off x="4343400" y="1066800"/>
            <a:ext cx="4419600" cy="533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5541" name="Rectangle 1030"/>
          <p:cNvSpPr>
            <a:spLocks noChangeArrowheads="1"/>
          </p:cNvSpPr>
          <p:nvPr/>
        </p:nvSpPr>
        <p:spPr bwMode="auto">
          <a:xfrm>
            <a:off x="5105400" y="1524000"/>
            <a:ext cx="2590800" cy="167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398" name="Rectangle 1031"/>
          <p:cNvSpPr>
            <a:spLocks noChangeArrowheads="1"/>
          </p:cNvSpPr>
          <p:nvPr/>
        </p:nvSpPr>
        <p:spPr bwMode="auto">
          <a:xfrm>
            <a:off x="5105400" y="3581400"/>
            <a:ext cx="2667000" cy="1905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5543" name="Rectangle 1032"/>
          <p:cNvSpPr>
            <a:spLocks noChangeArrowheads="1"/>
          </p:cNvSpPr>
          <p:nvPr/>
        </p:nvSpPr>
        <p:spPr bwMode="auto">
          <a:xfrm>
            <a:off x="5562600" y="1981200"/>
            <a:ext cx="1828800" cy="274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Function D</a:t>
            </a:r>
          </a:p>
        </p:txBody>
      </p:sp>
      <p:sp>
        <p:nvSpPr>
          <p:cNvPr id="50184" name="Rectangle 1033"/>
          <p:cNvSpPr>
            <a:spLocks noChangeArrowheads="1"/>
          </p:cNvSpPr>
          <p:nvPr/>
        </p:nvSpPr>
        <p:spPr bwMode="auto">
          <a:xfrm>
            <a:off x="5562600" y="4114800"/>
            <a:ext cx="17526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200">
                <a:latin typeface="Times New Roman" pitchFamily="18" charset="0"/>
              </a:rPr>
              <a:t>Procedure E</a:t>
            </a:r>
          </a:p>
        </p:txBody>
      </p:sp>
      <p:sp>
        <p:nvSpPr>
          <p:cNvPr id="50185" name="Rectangle 1034"/>
          <p:cNvSpPr>
            <a:spLocks noChangeArrowheads="1"/>
          </p:cNvSpPr>
          <p:nvPr/>
        </p:nvSpPr>
        <p:spPr bwMode="auto">
          <a:xfrm>
            <a:off x="5562600" y="4690534"/>
            <a:ext cx="17526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200">
                <a:latin typeface="Times New Roman" pitchFamily="18" charset="0"/>
              </a:rPr>
              <a:t>Procedure F</a:t>
            </a:r>
          </a:p>
        </p:txBody>
      </p:sp>
      <p:sp>
        <p:nvSpPr>
          <p:cNvPr id="65546" name="Text Box 1036"/>
          <p:cNvSpPr txBox="1">
            <a:spLocks noChangeArrowheads="1"/>
          </p:cNvSpPr>
          <p:nvPr/>
        </p:nvSpPr>
        <p:spPr bwMode="auto">
          <a:xfrm>
            <a:off x="4495800" y="1143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Program</a:t>
            </a:r>
            <a:r>
              <a:rPr lang="en-US" altLang="en-US" sz="120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65547" name="Text Box 1039"/>
          <p:cNvSpPr txBox="1">
            <a:spLocks noChangeArrowheads="1"/>
          </p:cNvSpPr>
          <p:nvPr/>
        </p:nvSpPr>
        <p:spPr bwMode="auto">
          <a:xfrm>
            <a:off x="5257800" y="1600200"/>
            <a:ext cx="152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Procedure B</a:t>
            </a:r>
          </a:p>
        </p:txBody>
      </p:sp>
      <p:sp>
        <p:nvSpPr>
          <p:cNvPr id="65548" name="Text Box 1044"/>
          <p:cNvSpPr txBox="1">
            <a:spLocks noChangeArrowheads="1"/>
          </p:cNvSpPr>
          <p:nvPr/>
        </p:nvSpPr>
        <p:spPr bwMode="auto">
          <a:xfrm>
            <a:off x="5257800" y="3810000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Procedure C</a:t>
            </a:r>
          </a:p>
        </p:txBody>
      </p:sp>
    </p:spTree>
    <p:extLst>
      <p:ext uri="{BB962C8B-B14F-4D97-AF65-F5344CB8AC3E}">
        <p14:creationId xmlns:p14="http://schemas.microsoft.com/office/powerpoint/2010/main" val="33277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Scope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55663" y="1593850"/>
            <a:ext cx="3973512" cy="442595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Identifiers defined in:</a:t>
            </a:r>
          </a:p>
          <a:p>
            <a:pPr lvl="1" eaLnBrk="1" hangingPunct="1">
              <a:defRPr/>
            </a:pPr>
            <a:r>
              <a:rPr lang="en-US" smtClean="0"/>
              <a:t>program A</a:t>
            </a:r>
          </a:p>
          <a:p>
            <a:pPr lvl="1" eaLnBrk="1" hangingPunct="1">
              <a:defRPr/>
            </a:pPr>
            <a:r>
              <a:rPr lang="en-US" smtClean="0"/>
              <a:t>procedure B</a:t>
            </a:r>
          </a:p>
          <a:p>
            <a:pPr lvl="1" eaLnBrk="1" hangingPunct="1">
              <a:defRPr/>
            </a:pPr>
            <a:r>
              <a:rPr lang="en-US" smtClean="0"/>
              <a:t>Procedure C</a:t>
            </a:r>
          </a:p>
          <a:p>
            <a:pPr lvl="1" eaLnBrk="1" hangingPunct="1">
              <a:defRPr/>
            </a:pPr>
            <a:r>
              <a:rPr lang="en-US" smtClean="0"/>
              <a:t>function D</a:t>
            </a:r>
          </a:p>
          <a:p>
            <a:pPr lvl="1" eaLnBrk="1" hangingPunct="1">
              <a:defRPr/>
            </a:pPr>
            <a:r>
              <a:rPr lang="en-US" smtClean="0"/>
              <a:t>procedure E</a:t>
            </a:r>
          </a:p>
          <a:p>
            <a:pPr lvl="1" eaLnBrk="1" hangingPunct="1">
              <a:defRPr/>
            </a:pPr>
            <a:r>
              <a:rPr lang="en-US" smtClean="0"/>
              <a:t>function F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87925" y="1593850"/>
            <a:ext cx="3973513" cy="442595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en-US" smtClean="0"/>
              <a:t>Their scope is blocks:</a:t>
            </a:r>
          </a:p>
          <a:p>
            <a:pPr lvl="1" eaLnBrk="1" hangingPunct="1"/>
            <a:r>
              <a:rPr lang="en-US" altLang="en-US" smtClean="0"/>
              <a:t>A, B, C, D, E, F</a:t>
            </a:r>
          </a:p>
          <a:p>
            <a:pPr lvl="1" eaLnBrk="1" hangingPunct="1"/>
            <a:r>
              <a:rPr lang="en-US" altLang="en-US" smtClean="0"/>
              <a:t>B, D</a:t>
            </a:r>
          </a:p>
          <a:p>
            <a:pPr lvl="1" eaLnBrk="1" hangingPunct="1"/>
            <a:r>
              <a:rPr lang="en-US" altLang="en-US" smtClean="0"/>
              <a:t>C, E, F</a:t>
            </a:r>
          </a:p>
          <a:p>
            <a:pPr lvl="1" eaLnBrk="1" hangingPunct="1"/>
            <a:r>
              <a:rPr lang="en-US" altLang="en-US" smtClean="0"/>
              <a:t>D</a:t>
            </a:r>
          </a:p>
          <a:p>
            <a:pPr lvl="1" eaLnBrk="1" hangingPunct="1"/>
            <a:r>
              <a:rPr lang="en-US" altLang="en-US" smtClean="0"/>
              <a:t>E</a:t>
            </a:r>
          </a:p>
          <a:p>
            <a:pPr lvl="1" eaLnBrk="1" hangingPunct="1"/>
            <a:r>
              <a:rPr lang="en-US" altLang="en-US" smtClean="0"/>
              <a:t>F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09900" y="2269274"/>
            <a:ext cx="2438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242821" y="2658266"/>
            <a:ext cx="2259290" cy="63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62300" y="3035297"/>
            <a:ext cx="2362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33700" y="3421061"/>
            <a:ext cx="2590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4200" y="3806825"/>
            <a:ext cx="2438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178299"/>
            <a:ext cx="2667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3733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Identifiers </a:t>
            </a:r>
            <a:r>
              <a:rPr lang="en-US" altLang="en-US" dirty="0"/>
              <a:t>in block-oriented language</a:t>
            </a:r>
            <a:br>
              <a:rPr lang="en-US" altLang="en-US" dirty="0"/>
            </a:br>
            <a:endParaRPr lang="en-US" altLang="en-US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762898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Identifiers in block-oriented language</a:t>
            </a:r>
          </a:p>
          <a:p>
            <a:pPr lvl="1" eaLnBrk="1" hangingPunct="1"/>
            <a:r>
              <a:rPr lang="en-US" altLang="en-US" dirty="0" smtClean="0"/>
              <a:t>must be </a:t>
            </a:r>
            <a:r>
              <a:rPr lang="en-US" altLang="en-US" u="sng" dirty="0" smtClean="0">
                <a:solidFill>
                  <a:srgbClr val="FF0000"/>
                </a:solidFill>
              </a:rPr>
              <a:t>unique</a:t>
            </a:r>
            <a:r>
              <a:rPr lang="en-US" altLang="en-US" dirty="0" smtClean="0"/>
              <a:t> if declared at the </a:t>
            </a:r>
            <a:r>
              <a:rPr lang="en-US" altLang="en-US" dirty="0" smtClean="0">
                <a:solidFill>
                  <a:srgbClr val="FF0000"/>
                </a:solidFill>
              </a:rPr>
              <a:t>same level </a:t>
            </a:r>
            <a:r>
              <a:rPr lang="en-US" altLang="en-US" dirty="0" smtClean="0"/>
              <a:t>(or at same scope)</a:t>
            </a:r>
          </a:p>
          <a:p>
            <a:pPr lvl="1" eaLnBrk="1" hangingPunct="1"/>
            <a:r>
              <a:rPr lang="en-US" altLang="en-US" dirty="0" smtClean="0">
                <a:solidFill>
                  <a:srgbClr val="009A44"/>
                </a:solidFill>
              </a:rPr>
              <a:t>Same identifier can be used at different levels</a:t>
            </a:r>
          </a:p>
          <a:p>
            <a:pPr eaLnBrk="1" hangingPunct="1"/>
            <a:r>
              <a:rPr lang="en-US" altLang="en-US" dirty="0" smtClean="0"/>
              <a:t>identifier can be</a:t>
            </a:r>
          </a:p>
          <a:p>
            <a:pPr lvl="1" eaLnBrk="1" hangingPunct="1"/>
            <a:r>
              <a:rPr lang="en-US" altLang="en-US" dirty="0" smtClean="0"/>
              <a:t>Local variables</a:t>
            </a:r>
          </a:p>
          <a:p>
            <a:pPr lvl="1" eaLnBrk="1" hangingPunct="1"/>
            <a:r>
              <a:rPr lang="en-US" altLang="en-US" dirty="0" smtClean="0"/>
              <a:t>Global Variables</a:t>
            </a:r>
          </a:p>
          <a:p>
            <a:pPr lvl="1" eaLnBrk="1" hangingPunct="1"/>
            <a:r>
              <a:rPr lang="en-US" altLang="en-US" dirty="0" smtClean="0"/>
              <a:t>Formal parameters</a:t>
            </a:r>
          </a:p>
          <a:p>
            <a:pPr eaLnBrk="1" hangingPunct="1"/>
            <a:r>
              <a:rPr lang="en-US" altLang="en-US" dirty="0" smtClean="0"/>
              <a:t>identifier can be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Functions names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Procedures names</a:t>
            </a:r>
          </a:p>
        </p:txBody>
      </p:sp>
    </p:spTree>
    <p:extLst>
      <p:ext uri="{BB962C8B-B14F-4D97-AF65-F5344CB8AC3E}">
        <p14:creationId xmlns:p14="http://schemas.microsoft.com/office/powerpoint/2010/main" val="38905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748"/>
            <a:ext cx="9492792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PASCAL:  Adding Procedure Call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9373"/>
            <a:ext cx="9144000" cy="5078627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>
                <a:sym typeface="Symbol" pitchFamily="18" charset="2"/>
              </a:rPr>
              <a:t>M  “Program” ID  </a:t>
            </a:r>
            <a:r>
              <a:rPr lang="en-US" sz="1600" dirty="0" err="1" smtClean="0">
                <a:sym typeface="Symbol" pitchFamily="18" charset="2"/>
              </a:rPr>
              <a:t>ProgramPar</a:t>
            </a:r>
            <a:r>
              <a:rPr lang="en-US" sz="1600" dirty="0" smtClean="0">
                <a:sym typeface="Symbol" pitchFamily="18" charset="2"/>
              </a:rPr>
              <a:t> ‘;’ “</a:t>
            </a:r>
            <a:r>
              <a:rPr lang="en-US" sz="1600" dirty="0" err="1" smtClean="0">
                <a:sym typeface="Symbol" pitchFamily="18" charset="2"/>
              </a:rPr>
              <a:t>Var</a:t>
            </a:r>
            <a:r>
              <a:rPr lang="en-US" sz="1600" dirty="0" smtClean="0">
                <a:sym typeface="Symbol" pitchFamily="18" charset="2"/>
              </a:rPr>
              <a:t>”  V </a:t>
            </a:r>
            <a:r>
              <a:rPr lang="en-US" sz="1600" dirty="0">
                <a:solidFill>
                  <a:srgbClr val="0070C0"/>
                </a:solidFill>
                <a:sym typeface="Symbol" pitchFamily="18" charset="2"/>
              </a:rPr>
              <a:t>H</a:t>
            </a:r>
            <a:r>
              <a:rPr lang="en-US" sz="1600" dirty="0" smtClean="0">
                <a:sym typeface="Symbol" pitchFamily="18" charset="2"/>
              </a:rPr>
              <a:t> “Begin” B  “End”  “.”;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0070C0"/>
                </a:solidFill>
                <a:sym typeface="Symbol" pitchFamily="18" charset="2"/>
              </a:rPr>
              <a:t>H  “Procedure”  ID  FP ;   </a:t>
            </a:r>
            <a:r>
              <a:rPr lang="en-US" sz="1600" dirty="0" err="1" smtClean="0">
                <a:solidFill>
                  <a:srgbClr val="0070C0"/>
                </a:solidFill>
                <a:sym typeface="Symbol" pitchFamily="18" charset="2"/>
              </a:rPr>
              <a:t>Var</a:t>
            </a:r>
            <a:r>
              <a:rPr lang="en-US" sz="1600" dirty="0" smtClean="0">
                <a:solidFill>
                  <a:srgbClr val="0070C0"/>
                </a:solidFill>
                <a:sym typeface="Symbol" pitchFamily="18" charset="2"/>
              </a:rPr>
              <a:t> V H “ BEGIN” B “END” “;” H | ;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A   “(“ IDLT  “)”  “;” | “;” </a:t>
            </a:r>
            <a:r>
              <a:rPr lang="en-US" sz="1600" dirty="0" smtClean="0">
                <a:solidFill>
                  <a:srgbClr val="00B050"/>
                </a:solidFill>
                <a:sym typeface="Symbol" pitchFamily="18" charset="2"/>
              </a:rPr>
              <a:t>// Function call or Variable reference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>
                <a:sym typeface="Symbol" pitchFamily="18" charset="2"/>
              </a:rPr>
              <a:t>V </a:t>
            </a:r>
            <a:r>
              <a:rPr lang="en-US" sz="1600" dirty="0" smtClean="0">
                <a:sym typeface="Symbol"/>
              </a:rPr>
              <a:t> ID  “:” T;  V | </a:t>
            </a:r>
            <a:r>
              <a:rPr lang="en-US" sz="1600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>
                <a:sym typeface="Symbol" pitchFamily="18" charset="2"/>
              </a:rPr>
              <a:t>B ID “:=“ E “;”  B| “RETURN” E | </a:t>
            </a:r>
            <a:r>
              <a:rPr lang="en-US" sz="1600" dirty="0" smtClean="0">
                <a:sym typeface="Symbol" pitchFamily="18" charset="2"/>
              </a:rPr>
              <a:t>;</a:t>
            </a:r>
          </a:p>
          <a:p>
            <a:pPr>
              <a:defRPr/>
            </a:pPr>
            <a:r>
              <a:rPr lang="en-US" sz="1600" dirty="0" smtClean="0">
                <a:sym typeface="Symbol" pitchFamily="18" charset="2"/>
              </a:rPr>
              <a:t>E  S C;</a:t>
            </a:r>
          </a:p>
          <a:p>
            <a:pPr>
              <a:defRPr/>
            </a:pPr>
            <a:r>
              <a:rPr lang="en-US" sz="1600" dirty="0">
                <a:sym typeface="Symbol" pitchFamily="18" charset="2"/>
              </a:rPr>
              <a:t>C </a:t>
            </a:r>
            <a:r>
              <a:rPr lang="en-US" sz="1600" dirty="0" smtClean="0">
                <a:sym typeface="Symbol" pitchFamily="18" charset="2"/>
              </a:rPr>
              <a:t> “=“ S | ;</a:t>
            </a:r>
          </a:p>
          <a:p>
            <a:pPr>
              <a:defRPr/>
            </a:pPr>
            <a:r>
              <a:rPr lang="en-US" sz="1600" dirty="0">
                <a:sym typeface="Symbol" pitchFamily="18" charset="2"/>
              </a:rPr>
              <a:t>S </a:t>
            </a:r>
            <a:r>
              <a:rPr lang="en-US" sz="1600" dirty="0" smtClean="0">
                <a:sym typeface="Symbol" pitchFamily="18" charset="2"/>
              </a:rPr>
              <a:t> F P;</a:t>
            </a:r>
          </a:p>
          <a:p>
            <a:pPr>
              <a:defRPr/>
            </a:pPr>
            <a:r>
              <a:rPr lang="en-US" sz="1600" dirty="0">
                <a:sym typeface="Symbol" pitchFamily="18" charset="2"/>
              </a:rPr>
              <a:t>P </a:t>
            </a:r>
            <a:r>
              <a:rPr lang="en-US" sz="1600" dirty="0" smtClean="0">
                <a:sym typeface="Symbol" pitchFamily="18" charset="2"/>
              </a:rPr>
              <a:t> “*” F P | “AND” F P | ;</a:t>
            </a:r>
            <a:endParaRPr lang="en-US" sz="16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>
                <a:sym typeface="Symbol" pitchFamily="18" charset="2"/>
              </a:rPr>
              <a:t>F  “(“ E “)” | </a:t>
            </a:r>
            <a:r>
              <a:rPr lang="en-US" sz="1600" dirty="0" smtClean="0">
                <a:solidFill>
                  <a:srgbClr val="7030A0"/>
                </a:solidFill>
                <a:sym typeface="Symbol" pitchFamily="18" charset="2"/>
              </a:rPr>
              <a:t>ID A</a:t>
            </a:r>
            <a:r>
              <a:rPr lang="en-US" sz="1600" dirty="0" smtClean="0">
                <a:solidFill>
                  <a:srgbClr val="CC00FF"/>
                </a:solidFill>
                <a:sym typeface="Symbol" pitchFamily="18" charset="2"/>
              </a:rPr>
              <a:t> </a:t>
            </a:r>
            <a:r>
              <a:rPr lang="en-US" sz="1600" dirty="0" smtClean="0">
                <a:sym typeface="Symbol" pitchFamily="18" charset="2"/>
              </a:rPr>
              <a:t>| NUM| “True” | “False”  </a:t>
            </a:r>
            <a:endParaRPr lang="en-US" sz="1600" dirty="0" smtClean="0">
              <a:solidFill>
                <a:srgbClr val="00B05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>
                <a:sym typeface="Symbol" pitchFamily="18" charset="2"/>
              </a:rPr>
              <a:t>T  Integer| Boolean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>
                <a:sym typeface="Symbol" pitchFamily="18" charset="2"/>
              </a:rPr>
              <a:t>FP  ‘(‘  </a:t>
            </a:r>
            <a:r>
              <a:rPr lang="en-US" sz="1600" dirty="0" err="1" smtClean="0">
                <a:sym typeface="Symbol" pitchFamily="18" charset="2"/>
              </a:rPr>
              <a:t>OneFP</a:t>
            </a:r>
            <a:r>
              <a:rPr lang="en-US" sz="1600" dirty="0" smtClean="0">
                <a:sym typeface="Symbol" pitchFamily="18" charset="2"/>
              </a:rPr>
              <a:t>  { ‘;’ </a:t>
            </a:r>
            <a:r>
              <a:rPr lang="en-US" sz="1600" dirty="0" err="1" smtClean="0">
                <a:sym typeface="Symbol" pitchFamily="18" charset="2"/>
              </a:rPr>
              <a:t>OneFP</a:t>
            </a:r>
            <a:r>
              <a:rPr lang="en-US" sz="1600" dirty="0" smtClean="0">
                <a:sym typeface="Symbol" pitchFamily="18" charset="2"/>
              </a:rPr>
              <a:t>} ‘)’  </a:t>
            </a:r>
            <a:r>
              <a:rPr lang="en-US" sz="1600" dirty="0" smtClean="0">
                <a:solidFill>
                  <a:srgbClr val="009900"/>
                </a:solidFill>
                <a:sym typeface="Symbol" pitchFamily="18" charset="2"/>
              </a:rPr>
              <a:t>// Formal Parameters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err="1" smtClean="0">
                <a:sym typeface="Symbol" pitchFamily="18" charset="2"/>
              </a:rPr>
              <a:t>OneFP</a:t>
            </a:r>
            <a:r>
              <a:rPr lang="en-US" sz="1600" dirty="0" smtClean="0">
                <a:sym typeface="Symbol" pitchFamily="18" charset="2"/>
              </a:rPr>
              <a:t>  </a:t>
            </a:r>
            <a:r>
              <a:rPr lang="en-US" sz="1600" dirty="0" err="1" smtClean="0">
                <a:sym typeface="Symbol" pitchFamily="18" charset="2"/>
              </a:rPr>
              <a:t>Var</a:t>
            </a:r>
            <a:r>
              <a:rPr lang="en-US" sz="1600" dirty="0" smtClean="0">
                <a:sym typeface="Symbol" pitchFamily="18" charset="2"/>
              </a:rPr>
              <a:t> V | V</a:t>
            </a:r>
          </a:p>
        </p:txBody>
      </p:sp>
    </p:spTree>
    <p:extLst>
      <p:ext uri="{BB962C8B-B14F-4D97-AF65-F5344CB8AC3E}">
        <p14:creationId xmlns:p14="http://schemas.microsoft.com/office/powerpoint/2010/main" val="16362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557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More on Functions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1135"/>
            <a:ext cx="91440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H defines the syntax of a functions by</a:t>
            </a:r>
          </a:p>
          <a:p>
            <a:pPr lvl="1" eaLnBrk="1" hangingPunct="1"/>
            <a:r>
              <a:rPr lang="en-US" altLang="en-US" dirty="0" smtClean="0"/>
              <a:t>Having a name and type</a:t>
            </a:r>
          </a:p>
          <a:p>
            <a:pPr lvl="1" eaLnBrk="1" hangingPunct="1"/>
            <a:r>
              <a:rPr lang="en-US" altLang="en-US" dirty="0" smtClean="0"/>
              <a:t>Having its own local variable</a:t>
            </a:r>
          </a:p>
          <a:p>
            <a:pPr lvl="1" eaLnBrk="1" hangingPunct="1"/>
            <a:r>
              <a:rPr lang="en-US" altLang="en-US" dirty="0" smtClean="0"/>
              <a:t>Having possible nested function declaration</a:t>
            </a:r>
          </a:p>
          <a:p>
            <a:pPr lvl="1" eaLnBrk="1" hangingPunct="1"/>
            <a:r>
              <a:rPr lang="en-US" altLang="en-US" dirty="0" smtClean="0"/>
              <a:t>Body statements</a:t>
            </a:r>
          </a:p>
        </p:txBody>
      </p:sp>
    </p:spTree>
    <p:extLst>
      <p:ext uri="{BB962C8B-B14F-4D97-AF65-F5344CB8AC3E}">
        <p14:creationId xmlns:p14="http://schemas.microsoft.com/office/powerpoint/2010/main" val="18229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45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 A typical Function in Pascal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1784" y="1804087"/>
            <a:ext cx="8229600" cy="49371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/>
              <a:t>Function Call</a:t>
            </a:r>
          </a:p>
          <a:p>
            <a:pPr lvl="1" eaLnBrk="1" hangingPunct="1"/>
            <a:r>
              <a:rPr lang="en-US" altLang="en-US" dirty="0" smtClean="0"/>
              <a:t>a statement that represents a value</a:t>
            </a:r>
          </a:p>
          <a:p>
            <a:pPr eaLnBrk="1" hangingPunct="1"/>
            <a:r>
              <a:rPr lang="en-US" altLang="en-US" dirty="0" smtClean="0"/>
              <a:t>Function definitions</a:t>
            </a:r>
          </a:p>
          <a:p>
            <a:pPr lvl="1" eaLnBrk="1" hangingPunct="1"/>
            <a:r>
              <a:rPr lang="en-US" altLang="en-US" dirty="0" smtClean="0"/>
              <a:t>Statements that define a function</a:t>
            </a:r>
          </a:p>
          <a:p>
            <a:pPr eaLnBrk="1" hangingPunct="1"/>
            <a:r>
              <a:rPr lang="en-US" altLang="en-US" dirty="0" smtClean="0"/>
              <a:t>function </a:t>
            </a:r>
            <a:r>
              <a:rPr lang="en-US" altLang="en-US" dirty="0" err="1" smtClean="0"/>
              <a:t>Addtwo</a:t>
            </a:r>
            <a:r>
              <a:rPr lang="en-US" altLang="en-US" dirty="0" smtClean="0"/>
              <a:t> (First, </a:t>
            </a:r>
            <a:r>
              <a:rPr lang="en-US" altLang="en-US" dirty="0" err="1" smtClean="0"/>
              <a:t>Second:Integer</a:t>
            </a:r>
            <a:r>
              <a:rPr lang="en-US" altLang="en-US" dirty="0" smtClean="0"/>
              <a:t>): integer;</a:t>
            </a:r>
          </a:p>
          <a:p>
            <a:pPr lvl="2" eaLnBrk="1" hangingPunct="1"/>
            <a:r>
              <a:rPr lang="en-US" altLang="en-US" dirty="0" smtClean="0"/>
              <a:t>{represents the sum of its arguments.}</a:t>
            </a:r>
          </a:p>
          <a:p>
            <a:pPr lvl="2" eaLnBrk="1" hangingPunct="1"/>
            <a:r>
              <a:rPr lang="en-US" altLang="en-US" dirty="0" smtClean="0"/>
              <a:t>begin</a:t>
            </a:r>
          </a:p>
          <a:p>
            <a:pPr lvl="3" eaLnBrk="1" hangingPunct="1"/>
            <a:r>
              <a:rPr lang="en-US" altLang="en-US" dirty="0" err="1" smtClean="0"/>
              <a:t>Addtwo</a:t>
            </a:r>
            <a:r>
              <a:rPr lang="en-US" altLang="en-US" dirty="0" smtClean="0"/>
              <a:t>:=First + Second  </a:t>
            </a:r>
            <a:r>
              <a:rPr lang="en-US" altLang="en-US" dirty="0" smtClean="0">
                <a:solidFill>
                  <a:srgbClr val="00B050"/>
                </a:solidFill>
              </a:rPr>
              <a:t>{ return value}</a:t>
            </a:r>
          </a:p>
          <a:p>
            <a:pPr lvl="2" eaLnBrk="1" hangingPunct="1"/>
            <a:r>
              <a:rPr lang="en-US" altLang="en-US" dirty="0" smtClean="0"/>
              <a:t>end; {add}</a:t>
            </a:r>
          </a:p>
          <a:p>
            <a:r>
              <a:rPr lang="en-US" altLang="en-US" dirty="0" smtClean="0"/>
              <a:t>The following line demonstrates how to call the function, </a:t>
            </a:r>
          </a:p>
          <a:p>
            <a:r>
              <a:rPr lang="en-US" altLang="en-US" i="1" dirty="0" smtClean="0">
                <a:solidFill>
                  <a:srgbClr val="00B050"/>
                </a:solidFill>
              </a:rPr>
              <a:t>result := </a:t>
            </a:r>
            <a:r>
              <a:rPr lang="en-US" altLang="en-US" i="1" dirty="0" err="1" smtClean="0">
                <a:solidFill>
                  <a:srgbClr val="00B050"/>
                </a:solidFill>
              </a:rPr>
              <a:t>Addtwo</a:t>
            </a:r>
            <a:r>
              <a:rPr lang="en-US" altLang="en-US" i="1" dirty="0" smtClean="0">
                <a:solidFill>
                  <a:srgbClr val="00B050"/>
                </a:solidFill>
              </a:rPr>
              <a:t>(10, 20 );  // correct call</a:t>
            </a:r>
          </a:p>
          <a:p>
            <a:r>
              <a:rPr lang="en-US" altLang="en-US" i="1" dirty="0" err="1" smtClean="0">
                <a:solidFill>
                  <a:srgbClr val="FF0000"/>
                </a:solidFill>
              </a:rPr>
              <a:t>Addtwo</a:t>
            </a:r>
            <a:r>
              <a:rPr lang="en-US" altLang="en-US" i="1" dirty="0" smtClean="0">
                <a:solidFill>
                  <a:srgbClr val="FF0000"/>
                </a:solidFill>
              </a:rPr>
              <a:t>(10, 20 ):= result // incorrect call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0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2469" y="17659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 A typical Procedure in Pascal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9373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Procedure Call</a:t>
            </a:r>
          </a:p>
          <a:p>
            <a:pPr lvl="1" eaLnBrk="1" hangingPunct="1"/>
            <a:r>
              <a:rPr lang="en-US" altLang="en-US" dirty="0" smtClean="0"/>
              <a:t>a statement that represents a sequence of actions</a:t>
            </a:r>
          </a:p>
          <a:p>
            <a:pPr lvl="1" eaLnBrk="1" hangingPunct="1"/>
            <a:r>
              <a:rPr lang="en-US" altLang="en-US" dirty="0" smtClean="0"/>
              <a:t>Procedure </a:t>
            </a:r>
            <a:r>
              <a:rPr lang="en-US" altLang="en-US" dirty="0" err="1" smtClean="0"/>
              <a:t>AddInput</a:t>
            </a:r>
            <a:r>
              <a:rPr lang="en-US" altLang="en-US" dirty="0" smtClean="0"/>
              <a:t>;   </a:t>
            </a:r>
            <a:r>
              <a:rPr lang="en-US" altLang="en-US" dirty="0" smtClean="0">
                <a:solidFill>
                  <a:srgbClr val="00B050"/>
                </a:solidFill>
              </a:rPr>
              <a:t>{read two numbers, print their sum.}</a:t>
            </a:r>
          </a:p>
          <a:p>
            <a:pPr lvl="2" eaLnBrk="1" hangingPunct="1"/>
            <a:r>
              <a:rPr lang="en-US" altLang="en-US" dirty="0" err="1" smtClean="0"/>
              <a:t>var</a:t>
            </a:r>
            <a:r>
              <a:rPr lang="en-US" altLang="en-US" dirty="0" smtClean="0"/>
              <a:t> First, Second: Integer;   </a:t>
            </a:r>
            <a:r>
              <a:rPr lang="en-US" altLang="en-US" dirty="0" smtClean="0">
                <a:solidFill>
                  <a:srgbClr val="00B050"/>
                </a:solidFill>
              </a:rPr>
              <a:t>{ local </a:t>
            </a:r>
            <a:r>
              <a:rPr lang="en-US" altLang="en-US" dirty="0" err="1" smtClean="0">
                <a:solidFill>
                  <a:srgbClr val="00B050"/>
                </a:solidFill>
              </a:rPr>
              <a:t>var</a:t>
            </a:r>
            <a:r>
              <a:rPr lang="en-US" altLang="en-US" dirty="0" smtClean="0">
                <a:solidFill>
                  <a:srgbClr val="00B050"/>
                </a:solidFill>
              </a:rPr>
              <a:t> }</a:t>
            </a:r>
          </a:p>
          <a:p>
            <a:pPr lvl="2" eaLnBrk="1" hangingPunct="1"/>
            <a:r>
              <a:rPr lang="en-US" altLang="en-US" dirty="0" smtClean="0"/>
              <a:t>begin</a:t>
            </a:r>
          </a:p>
          <a:p>
            <a:pPr lvl="3" eaLnBrk="1" hangingPunct="1"/>
            <a:r>
              <a:rPr lang="en-US" altLang="en-US" dirty="0" err="1" smtClean="0"/>
              <a:t>Readln</a:t>
            </a:r>
            <a:r>
              <a:rPr lang="en-US" altLang="en-US" dirty="0" smtClean="0"/>
              <a:t> (First, Second);</a:t>
            </a:r>
          </a:p>
          <a:p>
            <a:pPr lvl="3" eaLnBrk="1" hangingPunct="1"/>
            <a:r>
              <a:rPr lang="en-US" altLang="en-US" dirty="0" err="1" smtClean="0"/>
              <a:t>writelen</a:t>
            </a:r>
            <a:r>
              <a:rPr lang="en-US" altLang="en-US" dirty="0" smtClean="0"/>
              <a:t>(First + Second);</a:t>
            </a:r>
          </a:p>
          <a:p>
            <a:pPr lvl="2" eaLnBrk="1" hangingPunct="1"/>
            <a:r>
              <a:rPr lang="en-US" altLang="en-US" dirty="0" smtClean="0"/>
              <a:t>end; </a:t>
            </a:r>
            <a:r>
              <a:rPr lang="en-US" altLang="en-US" dirty="0" smtClean="0">
                <a:solidFill>
                  <a:srgbClr val="00B050"/>
                </a:solidFill>
              </a:rPr>
              <a:t>{</a:t>
            </a:r>
            <a:r>
              <a:rPr lang="en-US" altLang="en-US" dirty="0" err="1" smtClean="0">
                <a:solidFill>
                  <a:srgbClr val="00B050"/>
                </a:solidFill>
              </a:rPr>
              <a:t>addinput</a:t>
            </a:r>
            <a:r>
              <a:rPr lang="en-US" altLang="en-US" dirty="0" smtClean="0">
                <a:solidFill>
                  <a:srgbClr val="00B050"/>
                </a:solidFill>
              </a:rPr>
              <a:t>}</a:t>
            </a:r>
          </a:p>
          <a:p>
            <a:pPr lvl="2" eaLnBrk="1" hangingPunct="1"/>
            <a:endParaRPr lang="en-US" altLang="en-US" dirty="0" smtClean="0"/>
          </a:p>
          <a:p>
            <a:pPr lvl="2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4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0" y="46204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Subprogram scope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8260" y="178761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Once a procedure/function has been declared, its name has meaning in other parts of the program:</a:t>
            </a:r>
          </a:p>
          <a:p>
            <a:pPr lvl="1" eaLnBrk="1" hangingPunct="1"/>
            <a:r>
              <a:rPr lang="en-US" altLang="en-US" dirty="0" smtClean="0"/>
              <a:t>the main program’s statement part</a:t>
            </a:r>
          </a:p>
          <a:p>
            <a:pPr lvl="1" eaLnBrk="1" hangingPunct="1"/>
            <a:r>
              <a:rPr lang="en-US" altLang="en-US" dirty="0" smtClean="0"/>
              <a:t>the statement parts of subprograms declared after the procedure/function we’re concerned with</a:t>
            </a:r>
          </a:p>
          <a:p>
            <a:pPr lvl="1" eaLnBrk="1" hangingPunct="1"/>
            <a:r>
              <a:rPr lang="en-US" altLang="en-US" dirty="0" smtClean="0"/>
              <a:t>the statement parts of the procedure/function itself (</a:t>
            </a:r>
            <a:r>
              <a:rPr lang="en-US" altLang="en-US" dirty="0" smtClean="0">
                <a:solidFill>
                  <a:srgbClr val="FF0000"/>
                </a:solidFill>
              </a:rPr>
              <a:t>recursion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4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Symbol Table AND Function Call (FC)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-1" y="1690689"/>
            <a:ext cx="8729133" cy="493712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One way to support Function/procedure call is to a</a:t>
            </a:r>
            <a:r>
              <a:rPr lang="en-US" altLang="en-US" sz="2400" dirty="0" smtClean="0"/>
              <a:t>dd </a:t>
            </a:r>
            <a:r>
              <a:rPr lang="en-US" altLang="en-US" sz="2400" u="sng" dirty="0" smtClean="0">
                <a:solidFill>
                  <a:srgbClr val="0070C0"/>
                </a:solidFill>
              </a:rPr>
              <a:t>Lexical level (</a:t>
            </a:r>
            <a:r>
              <a:rPr lang="en-US" altLang="en-US" sz="2400" u="sng" dirty="0" err="1" smtClean="0">
                <a:solidFill>
                  <a:srgbClr val="0070C0"/>
                </a:solidFill>
              </a:rPr>
              <a:t>lex</a:t>
            </a:r>
            <a:r>
              <a:rPr lang="en-US" altLang="en-US" sz="2400" u="sng" dirty="0" smtClean="0">
                <a:solidFill>
                  <a:srgbClr val="0070C0"/>
                </a:solidFill>
              </a:rPr>
              <a:t>) </a:t>
            </a:r>
            <a:r>
              <a:rPr lang="en-US" altLang="en-US" sz="2400" dirty="0" smtClean="0"/>
              <a:t>to symbol table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9A44"/>
                </a:solidFill>
              </a:rPr>
              <a:t>Add Open (evaluation function) </a:t>
            </a:r>
          </a:p>
          <a:p>
            <a:pPr lvl="2" eaLnBrk="1" hangingPunct="1"/>
            <a:r>
              <a:rPr lang="en-US" altLang="en-US" sz="2100" dirty="0" smtClean="0"/>
              <a:t>opens  a new scope by raising the current lexical  level of symbol table </a:t>
            </a:r>
          </a:p>
          <a:p>
            <a:pPr lvl="3" eaLnBrk="1" hangingPunct="1"/>
            <a:r>
              <a:rPr lang="en-US" altLang="en-US" sz="1900" dirty="0" smtClean="0"/>
              <a:t>i.e., adding a new level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70C0"/>
                </a:solidFill>
              </a:rPr>
              <a:t>Distinguish </a:t>
            </a:r>
            <a:r>
              <a:rPr lang="en-US" altLang="en-US" sz="2400" dirty="0" smtClean="0">
                <a:solidFill>
                  <a:srgbClr val="0070C0"/>
                </a:solidFill>
              </a:rPr>
              <a:t>between </a:t>
            </a:r>
            <a:r>
              <a:rPr lang="en-US" altLang="en-US" sz="2400" dirty="0" smtClean="0">
                <a:solidFill>
                  <a:srgbClr val="0070C0"/>
                </a:solidFill>
              </a:rPr>
              <a:t>variables, and  </a:t>
            </a:r>
            <a:r>
              <a:rPr lang="en-US" altLang="en-US" sz="2400" dirty="0" smtClean="0">
                <a:solidFill>
                  <a:srgbClr val="0070C0"/>
                </a:solidFill>
              </a:rPr>
              <a:t>procedure/function calls</a:t>
            </a:r>
          </a:p>
          <a:p>
            <a:pPr lvl="2" eaLnBrk="1" hangingPunct="1"/>
            <a:r>
              <a:rPr lang="en-US" altLang="en-US" dirty="0" smtClean="0"/>
              <a:t>E.g., </a:t>
            </a:r>
          </a:p>
          <a:p>
            <a:pPr lvl="3" eaLnBrk="1" hangingPunct="1"/>
            <a:r>
              <a:rPr lang="en-US" altLang="en-US" dirty="0" err="1" smtClean="0">
                <a:solidFill>
                  <a:srgbClr val="FF0000"/>
                </a:solidFill>
              </a:rPr>
              <a:t>FcCall</a:t>
            </a:r>
            <a:r>
              <a:rPr lang="en-US" altLang="en-US" dirty="0" smtClean="0">
                <a:solidFill>
                  <a:srgbClr val="FF0000"/>
                </a:solidFill>
              </a:rPr>
              <a:t>(.. </a:t>
            </a:r>
            <a:r>
              <a:rPr lang="en-US" altLang="en-US" dirty="0" smtClean="0">
                <a:solidFill>
                  <a:srgbClr val="FF0000"/>
                </a:solidFill>
              </a:rPr>
              <a:t>):= </a:t>
            </a:r>
            <a:r>
              <a:rPr lang="en-US" altLang="en-US" dirty="0" err="1" smtClean="0">
                <a:solidFill>
                  <a:srgbClr val="FF0000"/>
                </a:solidFill>
              </a:rPr>
              <a:t>Exper</a:t>
            </a:r>
            <a:r>
              <a:rPr lang="en-US" altLang="en-US" dirty="0" smtClean="0">
                <a:solidFill>
                  <a:srgbClr val="FF0000"/>
                </a:solidFill>
              </a:rPr>
              <a:t>	 //wrong</a:t>
            </a:r>
          </a:p>
          <a:p>
            <a:pPr lvl="4"/>
            <a:r>
              <a:rPr lang="en-US" altLang="en-US" dirty="0" smtClean="0"/>
              <a:t>Functions call cannot be used on L.H.S of assignment statements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8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6273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Scope and symbol table:1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-1" y="1787611"/>
            <a:ext cx="9050867" cy="49371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3200" dirty="0" smtClean="0"/>
              <a:t>Need to introduce two types of entities:</a:t>
            </a:r>
          </a:p>
          <a:p>
            <a:pPr lvl="1"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</a:rPr>
              <a:t>Type (used to distinguish type information)</a:t>
            </a:r>
          </a:p>
          <a:p>
            <a:pPr lvl="1"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</a:rPr>
              <a:t>Kind (to distinguish between function calls and variables)</a:t>
            </a:r>
          </a:p>
          <a:p>
            <a:pPr eaLnBrk="1" hangingPunct="1">
              <a:defRPr/>
            </a:pPr>
            <a:r>
              <a:rPr lang="en-US" sz="3200" dirty="0" smtClean="0"/>
              <a:t>Type of information</a:t>
            </a:r>
          </a:p>
          <a:p>
            <a:pPr lvl="1" eaLnBrk="1" hangingPunct="1">
              <a:defRPr/>
            </a:pPr>
            <a:r>
              <a:rPr lang="en-US" sz="3200" dirty="0" smtClean="0"/>
              <a:t>Integer = 1</a:t>
            </a:r>
          </a:p>
          <a:p>
            <a:pPr lvl="1" eaLnBrk="1" hangingPunct="1">
              <a:defRPr/>
            </a:pPr>
            <a:r>
              <a:rPr lang="en-US" sz="3200" dirty="0" smtClean="0"/>
              <a:t>Boolean = 2</a:t>
            </a:r>
          </a:p>
          <a:p>
            <a:pPr eaLnBrk="1" hangingPunct="1">
              <a:defRPr/>
            </a:pPr>
            <a:r>
              <a:rPr lang="en-US" sz="3200" dirty="0" smtClean="0">
                <a:solidFill>
                  <a:srgbClr val="0070C0"/>
                </a:solidFill>
              </a:rPr>
              <a:t>Kind of identifier</a:t>
            </a:r>
          </a:p>
          <a:p>
            <a:pPr lvl="1" eaLnBrk="1" hangingPunct="1">
              <a:defRPr/>
            </a:pPr>
            <a:r>
              <a:rPr lang="en-US" sz="3200" dirty="0" smtClean="0">
                <a:solidFill>
                  <a:srgbClr val="0070C0"/>
                </a:solidFill>
              </a:rPr>
              <a:t>Variable = 3</a:t>
            </a:r>
          </a:p>
          <a:p>
            <a:pPr lvl="1" eaLnBrk="1" hangingPunct="1">
              <a:defRPr/>
            </a:pPr>
            <a:r>
              <a:rPr lang="en-US" sz="3200" dirty="0" smtClean="0">
                <a:solidFill>
                  <a:srgbClr val="0070C0"/>
                </a:solidFill>
              </a:rPr>
              <a:t>Function = 4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73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S-attributes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761067"/>
            <a:ext cx="9084733" cy="48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3469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Scope and symbol table:2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97565"/>
            <a:ext cx="9144000" cy="527896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sz="1800" dirty="0" smtClean="0">
              <a:solidFill>
                <a:srgbClr val="FF9933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ID information can be </a:t>
            </a:r>
            <a:endParaRPr lang="en-US" sz="240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packed </a:t>
            </a:r>
            <a:r>
              <a:rPr lang="en-US" sz="2000" dirty="0" smtClean="0"/>
              <a:t>by </a:t>
            </a:r>
            <a:r>
              <a:rPr lang="en-US" sz="2000" dirty="0" smtClean="0">
                <a:solidFill>
                  <a:srgbClr val="00B050"/>
                </a:solidFill>
              </a:rPr>
              <a:t>multiplication “*”</a:t>
            </a:r>
            <a:r>
              <a:rPr lang="en-US" sz="2000" dirty="0" smtClean="0"/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unpacked </a:t>
            </a:r>
            <a:r>
              <a:rPr lang="en-US" sz="2000" dirty="0" smtClean="0"/>
              <a:t>by </a:t>
            </a:r>
            <a:r>
              <a:rPr lang="en-US" sz="1700" dirty="0" smtClean="0">
                <a:solidFill>
                  <a:srgbClr val="0070C0"/>
                </a:solidFill>
              </a:rPr>
              <a:t>division “/”</a:t>
            </a:r>
            <a:endParaRPr lang="en-US" sz="17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Kind and Type </a:t>
            </a:r>
            <a:r>
              <a:rPr lang="en-US" sz="2000" dirty="0" smtClean="0"/>
              <a:t>can be encoded into identifier using </a:t>
            </a:r>
            <a:r>
              <a:rPr lang="en-US" sz="2000" dirty="0" smtClean="0">
                <a:solidFill>
                  <a:srgbClr val="FF0000"/>
                </a:solidFill>
              </a:rPr>
              <a:t>packed values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100" dirty="0" smtClean="0">
                <a:solidFill>
                  <a:srgbClr val="7030A0"/>
                </a:solidFill>
              </a:rPr>
              <a:t>Packed value = (kind * 10) + type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Some examples of packed values: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31: </a:t>
            </a:r>
            <a:r>
              <a:rPr lang="en-US" sz="2000" dirty="0" smtClean="0">
                <a:solidFill>
                  <a:srgbClr val="00B050"/>
                </a:solidFill>
              </a:rPr>
              <a:t>Integer </a:t>
            </a:r>
            <a:r>
              <a:rPr lang="en-US" sz="2000" dirty="0" smtClean="0">
                <a:solidFill>
                  <a:srgbClr val="00B0F0"/>
                </a:solidFill>
              </a:rPr>
              <a:t>variable  </a:t>
            </a:r>
            <a:endParaRPr lang="en-US" sz="2000" dirty="0" smtClean="0">
              <a:solidFill>
                <a:srgbClr val="00B0F0"/>
              </a:solidFill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3*10+1=31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41</a:t>
            </a:r>
            <a:r>
              <a:rPr lang="en-US" sz="2000" dirty="0" smtClean="0">
                <a:solidFill>
                  <a:srgbClr val="00B050"/>
                </a:solidFill>
              </a:rPr>
              <a:t>: integer </a:t>
            </a:r>
            <a:r>
              <a:rPr lang="en-US" sz="2000" dirty="0" smtClean="0">
                <a:solidFill>
                  <a:srgbClr val="FF0000"/>
                </a:solidFill>
              </a:rPr>
              <a:t>function</a:t>
            </a:r>
            <a:r>
              <a:rPr lang="en-US" sz="2000" dirty="0" smtClean="0">
                <a:solidFill>
                  <a:srgbClr val="00B050"/>
                </a:solidFill>
              </a:rPr>
              <a:t>  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4*10 </a:t>
            </a:r>
            <a:r>
              <a:rPr lang="en-US" sz="1600" dirty="0" smtClean="0">
                <a:solidFill>
                  <a:schemeClr val="tx1"/>
                </a:solidFill>
              </a:rPr>
              <a:t>+</a:t>
            </a:r>
            <a:r>
              <a:rPr lang="en-US" sz="1600" dirty="0" smtClean="0">
                <a:solidFill>
                  <a:schemeClr val="tx1"/>
                </a:solidFill>
              </a:rPr>
              <a:t>1=41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32: </a:t>
            </a:r>
            <a:r>
              <a:rPr lang="en-US" sz="2000" dirty="0" smtClean="0">
                <a:solidFill>
                  <a:srgbClr val="FFC000"/>
                </a:solidFill>
              </a:rPr>
              <a:t>Boolean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variable </a:t>
            </a:r>
            <a:endParaRPr lang="en-US" sz="2000" dirty="0" smtClean="0">
              <a:solidFill>
                <a:srgbClr val="00B0F0"/>
              </a:solidFill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3*10 </a:t>
            </a:r>
            <a:r>
              <a:rPr lang="en-US" sz="1600" dirty="0" smtClean="0">
                <a:solidFill>
                  <a:schemeClr val="tx1"/>
                </a:solidFill>
              </a:rPr>
              <a:t>+</a:t>
            </a:r>
            <a:r>
              <a:rPr lang="en-US" sz="1600" dirty="0" smtClean="0">
                <a:solidFill>
                  <a:schemeClr val="tx1"/>
                </a:solidFill>
              </a:rPr>
              <a:t>2=32</a:t>
            </a:r>
            <a:endParaRPr lang="en-US" sz="16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42: </a:t>
            </a:r>
            <a:r>
              <a:rPr lang="en-US" sz="2000" dirty="0" smtClean="0">
                <a:solidFill>
                  <a:srgbClr val="FFC000"/>
                </a:solidFill>
              </a:rPr>
              <a:t>Boolean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function 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chemeClr val="tx1"/>
                </a:solidFill>
              </a:rPr>
              <a:t>4*10 +2=42)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Unpacked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100" dirty="0" smtClean="0">
                <a:solidFill>
                  <a:srgbClr val="0070C0"/>
                </a:solidFill>
              </a:rPr>
              <a:t>Kind = </a:t>
            </a:r>
            <a:r>
              <a:rPr lang="en-US" sz="2100" dirty="0" err="1" smtClean="0">
                <a:solidFill>
                  <a:srgbClr val="0070C0"/>
                </a:solidFill>
              </a:rPr>
              <a:t>packedvalue</a:t>
            </a:r>
            <a:r>
              <a:rPr lang="en-US" sz="2100" dirty="0" smtClean="0">
                <a:solidFill>
                  <a:srgbClr val="0070C0"/>
                </a:solidFill>
              </a:rPr>
              <a:t>/10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e.g., Kind=41/10=4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100" dirty="0" smtClean="0">
                <a:solidFill>
                  <a:srgbClr val="00B050"/>
                </a:solidFill>
              </a:rPr>
              <a:t>Type = </a:t>
            </a:r>
            <a:r>
              <a:rPr lang="en-US" sz="2100" dirty="0" err="1" smtClean="0">
                <a:solidFill>
                  <a:srgbClr val="00B050"/>
                </a:solidFill>
              </a:rPr>
              <a:t>packedvalue</a:t>
            </a:r>
            <a:r>
              <a:rPr lang="en-US" sz="2100" dirty="0" smtClean="0">
                <a:solidFill>
                  <a:srgbClr val="00B050"/>
                </a:solidFill>
              </a:rPr>
              <a:t> – (Kind * 10)</a:t>
            </a:r>
            <a:endParaRPr lang="en-US" sz="2700" dirty="0" smtClean="0">
              <a:solidFill>
                <a:srgbClr val="00B050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B050"/>
                </a:solidFill>
              </a:rPr>
              <a:t>e.g., type=41-(4*10)=1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28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65126"/>
            <a:ext cx="836295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Scope and Symbol Table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1784" y="1779373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Need to add the following functions (attribute evaluation Function)</a:t>
            </a:r>
          </a:p>
          <a:p>
            <a:pPr lvl="1" eaLnBrk="1" hangingPunct="1"/>
            <a:r>
              <a:rPr lang="en-US" altLang="en-US" sz="3200" dirty="0" smtClean="0"/>
              <a:t>OPEN </a:t>
            </a:r>
          </a:p>
          <a:p>
            <a:pPr lvl="2" eaLnBrk="1" hangingPunct="1"/>
            <a:r>
              <a:rPr lang="en-US" altLang="en-US" sz="3200" dirty="0" smtClean="0"/>
              <a:t>To add the scope</a:t>
            </a:r>
          </a:p>
          <a:p>
            <a:pPr lvl="2" eaLnBrk="1" hangingPunct="1"/>
            <a:r>
              <a:rPr lang="en-US" altLang="en-US" sz="3200" dirty="0" smtClean="0"/>
              <a:t>To check that the return type value is compatible with the type of function</a:t>
            </a:r>
          </a:p>
        </p:txBody>
      </p:sp>
    </p:spTree>
    <p:extLst>
      <p:ext uri="{BB962C8B-B14F-4D97-AF65-F5344CB8AC3E}">
        <p14:creationId xmlns:p14="http://schemas.microsoft.com/office/powerpoint/2010/main" val="19802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5.1</a:t>
            </a:r>
          </a:p>
        </p:txBody>
      </p:sp>
      <p:pic>
        <p:nvPicPr>
          <p:cNvPr id="56323" name="Picture 3" descr="L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1546">
            <a:off x="165485" y="232681"/>
            <a:ext cx="8763921" cy="638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2151" y="3104835"/>
            <a:ext cx="386499" cy="320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53677" y="2271860"/>
            <a:ext cx="2194876" cy="94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1286" y="716437"/>
            <a:ext cx="454058" cy="157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11798" y="714867"/>
            <a:ext cx="564038" cy="157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8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748"/>
            <a:ext cx="9492792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Partial PASCAL Syntactical Rules</a:t>
            </a:r>
            <a:endParaRPr lang="en-US" alt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9373"/>
            <a:ext cx="9144000" cy="5078627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sym typeface="Symbol" pitchFamily="18" charset="2"/>
              </a:rPr>
              <a:t>M</a:t>
            </a:r>
            <a:r>
              <a:rPr lang="en-US" sz="2000" dirty="0" smtClean="0">
                <a:sym typeface="Symbol" pitchFamily="18" charset="2"/>
              </a:rPr>
              <a:t>  “Program” 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ID</a:t>
            </a:r>
            <a:r>
              <a:rPr lang="en-US" sz="2000" dirty="0" smtClean="0">
                <a:sym typeface="Symbol" pitchFamily="18" charset="2"/>
              </a:rPr>
              <a:t>  </a:t>
            </a:r>
            <a:r>
              <a:rPr lang="en-US" sz="2000" dirty="0" err="1" smtClean="0">
                <a:sym typeface="Symbol" pitchFamily="18" charset="2"/>
              </a:rPr>
              <a:t>ProgramPar</a:t>
            </a:r>
            <a:r>
              <a:rPr lang="en-US" sz="2000" dirty="0" smtClean="0">
                <a:sym typeface="Symbol" pitchFamily="18" charset="2"/>
              </a:rPr>
              <a:t> ‘;’ </a:t>
            </a:r>
            <a:r>
              <a:rPr lang="en-US" sz="2000" dirty="0" smtClean="0">
                <a:sym typeface="Symbol" pitchFamily="18" charset="2"/>
              </a:rPr>
              <a:t> “</a:t>
            </a:r>
            <a:r>
              <a:rPr lang="en-US" sz="2000" dirty="0" err="1" smtClean="0">
                <a:sym typeface="Symbol" pitchFamily="18" charset="2"/>
              </a:rPr>
              <a:t>Var</a:t>
            </a:r>
            <a:r>
              <a:rPr lang="en-US" sz="2000" dirty="0" smtClean="0">
                <a:sym typeface="Symbol" pitchFamily="18" charset="2"/>
              </a:rPr>
              <a:t>”  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V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H</a:t>
            </a:r>
            <a:r>
              <a:rPr lang="en-US" sz="2000" dirty="0" smtClean="0">
                <a:sym typeface="Symbol" pitchFamily="18" charset="2"/>
              </a:rPr>
              <a:t> “Begin” 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B</a:t>
            </a:r>
            <a:r>
              <a:rPr lang="en-US" sz="2000" dirty="0" smtClean="0">
                <a:sym typeface="Symbol" pitchFamily="18" charset="2"/>
              </a:rPr>
              <a:t>  “End”  “.”;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V </a:t>
            </a:r>
            <a:r>
              <a:rPr lang="en-US" sz="2000" dirty="0" smtClean="0">
                <a:solidFill>
                  <a:srgbClr val="C00000"/>
                </a:solidFill>
                <a:sym typeface="Symbol"/>
              </a:rPr>
              <a:t> ID  “:” T;  V | 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  </a:t>
            </a:r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sym typeface="Symbol" pitchFamily="18" charset="2"/>
              </a:rPr>
              <a:t>{ zero or more variables}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H 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 “Procedure”  ID  FP ;   </a:t>
            </a:r>
            <a:r>
              <a:rPr lang="en-US" sz="2000" dirty="0" err="1" smtClean="0">
                <a:solidFill>
                  <a:srgbClr val="C00000"/>
                </a:solidFill>
                <a:sym typeface="Symbol" pitchFamily="18" charset="2"/>
              </a:rPr>
              <a:t>Var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 V H “ BEGIN” B “END” “;” H | ;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B 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ID “:=“ E “;”  B| “RETURN” E | 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;</a:t>
            </a:r>
          </a:p>
          <a:p>
            <a:pPr>
              <a:defRPr/>
            </a:pPr>
            <a:r>
              <a:rPr lang="en-US" sz="1200" dirty="0" smtClean="0">
                <a:sym typeface="Symbol" pitchFamily="18" charset="2"/>
              </a:rPr>
              <a:t>E  S C;</a:t>
            </a:r>
          </a:p>
          <a:p>
            <a:pPr>
              <a:defRPr/>
            </a:pPr>
            <a:r>
              <a:rPr lang="en-US" sz="1200" dirty="0">
                <a:sym typeface="Symbol" pitchFamily="18" charset="2"/>
              </a:rPr>
              <a:t>C </a:t>
            </a:r>
            <a:r>
              <a:rPr lang="en-US" sz="1200" dirty="0" smtClean="0">
                <a:sym typeface="Symbol" pitchFamily="18" charset="2"/>
              </a:rPr>
              <a:t> “=“ S | ;</a:t>
            </a:r>
          </a:p>
          <a:p>
            <a:pPr>
              <a:defRPr/>
            </a:pPr>
            <a:r>
              <a:rPr lang="en-US" sz="1200" dirty="0" smtClean="0">
                <a:sym typeface="Symbol" pitchFamily="18" charset="2"/>
              </a:rPr>
              <a:t>S  F P;</a:t>
            </a:r>
          </a:p>
          <a:p>
            <a:pPr>
              <a:defRPr/>
            </a:pPr>
            <a:r>
              <a:rPr lang="en-US" sz="1200" dirty="0">
                <a:sym typeface="Symbol" pitchFamily="18" charset="2"/>
              </a:rPr>
              <a:t>P </a:t>
            </a:r>
            <a:r>
              <a:rPr lang="en-US" sz="1200" dirty="0" smtClean="0">
                <a:sym typeface="Symbol" pitchFamily="18" charset="2"/>
              </a:rPr>
              <a:t> “*” F P | “AND” F P | ;</a:t>
            </a:r>
            <a:endParaRPr lang="en-US" sz="12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200" dirty="0" smtClean="0">
                <a:sym typeface="Symbol" pitchFamily="18" charset="2"/>
              </a:rPr>
              <a:t>F  “(“ E “)” | ID A | NUM| “True” | “False”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200" dirty="0" smtClean="0">
                <a:sym typeface="Symbol" pitchFamily="18" charset="2"/>
              </a:rPr>
              <a:t>A   “(“ IDLT  “)”  “;” | “;” // Function call or Variable reference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200" dirty="0" smtClean="0">
                <a:sym typeface="Symbol" pitchFamily="18" charset="2"/>
              </a:rPr>
              <a:t>T </a:t>
            </a:r>
            <a:r>
              <a:rPr lang="en-US" sz="1200" dirty="0" smtClean="0">
                <a:sym typeface="Symbol" pitchFamily="18" charset="2"/>
              </a:rPr>
              <a:t> Integer| Boolean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200" dirty="0" smtClean="0">
                <a:sym typeface="Symbol" pitchFamily="18" charset="2"/>
              </a:rPr>
              <a:t>FP  ‘(‘  </a:t>
            </a:r>
            <a:r>
              <a:rPr lang="en-US" sz="1200" dirty="0" err="1" smtClean="0">
                <a:sym typeface="Symbol" pitchFamily="18" charset="2"/>
              </a:rPr>
              <a:t>OneFP</a:t>
            </a:r>
            <a:r>
              <a:rPr lang="en-US" sz="1200" dirty="0" smtClean="0">
                <a:sym typeface="Symbol" pitchFamily="18" charset="2"/>
              </a:rPr>
              <a:t>  { ‘;’ </a:t>
            </a:r>
            <a:r>
              <a:rPr lang="en-US" sz="1200" dirty="0" err="1" smtClean="0">
                <a:sym typeface="Symbol" pitchFamily="18" charset="2"/>
              </a:rPr>
              <a:t>OneFP</a:t>
            </a:r>
            <a:r>
              <a:rPr lang="en-US" sz="1200" dirty="0" smtClean="0">
                <a:sym typeface="Symbol" pitchFamily="18" charset="2"/>
              </a:rPr>
              <a:t>} ‘)’  // Formal Parameters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200" dirty="0" err="1" smtClean="0">
                <a:sym typeface="Symbol" pitchFamily="18" charset="2"/>
              </a:rPr>
              <a:t>OneFP</a:t>
            </a:r>
            <a:r>
              <a:rPr lang="en-US" sz="1200" dirty="0" smtClean="0">
                <a:sym typeface="Symbol" pitchFamily="18" charset="2"/>
              </a:rPr>
              <a:t>  </a:t>
            </a:r>
            <a:r>
              <a:rPr lang="en-US" sz="1200" dirty="0" err="1" smtClean="0">
                <a:sym typeface="Symbol" pitchFamily="18" charset="2"/>
              </a:rPr>
              <a:t>Var</a:t>
            </a:r>
            <a:r>
              <a:rPr lang="en-US" sz="1200" dirty="0" smtClean="0">
                <a:sym typeface="Symbol" pitchFamily="18" charset="2"/>
              </a:rPr>
              <a:t> V | </a:t>
            </a:r>
            <a:r>
              <a:rPr lang="en-US" sz="1200" dirty="0" smtClean="0">
                <a:sym typeface="Symbol" pitchFamily="18" charset="2"/>
              </a:rPr>
              <a:t>V</a:t>
            </a:r>
            <a:endParaRPr lang="en-US" sz="12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66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Fig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799"/>
            <a:ext cx="8737600" cy="630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309532" y="656168"/>
            <a:ext cx="1143000" cy="3810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180665" y="1168402"/>
            <a:ext cx="347133" cy="16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16033" y="1951567"/>
            <a:ext cx="51223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37400" y="1591734"/>
            <a:ext cx="347133" cy="16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59201" y="1282700"/>
            <a:ext cx="592666" cy="85513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00033" y="1401233"/>
            <a:ext cx="245533" cy="55033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84699" y="1159934"/>
            <a:ext cx="1278467" cy="279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50506" y="1676400"/>
            <a:ext cx="193145" cy="34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659032" y="548218"/>
            <a:ext cx="1303867" cy="215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2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7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10992"/>
              </p:ext>
            </p:extLst>
          </p:nvPr>
        </p:nvGraphicFramePr>
        <p:xfrm>
          <a:off x="1524000" y="1397000"/>
          <a:ext cx="6096000" cy="2078039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080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</a:tr>
              <a:tr h="5792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(Integer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variable)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5334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32(Boolean variable)</a:t>
                      </a: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4572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</a:tbl>
          </a:graphicData>
        </a:graphic>
      </p:graphicFrame>
      <p:sp>
        <p:nvSpPr>
          <p:cNvPr id="79896" name="Text Box 63"/>
          <p:cNvSpPr txBox="1">
            <a:spLocks noChangeArrowheads="1"/>
          </p:cNvSpPr>
          <p:nvPr/>
        </p:nvSpPr>
        <p:spPr bwMode="auto">
          <a:xfrm>
            <a:off x="1524000" y="914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Lex=0; Snapshot 1</a:t>
            </a:r>
          </a:p>
        </p:txBody>
      </p:sp>
    </p:spTree>
    <p:extLst>
      <p:ext uri="{BB962C8B-B14F-4D97-AF65-F5344CB8AC3E}">
        <p14:creationId xmlns:p14="http://schemas.microsoft.com/office/powerpoint/2010/main" val="26320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2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72125"/>
              </p:ext>
            </p:extLst>
          </p:nvPr>
        </p:nvGraphicFramePr>
        <p:xfrm>
          <a:off x="1524000" y="1295400"/>
          <a:ext cx="6096000" cy="2820988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318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</a:tr>
              <a:tr h="4573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96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519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533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4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4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44"/>
                    </a:solidFill>
                  </a:tcPr>
                </a:tc>
              </a:tr>
              <a:tr h="4827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</a:tbl>
          </a:graphicData>
        </a:graphic>
      </p:graphicFrame>
      <p:sp>
        <p:nvSpPr>
          <p:cNvPr id="80928" name="Text Box 24"/>
          <p:cNvSpPr txBox="1">
            <a:spLocks noChangeArrowheads="1"/>
          </p:cNvSpPr>
          <p:nvPr/>
        </p:nvSpPr>
        <p:spPr bwMode="auto">
          <a:xfrm>
            <a:off x="1524000" y="9144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Lex=1; Snapshot 2</a:t>
            </a:r>
          </a:p>
        </p:txBody>
      </p:sp>
    </p:spTree>
    <p:extLst>
      <p:ext uri="{BB962C8B-B14F-4D97-AF65-F5344CB8AC3E}">
        <p14:creationId xmlns:p14="http://schemas.microsoft.com/office/powerpoint/2010/main" val="20385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60" name="Group 60"/>
          <p:cNvGraphicFramePr>
            <a:graphicFrameLocks noGrp="1"/>
          </p:cNvGraphicFramePr>
          <p:nvPr/>
        </p:nvGraphicFramePr>
        <p:xfrm>
          <a:off x="1524000" y="1397000"/>
          <a:ext cx="6096000" cy="3298878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5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second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</a:tbl>
          </a:graphicData>
        </a:graphic>
      </p:graphicFrame>
      <p:sp>
        <p:nvSpPr>
          <p:cNvPr id="81964" name="Text Box 24"/>
          <p:cNvSpPr txBox="1">
            <a:spLocks noChangeArrowheads="1"/>
          </p:cNvSpPr>
          <p:nvPr/>
        </p:nvSpPr>
        <p:spPr bwMode="auto">
          <a:xfrm>
            <a:off x="1447800" y="9906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Lex=2; Snapshot 3</a:t>
            </a:r>
          </a:p>
        </p:txBody>
      </p:sp>
    </p:spTree>
    <p:extLst>
      <p:ext uri="{BB962C8B-B14F-4D97-AF65-F5344CB8AC3E}">
        <p14:creationId xmlns:p14="http://schemas.microsoft.com/office/powerpoint/2010/main" val="17461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6" name="Group 46"/>
          <p:cNvGraphicFramePr>
            <a:graphicFrameLocks noGrp="1"/>
          </p:cNvGraphicFramePr>
          <p:nvPr/>
        </p:nvGraphicFramePr>
        <p:xfrm>
          <a:off x="1524000" y="1397000"/>
          <a:ext cx="6096000" cy="256547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5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second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2980" name="Text Box 44"/>
          <p:cNvSpPr txBox="1">
            <a:spLocks noChangeArrowheads="1"/>
          </p:cNvSpPr>
          <p:nvPr/>
        </p:nvSpPr>
        <p:spPr bwMode="auto">
          <a:xfrm>
            <a:off x="1524000" y="9144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Lex=1; Snapshot 4</a:t>
            </a:r>
          </a:p>
        </p:txBody>
      </p:sp>
    </p:spTree>
    <p:extLst>
      <p:ext uri="{BB962C8B-B14F-4D97-AF65-F5344CB8AC3E}">
        <p14:creationId xmlns:p14="http://schemas.microsoft.com/office/powerpoint/2010/main" val="38414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82" name="Group 38"/>
          <p:cNvGraphicFramePr>
            <a:graphicFrameLocks noGrp="1"/>
          </p:cNvGraphicFramePr>
          <p:nvPr/>
        </p:nvGraphicFramePr>
        <p:xfrm>
          <a:off x="1524000" y="1397000"/>
          <a:ext cx="6096000" cy="1832072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6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56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996" name="Text Box 36"/>
          <p:cNvSpPr txBox="1">
            <a:spLocks noChangeArrowheads="1"/>
          </p:cNvSpPr>
          <p:nvPr/>
        </p:nvSpPr>
        <p:spPr bwMode="auto">
          <a:xfrm>
            <a:off x="1524000" y="9906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Lex=0; snapshot 5</a:t>
            </a:r>
          </a:p>
        </p:txBody>
      </p:sp>
    </p:spTree>
    <p:extLst>
      <p:ext uri="{BB962C8B-B14F-4D97-AF65-F5344CB8AC3E}">
        <p14:creationId xmlns:p14="http://schemas.microsoft.com/office/powerpoint/2010/main" val="16398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S-attributes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94932"/>
            <a:ext cx="9033932" cy="5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05" name="Group 37"/>
          <p:cNvGraphicFramePr>
            <a:graphicFrameLocks noGrp="1"/>
          </p:cNvGraphicFramePr>
          <p:nvPr/>
        </p:nvGraphicFramePr>
        <p:xfrm>
          <a:off x="1524000" y="1397000"/>
          <a:ext cx="6096000" cy="256547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5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Third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</a:tbl>
          </a:graphicData>
        </a:graphic>
      </p:graphicFrame>
      <p:sp>
        <p:nvSpPr>
          <p:cNvPr id="85028" name="Text Box 36"/>
          <p:cNvSpPr txBox="1">
            <a:spLocks noChangeArrowheads="1"/>
          </p:cNvSpPr>
          <p:nvPr/>
        </p:nvSpPr>
        <p:spPr bwMode="auto">
          <a:xfrm>
            <a:off x="1524000" y="9144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Lex=1; snapshot 6</a:t>
            </a:r>
          </a:p>
        </p:txBody>
      </p:sp>
    </p:spTree>
    <p:extLst>
      <p:ext uri="{BB962C8B-B14F-4D97-AF65-F5344CB8AC3E}">
        <p14:creationId xmlns:p14="http://schemas.microsoft.com/office/powerpoint/2010/main" val="23977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31" name="Group 39"/>
          <p:cNvGraphicFramePr>
            <a:graphicFrameLocks noGrp="1"/>
          </p:cNvGraphicFramePr>
          <p:nvPr/>
        </p:nvGraphicFramePr>
        <p:xfrm>
          <a:off x="1524000" y="1397000"/>
          <a:ext cx="6096000" cy="2198769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666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</a:tr>
              <a:tr h="3666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66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3666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66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Third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6048" name="Text Box 36"/>
          <p:cNvSpPr txBox="1">
            <a:spLocks noChangeArrowheads="1"/>
          </p:cNvSpPr>
          <p:nvPr/>
        </p:nvSpPr>
        <p:spPr bwMode="auto">
          <a:xfrm>
            <a:off x="1524000" y="990600"/>
            <a:ext cx="55626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Lex=0; snapshot 7</a:t>
            </a:r>
          </a:p>
        </p:txBody>
      </p:sp>
    </p:spTree>
    <p:extLst>
      <p:ext uri="{BB962C8B-B14F-4D97-AF65-F5344CB8AC3E}">
        <p14:creationId xmlns:p14="http://schemas.microsoft.com/office/powerpoint/2010/main" val="25437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One symbol table or Many?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3" y="1787611"/>
            <a:ext cx="8229600" cy="4937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There are two common approaches to implementing block-structured symbol tables</a:t>
            </a:r>
          </a:p>
          <a:p>
            <a:pPr lvl="1">
              <a:defRPr/>
            </a:pPr>
            <a:r>
              <a:rPr lang="en-US" sz="2800" dirty="0" smtClean="0">
                <a:solidFill>
                  <a:srgbClr val="7030A0"/>
                </a:solidFill>
              </a:rPr>
              <a:t>A symbol table may be associated with each scope</a:t>
            </a:r>
          </a:p>
          <a:p>
            <a:pPr lvl="1"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All symbols may be entered into a </a:t>
            </a:r>
            <a:r>
              <a:rPr lang="en-US" sz="2800" u="sng" dirty="0" smtClean="0">
                <a:solidFill>
                  <a:srgbClr val="0070C0"/>
                </a:solidFill>
              </a:rPr>
              <a:t>single, global table</a:t>
            </a:r>
          </a:p>
          <a:p>
            <a:pPr>
              <a:defRPr/>
            </a:pPr>
            <a:r>
              <a:rPr lang="en-US" dirty="0" smtClean="0"/>
              <a:t>A single symbol table must accommodate multiple, active declarations of the same symbol</a:t>
            </a:r>
          </a:p>
          <a:p>
            <a:pPr lvl="1"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Could be very messy but searching is </a:t>
            </a:r>
            <a:r>
              <a:rPr lang="en-US" sz="2800" u="sng" dirty="0" smtClean="0">
                <a:solidFill>
                  <a:srgbClr val="FF0000"/>
                </a:solidFill>
              </a:rPr>
              <a:t>fast!!!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7" y="271992"/>
            <a:ext cx="7886700" cy="1325563"/>
          </a:xfrm>
        </p:spPr>
        <p:txBody>
          <a:bodyPr/>
          <a:lstStyle/>
          <a:p>
            <a:r>
              <a:rPr lang="en-US" dirty="0" smtClean="0"/>
              <a:t>Individual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7" y="1964921"/>
            <a:ext cx="8997950" cy="4222657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Individual table for each scope</a:t>
            </a:r>
          </a:p>
          <a:p>
            <a:pPr lvl="1">
              <a:defRPr/>
            </a:pPr>
            <a:r>
              <a:rPr lang="en-US" dirty="0"/>
              <a:t>Stack data-structure can be used for name scope with scope-opened/closed in last-in-first-out (</a:t>
            </a:r>
            <a:r>
              <a:rPr lang="en-US" dirty="0">
                <a:solidFill>
                  <a:srgbClr val="0070C0"/>
                </a:solidFill>
              </a:rPr>
              <a:t>LIFO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The scope stack of symbol tables can be maintained with one entry in the stack for each opened-scope with innermost scope on top of the stack</a:t>
            </a:r>
          </a:p>
          <a:p>
            <a:pPr lvl="1">
              <a:defRPr/>
            </a:pPr>
            <a:r>
              <a:rPr lang="en-US" dirty="0"/>
              <a:t>When scope is closed, Scope-closed, the top symbol table is popped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Problem: we may need to search for a name in a number of symbol tables before the symbol can be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209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Z: float</a:t>
            </a:r>
          </a:p>
          <a:p>
            <a:pPr algn="ctr">
              <a:defRPr/>
            </a:pPr>
            <a:r>
              <a:rPr lang="en-US" dirty="0"/>
              <a:t>X float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2209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X:int</a:t>
            </a:r>
          </a:p>
          <a:p>
            <a:pPr algn="ctr">
              <a:defRPr/>
            </a:pPr>
            <a:r>
              <a:rPr lang="en-US" dirty="0"/>
              <a:t>W:int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7400" y="2209800"/>
            <a:ext cx="13716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F: function</a:t>
            </a:r>
          </a:p>
          <a:p>
            <a:pPr algn="ctr">
              <a:defRPr/>
            </a:pPr>
            <a:r>
              <a:rPr lang="en-US" sz="1400" dirty="0"/>
              <a:t>G: procedure</a:t>
            </a:r>
          </a:p>
        </p:txBody>
      </p:sp>
      <p:cxnSp>
        <p:nvCxnSpPr>
          <p:cNvPr id="6" name="Straight Connector 5"/>
          <p:cNvCxnSpPr>
            <a:stCxn id="2" idx="3"/>
            <a:endCxn id="3" idx="1"/>
          </p:cNvCxnSpPr>
          <p:nvPr/>
        </p:nvCxnSpPr>
        <p:spPr>
          <a:xfrm>
            <a:off x="3200400" y="2590800"/>
            <a:ext cx="5334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5105400" y="2590800"/>
            <a:ext cx="7620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71" name="TextBox 8"/>
          <p:cNvSpPr txBox="1">
            <a:spLocks noChangeArrowheads="1"/>
          </p:cNvSpPr>
          <p:nvPr/>
        </p:nvSpPr>
        <p:spPr bwMode="auto">
          <a:xfrm>
            <a:off x="1694468" y="3091656"/>
            <a:ext cx="495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A stack of symbol tables, one per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3048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 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Stack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345767" y="1032272"/>
            <a:ext cx="414866" cy="94046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8259" y="365126"/>
            <a:ext cx="8437091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Other Symbol Tables Issues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78259" y="1779373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issues related to parameters and typed languages  </a:t>
            </a:r>
          </a:p>
          <a:p>
            <a:pPr lvl="1" eaLnBrk="1" hangingPunct="1"/>
            <a:r>
              <a:rPr lang="en-US" altLang="en-US" sz="2800" dirty="0" smtClean="0"/>
              <a:t>subroutine calls must adhere to the number and/or types of parameters</a:t>
            </a:r>
          </a:p>
          <a:p>
            <a:pPr lvl="1" eaLnBrk="1" hangingPunct="1"/>
            <a:r>
              <a:rPr lang="en-US" altLang="en-US" sz="2800" dirty="0" smtClean="0"/>
              <a:t>the syntax of subroutine calls must be parsed differently (PASCAL)</a:t>
            </a:r>
          </a:p>
          <a:p>
            <a:pPr lvl="2" eaLnBrk="1" hangingPunct="1"/>
            <a:r>
              <a:rPr lang="en-US" altLang="en-US" sz="2800" dirty="0" smtClean="0">
                <a:solidFill>
                  <a:srgbClr val="00B050"/>
                </a:solidFill>
              </a:rPr>
              <a:t>Variable parameters using VAR (reference call in C)</a:t>
            </a:r>
          </a:p>
          <a:p>
            <a:pPr lvl="2" eaLnBrk="1" hangingPunct="1"/>
            <a:r>
              <a:rPr lang="en-US" altLang="en-US" sz="2800" dirty="0" smtClean="0">
                <a:solidFill>
                  <a:srgbClr val="7030A0"/>
                </a:solidFill>
              </a:rPr>
              <a:t>Value parameters (call by values in C)</a:t>
            </a:r>
          </a:p>
          <a:p>
            <a:pPr eaLnBrk="1" hangingPunct="1"/>
            <a:endParaRPr lang="en-US" alt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r>
              <a:rPr lang="en-US" dirty="0" smtClean="0"/>
              <a:t>A Simple Type checking Using SDD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92629"/>
              </p:ext>
            </p:extLst>
          </p:nvPr>
        </p:nvGraphicFramePr>
        <p:xfrm>
          <a:off x="131234" y="3742266"/>
          <a:ext cx="8881532" cy="2040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9233"/>
                <a:gridCol w="3282293"/>
                <a:gridCol w="3690006"/>
              </a:tblGrid>
              <a:tr h="563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Productions Rules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Attributes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Semantics Rule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27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Symbol" pitchFamily="18" charset="2"/>
                        </a:rPr>
                        <a:t>C  “=“ S 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C.inh.tableIn:Symtab</a:t>
                      </a:r>
                      <a:r>
                        <a:rPr lang="en-US" sz="1200" dirty="0" smtClean="0"/>
                        <a:t>;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C.inh.Stype:Integer</a:t>
                      </a:r>
                      <a:r>
                        <a:rPr lang="en-US" sz="1200" baseline="0" dirty="0" smtClean="0"/>
                        <a:t>;</a:t>
                      </a:r>
                    </a:p>
                    <a:p>
                      <a:r>
                        <a:rPr lang="en-US" sz="1200" baseline="0" dirty="0" smtClean="0"/>
                        <a:t>“=“ S</a:t>
                      </a:r>
                      <a:r>
                        <a:rPr lang="en-US" sz="1200" baseline="-25000" dirty="0" smtClean="0"/>
                        <a:t>1</a:t>
                      </a:r>
                      <a:r>
                        <a:rPr lang="en-US" sz="1200" baseline="0" dirty="0" smtClean="0"/>
                        <a:t>.inh.tableIn; S</a:t>
                      </a:r>
                      <a:r>
                        <a:rPr lang="en-US" sz="1200" baseline="-25000" dirty="0" smtClean="0"/>
                        <a:t>1</a:t>
                      </a:r>
                      <a:r>
                        <a:rPr lang="en-US" sz="1200" baseline="0" dirty="0" smtClean="0"/>
                        <a:t>.inh.typeIn= </a:t>
                      </a:r>
                      <a:r>
                        <a:rPr lang="en-US" sz="1200" baseline="0" dirty="0" err="1" smtClean="0"/>
                        <a:t>C.inh.Stype</a:t>
                      </a:r>
                      <a:r>
                        <a:rPr lang="en-US" sz="1200" baseline="0" dirty="0" smtClean="0"/>
                        <a:t>; S</a:t>
                      </a:r>
                      <a:r>
                        <a:rPr lang="en-US" sz="1200" baseline="-25000" dirty="0" smtClean="0"/>
                        <a:t>1</a:t>
                      </a:r>
                      <a:r>
                        <a:rPr lang="en-US" sz="1200" baseline="0" dirty="0" smtClean="0"/>
                        <a:t>.sys.Ctype:integer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if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C.inh.Stype</a:t>
                      </a:r>
                      <a:r>
                        <a:rPr lang="en-US" sz="1200" baseline="0" dirty="0" smtClean="0"/>
                        <a:t> = </a:t>
                      </a:r>
                      <a:r>
                        <a:rPr lang="en-US" sz="1200" baseline="0" dirty="0" err="1" smtClean="0"/>
                        <a:t>C.syn.Ctype</a:t>
                      </a:r>
                      <a:r>
                        <a:rPr lang="en-US" sz="1200" baseline="0" dirty="0" smtClean="0"/>
                        <a:t>, then  </a:t>
                      </a:r>
                      <a:r>
                        <a:rPr lang="en-US" sz="1200" baseline="0" dirty="0" err="1" smtClean="0"/>
                        <a:t>C.syn.typeout</a:t>
                      </a:r>
                      <a:r>
                        <a:rPr lang="en-US" sz="1200" baseline="0" dirty="0" smtClean="0"/>
                        <a:t> = 2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48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ym typeface="Symbol" pitchFamily="18" charset="2"/>
                        </a:rPr>
                        <a:t>C  ;</a:t>
                      </a:r>
                      <a:endParaRPr lang="en-US" sz="4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C.typeout</a:t>
                      </a:r>
                      <a:r>
                        <a:rPr lang="en-US" sz="1200" dirty="0" smtClean="0"/>
                        <a:t> = </a:t>
                      </a:r>
                      <a:r>
                        <a:rPr lang="en-US" sz="1200" dirty="0" err="1" smtClean="0"/>
                        <a:t>C.Stype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1234" y="181433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en-US" dirty="0"/>
              <a:t>Consider the following syntax grammar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E</a:t>
            </a:r>
            <a:r>
              <a:rPr lang="en-US" altLang="en-US" dirty="0">
                <a:sym typeface="Symbol" panose="05050102010706020507" pitchFamily="18" charset="2"/>
              </a:rPr>
              <a:t>   S C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altLang="en-US" dirty="0"/>
              <a:t>C</a:t>
            </a:r>
            <a:r>
              <a:rPr lang="en-US" altLang="en-US" dirty="0">
                <a:sym typeface="Symbol" panose="05050102010706020507" pitchFamily="18" charset="2"/>
              </a:rPr>
              <a:t> “=“ S | ;</a:t>
            </a:r>
          </a:p>
          <a:p>
            <a:pPr lvl="1">
              <a:buClr>
                <a:schemeClr val="tx1"/>
              </a:buClr>
            </a:pPr>
            <a:r>
              <a:rPr lang="en-US" altLang="en-US" dirty="0">
                <a:sym typeface="Symbol" panose="05050102010706020507" pitchFamily="18" charset="2"/>
              </a:rPr>
              <a:t>S  F P</a:t>
            </a:r>
          </a:p>
        </p:txBody>
      </p:sp>
    </p:spTree>
    <p:extLst>
      <p:ext uri="{BB962C8B-B14F-4D97-AF65-F5344CB8AC3E}">
        <p14:creationId xmlns:p14="http://schemas.microsoft.com/office/powerpoint/2010/main" val="30143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39340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Implementation of Attribute Grammar: C.Code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87610"/>
            <a:ext cx="8229600" cy="4440195"/>
          </a:xfr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000" b="1" dirty="0" smtClean="0">
                <a:sym typeface="Symbol" panose="05050102010706020507" pitchFamily="18" charset="2"/>
              </a:rPr>
              <a:t>Procedure </a:t>
            </a:r>
            <a:r>
              <a:rPr lang="en-US" altLang="en-US" sz="2000" dirty="0" smtClean="0">
                <a:sym typeface="Symbol" panose="05050102010706020507" pitchFamily="18" charset="2"/>
              </a:rPr>
              <a:t>C (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tablIn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: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Symtab</a:t>
            </a:r>
            <a:r>
              <a:rPr lang="en-US" altLang="en-US" sz="2000" dirty="0" smtClean="0">
                <a:sym typeface="Symbol" panose="05050102010706020507" pitchFamily="18" charset="2"/>
              </a:rPr>
              <a:t>;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typeIn</a:t>
            </a:r>
            <a:r>
              <a:rPr lang="en-US" altLang="en-US" sz="2000" dirty="0" smtClean="0">
                <a:sym typeface="Symbol" panose="05050102010706020507" pitchFamily="18" charset="2"/>
              </a:rPr>
              <a:t>: </a:t>
            </a:r>
            <a:r>
              <a:rPr lang="en-US" altLang="en-US" sz="2000" dirty="0" smtClean="0">
                <a:sym typeface="Symbol" panose="05050102010706020507" pitchFamily="18" charset="2"/>
              </a:rPr>
              <a:t>Integer; </a:t>
            </a:r>
            <a:r>
              <a:rPr lang="en-US" altLang="en-US" sz="2000" b="1" dirty="0" err="1" smtClean="0">
                <a:sym typeface="Symbol" panose="05050102010706020507" pitchFamily="18" charset="2"/>
              </a:rPr>
              <a:t>Var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typeout</a:t>
            </a:r>
            <a:r>
              <a:rPr lang="en-US" altLang="en-US" sz="2000" dirty="0" smtClean="0">
                <a:sym typeface="Symbol" panose="05050102010706020507" pitchFamily="18" charset="2"/>
              </a:rPr>
              <a:t>: Integer);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000" b="1" dirty="0" err="1" smtClean="0">
                <a:sym typeface="Symbol" panose="05050102010706020507" pitchFamily="18" charset="2"/>
              </a:rPr>
              <a:t>Var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ctype</a:t>
            </a:r>
            <a:r>
              <a:rPr lang="en-US" altLang="en-US" sz="2000" dirty="0" smtClean="0">
                <a:sym typeface="Symbol" panose="05050102010706020507" pitchFamily="18" charset="2"/>
              </a:rPr>
              <a:t>: I</a:t>
            </a:r>
            <a:r>
              <a:rPr lang="en-US" altLang="en-US" sz="2000" b="1" dirty="0" smtClean="0">
                <a:sym typeface="Symbol" panose="05050102010706020507" pitchFamily="18" charset="2"/>
              </a:rPr>
              <a:t>nteger</a:t>
            </a:r>
            <a:r>
              <a:rPr lang="en-US" altLang="en-US" sz="2000" dirty="0" smtClean="0">
                <a:sym typeface="Symbol" panose="05050102010706020507" pitchFamily="18" charset="2"/>
              </a:rPr>
              <a:t>  </a:t>
            </a:r>
            <a:r>
              <a:rPr lang="en-US" altLang="en-US" sz="2000" dirty="0" smtClean="0">
                <a:sym typeface="Symbol" panose="05050102010706020507" pitchFamily="18" charset="2"/>
              </a:rPr>
              <a:t>      </a:t>
            </a:r>
            <a:r>
              <a:rPr lang="en-US" altLang="en-US" sz="2000" dirty="0" smtClean="0">
                <a:solidFill>
                  <a:srgbClr val="009900"/>
                </a:solidFill>
                <a:sym typeface="Symbol" panose="05050102010706020507" pitchFamily="18" charset="2"/>
              </a:rPr>
              <a:t>{ </a:t>
            </a:r>
            <a:r>
              <a:rPr lang="en-US" altLang="en-US" sz="2000" dirty="0" err="1" smtClean="0">
                <a:solidFill>
                  <a:srgbClr val="009900"/>
                </a:solidFill>
                <a:sym typeface="Symbol" panose="05050102010706020507" pitchFamily="18" charset="2"/>
              </a:rPr>
              <a:t>ctype</a:t>
            </a:r>
            <a:r>
              <a:rPr lang="en-US" altLang="en-US" sz="2000" dirty="0" smtClean="0">
                <a:solidFill>
                  <a:srgbClr val="0099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solidFill>
                  <a:srgbClr val="009900"/>
                </a:solidFill>
                <a:sym typeface="Symbol" panose="05050102010706020507" pitchFamily="18" charset="2"/>
              </a:rPr>
              <a:t>local variable used to capture the type of 		         compared operand}</a:t>
            </a:r>
            <a:endParaRPr lang="en-US" altLang="en-US" sz="2000" dirty="0" smtClean="0">
              <a:solidFill>
                <a:srgbClr val="009900"/>
              </a:solidFill>
              <a:sym typeface="Symbol" panose="05050102010706020507" pitchFamily="18" charset="2"/>
            </a:endParaRP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000" b="1" dirty="0" smtClean="0">
                <a:sym typeface="Symbol" panose="05050102010706020507" pitchFamily="18" charset="2"/>
              </a:rPr>
              <a:t>Begin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b="1" dirty="0" smtClean="0">
                <a:sym typeface="Symbol" panose="05050102010706020507" pitchFamily="18" charset="2"/>
              </a:rPr>
              <a:t>if </a:t>
            </a:r>
            <a:r>
              <a:rPr lang="en-US" altLang="en-US" sz="1800" dirty="0" err="1" smtClean="0">
                <a:sym typeface="Symbol" panose="05050102010706020507" pitchFamily="18" charset="2"/>
              </a:rPr>
              <a:t>lookahead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sym typeface="Symbol" panose="05050102010706020507" pitchFamily="18" charset="2"/>
              </a:rPr>
              <a:t>=</a:t>
            </a:r>
            <a:r>
              <a:rPr lang="en-US" altLang="en-US" sz="1800" dirty="0" smtClean="0">
                <a:sym typeface="Symbol" panose="05050102010706020507" pitchFamily="18" charset="2"/>
              </a:rPr>
              <a:t> ‘=‘ </a:t>
            </a:r>
            <a:r>
              <a:rPr lang="en-US" altLang="en-US" sz="1800" b="1" dirty="0" smtClean="0">
                <a:sym typeface="Symbol" panose="05050102010706020507" pitchFamily="18" charset="2"/>
              </a:rPr>
              <a:t>then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dirty="0" smtClean="0">
                <a:sym typeface="Symbol" panose="05050102010706020507" pitchFamily="18" charset="2"/>
              </a:rPr>
              <a:t>	match (‘=‘);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dirty="0" smtClean="0">
                <a:sym typeface="Symbol" panose="05050102010706020507" pitchFamily="18" charset="2"/>
              </a:rPr>
              <a:t>	S(</a:t>
            </a:r>
            <a:r>
              <a:rPr lang="en-US" altLang="en-US" sz="1800" dirty="0" err="1" smtClean="0">
                <a:sym typeface="Symbol" panose="05050102010706020507" pitchFamily="18" charset="2"/>
              </a:rPr>
              <a:t>tblIn</a:t>
            </a:r>
            <a:r>
              <a:rPr lang="en-US" altLang="en-US" sz="1800" dirty="0" smtClean="0">
                <a:sym typeface="Symbol" panose="05050102010706020507" pitchFamily="18" charset="2"/>
              </a:rPr>
              <a:t>, </a:t>
            </a:r>
            <a:r>
              <a:rPr lang="en-US" altLang="en-US" sz="1800" dirty="0" err="1" smtClean="0">
                <a:sym typeface="Symbol" panose="05050102010706020507" pitchFamily="18" charset="2"/>
              </a:rPr>
              <a:t>ctype</a:t>
            </a:r>
            <a:r>
              <a:rPr lang="en-US" altLang="en-US" sz="1800" dirty="0" smtClean="0">
                <a:sym typeface="Symbol" panose="05050102010706020507" pitchFamily="18" charset="2"/>
              </a:rPr>
              <a:t>)  </a:t>
            </a:r>
            <a:r>
              <a:rPr lang="en-US" altLang="en-US" sz="1800" dirty="0" smtClean="0">
                <a:sym typeface="Symbol" panose="05050102010706020507" pitchFamily="18" charset="2"/>
              </a:rPr>
              <a:t>                                             </a:t>
            </a:r>
            <a:r>
              <a:rPr lang="en-US" altLang="en-US" sz="1800" dirty="0" smtClean="0">
                <a:solidFill>
                  <a:srgbClr val="009900"/>
                </a:solidFill>
                <a:sym typeface="Symbol" panose="05050102010706020507" pitchFamily="18" charset="2"/>
              </a:rPr>
              <a:t>{ </a:t>
            </a:r>
            <a:r>
              <a:rPr lang="en-US" altLang="en-US" sz="1800" dirty="0" smtClean="0">
                <a:solidFill>
                  <a:srgbClr val="009900"/>
                </a:solidFill>
                <a:sym typeface="Symbol" panose="05050102010706020507" pitchFamily="18" charset="2"/>
              </a:rPr>
              <a:t>Call </a:t>
            </a:r>
            <a:r>
              <a:rPr lang="en-US" altLang="en-US" sz="1800" dirty="0" smtClean="0">
                <a:solidFill>
                  <a:srgbClr val="009900"/>
                </a:solidFill>
                <a:sym typeface="Symbol" panose="05050102010706020507" pitchFamily="18" charset="2"/>
              </a:rPr>
              <a:t> S</a:t>
            </a:r>
            <a:r>
              <a:rPr lang="en-US" altLang="en-US" sz="1800" dirty="0" smtClean="0">
                <a:solidFill>
                  <a:srgbClr val="009900"/>
                </a:solidFill>
                <a:sym typeface="Symbol" panose="05050102010706020507" pitchFamily="18" charset="2"/>
              </a:rPr>
              <a:t>}</a:t>
            </a:r>
            <a:endParaRPr lang="en-US" altLang="en-US" sz="1800" dirty="0" smtClean="0">
              <a:solidFill>
                <a:srgbClr val="009900"/>
              </a:solidFill>
              <a:sym typeface="Symbol" panose="05050102010706020507" pitchFamily="18" charset="2"/>
            </a:endParaRP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dirty="0" smtClean="0">
                <a:sym typeface="Symbol" panose="05050102010706020507" pitchFamily="18" charset="2"/>
              </a:rPr>
              <a:t>	i</a:t>
            </a:r>
            <a:r>
              <a:rPr lang="en-US" altLang="en-US" sz="1800" b="1" dirty="0" smtClean="0">
                <a:sym typeface="Symbol" panose="05050102010706020507" pitchFamily="18" charset="2"/>
              </a:rPr>
              <a:t>f </a:t>
            </a:r>
            <a:r>
              <a:rPr lang="en-US" altLang="en-US" sz="1800" b="1" dirty="0" err="1" smtClean="0">
                <a:sym typeface="Symbol" panose="05050102010706020507" pitchFamily="18" charset="2"/>
              </a:rPr>
              <a:t>In</a:t>
            </a:r>
            <a:r>
              <a:rPr lang="en-US" altLang="en-US" sz="1800" dirty="0" err="1" smtClean="0">
                <a:sym typeface="Symbol" panose="05050102010706020507" pitchFamily="18" charset="2"/>
              </a:rPr>
              <a:t>type</a:t>
            </a:r>
            <a:r>
              <a:rPr lang="en-US" altLang="en-US" sz="1800" b="1" dirty="0" smtClean="0">
                <a:sym typeface="Symbol" panose="05050102010706020507" pitchFamily="18" charset="2"/>
              </a:rPr>
              <a:t> &lt;&gt; </a:t>
            </a:r>
            <a:r>
              <a:rPr lang="en-US" altLang="en-US" sz="1800" dirty="0" err="1" smtClean="0">
                <a:sym typeface="Symbol" panose="05050102010706020507" pitchFamily="18" charset="2"/>
              </a:rPr>
              <a:t>ctype</a:t>
            </a:r>
            <a:r>
              <a:rPr lang="en-US" altLang="en-US" sz="1800" dirty="0" smtClean="0">
                <a:sym typeface="Symbol" panose="05050102010706020507" pitchFamily="18" charset="2"/>
              </a:rPr>
              <a:t> t</a:t>
            </a:r>
            <a:r>
              <a:rPr lang="en-US" altLang="en-US" sz="1800" b="1" dirty="0" smtClean="0">
                <a:sym typeface="Symbol" panose="05050102010706020507" pitchFamily="18" charset="2"/>
              </a:rPr>
              <a:t>hen</a:t>
            </a:r>
            <a:r>
              <a:rPr lang="en-US" altLang="en-US" sz="1800" dirty="0" smtClean="0">
                <a:sym typeface="Symbol" panose="05050102010706020507" pitchFamily="18" charset="2"/>
              </a:rPr>
              <a:t> Error() </a:t>
            </a:r>
            <a:r>
              <a:rPr lang="en-US" altLang="en-US" sz="1800" b="1" dirty="0" smtClean="0">
                <a:sym typeface="Symbol" panose="05050102010706020507" pitchFamily="18" charset="2"/>
              </a:rPr>
              <a:t>end</a:t>
            </a:r>
            <a:r>
              <a:rPr lang="en-US" altLang="en-US" sz="1800" dirty="0" smtClean="0">
                <a:sym typeface="Symbol" panose="05050102010706020507" pitchFamily="18" charset="2"/>
              </a:rPr>
              <a:t>;          </a:t>
            </a:r>
            <a:r>
              <a:rPr lang="en-US" altLang="en-US" sz="1800" dirty="0" smtClean="0">
                <a:solidFill>
                  <a:srgbClr val="009A44"/>
                </a:solidFill>
                <a:sym typeface="Symbol" panose="05050102010706020507" pitchFamily="18" charset="2"/>
              </a:rPr>
              <a:t>{ type checking}</a:t>
            </a:r>
            <a:endParaRPr lang="en-US" altLang="en-US" sz="1800" dirty="0" smtClean="0">
              <a:solidFill>
                <a:srgbClr val="009A44"/>
              </a:solidFill>
              <a:sym typeface="Symbol" panose="05050102010706020507" pitchFamily="18" charset="2"/>
            </a:endParaRP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dirty="0" smtClean="0">
                <a:sym typeface="Symbol" panose="05050102010706020507" pitchFamily="18" charset="2"/>
              </a:rPr>
              <a:t>	</a:t>
            </a:r>
            <a:r>
              <a:rPr lang="en-US" altLang="en-US" sz="1800" dirty="0" err="1" smtClean="0">
                <a:sym typeface="Symbol" panose="05050102010706020507" pitchFamily="18" charset="2"/>
              </a:rPr>
              <a:t>typeout</a:t>
            </a:r>
            <a:r>
              <a:rPr lang="en-US" altLang="en-US" sz="1800" dirty="0" smtClean="0">
                <a:sym typeface="Symbol" panose="05050102010706020507" pitchFamily="18" charset="2"/>
              </a:rPr>
              <a:t>  := 2 	</a:t>
            </a:r>
            <a:endParaRPr lang="en-US" altLang="en-US" sz="1800" dirty="0" smtClean="0">
              <a:solidFill>
                <a:srgbClr val="009900"/>
              </a:solidFill>
              <a:sym typeface="Symbol" panose="05050102010706020507" pitchFamily="18" charset="2"/>
            </a:endParaRP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b="1" dirty="0" smtClean="0">
                <a:sym typeface="Symbol" panose="05050102010706020507" pitchFamily="18" charset="2"/>
              </a:rPr>
              <a:t>else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dirty="0" smtClean="0">
                <a:sym typeface="Symbol" panose="05050102010706020507" pitchFamily="18" charset="2"/>
              </a:rPr>
              <a:t>	</a:t>
            </a:r>
            <a:r>
              <a:rPr lang="en-US" altLang="en-US" sz="1800" dirty="0" err="1" smtClean="0">
                <a:sym typeface="Symbol" panose="05050102010706020507" pitchFamily="18" charset="2"/>
              </a:rPr>
              <a:t>typeout</a:t>
            </a:r>
            <a:r>
              <a:rPr lang="en-US" altLang="en-US" sz="1800" dirty="0" smtClean="0">
                <a:sym typeface="Symbol" panose="05050102010706020507" pitchFamily="18" charset="2"/>
              </a:rPr>
              <a:t> := </a:t>
            </a:r>
            <a:r>
              <a:rPr lang="en-US" altLang="en-US" sz="1800" dirty="0" err="1" smtClean="0">
                <a:sym typeface="Symbol" panose="05050102010706020507" pitchFamily="18" charset="2"/>
              </a:rPr>
              <a:t>typeIn</a:t>
            </a:r>
            <a:endParaRPr lang="en-US" altLang="en-US" sz="1800" dirty="0" smtClean="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b="1" dirty="0" smtClean="0">
                <a:sym typeface="Symbol" panose="05050102010706020507" pitchFamily="18" charset="2"/>
              </a:rPr>
              <a:t>end</a:t>
            </a:r>
            <a:endParaRPr lang="en-US" altLang="en-US" sz="1800" b="1" dirty="0" smtClean="0">
              <a:sym typeface="Symbol" panose="05050102010706020507" pitchFamily="18" charset="2"/>
            </a:endParaRP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000" b="1" dirty="0" smtClean="0">
                <a:sym typeface="Symbol" panose="05050102010706020507" pitchFamily="18" charset="2"/>
              </a:rPr>
              <a:t>End ;</a:t>
            </a:r>
            <a:r>
              <a:rPr lang="en-US" altLang="en-US" sz="2000" dirty="0" smtClean="0">
                <a:sym typeface="Symbol" panose="05050102010706020507" pitchFamily="18" charset="2"/>
              </a:rPr>
              <a:t> { end C}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4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to Implement AG/SDD in Predicative Parsing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804087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Create function/procedure for each Non-terminal</a:t>
            </a:r>
          </a:p>
          <a:p>
            <a:pPr eaLnBrk="1" hangingPunct="1"/>
            <a:r>
              <a:rPr lang="en-US" altLang="en-US" sz="2400" dirty="0" smtClean="0"/>
              <a:t>In arguments to the procedure/function include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FF9933"/>
                </a:solidFill>
              </a:rPr>
              <a:t>each inherited attribute is passed as value parameter in the procedure call that implements the non-terminal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00FF"/>
                </a:solidFill>
              </a:rPr>
              <a:t>each synthesized attribute is passed as reference (VAR) parameter in the procedure call</a:t>
            </a:r>
          </a:p>
          <a:p>
            <a:r>
              <a:rPr lang="en-US" altLang="en-US" sz="2800" dirty="0" smtClean="0">
                <a:solidFill>
                  <a:srgbClr val="C00000"/>
                </a:solidFill>
              </a:rPr>
              <a:t>each function is implemented as an assignment statement</a:t>
            </a:r>
          </a:p>
          <a:p>
            <a:r>
              <a:rPr lang="en-US" altLang="en-US" sz="2800" dirty="0" smtClean="0">
                <a:solidFill>
                  <a:srgbClr val="009900"/>
                </a:solidFill>
              </a:rPr>
              <a:t>each assertion is implemented as a conditional test whose alternative is “Error”</a:t>
            </a:r>
          </a:p>
          <a:p>
            <a:pPr lvl="1"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050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0" y="186017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Translation During Recursive-Descent Parsing: 1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0" y="1771136"/>
            <a:ext cx="9144000" cy="5086864"/>
          </a:xfrm>
          <a:ln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Input:  A syntax-directed translation scheme with underlying grammar suitable for predictive parsing</a:t>
            </a:r>
          </a:p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Output: Code for the a syntax-directed translator (AG)</a:t>
            </a:r>
          </a:p>
          <a:p>
            <a:pPr>
              <a:defRPr/>
            </a:pPr>
            <a:r>
              <a:rPr lang="en-US" dirty="0" smtClean="0">
                <a:solidFill>
                  <a:srgbClr val="7030A0"/>
                </a:solidFill>
              </a:rPr>
              <a:t>Method: A recursive-descent parser having a procedure A for each non-terminal A</a:t>
            </a:r>
          </a:p>
          <a:p>
            <a:pPr lvl="1">
              <a:defRPr/>
            </a:pPr>
            <a:r>
              <a:rPr lang="en-US" dirty="0" smtClean="0">
                <a:solidFill>
                  <a:srgbClr val="7030A0"/>
                </a:solidFill>
              </a:rPr>
              <a:t>The arguments for function/procedure A are the inherited attributes of non-terminal A</a:t>
            </a:r>
          </a:p>
          <a:p>
            <a:pPr lvl="1">
              <a:defRPr/>
            </a:pPr>
            <a:r>
              <a:rPr lang="en-US" dirty="0" smtClean="0">
                <a:solidFill>
                  <a:srgbClr val="7030A0"/>
                </a:solidFill>
              </a:rPr>
              <a:t>The return-value of function A is the collection of synthesized attributes of non-terminal A</a:t>
            </a:r>
          </a:p>
          <a:p>
            <a:pPr lvl="1">
              <a:defRPr/>
            </a:pPr>
            <a:r>
              <a:rPr lang="en-US" dirty="0" smtClean="0">
                <a:solidFill>
                  <a:srgbClr val="7030A0"/>
                </a:solidFill>
              </a:rPr>
              <a:t>the code for non-terminal A decides what production to be used  based on the current input symbol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0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Inherited Attributes (L-attributes)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33" y="1913467"/>
            <a:ext cx="8712200" cy="48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464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-1" y="383979"/>
            <a:ext cx="9012025" cy="1325563"/>
          </a:xfrm>
        </p:spPr>
        <p:txBody>
          <a:bodyPr/>
          <a:lstStyle/>
          <a:p>
            <a:r>
              <a:rPr lang="en-US" altLang="en-US" dirty="0" smtClean="0"/>
              <a:t>Translation During Recursive-Descent Parsing: 2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>
          <a:xfrm>
            <a:off x="70020" y="1779374"/>
            <a:ext cx="9073979" cy="465913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In the body of function A</a:t>
            </a:r>
          </a:p>
          <a:p>
            <a:pPr lvl="1"/>
            <a:r>
              <a:rPr lang="en-US" altLang="en-US" dirty="0" smtClean="0"/>
              <a:t>Check that each terminal appears on the input when it is required</a:t>
            </a:r>
          </a:p>
          <a:p>
            <a:pPr lvl="1"/>
            <a:r>
              <a:rPr lang="en-US" altLang="en-US" dirty="0" smtClean="0"/>
              <a:t>May need some local variables  to preserve the values of all attributes needed to compute inherited and synthesized attributes</a:t>
            </a:r>
          </a:p>
          <a:p>
            <a:pPr lvl="1"/>
            <a:r>
              <a:rPr lang="en-US" altLang="en-US" dirty="0" smtClean="0"/>
              <a:t>Call functions corresponding to non-terminals in the </a:t>
            </a:r>
            <a:r>
              <a:rPr lang="en-US" altLang="en-US" dirty="0" smtClean="0">
                <a:solidFill>
                  <a:srgbClr val="FF0000"/>
                </a:solidFill>
              </a:rPr>
              <a:t>body</a:t>
            </a:r>
            <a:r>
              <a:rPr lang="en-US" altLang="en-US" dirty="0" smtClean="0"/>
              <a:t> of the selected production, providing them with the proper arguments.</a:t>
            </a:r>
          </a:p>
          <a:p>
            <a:pPr lvl="2"/>
            <a:r>
              <a:rPr lang="en-US" altLang="en-US" dirty="0" smtClean="0"/>
              <a:t>Since the underlying Syntax Directed Definition (SDD) is L-attributed, we have already computed these attributes and stored them in local variables</a:t>
            </a:r>
          </a:p>
          <a:p>
            <a:pPr lvl="1"/>
            <a:r>
              <a:rPr lang="en-US" altLang="en-US" dirty="0" smtClean="0"/>
              <a:t>For action, copy the code into parser, replacing each reference to an attribute by corresponding variable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23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0" y="462048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Summary of Chapter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102973" y="1787611"/>
            <a:ext cx="8229600" cy="4937125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Attribute grammar or SDD</a:t>
            </a:r>
          </a:p>
          <a:p>
            <a:r>
              <a:rPr lang="en-US" altLang="en-US" dirty="0" smtClean="0"/>
              <a:t>Dependency graph</a:t>
            </a:r>
          </a:p>
          <a:p>
            <a:pPr lvl="1"/>
            <a:r>
              <a:rPr lang="en-US" altLang="en-US" dirty="0" smtClean="0"/>
              <a:t>Values at the head of edges computed in terms of values at the tails</a:t>
            </a:r>
          </a:p>
          <a:p>
            <a:r>
              <a:rPr lang="en-US" altLang="en-US" dirty="0" smtClean="0"/>
              <a:t>S-attributes definitions</a:t>
            </a:r>
          </a:p>
          <a:p>
            <a:pPr lvl="1"/>
            <a:r>
              <a:rPr lang="en-US" altLang="en-US" dirty="0" smtClean="0"/>
              <a:t>All attributes are synthesized</a:t>
            </a:r>
          </a:p>
          <a:p>
            <a:r>
              <a:rPr lang="en-US" altLang="en-US" dirty="0" smtClean="0"/>
              <a:t>L-attributes</a:t>
            </a:r>
          </a:p>
          <a:p>
            <a:pPr lvl="1"/>
            <a:r>
              <a:rPr lang="en-US" altLang="en-US" dirty="0" smtClean="0"/>
              <a:t>Attributes can be inherited or synthesized; inherited attributes depends only on inherited attributes of parents or sibling</a:t>
            </a:r>
          </a:p>
          <a:p>
            <a:r>
              <a:rPr lang="en-US" altLang="en-US" dirty="0" smtClean="0"/>
              <a:t>Implementation based on recursive-descent LL(1)</a:t>
            </a:r>
          </a:p>
          <a:p>
            <a:r>
              <a:rPr lang="en-US" altLang="en-US" dirty="0" smtClean="0"/>
              <a:t>Scope and modified symbol tables</a:t>
            </a:r>
          </a:p>
          <a:p>
            <a:pPr lvl="1"/>
            <a:r>
              <a:rPr lang="en-US" altLang="en-US" dirty="0" smtClean="0"/>
              <a:t>Function/procedure calls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3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8" y="327419"/>
            <a:ext cx="7886700" cy="1325563"/>
          </a:xfrm>
        </p:spPr>
        <p:txBody>
          <a:bodyPr/>
          <a:lstStyle/>
          <a:p>
            <a:r>
              <a:rPr lang="en-US" dirty="0" smtClean="0"/>
              <a:t>Acknowledgments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8" y="1805625"/>
            <a:ext cx="7886700" cy="4222657"/>
          </a:xfrm>
        </p:spPr>
        <p:txBody>
          <a:bodyPr/>
          <a:lstStyle/>
          <a:p>
            <a:r>
              <a:rPr lang="en-US" dirty="0" err="1" smtClean="0"/>
              <a:t>Guo</a:t>
            </a:r>
            <a:r>
              <a:rPr lang="en-US" dirty="0" smtClean="0"/>
              <a:t> Yao’s lecture at School of EECS Peking University, Advanced Compiler Techniques, Fall 2011.</a:t>
            </a:r>
          </a:p>
          <a:p>
            <a:r>
              <a:rPr lang="en-US" dirty="0" smtClean="0"/>
              <a:t>Thomas Pittman/James peters. The art of Compiler Design, (</a:t>
            </a:r>
            <a:r>
              <a:rPr lang="en-US" dirty="0"/>
              <a:t>D</a:t>
            </a:r>
            <a:r>
              <a:rPr lang="en-US" dirty="0" smtClean="0"/>
              <a:t>iscussion of Attribute Grammar), Prentice Hall, 1992.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7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UNDAerospace.pptx" id="{F7118328-E834-46A0-83EC-F744BFE60237}" vid="{D2773446-F50F-4EEB-A44E-9265065B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</TotalTime>
  <Words>4050</Words>
  <Application>Microsoft Office PowerPoint</Application>
  <PresentationFormat>On-screen Show (4:3)</PresentationFormat>
  <Paragraphs>813</Paragraphs>
  <Slides>92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5" baseType="lpstr">
      <vt:lpstr>맑은 고딕</vt:lpstr>
      <vt:lpstr>宋体</vt:lpstr>
      <vt:lpstr>Arial</vt:lpstr>
      <vt:lpstr>Calibri</vt:lpstr>
      <vt:lpstr>Calibri Light</vt:lpstr>
      <vt:lpstr>Franklin Gothic Book</vt:lpstr>
      <vt:lpstr>Helvetica</vt:lpstr>
      <vt:lpstr>Symbol</vt:lpstr>
      <vt:lpstr>Times New Roman</vt:lpstr>
      <vt:lpstr>Wingdings</vt:lpstr>
      <vt:lpstr>Wingdings 2</vt:lpstr>
      <vt:lpstr>Wingdings 3</vt:lpstr>
      <vt:lpstr>Office Theme</vt:lpstr>
      <vt:lpstr>Csci465: Chapter 5 Syntax Directed Definition/Translation</vt:lpstr>
      <vt:lpstr>Objectives</vt:lpstr>
      <vt:lpstr>Semantic Processing</vt:lpstr>
      <vt:lpstr>Syntax Directed Definitions (SDD)</vt:lpstr>
      <vt:lpstr>Inherited  and Synthesized Attributes?</vt:lpstr>
      <vt:lpstr>SDD-S-attributed</vt:lpstr>
      <vt:lpstr>S-attributes</vt:lpstr>
      <vt:lpstr>S-attributes</vt:lpstr>
      <vt:lpstr>Inherited Attributes (L-attributes)</vt:lpstr>
      <vt:lpstr>Example S-attribute: Type checking</vt:lpstr>
      <vt:lpstr>Evaluating an SDD</vt:lpstr>
      <vt:lpstr>Annotated Parse Tree Desk 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Circular Dependency Problem (CDP)</vt:lpstr>
      <vt:lpstr>Example</vt:lpstr>
      <vt:lpstr>Attribute Grammar</vt:lpstr>
      <vt:lpstr>AG: Formal Definition</vt:lpstr>
      <vt:lpstr>Attributes?</vt:lpstr>
      <vt:lpstr>Knuth’s example of attribute evaluation</vt:lpstr>
      <vt:lpstr>Knuth’s example of attribute evaluation: 1</vt:lpstr>
      <vt:lpstr>Knuth’s example of attribute evaluation: 3</vt:lpstr>
      <vt:lpstr>Adding S and L attributes </vt:lpstr>
      <vt:lpstr>Fig.3 (G1)</vt:lpstr>
      <vt:lpstr>Fig.3 (G1)</vt:lpstr>
      <vt:lpstr>Fig.3 (G1)</vt:lpstr>
      <vt:lpstr>Fig.3 (G1)</vt:lpstr>
      <vt:lpstr>Attribute Value Flow</vt:lpstr>
      <vt:lpstr>Example Left-to-Right evaluation </vt:lpstr>
      <vt:lpstr>left-to-right Evaluation (top-to bottom)</vt:lpstr>
      <vt:lpstr>left-to-right evaluation: bottom-to-top</vt:lpstr>
      <vt:lpstr>Parse Tree for L-attributes bottom to top</vt:lpstr>
      <vt:lpstr>Rules using Inherited and Synthesized attribute</vt:lpstr>
      <vt:lpstr>Example of Non-L-attribute</vt:lpstr>
      <vt:lpstr>SDD’s (AG) Applications</vt:lpstr>
      <vt:lpstr>SDD vs. AG</vt:lpstr>
      <vt:lpstr>Symbol Table &amp; Attribute Grammar (AG)</vt:lpstr>
      <vt:lpstr>Symbol Table: 1</vt:lpstr>
      <vt:lpstr>Symbol table: 2</vt:lpstr>
      <vt:lpstr>Symbol table: Operations</vt:lpstr>
      <vt:lpstr>Symbol Table: Implementation</vt:lpstr>
      <vt:lpstr>PowerPoint Presentation</vt:lpstr>
      <vt:lpstr>Potential Fields of symbol table</vt:lpstr>
      <vt:lpstr>Symbol Tables and ID</vt:lpstr>
      <vt:lpstr>Mode of operations</vt:lpstr>
      <vt:lpstr>Listing 5.1</vt:lpstr>
      <vt:lpstr>Listing 5.2 (type checking)</vt:lpstr>
      <vt:lpstr>Overview of Pascal</vt:lpstr>
      <vt:lpstr>Example of BNF for Pascal</vt:lpstr>
      <vt:lpstr>Program Outline in Pascal</vt:lpstr>
      <vt:lpstr>Pascal code example</vt:lpstr>
      <vt:lpstr>Example: parse tree</vt:lpstr>
      <vt:lpstr>HelloWorld Program</vt:lpstr>
      <vt:lpstr>Functions</vt:lpstr>
      <vt:lpstr>Procedures</vt:lpstr>
      <vt:lpstr>Scope in block oriented programming: 1</vt:lpstr>
      <vt:lpstr>Scope in block oriented programming: 2</vt:lpstr>
      <vt:lpstr>More on Scope</vt:lpstr>
      <vt:lpstr>Identifiers in block-oriented language </vt:lpstr>
      <vt:lpstr>PASCAL:  Adding Procedure Call</vt:lpstr>
      <vt:lpstr>More on Functions</vt:lpstr>
      <vt:lpstr>Example: A typical Function in Pascal</vt:lpstr>
      <vt:lpstr>Example: A typical Procedure in Pascal</vt:lpstr>
      <vt:lpstr>Subprogram scope</vt:lpstr>
      <vt:lpstr>Symbol Table AND Function Call (FC)</vt:lpstr>
      <vt:lpstr>Scope and symbol table:1</vt:lpstr>
      <vt:lpstr>Scope and symbol table:2</vt:lpstr>
      <vt:lpstr>Scope and Symbol Table</vt:lpstr>
      <vt:lpstr>Listing 5.1</vt:lpstr>
      <vt:lpstr>Partial PASCAL Syntactical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symbol table or Many?</vt:lpstr>
      <vt:lpstr>Individual Table</vt:lpstr>
      <vt:lpstr>PowerPoint Presentation</vt:lpstr>
      <vt:lpstr>Other Symbol Tables Issues</vt:lpstr>
      <vt:lpstr>A Simple Type checking Using SDD</vt:lpstr>
      <vt:lpstr>Implementation of Attribute Grammar: C.Code </vt:lpstr>
      <vt:lpstr>How to Implement AG/SDD in Predicative Parsing</vt:lpstr>
      <vt:lpstr>Translation During Recursive-Descent Parsing: 1</vt:lpstr>
      <vt:lpstr>Translation During Recursive-Descent Parsing: 2</vt:lpstr>
      <vt:lpstr>Summary of Chapter</vt:lpstr>
      <vt:lpstr>Acknowledgments and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Olson</dc:creator>
  <cp:lastModifiedBy>Hassan Reza</cp:lastModifiedBy>
  <cp:revision>161</cp:revision>
  <dcterms:created xsi:type="dcterms:W3CDTF">2015-08-12T16:59:57Z</dcterms:created>
  <dcterms:modified xsi:type="dcterms:W3CDTF">2017-11-15T21:59:30Z</dcterms:modified>
</cp:coreProperties>
</file>