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60" r:id="rId2"/>
    <p:sldId id="388" r:id="rId3"/>
    <p:sldId id="389" r:id="rId4"/>
    <p:sldId id="262" r:id="rId5"/>
    <p:sldId id="263" r:id="rId6"/>
    <p:sldId id="264" r:id="rId7"/>
    <p:sldId id="265" r:id="rId8"/>
    <p:sldId id="266" r:id="rId9"/>
    <p:sldId id="267" r:id="rId10"/>
    <p:sldId id="268" r:id="rId11"/>
    <p:sldId id="270" r:id="rId12"/>
    <p:sldId id="271" r:id="rId13"/>
    <p:sldId id="272" r:id="rId14"/>
    <p:sldId id="273" r:id="rId15"/>
    <p:sldId id="276" r:id="rId16"/>
    <p:sldId id="384" r:id="rId17"/>
    <p:sldId id="274" r:id="rId18"/>
    <p:sldId id="275" r:id="rId19"/>
    <p:sldId id="277" r:id="rId20"/>
    <p:sldId id="365" r:id="rId21"/>
    <p:sldId id="278" r:id="rId22"/>
    <p:sldId id="279" r:id="rId23"/>
    <p:sldId id="280" r:id="rId24"/>
    <p:sldId id="282" r:id="rId25"/>
    <p:sldId id="283" r:id="rId26"/>
    <p:sldId id="284" r:id="rId27"/>
    <p:sldId id="285" r:id="rId28"/>
    <p:sldId id="289" r:id="rId29"/>
    <p:sldId id="290" r:id="rId30"/>
    <p:sldId id="291" r:id="rId31"/>
    <p:sldId id="292" r:id="rId32"/>
    <p:sldId id="293" r:id="rId33"/>
    <p:sldId id="294" r:id="rId34"/>
    <p:sldId id="368" r:id="rId35"/>
    <p:sldId id="295" r:id="rId36"/>
    <p:sldId id="296" r:id="rId37"/>
    <p:sldId id="297" r:id="rId38"/>
    <p:sldId id="298" r:id="rId39"/>
    <p:sldId id="301" r:id="rId40"/>
    <p:sldId id="367" r:id="rId41"/>
    <p:sldId id="304" r:id="rId42"/>
    <p:sldId id="305" r:id="rId43"/>
    <p:sldId id="306" r:id="rId44"/>
    <p:sldId id="307" r:id="rId45"/>
    <p:sldId id="308" r:id="rId46"/>
    <p:sldId id="309" r:id="rId47"/>
    <p:sldId id="310" r:id="rId48"/>
    <p:sldId id="364" r:id="rId49"/>
    <p:sldId id="312" r:id="rId50"/>
    <p:sldId id="311" r:id="rId51"/>
    <p:sldId id="313" r:id="rId52"/>
    <p:sldId id="369" r:id="rId53"/>
    <p:sldId id="370" r:id="rId54"/>
    <p:sldId id="371" r:id="rId55"/>
    <p:sldId id="316" r:id="rId56"/>
    <p:sldId id="317" r:id="rId57"/>
    <p:sldId id="385" r:id="rId58"/>
    <p:sldId id="386" r:id="rId59"/>
    <p:sldId id="372" r:id="rId60"/>
    <p:sldId id="318" r:id="rId61"/>
    <p:sldId id="373" r:id="rId62"/>
    <p:sldId id="320" r:id="rId63"/>
    <p:sldId id="374" r:id="rId64"/>
    <p:sldId id="322" r:id="rId65"/>
    <p:sldId id="321" r:id="rId66"/>
    <p:sldId id="376" r:id="rId67"/>
    <p:sldId id="387" r:id="rId68"/>
    <p:sldId id="377" r:id="rId69"/>
    <p:sldId id="323" r:id="rId70"/>
    <p:sldId id="375"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82" r:id="rId97"/>
    <p:sldId id="383" r:id="rId98"/>
    <p:sldId id="378" r:id="rId99"/>
    <p:sldId id="379" r:id="rId100"/>
    <p:sldId id="36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88" autoAdjust="0"/>
  </p:normalViewPr>
  <p:slideViewPr>
    <p:cSldViewPr snapToGrid="0">
      <p:cViewPr varScale="1">
        <p:scale>
          <a:sx n="83" d="100"/>
          <a:sy n="83" d="100"/>
        </p:scale>
        <p:origin x="787" y="7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32065-D077-4E32-86B1-106B8E0B2C97}" type="datetimeFigureOut">
              <a:rPr lang="en-US" smtClean="0"/>
              <a:t>12/5/2017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C48A-A97A-465E-941E-13E0956BF564}" type="slidenum">
              <a:rPr lang="en-US" smtClean="0"/>
              <a:t>‹#›</a:t>
            </a:fld>
            <a:endParaRPr lang="en-US"/>
          </a:p>
        </p:txBody>
      </p:sp>
    </p:spTree>
    <p:extLst>
      <p:ext uri="{BB962C8B-B14F-4D97-AF65-F5344CB8AC3E}">
        <p14:creationId xmlns:p14="http://schemas.microsoft.com/office/powerpoint/2010/main" val="91296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Ad_hoc" TargetMode="External"/><Relationship Id="rId3" Type="http://schemas.openxmlformats.org/officeDocument/2006/relationships/hyperlink" Target="https://en.wikipedia.org/wiki/Programming_languages" TargetMode="External"/><Relationship Id="rId7" Type="http://schemas.openxmlformats.org/officeDocument/2006/relationships/hyperlink" Target="https://en.wikipedia.org/wiki/Operator_overload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Function_overloading" TargetMode="External"/><Relationship Id="rId11" Type="http://schemas.openxmlformats.org/officeDocument/2006/relationships/hyperlink" Target="https://en.wikipedia.org/wiki/Christopher_Strachey" TargetMode="External"/><Relationship Id="rId5" Type="http://schemas.openxmlformats.org/officeDocument/2006/relationships/hyperlink" Target="https://en.wikipedia.org/wiki/Polymorphism_(computer_science)" TargetMode="External"/><Relationship Id="rId10" Type="http://schemas.openxmlformats.org/officeDocument/2006/relationships/hyperlink" Target="https://en.wikipedia.org/wiki/Parametric_polymorphism" TargetMode="External"/><Relationship Id="rId4" Type="http://schemas.openxmlformats.org/officeDocument/2006/relationships/hyperlink" Target="https://en.wikipedia.org/wiki/Ad_hoc_polymorphism#cite_note-1" TargetMode="External"/><Relationship Id="rId9" Type="http://schemas.openxmlformats.org/officeDocument/2006/relationships/hyperlink" Target="https://en.wikipedia.org/wiki/Type_syste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8</a:t>
            </a:fld>
            <a:endParaRPr lang="en-US"/>
          </a:p>
        </p:txBody>
      </p:sp>
    </p:spTree>
    <p:extLst>
      <p:ext uri="{BB962C8B-B14F-4D97-AF65-F5344CB8AC3E}">
        <p14:creationId xmlns:p14="http://schemas.microsoft.com/office/powerpoint/2010/main" val="1102589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A3FDD-9601-4CE5-AC80-24CA1C2A094A}"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684075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solidFill>
                  <a:srgbClr val="00B050"/>
                </a:solidFill>
                <a:sym typeface="Symbol" panose="05050102010706020507" pitchFamily="18" charset="2"/>
              </a:rPr>
              <a:t>// </a:t>
            </a:r>
            <a:r>
              <a:rPr lang="en-US" altLang="en-US" sz="1200" dirty="0" smtClean="0">
                <a:solidFill>
                  <a:srgbClr val="00B050"/>
                </a:solidFill>
                <a:sym typeface="Symbol" panose="05050102010706020507" pitchFamily="18" charset="2"/>
              </a:rPr>
              <a:t>expression is formed from the applying E</a:t>
            </a:r>
            <a:r>
              <a:rPr lang="en-US" altLang="en-US" sz="1100" baseline="-25000" dirty="0" smtClean="0">
                <a:solidFill>
                  <a:srgbClr val="00B050"/>
                </a:solidFill>
                <a:sym typeface="Symbol" panose="05050102010706020507" pitchFamily="18" charset="2"/>
              </a:rPr>
              <a:t>1</a:t>
            </a:r>
            <a:r>
              <a:rPr lang="en-US" altLang="en-US" sz="1200" dirty="0" smtClean="0">
                <a:solidFill>
                  <a:srgbClr val="00B050"/>
                </a:solidFill>
                <a:sym typeface="Symbol" panose="05050102010706020507" pitchFamily="18" charset="2"/>
              </a:rPr>
              <a:t>  to E</a:t>
            </a:r>
            <a:r>
              <a:rPr lang="en-US" altLang="en-US" sz="1100" baseline="-25000" dirty="0" smtClean="0">
                <a:solidFill>
                  <a:srgbClr val="00B050"/>
                </a:solidFill>
                <a:sym typeface="Symbol" panose="05050102010706020507" pitchFamily="18" charset="2"/>
              </a:rPr>
              <a:t>2</a:t>
            </a:r>
            <a:r>
              <a:rPr lang="en-US" altLang="en-US" sz="1200" dirty="0" smtClean="0">
                <a:solidFill>
                  <a:srgbClr val="00B050"/>
                </a:solidFill>
                <a:sym typeface="Symbol" panose="05050102010706020507" pitchFamily="18" charset="2"/>
              </a:rPr>
              <a:t> </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50</a:t>
            </a:fld>
            <a:endParaRPr lang="en-US"/>
          </a:p>
        </p:txBody>
      </p:sp>
    </p:spTree>
    <p:extLst>
      <p:ext uri="{BB962C8B-B14F-4D97-AF65-F5344CB8AC3E}">
        <p14:creationId xmlns:p14="http://schemas.microsoft.com/office/powerpoint/2010/main" val="323530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71</a:t>
            </a:fld>
            <a:endParaRPr lang="en-US"/>
          </a:p>
        </p:txBody>
      </p:sp>
    </p:spTree>
    <p:extLst>
      <p:ext uri="{BB962C8B-B14F-4D97-AF65-F5344CB8AC3E}">
        <p14:creationId xmlns:p14="http://schemas.microsoft.com/office/powerpoint/2010/main" val="116701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hlinkClick r:id="rId3" tooltip="Programming languages"/>
              </a:rPr>
              <a:t>programming languages</a:t>
            </a:r>
            <a:r>
              <a:rPr lang="en-US" dirty="0" smtClean="0"/>
              <a:t>, </a:t>
            </a:r>
            <a:r>
              <a:rPr lang="en-US" b="1" dirty="0" smtClean="0"/>
              <a:t>ad hoc polymorphism</a:t>
            </a:r>
            <a:r>
              <a:rPr lang="en-US" baseline="30000" dirty="0" smtClean="0">
                <a:hlinkClick r:id="rId4"/>
              </a:rPr>
              <a:t>[1]</a:t>
            </a:r>
            <a:r>
              <a:rPr lang="en-US" dirty="0" smtClean="0"/>
              <a:t> is a kind of </a:t>
            </a:r>
            <a:r>
              <a:rPr lang="en-US" dirty="0" smtClean="0">
                <a:hlinkClick r:id="rId5" tooltip="Polymorphism (computer science)"/>
              </a:rPr>
              <a:t>polymorphism</a:t>
            </a:r>
            <a:r>
              <a:rPr lang="en-US" dirty="0" smtClean="0"/>
              <a:t> in which polymorphic functions can be applied to arguments of different types, because a polymorphic function can denote a number of distinct and potentially heterogeneous implementations depending on the type of argument(s) to which it is applied. It is also known as </a:t>
            </a:r>
            <a:r>
              <a:rPr lang="en-US" dirty="0" smtClean="0">
                <a:hlinkClick r:id="rId6" tooltip="Function overloading"/>
              </a:rPr>
              <a:t>function overloading</a:t>
            </a:r>
            <a:r>
              <a:rPr lang="en-US" dirty="0" smtClean="0"/>
              <a:t> or </a:t>
            </a:r>
            <a:r>
              <a:rPr lang="en-US" dirty="0" smtClean="0">
                <a:hlinkClick r:id="rId7" tooltip="Operator overloading"/>
              </a:rPr>
              <a:t>operator overloading</a:t>
            </a:r>
            <a:r>
              <a:rPr lang="en-US" dirty="0" smtClean="0"/>
              <a:t>. The term </a:t>
            </a:r>
            <a:r>
              <a:rPr lang="en-US" dirty="0" smtClean="0">
                <a:hlinkClick r:id="rId8" tooltip="Ad hoc"/>
              </a:rPr>
              <a:t>ad hoc</a:t>
            </a:r>
            <a:r>
              <a:rPr lang="en-US" dirty="0" smtClean="0"/>
              <a:t> in this context is not intended to be pejorative; it refers simply to the fact that this type of polymorphism is not a fundamental feature of the </a:t>
            </a:r>
            <a:r>
              <a:rPr lang="en-US" dirty="0" smtClean="0">
                <a:hlinkClick r:id="rId9" tooltip="Type system"/>
              </a:rPr>
              <a:t>type system</a:t>
            </a:r>
            <a:r>
              <a:rPr lang="en-US" dirty="0" smtClean="0"/>
              <a:t>. This is in contrast to </a:t>
            </a:r>
            <a:r>
              <a:rPr lang="en-US" dirty="0" smtClean="0">
                <a:hlinkClick r:id="rId10" tooltip="Parametric polymorphism"/>
              </a:rPr>
              <a:t>parametric polymorphism</a:t>
            </a:r>
            <a:r>
              <a:rPr lang="en-US" dirty="0" smtClean="0"/>
              <a:t>, in which polymorphic functions are written without mention of any specific type, and can thus apply a single abstract implementation to any number of types in a transparent way. This classification was introduced by </a:t>
            </a:r>
            <a:r>
              <a:rPr lang="en-US" dirty="0" smtClean="0">
                <a:hlinkClick r:id="rId11" tooltip="Christopher Strachey"/>
              </a:rPr>
              <a:t>Christopher Strachey</a:t>
            </a:r>
            <a:r>
              <a:rPr lang="en-US" dirty="0" smtClean="0"/>
              <a:t> in 1967.</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12</a:t>
            </a:fld>
            <a:endParaRPr lang="en-US"/>
          </a:p>
        </p:txBody>
      </p:sp>
    </p:spTree>
    <p:extLst>
      <p:ext uri="{BB962C8B-B14F-4D97-AF65-F5344CB8AC3E}">
        <p14:creationId xmlns:p14="http://schemas.microsoft.com/office/powerpoint/2010/main" val="178894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t>Type have structure, which can be</a:t>
            </a:r>
            <a:r>
              <a:rPr lang="en-US" altLang="en-US" sz="1200" baseline="0" dirty="0" smtClean="0"/>
              <a:t> represented by tree structure or graph. </a:t>
            </a:r>
          </a:p>
          <a:p>
            <a:r>
              <a:rPr lang="en-US" altLang="en-US" sz="1200" dirty="0" smtClean="0"/>
              <a:t>Type constructors applied to </a:t>
            </a:r>
            <a:r>
              <a:rPr lang="en-US" altLang="en-US" sz="1200" dirty="0" smtClean="0">
                <a:solidFill>
                  <a:srgbClr val="00B0F0"/>
                </a:solidFill>
              </a:rPr>
              <a:t>type expressions to create type expressions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19</a:t>
            </a:fld>
            <a:endParaRPr lang="en-US"/>
          </a:p>
        </p:txBody>
      </p:sp>
    </p:spTree>
    <p:extLst>
      <p:ext uri="{BB962C8B-B14F-4D97-AF65-F5344CB8AC3E}">
        <p14:creationId xmlns:p14="http://schemas.microsoft.com/office/powerpoint/2010/main" val="344464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Type expression and representation for 2d array</a:t>
            </a:r>
            <a:r>
              <a:rPr lang="en-US" dirty="0" smtClean="0"/>
              <a:t>.</a:t>
            </a:r>
            <a:r>
              <a:rPr lang="en-US" altLang="en-US" sz="1900" dirty="0" smtClean="0">
                <a:solidFill>
                  <a:srgbClr val="FF0000"/>
                </a:solidFill>
              </a:rPr>
              <a:t> Array</a:t>
            </a:r>
            <a:r>
              <a:rPr lang="en-US" altLang="en-US" sz="1900" dirty="0" smtClean="0"/>
              <a:t>: </a:t>
            </a:r>
          </a:p>
          <a:p>
            <a:pPr lvl="1"/>
            <a:r>
              <a:rPr lang="en-US" altLang="en-US" sz="1900" dirty="0" smtClean="0"/>
              <a:t>if T is a type expression, then Array (I, T) is a type expression (</a:t>
            </a:r>
            <a:r>
              <a:rPr lang="en-US" altLang="en-US" sz="1900" dirty="0" smtClean="0">
                <a:solidFill>
                  <a:srgbClr val="00B0F0"/>
                </a:solidFill>
              </a:rPr>
              <a:t>where I is index and T is type</a:t>
            </a:r>
            <a:r>
              <a:rPr lang="en-US" altLang="en-US" sz="1900" dirty="0" smtClean="0"/>
              <a:t>)</a:t>
            </a:r>
          </a:p>
          <a:p>
            <a:pPr lvl="2"/>
            <a:r>
              <a:rPr lang="en-US" altLang="en-US" sz="1900" dirty="0" smtClean="0"/>
              <a:t>E.g., </a:t>
            </a:r>
            <a:r>
              <a:rPr lang="en-US" altLang="en-US" sz="1900" dirty="0" err="1" smtClean="0"/>
              <a:t>Var</a:t>
            </a:r>
            <a:r>
              <a:rPr lang="en-US" altLang="en-US" sz="1900" dirty="0" smtClean="0"/>
              <a:t> A: Array [1..10] of integer;    </a:t>
            </a:r>
            <a:r>
              <a:rPr lang="en-US" altLang="en-US" sz="1900" dirty="0" smtClean="0">
                <a:solidFill>
                  <a:srgbClr val="00B050"/>
                </a:solidFill>
              </a:rPr>
              <a:t>// associate the type expression array (1..10) with A</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20</a:t>
            </a:fld>
            <a:endParaRPr lang="en-US"/>
          </a:p>
        </p:txBody>
      </p:sp>
    </p:spTree>
    <p:extLst>
      <p:ext uri="{BB962C8B-B14F-4D97-AF65-F5344CB8AC3E}">
        <p14:creationId xmlns:p14="http://schemas.microsoft.com/office/powerpoint/2010/main" val="104126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Static typing [1]</a:t>
            </a:r>
            <a:endParaRPr lang="en-US" dirty="0" smtClean="0"/>
          </a:p>
          <a:p>
            <a:r>
              <a:rPr lang="en-US" dirty="0" smtClean="0"/>
              <a:t>A programming language is said to use static typing when type checking is performed during compile-time as opposed to run-time. In static typing, types are associated with variables not values. Statically typed languages include Ada, C, C++, C#, JADE, Java, Fortran, Haskell, ML, Pascal, Perl (with respect to distinguishing scalars, arrays, hashes and subroutines) and Scala. Static typing is a limited form of program verification (see type safety): accordingly, it allows many type errors to be caught early in the development cycle. Static type checkers evaluate only the type information that can be determined at compile time, but are able to verify that the checked conditions hold for all possible executions of the program, which eliminates the need to repeat type checks every time the program is executed. Program execution may also be made more efficient (i.e. faster or taking reduced memory) by omitting runtime type checks and enabling other optimizations.</a:t>
            </a:r>
          </a:p>
          <a:p>
            <a:r>
              <a:rPr lang="en-US" dirty="0" smtClean="0"/>
              <a:t>Because they evaluate type information during compilation, and therefore lack type information that is only available at run-time, static type checkers are conservative. They will reject some programs that may be well-behaved at run-time, but that cannot be statically determined to be well-typed. For example, even if an expression always evaluates to true at run-time, a program containing the code</a:t>
            </a:r>
          </a:p>
          <a:p>
            <a:r>
              <a:rPr lang="en-US" dirty="0" smtClean="0"/>
              <a:t>The conservative behavior of static type checkers is advantageous when evaluates to false infrequently: A static type checker can detect type errors in rarely used code paths. Without static type checking, even code coverage tests with 100% code coverage may be unable to find such type errors. Code coverage tests may fail to detect such type errors because the combination of all places where values are created and all places where a certain value is used must be taken into account.</a:t>
            </a:r>
          </a:p>
          <a:p>
            <a:endParaRPr lang="en-US" dirty="0" smtClean="0"/>
          </a:p>
        </p:txBody>
      </p:sp>
      <p:sp>
        <p:nvSpPr>
          <p:cNvPr id="4" name="Slide Number Placeholder 3"/>
          <p:cNvSpPr>
            <a:spLocks noGrp="1"/>
          </p:cNvSpPr>
          <p:nvPr>
            <p:ph type="sldNum" sz="quarter" idx="10"/>
          </p:nvPr>
        </p:nvSpPr>
        <p:spPr/>
        <p:txBody>
          <a:bodyPr/>
          <a:lstStyle/>
          <a:p>
            <a:fld id="{827FC48A-A97A-465E-941E-13E0956BF564}" type="slidenum">
              <a:rPr lang="en-US" smtClean="0"/>
              <a:t>21</a:t>
            </a:fld>
            <a:endParaRPr lang="en-US"/>
          </a:p>
        </p:txBody>
      </p:sp>
    </p:spTree>
    <p:extLst>
      <p:ext uri="{BB962C8B-B14F-4D97-AF65-F5344CB8AC3E}">
        <p14:creationId xmlns:p14="http://schemas.microsoft.com/office/powerpoint/2010/main" val="2171051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Dynamic typing [1]</a:t>
            </a:r>
            <a:endParaRPr lang="en-US" dirty="0" smtClean="0"/>
          </a:p>
          <a:p>
            <a:r>
              <a:rPr lang="en-US" dirty="0" smtClean="0"/>
              <a:t>A programming language is said to be dynamically typed, or just 'dynamic', when the majority of its type checking is performed at run-time as opposed to at compile-time. In dynamic typing, types are associated with values not variables. Dynamically typed languages include Groovy, JavaScript, Lisp, </a:t>
            </a:r>
            <a:r>
              <a:rPr lang="en-US" dirty="0" err="1" smtClean="0"/>
              <a:t>Lua</a:t>
            </a:r>
            <a:r>
              <a:rPr lang="en-US" dirty="0" smtClean="0"/>
              <a:t>, Objective-C, Perl (with respect to user-defined types but not built-in types), PHP, Prolog, Python, Ruby, Smalltalk and </a:t>
            </a:r>
            <a:r>
              <a:rPr lang="en-US" dirty="0" err="1" smtClean="0"/>
              <a:t>Tcl</a:t>
            </a:r>
            <a:r>
              <a:rPr lang="en-US" dirty="0" smtClean="0"/>
              <a:t>. Compared to static typing, dynamic typing can be more flexible (e.g. by allowing programs to generate types and functionality based on run-time data), though at the expense of fewer a priori guarantees. This is because a dynamically typed language accepts and attempts to execute some programs which may be ruled as invalid by a static type checker.</a:t>
            </a:r>
          </a:p>
          <a:p>
            <a:r>
              <a:rPr lang="en-US" dirty="0" smtClean="0"/>
              <a:t>Dynamic typing may result in runtime type errors—that is, at runtime, a value may have an unexpected type, and an operation nonsensical for that type is applied. This operation may occur long after the place where the programming mistake was made—that is, the place where the wrong type of data passed into a place it should not have. This makes the bug difficult to locate.</a:t>
            </a:r>
          </a:p>
          <a:p>
            <a:r>
              <a:rPr lang="en-US" dirty="0" smtClean="0"/>
              <a:t>Dynamically typed language systems, compared to their statically typed cousins, make fewer "compile-time" checks on the source code (but will check, for example, that the program is syntactically correct). Run-time checks can potentially be more sophisticated, since they can use dynamic information as well as any information that was present during compilation. On the other hand, runtime checks only assert that conditions hold in a particular execution of the program, and these checks are repeated for every execution of the program.</a:t>
            </a:r>
          </a:p>
          <a:p>
            <a:r>
              <a:rPr lang="en-US" dirty="0" smtClean="0"/>
              <a:t>Development in dynamically typed languages is often supported by programming practices such as unit testing. Testing is a key practice in professional software development, and is particularly important in dynamically typed languages. In practice, the testing done to ensure correct program operation can detect a much wider range of errors than static type-checking, but conversely cannot search as comprehensively for the errors that both testing and static type checking are able to detect. Testing can be incorporated into the software build cycle, in which case it can be thought of as a "compile-time" check, in that the program user will not have to manually run such tests.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22</a:t>
            </a:fld>
            <a:endParaRPr lang="en-US"/>
          </a:p>
        </p:txBody>
      </p:sp>
    </p:spTree>
    <p:extLst>
      <p:ext uri="{BB962C8B-B14F-4D97-AF65-F5344CB8AC3E}">
        <p14:creationId xmlns:p14="http://schemas.microsoft.com/office/powerpoint/2010/main" val="328595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a:t>
            </a:r>
            <a:r>
              <a:rPr lang="en-US" baseline="0" dirty="0" smtClean="0"/>
              <a:t> </a:t>
            </a:r>
            <a:r>
              <a:rPr lang="en-US" dirty="0" smtClean="0"/>
              <a:t>between a strongly typed language and a weakly typed one is that a weakly typed one makes conversions between unrelated types implicitly, while a strongly typed one typically prevent implicit conversions between unrelated types.</a:t>
            </a:r>
          </a:p>
          <a:p>
            <a:r>
              <a:rPr lang="en-US" dirty="0" smtClean="0"/>
              <a:t>: </a:t>
            </a:r>
          </a:p>
          <a:p>
            <a:r>
              <a:rPr lang="en-US" dirty="0" smtClean="0"/>
              <a:t>/* PHP code */ </a:t>
            </a:r>
          </a:p>
          <a:p>
            <a:r>
              <a:rPr lang="en-US" dirty="0" smtClean="0"/>
              <a:t>&lt;?</a:t>
            </a:r>
            <a:r>
              <a:rPr lang="en-US" dirty="0" err="1" smtClean="0"/>
              <a:t>php</a:t>
            </a:r>
            <a:r>
              <a:rPr lang="en-US" dirty="0" smtClean="0"/>
              <a:t> </a:t>
            </a:r>
          </a:p>
          <a:p>
            <a:r>
              <a:rPr lang="en-US" dirty="0" smtClean="0"/>
              <a:t>$foo = "x";</a:t>
            </a:r>
          </a:p>
          <a:p>
            <a:r>
              <a:rPr lang="en-US" dirty="0" smtClean="0"/>
              <a:t> $foo = $foo + 2; // not an error echo $foo; </a:t>
            </a:r>
          </a:p>
          <a:p>
            <a:r>
              <a:rPr lang="en-US" dirty="0" smtClean="0"/>
              <a:t>?&gt;</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23</a:t>
            </a:fld>
            <a:endParaRPr lang="en-US"/>
          </a:p>
        </p:txBody>
      </p:sp>
    </p:spTree>
    <p:extLst>
      <p:ext uri="{BB962C8B-B14F-4D97-AF65-F5344CB8AC3E}">
        <p14:creationId xmlns:p14="http://schemas.microsoft.com/office/powerpoint/2010/main" val="318906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solidFill>
                  <a:srgbClr val="C00000"/>
                </a:solidFill>
              </a:rPr>
              <a:t>Ideas from type checking have been used to improve the security of the systems that allows software components to be imported.</a:t>
            </a:r>
            <a:r>
              <a:rPr lang="en-US" baseline="0" dirty="0" smtClean="0">
                <a:solidFill>
                  <a:srgbClr val="C00000"/>
                </a:solidFill>
              </a:rPr>
              <a:t> </a:t>
            </a:r>
            <a:r>
              <a:rPr lang="en-US" dirty="0" smtClean="0">
                <a:solidFill>
                  <a:srgbClr val="C00000"/>
                </a:solidFill>
              </a:rPr>
              <a:t>E.g., imported java code is check first before it can be executed to prevent both malicious behaviors or unwanted errors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35</a:t>
            </a:fld>
            <a:endParaRPr lang="en-US"/>
          </a:p>
        </p:txBody>
      </p:sp>
    </p:spTree>
    <p:extLst>
      <p:ext uri="{BB962C8B-B14F-4D97-AF65-F5344CB8AC3E}">
        <p14:creationId xmlns:p14="http://schemas.microsoft.com/office/powerpoint/2010/main" val="87700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B9BBD-E01F-48D8-8C10-59DEA8F2438E}" type="slidenum">
              <a:rPr lang="en-US" altLang="en-US" smtClean="0"/>
              <a:pPr/>
              <a:t>47</a:t>
            </a:fld>
            <a:endParaRPr lang="en-US" altLang="en-US"/>
          </a:p>
        </p:txBody>
      </p:sp>
    </p:spTree>
    <p:extLst>
      <p:ext uri="{BB962C8B-B14F-4D97-AF65-F5344CB8AC3E}">
        <p14:creationId xmlns:p14="http://schemas.microsoft.com/office/powerpoint/2010/main" val="649080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25780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1353" y="2160494"/>
            <a:ext cx="7597588" cy="1662206"/>
          </a:xfrm>
        </p:spPr>
        <p:txBody>
          <a:bodyPr anchor="b">
            <a:normAutofit/>
          </a:bodyPr>
          <a:lstStyle>
            <a:lvl1pPr algn="l">
              <a:defRPr sz="4400" baseline="0">
                <a:solidFill>
                  <a:schemeClr val="bg1"/>
                </a:solidFill>
                <a:latin typeface="Helvetica" pitchFamily="34" charset="0"/>
              </a:defRPr>
            </a:lvl1pPr>
          </a:lstStyle>
          <a:p>
            <a:r>
              <a:rPr lang="en-US" dirty="0" smtClean="0"/>
              <a:t>UND POWERPOINT </a:t>
            </a:r>
            <a:endParaRPr lang="en-US" dirty="0"/>
          </a:p>
        </p:txBody>
      </p:sp>
      <p:sp>
        <p:nvSpPr>
          <p:cNvPr id="3" name="Subtitle 2"/>
          <p:cNvSpPr>
            <a:spLocks noGrp="1"/>
          </p:cNvSpPr>
          <p:nvPr>
            <p:ph type="subTitle" idx="1" hasCustomPrompt="1"/>
          </p:nvPr>
        </p:nvSpPr>
        <p:spPr>
          <a:xfrm>
            <a:off x="291352" y="4014114"/>
            <a:ext cx="5876365" cy="450310"/>
          </a:xfrm>
        </p:spPr>
        <p:txBody>
          <a:bodyPr/>
          <a:lstStyle>
            <a:lvl1pPr marL="0" indent="0" algn="l">
              <a:buNone/>
              <a:defRPr sz="2400" baseline="0">
                <a:solidFill>
                  <a:schemeClr val="bg1"/>
                </a:solidFill>
                <a:latin typeface="Helvetica"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for </a:t>
            </a:r>
            <a:r>
              <a:rPr lang="en-US" dirty="0" err="1" smtClean="0"/>
              <a:t>powerpoint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6084" y="5565077"/>
            <a:ext cx="5931832" cy="1042145"/>
          </a:xfrm>
          <a:prstGeom prst="rect">
            <a:avLst/>
          </a:prstGeom>
        </p:spPr>
      </p:pic>
    </p:spTree>
    <p:extLst>
      <p:ext uri="{BB962C8B-B14F-4D97-AF65-F5344CB8AC3E}">
        <p14:creationId xmlns:p14="http://schemas.microsoft.com/office/powerpoint/2010/main" val="116993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8547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423680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7DBB945F-139B-4C3A-9E98-632414B863A9}" type="slidenum">
              <a:rPr lang="en-US" altLang="en-US"/>
              <a:pPr/>
              <a:t>‹#›</a:t>
            </a:fld>
            <a:endParaRPr lang="en-US" altLang="en-US"/>
          </a:p>
        </p:txBody>
      </p:sp>
    </p:spTree>
    <p:extLst>
      <p:ext uri="{BB962C8B-B14F-4D97-AF65-F5344CB8AC3E}">
        <p14:creationId xmlns:p14="http://schemas.microsoft.com/office/powerpoint/2010/main" val="105145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757082"/>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latin typeface="Helvetica" pitchFamily="34" charset="0"/>
              </a:defRPr>
            </a:lvl1pPr>
          </a:lstStyle>
          <a:p>
            <a:r>
              <a:rPr lang="en-US" dirty="0" smtClean="0"/>
              <a:t>Master title style</a:t>
            </a:r>
            <a:endParaRPr lang="en-US" dirty="0"/>
          </a:p>
        </p:txBody>
      </p:sp>
      <p:sp>
        <p:nvSpPr>
          <p:cNvPr id="3" name="Content Placeholder 2"/>
          <p:cNvSpPr>
            <a:spLocks noGrp="1"/>
          </p:cNvSpPr>
          <p:nvPr>
            <p:ph idx="1"/>
          </p:nvPr>
        </p:nvSpPr>
        <p:spPr>
          <a:xfrm>
            <a:off x="628650" y="1956454"/>
            <a:ext cx="7886700" cy="42226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1060" y="6304586"/>
            <a:ext cx="2424290" cy="425916"/>
          </a:xfrm>
          <a:prstGeom prst="rect">
            <a:avLst/>
          </a:prstGeom>
        </p:spPr>
      </p:pic>
      <p:sp>
        <p:nvSpPr>
          <p:cNvPr id="6" name="Slide Number Placeholder 5"/>
          <p:cNvSpPr>
            <a:spLocks noGrp="1"/>
          </p:cNvSpPr>
          <p:nvPr>
            <p:ph type="sldNum" sz="quarter" idx="4"/>
          </p:nvPr>
        </p:nvSpPr>
        <p:spPr>
          <a:xfrm>
            <a:off x="628650" y="633191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79780-AD28-42C9-8C39-35D3210842B7}" type="slidenum">
              <a:rPr lang="en-US" smtClean="0"/>
              <a:pPr/>
              <a:t>‹#›</a:t>
            </a:fld>
            <a:endParaRPr lang="en-US" dirty="0"/>
          </a:p>
        </p:txBody>
      </p:sp>
    </p:spTree>
    <p:extLst>
      <p:ext uri="{BB962C8B-B14F-4D97-AF65-F5344CB8AC3E}">
        <p14:creationId xmlns:p14="http://schemas.microsoft.com/office/powerpoint/2010/main" val="13695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1947A-B0F1-4856-8620-313D6908E2D5}"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1832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91947A-B0F1-4856-8620-313D6908E2D5}"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243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91947A-B0F1-4856-8620-313D6908E2D5}"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4603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91947A-B0F1-4856-8620-313D6908E2D5}"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7889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1947A-B0F1-4856-8620-313D6908E2D5}"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993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9634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82244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1947A-B0F1-4856-8620-313D6908E2D5}" type="datetimeFigureOut">
              <a:rPr lang="en-US" smtClean="0"/>
              <a:t>12/5/2017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79780-AD28-42C9-8C39-35D3210842B7}" type="slidenum">
              <a:rPr lang="en-US" smtClean="0"/>
              <a:t>‹#›</a:t>
            </a:fld>
            <a:endParaRPr lang="en-US"/>
          </a:p>
        </p:txBody>
      </p:sp>
    </p:spTree>
    <p:extLst>
      <p:ext uri="{BB962C8B-B14F-4D97-AF65-F5344CB8AC3E}">
        <p14:creationId xmlns:p14="http://schemas.microsoft.com/office/powerpoint/2010/main" val="231421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291352" y="4014114"/>
            <a:ext cx="5876365" cy="986254"/>
          </a:xfrm>
        </p:spPr>
        <p:txBody>
          <a:bodyPr>
            <a:normAutofit fontScale="62500" lnSpcReduction="20000"/>
          </a:bodyPr>
          <a:lstStyle/>
          <a:p>
            <a:pPr eaLnBrk="1" fontAlgn="auto" hangingPunct="1">
              <a:spcBef>
                <a:spcPts val="580"/>
              </a:spcBef>
              <a:spcAft>
                <a:spcPts val="0"/>
              </a:spcAft>
              <a:buFont typeface="Wingdings 2"/>
              <a:buNone/>
              <a:defRPr/>
            </a:pPr>
            <a:endParaRPr lang="en-US" dirty="0"/>
          </a:p>
          <a:p>
            <a:pPr>
              <a:spcBef>
                <a:spcPts val="580"/>
              </a:spcBef>
              <a:defRPr/>
            </a:pPr>
            <a:r>
              <a:rPr lang="en-US" dirty="0" smtClean="0"/>
              <a:t>UND </a:t>
            </a:r>
            <a:r>
              <a:rPr lang="en-US" dirty="0"/>
              <a:t>College of Engineering and Mines</a:t>
            </a:r>
          </a:p>
          <a:p>
            <a:pPr eaLnBrk="1" fontAlgn="auto" hangingPunct="1">
              <a:spcBef>
                <a:spcPts val="580"/>
              </a:spcBef>
              <a:spcAft>
                <a:spcPts val="0"/>
              </a:spcAft>
              <a:buFont typeface="Wingdings 2"/>
              <a:buNone/>
              <a:defRPr/>
            </a:pPr>
            <a:r>
              <a:rPr lang="en-US" dirty="0" smtClean="0"/>
              <a:t>Department of Computer Science</a:t>
            </a:r>
          </a:p>
          <a:p>
            <a:pPr eaLnBrk="1" fontAlgn="auto" hangingPunct="1">
              <a:spcBef>
                <a:spcPts val="580"/>
              </a:spcBef>
              <a:spcAft>
                <a:spcPts val="0"/>
              </a:spcAft>
              <a:buFont typeface="Wingdings 2"/>
              <a:buNone/>
              <a:defRPr/>
            </a:pPr>
            <a:r>
              <a:rPr lang="en-US" dirty="0" smtClean="0"/>
              <a:t>Hassan Reza</a:t>
            </a:r>
            <a:r>
              <a:rPr lang="en-US" smtClean="0"/>
              <a:t>, Ph.D.</a:t>
            </a:r>
            <a:endParaRPr lang="en-US" dirty="0" smtClean="0"/>
          </a:p>
        </p:txBody>
      </p:sp>
      <p:sp>
        <p:nvSpPr>
          <p:cNvPr id="6" name="Rectangle 16"/>
          <p:cNvSpPr>
            <a:spLocks noGrp="1" noChangeArrowheads="1"/>
          </p:cNvSpPr>
          <p:nvPr>
            <p:ph type="sldNum" sz="quarter" idx="4294967295"/>
          </p:nvPr>
        </p:nvSpPr>
        <p:spPr>
          <a:xfrm>
            <a:off x="146050" y="6210300"/>
            <a:ext cx="457200" cy="457200"/>
          </a:xfrm>
          <a:prstGeom prst="ellipse">
            <a:avLst/>
          </a:prstGeom>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4E2E06-605B-4A85-963E-7490A5BA43F0}" type="slidenum">
              <a:rPr lang="en-US" altLang="en-US">
                <a:solidFill>
                  <a:srgbClr val="FFFFFF"/>
                </a:solidFill>
                <a:latin typeface="Franklin Gothic Book" panose="020B0503020102020204" pitchFamily="34" charset="0"/>
              </a:rPr>
              <a:pPr/>
              <a:t>1</a:t>
            </a:fld>
            <a:endParaRPr lang="en-US" altLang="en-US">
              <a:solidFill>
                <a:srgbClr val="FFFFFF"/>
              </a:solidFill>
              <a:latin typeface="Franklin Gothic Book" panose="020B0503020102020204" pitchFamily="34" charset="0"/>
            </a:endParaRPr>
          </a:p>
        </p:txBody>
      </p:sp>
      <p:sp>
        <p:nvSpPr>
          <p:cNvPr id="7172" name="Rectangle 2"/>
          <p:cNvSpPr>
            <a:spLocks noGrp="1" noChangeArrowheads="1"/>
          </p:cNvSpPr>
          <p:nvPr>
            <p:ph type="ctrTitle"/>
          </p:nvPr>
        </p:nvSpPr>
        <p:spPr>
          <a:xfrm>
            <a:off x="146050" y="2256182"/>
            <a:ext cx="8997950" cy="1757932"/>
          </a:xfrm>
        </p:spPr>
        <p:txBody>
          <a:bodyPr>
            <a:normAutofit fontScale="90000"/>
          </a:bodyPr>
          <a:lstStyle/>
          <a:p>
            <a:pPr eaLnBrk="1" hangingPunct="1"/>
            <a:r>
              <a:rPr altLang="en-US" dirty="0" smtClean="0"/>
              <a:t>Csci465:  Principals of Translations</a:t>
            </a:r>
            <a:r>
              <a:rPr lang="en-US" altLang="en-US" dirty="0" smtClean="0"/>
              <a:t/>
            </a:r>
            <a:br>
              <a:rPr lang="en-US" altLang="en-US" dirty="0" smtClean="0"/>
            </a:br>
            <a:r>
              <a:rPr lang="en-US" altLang="en-US" dirty="0" smtClean="0"/>
              <a:t>Chapter 6: Intermediate Code Generations and Type checking</a:t>
            </a:r>
            <a:endParaRPr altLang="en-US" dirty="0" smtClean="0"/>
          </a:p>
        </p:txBody>
      </p:sp>
    </p:spTree>
    <p:extLst>
      <p:ext uri="{BB962C8B-B14F-4D97-AF65-F5344CB8AC3E}">
        <p14:creationId xmlns:p14="http://schemas.microsoft.com/office/powerpoint/2010/main" val="185694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1784" y="365126"/>
            <a:ext cx="8453566" cy="1325563"/>
          </a:xfrm>
        </p:spPr>
        <p:txBody>
          <a:bodyPr/>
          <a:lstStyle/>
          <a:p>
            <a:pPr eaLnBrk="1" fontAlgn="auto" hangingPunct="1">
              <a:spcAft>
                <a:spcPts val="0"/>
              </a:spcAft>
              <a:defRPr/>
            </a:pPr>
            <a:r>
              <a:rPr lang="en-US" dirty="0" smtClean="0"/>
              <a:t>Type checking: names checking</a:t>
            </a:r>
          </a:p>
        </p:txBody>
      </p:sp>
      <p:sp>
        <p:nvSpPr>
          <p:cNvPr id="15363" name="Rectangle 3"/>
          <p:cNvSpPr>
            <a:spLocks noGrp="1" noChangeArrowheads="1"/>
          </p:cNvSpPr>
          <p:nvPr>
            <p:ph sz="quarter" idx="1"/>
          </p:nvPr>
        </p:nvSpPr>
        <p:spPr>
          <a:xfrm>
            <a:off x="61784" y="1789671"/>
            <a:ext cx="7467600" cy="4873625"/>
          </a:xfrm>
        </p:spPr>
        <p:txBody>
          <a:bodyPr/>
          <a:lstStyle/>
          <a:p>
            <a:r>
              <a:rPr lang="en-US" altLang="en-US" sz="2800" dirty="0" smtClean="0"/>
              <a:t>uniqueness checks</a:t>
            </a:r>
          </a:p>
          <a:p>
            <a:pPr lvl="1"/>
            <a:r>
              <a:rPr lang="en-US" altLang="en-US" dirty="0" smtClean="0"/>
              <a:t>When an object must be defined exactly once </a:t>
            </a:r>
          </a:p>
          <a:p>
            <a:pPr lvl="2"/>
            <a:r>
              <a:rPr lang="en-US" altLang="en-US" dirty="0" smtClean="0"/>
              <a:t>e.g., an identifier in Pascal</a:t>
            </a:r>
          </a:p>
          <a:p>
            <a:r>
              <a:rPr lang="en-US" altLang="en-US" sz="2800" dirty="0" smtClean="0"/>
              <a:t>named-related checks</a:t>
            </a:r>
          </a:p>
          <a:p>
            <a:pPr lvl="1"/>
            <a:r>
              <a:rPr lang="en-US" altLang="en-US" dirty="0" smtClean="0"/>
              <a:t>When the same name must appear more than one times </a:t>
            </a:r>
          </a:p>
          <a:p>
            <a:pPr lvl="2"/>
            <a:r>
              <a:rPr lang="en-US" altLang="en-US" dirty="0" smtClean="0"/>
              <a:t>e.g., a loop or program names in Modula-2</a:t>
            </a:r>
          </a:p>
          <a:p>
            <a:pPr eaLnBrk="1" hangingPunct="1"/>
            <a:endParaRPr lang="en-US" altLang="en-US" dirty="0" smtClean="0"/>
          </a:p>
        </p:txBody>
      </p:sp>
      <p:sp>
        <p:nvSpPr>
          <p:cNvPr id="1536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37FC6E-A390-40BF-9459-FB1286E622A0}" type="slidenum">
              <a:rPr lang="en-US" altLang="en-US">
                <a:solidFill>
                  <a:srgbClr val="FFFFFF"/>
                </a:solidFill>
              </a:rPr>
              <a:pPr/>
              <a:t>10</a:t>
            </a:fld>
            <a:endParaRPr lang="en-US" altLang="en-US">
              <a:solidFill>
                <a:srgbClr val="FFFFFF"/>
              </a:solidFill>
            </a:endParaRPr>
          </a:p>
        </p:txBody>
      </p:sp>
    </p:spTree>
    <p:extLst>
      <p:ext uri="{BB962C8B-B14F-4D97-AF65-F5344CB8AC3E}">
        <p14:creationId xmlns:p14="http://schemas.microsoft.com/office/powerpoint/2010/main" val="38896123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2" y="174207"/>
            <a:ext cx="7886700" cy="1325563"/>
          </a:xfrm>
        </p:spPr>
        <p:txBody>
          <a:bodyPr/>
          <a:lstStyle/>
          <a:p>
            <a:r>
              <a:rPr lang="en-US" b="1" dirty="0"/>
              <a:t>References</a:t>
            </a:r>
            <a:r>
              <a:rPr lang="en-US" dirty="0"/>
              <a:t/>
            </a:r>
            <a:br>
              <a:rPr lang="en-US" dirty="0"/>
            </a:br>
            <a:endParaRPr lang="en-US" dirty="0"/>
          </a:p>
        </p:txBody>
      </p:sp>
      <p:sp>
        <p:nvSpPr>
          <p:cNvPr id="3" name="Content Placeholder 2"/>
          <p:cNvSpPr>
            <a:spLocks noGrp="1"/>
          </p:cNvSpPr>
          <p:nvPr>
            <p:ph idx="1"/>
          </p:nvPr>
        </p:nvSpPr>
        <p:spPr>
          <a:xfrm>
            <a:off x="-1" y="1825825"/>
            <a:ext cx="9053565" cy="4222657"/>
          </a:xfrm>
        </p:spPr>
        <p:txBody>
          <a:bodyPr/>
          <a:lstStyle/>
          <a:p>
            <a:pPr marL="0" indent="0">
              <a:buNone/>
            </a:pPr>
            <a:r>
              <a:rPr lang="en-US" smtClean="0"/>
              <a:t>[</a:t>
            </a:r>
            <a:r>
              <a:rPr lang="en-US" dirty="0" smtClean="0"/>
              <a:t>1] Pierce</a:t>
            </a:r>
            <a:r>
              <a:rPr lang="en-US" dirty="0"/>
              <a:t>, Benjamin (2002). Types and Programming Languages. MIT Press. ISBN 0-262-16209-1</a:t>
            </a:r>
            <a:r>
              <a:rPr lang="en-US" dirty="0" smtClean="0"/>
              <a:t>.</a:t>
            </a:r>
          </a:p>
          <a:p>
            <a:pPr marL="0" indent="0">
              <a:buNone/>
            </a:pPr>
            <a:r>
              <a:rPr lang="en-US" dirty="0" smtClean="0"/>
              <a:t>[2] </a:t>
            </a:r>
            <a:r>
              <a:rPr lang="en-US" dirty="0" err="1" smtClean="0"/>
              <a:t>Aho</a:t>
            </a:r>
            <a:r>
              <a:rPr lang="en-US" dirty="0" smtClean="0"/>
              <a:t> et al. Compilers, Principles and Tools. Addison Wesley, 2007</a:t>
            </a:r>
            <a:endParaRPr lang="en-US" dirty="0"/>
          </a:p>
          <a:p>
            <a:endParaRPr lang="en-US" dirty="0"/>
          </a:p>
          <a:p>
            <a:endParaRPr lang="en-US" dirty="0"/>
          </a:p>
        </p:txBody>
      </p:sp>
    </p:spTree>
    <p:extLst>
      <p:ext uri="{BB962C8B-B14F-4D97-AF65-F5344CB8AC3E}">
        <p14:creationId xmlns:p14="http://schemas.microsoft.com/office/powerpoint/2010/main" val="115430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sz="4000" dirty="0" smtClean="0"/>
              <a:t>Type checker: Position</a:t>
            </a:r>
          </a:p>
        </p:txBody>
      </p:sp>
      <p:sp>
        <p:nvSpPr>
          <p:cNvPr id="17411" name="Rectangle 3"/>
          <p:cNvSpPr>
            <a:spLocks noGrp="1" noChangeArrowheads="1"/>
          </p:cNvSpPr>
          <p:nvPr>
            <p:ph sz="quarter" idx="1"/>
          </p:nvPr>
        </p:nvSpPr>
        <p:spPr>
          <a:xfrm>
            <a:off x="0" y="1927654"/>
            <a:ext cx="9020432" cy="4546171"/>
          </a:xfrm>
        </p:spPr>
        <p:txBody>
          <a:bodyPr/>
          <a:lstStyle/>
          <a:p>
            <a:pPr eaLnBrk="1" hangingPunct="1"/>
            <a:r>
              <a:rPr lang="en-US" altLang="en-US" dirty="0" smtClean="0"/>
              <a:t>Some compilers combine type checking/checker and Intermediate Code (ICG) Generation with Parsing </a:t>
            </a:r>
          </a:p>
          <a:p>
            <a:pPr lvl="1" eaLnBrk="1" hangingPunct="1"/>
            <a:r>
              <a:rPr lang="en-US" altLang="en-US" dirty="0" smtClean="0"/>
              <a:t>E.g., Pascal</a:t>
            </a:r>
          </a:p>
        </p:txBody>
      </p:sp>
      <p:sp>
        <p:nvSpPr>
          <p:cNvPr id="1741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B38B6D-C3C6-4800-8F53-83F40211E130}" type="slidenum">
              <a:rPr lang="en-US" altLang="en-US">
                <a:solidFill>
                  <a:srgbClr val="FFFFFF"/>
                </a:solidFill>
              </a:rPr>
              <a:pPr/>
              <a:t>11</a:t>
            </a:fld>
            <a:endParaRPr lang="en-US" altLang="en-US">
              <a:solidFill>
                <a:srgbClr val="FFFFFF"/>
              </a:solidFill>
            </a:endParaRPr>
          </a:p>
        </p:txBody>
      </p:sp>
      <p:sp>
        <p:nvSpPr>
          <p:cNvPr id="5" name="Rectangle 4"/>
          <p:cNvSpPr/>
          <p:nvPr/>
        </p:nvSpPr>
        <p:spPr>
          <a:xfrm>
            <a:off x="1447800" y="3581400"/>
            <a:ext cx="13716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Parser</a:t>
            </a:r>
          </a:p>
        </p:txBody>
      </p:sp>
      <p:sp>
        <p:nvSpPr>
          <p:cNvPr id="6" name="Rectangle 5"/>
          <p:cNvSpPr/>
          <p:nvPr/>
        </p:nvSpPr>
        <p:spPr>
          <a:xfrm>
            <a:off x="3429000" y="3581400"/>
            <a:ext cx="13716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Type checker</a:t>
            </a:r>
          </a:p>
        </p:txBody>
      </p:sp>
      <p:sp>
        <p:nvSpPr>
          <p:cNvPr id="7" name="Rectangle 6"/>
          <p:cNvSpPr/>
          <p:nvPr/>
        </p:nvSpPr>
        <p:spPr>
          <a:xfrm>
            <a:off x="5562600" y="3581400"/>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ICG</a:t>
            </a:r>
            <a:endParaRPr lang="en-US" dirty="0"/>
          </a:p>
        </p:txBody>
      </p:sp>
      <p:cxnSp>
        <p:nvCxnSpPr>
          <p:cNvPr id="9" name="Straight Arrow Connector 8"/>
          <p:cNvCxnSpPr>
            <a:stCxn id="5" idx="3"/>
            <a:endCxn id="6" idx="1"/>
          </p:cNvCxnSpPr>
          <p:nvPr/>
        </p:nvCxnSpPr>
        <p:spPr>
          <a:xfrm>
            <a:off x="2819400" y="3924300"/>
            <a:ext cx="609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4800600" y="39243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18" name="TextBox 9"/>
          <p:cNvSpPr txBox="1">
            <a:spLocks noChangeArrowheads="1"/>
          </p:cNvSpPr>
          <p:nvPr/>
        </p:nvSpPr>
        <p:spPr bwMode="auto">
          <a:xfrm>
            <a:off x="2895600" y="3624262"/>
            <a:ext cx="457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t>AST</a:t>
            </a:r>
          </a:p>
        </p:txBody>
      </p:sp>
      <p:sp>
        <p:nvSpPr>
          <p:cNvPr id="17419" name="TextBox 11"/>
          <p:cNvSpPr txBox="1">
            <a:spLocks noChangeArrowheads="1"/>
          </p:cNvSpPr>
          <p:nvPr/>
        </p:nvSpPr>
        <p:spPr bwMode="auto">
          <a:xfrm>
            <a:off x="4953000" y="3556366"/>
            <a:ext cx="457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a:t>AST</a:t>
            </a:r>
          </a:p>
        </p:txBody>
      </p:sp>
      <p:cxnSp>
        <p:nvCxnSpPr>
          <p:cNvPr id="14" name="Straight Arrow Connector 13"/>
          <p:cNvCxnSpPr>
            <a:endCxn id="5" idx="1"/>
          </p:cNvCxnSpPr>
          <p:nvPr/>
        </p:nvCxnSpPr>
        <p:spPr>
          <a:xfrm>
            <a:off x="914400" y="3886200"/>
            <a:ext cx="5334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21" name="TextBox 14"/>
          <p:cNvSpPr txBox="1">
            <a:spLocks noChangeArrowheads="1"/>
          </p:cNvSpPr>
          <p:nvPr/>
        </p:nvSpPr>
        <p:spPr bwMode="auto">
          <a:xfrm>
            <a:off x="685800" y="3861864"/>
            <a:ext cx="10668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t>T</a:t>
            </a:r>
            <a:r>
              <a:rPr lang="en-US" altLang="en-US" sz="1100" dirty="0" smtClean="0"/>
              <a:t>okens</a:t>
            </a:r>
            <a:endParaRPr lang="en-US" altLang="en-US" sz="1100" dirty="0"/>
          </a:p>
        </p:txBody>
      </p:sp>
      <p:cxnSp>
        <p:nvCxnSpPr>
          <p:cNvPr id="17" name="Straight Arrow Connector 16"/>
          <p:cNvCxnSpPr>
            <a:stCxn id="7" idx="3"/>
          </p:cNvCxnSpPr>
          <p:nvPr/>
        </p:nvCxnSpPr>
        <p:spPr>
          <a:xfrm flipV="1">
            <a:off x="6934200" y="3919538"/>
            <a:ext cx="533400" cy="47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423" name="TextBox 17"/>
          <p:cNvSpPr txBox="1">
            <a:spLocks noChangeArrowheads="1"/>
          </p:cNvSpPr>
          <p:nvPr/>
        </p:nvSpPr>
        <p:spPr bwMode="auto">
          <a:xfrm>
            <a:off x="6950529" y="3576638"/>
            <a:ext cx="609600" cy="261938"/>
          </a:xfrm>
          <a:prstGeom prst="rect">
            <a:avLst/>
          </a:prstGeom>
          <a:ln w="38100">
            <a:solidFill>
              <a:schemeClr val="bg1"/>
            </a:solidFill>
            <a:tailEnd type="arrow"/>
          </a:ln>
          <a:extLst/>
        </p:spPr>
        <p:style>
          <a:lnRef idx="1">
            <a:schemeClr val="accent1"/>
          </a:lnRef>
          <a:fillRef idx="0">
            <a:schemeClr val="accent1"/>
          </a:fillRef>
          <a:effectRef idx="0">
            <a:schemeClr val="accent1"/>
          </a:effectRef>
          <a:fontRef idx="minor">
            <a:schemeClr val="tx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smtClean="0"/>
              <a:t>ICG</a:t>
            </a:r>
            <a:endParaRPr lang="en-US" altLang="en-US" sz="1100" dirty="0"/>
          </a:p>
        </p:txBody>
      </p:sp>
    </p:spTree>
    <p:extLst>
      <p:ext uri="{BB962C8B-B14F-4D97-AF65-F5344CB8AC3E}">
        <p14:creationId xmlns:p14="http://schemas.microsoft.com/office/powerpoint/2010/main" val="29123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0" y="365126"/>
            <a:ext cx="9144000" cy="1325563"/>
          </a:xfrm>
        </p:spPr>
        <p:txBody>
          <a:bodyPr/>
          <a:lstStyle/>
          <a:p>
            <a:pPr eaLnBrk="1" fontAlgn="auto" hangingPunct="1">
              <a:spcAft>
                <a:spcPts val="0"/>
              </a:spcAft>
              <a:defRPr/>
            </a:pPr>
            <a:r>
              <a:rPr lang="en-US" dirty="0" smtClean="0"/>
              <a:t>Why do we need type information?</a:t>
            </a:r>
          </a:p>
        </p:txBody>
      </p:sp>
      <p:sp>
        <p:nvSpPr>
          <p:cNvPr id="18435" name="Rectangle 3"/>
          <p:cNvSpPr>
            <a:spLocks noGrp="1" noChangeArrowheads="1"/>
          </p:cNvSpPr>
          <p:nvPr>
            <p:ph sz="quarter" idx="1"/>
          </p:nvPr>
        </p:nvSpPr>
        <p:spPr>
          <a:xfrm>
            <a:off x="0" y="1911178"/>
            <a:ext cx="9144000" cy="4562647"/>
          </a:xfrm>
        </p:spPr>
        <p:txBody>
          <a:bodyPr/>
          <a:lstStyle/>
          <a:p>
            <a:pPr eaLnBrk="1" hangingPunct="1"/>
            <a:r>
              <a:rPr lang="en-US" altLang="en-US" sz="2800" dirty="0" smtClean="0"/>
              <a:t>Type information is needed by </a:t>
            </a:r>
            <a:r>
              <a:rPr lang="en-US" altLang="en-US" sz="2800" dirty="0" smtClean="0">
                <a:solidFill>
                  <a:srgbClr val="FF0000"/>
                </a:solidFill>
              </a:rPr>
              <a:t>code generator</a:t>
            </a:r>
          </a:p>
          <a:p>
            <a:pPr eaLnBrk="1" hangingPunct="1"/>
            <a:r>
              <a:rPr lang="en-US" altLang="en-US" dirty="0" smtClean="0"/>
              <a:t>Examples:</a:t>
            </a:r>
            <a:endParaRPr lang="en-US" altLang="en-US" sz="2800" dirty="0" smtClean="0"/>
          </a:p>
          <a:p>
            <a:pPr lvl="1"/>
            <a:r>
              <a:rPr lang="en-US" altLang="en-US" sz="2400" dirty="0" smtClean="0">
                <a:solidFill>
                  <a:schemeClr val="accent2">
                    <a:lumMod val="75000"/>
                  </a:schemeClr>
                </a:solidFill>
              </a:rPr>
              <a:t>Operator overloading (different implementation /ad hoc polymorphism)</a:t>
            </a:r>
          </a:p>
          <a:p>
            <a:pPr lvl="2"/>
            <a:r>
              <a:rPr lang="en-US" altLang="en-US" dirty="0" smtClean="0">
                <a:solidFill>
                  <a:schemeClr val="accent2">
                    <a:lumMod val="75000"/>
                  </a:schemeClr>
                </a:solidFill>
              </a:rPr>
              <a:t>A symbol that represents different operators in different context</a:t>
            </a:r>
          </a:p>
          <a:p>
            <a:pPr lvl="2"/>
            <a:r>
              <a:rPr lang="en-US" altLang="en-US" dirty="0" smtClean="0">
                <a:solidFill>
                  <a:schemeClr val="accent2">
                    <a:lumMod val="75000"/>
                  </a:schemeClr>
                </a:solidFill>
              </a:rPr>
              <a:t>e.g., “+” operators can be applied to Integers, real, and strings</a:t>
            </a:r>
          </a:p>
          <a:p>
            <a:pPr lvl="1"/>
            <a:r>
              <a:rPr lang="en-US" altLang="en-US" sz="2400" dirty="0" smtClean="0">
                <a:solidFill>
                  <a:srgbClr val="7030A0"/>
                </a:solidFill>
              </a:rPr>
              <a:t>Polymorphism(multiform)</a:t>
            </a:r>
          </a:p>
          <a:p>
            <a:pPr lvl="2"/>
            <a:r>
              <a:rPr lang="en-US" altLang="en-US" dirty="0" smtClean="0">
                <a:solidFill>
                  <a:srgbClr val="7030A0"/>
                </a:solidFill>
              </a:rPr>
              <a:t>Differs from overloading</a:t>
            </a:r>
          </a:p>
          <a:p>
            <a:pPr lvl="2"/>
            <a:r>
              <a:rPr lang="en-US" altLang="en-US" dirty="0" smtClean="0">
                <a:solidFill>
                  <a:srgbClr val="7030A0"/>
                </a:solidFill>
              </a:rPr>
              <a:t>A body of function is executed with arguments of different types</a:t>
            </a:r>
          </a:p>
        </p:txBody>
      </p:sp>
      <p:sp>
        <p:nvSpPr>
          <p:cNvPr id="1843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4DA574-9F16-4053-8572-B0B6092F95C6}" type="slidenum">
              <a:rPr lang="en-US" altLang="en-US">
                <a:solidFill>
                  <a:srgbClr val="FFFFFF"/>
                </a:solidFill>
              </a:rPr>
              <a:pPr/>
              <a:t>12</a:t>
            </a:fld>
            <a:endParaRPr lang="en-US" altLang="en-US">
              <a:solidFill>
                <a:srgbClr val="FFFFFF"/>
              </a:solidFill>
            </a:endParaRPr>
          </a:p>
        </p:txBody>
      </p:sp>
    </p:spTree>
    <p:extLst>
      <p:ext uri="{BB962C8B-B14F-4D97-AF65-F5344CB8AC3E}">
        <p14:creationId xmlns:p14="http://schemas.microsoft.com/office/powerpoint/2010/main" val="311531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smtClean="0"/>
              <a:t>The Idea behind Type Systems</a:t>
            </a:r>
          </a:p>
        </p:txBody>
      </p:sp>
      <p:sp>
        <p:nvSpPr>
          <p:cNvPr id="19459" name="Rectangle 3"/>
          <p:cNvSpPr>
            <a:spLocks noGrp="1" noChangeArrowheads="1"/>
          </p:cNvSpPr>
          <p:nvPr>
            <p:ph sz="quarter" idx="1"/>
          </p:nvPr>
        </p:nvSpPr>
        <p:spPr>
          <a:xfrm>
            <a:off x="0" y="1771135"/>
            <a:ext cx="9144000" cy="4702690"/>
          </a:xfrm>
        </p:spPr>
        <p:txBody>
          <a:bodyPr/>
          <a:lstStyle/>
          <a:p>
            <a:pPr eaLnBrk="1" hangingPunct="1"/>
            <a:r>
              <a:rPr lang="en-US" altLang="en-US" dirty="0" smtClean="0"/>
              <a:t>Design of type checkers depends on</a:t>
            </a:r>
          </a:p>
          <a:p>
            <a:pPr lvl="1" eaLnBrk="1" hangingPunct="1"/>
            <a:r>
              <a:rPr lang="en-US" altLang="en-US" sz="2800" dirty="0" smtClean="0"/>
              <a:t>information about the </a:t>
            </a:r>
            <a:r>
              <a:rPr lang="en-US" altLang="en-US" sz="2800" dirty="0" smtClean="0">
                <a:solidFill>
                  <a:srgbClr val="FF0000"/>
                </a:solidFill>
              </a:rPr>
              <a:t>syntactic </a:t>
            </a:r>
            <a:r>
              <a:rPr lang="en-US" altLang="en-US" sz="2800" dirty="0" smtClean="0"/>
              <a:t>constructs</a:t>
            </a:r>
          </a:p>
          <a:p>
            <a:pPr lvl="1" eaLnBrk="1" hangingPunct="1"/>
            <a:r>
              <a:rPr lang="en-US" altLang="en-US" sz="2800" dirty="0" smtClean="0"/>
              <a:t>the </a:t>
            </a:r>
            <a:r>
              <a:rPr lang="en-US" altLang="en-US" sz="2800" dirty="0" smtClean="0">
                <a:solidFill>
                  <a:srgbClr val="FF0000"/>
                </a:solidFill>
              </a:rPr>
              <a:t>notion of types </a:t>
            </a:r>
            <a:r>
              <a:rPr lang="en-US" altLang="en-US" sz="2800" dirty="0" smtClean="0"/>
              <a:t>and type </a:t>
            </a:r>
            <a:r>
              <a:rPr lang="en-US" altLang="en-US" sz="2800" dirty="0" smtClean="0">
                <a:solidFill>
                  <a:srgbClr val="FF0000"/>
                </a:solidFill>
              </a:rPr>
              <a:t>compatibility</a:t>
            </a:r>
          </a:p>
          <a:p>
            <a:pPr lvl="1" eaLnBrk="1" hangingPunct="1"/>
            <a:r>
              <a:rPr lang="en-US" altLang="en-US" sz="2800" dirty="0" smtClean="0"/>
              <a:t>the </a:t>
            </a:r>
            <a:r>
              <a:rPr lang="en-US" altLang="en-US" sz="2800" dirty="0" smtClean="0">
                <a:solidFill>
                  <a:srgbClr val="FF0000"/>
                </a:solidFill>
              </a:rPr>
              <a:t>rules</a:t>
            </a:r>
            <a:r>
              <a:rPr lang="en-US" altLang="en-US" sz="2800" dirty="0" smtClean="0"/>
              <a:t> for assigning and/or computing types to language constructs  (e.g., expressions)</a:t>
            </a:r>
          </a:p>
          <a:p>
            <a:pPr lvl="2" eaLnBrk="1" hangingPunct="1"/>
            <a:r>
              <a:rPr lang="en-US" altLang="en-US" sz="2800" dirty="0" smtClean="0"/>
              <a:t>Mapping between operand types and the result type </a:t>
            </a:r>
          </a:p>
          <a:p>
            <a:pPr lvl="3" eaLnBrk="1" hangingPunct="1"/>
            <a:r>
              <a:rPr lang="en-US" altLang="en-US" sz="2800" dirty="0" smtClean="0"/>
              <a:t>e.g., assignment-</a:t>
            </a:r>
            <a:r>
              <a:rPr lang="en-US" altLang="en-US" sz="2800" dirty="0" err="1" smtClean="0"/>
              <a:t>stmt</a:t>
            </a:r>
            <a:r>
              <a:rPr lang="en-US" altLang="en-US" sz="2800" dirty="0" smtClean="0"/>
              <a:t> :RV-type </a:t>
            </a:r>
            <a:r>
              <a:rPr lang="en-US" altLang="en-US" sz="2800" dirty="0" smtClean="0">
                <a:sym typeface="Symbol" panose="05050102010706020507" pitchFamily="18" charset="2"/>
              </a:rPr>
              <a:t>LV-type</a:t>
            </a:r>
          </a:p>
          <a:p>
            <a:pPr eaLnBrk="1" hangingPunct="1"/>
            <a:r>
              <a:rPr lang="en-US" altLang="en-US" dirty="0" smtClean="0"/>
              <a:t>Where this information comes from?</a:t>
            </a:r>
          </a:p>
          <a:p>
            <a:pPr lvl="1" eaLnBrk="1" hangingPunct="1"/>
            <a:r>
              <a:rPr lang="en-US" altLang="en-US" sz="2800" dirty="0" smtClean="0"/>
              <a:t>reference manual</a:t>
            </a:r>
          </a:p>
          <a:p>
            <a:pPr lvl="1" eaLnBrk="1" hangingPunct="1"/>
            <a:endParaRPr lang="en-US" altLang="en-US" sz="2400" dirty="0" smtClean="0"/>
          </a:p>
          <a:p>
            <a:pPr lvl="1" eaLnBrk="1" hangingPunct="1"/>
            <a:endParaRPr lang="en-US" altLang="en-US" sz="2400" dirty="0" smtClean="0"/>
          </a:p>
        </p:txBody>
      </p:sp>
      <p:sp>
        <p:nvSpPr>
          <p:cNvPr id="1946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786998-BAF0-4F7B-BC4E-6C963941C375}" type="slidenum">
              <a:rPr lang="en-US" altLang="en-US">
                <a:solidFill>
                  <a:srgbClr val="FFFFFF"/>
                </a:solidFill>
              </a:rPr>
              <a:pPr/>
              <a:t>13</a:t>
            </a:fld>
            <a:endParaRPr lang="en-US" altLang="en-US">
              <a:solidFill>
                <a:srgbClr val="FFFFFF"/>
              </a:solidFill>
            </a:endParaRPr>
          </a:p>
        </p:txBody>
      </p:sp>
    </p:spTree>
    <p:extLst>
      <p:ext uri="{BB962C8B-B14F-4D97-AF65-F5344CB8AC3E}">
        <p14:creationId xmlns:p14="http://schemas.microsoft.com/office/powerpoint/2010/main" val="308215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365126"/>
            <a:ext cx="9086334" cy="1325563"/>
          </a:xfrm>
        </p:spPr>
        <p:txBody>
          <a:bodyPr/>
          <a:lstStyle/>
          <a:p>
            <a:pPr eaLnBrk="1" fontAlgn="auto" hangingPunct="1">
              <a:spcAft>
                <a:spcPts val="0"/>
              </a:spcAft>
              <a:defRPr/>
            </a:pPr>
            <a:r>
              <a:rPr lang="en-US" dirty="0" smtClean="0"/>
              <a:t>Example of using reference manual</a:t>
            </a:r>
          </a:p>
        </p:txBody>
      </p:sp>
      <p:sp>
        <p:nvSpPr>
          <p:cNvPr id="20483" name="Rectangle 3"/>
          <p:cNvSpPr>
            <a:spLocks noGrp="1" noChangeArrowheads="1"/>
          </p:cNvSpPr>
          <p:nvPr>
            <p:ph sz="quarter" idx="1"/>
          </p:nvPr>
        </p:nvSpPr>
        <p:spPr>
          <a:xfrm>
            <a:off x="-1" y="1837038"/>
            <a:ext cx="9086335" cy="4636787"/>
          </a:xfrm>
        </p:spPr>
        <p:txBody>
          <a:bodyPr>
            <a:normAutofit/>
          </a:bodyPr>
          <a:lstStyle/>
          <a:p>
            <a:r>
              <a:rPr lang="en-US" altLang="en-US" sz="3200" dirty="0" smtClean="0"/>
              <a:t>Examples:</a:t>
            </a:r>
          </a:p>
          <a:p>
            <a:pPr lvl="1"/>
            <a:r>
              <a:rPr lang="en-US" altLang="en-US" sz="3200" dirty="0" smtClean="0"/>
              <a:t>If both operands of the arithmetic operators of </a:t>
            </a:r>
            <a:r>
              <a:rPr lang="en-US" altLang="en-US" sz="3200" dirty="0" smtClean="0">
                <a:solidFill>
                  <a:srgbClr val="FF0000"/>
                </a:solidFill>
              </a:rPr>
              <a:t>‘+’, ‘-’, ‘*’ </a:t>
            </a:r>
            <a:r>
              <a:rPr lang="en-US" altLang="en-US" sz="3200" dirty="0" smtClean="0"/>
              <a:t>are type </a:t>
            </a:r>
            <a:r>
              <a:rPr lang="en-US" altLang="en-US" sz="3200" dirty="0" smtClean="0">
                <a:solidFill>
                  <a:srgbClr val="FF0000"/>
                </a:solidFill>
              </a:rPr>
              <a:t>Integer</a:t>
            </a:r>
            <a:r>
              <a:rPr lang="en-US" altLang="en-US" sz="3200" dirty="0" smtClean="0"/>
              <a:t>, then the result is of type </a:t>
            </a:r>
            <a:r>
              <a:rPr lang="en-US" altLang="en-US" sz="3200" dirty="0" smtClean="0">
                <a:solidFill>
                  <a:srgbClr val="FF0000"/>
                </a:solidFill>
              </a:rPr>
              <a:t>integer</a:t>
            </a:r>
          </a:p>
          <a:p>
            <a:pPr lvl="1" eaLnBrk="1" hangingPunct="1"/>
            <a:r>
              <a:rPr lang="en-US" altLang="en-US" sz="3200" dirty="0" smtClean="0"/>
              <a:t>The result of the unary “&amp;” operator is a </a:t>
            </a:r>
            <a:r>
              <a:rPr lang="en-US" altLang="en-US" sz="3200" dirty="0" smtClean="0">
                <a:solidFill>
                  <a:srgbClr val="00B0F0"/>
                </a:solidFill>
              </a:rPr>
              <a:t>pointer to the object </a:t>
            </a:r>
            <a:r>
              <a:rPr lang="en-US" altLang="en-US" sz="3200" dirty="0" smtClean="0"/>
              <a:t>referred to by the operand. </a:t>
            </a:r>
          </a:p>
          <a:p>
            <a:pPr lvl="2"/>
            <a:r>
              <a:rPr lang="en-US" altLang="en-US" sz="2800" dirty="0" smtClean="0"/>
              <a:t>If the type of the operand is integer, then the type of the result is pointer to integer </a:t>
            </a:r>
          </a:p>
          <a:p>
            <a:pPr marL="0" indent="0" eaLnBrk="1" hangingPunct="1">
              <a:buNone/>
            </a:pPr>
            <a:endParaRPr lang="en-US" altLang="en-US" sz="3200" dirty="0" smtClean="0"/>
          </a:p>
        </p:txBody>
      </p:sp>
      <p:sp>
        <p:nvSpPr>
          <p:cNvPr id="2048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661BF1-9F4A-41B7-B593-F78E6AE7FB42}" type="slidenum">
              <a:rPr lang="en-US" altLang="en-US">
                <a:solidFill>
                  <a:srgbClr val="FFFFFF"/>
                </a:solidFill>
              </a:rPr>
              <a:pPr/>
              <a:t>14</a:t>
            </a:fld>
            <a:endParaRPr lang="en-US" altLang="en-US">
              <a:solidFill>
                <a:srgbClr val="FFFFFF"/>
              </a:solidFill>
            </a:endParaRPr>
          </a:p>
        </p:txBody>
      </p:sp>
    </p:spTree>
    <p:extLst>
      <p:ext uri="{BB962C8B-B14F-4D97-AF65-F5344CB8AC3E}">
        <p14:creationId xmlns:p14="http://schemas.microsoft.com/office/powerpoint/2010/main" val="77713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smtClean="0"/>
              <a:t>Type expressions?</a:t>
            </a:r>
            <a:endParaRPr lang="en-US" dirty="0"/>
          </a:p>
        </p:txBody>
      </p:sp>
      <p:sp>
        <p:nvSpPr>
          <p:cNvPr id="23555" name="Content Placeholder 2"/>
          <p:cNvSpPr>
            <a:spLocks noGrp="1"/>
          </p:cNvSpPr>
          <p:nvPr>
            <p:ph sz="quarter" idx="1"/>
          </p:nvPr>
        </p:nvSpPr>
        <p:spPr>
          <a:xfrm>
            <a:off x="0" y="1779373"/>
            <a:ext cx="9144000" cy="4694452"/>
          </a:xfrm>
        </p:spPr>
        <p:txBody>
          <a:bodyPr/>
          <a:lstStyle/>
          <a:p>
            <a:r>
              <a:rPr lang="en-US" altLang="en-US" dirty="0" smtClean="0"/>
              <a:t>The type of a language constructs will be denoted by a “</a:t>
            </a:r>
            <a:r>
              <a:rPr lang="en-US" altLang="en-US" dirty="0" smtClean="0">
                <a:solidFill>
                  <a:srgbClr val="00B0F0"/>
                </a:solidFill>
              </a:rPr>
              <a:t>type expression</a:t>
            </a:r>
            <a:r>
              <a:rPr lang="en-US" altLang="en-US" dirty="0" smtClean="0"/>
              <a:t>”</a:t>
            </a:r>
          </a:p>
          <a:p>
            <a:r>
              <a:rPr lang="en-US" altLang="en-US" dirty="0" smtClean="0"/>
              <a:t>Type expressions could be </a:t>
            </a:r>
          </a:p>
          <a:p>
            <a:pPr lvl="1"/>
            <a:r>
              <a:rPr lang="en-US" altLang="en-US" dirty="0" smtClean="0"/>
              <a:t>Basic (e.g., Integer, real, etc.)</a:t>
            </a:r>
          </a:p>
          <a:p>
            <a:pPr lvl="1"/>
            <a:r>
              <a:rPr lang="en-US" altLang="en-US" dirty="0" smtClean="0"/>
              <a:t>Formed by applying </a:t>
            </a:r>
            <a:r>
              <a:rPr lang="en-US" altLang="en-US" u="sng" dirty="0" smtClean="0">
                <a:solidFill>
                  <a:srgbClr val="00B0F0"/>
                </a:solidFill>
              </a:rPr>
              <a:t>type constructor </a:t>
            </a:r>
            <a:r>
              <a:rPr lang="en-US" altLang="en-US" dirty="0" smtClean="0"/>
              <a:t>to other type expressions</a:t>
            </a:r>
          </a:p>
          <a:p>
            <a:pPr lvl="2"/>
            <a:r>
              <a:rPr lang="en-US" altLang="en-US" dirty="0" smtClean="0"/>
              <a:t>Where type constructor can be defined as an </a:t>
            </a:r>
            <a:r>
              <a:rPr lang="en-US" i="1" dirty="0" smtClean="0"/>
              <a:t>n</a:t>
            </a:r>
            <a:r>
              <a:rPr lang="en-US" dirty="0" smtClean="0"/>
              <a:t>-</a:t>
            </a:r>
            <a:r>
              <a:rPr lang="en-US" dirty="0" err="1" smtClean="0"/>
              <a:t>ary</a:t>
            </a:r>
            <a:r>
              <a:rPr lang="en-US" dirty="0" smtClean="0"/>
              <a:t> </a:t>
            </a:r>
            <a:r>
              <a:rPr lang="en-US" b="1" dirty="0"/>
              <a:t>type operator</a:t>
            </a:r>
            <a:r>
              <a:rPr lang="en-US" dirty="0"/>
              <a:t> taking as argument zero or more types, and returning another type</a:t>
            </a:r>
            <a:r>
              <a:rPr lang="en-US" dirty="0" smtClean="0"/>
              <a:t>.</a:t>
            </a:r>
          </a:p>
          <a:p>
            <a:r>
              <a:rPr lang="en-US" altLang="en-US" dirty="0" smtClean="0"/>
              <a:t>Type expressions?</a:t>
            </a:r>
          </a:p>
          <a:p>
            <a:pPr lvl="1"/>
            <a:r>
              <a:rPr lang="en-US" altLang="en-US" dirty="0" smtClean="0"/>
              <a:t>All </a:t>
            </a:r>
            <a:r>
              <a:rPr lang="en-US" altLang="en-US" dirty="0" smtClean="0">
                <a:solidFill>
                  <a:srgbClr val="FF0000"/>
                </a:solidFill>
              </a:rPr>
              <a:t>basic types </a:t>
            </a:r>
            <a:r>
              <a:rPr lang="en-US" altLang="en-US" dirty="0" smtClean="0"/>
              <a:t>are considered type expressions</a:t>
            </a:r>
          </a:p>
        </p:txBody>
      </p:sp>
      <p:sp>
        <p:nvSpPr>
          <p:cNvPr id="2355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8EB948-9BD5-43BF-8A08-0805C5276B98}" type="slidenum">
              <a:rPr lang="en-US" altLang="en-US">
                <a:solidFill>
                  <a:srgbClr val="FFFFFF"/>
                </a:solidFill>
              </a:rPr>
              <a:pPr/>
              <a:t>15</a:t>
            </a:fld>
            <a:endParaRPr lang="en-US" altLang="en-US">
              <a:solidFill>
                <a:srgbClr val="FFFFFF"/>
              </a:solidFill>
            </a:endParaRPr>
          </a:p>
        </p:txBody>
      </p:sp>
    </p:spTree>
    <p:extLst>
      <p:ext uri="{BB962C8B-B14F-4D97-AF65-F5344CB8AC3E}">
        <p14:creationId xmlns:p14="http://schemas.microsoft.com/office/powerpoint/2010/main" val="296999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4" y="337417"/>
            <a:ext cx="7886700" cy="1325563"/>
          </a:xfrm>
        </p:spPr>
        <p:txBody>
          <a:bodyPr/>
          <a:lstStyle/>
          <a:p>
            <a:r>
              <a:rPr lang="en-US" dirty="0" smtClean="0"/>
              <a:t>Type constructor: Example of Pointer</a:t>
            </a:r>
            <a:endParaRPr lang="en-US" dirty="0"/>
          </a:p>
        </p:txBody>
      </p:sp>
      <p:sp>
        <p:nvSpPr>
          <p:cNvPr id="3" name="Content Placeholder 2"/>
          <p:cNvSpPr>
            <a:spLocks noGrp="1"/>
          </p:cNvSpPr>
          <p:nvPr>
            <p:ph idx="1"/>
          </p:nvPr>
        </p:nvSpPr>
        <p:spPr>
          <a:xfrm>
            <a:off x="0" y="1836381"/>
            <a:ext cx="7886700" cy="4222657"/>
          </a:xfrm>
        </p:spPr>
        <p:txBody>
          <a:bodyPr>
            <a:normAutofit/>
          </a:bodyPr>
          <a:lstStyle/>
          <a:p>
            <a:r>
              <a:rPr lang="en-US" dirty="0"/>
              <a:t>Type constructors make new types </a:t>
            </a:r>
            <a:r>
              <a:rPr lang="en-US" dirty="0" smtClean="0"/>
              <a:t>using </a:t>
            </a:r>
            <a:r>
              <a:rPr lang="en-US" dirty="0"/>
              <a:t>existing </a:t>
            </a:r>
            <a:r>
              <a:rPr lang="en-US" dirty="0" smtClean="0"/>
              <a:t>ones. </a:t>
            </a:r>
          </a:p>
          <a:p>
            <a:r>
              <a:rPr lang="en-US" dirty="0" smtClean="0"/>
              <a:t>The </a:t>
            </a:r>
            <a:r>
              <a:rPr lang="en-US" dirty="0"/>
              <a:t>idea is familiar from </a:t>
            </a:r>
            <a:r>
              <a:rPr lang="en-US" dirty="0" smtClean="0"/>
              <a:t>C Language:</a:t>
            </a:r>
            <a:endParaRPr lang="en-US" dirty="0"/>
          </a:p>
          <a:p>
            <a:pPr lvl="1"/>
            <a:r>
              <a:rPr lang="en-US" dirty="0" smtClean="0"/>
              <a:t>Pointer (B)</a:t>
            </a:r>
            <a:r>
              <a:rPr lang="en-US" dirty="0"/>
              <a:t> </a:t>
            </a:r>
            <a:r>
              <a:rPr lang="en-US" dirty="0" smtClean="0"/>
              <a:t>(i.e., a </a:t>
            </a:r>
            <a:r>
              <a:rPr lang="en-US" dirty="0"/>
              <a:t>pointer to </a:t>
            </a:r>
            <a:r>
              <a:rPr lang="en-US" dirty="0" smtClean="0"/>
              <a:t>a B)</a:t>
            </a:r>
            <a:endParaRPr lang="en-US" dirty="0"/>
          </a:p>
          <a:p>
            <a:pPr lvl="1"/>
            <a:r>
              <a:rPr lang="en-US" dirty="0" smtClean="0"/>
              <a:t>Pointer (B) constructor </a:t>
            </a:r>
            <a:r>
              <a:rPr lang="en-US" dirty="0"/>
              <a:t>has one input, </a:t>
            </a:r>
            <a:r>
              <a:rPr lang="en-US" dirty="0" smtClean="0"/>
              <a:t>B</a:t>
            </a:r>
            <a:endParaRPr lang="en-US" dirty="0"/>
          </a:p>
          <a:p>
            <a:r>
              <a:rPr lang="en-US" dirty="0"/>
              <a:t>L</a:t>
            </a:r>
            <a:r>
              <a:rPr lang="en-US" dirty="0" smtClean="0"/>
              <a:t>et B be the primitive </a:t>
            </a:r>
            <a:r>
              <a:rPr lang="en-US" dirty="0">
                <a:solidFill>
                  <a:srgbClr val="0070C0"/>
                </a:solidFill>
              </a:rPr>
              <a:t>type </a:t>
            </a:r>
            <a:r>
              <a:rPr lang="en-US" dirty="0" err="1" smtClean="0">
                <a:solidFill>
                  <a:srgbClr val="0070C0"/>
                </a:solidFill>
              </a:rPr>
              <a:t>int</a:t>
            </a:r>
            <a:r>
              <a:rPr lang="en-US" dirty="0">
                <a:solidFill>
                  <a:srgbClr val="0070C0"/>
                </a:solidFill>
              </a:rPr>
              <a:t> </a:t>
            </a:r>
            <a:r>
              <a:rPr lang="en-US" dirty="0" smtClean="0">
                <a:solidFill>
                  <a:srgbClr val="0070C0"/>
                </a:solidFill>
              </a:rPr>
              <a:t>, t</a:t>
            </a:r>
            <a:r>
              <a:rPr lang="en-US" dirty="0" smtClean="0"/>
              <a:t>hen Pointer(B) </a:t>
            </a:r>
            <a:r>
              <a:rPr lang="en-US" dirty="0"/>
              <a:t>will return a </a:t>
            </a:r>
            <a:r>
              <a:rPr lang="en-US" dirty="0" smtClean="0"/>
              <a:t>type, namely, </a:t>
            </a:r>
            <a:r>
              <a:rPr lang="en-US" dirty="0" err="1" smtClean="0">
                <a:solidFill>
                  <a:srgbClr val="0070C0"/>
                </a:solidFill>
              </a:rPr>
              <a:t>int</a:t>
            </a:r>
            <a:r>
              <a:rPr lang="en-US" dirty="0" smtClean="0">
                <a:solidFill>
                  <a:srgbClr val="0070C0"/>
                </a:solidFill>
              </a:rPr>
              <a:t> </a:t>
            </a:r>
            <a:r>
              <a:rPr lang="en-US" dirty="0" smtClean="0"/>
              <a:t>pointer </a:t>
            </a:r>
            <a:endParaRPr lang="en-US" dirty="0"/>
          </a:p>
          <a:p>
            <a:r>
              <a:rPr lang="en-US" dirty="0" smtClean="0"/>
              <a:t>In C, we  write </a:t>
            </a:r>
            <a:r>
              <a:rPr lang="en-US" dirty="0" err="1" smtClean="0"/>
              <a:t>int</a:t>
            </a:r>
            <a:r>
              <a:rPr lang="en-US" dirty="0" smtClean="0"/>
              <a:t>*  </a:t>
            </a:r>
            <a:r>
              <a:rPr lang="en-US" dirty="0" smtClean="0">
                <a:solidFill>
                  <a:srgbClr val="00B050"/>
                </a:solidFill>
              </a:rPr>
              <a:t>(i.e., a </a:t>
            </a:r>
            <a:r>
              <a:rPr lang="en-US" dirty="0">
                <a:solidFill>
                  <a:srgbClr val="00B050"/>
                </a:solidFill>
              </a:rPr>
              <a:t>pointer to </a:t>
            </a:r>
            <a:r>
              <a:rPr lang="en-US" dirty="0" smtClean="0">
                <a:solidFill>
                  <a:srgbClr val="00B050"/>
                </a:solidFill>
              </a:rPr>
              <a:t>an object type integer)</a:t>
            </a:r>
            <a:endParaRPr lang="en-US" dirty="0">
              <a:solidFill>
                <a:srgbClr val="00B050"/>
              </a:solidFill>
            </a:endParaRPr>
          </a:p>
          <a:p>
            <a:endParaRPr lang="en-US" dirty="0"/>
          </a:p>
        </p:txBody>
      </p:sp>
    </p:spTree>
    <p:extLst>
      <p:ext uri="{BB962C8B-B14F-4D97-AF65-F5344CB8AC3E}">
        <p14:creationId xmlns:p14="http://schemas.microsoft.com/office/powerpoint/2010/main" val="338612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smtClean="0"/>
              <a:t>Type Systems: 1</a:t>
            </a:r>
          </a:p>
        </p:txBody>
      </p:sp>
      <p:sp>
        <p:nvSpPr>
          <p:cNvPr id="21507" name="Rectangle 3"/>
          <p:cNvSpPr>
            <a:spLocks noGrp="1" noChangeArrowheads="1"/>
          </p:cNvSpPr>
          <p:nvPr>
            <p:ph sz="quarter" idx="1"/>
          </p:nvPr>
        </p:nvSpPr>
        <p:spPr>
          <a:xfrm>
            <a:off x="0" y="1804086"/>
            <a:ext cx="9144000" cy="4669739"/>
          </a:xfrm>
        </p:spPr>
        <p:txBody>
          <a:bodyPr/>
          <a:lstStyle/>
          <a:p>
            <a:pPr eaLnBrk="1" hangingPunct="1"/>
            <a:r>
              <a:rPr lang="en-US" altLang="en-US" sz="3200" dirty="0" smtClean="0"/>
              <a:t>A type system</a:t>
            </a:r>
          </a:p>
          <a:p>
            <a:pPr lvl="1" eaLnBrk="1" hangingPunct="1"/>
            <a:r>
              <a:rPr lang="en-US" altLang="en-US" sz="3200" dirty="0" smtClean="0">
                <a:solidFill>
                  <a:srgbClr val="0070C0"/>
                </a:solidFill>
              </a:rPr>
              <a:t>A  set of rules for constructing new types from the existing types</a:t>
            </a:r>
          </a:p>
          <a:p>
            <a:pPr lvl="1" eaLnBrk="1" hangingPunct="1"/>
            <a:r>
              <a:rPr lang="en-US" altLang="en-US" sz="3200" dirty="0" smtClean="0">
                <a:solidFill>
                  <a:srgbClr val="7030A0"/>
                </a:solidFill>
              </a:rPr>
              <a:t>A method for determining if two types are equivalent (or compatible)</a:t>
            </a:r>
          </a:p>
          <a:p>
            <a:pPr lvl="1" eaLnBrk="1" hangingPunct="1"/>
            <a:r>
              <a:rPr lang="en-US" altLang="en-US" sz="3200" dirty="0" smtClean="0"/>
              <a:t>Set of base types, or built-in types</a:t>
            </a:r>
          </a:p>
          <a:p>
            <a:pPr lvl="2" eaLnBrk="1" hangingPunct="1"/>
            <a:r>
              <a:rPr lang="en-US" altLang="en-US" sz="3200" dirty="0" smtClean="0"/>
              <a:t>Char, integer, void (or null), Real, </a:t>
            </a:r>
          </a:p>
          <a:p>
            <a:pPr lvl="1" eaLnBrk="1" hangingPunct="1"/>
            <a:r>
              <a:rPr lang="en-US" altLang="en-US" sz="3200" dirty="0" smtClean="0">
                <a:solidFill>
                  <a:srgbClr val="FF0000"/>
                </a:solidFill>
              </a:rPr>
              <a:t>Specification using AG or SDT</a:t>
            </a:r>
          </a:p>
          <a:p>
            <a:pPr lvl="1" eaLnBrk="1" hangingPunct="1"/>
            <a:endParaRPr lang="en-US" altLang="en-US" dirty="0" smtClean="0"/>
          </a:p>
        </p:txBody>
      </p:sp>
      <p:sp>
        <p:nvSpPr>
          <p:cNvPr id="2150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41C352-C2F4-4229-A934-D6101FBE161F}" type="slidenum">
              <a:rPr lang="en-US" altLang="en-US">
                <a:solidFill>
                  <a:srgbClr val="FFFFFF"/>
                </a:solidFill>
              </a:rPr>
              <a:pPr/>
              <a:t>17</a:t>
            </a:fld>
            <a:endParaRPr lang="en-US" altLang="en-US">
              <a:solidFill>
                <a:srgbClr val="FFFFFF"/>
              </a:solidFill>
            </a:endParaRPr>
          </a:p>
        </p:txBody>
      </p:sp>
    </p:spTree>
    <p:extLst>
      <p:ext uri="{BB962C8B-B14F-4D97-AF65-F5344CB8AC3E}">
        <p14:creationId xmlns:p14="http://schemas.microsoft.com/office/powerpoint/2010/main" val="155668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smtClean="0"/>
              <a:t>Type Systems: 2</a:t>
            </a:r>
          </a:p>
        </p:txBody>
      </p:sp>
      <p:sp>
        <p:nvSpPr>
          <p:cNvPr id="22531" name="Rectangle 3"/>
          <p:cNvSpPr>
            <a:spLocks noGrp="1" noChangeArrowheads="1"/>
          </p:cNvSpPr>
          <p:nvPr>
            <p:ph sz="quarter" idx="1"/>
          </p:nvPr>
        </p:nvSpPr>
        <p:spPr>
          <a:xfrm>
            <a:off x="0" y="1812324"/>
            <a:ext cx="9053384" cy="4661501"/>
          </a:xfrm>
        </p:spPr>
        <p:txBody>
          <a:bodyPr>
            <a:normAutofit lnSpcReduction="10000"/>
          </a:bodyPr>
          <a:lstStyle/>
          <a:p>
            <a:pPr eaLnBrk="1" hangingPunct="1"/>
            <a:r>
              <a:rPr lang="en-US" altLang="en-US" dirty="0" smtClean="0"/>
              <a:t>Two types</a:t>
            </a:r>
          </a:p>
          <a:p>
            <a:pPr lvl="1" eaLnBrk="1" hangingPunct="1"/>
            <a:r>
              <a:rPr lang="en-US" altLang="en-US" dirty="0" smtClean="0"/>
              <a:t>Basic types</a:t>
            </a:r>
          </a:p>
          <a:p>
            <a:pPr lvl="1" eaLnBrk="1" hangingPunct="1"/>
            <a:r>
              <a:rPr lang="en-US" altLang="en-US" dirty="0" smtClean="0"/>
              <a:t>Constructed types </a:t>
            </a:r>
          </a:p>
          <a:p>
            <a:pPr eaLnBrk="1" hangingPunct="1"/>
            <a:r>
              <a:rPr lang="en-US" altLang="en-US" dirty="0" smtClean="0">
                <a:solidFill>
                  <a:srgbClr val="00B050"/>
                </a:solidFill>
              </a:rPr>
              <a:t>Basic types (atomic types with no internal structure)</a:t>
            </a:r>
          </a:p>
          <a:p>
            <a:pPr lvl="1"/>
            <a:r>
              <a:rPr lang="en-US" altLang="en-US" dirty="0" smtClean="0">
                <a:solidFill>
                  <a:srgbClr val="00B050"/>
                </a:solidFill>
              </a:rPr>
              <a:t>Boolean (AND/OR/XOR)</a:t>
            </a:r>
          </a:p>
          <a:p>
            <a:pPr lvl="1"/>
            <a:r>
              <a:rPr lang="en-US" altLang="en-US" dirty="0" smtClean="0">
                <a:solidFill>
                  <a:srgbClr val="00B050"/>
                </a:solidFill>
              </a:rPr>
              <a:t>Characters (STRING OPERATIOSNS)</a:t>
            </a:r>
          </a:p>
          <a:p>
            <a:pPr lvl="1"/>
            <a:r>
              <a:rPr lang="en-US" altLang="en-US" dirty="0" smtClean="0">
                <a:solidFill>
                  <a:srgbClr val="00B050"/>
                </a:solidFill>
              </a:rPr>
              <a:t>Numbers (Arithmetic operators)</a:t>
            </a:r>
          </a:p>
          <a:p>
            <a:pPr lvl="1"/>
            <a:r>
              <a:rPr lang="en-US" altLang="en-US" dirty="0" smtClean="0">
                <a:solidFill>
                  <a:srgbClr val="00B050"/>
                </a:solidFill>
              </a:rPr>
              <a:t>Void (null value)</a:t>
            </a:r>
          </a:p>
          <a:p>
            <a:pPr eaLnBrk="1" hangingPunct="1"/>
            <a:r>
              <a:rPr lang="en-US" altLang="en-US" dirty="0" smtClean="0"/>
              <a:t>Constructed types (user-defined types)</a:t>
            </a:r>
          </a:p>
          <a:p>
            <a:pPr lvl="1" eaLnBrk="1" hangingPunct="1"/>
            <a:r>
              <a:rPr lang="en-US" altLang="en-US" dirty="0" smtClean="0"/>
              <a:t>types that constructed from basic types and other constructed types</a:t>
            </a:r>
          </a:p>
          <a:p>
            <a:pPr lvl="1" eaLnBrk="1" hangingPunct="1"/>
            <a:r>
              <a:rPr lang="en-US" altLang="en-US" dirty="0" err="1" smtClean="0"/>
              <a:t>Var</a:t>
            </a:r>
            <a:r>
              <a:rPr lang="en-US" altLang="en-US" dirty="0" smtClean="0"/>
              <a:t> A: Array [1..10] of integer</a:t>
            </a:r>
          </a:p>
        </p:txBody>
      </p:sp>
      <p:sp>
        <p:nvSpPr>
          <p:cNvPr id="2253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E0A618-1C36-4309-95C0-6178182AB698}" type="slidenum">
              <a:rPr lang="en-US" altLang="en-US">
                <a:solidFill>
                  <a:srgbClr val="FFFFFF"/>
                </a:solidFill>
              </a:rPr>
              <a:pPr/>
              <a:t>18</a:t>
            </a:fld>
            <a:endParaRPr lang="en-US" altLang="en-US">
              <a:solidFill>
                <a:srgbClr val="FFFFFF"/>
              </a:solidFill>
            </a:endParaRPr>
          </a:p>
        </p:txBody>
      </p:sp>
    </p:spTree>
    <p:extLst>
      <p:ext uri="{BB962C8B-B14F-4D97-AF65-F5344CB8AC3E}">
        <p14:creationId xmlns:p14="http://schemas.microsoft.com/office/powerpoint/2010/main" val="98564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smtClean="0"/>
              <a:t>More on Type Constructors </a:t>
            </a:r>
            <a:endParaRPr lang="en-US" dirty="0"/>
          </a:p>
        </p:txBody>
      </p:sp>
      <p:sp>
        <p:nvSpPr>
          <p:cNvPr id="24579" name="Content Placeholder 2"/>
          <p:cNvSpPr>
            <a:spLocks noGrp="1"/>
          </p:cNvSpPr>
          <p:nvPr>
            <p:ph sz="quarter" idx="1"/>
          </p:nvPr>
        </p:nvSpPr>
        <p:spPr>
          <a:xfrm>
            <a:off x="0" y="1812324"/>
            <a:ext cx="9144000" cy="4661501"/>
          </a:xfrm>
        </p:spPr>
        <p:txBody>
          <a:bodyPr>
            <a:normAutofit fontScale="77500" lnSpcReduction="20000"/>
          </a:bodyPr>
          <a:lstStyle/>
          <a:p>
            <a:r>
              <a:rPr lang="en-US" altLang="en-US" sz="1900" dirty="0" smtClean="0"/>
              <a:t>Type constructors :</a:t>
            </a:r>
          </a:p>
          <a:p>
            <a:pPr lvl="1"/>
            <a:r>
              <a:rPr lang="en-US" altLang="en-US" sz="1900" dirty="0" smtClean="0">
                <a:solidFill>
                  <a:srgbClr val="FF0000"/>
                </a:solidFill>
              </a:rPr>
              <a:t>Type name (ident) </a:t>
            </a:r>
          </a:p>
          <a:p>
            <a:pPr lvl="2"/>
            <a:r>
              <a:rPr lang="en-US" altLang="en-US" sz="1900" dirty="0" smtClean="0"/>
              <a:t>Type name (or ident) is a type expression denoting a type  variable named  ident (e.g., Class in C++)</a:t>
            </a:r>
          </a:p>
          <a:p>
            <a:pPr lvl="1"/>
            <a:r>
              <a:rPr lang="en-US" altLang="en-US" sz="1900" dirty="0" smtClean="0">
                <a:solidFill>
                  <a:srgbClr val="FF0000"/>
                </a:solidFill>
              </a:rPr>
              <a:t>Array</a:t>
            </a:r>
            <a:r>
              <a:rPr lang="en-US" altLang="en-US" sz="1900" dirty="0" smtClean="0"/>
              <a:t>: </a:t>
            </a:r>
          </a:p>
          <a:p>
            <a:pPr lvl="2"/>
            <a:r>
              <a:rPr lang="en-US" altLang="en-US" sz="1900" dirty="0" smtClean="0"/>
              <a:t>if T is a type expression, then Array (I, T) is a type expression (</a:t>
            </a:r>
            <a:r>
              <a:rPr lang="en-US" altLang="en-US" sz="1900" dirty="0" smtClean="0">
                <a:solidFill>
                  <a:srgbClr val="00B0F0"/>
                </a:solidFill>
              </a:rPr>
              <a:t>where I is index and T is type</a:t>
            </a:r>
            <a:r>
              <a:rPr lang="en-US" altLang="en-US" sz="1900" dirty="0" smtClean="0"/>
              <a:t>)</a:t>
            </a:r>
          </a:p>
          <a:p>
            <a:pPr lvl="2"/>
            <a:r>
              <a:rPr lang="en-US" altLang="en-US" sz="1900" dirty="0" smtClean="0"/>
              <a:t>E.g., </a:t>
            </a:r>
            <a:r>
              <a:rPr lang="en-US" altLang="en-US" sz="1900" dirty="0" err="1" smtClean="0"/>
              <a:t>Var</a:t>
            </a:r>
            <a:r>
              <a:rPr lang="en-US" altLang="en-US" sz="1900" dirty="0" smtClean="0"/>
              <a:t> A: Array [1..10] of integer;    </a:t>
            </a:r>
            <a:r>
              <a:rPr lang="en-US" altLang="en-US" sz="1900" dirty="0" smtClean="0">
                <a:solidFill>
                  <a:srgbClr val="00B050"/>
                </a:solidFill>
              </a:rPr>
              <a:t>// associate the type expression array (1..10) with A</a:t>
            </a:r>
          </a:p>
          <a:p>
            <a:pPr lvl="1"/>
            <a:r>
              <a:rPr lang="en-US" altLang="en-US" sz="1900" dirty="0" smtClean="0">
                <a:solidFill>
                  <a:srgbClr val="FF0000"/>
                </a:solidFill>
              </a:rPr>
              <a:t>Pointer</a:t>
            </a:r>
            <a:r>
              <a:rPr lang="en-US" altLang="en-US" sz="1900" dirty="0" smtClean="0"/>
              <a:t>: </a:t>
            </a:r>
          </a:p>
          <a:p>
            <a:pPr lvl="2"/>
            <a:r>
              <a:rPr lang="en-US" altLang="en-US" sz="1900" dirty="0" smtClean="0"/>
              <a:t>If T is a type expression, then Pointer (T) is a type expression denoting the type </a:t>
            </a:r>
            <a:r>
              <a:rPr lang="en-US" altLang="en-US" sz="1900" dirty="0" smtClean="0">
                <a:solidFill>
                  <a:srgbClr val="00B0F0"/>
                </a:solidFill>
              </a:rPr>
              <a:t>“pointer to an object of type T”</a:t>
            </a:r>
          </a:p>
          <a:p>
            <a:pPr lvl="2"/>
            <a:r>
              <a:rPr lang="en-US" altLang="en-US" sz="2100" dirty="0" smtClean="0"/>
              <a:t>E.g., </a:t>
            </a:r>
            <a:r>
              <a:rPr lang="en-US" altLang="en-US" sz="2100" dirty="0" err="1" smtClean="0"/>
              <a:t>var</a:t>
            </a:r>
            <a:r>
              <a:rPr lang="en-US" altLang="en-US" sz="2100" dirty="0" smtClean="0"/>
              <a:t> p:</a:t>
            </a:r>
            <a:r>
              <a:rPr lang="en-US" altLang="en-US" sz="2100" dirty="0" smtClean="0">
                <a:sym typeface="Symbol" panose="05050102010706020507" pitchFamily="18" charset="2"/>
              </a:rPr>
              <a:t></a:t>
            </a:r>
            <a:r>
              <a:rPr lang="en-US" altLang="en-US" sz="2100" dirty="0" smtClean="0"/>
              <a:t>row (i.e., declares </a:t>
            </a:r>
            <a:r>
              <a:rPr lang="en-US" altLang="en-US" sz="2100" dirty="0" err="1" smtClean="0"/>
              <a:t>var</a:t>
            </a:r>
            <a:r>
              <a:rPr lang="en-US" altLang="en-US" sz="2100" dirty="0" smtClean="0"/>
              <a:t> p to have type pointer row)</a:t>
            </a:r>
          </a:p>
          <a:p>
            <a:pPr lvl="1"/>
            <a:r>
              <a:rPr lang="en-US" altLang="en-US" sz="1900" dirty="0" smtClean="0">
                <a:solidFill>
                  <a:srgbClr val="FF0000"/>
                </a:solidFill>
              </a:rPr>
              <a:t>Record</a:t>
            </a:r>
            <a:r>
              <a:rPr lang="en-US" altLang="en-US" sz="1900" dirty="0" smtClean="0"/>
              <a:t>:</a:t>
            </a:r>
          </a:p>
          <a:p>
            <a:pPr lvl="2"/>
            <a:r>
              <a:rPr lang="en-US" altLang="en-US" sz="1900" dirty="0" smtClean="0"/>
              <a:t>A type expression can be created by applying the </a:t>
            </a:r>
            <a:r>
              <a:rPr lang="en-US" altLang="en-US" sz="1900" dirty="0" smtClean="0">
                <a:solidFill>
                  <a:srgbClr val="FF0000"/>
                </a:solidFill>
              </a:rPr>
              <a:t>record type constructor </a:t>
            </a:r>
            <a:r>
              <a:rPr lang="en-US" altLang="en-US" sz="1900" dirty="0" smtClean="0"/>
              <a:t>to the filed names and </a:t>
            </a:r>
            <a:r>
              <a:rPr lang="en-US" altLang="en-US" sz="1900" dirty="0"/>
              <a:t>their type </a:t>
            </a:r>
            <a:endParaRPr lang="en-US" altLang="en-US" sz="1900" dirty="0" smtClean="0"/>
          </a:p>
          <a:p>
            <a:pPr lvl="2"/>
            <a:r>
              <a:rPr lang="en-US" altLang="en-US" sz="1900" dirty="0" smtClean="0"/>
              <a:t>E.g., if T1, T2, …,</a:t>
            </a:r>
            <a:r>
              <a:rPr lang="en-US" altLang="en-US" sz="1900" dirty="0" err="1" smtClean="0"/>
              <a:t>Tn</a:t>
            </a:r>
            <a:r>
              <a:rPr lang="en-US" altLang="en-US" sz="1900" dirty="0" smtClean="0"/>
              <a:t> </a:t>
            </a:r>
            <a:r>
              <a:rPr lang="en-US" altLang="en-US" sz="1900" dirty="0"/>
              <a:t>are type </a:t>
            </a:r>
            <a:r>
              <a:rPr lang="en-US" altLang="en-US" sz="1900" dirty="0" smtClean="0"/>
              <a:t>expressions, </a:t>
            </a:r>
            <a:r>
              <a:rPr lang="en-US" altLang="en-US" sz="1900" dirty="0"/>
              <a:t>then </a:t>
            </a:r>
            <a:r>
              <a:rPr lang="en-US" altLang="en-US" sz="1900" dirty="0" smtClean="0"/>
              <a:t> record T</a:t>
            </a:r>
            <a:r>
              <a:rPr lang="en-US" altLang="en-US" sz="1900" baseline="-25000" dirty="0" smtClean="0"/>
              <a:t>1</a:t>
            </a:r>
            <a:r>
              <a:rPr lang="en-US" altLang="en-US" sz="1900" dirty="0">
                <a:sym typeface="Symbol" panose="05050102010706020507" pitchFamily="18" charset="2"/>
              </a:rPr>
              <a:t></a:t>
            </a:r>
            <a:r>
              <a:rPr lang="en-US" altLang="en-US" sz="1900" dirty="0"/>
              <a:t>T</a:t>
            </a:r>
            <a:r>
              <a:rPr lang="en-US" altLang="en-US" sz="1900" baseline="-25000" dirty="0"/>
              <a:t>2</a:t>
            </a:r>
            <a:r>
              <a:rPr lang="en-US" altLang="en-US" sz="1900" dirty="0"/>
              <a:t> </a:t>
            </a:r>
            <a:r>
              <a:rPr lang="en-US" altLang="en-US" sz="1900" dirty="0" smtClean="0"/>
              <a:t>…</a:t>
            </a:r>
            <a:r>
              <a:rPr lang="en-US" altLang="en-US" sz="1900" dirty="0" smtClean="0">
                <a:sym typeface="Symbol" panose="05050102010706020507" pitchFamily="18" charset="2"/>
              </a:rPr>
              <a:t></a:t>
            </a:r>
            <a:r>
              <a:rPr lang="en-US" altLang="en-US" sz="1900" dirty="0" err="1" smtClean="0"/>
              <a:t>T</a:t>
            </a:r>
            <a:r>
              <a:rPr lang="en-US" altLang="en-US" sz="1900" baseline="-25000" dirty="0" err="1" smtClean="0"/>
              <a:t>n</a:t>
            </a:r>
            <a:r>
              <a:rPr lang="en-US" altLang="en-US" sz="1900" dirty="0" smtClean="0"/>
              <a:t> </a:t>
            </a:r>
            <a:r>
              <a:rPr lang="en-US" altLang="en-US" sz="1900" dirty="0"/>
              <a:t>is a type </a:t>
            </a:r>
            <a:r>
              <a:rPr lang="en-US" altLang="en-US" sz="1900" dirty="0" smtClean="0"/>
              <a:t>expression</a:t>
            </a:r>
            <a:r>
              <a:rPr lang="en-US" altLang="en-US" sz="1900" dirty="0"/>
              <a:t> </a:t>
            </a:r>
            <a:r>
              <a:rPr lang="en-US" altLang="en-US" sz="1900" dirty="0" smtClean="0"/>
              <a:t>representing</a:t>
            </a:r>
            <a:r>
              <a:rPr lang="en-US" sz="1900" dirty="0" smtClean="0"/>
              <a:t> </a:t>
            </a:r>
            <a:r>
              <a:rPr lang="en-US" sz="1900" dirty="0"/>
              <a:t>the type of </a:t>
            </a:r>
            <a:r>
              <a:rPr lang="en-US" sz="1900" dirty="0" smtClean="0"/>
              <a:t>records s </a:t>
            </a:r>
            <a:r>
              <a:rPr lang="en-US" sz="1900" dirty="0"/>
              <a:t>whose elements belong to types </a:t>
            </a:r>
            <a:r>
              <a:rPr lang="en-US" sz="1900" dirty="0" smtClean="0"/>
              <a:t>T1 </a:t>
            </a:r>
            <a:r>
              <a:rPr lang="en-US" sz="1900" dirty="0"/>
              <a:t>…  </a:t>
            </a:r>
            <a:r>
              <a:rPr lang="en-US" sz="1900" dirty="0" err="1" smtClean="0"/>
              <a:t>T</a:t>
            </a:r>
            <a:r>
              <a:rPr lang="en-US" sz="1900" baseline="-25000" dirty="0" err="1" smtClean="0"/>
              <a:t>n</a:t>
            </a:r>
            <a:r>
              <a:rPr lang="en-US" sz="1900" dirty="0" smtClean="0"/>
              <a:t> </a:t>
            </a:r>
            <a:r>
              <a:rPr lang="en-US" sz="1900" dirty="0"/>
              <a:t>respectively</a:t>
            </a:r>
            <a:endParaRPr lang="en-US" altLang="en-US" sz="1900" dirty="0"/>
          </a:p>
          <a:p>
            <a:pPr lvl="2"/>
            <a:endParaRPr lang="en-US" altLang="en-US" sz="1900" dirty="0" smtClean="0"/>
          </a:p>
          <a:p>
            <a:pPr lvl="1"/>
            <a:r>
              <a:rPr lang="en-US" altLang="en-US" sz="1800" dirty="0" smtClean="0">
                <a:solidFill>
                  <a:srgbClr val="FF0000"/>
                </a:solidFill>
              </a:rPr>
              <a:t>Functions</a:t>
            </a:r>
            <a:r>
              <a:rPr lang="en-US" altLang="en-US" sz="1800" dirty="0" smtClean="0"/>
              <a:t>: </a:t>
            </a:r>
          </a:p>
          <a:p>
            <a:pPr lvl="2"/>
            <a:r>
              <a:rPr lang="en-US" altLang="en-US" sz="2100" dirty="0" smtClean="0"/>
              <a:t>maps elements of one set (</a:t>
            </a:r>
            <a:r>
              <a:rPr lang="en-US" altLang="en-US" sz="2100" dirty="0" smtClean="0">
                <a:solidFill>
                  <a:srgbClr val="00B0F0"/>
                </a:solidFill>
              </a:rPr>
              <a:t>domain)</a:t>
            </a:r>
            <a:r>
              <a:rPr lang="en-US" altLang="en-US" sz="2100" dirty="0" smtClean="0"/>
              <a:t> to anther set (</a:t>
            </a:r>
            <a:r>
              <a:rPr lang="en-US" altLang="en-US" sz="2100" dirty="0" smtClean="0">
                <a:solidFill>
                  <a:srgbClr val="FF0000"/>
                </a:solidFill>
              </a:rPr>
              <a:t>range</a:t>
            </a:r>
            <a:r>
              <a:rPr lang="en-US" altLang="en-US" sz="2100" dirty="0" smtClean="0"/>
              <a:t>)</a:t>
            </a:r>
          </a:p>
          <a:p>
            <a:pPr lvl="3"/>
            <a:r>
              <a:rPr lang="en-US" altLang="en-US" dirty="0" smtClean="0"/>
              <a:t>E.g., mod: </a:t>
            </a:r>
            <a:r>
              <a:rPr lang="en-US" altLang="en-US" dirty="0" err="1" smtClean="0"/>
              <a:t>int</a:t>
            </a:r>
            <a:r>
              <a:rPr lang="en-US" altLang="en-US" dirty="0" smtClean="0"/>
              <a:t> </a:t>
            </a:r>
            <a:r>
              <a:rPr lang="en-US" altLang="en-US" dirty="0" smtClean="0">
                <a:sym typeface="Symbol" panose="05050102010706020507" pitchFamily="18" charset="2"/>
              </a:rPr>
              <a:t></a:t>
            </a:r>
            <a:r>
              <a:rPr lang="en-US" altLang="en-US" dirty="0" smtClean="0"/>
              <a:t> </a:t>
            </a:r>
            <a:r>
              <a:rPr lang="en-US" altLang="en-US" dirty="0" err="1" smtClean="0"/>
              <a:t>int</a:t>
            </a:r>
            <a:r>
              <a:rPr lang="en-US" altLang="en-US" dirty="0" smtClean="0"/>
              <a:t> </a:t>
            </a:r>
            <a:r>
              <a:rPr lang="en-US" altLang="en-US" dirty="0" smtClean="0">
                <a:sym typeface="Wingdings" panose="05000000000000000000" pitchFamily="2" charset="2"/>
              </a:rPr>
              <a:t></a:t>
            </a:r>
            <a:r>
              <a:rPr lang="en-US" altLang="en-US" dirty="0" err="1" smtClean="0">
                <a:sym typeface="Wingdings" panose="05000000000000000000" pitchFamily="2" charset="2"/>
              </a:rPr>
              <a:t>int</a:t>
            </a:r>
            <a:endParaRPr lang="en-US" altLang="en-US" dirty="0" smtClean="0">
              <a:sym typeface="Wingdings" panose="05000000000000000000" pitchFamily="2" charset="2"/>
            </a:endParaRPr>
          </a:p>
          <a:p>
            <a:pPr lvl="3"/>
            <a:r>
              <a:rPr lang="en-US" altLang="en-US" dirty="0" smtClean="0">
                <a:sym typeface="Wingdings" panose="05000000000000000000" pitchFamily="2" charset="2"/>
              </a:rPr>
              <a:t>Function f (a, b:char):</a:t>
            </a:r>
            <a:r>
              <a:rPr lang="en-US" altLang="en-US" dirty="0" smtClean="0">
                <a:sym typeface="Symbol" panose="05050102010706020507" pitchFamily="18" charset="2"/>
              </a:rPr>
              <a:t> </a:t>
            </a:r>
            <a:r>
              <a:rPr lang="en-US" altLang="en-US" dirty="0" smtClean="0">
                <a:sym typeface="Wingdings" panose="05000000000000000000" pitchFamily="2" charset="2"/>
              </a:rPr>
              <a:t> integer;</a:t>
            </a:r>
          </a:p>
          <a:p>
            <a:pPr lvl="4"/>
            <a:r>
              <a:rPr lang="en-US" altLang="en-US" dirty="0" smtClean="0">
                <a:sym typeface="Wingdings" panose="05000000000000000000" pitchFamily="2" charset="2"/>
              </a:rPr>
              <a:t>Type of f: char </a:t>
            </a:r>
            <a:r>
              <a:rPr lang="en-US" altLang="en-US" dirty="0" smtClean="0">
                <a:sym typeface="Symbol" panose="05050102010706020507" pitchFamily="18" charset="2"/>
              </a:rPr>
              <a:t></a:t>
            </a:r>
            <a:r>
              <a:rPr lang="en-US" altLang="en-US" dirty="0" smtClean="0">
                <a:sym typeface="Wingdings" panose="05000000000000000000" pitchFamily="2" charset="2"/>
              </a:rPr>
              <a:t> char  pointer (integer)</a:t>
            </a:r>
          </a:p>
          <a:p>
            <a:pPr lvl="1"/>
            <a:endParaRPr lang="en-US" altLang="en-US" sz="1800" dirty="0" smtClean="0"/>
          </a:p>
          <a:p>
            <a:pPr lvl="1"/>
            <a:endParaRPr lang="en-US" altLang="en-US" dirty="0" smtClean="0"/>
          </a:p>
          <a:p>
            <a:pPr lvl="1"/>
            <a:endParaRPr lang="en-US" altLang="en-US" dirty="0" smtClean="0"/>
          </a:p>
        </p:txBody>
      </p:sp>
      <p:sp>
        <p:nvSpPr>
          <p:cNvPr id="2458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354CC9-1837-48F3-8EDA-23D116141962}" type="slidenum">
              <a:rPr lang="en-US" altLang="en-US">
                <a:solidFill>
                  <a:srgbClr val="FFFFFF"/>
                </a:solidFill>
              </a:rPr>
              <a:pPr/>
              <a:t>19</a:t>
            </a:fld>
            <a:endParaRPr lang="en-US" altLang="en-US">
              <a:solidFill>
                <a:srgbClr val="FFFFFF"/>
              </a:solidFill>
            </a:endParaRPr>
          </a:p>
        </p:txBody>
      </p:sp>
    </p:spTree>
    <p:extLst>
      <p:ext uri="{BB962C8B-B14F-4D97-AF65-F5344CB8AC3E}">
        <p14:creationId xmlns:p14="http://schemas.microsoft.com/office/powerpoint/2010/main" val="167263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291782" cy="1325563"/>
          </a:xfrm>
        </p:spPr>
        <p:txBody>
          <a:bodyPr/>
          <a:lstStyle/>
          <a:p>
            <a:r>
              <a:rPr lang="en-US" dirty="0" smtClean="0"/>
              <a:t>Important Announcements: Nov.30.2017</a:t>
            </a:r>
            <a:endParaRPr lang="en-US" dirty="0"/>
          </a:p>
        </p:txBody>
      </p:sp>
      <p:sp>
        <p:nvSpPr>
          <p:cNvPr id="3" name="Content Placeholder 2"/>
          <p:cNvSpPr>
            <a:spLocks noGrp="1"/>
          </p:cNvSpPr>
          <p:nvPr>
            <p:ph idx="1"/>
          </p:nvPr>
        </p:nvSpPr>
        <p:spPr>
          <a:xfrm>
            <a:off x="0" y="1764145"/>
            <a:ext cx="9144000" cy="4996873"/>
          </a:xfrm>
        </p:spPr>
        <p:txBody>
          <a:bodyPr>
            <a:normAutofit/>
          </a:bodyPr>
          <a:lstStyle/>
          <a:p>
            <a:r>
              <a:rPr lang="en-US" dirty="0" smtClean="0"/>
              <a:t>Project Presentation (Date and Time)</a:t>
            </a:r>
          </a:p>
          <a:p>
            <a:pPr lvl="1"/>
            <a:r>
              <a:rPr lang="en-US" dirty="0" smtClean="0"/>
              <a:t>The presentation has been scheduled on </a:t>
            </a:r>
            <a:r>
              <a:rPr lang="en-US" dirty="0" smtClean="0">
                <a:solidFill>
                  <a:schemeClr val="accent1">
                    <a:lumMod val="75000"/>
                  </a:schemeClr>
                </a:solidFill>
              </a:rPr>
              <a:t>Tue. Dec.12 from 9:30 to 11:30a</a:t>
            </a:r>
          </a:p>
          <a:p>
            <a:pPr lvl="1"/>
            <a:r>
              <a:rPr lang="en-US" dirty="0" smtClean="0"/>
              <a:t>The presenters are scheduled alphabetically according to their last names</a:t>
            </a:r>
          </a:p>
          <a:p>
            <a:pPr lvl="1"/>
            <a:r>
              <a:rPr lang="en-US" dirty="0" smtClean="0"/>
              <a:t>The presentation length is </a:t>
            </a:r>
            <a:r>
              <a:rPr lang="en-US" dirty="0" smtClean="0">
                <a:solidFill>
                  <a:schemeClr val="accent1">
                    <a:lumMod val="75000"/>
                  </a:schemeClr>
                </a:solidFill>
              </a:rPr>
              <a:t>10 minutes, </a:t>
            </a:r>
            <a:r>
              <a:rPr lang="en-US" dirty="0" smtClean="0"/>
              <a:t>which include both </a:t>
            </a:r>
            <a:r>
              <a:rPr lang="en-US" dirty="0" smtClean="0">
                <a:solidFill>
                  <a:schemeClr val="accent1">
                    <a:lumMod val="75000"/>
                  </a:schemeClr>
                </a:solidFill>
              </a:rPr>
              <a:t>PowerPoint and the project demonstration</a:t>
            </a:r>
          </a:p>
          <a:p>
            <a:r>
              <a:rPr lang="en-US" dirty="0" smtClean="0"/>
              <a:t>The final exam </a:t>
            </a:r>
          </a:p>
          <a:p>
            <a:pPr lvl="1"/>
            <a:r>
              <a:rPr lang="en-US" dirty="0" smtClean="0"/>
              <a:t>It will be take-home exam</a:t>
            </a:r>
          </a:p>
          <a:p>
            <a:pPr lvl="1"/>
            <a:r>
              <a:rPr lang="en-US" dirty="0" smtClean="0"/>
              <a:t>The exam will be on the CSCI465’s course-website by </a:t>
            </a:r>
            <a:r>
              <a:rPr lang="en-US" dirty="0" smtClean="0">
                <a:solidFill>
                  <a:schemeClr val="accent1">
                    <a:lumMod val="75000"/>
                  </a:schemeClr>
                </a:solidFill>
              </a:rPr>
              <a:t>Dec.7</a:t>
            </a:r>
            <a:r>
              <a:rPr lang="en-US" dirty="0" smtClean="0">
                <a:solidFill>
                  <a:srgbClr val="FF0000"/>
                </a:solidFill>
              </a:rPr>
              <a:t> </a:t>
            </a:r>
            <a:endParaRPr lang="en-US" dirty="0"/>
          </a:p>
          <a:p>
            <a:pPr lvl="1"/>
            <a:r>
              <a:rPr lang="en-US" dirty="0" smtClean="0">
                <a:solidFill>
                  <a:srgbClr val="FF0000"/>
                </a:solidFill>
              </a:rPr>
              <a:t>The exam must be turned in by Dec.12!!!</a:t>
            </a:r>
          </a:p>
          <a:p>
            <a:pPr lvl="1"/>
            <a:endParaRPr lang="en-US" dirty="0"/>
          </a:p>
        </p:txBody>
      </p:sp>
    </p:spTree>
    <p:extLst>
      <p:ext uri="{BB962C8B-B14F-4D97-AF65-F5344CB8AC3E}">
        <p14:creationId xmlns:p14="http://schemas.microsoft.com/office/powerpoint/2010/main" val="252877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lstStyle/>
          <a:p>
            <a:r>
              <a:rPr lang="en-US" dirty="0" smtClean="0"/>
              <a:t>Example: Type expression for </a:t>
            </a:r>
            <a:r>
              <a:rPr lang="en-US" dirty="0" err="1" smtClean="0"/>
              <a:t>int</a:t>
            </a:r>
            <a:r>
              <a:rPr lang="en-US" dirty="0" smtClean="0"/>
              <a:t> [2][3]</a:t>
            </a:r>
            <a:endParaRPr lang="en-US" dirty="0"/>
          </a:p>
        </p:txBody>
      </p:sp>
      <p:sp>
        <p:nvSpPr>
          <p:cNvPr id="3" name="Content Placeholder 2"/>
          <p:cNvSpPr>
            <a:spLocks noGrp="1"/>
          </p:cNvSpPr>
          <p:nvPr>
            <p:ph idx="1"/>
          </p:nvPr>
        </p:nvSpPr>
        <p:spPr>
          <a:xfrm>
            <a:off x="120650" y="1956454"/>
            <a:ext cx="8718550" cy="4222657"/>
          </a:xfrm>
        </p:spPr>
        <p:txBody>
          <a:bodyPr/>
          <a:lstStyle/>
          <a:p>
            <a:r>
              <a:rPr lang="en-US" dirty="0" smtClean="0"/>
              <a:t>The array </a:t>
            </a:r>
            <a:r>
              <a:rPr lang="en-US" dirty="0" err="1" smtClean="0">
                <a:solidFill>
                  <a:srgbClr val="00B0F0"/>
                </a:solidFill>
              </a:rPr>
              <a:t>int</a:t>
            </a:r>
            <a:r>
              <a:rPr lang="en-US" dirty="0" smtClean="0">
                <a:solidFill>
                  <a:srgbClr val="00B0F0"/>
                </a:solidFill>
              </a:rPr>
              <a:t> [2][[3] </a:t>
            </a:r>
            <a:r>
              <a:rPr lang="en-US" dirty="0" smtClean="0"/>
              <a:t>can be read as </a:t>
            </a:r>
            <a:r>
              <a:rPr lang="en-US" dirty="0" smtClean="0">
                <a:solidFill>
                  <a:srgbClr val="00B050"/>
                </a:solidFill>
              </a:rPr>
              <a:t>“array of 2 arrays of 3 integers each</a:t>
            </a:r>
            <a:r>
              <a:rPr lang="en-US" dirty="0" smtClean="0"/>
              <a:t>”, and written as a type expression of: </a:t>
            </a:r>
          </a:p>
          <a:p>
            <a:pPr lvl="1"/>
            <a:r>
              <a:rPr lang="en-US" dirty="0" smtClean="0">
                <a:solidFill>
                  <a:srgbClr val="C00000"/>
                </a:solidFill>
              </a:rPr>
              <a:t>array</a:t>
            </a:r>
            <a:r>
              <a:rPr lang="en-US" dirty="0" smtClean="0"/>
              <a:t> (2, </a:t>
            </a:r>
            <a:r>
              <a:rPr lang="en-US" dirty="0" smtClean="0">
                <a:solidFill>
                  <a:srgbClr val="C00000"/>
                </a:solidFill>
              </a:rPr>
              <a:t>array</a:t>
            </a:r>
            <a:r>
              <a:rPr lang="en-US" dirty="0" smtClean="0"/>
              <a:t> (3, integer))</a:t>
            </a:r>
            <a:endParaRPr lang="en-US" dirty="0"/>
          </a:p>
        </p:txBody>
      </p:sp>
      <p:sp>
        <p:nvSpPr>
          <p:cNvPr id="4" name="Oval 3"/>
          <p:cNvSpPr/>
          <p:nvPr/>
        </p:nvSpPr>
        <p:spPr>
          <a:xfrm>
            <a:off x="2582426" y="4149969"/>
            <a:ext cx="703385" cy="361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array</a:t>
            </a:r>
            <a:endParaRPr lang="en-US" sz="1200" dirty="0"/>
          </a:p>
        </p:txBody>
      </p:sp>
      <p:sp>
        <p:nvSpPr>
          <p:cNvPr id="5" name="Oval 4"/>
          <p:cNvSpPr/>
          <p:nvPr/>
        </p:nvSpPr>
        <p:spPr>
          <a:xfrm>
            <a:off x="3647577" y="4978317"/>
            <a:ext cx="703385" cy="361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array</a:t>
            </a:r>
            <a:endParaRPr lang="en-US" sz="1200" dirty="0"/>
          </a:p>
        </p:txBody>
      </p:sp>
      <p:sp>
        <p:nvSpPr>
          <p:cNvPr id="6" name="Oval 5"/>
          <p:cNvSpPr/>
          <p:nvPr/>
        </p:nvSpPr>
        <p:spPr>
          <a:xfrm>
            <a:off x="4572000" y="5668945"/>
            <a:ext cx="703385" cy="361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intgr</a:t>
            </a:r>
            <a:endParaRPr lang="en-US" sz="1200" dirty="0"/>
          </a:p>
        </p:txBody>
      </p:sp>
      <p:sp>
        <p:nvSpPr>
          <p:cNvPr id="7" name="Oval 6"/>
          <p:cNvSpPr/>
          <p:nvPr/>
        </p:nvSpPr>
        <p:spPr>
          <a:xfrm>
            <a:off x="1879041" y="4895222"/>
            <a:ext cx="703385" cy="3617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2905648" y="5668945"/>
            <a:ext cx="703385" cy="3617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0" name="Straight Connector 9"/>
          <p:cNvCxnSpPr>
            <a:stCxn id="4" idx="3"/>
          </p:cNvCxnSpPr>
          <p:nvPr/>
        </p:nvCxnSpPr>
        <p:spPr>
          <a:xfrm flipH="1">
            <a:off x="2248633" y="4458734"/>
            <a:ext cx="436801" cy="4364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1"/>
          </p:cNvCxnSpPr>
          <p:nvPr/>
        </p:nvCxnSpPr>
        <p:spPr>
          <a:xfrm>
            <a:off x="3182803" y="4458734"/>
            <a:ext cx="567782" cy="5725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0"/>
          </p:cNvCxnSpPr>
          <p:nvPr/>
        </p:nvCxnSpPr>
        <p:spPr>
          <a:xfrm flipH="1">
            <a:off x="3257341" y="5256963"/>
            <a:ext cx="454700" cy="4119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6" idx="0"/>
          </p:cNvCxnSpPr>
          <p:nvPr/>
        </p:nvCxnSpPr>
        <p:spPr>
          <a:xfrm>
            <a:off x="4240404" y="5213963"/>
            <a:ext cx="683289" cy="4549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3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smtClean="0"/>
              <a:t>Type checker</a:t>
            </a:r>
          </a:p>
        </p:txBody>
      </p:sp>
      <p:sp>
        <p:nvSpPr>
          <p:cNvPr id="25603" name="Rectangle 3"/>
          <p:cNvSpPr>
            <a:spLocks noGrp="1" noChangeArrowheads="1"/>
          </p:cNvSpPr>
          <p:nvPr>
            <p:ph sz="quarter" idx="1"/>
          </p:nvPr>
        </p:nvSpPr>
        <p:spPr>
          <a:xfrm>
            <a:off x="-1" y="1787611"/>
            <a:ext cx="9069859" cy="4686214"/>
          </a:xfrm>
        </p:spPr>
        <p:txBody>
          <a:bodyPr>
            <a:normAutofit lnSpcReduction="10000"/>
          </a:bodyPr>
          <a:lstStyle/>
          <a:p>
            <a:pPr eaLnBrk="1" hangingPunct="1"/>
            <a:r>
              <a:rPr lang="en-US" altLang="en-US" dirty="0" smtClean="0"/>
              <a:t>Type checker</a:t>
            </a:r>
          </a:p>
          <a:p>
            <a:pPr lvl="1" eaLnBrk="1" hangingPunct="1"/>
            <a:r>
              <a:rPr lang="en-US" altLang="en-US" dirty="0" smtClean="0"/>
              <a:t>implements a type systems</a:t>
            </a:r>
          </a:p>
          <a:p>
            <a:pPr lvl="1" eaLnBrk="1" hangingPunct="1"/>
            <a:r>
              <a:rPr lang="en-US" altLang="en-US" dirty="0" smtClean="0"/>
              <a:t>different type system can be used by different compilers</a:t>
            </a:r>
          </a:p>
          <a:p>
            <a:pPr eaLnBrk="1" hangingPunct="1"/>
            <a:r>
              <a:rPr lang="en-US" altLang="en-US" dirty="0" smtClean="0"/>
              <a:t>Main Type checking approaches</a:t>
            </a:r>
          </a:p>
          <a:p>
            <a:pPr lvl="1"/>
            <a:r>
              <a:rPr lang="en-US" altLang="en-US" dirty="0" smtClean="0"/>
              <a:t>Static typing checking: checking done by a compiler </a:t>
            </a:r>
          </a:p>
          <a:p>
            <a:pPr lvl="1"/>
            <a:r>
              <a:rPr lang="en-US" altLang="en-US" dirty="0" smtClean="0"/>
              <a:t>Dynamic type checking: checking done when  the target program runs </a:t>
            </a:r>
          </a:p>
          <a:p>
            <a:r>
              <a:rPr lang="en-US" altLang="en-US" dirty="0" smtClean="0">
                <a:solidFill>
                  <a:srgbClr val="0070C0"/>
                </a:solidFill>
              </a:rPr>
              <a:t>A good type system attempts to eliminates dynamic checking as much as possible!</a:t>
            </a:r>
          </a:p>
          <a:p>
            <a:pPr eaLnBrk="1" hangingPunct="1"/>
            <a:r>
              <a:rPr lang="en-US" altLang="en-US" dirty="0" smtClean="0"/>
              <a:t>A language is strongly typed</a:t>
            </a:r>
          </a:p>
          <a:p>
            <a:pPr lvl="1" eaLnBrk="1" hangingPunct="1"/>
            <a:r>
              <a:rPr lang="en-US" altLang="en-US" dirty="0" smtClean="0"/>
              <a:t> if the compiler can guarantee that the programs it accepts will be executed </a:t>
            </a:r>
            <a:r>
              <a:rPr lang="en-US" altLang="en-US" u="sng" dirty="0" smtClean="0">
                <a:solidFill>
                  <a:srgbClr val="FF0000"/>
                </a:solidFill>
              </a:rPr>
              <a:t>without type errors</a:t>
            </a:r>
          </a:p>
          <a:p>
            <a:pPr eaLnBrk="1" hangingPunct="1"/>
            <a:endParaRPr lang="en-US" altLang="en-US" dirty="0" smtClean="0"/>
          </a:p>
        </p:txBody>
      </p:sp>
      <p:sp>
        <p:nvSpPr>
          <p:cNvPr id="2560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FFFFFF"/>
                </a:solidFill>
              </a:rPr>
              <a:t> be</a:t>
            </a:r>
            <a:fld id="{6B7DD98A-DD9A-4A81-9A2F-EFF332DAC75E}" type="slidenum">
              <a:rPr lang="en-US" altLang="en-US" smtClean="0">
                <a:solidFill>
                  <a:srgbClr val="FFFFFF"/>
                </a:solidFill>
              </a:rPr>
              <a:pPr/>
              <a:t>21</a:t>
            </a:fld>
            <a:endParaRPr lang="en-US" altLang="en-US" dirty="0">
              <a:solidFill>
                <a:srgbClr val="FFFFFF"/>
              </a:solidFill>
            </a:endParaRPr>
          </a:p>
        </p:txBody>
      </p:sp>
    </p:spTree>
    <p:extLst>
      <p:ext uri="{BB962C8B-B14F-4D97-AF65-F5344CB8AC3E}">
        <p14:creationId xmlns:p14="http://schemas.microsoft.com/office/powerpoint/2010/main" val="53374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365126"/>
            <a:ext cx="8515350" cy="1325563"/>
          </a:xfrm>
        </p:spPr>
        <p:txBody>
          <a:bodyPr/>
          <a:lstStyle/>
          <a:p>
            <a:pPr eaLnBrk="1" fontAlgn="auto" hangingPunct="1">
              <a:spcAft>
                <a:spcPts val="0"/>
              </a:spcAft>
              <a:defRPr/>
            </a:pPr>
            <a:r>
              <a:rPr lang="en-US" dirty="0" smtClean="0"/>
              <a:t>Dynamic type checking</a:t>
            </a:r>
          </a:p>
        </p:txBody>
      </p:sp>
      <p:sp>
        <p:nvSpPr>
          <p:cNvPr id="26627" name="Rectangle 3"/>
          <p:cNvSpPr>
            <a:spLocks noGrp="1" noChangeArrowheads="1"/>
          </p:cNvSpPr>
          <p:nvPr>
            <p:ph sz="quarter" idx="1"/>
          </p:nvPr>
        </p:nvSpPr>
        <p:spPr>
          <a:xfrm>
            <a:off x="0" y="1795849"/>
            <a:ext cx="9144000" cy="4677976"/>
          </a:xfrm>
        </p:spPr>
        <p:txBody>
          <a:bodyPr>
            <a:normAutofit lnSpcReduction="10000"/>
          </a:bodyPr>
          <a:lstStyle/>
          <a:p>
            <a:pPr eaLnBrk="1" hangingPunct="1"/>
            <a:r>
              <a:rPr lang="en-US" altLang="en-US" dirty="0" smtClean="0"/>
              <a:t>Dynamic Type checking </a:t>
            </a:r>
          </a:p>
          <a:p>
            <a:pPr lvl="1"/>
            <a:r>
              <a:rPr lang="en-US" altLang="en-US" dirty="0" smtClean="0"/>
              <a:t>Refers to checking that can be done only </a:t>
            </a:r>
            <a:r>
              <a:rPr lang="en-US" altLang="en-US" i="1" dirty="0" smtClean="0">
                <a:solidFill>
                  <a:srgbClr val="FF0000"/>
                </a:solidFill>
              </a:rPr>
              <a:t>dynamically</a:t>
            </a:r>
          </a:p>
          <a:p>
            <a:pPr lvl="1"/>
            <a:r>
              <a:rPr lang="en-US" altLang="en-US" dirty="0" smtClean="0"/>
              <a:t>E.g.,</a:t>
            </a:r>
          </a:p>
          <a:p>
            <a:pPr lvl="2"/>
            <a:r>
              <a:rPr lang="en-US" altLang="en-US" dirty="0" smtClean="0"/>
              <a:t>Table : array [1..255] of char;</a:t>
            </a:r>
          </a:p>
          <a:p>
            <a:pPr lvl="2"/>
            <a:r>
              <a:rPr lang="en-US" altLang="en-US" dirty="0" smtClean="0"/>
              <a:t>i: integer;</a:t>
            </a:r>
          </a:p>
          <a:p>
            <a:pPr lvl="2"/>
            <a:r>
              <a:rPr lang="en-US" altLang="en-US" dirty="0" smtClean="0"/>
              <a:t>Compute Table </a:t>
            </a:r>
            <a:r>
              <a:rPr lang="en-US" altLang="en-US" dirty="0" smtClean="0">
                <a:solidFill>
                  <a:srgbClr val="FF0000"/>
                </a:solidFill>
              </a:rPr>
              <a:t>[</a:t>
            </a:r>
            <a:r>
              <a:rPr lang="en-US" altLang="en-US" dirty="0" err="1" smtClean="0">
                <a:solidFill>
                  <a:srgbClr val="FF0000"/>
                </a:solidFill>
              </a:rPr>
              <a:t>i</a:t>
            </a:r>
            <a:r>
              <a:rPr lang="en-US" altLang="en-US" dirty="0" smtClean="0">
                <a:solidFill>
                  <a:srgbClr val="FF0000"/>
                </a:solidFill>
              </a:rPr>
              <a:t>]</a:t>
            </a:r>
            <a:r>
              <a:rPr lang="en-US" altLang="en-US" dirty="0" smtClean="0"/>
              <a:t>? </a:t>
            </a:r>
          </a:p>
          <a:p>
            <a:pPr lvl="2"/>
            <a:r>
              <a:rPr lang="en-US" altLang="en-US" dirty="0" smtClean="0"/>
              <a:t>Compiler cannot guarantee that during execution, the value of </a:t>
            </a:r>
            <a:r>
              <a:rPr lang="en-US" altLang="en-US" dirty="0" err="1" smtClean="0">
                <a:solidFill>
                  <a:srgbClr val="00B050"/>
                </a:solidFill>
              </a:rPr>
              <a:t>i</a:t>
            </a:r>
            <a:r>
              <a:rPr lang="en-US" altLang="en-US" dirty="0" smtClean="0"/>
              <a:t> will be in the rang </a:t>
            </a:r>
            <a:r>
              <a:rPr lang="en-US" altLang="en-US" dirty="0" smtClean="0">
                <a:solidFill>
                  <a:srgbClr val="00B050"/>
                </a:solidFill>
              </a:rPr>
              <a:t>1..255</a:t>
            </a:r>
          </a:p>
          <a:p>
            <a:pPr eaLnBrk="1" hangingPunct="1"/>
            <a:r>
              <a:rPr lang="en-US" altLang="en-US" sz="1800" dirty="0" smtClean="0"/>
              <a:t>Error recovery</a:t>
            </a:r>
          </a:p>
          <a:p>
            <a:pPr lvl="1" eaLnBrk="1" hangingPunct="1"/>
            <a:r>
              <a:rPr lang="en-US" altLang="en-US" sz="1800" dirty="0" smtClean="0"/>
              <a:t>What if errors are caught during type checking?</a:t>
            </a:r>
          </a:p>
          <a:p>
            <a:pPr lvl="1" eaLnBrk="1" hangingPunct="1"/>
            <a:r>
              <a:rPr lang="en-US" altLang="en-US" sz="1800" dirty="0" smtClean="0"/>
              <a:t>It is a reasonable expectation that a type checker </a:t>
            </a:r>
            <a:r>
              <a:rPr lang="en-US" altLang="en-US" sz="1800" dirty="0" smtClean="0">
                <a:solidFill>
                  <a:srgbClr val="FF0000"/>
                </a:solidFill>
              </a:rPr>
              <a:t>do something </a:t>
            </a:r>
            <a:r>
              <a:rPr lang="en-US" altLang="en-US" sz="1800" dirty="0" smtClean="0"/>
              <a:t>about them </a:t>
            </a:r>
          </a:p>
          <a:p>
            <a:pPr lvl="2" eaLnBrk="1" hangingPunct="1"/>
            <a:r>
              <a:rPr lang="en-US" altLang="en-US" sz="1800" dirty="0" smtClean="0"/>
              <a:t> send type checking error messages</a:t>
            </a:r>
          </a:p>
          <a:p>
            <a:pPr lvl="2" eaLnBrk="1" hangingPunct="1"/>
            <a:r>
              <a:rPr lang="en-US" altLang="en-US" sz="1800" dirty="0" smtClean="0"/>
              <a:t>report the nature  and the location of errors</a:t>
            </a:r>
          </a:p>
          <a:p>
            <a:r>
              <a:rPr lang="en-US" altLang="en-US" sz="2600" dirty="0" smtClean="0">
                <a:solidFill>
                  <a:srgbClr val="FF0000"/>
                </a:solidFill>
              </a:rPr>
              <a:t>A desirable feature of type checker to recover from error!</a:t>
            </a:r>
          </a:p>
          <a:p>
            <a:pPr lvl="2" eaLnBrk="1" hangingPunct="1">
              <a:buFont typeface="Wingdings" panose="05000000000000000000" pitchFamily="2" charset="2"/>
              <a:buNone/>
            </a:pPr>
            <a:endParaRPr lang="en-US" altLang="en-US" dirty="0" smtClean="0"/>
          </a:p>
          <a:p>
            <a:pPr lvl="2" eaLnBrk="1" hangingPunct="1">
              <a:buFont typeface="Wingdings" panose="05000000000000000000" pitchFamily="2" charset="2"/>
              <a:buNone/>
            </a:pPr>
            <a:endParaRPr lang="en-US" altLang="en-US" dirty="0" smtClean="0"/>
          </a:p>
        </p:txBody>
      </p:sp>
      <p:sp>
        <p:nvSpPr>
          <p:cNvPr id="2662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24B01A-9D7A-4104-ABA2-0625892F08CC}" type="slidenum">
              <a:rPr lang="en-US" altLang="en-US">
                <a:solidFill>
                  <a:srgbClr val="FFFFFF"/>
                </a:solidFill>
              </a:rPr>
              <a:pPr/>
              <a:t>22</a:t>
            </a:fld>
            <a:endParaRPr lang="en-US" altLang="en-US">
              <a:solidFill>
                <a:srgbClr val="FFFFFF"/>
              </a:solidFill>
            </a:endParaRPr>
          </a:p>
        </p:txBody>
      </p:sp>
    </p:spTree>
    <p:extLst>
      <p:ext uri="{BB962C8B-B14F-4D97-AF65-F5344CB8AC3E}">
        <p14:creationId xmlns:p14="http://schemas.microsoft.com/office/powerpoint/2010/main" val="2831571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422791"/>
            <a:ext cx="7886700" cy="1325563"/>
          </a:xfrm>
        </p:spPr>
        <p:txBody>
          <a:bodyPr/>
          <a:lstStyle/>
          <a:p>
            <a:pPr eaLnBrk="1" fontAlgn="auto" hangingPunct="1">
              <a:spcAft>
                <a:spcPts val="0"/>
              </a:spcAft>
              <a:defRPr/>
            </a:pPr>
            <a:r>
              <a:rPr lang="en-US" dirty="0" smtClean="0"/>
              <a:t>Runt-time Safety</a:t>
            </a:r>
          </a:p>
        </p:txBody>
      </p:sp>
      <p:sp>
        <p:nvSpPr>
          <p:cNvPr id="27651" name="Rectangle 3"/>
          <p:cNvSpPr>
            <a:spLocks noGrp="1" noChangeArrowheads="1"/>
          </p:cNvSpPr>
          <p:nvPr>
            <p:ph sz="quarter" idx="1"/>
          </p:nvPr>
        </p:nvSpPr>
        <p:spPr>
          <a:xfrm>
            <a:off x="0" y="1748354"/>
            <a:ext cx="7467600" cy="4783136"/>
          </a:xfrm>
        </p:spPr>
        <p:txBody>
          <a:bodyPr>
            <a:normAutofit lnSpcReduction="10000"/>
          </a:bodyPr>
          <a:lstStyle/>
          <a:p>
            <a:pPr eaLnBrk="1" hangingPunct="1"/>
            <a:r>
              <a:rPr lang="en-US" altLang="en-US" dirty="0" smtClean="0"/>
              <a:t>Strongly typed languages (e.g., Pascal, Java)</a:t>
            </a:r>
          </a:p>
          <a:p>
            <a:pPr lvl="1" eaLnBrk="1" hangingPunct="1"/>
            <a:r>
              <a:rPr lang="en-US" altLang="en-US" dirty="0" smtClean="0">
                <a:solidFill>
                  <a:srgbClr val="00B050"/>
                </a:solidFill>
              </a:rPr>
              <a:t>Safety is a strong reason for using typed languages</a:t>
            </a:r>
          </a:p>
          <a:p>
            <a:pPr lvl="1" eaLnBrk="1" hangingPunct="1"/>
            <a:r>
              <a:rPr lang="en-US" altLang="en-US" dirty="0" smtClean="0"/>
              <a:t>Language implementation that guarantees to </a:t>
            </a:r>
            <a:r>
              <a:rPr lang="en-US" altLang="en-US" dirty="0" smtClean="0">
                <a:solidFill>
                  <a:srgbClr val="FF0000"/>
                </a:solidFill>
              </a:rPr>
              <a:t>catch most type-related errors</a:t>
            </a:r>
            <a:r>
              <a:rPr lang="en-US" altLang="en-US" dirty="0" smtClean="0"/>
              <a:t> before they execute can </a:t>
            </a:r>
            <a:r>
              <a:rPr lang="en-US" altLang="en-US" dirty="0" smtClean="0">
                <a:solidFill>
                  <a:srgbClr val="FF0000"/>
                </a:solidFill>
              </a:rPr>
              <a:t>simplify the design/implementation</a:t>
            </a:r>
          </a:p>
          <a:p>
            <a:r>
              <a:rPr lang="en-US" altLang="en-US" dirty="0" smtClean="0"/>
              <a:t>Weakly typed languages </a:t>
            </a:r>
          </a:p>
          <a:p>
            <a:pPr lvl="1"/>
            <a:r>
              <a:rPr lang="en-US" altLang="en-US" dirty="0"/>
              <a:t>V</a:t>
            </a:r>
            <a:r>
              <a:rPr lang="en-US" altLang="en-US" dirty="0" smtClean="0"/>
              <a:t>ariables don’t have specific types </a:t>
            </a:r>
          </a:p>
          <a:p>
            <a:pPr lvl="1"/>
            <a:r>
              <a:rPr lang="en-US" dirty="0" smtClean="0"/>
              <a:t>conversions </a:t>
            </a:r>
            <a:r>
              <a:rPr lang="en-US" dirty="0"/>
              <a:t>between unrelated types </a:t>
            </a:r>
            <a:r>
              <a:rPr lang="en-US" dirty="0" smtClean="0"/>
              <a:t>are done implicitly </a:t>
            </a:r>
            <a:r>
              <a:rPr lang="en-US" altLang="en-US" dirty="0" smtClean="0"/>
              <a:t> </a:t>
            </a:r>
          </a:p>
          <a:p>
            <a:pPr lvl="1" eaLnBrk="1" hangingPunct="1"/>
            <a:r>
              <a:rPr lang="en-US" altLang="en-US" dirty="0" smtClean="0"/>
              <a:t>E.g., C</a:t>
            </a:r>
          </a:p>
          <a:p>
            <a:pPr eaLnBrk="1" hangingPunct="1"/>
            <a:r>
              <a:rPr lang="en-US" altLang="en-US" dirty="0" smtClean="0"/>
              <a:t>Un-typed languages </a:t>
            </a:r>
          </a:p>
          <a:p>
            <a:pPr lvl="1" eaLnBrk="1" hangingPunct="1"/>
            <a:r>
              <a:rPr lang="en-US" altLang="en-US" dirty="0" smtClean="0"/>
              <a:t>E.g., Assembler</a:t>
            </a:r>
          </a:p>
          <a:p>
            <a:pPr eaLnBrk="1" hangingPunct="1"/>
            <a:endParaRPr lang="en-US" altLang="en-US" dirty="0" smtClean="0"/>
          </a:p>
        </p:txBody>
      </p:sp>
      <p:sp>
        <p:nvSpPr>
          <p:cNvPr id="2765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CAFE95-65C4-4C12-9A47-346A30332E2E}" type="slidenum">
              <a:rPr lang="en-US" altLang="en-US">
                <a:solidFill>
                  <a:srgbClr val="FFFFFF"/>
                </a:solidFill>
              </a:rPr>
              <a:pPr/>
              <a:t>23</a:t>
            </a:fld>
            <a:endParaRPr lang="en-US" altLang="en-US">
              <a:solidFill>
                <a:srgbClr val="FFFFFF"/>
              </a:solidFill>
            </a:endParaRPr>
          </a:p>
        </p:txBody>
      </p:sp>
    </p:spTree>
    <p:extLst>
      <p:ext uri="{BB962C8B-B14F-4D97-AF65-F5344CB8AC3E}">
        <p14:creationId xmlns:p14="http://schemas.microsoft.com/office/powerpoint/2010/main" val="379692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smtClean="0"/>
              <a:t>Ensuring Run-time safety</a:t>
            </a:r>
            <a:endParaRPr lang="en-US" dirty="0"/>
          </a:p>
        </p:txBody>
      </p:sp>
      <p:sp>
        <p:nvSpPr>
          <p:cNvPr id="29699"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E02474-D6D2-405B-85E3-DB67BE0B047D}" type="slidenum">
              <a:rPr lang="en-US" altLang="en-US">
                <a:solidFill>
                  <a:srgbClr val="FFFFFF"/>
                </a:solidFill>
              </a:rPr>
              <a:pPr/>
              <a:t>24</a:t>
            </a:fld>
            <a:endParaRPr lang="en-US" altLang="en-US">
              <a:solidFill>
                <a:srgbClr val="FFFFFF"/>
              </a:solidFill>
            </a:endParaRPr>
          </a:p>
        </p:txBody>
      </p:sp>
      <p:pic>
        <p:nvPicPr>
          <p:cNvPr id="2970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81000" y="3505200"/>
            <a:ext cx="7467600" cy="2774950"/>
          </a:xfrm>
          <a:noFill/>
        </p:spPr>
      </p:pic>
      <p:sp>
        <p:nvSpPr>
          <p:cNvPr id="6" name="Rectangle 5"/>
          <p:cNvSpPr/>
          <p:nvPr/>
        </p:nvSpPr>
        <p:spPr>
          <a:xfrm>
            <a:off x="0" y="1690689"/>
            <a:ext cx="9073662" cy="1102753"/>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b="1" dirty="0">
                <a:solidFill>
                  <a:schemeClr val="tx1"/>
                </a:solidFill>
              </a:rPr>
              <a:t>To eliminate run-time errors, the compiler must  </a:t>
            </a:r>
            <a:r>
              <a:rPr lang="en-US" sz="1600" b="1" dirty="0">
                <a:solidFill>
                  <a:srgbClr val="FF0000"/>
                </a:solidFill>
              </a:rPr>
              <a:t>infer a type </a:t>
            </a:r>
            <a:r>
              <a:rPr lang="en-US" sz="1600" b="1" dirty="0">
                <a:solidFill>
                  <a:schemeClr val="tx1"/>
                </a:solidFill>
              </a:rPr>
              <a:t>for each expression</a:t>
            </a:r>
          </a:p>
          <a:p>
            <a:pPr>
              <a:defRPr/>
            </a:pPr>
            <a:r>
              <a:rPr lang="en-US" sz="1600" b="1" dirty="0">
                <a:solidFill>
                  <a:schemeClr val="tx1"/>
                </a:solidFill>
              </a:rPr>
              <a:t>e.g., Addition operation in FORTRAN 77 </a:t>
            </a:r>
            <a:r>
              <a:rPr lang="en-US" sz="2400" b="1" dirty="0">
                <a:solidFill>
                  <a:schemeClr val="tx1"/>
                </a:solidFill>
              </a:rPr>
              <a:t>(a + b)</a:t>
            </a:r>
          </a:p>
          <a:p>
            <a:pPr>
              <a:defRPr/>
            </a:pPr>
            <a:endParaRPr lang="en-US" sz="1600" b="1" dirty="0">
              <a:solidFill>
                <a:schemeClr val="tx1"/>
              </a:solidFill>
            </a:endParaRPr>
          </a:p>
          <a:p>
            <a:pPr>
              <a:defRPr/>
            </a:pPr>
            <a:endParaRPr lang="en-US" sz="1100" b="1" dirty="0">
              <a:solidFill>
                <a:schemeClr val="tx1"/>
              </a:solidFill>
            </a:endParaRPr>
          </a:p>
        </p:txBody>
      </p:sp>
      <p:cxnSp>
        <p:nvCxnSpPr>
          <p:cNvPr id="4" name="Straight Connector 3"/>
          <p:cNvCxnSpPr/>
          <p:nvPr/>
        </p:nvCxnSpPr>
        <p:spPr>
          <a:xfrm>
            <a:off x="5061527" y="6096000"/>
            <a:ext cx="803564" cy="92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14400" y="4082473"/>
            <a:ext cx="6659418" cy="8312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84218" y="3713018"/>
            <a:ext cx="9237" cy="254173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11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335756"/>
            <a:ext cx="9005416" cy="1325563"/>
          </a:xfrm>
        </p:spPr>
        <p:txBody>
          <a:bodyPr>
            <a:normAutofit fontScale="90000"/>
          </a:bodyPr>
          <a:lstStyle/>
          <a:p>
            <a:pPr>
              <a:defRPr/>
            </a:pPr>
            <a:r>
              <a:rPr lang="en-US" dirty="0" smtClean="0"/>
              <a:t>Generating Better CODE (Implementation of + in FORTARN 77)</a:t>
            </a:r>
            <a:endParaRPr lang="en-US" dirty="0"/>
          </a:p>
        </p:txBody>
      </p:sp>
      <p:sp>
        <p:nvSpPr>
          <p:cNvPr id="30723"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16DCC6-CD41-43BE-AE31-3D6114882860}" type="slidenum">
              <a:rPr lang="en-US" altLang="en-US">
                <a:solidFill>
                  <a:srgbClr val="FFFFFF"/>
                </a:solidFill>
              </a:rPr>
              <a:pPr/>
              <a:t>25</a:t>
            </a:fld>
            <a:endParaRPr lang="en-US" altLang="en-US">
              <a:solidFill>
                <a:srgbClr val="FFFFFF"/>
              </a:solidFill>
            </a:endParaRPr>
          </a:p>
        </p:txBody>
      </p:sp>
      <p:pic>
        <p:nvPicPr>
          <p:cNvPr id="3072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8777" y="2658595"/>
            <a:ext cx="7467600" cy="3960813"/>
          </a:xfrm>
          <a:noFill/>
        </p:spPr>
      </p:pic>
      <p:sp>
        <p:nvSpPr>
          <p:cNvPr id="6" name="Rectangle 5"/>
          <p:cNvSpPr/>
          <p:nvPr/>
        </p:nvSpPr>
        <p:spPr>
          <a:xfrm>
            <a:off x="38100" y="1782768"/>
            <a:ext cx="9144000" cy="875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9A44"/>
                </a:solidFill>
              </a:rPr>
              <a:t>The code on the right shows </a:t>
            </a:r>
            <a:r>
              <a:rPr lang="en-US" dirty="0" smtClean="0">
                <a:solidFill>
                  <a:srgbClr val="009A44"/>
                </a:solidFill>
              </a:rPr>
              <a:t> example of IC </a:t>
            </a:r>
            <a:r>
              <a:rPr lang="en-US" dirty="0">
                <a:solidFill>
                  <a:srgbClr val="009A44"/>
                </a:solidFill>
              </a:rPr>
              <a:t>operation for </a:t>
            </a:r>
            <a:r>
              <a:rPr lang="en-US" dirty="0" smtClean="0">
                <a:solidFill>
                  <a:srgbClr val="009A44"/>
                </a:solidFill>
              </a:rPr>
              <a:t>addition operation </a:t>
            </a:r>
            <a:r>
              <a:rPr lang="en-US" dirty="0">
                <a:solidFill>
                  <a:srgbClr val="009A44"/>
                </a:solidFill>
              </a:rPr>
              <a:t>together with conversion for  mix-typed expressions</a:t>
            </a:r>
          </a:p>
        </p:txBody>
      </p:sp>
      <p:sp>
        <p:nvSpPr>
          <p:cNvPr id="4" name="Left Brace 3"/>
          <p:cNvSpPr/>
          <p:nvPr/>
        </p:nvSpPr>
        <p:spPr>
          <a:xfrm rot="10800000">
            <a:off x="6675875" y="3366198"/>
            <a:ext cx="418262" cy="3145134"/>
          </a:xfrm>
          <a:prstGeom prst="lef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7335297" y="4639001"/>
            <a:ext cx="1708219" cy="686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lumMod val="75000"/>
                  </a:schemeClr>
                </a:solidFill>
              </a:rPr>
              <a:t>Intermediate Code</a:t>
            </a:r>
            <a:endParaRPr lang="en-US" dirty="0">
              <a:solidFill>
                <a:schemeClr val="accent2">
                  <a:lumMod val="75000"/>
                </a:schemeClr>
              </a:solidFill>
            </a:endParaRPr>
          </a:p>
        </p:txBody>
      </p:sp>
      <p:cxnSp>
        <p:nvCxnSpPr>
          <p:cNvPr id="5" name="Straight Connector 4"/>
          <p:cNvCxnSpPr/>
          <p:nvPr/>
        </p:nvCxnSpPr>
        <p:spPr>
          <a:xfrm>
            <a:off x="4184073" y="3205018"/>
            <a:ext cx="9236" cy="320501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81443" y="2611788"/>
            <a:ext cx="1708219" cy="686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lumMod val="75000"/>
                  </a:schemeClr>
                </a:solidFill>
              </a:rPr>
              <a:t>Intermediate Code</a:t>
            </a:r>
            <a:endParaRPr lang="en-US" dirty="0">
              <a:solidFill>
                <a:schemeClr val="accent2">
                  <a:lumMod val="75000"/>
                </a:schemeClr>
              </a:solidFill>
            </a:endParaRPr>
          </a:p>
        </p:txBody>
      </p:sp>
    </p:spTree>
    <p:extLst>
      <p:ext uri="{BB962C8B-B14F-4D97-AF65-F5344CB8AC3E}">
        <p14:creationId xmlns:p14="http://schemas.microsoft.com/office/powerpoint/2010/main" val="345145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690"/>
            <a:ext cx="7886700" cy="1325563"/>
          </a:xfrm>
        </p:spPr>
        <p:txBody>
          <a:bodyPr>
            <a:normAutofit fontScale="90000"/>
          </a:bodyPr>
          <a:lstStyle/>
          <a:p>
            <a:pPr>
              <a:defRPr/>
            </a:pPr>
            <a:r>
              <a:rPr lang="en-US" dirty="0" smtClean="0"/>
              <a:t>RUN-Time Checking and Conversion for + in FORTAN 77</a:t>
            </a:r>
            <a:endParaRPr lang="en-US" dirty="0"/>
          </a:p>
        </p:txBody>
      </p:sp>
      <p:sp>
        <p:nvSpPr>
          <p:cNvPr id="31747"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976A57-F643-48AA-ABBC-7E43DCBCA28D}" type="slidenum">
              <a:rPr lang="en-US" altLang="en-US">
                <a:solidFill>
                  <a:srgbClr val="FFFFFF"/>
                </a:solidFill>
              </a:rPr>
              <a:pPr/>
              <a:t>26</a:t>
            </a:fld>
            <a:endParaRPr lang="en-US" altLang="en-US">
              <a:solidFill>
                <a:srgbClr val="FFFFFF"/>
              </a:solidFill>
            </a:endParaRPr>
          </a:p>
        </p:txBody>
      </p:sp>
      <p:pic>
        <p:nvPicPr>
          <p:cNvPr id="3174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2996264" y="1898821"/>
            <a:ext cx="5612027" cy="4658498"/>
          </a:xfrm>
          <a:noFill/>
        </p:spPr>
      </p:pic>
      <p:sp>
        <p:nvSpPr>
          <p:cNvPr id="6" name="Rectangle 5"/>
          <p:cNvSpPr/>
          <p:nvPr/>
        </p:nvSpPr>
        <p:spPr>
          <a:xfrm>
            <a:off x="121666" y="3575471"/>
            <a:ext cx="4138835"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Example of code for </a:t>
            </a:r>
            <a:r>
              <a:rPr lang="en-US" dirty="0" smtClean="0">
                <a:solidFill>
                  <a:schemeClr val="tx1"/>
                </a:solidFill>
              </a:rPr>
              <a:t>the language </a:t>
            </a:r>
            <a:r>
              <a:rPr lang="en-US" dirty="0">
                <a:solidFill>
                  <a:schemeClr val="tx1"/>
                </a:solidFill>
              </a:rPr>
              <a:t>in which type checking differed until </a:t>
            </a:r>
            <a:r>
              <a:rPr lang="en-US" dirty="0">
                <a:solidFill>
                  <a:srgbClr val="FF0000"/>
                </a:solidFill>
              </a:rPr>
              <a:t>run-time</a:t>
            </a:r>
          </a:p>
        </p:txBody>
      </p:sp>
      <p:sp>
        <p:nvSpPr>
          <p:cNvPr id="3" name="Left Brace 2"/>
          <p:cNvSpPr/>
          <p:nvPr/>
        </p:nvSpPr>
        <p:spPr>
          <a:xfrm>
            <a:off x="4149969" y="1898821"/>
            <a:ext cx="884255" cy="4658498"/>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68871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0" y="521645"/>
            <a:ext cx="7886700" cy="1325563"/>
          </a:xfrm>
        </p:spPr>
        <p:txBody>
          <a:bodyPr/>
          <a:lstStyle/>
          <a:p>
            <a:pPr eaLnBrk="1" fontAlgn="auto" hangingPunct="1">
              <a:spcAft>
                <a:spcPts val="0"/>
              </a:spcAft>
              <a:defRPr/>
            </a:pPr>
            <a:r>
              <a:rPr lang="en-US" dirty="0" smtClean="0"/>
              <a:t>Compile-time vs. Run-time</a:t>
            </a:r>
          </a:p>
        </p:txBody>
      </p:sp>
      <p:sp>
        <p:nvSpPr>
          <p:cNvPr id="32771" name="Rectangle 3"/>
          <p:cNvSpPr>
            <a:spLocks noGrp="1" noChangeArrowheads="1"/>
          </p:cNvSpPr>
          <p:nvPr>
            <p:ph sz="quarter" idx="1"/>
          </p:nvPr>
        </p:nvSpPr>
        <p:spPr>
          <a:xfrm>
            <a:off x="70022" y="1781432"/>
            <a:ext cx="9073978" cy="4873625"/>
          </a:xfrm>
        </p:spPr>
        <p:txBody>
          <a:bodyPr/>
          <a:lstStyle/>
          <a:p>
            <a:pPr eaLnBrk="1" hangingPunct="1">
              <a:lnSpc>
                <a:spcPct val="90000"/>
              </a:lnSpc>
            </a:pPr>
            <a:r>
              <a:rPr lang="en-US" altLang="en-US" sz="2800" dirty="0" smtClean="0"/>
              <a:t>In Strongly typed languages</a:t>
            </a:r>
          </a:p>
          <a:p>
            <a:pPr lvl="1" eaLnBrk="1" hangingPunct="1">
              <a:lnSpc>
                <a:spcPct val="90000"/>
              </a:lnSpc>
            </a:pPr>
            <a:r>
              <a:rPr lang="en-US" altLang="en-US" sz="2400" dirty="0" smtClean="0">
                <a:solidFill>
                  <a:srgbClr val="009A44"/>
                </a:solidFill>
              </a:rPr>
              <a:t>All inferences and checking are done at compile time</a:t>
            </a:r>
          </a:p>
          <a:p>
            <a:r>
              <a:rPr lang="en-US" altLang="en-US" sz="2800" dirty="0" smtClean="0"/>
              <a:t>Statically typed and statically checking refer to the implementation that perform all these work at </a:t>
            </a:r>
            <a:r>
              <a:rPr lang="en-US" altLang="en-US" sz="2800" dirty="0" smtClean="0">
                <a:solidFill>
                  <a:srgbClr val="FF0000"/>
                </a:solidFill>
              </a:rPr>
              <a:t>compile time</a:t>
            </a:r>
          </a:p>
          <a:p>
            <a:r>
              <a:rPr lang="en-US" altLang="en-US" sz="2800" dirty="0" smtClean="0"/>
              <a:t>Dynamically typed and dynamically checked</a:t>
            </a:r>
          </a:p>
          <a:p>
            <a:pPr marL="457200" lvl="1" indent="0" eaLnBrk="1" hangingPunct="1">
              <a:lnSpc>
                <a:spcPct val="90000"/>
              </a:lnSpc>
              <a:buNone/>
            </a:pPr>
            <a:endParaRPr lang="en-US" altLang="en-US" sz="2400" dirty="0" smtClean="0"/>
          </a:p>
        </p:txBody>
      </p:sp>
      <p:sp>
        <p:nvSpPr>
          <p:cNvPr id="3277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03A534-4E82-4DCC-8A0F-9A13F5EDC7D3}" type="slidenum">
              <a:rPr lang="en-US" altLang="en-US">
                <a:solidFill>
                  <a:srgbClr val="FFFFFF"/>
                </a:solidFill>
              </a:rPr>
              <a:pPr/>
              <a:t>27</a:t>
            </a:fld>
            <a:endParaRPr lang="en-US" altLang="en-US">
              <a:solidFill>
                <a:srgbClr val="FFFFFF"/>
              </a:solidFill>
            </a:endParaRPr>
          </a:p>
        </p:txBody>
      </p:sp>
    </p:spTree>
    <p:extLst>
      <p:ext uri="{BB962C8B-B14F-4D97-AF65-F5344CB8AC3E}">
        <p14:creationId xmlns:p14="http://schemas.microsoft.com/office/powerpoint/2010/main" val="88870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400010"/>
            <a:ext cx="7886700" cy="1325563"/>
          </a:xfrm>
        </p:spPr>
        <p:txBody>
          <a:bodyPr/>
          <a:lstStyle/>
          <a:p>
            <a:pPr eaLnBrk="1" fontAlgn="auto" hangingPunct="1">
              <a:spcAft>
                <a:spcPts val="0"/>
              </a:spcAft>
              <a:defRPr/>
            </a:pPr>
            <a:r>
              <a:rPr lang="en-US" dirty="0" smtClean="0"/>
              <a:t>Type equivalence:1</a:t>
            </a:r>
          </a:p>
        </p:txBody>
      </p:sp>
      <p:sp>
        <p:nvSpPr>
          <p:cNvPr id="37891" name="Rectangle 3"/>
          <p:cNvSpPr>
            <a:spLocks noGrp="1" noChangeArrowheads="1"/>
          </p:cNvSpPr>
          <p:nvPr>
            <p:ph sz="quarter" idx="1"/>
          </p:nvPr>
        </p:nvSpPr>
        <p:spPr>
          <a:xfrm>
            <a:off x="0" y="1866250"/>
            <a:ext cx="9144000" cy="4873625"/>
          </a:xfrm>
        </p:spPr>
        <p:txBody>
          <a:bodyPr/>
          <a:lstStyle/>
          <a:p>
            <a:pPr eaLnBrk="1" hangingPunct="1"/>
            <a:r>
              <a:rPr lang="en-US" altLang="en-US" sz="2800" dirty="0" smtClean="0"/>
              <a:t>Types MUST be checked for </a:t>
            </a:r>
            <a:r>
              <a:rPr lang="en-US" altLang="en-US" sz="2800" dirty="0" smtClean="0">
                <a:solidFill>
                  <a:srgbClr val="0070C0"/>
                </a:solidFill>
              </a:rPr>
              <a:t>compatibility and equivalent</a:t>
            </a:r>
          </a:p>
          <a:p>
            <a:pPr eaLnBrk="1" hangingPunct="1"/>
            <a:r>
              <a:rPr lang="en-US" altLang="en-US" sz="2800" dirty="0" smtClean="0"/>
              <a:t>Examples include</a:t>
            </a:r>
          </a:p>
          <a:p>
            <a:pPr lvl="1" eaLnBrk="1" hangingPunct="1"/>
            <a:r>
              <a:rPr lang="en-US" altLang="en-US" sz="2400" dirty="0" smtClean="0"/>
              <a:t>Assignment statements</a:t>
            </a:r>
          </a:p>
          <a:p>
            <a:pPr lvl="1" eaLnBrk="1" hangingPunct="1"/>
            <a:r>
              <a:rPr lang="en-US" altLang="en-US" sz="2400" dirty="0" smtClean="0"/>
              <a:t>Formal and actual parameters of procedure/function calls</a:t>
            </a:r>
          </a:p>
          <a:p>
            <a:pPr eaLnBrk="1" hangingPunct="1"/>
            <a:r>
              <a:rPr lang="en-US" altLang="en-US" sz="2800" dirty="0" smtClean="0"/>
              <a:t>Compilers must detect and report any situation that violates the type </a:t>
            </a:r>
            <a:r>
              <a:rPr lang="en-US" altLang="en-US" sz="2800" dirty="0" smtClean="0">
                <a:solidFill>
                  <a:srgbClr val="00B050"/>
                </a:solidFill>
              </a:rPr>
              <a:t>incompatibility</a:t>
            </a:r>
          </a:p>
          <a:p>
            <a:pPr lvl="1" eaLnBrk="1" hangingPunct="1"/>
            <a:r>
              <a:rPr lang="en-US" altLang="en-US" sz="2400" dirty="0" smtClean="0"/>
              <a:t>e.g</a:t>
            </a:r>
            <a:r>
              <a:rPr lang="en-US" altLang="en-US" sz="2400" dirty="0" smtClean="0">
                <a:solidFill>
                  <a:srgbClr val="00B0F0"/>
                </a:solidFill>
              </a:rPr>
              <a:t>., found integers </a:t>
            </a:r>
            <a:r>
              <a:rPr lang="en-US" altLang="en-US" sz="2400" dirty="0" smtClean="0"/>
              <a:t>but compilers </a:t>
            </a:r>
            <a:r>
              <a:rPr lang="en-US" altLang="en-US" sz="2400" dirty="0" smtClean="0">
                <a:solidFill>
                  <a:srgbClr val="FF0000"/>
                </a:solidFill>
              </a:rPr>
              <a:t>expected real</a:t>
            </a:r>
          </a:p>
          <a:p>
            <a:pPr eaLnBrk="1" hangingPunct="1"/>
            <a:endParaRPr lang="en-US" altLang="en-US" sz="2800" dirty="0" smtClean="0"/>
          </a:p>
        </p:txBody>
      </p:sp>
      <p:sp>
        <p:nvSpPr>
          <p:cNvPr id="3789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B7DE35-8D56-4991-9B93-58C181F373B5}" type="slidenum">
              <a:rPr lang="en-US" altLang="en-US">
                <a:solidFill>
                  <a:srgbClr val="FFFFFF"/>
                </a:solidFill>
              </a:rPr>
              <a:pPr/>
              <a:t>28</a:t>
            </a:fld>
            <a:endParaRPr lang="en-US" altLang="en-US">
              <a:solidFill>
                <a:srgbClr val="FFFFFF"/>
              </a:solidFill>
            </a:endParaRPr>
          </a:p>
        </p:txBody>
      </p:sp>
    </p:spTree>
    <p:extLst>
      <p:ext uri="{BB962C8B-B14F-4D97-AF65-F5344CB8AC3E}">
        <p14:creationId xmlns:p14="http://schemas.microsoft.com/office/powerpoint/2010/main" val="1711360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0" y="464107"/>
            <a:ext cx="7886700" cy="1325563"/>
          </a:xfrm>
        </p:spPr>
        <p:txBody>
          <a:bodyPr/>
          <a:lstStyle/>
          <a:p>
            <a:pPr eaLnBrk="1" fontAlgn="auto" hangingPunct="1">
              <a:spcAft>
                <a:spcPts val="0"/>
              </a:spcAft>
              <a:defRPr/>
            </a:pPr>
            <a:r>
              <a:rPr lang="en-US" dirty="0" smtClean="0"/>
              <a:t>Type equivalence:2</a:t>
            </a:r>
          </a:p>
        </p:txBody>
      </p:sp>
      <p:sp>
        <p:nvSpPr>
          <p:cNvPr id="38915" name="Rectangle 3"/>
          <p:cNvSpPr>
            <a:spLocks noGrp="1" noChangeArrowheads="1"/>
          </p:cNvSpPr>
          <p:nvPr>
            <p:ph sz="quarter" idx="1"/>
          </p:nvPr>
        </p:nvSpPr>
        <p:spPr>
          <a:xfrm>
            <a:off x="-1" y="1789670"/>
            <a:ext cx="9012195" cy="4873625"/>
          </a:xfrm>
        </p:spPr>
        <p:txBody>
          <a:bodyPr/>
          <a:lstStyle/>
          <a:p>
            <a:pPr eaLnBrk="1" hangingPunct="1"/>
            <a:r>
              <a:rPr lang="en-US" altLang="en-US" dirty="0" smtClean="0"/>
              <a:t>An important element of any </a:t>
            </a:r>
            <a:r>
              <a:rPr lang="en-US" altLang="en-US" dirty="0" smtClean="0">
                <a:solidFill>
                  <a:srgbClr val="00B050"/>
                </a:solidFill>
              </a:rPr>
              <a:t>type system </a:t>
            </a:r>
            <a:r>
              <a:rPr lang="en-US" altLang="en-US" dirty="0" smtClean="0"/>
              <a:t>is the mechanism to decide if two different type declarations are equivalent</a:t>
            </a:r>
          </a:p>
          <a:p>
            <a:pPr lvl="1" eaLnBrk="1" hangingPunct="1"/>
            <a:r>
              <a:rPr lang="en-US" altLang="en-US" dirty="0" smtClean="0"/>
              <a:t>To compare two types, need to understand the notion of </a:t>
            </a:r>
            <a:r>
              <a:rPr lang="en-US" altLang="en-US" dirty="0" smtClean="0">
                <a:solidFill>
                  <a:srgbClr val="FF0000"/>
                </a:solidFill>
              </a:rPr>
              <a:t>type equivalence</a:t>
            </a:r>
          </a:p>
          <a:p>
            <a:pPr lvl="1" eaLnBrk="1" hangingPunct="1"/>
            <a:r>
              <a:rPr lang="en-US" altLang="en-US" dirty="0" smtClean="0"/>
              <a:t>two types are equivalent </a:t>
            </a:r>
            <a:r>
              <a:rPr lang="en-US" altLang="en-US" dirty="0" err="1" smtClean="0"/>
              <a:t>iff</a:t>
            </a:r>
            <a:r>
              <a:rPr lang="en-US" altLang="en-US" dirty="0" smtClean="0"/>
              <a:t> </a:t>
            </a:r>
          </a:p>
          <a:p>
            <a:pPr lvl="2"/>
            <a:r>
              <a:rPr lang="en-US" altLang="en-US" dirty="0" smtClean="0"/>
              <a:t>values of their types have the </a:t>
            </a:r>
            <a:r>
              <a:rPr lang="en-US" altLang="en-US" dirty="0" smtClean="0">
                <a:solidFill>
                  <a:srgbClr val="FF0000"/>
                </a:solidFill>
              </a:rPr>
              <a:t>same representations </a:t>
            </a:r>
          </a:p>
          <a:p>
            <a:pPr lvl="2" eaLnBrk="1" hangingPunct="1"/>
            <a:r>
              <a:rPr lang="en-US" altLang="en-US" dirty="0" smtClean="0"/>
              <a:t>(i.e., one can be used where the other is required, and vs.) </a:t>
            </a:r>
          </a:p>
        </p:txBody>
      </p:sp>
      <p:sp>
        <p:nvSpPr>
          <p:cNvPr id="3891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8EFF6D-C6B4-424D-8E5D-CE279487C5C2}" type="slidenum">
              <a:rPr lang="en-US" altLang="en-US">
                <a:solidFill>
                  <a:srgbClr val="FFFFFF"/>
                </a:solidFill>
              </a:rPr>
              <a:pPr/>
              <a:t>29</a:t>
            </a:fld>
            <a:endParaRPr lang="en-US" altLang="en-US">
              <a:solidFill>
                <a:srgbClr val="FFFFFF"/>
              </a:solidFill>
            </a:endParaRPr>
          </a:p>
        </p:txBody>
      </p:sp>
    </p:spTree>
    <p:extLst>
      <p:ext uri="{BB962C8B-B14F-4D97-AF65-F5344CB8AC3E}">
        <p14:creationId xmlns:p14="http://schemas.microsoft.com/office/powerpoint/2010/main" val="1483057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277091" y="1956454"/>
            <a:ext cx="8238259" cy="4222657"/>
          </a:xfrm>
        </p:spPr>
        <p:txBody>
          <a:bodyPr>
            <a:normAutofit/>
          </a:bodyPr>
          <a:lstStyle/>
          <a:p>
            <a:r>
              <a:rPr lang="en-US" sz="4000" dirty="0" smtClean="0"/>
              <a:t>The objectives are</a:t>
            </a:r>
          </a:p>
          <a:p>
            <a:pPr lvl="1"/>
            <a:r>
              <a:rPr lang="en-US" sz="4000" dirty="0" smtClean="0"/>
              <a:t>Semantic analysis</a:t>
            </a:r>
          </a:p>
          <a:p>
            <a:pPr lvl="2"/>
            <a:r>
              <a:rPr lang="en-US" sz="4000" dirty="0" smtClean="0"/>
              <a:t>Type systems</a:t>
            </a:r>
          </a:p>
          <a:p>
            <a:pPr lvl="2"/>
            <a:r>
              <a:rPr lang="en-US" sz="4000" dirty="0" smtClean="0"/>
              <a:t>Static Type checking</a:t>
            </a:r>
          </a:p>
          <a:p>
            <a:pPr lvl="1"/>
            <a:r>
              <a:rPr lang="en-US" sz="4000" dirty="0" smtClean="0"/>
              <a:t>Intermediate code generations </a:t>
            </a:r>
          </a:p>
          <a:p>
            <a:pPr lvl="2"/>
            <a:r>
              <a:rPr lang="en-US" sz="4000" dirty="0" smtClean="0"/>
              <a:t>Translation using SDD or SDT</a:t>
            </a:r>
          </a:p>
        </p:txBody>
      </p:sp>
    </p:spTree>
    <p:extLst>
      <p:ext uri="{BB962C8B-B14F-4D97-AF65-F5344CB8AC3E}">
        <p14:creationId xmlns:p14="http://schemas.microsoft.com/office/powerpoint/2010/main" val="3986058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0" y="455869"/>
            <a:ext cx="7886700" cy="1325563"/>
          </a:xfrm>
        </p:spPr>
        <p:txBody>
          <a:bodyPr/>
          <a:lstStyle/>
          <a:p>
            <a:pPr eaLnBrk="1" fontAlgn="auto" hangingPunct="1">
              <a:spcAft>
                <a:spcPts val="0"/>
              </a:spcAft>
              <a:defRPr/>
            </a:pPr>
            <a:r>
              <a:rPr lang="en-US" dirty="0" smtClean="0"/>
              <a:t>Type equivalence:3</a:t>
            </a:r>
          </a:p>
        </p:txBody>
      </p:sp>
      <p:sp>
        <p:nvSpPr>
          <p:cNvPr id="39939" name="Rectangle 3"/>
          <p:cNvSpPr>
            <a:spLocks noGrp="1" noChangeArrowheads="1"/>
          </p:cNvSpPr>
          <p:nvPr>
            <p:ph sz="quarter" idx="1"/>
          </p:nvPr>
        </p:nvSpPr>
        <p:spPr>
          <a:xfrm>
            <a:off x="70022" y="1781432"/>
            <a:ext cx="8958648" cy="4873625"/>
          </a:xfrm>
        </p:spPr>
        <p:txBody>
          <a:bodyPr/>
          <a:lstStyle/>
          <a:p>
            <a:pPr eaLnBrk="1" hangingPunct="1"/>
            <a:r>
              <a:rPr lang="en-US" altLang="en-US" dirty="0" smtClean="0"/>
              <a:t>There are two notations of type equivalence</a:t>
            </a:r>
          </a:p>
          <a:p>
            <a:pPr lvl="1" eaLnBrk="1" hangingPunct="1"/>
            <a:r>
              <a:rPr lang="en-US" altLang="en-US" dirty="0" smtClean="0">
                <a:solidFill>
                  <a:srgbClr val="00B050"/>
                </a:solidFill>
              </a:rPr>
              <a:t>Name equivalence (used for almost all languages)</a:t>
            </a:r>
          </a:p>
          <a:p>
            <a:pPr lvl="1" eaLnBrk="1" hangingPunct="1"/>
            <a:r>
              <a:rPr lang="en-US" altLang="en-US" dirty="0" smtClean="0">
                <a:solidFill>
                  <a:srgbClr val="00B0F0"/>
                </a:solidFill>
              </a:rPr>
              <a:t>Structural equivalence (difficult to implement)</a:t>
            </a:r>
          </a:p>
        </p:txBody>
      </p:sp>
      <p:sp>
        <p:nvSpPr>
          <p:cNvPr id="3994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CCBD17-D34D-41F9-84F6-C5A7A816DE97}" type="slidenum">
              <a:rPr lang="en-US" altLang="en-US">
                <a:solidFill>
                  <a:srgbClr val="FFFFFF"/>
                </a:solidFill>
              </a:rPr>
              <a:pPr/>
              <a:t>30</a:t>
            </a:fld>
            <a:endParaRPr lang="en-US" altLang="en-US">
              <a:solidFill>
                <a:srgbClr val="FFFFFF"/>
              </a:solidFill>
            </a:endParaRPr>
          </a:p>
        </p:txBody>
      </p:sp>
    </p:spTree>
    <p:extLst>
      <p:ext uri="{BB962C8B-B14F-4D97-AF65-F5344CB8AC3E}">
        <p14:creationId xmlns:p14="http://schemas.microsoft.com/office/powerpoint/2010/main" val="3335731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0" y="447631"/>
            <a:ext cx="9144000" cy="1325563"/>
          </a:xfrm>
        </p:spPr>
        <p:txBody>
          <a:bodyPr/>
          <a:lstStyle/>
          <a:p>
            <a:pPr eaLnBrk="1" fontAlgn="auto" hangingPunct="1">
              <a:spcAft>
                <a:spcPts val="0"/>
              </a:spcAft>
              <a:defRPr/>
            </a:pPr>
            <a:r>
              <a:rPr lang="en-US" dirty="0" smtClean="0"/>
              <a:t>Name equivalence</a:t>
            </a:r>
          </a:p>
        </p:txBody>
      </p:sp>
      <p:sp>
        <p:nvSpPr>
          <p:cNvPr id="40963" name="Rectangle 3"/>
          <p:cNvSpPr>
            <a:spLocks noGrp="1" noChangeArrowheads="1"/>
          </p:cNvSpPr>
          <p:nvPr>
            <p:ph sz="quarter" idx="1"/>
          </p:nvPr>
        </p:nvSpPr>
        <p:spPr>
          <a:xfrm>
            <a:off x="61783" y="1773194"/>
            <a:ext cx="9008075" cy="4873625"/>
          </a:xfrm>
        </p:spPr>
        <p:txBody>
          <a:bodyPr/>
          <a:lstStyle/>
          <a:p>
            <a:pPr eaLnBrk="1" hangingPunct="1"/>
            <a:r>
              <a:rPr lang="en-US" altLang="en-US" dirty="0" smtClean="0"/>
              <a:t>Two types are name equivalent if they have the </a:t>
            </a:r>
            <a:r>
              <a:rPr lang="en-US" altLang="en-US" dirty="0" smtClean="0">
                <a:solidFill>
                  <a:srgbClr val="00B0F0"/>
                </a:solidFill>
              </a:rPr>
              <a:t>SAME NAME</a:t>
            </a:r>
          </a:p>
          <a:p>
            <a:pPr eaLnBrk="1" hangingPunct="1"/>
            <a:r>
              <a:rPr lang="en-US" altLang="en-US" dirty="0" smtClean="0"/>
              <a:t>e.g.</a:t>
            </a:r>
          </a:p>
          <a:p>
            <a:pPr lvl="1" eaLnBrk="1" hangingPunct="1"/>
            <a:r>
              <a:rPr lang="en-US" altLang="en-US" dirty="0" smtClean="0"/>
              <a:t>Type t1 = Array [1..10] of integer;</a:t>
            </a:r>
          </a:p>
          <a:p>
            <a:pPr lvl="1" eaLnBrk="1" hangingPunct="1"/>
            <a:r>
              <a:rPr lang="en-US" altLang="en-US" dirty="0" smtClean="0"/>
              <a:t>Type t2 = Array [1..10] of integer;</a:t>
            </a:r>
          </a:p>
          <a:p>
            <a:r>
              <a:rPr lang="en-US" altLang="en-US" dirty="0" smtClean="0"/>
              <a:t>Are they name equivalent? </a:t>
            </a:r>
          </a:p>
          <a:p>
            <a:pPr lvl="1"/>
            <a:r>
              <a:rPr lang="en-US" altLang="en-US" dirty="0" smtClean="0">
                <a:solidFill>
                  <a:srgbClr val="FF0000"/>
                </a:solidFill>
              </a:rPr>
              <a:t>No, because they have distinct </a:t>
            </a:r>
            <a:r>
              <a:rPr lang="en-US" altLang="en-US" dirty="0" smtClean="0">
                <a:solidFill>
                  <a:srgbClr val="FF0000"/>
                </a:solidFill>
              </a:rPr>
              <a:t>type </a:t>
            </a:r>
            <a:r>
              <a:rPr lang="en-US" altLang="en-US" dirty="0" smtClean="0">
                <a:solidFill>
                  <a:srgbClr val="FF0000"/>
                </a:solidFill>
              </a:rPr>
              <a:t>definitions (names)</a:t>
            </a:r>
          </a:p>
          <a:p>
            <a:r>
              <a:rPr lang="en-US" altLang="en-US" dirty="0" smtClean="0">
                <a:solidFill>
                  <a:srgbClr val="00B050"/>
                </a:solidFill>
              </a:rPr>
              <a:t>Java, and Ada use name equivalence</a:t>
            </a:r>
          </a:p>
        </p:txBody>
      </p:sp>
      <p:sp>
        <p:nvSpPr>
          <p:cNvPr id="4096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0B11E3-0215-4AA0-B5D1-1BAC0C978D86}" type="slidenum">
              <a:rPr lang="en-US" altLang="en-US">
                <a:solidFill>
                  <a:srgbClr val="FFFFFF"/>
                </a:solidFill>
              </a:rPr>
              <a:pPr/>
              <a:t>31</a:t>
            </a:fld>
            <a:endParaRPr lang="en-US" altLang="en-US">
              <a:solidFill>
                <a:srgbClr val="FFFFFF"/>
              </a:solidFill>
            </a:endParaRPr>
          </a:p>
        </p:txBody>
      </p:sp>
    </p:spTree>
    <p:extLst>
      <p:ext uri="{BB962C8B-B14F-4D97-AF65-F5344CB8AC3E}">
        <p14:creationId xmlns:p14="http://schemas.microsoft.com/office/powerpoint/2010/main" val="929005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472345"/>
            <a:ext cx="7886700" cy="1325563"/>
          </a:xfrm>
        </p:spPr>
        <p:txBody>
          <a:bodyPr/>
          <a:lstStyle/>
          <a:p>
            <a:pPr eaLnBrk="1" fontAlgn="auto" hangingPunct="1">
              <a:spcAft>
                <a:spcPts val="0"/>
              </a:spcAft>
              <a:defRPr/>
            </a:pPr>
            <a:r>
              <a:rPr lang="en-US" dirty="0" smtClean="0"/>
              <a:t>Name equivalence: 2</a:t>
            </a:r>
          </a:p>
        </p:txBody>
      </p:sp>
      <p:sp>
        <p:nvSpPr>
          <p:cNvPr id="41987" name="Rectangle 3"/>
          <p:cNvSpPr>
            <a:spLocks noGrp="1" noChangeArrowheads="1"/>
          </p:cNvSpPr>
          <p:nvPr>
            <p:ph sz="quarter" idx="1"/>
          </p:nvPr>
        </p:nvSpPr>
        <p:spPr>
          <a:xfrm>
            <a:off x="0" y="1797908"/>
            <a:ext cx="9144000" cy="4873625"/>
          </a:xfrm>
        </p:spPr>
        <p:txBody>
          <a:bodyPr/>
          <a:lstStyle/>
          <a:p>
            <a:pPr eaLnBrk="1" hangingPunct="1"/>
            <a:r>
              <a:rPr lang="en-US" altLang="en-US" dirty="0" smtClean="0"/>
              <a:t>TYPE t3 = Array [1..10] of Integer;</a:t>
            </a:r>
          </a:p>
          <a:p>
            <a:pPr eaLnBrk="1" hangingPunct="1"/>
            <a:r>
              <a:rPr lang="en-US" altLang="en-US" dirty="0" smtClean="0"/>
              <a:t>TYPE </a:t>
            </a:r>
            <a:r>
              <a:rPr lang="en-US" altLang="en-US" dirty="0" smtClean="0"/>
              <a:t>t4=t3; Are </a:t>
            </a:r>
            <a:r>
              <a:rPr lang="en-US" altLang="en-US" dirty="0" smtClean="0"/>
              <a:t>they equivalent? </a:t>
            </a:r>
          </a:p>
          <a:p>
            <a:pPr lvl="1"/>
            <a:r>
              <a:rPr lang="en-US" altLang="en-US" dirty="0" smtClean="0">
                <a:solidFill>
                  <a:srgbClr val="00B050"/>
                </a:solidFill>
              </a:rPr>
              <a:t>YES!</a:t>
            </a:r>
          </a:p>
          <a:p>
            <a:pPr eaLnBrk="1" hangingPunct="1"/>
            <a:r>
              <a:rPr lang="en-US" altLang="en-US" dirty="0" smtClean="0">
                <a:solidFill>
                  <a:srgbClr val="009A44"/>
                </a:solidFill>
              </a:rPr>
              <a:t>Name equivalence check is easy by compiler by just comparing the pointers</a:t>
            </a:r>
          </a:p>
        </p:txBody>
      </p:sp>
      <p:sp>
        <p:nvSpPr>
          <p:cNvPr id="4198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CEA09B-92C7-4F08-A189-EFB8DDE2D635}" type="slidenum">
              <a:rPr lang="en-US" altLang="en-US">
                <a:solidFill>
                  <a:srgbClr val="FFFFFF"/>
                </a:solidFill>
              </a:rPr>
              <a:pPr/>
              <a:t>32</a:t>
            </a:fld>
            <a:endParaRPr lang="en-US" altLang="en-US">
              <a:solidFill>
                <a:srgbClr val="FFFFFF"/>
              </a:solidFill>
            </a:endParaRPr>
          </a:p>
        </p:txBody>
      </p:sp>
    </p:spTree>
    <p:extLst>
      <p:ext uri="{BB962C8B-B14F-4D97-AF65-F5344CB8AC3E}">
        <p14:creationId xmlns:p14="http://schemas.microsoft.com/office/powerpoint/2010/main" val="1124689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 y="554597"/>
            <a:ext cx="9012195" cy="1325563"/>
          </a:xfrm>
        </p:spPr>
        <p:txBody>
          <a:bodyPr/>
          <a:lstStyle/>
          <a:p>
            <a:pPr eaLnBrk="1" fontAlgn="auto" hangingPunct="1">
              <a:spcAft>
                <a:spcPts val="0"/>
              </a:spcAft>
              <a:defRPr/>
            </a:pPr>
            <a:r>
              <a:rPr lang="en-US" dirty="0" smtClean="0"/>
              <a:t>Structural equivalence</a:t>
            </a:r>
          </a:p>
        </p:txBody>
      </p:sp>
      <p:sp>
        <p:nvSpPr>
          <p:cNvPr id="43011" name="Rectangle 3"/>
          <p:cNvSpPr>
            <a:spLocks noGrp="1" noChangeArrowheads="1"/>
          </p:cNvSpPr>
          <p:nvPr>
            <p:ph sz="quarter" idx="1"/>
          </p:nvPr>
        </p:nvSpPr>
        <p:spPr>
          <a:xfrm>
            <a:off x="0" y="1797908"/>
            <a:ext cx="9144000" cy="4873625"/>
          </a:xfrm>
        </p:spPr>
        <p:txBody>
          <a:bodyPr/>
          <a:lstStyle/>
          <a:p>
            <a:pPr eaLnBrk="1" hangingPunct="1">
              <a:lnSpc>
                <a:spcPct val="80000"/>
              </a:lnSpc>
            </a:pPr>
            <a:r>
              <a:rPr lang="en-US" altLang="en-US" sz="2800" dirty="0" smtClean="0"/>
              <a:t>Two types are structurally equivalent </a:t>
            </a:r>
            <a:r>
              <a:rPr lang="en-US" altLang="en-US" sz="2800" dirty="0" err="1" smtClean="0"/>
              <a:t>iff</a:t>
            </a:r>
            <a:r>
              <a:rPr lang="en-US" altLang="en-US" sz="2800" dirty="0" smtClean="0"/>
              <a:t> </a:t>
            </a:r>
          </a:p>
          <a:p>
            <a:pPr lvl="1">
              <a:lnSpc>
                <a:spcPct val="80000"/>
              </a:lnSpc>
            </a:pPr>
            <a:r>
              <a:rPr lang="en-US" altLang="en-US" sz="2400" dirty="0" smtClean="0">
                <a:solidFill>
                  <a:srgbClr val="7030A0"/>
                </a:solidFill>
              </a:rPr>
              <a:t>they have the same structure </a:t>
            </a:r>
          </a:p>
          <a:p>
            <a:pPr lvl="1" eaLnBrk="1" hangingPunct="1">
              <a:lnSpc>
                <a:spcPct val="80000"/>
              </a:lnSpc>
            </a:pPr>
            <a:r>
              <a:rPr lang="en-US" altLang="en-US" sz="2400" dirty="0" smtClean="0">
                <a:solidFill>
                  <a:srgbClr val="7030A0"/>
                </a:solidFill>
              </a:rPr>
              <a:t>same set of fields </a:t>
            </a:r>
          </a:p>
          <a:p>
            <a:pPr lvl="1" eaLnBrk="1" hangingPunct="1">
              <a:lnSpc>
                <a:spcPct val="80000"/>
              </a:lnSpc>
            </a:pPr>
            <a:r>
              <a:rPr lang="en-US" altLang="en-US" sz="2400" dirty="0" smtClean="0">
                <a:solidFill>
                  <a:srgbClr val="7030A0"/>
                </a:solidFill>
              </a:rPr>
              <a:t>same order</a:t>
            </a:r>
          </a:p>
          <a:p>
            <a:pPr lvl="1" eaLnBrk="1" hangingPunct="1">
              <a:lnSpc>
                <a:spcPct val="80000"/>
              </a:lnSpc>
            </a:pPr>
            <a:r>
              <a:rPr lang="en-US" altLang="en-US" sz="2400" dirty="0" smtClean="0">
                <a:solidFill>
                  <a:srgbClr val="7030A0"/>
                </a:solidFill>
              </a:rPr>
              <a:t>corresponding fields having the equivalent types</a:t>
            </a:r>
          </a:p>
          <a:p>
            <a:pPr eaLnBrk="1" hangingPunct="1">
              <a:lnSpc>
                <a:spcPct val="80000"/>
              </a:lnSpc>
            </a:pPr>
            <a:r>
              <a:rPr lang="en-US" altLang="en-US" sz="2800" dirty="0" smtClean="0"/>
              <a:t>e.g</a:t>
            </a:r>
            <a:r>
              <a:rPr lang="en-US" altLang="en-US" sz="2800" dirty="0" smtClean="0"/>
              <a:t>.,</a:t>
            </a:r>
          </a:p>
          <a:p>
            <a:pPr lvl="1" eaLnBrk="1" hangingPunct="1">
              <a:lnSpc>
                <a:spcPct val="80000"/>
              </a:lnSpc>
            </a:pPr>
            <a:r>
              <a:rPr lang="en-US" altLang="en-US" sz="2400" dirty="0" smtClean="0"/>
              <a:t>TYPE t5 = RECORD c: integer; p:</a:t>
            </a:r>
            <a:r>
              <a:rPr lang="en-US" altLang="en-US" sz="2400" dirty="0" smtClean="0">
                <a:sym typeface="Symbol" panose="05050102010706020507" pitchFamily="18" charset="2"/>
              </a:rPr>
              <a:t>t5; END</a:t>
            </a:r>
          </a:p>
          <a:p>
            <a:pPr lvl="1" eaLnBrk="1" hangingPunct="1">
              <a:lnSpc>
                <a:spcPct val="80000"/>
              </a:lnSpc>
            </a:pPr>
            <a:r>
              <a:rPr lang="en-US" altLang="en-US" sz="2400" dirty="0" smtClean="0"/>
              <a:t>TYPE t6 = RECORD c: integer; p:</a:t>
            </a:r>
            <a:r>
              <a:rPr lang="en-US" altLang="en-US" sz="2400" dirty="0" smtClean="0">
                <a:sym typeface="Symbol" panose="05050102010706020507" pitchFamily="18" charset="2"/>
              </a:rPr>
              <a:t>t6; END</a:t>
            </a:r>
          </a:p>
          <a:p>
            <a:pPr eaLnBrk="1" hangingPunct="1">
              <a:lnSpc>
                <a:spcPct val="80000"/>
              </a:lnSpc>
            </a:pPr>
            <a:r>
              <a:rPr lang="en-US" altLang="en-US" sz="2700" dirty="0" smtClean="0">
                <a:sym typeface="Symbol" panose="05050102010706020507" pitchFamily="18" charset="2"/>
              </a:rPr>
              <a:t>Examples of languages supporting structural type include</a:t>
            </a:r>
          </a:p>
          <a:p>
            <a:pPr lvl="1" eaLnBrk="1" hangingPunct="1">
              <a:lnSpc>
                <a:spcPct val="80000"/>
              </a:lnSpc>
            </a:pPr>
            <a:r>
              <a:rPr lang="en-US" altLang="en-US" dirty="0" smtClean="0">
                <a:solidFill>
                  <a:srgbClr val="002060"/>
                </a:solidFill>
                <a:sym typeface="Symbol" panose="05050102010706020507" pitchFamily="18" charset="2"/>
              </a:rPr>
              <a:t>C, C++,  and Algol 68</a:t>
            </a:r>
          </a:p>
          <a:p>
            <a:pPr>
              <a:lnSpc>
                <a:spcPct val="80000"/>
              </a:lnSpc>
            </a:pPr>
            <a:r>
              <a:rPr lang="en-US" altLang="en-US" sz="2800" dirty="0" smtClean="0">
                <a:solidFill>
                  <a:srgbClr val="C00000"/>
                </a:solidFill>
              </a:rPr>
              <a:t>Difficult to implement because parallel parsing of two type descriptors is needed!</a:t>
            </a:r>
          </a:p>
        </p:txBody>
      </p:sp>
      <p:sp>
        <p:nvSpPr>
          <p:cNvPr id="4301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B89B5D-C6DF-45E9-9863-51FB768081E6}" type="slidenum">
              <a:rPr lang="en-US" altLang="en-US">
                <a:solidFill>
                  <a:srgbClr val="FFFFFF"/>
                </a:solidFill>
              </a:rPr>
              <a:pPr/>
              <a:t>33</a:t>
            </a:fld>
            <a:endParaRPr lang="en-US" altLang="en-US">
              <a:solidFill>
                <a:srgbClr val="FFFFFF"/>
              </a:solidFill>
            </a:endParaRPr>
          </a:p>
        </p:txBody>
      </p:sp>
    </p:spTree>
    <p:extLst>
      <p:ext uri="{BB962C8B-B14F-4D97-AF65-F5344CB8AC3E}">
        <p14:creationId xmlns:p14="http://schemas.microsoft.com/office/powerpoint/2010/main" val="2580935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applicability of types?</a:t>
            </a:r>
            <a:endParaRPr lang="en-US" dirty="0"/>
          </a:p>
        </p:txBody>
      </p:sp>
      <p:sp>
        <p:nvSpPr>
          <p:cNvPr id="3" name="Content Placeholder 2"/>
          <p:cNvSpPr>
            <a:spLocks noGrp="1"/>
          </p:cNvSpPr>
          <p:nvPr>
            <p:ph idx="1"/>
          </p:nvPr>
        </p:nvSpPr>
        <p:spPr>
          <a:xfrm>
            <a:off x="0" y="1805728"/>
            <a:ext cx="8515350" cy="4222657"/>
          </a:xfrm>
        </p:spPr>
        <p:txBody>
          <a:bodyPr>
            <a:normAutofit lnSpcReduction="10000"/>
          </a:bodyPr>
          <a:lstStyle/>
          <a:p>
            <a:r>
              <a:rPr lang="en-US" dirty="0" smtClean="0"/>
              <a:t>Types can be applied for</a:t>
            </a:r>
          </a:p>
          <a:p>
            <a:pPr lvl="1"/>
            <a:r>
              <a:rPr lang="en-US" sz="2800" dirty="0" smtClean="0">
                <a:solidFill>
                  <a:srgbClr val="00B050"/>
                </a:solidFill>
              </a:rPr>
              <a:t>Type checking </a:t>
            </a:r>
            <a:r>
              <a:rPr lang="en-US" sz="2800" dirty="0" smtClean="0"/>
              <a:t>in which rules are used to reason about the behavior of the program at run time to ensure the types of the operands matches the type of expected  by an operator</a:t>
            </a:r>
          </a:p>
          <a:p>
            <a:pPr lvl="2"/>
            <a:r>
              <a:rPr lang="en-US" sz="2800" dirty="0" smtClean="0"/>
              <a:t>E.g., </a:t>
            </a:r>
          </a:p>
          <a:p>
            <a:pPr lvl="3"/>
            <a:r>
              <a:rPr lang="en-US" sz="2600" dirty="0" smtClean="0">
                <a:solidFill>
                  <a:schemeClr val="accent1">
                    <a:lumMod val="75000"/>
                  </a:schemeClr>
                </a:solidFill>
              </a:rPr>
              <a:t>&amp;&amp;</a:t>
            </a:r>
            <a:r>
              <a:rPr lang="en-US" sz="2600" dirty="0" smtClean="0"/>
              <a:t>  (</a:t>
            </a:r>
            <a:r>
              <a:rPr lang="en-US" sz="2600" dirty="0" smtClean="0">
                <a:solidFill>
                  <a:schemeClr val="accent1">
                    <a:lumMod val="75000"/>
                  </a:schemeClr>
                </a:solidFill>
              </a:rPr>
              <a:t>AND Operator</a:t>
            </a:r>
            <a:r>
              <a:rPr lang="en-US" sz="2600" dirty="0" smtClean="0"/>
              <a:t>) requires both operands be defined as Booleans</a:t>
            </a:r>
          </a:p>
          <a:p>
            <a:pPr lvl="1"/>
            <a:r>
              <a:rPr lang="en-US" sz="2800" dirty="0" smtClean="0">
                <a:solidFill>
                  <a:srgbClr val="FF0000"/>
                </a:solidFill>
              </a:rPr>
              <a:t>Translation application </a:t>
            </a:r>
            <a:r>
              <a:rPr lang="en-US" sz="2800" dirty="0" smtClean="0"/>
              <a:t>in which the type of an identifier can be used to </a:t>
            </a:r>
            <a:r>
              <a:rPr lang="en-US" sz="2800" u="sng" dirty="0" smtClean="0">
                <a:solidFill>
                  <a:srgbClr val="00B0F0"/>
                </a:solidFill>
              </a:rPr>
              <a:t>compute the storage </a:t>
            </a:r>
            <a:r>
              <a:rPr lang="en-US" sz="2800" dirty="0" smtClean="0"/>
              <a:t>needed for that identifier during program execution </a:t>
            </a:r>
            <a:endParaRPr lang="en-US" sz="2800" dirty="0"/>
          </a:p>
        </p:txBody>
      </p:sp>
    </p:spTree>
    <p:extLst>
      <p:ext uri="{BB962C8B-B14F-4D97-AF65-F5344CB8AC3E}">
        <p14:creationId xmlns:p14="http://schemas.microsoft.com/office/powerpoint/2010/main" val="2914798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2345"/>
            <a:ext cx="7886700" cy="1325563"/>
          </a:xfrm>
        </p:spPr>
        <p:txBody>
          <a:bodyPr/>
          <a:lstStyle/>
          <a:p>
            <a:pPr>
              <a:defRPr/>
            </a:pPr>
            <a:r>
              <a:rPr lang="en-US" dirty="0" smtClean="0"/>
              <a:t>Type checking (revisited)</a:t>
            </a:r>
            <a:endParaRPr lang="en-US" dirty="0"/>
          </a:p>
        </p:txBody>
      </p:sp>
      <p:sp>
        <p:nvSpPr>
          <p:cNvPr id="41987" name="Content Placeholder 2"/>
          <p:cNvSpPr>
            <a:spLocks noGrp="1"/>
          </p:cNvSpPr>
          <p:nvPr>
            <p:ph sz="quarter" idx="1"/>
          </p:nvPr>
        </p:nvSpPr>
        <p:spPr>
          <a:xfrm>
            <a:off x="0" y="1797908"/>
            <a:ext cx="9144000" cy="4873625"/>
          </a:xfrm>
        </p:spPr>
        <p:txBody>
          <a:bodyPr>
            <a:normAutofit/>
          </a:bodyPr>
          <a:lstStyle/>
          <a:p>
            <a:pPr>
              <a:defRPr/>
            </a:pPr>
            <a:r>
              <a:rPr lang="en-US" sz="3200" dirty="0" smtClean="0"/>
              <a:t>To do type checking a compiler needs </a:t>
            </a:r>
          </a:p>
          <a:p>
            <a:pPr marL="914400" lvl="1" indent="-457200">
              <a:buFont typeface="+mj-lt"/>
              <a:buAutoNum type="arabicPeriod"/>
              <a:defRPr/>
            </a:pPr>
            <a:r>
              <a:rPr lang="en-US" sz="3200" dirty="0" smtClean="0">
                <a:solidFill>
                  <a:srgbClr val="7030A0"/>
                </a:solidFill>
              </a:rPr>
              <a:t>to assign a type expression to each element of the source program</a:t>
            </a:r>
          </a:p>
          <a:p>
            <a:pPr marL="914400" lvl="1" indent="-457200">
              <a:buFont typeface="+mj-lt"/>
              <a:buAutoNum type="arabicPeriod"/>
              <a:defRPr/>
            </a:pPr>
            <a:r>
              <a:rPr lang="en-US" sz="3200" dirty="0" smtClean="0">
                <a:solidFill>
                  <a:srgbClr val="0070C0"/>
                </a:solidFill>
              </a:rPr>
              <a:t>to determine if these type expressions conforms to rules for the source language</a:t>
            </a:r>
          </a:p>
          <a:p>
            <a:pPr>
              <a:defRPr/>
            </a:pPr>
            <a:r>
              <a:rPr lang="en-US" sz="3200" dirty="0" smtClean="0">
                <a:solidFill>
                  <a:srgbClr val="FF0000"/>
                </a:solidFill>
              </a:rPr>
              <a:t>A sound type system eliminates the need for dynamic checking for type errors!!</a:t>
            </a:r>
          </a:p>
          <a:p>
            <a:pPr>
              <a:defRPr/>
            </a:pPr>
            <a:endParaRPr lang="en-US" dirty="0" smtClean="0">
              <a:solidFill>
                <a:srgbClr val="C00000"/>
              </a:solidFill>
            </a:endParaRPr>
          </a:p>
        </p:txBody>
      </p:sp>
      <p:sp>
        <p:nvSpPr>
          <p:cNvPr id="4403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ACC817-C5B9-4640-9F55-7BCFDF67C504}" type="slidenum">
              <a:rPr lang="en-US" altLang="en-US">
                <a:solidFill>
                  <a:srgbClr val="FFFFFF"/>
                </a:solidFill>
              </a:rPr>
              <a:pPr/>
              <a:t>35</a:t>
            </a:fld>
            <a:endParaRPr lang="en-US" altLang="en-US">
              <a:solidFill>
                <a:srgbClr val="FFFFFF"/>
              </a:solidFill>
            </a:endParaRPr>
          </a:p>
        </p:txBody>
      </p:sp>
    </p:spTree>
    <p:extLst>
      <p:ext uri="{BB962C8B-B14F-4D97-AF65-F5344CB8AC3E}">
        <p14:creationId xmlns:p14="http://schemas.microsoft.com/office/powerpoint/2010/main" val="3682241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869"/>
            <a:ext cx="7886700" cy="1325563"/>
          </a:xfrm>
        </p:spPr>
        <p:txBody>
          <a:bodyPr/>
          <a:lstStyle/>
          <a:p>
            <a:pPr>
              <a:defRPr/>
            </a:pPr>
            <a:r>
              <a:rPr lang="en-US" dirty="0" smtClean="0"/>
              <a:t>Rules for type checking</a:t>
            </a:r>
            <a:endParaRPr lang="en-US" dirty="0"/>
          </a:p>
        </p:txBody>
      </p:sp>
      <p:sp>
        <p:nvSpPr>
          <p:cNvPr id="45059" name="Content Placeholder 2"/>
          <p:cNvSpPr>
            <a:spLocks noGrp="1"/>
          </p:cNvSpPr>
          <p:nvPr>
            <p:ph sz="quarter" idx="1"/>
          </p:nvPr>
        </p:nvSpPr>
        <p:spPr>
          <a:xfrm>
            <a:off x="0" y="1781432"/>
            <a:ext cx="9144000" cy="4873625"/>
          </a:xfrm>
        </p:spPr>
        <p:txBody>
          <a:bodyPr/>
          <a:lstStyle/>
          <a:p>
            <a:r>
              <a:rPr lang="en-US" altLang="en-US" sz="3200" dirty="0" smtClean="0"/>
              <a:t>Type checking can be done in two ways</a:t>
            </a:r>
          </a:p>
          <a:p>
            <a:pPr lvl="1"/>
            <a:r>
              <a:rPr lang="en-US" altLang="en-US" sz="3200" dirty="0" smtClean="0">
                <a:solidFill>
                  <a:srgbClr val="7030A0"/>
                </a:solidFill>
              </a:rPr>
              <a:t>Synthesis (computing)</a:t>
            </a:r>
          </a:p>
          <a:p>
            <a:pPr lvl="1"/>
            <a:r>
              <a:rPr lang="en-US" altLang="en-US" sz="3200" dirty="0" smtClean="0"/>
              <a:t>Inference (context)</a:t>
            </a:r>
          </a:p>
          <a:p>
            <a:r>
              <a:rPr lang="en-US" altLang="en-US" dirty="0" smtClean="0"/>
              <a:t>Synthesis  </a:t>
            </a:r>
          </a:p>
          <a:p>
            <a:pPr lvl="1"/>
            <a:r>
              <a:rPr lang="en-US" altLang="en-US" dirty="0"/>
              <a:t>C</a:t>
            </a:r>
            <a:r>
              <a:rPr lang="en-US" altLang="en-US" dirty="0" smtClean="0"/>
              <a:t>ompute the type of an expression using its sub-expressions</a:t>
            </a:r>
          </a:p>
          <a:p>
            <a:pPr lvl="1"/>
            <a:r>
              <a:rPr lang="en-US" altLang="en-US" dirty="0" smtClean="0">
                <a:solidFill>
                  <a:srgbClr val="00B050"/>
                </a:solidFill>
              </a:rPr>
              <a:t>Requires define/use semantics</a:t>
            </a:r>
          </a:p>
          <a:p>
            <a:pPr lvl="2"/>
            <a:r>
              <a:rPr lang="en-US" altLang="en-US" dirty="0" smtClean="0"/>
              <a:t>E.g. X + K</a:t>
            </a:r>
          </a:p>
          <a:p>
            <a:pPr lvl="1"/>
            <a:endParaRPr lang="en-US" altLang="en-US" dirty="0" smtClean="0"/>
          </a:p>
        </p:txBody>
      </p:sp>
      <p:sp>
        <p:nvSpPr>
          <p:cNvPr id="4506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9973D5-80AF-43AE-B352-B630F78E1706}" type="slidenum">
              <a:rPr lang="en-US" altLang="en-US">
                <a:solidFill>
                  <a:srgbClr val="FFFFFF"/>
                </a:solidFill>
              </a:rPr>
              <a:pPr/>
              <a:t>36</a:t>
            </a:fld>
            <a:endParaRPr lang="en-US" altLang="en-US">
              <a:solidFill>
                <a:srgbClr val="FFFFFF"/>
              </a:solidFill>
            </a:endParaRPr>
          </a:p>
        </p:txBody>
      </p:sp>
    </p:spTree>
    <p:extLst>
      <p:ext uri="{BB962C8B-B14F-4D97-AF65-F5344CB8AC3E}">
        <p14:creationId xmlns:p14="http://schemas.microsoft.com/office/powerpoint/2010/main" val="7690826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8120"/>
            <a:ext cx="7886700" cy="1325563"/>
          </a:xfrm>
        </p:spPr>
        <p:txBody>
          <a:bodyPr/>
          <a:lstStyle/>
          <a:p>
            <a:r>
              <a:rPr lang="en-US" dirty="0" smtClean="0"/>
              <a:t>Type Inference</a:t>
            </a:r>
            <a:endParaRPr lang="en-US" dirty="0"/>
          </a:p>
        </p:txBody>
      </p:sp>
      <p:sp>
        <p:nvSpPr>
          <p:cNvPr id="3" name="Content Placeholder 2"/>
          <p:cNvSpPr>
            <a:spLocks noGrp="1"/>
          </p:cNvSpPr>
          <p:nvPr>
            <p:ph sz="quarter" idx="1"/>
          </p:nvPr>
        </p:nvSpPr>
        <p:spPr>
          <a:xfrm>
            <a:off x="0" y="1771743"/>
            <a:ext cx="9144000" cy="4222657"/>
          </a:xfrm>
        </p:spPr>
        <p:txBody>
          <a:bodyPr/>
          <a:lstStyle/>
          <a:p>
            <a:r>
              <a:rPr lang="en-US" altLang="en-US" sz="3600" dirty="0" smtClean="0"/>
              <a:t>Type inference </a:t>
            </a:r>
          </a:p>
          <a:p>
            <a:pPr lvl="1"/>
            <a:r>
              <a:rPr lang="en-US" altLang="en-US" sz="2800" dirty="0" smtClean="0">
                <a:solidFill>
                  <a:srgbClr val="C00000"/>
                </a:solidFill>
              </a:rPr>
              <a:t>computes the type of a language constructs from the context</a:t>
            </a:r>
          </a:p>
          <a:p>
            <a:pPr lvl="2"/>
            <a:r>
              <a:rPr lang="en-US" altLang="en-US" sz="2500" dirty="0" smtClean="0"/>
              <a:t>E.g., function null(x) that tests if the list is empty</a:t>
            </a:r>
          </a:p>
          <a:p>
            <a:pPr lvl="1"/>
            <a:r>
              <a:rPr lang="en-US" altLang="en-US" sz="2800" dirty="0" smtClean="0">
                <a:solidFill>
                  <a:srgbClr val="00B0F0"/>
                </a:solidFill>
              </a:rPr>
              <a:t>Used in the languages that do not require define/use</a:t>
            </a:r>
          </a:p>
          <a:p>
            <a:pPr lvl="2"/>
            <a:r>
              <a:rPr lang="en-US" altLang="en-US" sz="2800" dirty="0" smtClean="0"/>
              <a:t>E.g., ML</a:t>
            </a:r>
          </a:p>
          <a:p>
            <a:endParaRPr lang="en-US" dirty="0"/>
          </a:p>
        </p:txBody>
      </p:sp>
      <p:sp>
        <p:nvSpPr>
          <p:cNvPr id="4" name="Slide Number Placeholder 3"/>
          <p:cNvSpPr>
            <a:spLocks noGrp="1"/>
          </p:cNvSpPr>
          <p:nvPr>
            <p:ph type="sldNum" sz="quarter" idx="4294967295"/>
          </p:nvPr>
        </p:nvSpPr>
        <p:spPr>
          <a:xfrm>
            <a:off x="8129588" y="5734050"/>
            <a:ext cx="609600" cy="520700"/>
          </a:xfrm>
          <a:prstGeom prst="rect">
            <a:avLst/>
          </a:prstGeom>
        </p:spPr>
        <p:txBody>
          <a:bodyPr/>
          <a:lstStyle/>
          <a:p>
            <a:fld id="{9D0A1D5D-9B61-470F-B171-AF70AB338963}" type="slidenum">
              <a:rPr lang="en-US" altLang="en-US" smtClean="0"/>
              <a:pPr/>
              <a:t>37</a:t>
            </a:fld>
            <a:endParaRPr lang="en-US" altLang="en-US"/>
          </a:p>
        </p:txBody>
      </p:sp>
    </p:spTree>
    <p:extLst>
      <p:ext uri="{BB962C8B-B14F-4D97-AF65-F5344CB8AC3E}">
        <p14:creationId xmlns:p14="http://schemas.microsoft.com/office/powerpoint/2010/main" val="2995110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0" y="496931"/>
            <a:ext cx="7886700" cy="1325563"/>
          </a:xfrm>
        </p:spPr>
        <p:txBody>
          <a:bodyPr/>
          <a:lstStyle/>
          <a:p>
            <a:pPr eaLnBrk="1" fontAlgn="auto" hangingPunct="1">
              <a:spcAft>
                <a:spcPts val="0"/>
              </a:spcAft>
              <a:defRPr/>
            </a:pPr>
            <a:r>
              <a:rPr lang="en-US" dirty="0" smtClean="0"/>
              <a:t>Example of Inference Rules using functions</a:t>
            </a:r>
          </a:p>
        </p:txBody>
      </p:sp>
      <p:sp>
        <p:nvSpPr>
          <p:cNvPr id="46083" name="Rectangle 3"/>
          <p:cNvSpPr>
            <a:spLocks noGrp="1" noChangeArrowheads="1"/>
          </p:cNvSpPr>
          <p:nvPr>
            <p:ph sz="quarter" idx="1"/>
          </p:nvPr>
        </p:nvSpPr>
        <p:spPr>
          <a:xfrm>
            <a:off x="70021" y="1756719"/>
            <a:ext cx="8925697" cy="4873625"/>
          </a:xfrm>
        </p:spPr>
        <p:txBody>
          <a:bodyPr/>
          <a:lstStyle/>
          <a:p>
            <a:pPr eaLnBrk="1" hangingPunct="1">
              <a:lnSpc>
                <a:spcPct val="80000"/>
              </a:lnSpc>
            </a:pPr>
            <a:r>
              <a:rPr lang="en-US" altLang="en-US" sz="3200" dirty="0" smtClean="0"/>
              <a:t>For each operator (e.g., +), type inference rules specify</a:t>
            </a:r>
          </a:p>
          <a:p>
            <a:pPr lvl="1" eaLnBrk="1" hangingPunct="1">
              <a:lnSpc>
                <a:spcPct val="80000"/>
              </a:lnSpc>
            </a:pPr>
            <a:r>
              <a:rPr lang="en-US" altLang="en-US" sz="3200" dirty="0" smtClean="0"/>
              <a:t>The mapping from the </a:t>
            </a:r>
            <a:r>
              <a:rPr lang="en-US" altLang="en-US" sz="3200" dirty="0" smtClean="0">
                <a:solidFill>
                  <a:srgbClr val="FF0000"/>
                </a:solidFill>
              </a:rPr>
              <a:t>operands type(s) </a:t>
            </a:r>
            <a:r>
              <a:rPr lang="en-US" altLang="en-US" sz="3200" dirty="0" smtClean="0"/>
              <a:t>to the </a:t>
            </a:r>
            <a:r>
              <a:rPr lang="en-US" altLang="en-US" sz="3200" dirty="0" smtClean="0">
                <a:solidFill>
                  <a:srgbClr val="FF0000"/>
                </a:solidFill>
              </a:rPr>
              <a:t>result type</a:t>
            </a:r>
          </a:p>
          <a:p>
            <a:pPr>
              <a:lnSpc>
                <a:spcPct val="80000"/>
              </a:lnSpc>
            </a:pPr>
            <a:r>
              <a:rPr lang="en-US" altLang="en-US" sz="3600" dirty="0" smtClean="0"/>
              <a:t>Simple mapping using </a:t>
            </a:r>
            <a:r>
              <a:rPr lang="en-US" altLang="en-US" sz="3300" dirty="0" smtClean="0"/>
              <a:t>assignment statement </a:t>
            </a:r>
          </a:p>
          <a:p>
            <a:pPr lvl="1">
              <a:lnSpc>
                <a:spcPct val="80000"/>
              </a:lnSpc>
            </a:pPr>
            <a:r>
              <a:rPr lang="en-US" altLang="en-US" sz="3800" dirty="0" smtClean="0"/>
              <a:t>Requires one operand (</a:t>
            </a:r>
            <a:r>
              <a:rPr lang="en-US" altLang="en-US" sz="3800" dirty="0" err="1" smtClean="0"/>
              <a:t>Lv</a:t>
            </a:r>
            <a:r>
              <a:rPr lang="en-US" altLang="en-US" sz="3800" dirty="0" smtClean="0"/>
              <a:t>) </a:t>
            </a:r>
            <a:r>
              <a:rPr lang="en-US" altLang="en-US" sz="3800" dirty="0" smtClean="0"/>
              <a:t>and one result (</a:t>
            </a:r>
            <a:r>
              <a:rPr lang="en-US" altLang="en-US" sz="3800" dirty="0" err="1" smtClean="0"/>
              <a:t>Rv</a:t>
            </a:r>
            <a:r>
              <a:rPr lang="en-US" altLang="en-US" sz="3800" dirty="0" smtClean="0"/>
              <a:t>) </a:t>
            </a:r>
            <a:endParaRPr lang="en-US" altLang="en-US" sz="3800" dirty="0" smtClean="0"/>
          </a:p>
          <a:p>
            <a:pPr lvl="2">
              <a:lnSpc>
                <a:spcPct val="80000"/>
              </a:lnSpc>
            </a:pPr>
            <a:r>
              <a:rPr lang="en-US" altLang="en-US" sz="3400" dirty="0" smtClean="0">
                <a:solidFill>
                  <a:srgbClr val="0070C0"/>
                </a:solidFill>
              </a:rPr>
              <a:t>Type of </a:t>
            </a:r>
            <a:r>
              <a:rPr lang="en-US" altLang="en-US" sz="3400" dirty="0" err="1" smtClean="0">
                <a:solidFill>
                  <a:srgbClr val="0070C0"/>
                </a:solidFill>
              </a:rPr>
              <a:t>Lv</a:t>
            </a:r>
            <a:r>
              <a:rPr lang="en-US" altLang="en-US" sz="3400" dirty="0" smtClean="0">
                <a:solidFill>
                  <a:srgbClr val="0070C0"/>
                </a:solidFill>
              </a:rPr>
              <a:t>  </a:t>
            </a:r>
            <a:r>
              <a:rPr lang="en-US" altLang="en-US" sz="3400" dirty="0" smtClean="0">
                <a:solidFill>
                  <a:srgbClr val="0070C0"/>
                </a:solidFill>
              </a:rPr>
              <a:t>must be compatible with </a:t>
            </a:r>
            <a:r>
              <a:rPr lang="en-US" altLang="en-US" sz="3400" dirty="0" err="1" smtClean="0">
                <a:solidFill>
                  <a:srgbClr val="0070C0"/>
                </a:solidFill>
              </a:rPr>
              <a:t>Rv</a:t>
            </a:r>
            <a:endParaRPr lang="en-US" altLang="en-US" sz="3400" dirty="0" smtClean="0">
              <a:solidFill>
                <a:srgbClr val="0070C0"/>
              </a:solidFill>
            </a:endParaRPr>
          </a:p>
        </p:txBody>
      </p:sp>
      <p:sp>
        <p:nvSpPr>
          <p:cNvPr id="4608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68E45C-6F1E-44E6-AAE0-2CBE2FDB01A8}" type="slidenum">
              <a:rPr lang="en-US" altLang="en-US">
                <a:solidFill>
                  <a:srgbClr val="FFFFFF"/>
                </a:solidFill>
              </a:rPr>
              <a:pPr/>
              <a:t>38</a:t>
            </a:fld>
            <a:endParaRPr lang="en-US" altLang="en-US">
              <a:solidFill>
                <a:srgbClr val="FFFFFF"/>
              </a:solidFill>
            </a:endParaRPr>
          </a:p>
        </p:txBody>
      </p:sp>
    </p:spTree>
    <p:extLst>
      <p:ext uri="{BB962C8B-B14F-4D97-AF65-F5344CB8AC3E}">
        <p14:creationId xmlns:p14="http://schemas.microsoft.com/office/powerpoint/2010/main" val="1754086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0" y="503237"/>
            <a:ext cx="7886700" cy="1325563"/>
          </a:xfrm>
        </p:spPr>
        <p:txBody>
          <a:bodyPr/>
          <a:lstStyle/>
          <a:p>
            <a:pPr eaLnBrk="1" fontAlgn="auto" hangingPunct="1">
              <a:spcAft>
                <a:spcPts val="0"/>
              </a:spcAft>
              <a:defRPr/>
            </a:pPr>
            <a:r>
              <a:rPr lang="en-US" dirty="0" smtClean="0"/>
              <a:t>Compiler and type error</a:t>
            </a:r>
          </a:p>
        </p:txBody>
      </p:sp>
      <p:sp>
        <p:nvSpPr>
          <p:cNvPr id="49155" name="Rectangle 3"/>
          <p:cNvSpPr>
            <a:spLocks noGrp="1" noChangeArrowheads="1"/>
          </p:cNvSpPr>
          <p:nvPr>
            <p:ph sz="quarter" idx="1"/>
          </p:nvPr>
        </p:nvSpPr>
        <p:spPr>
          <a:xfrm>
            <a:off x="-1" y="1828800"/>
            <a:ext cx="9086335" cy="4645025"/>
          </a:xfrm>
        </p:spPr>
        <p:txBody>
          <a:bodyPr>
            <a:normAutofit/>
          </a:bodyPr>
          <a:lstStyle/>
          <a:p>
            <a:r>
              <a:rPr lang="en-US" altLang="en-US" sz="3200" dirty="0" smtClean="0"/>
              <a:t>Any type error must result in </a:t>
            </a:r>
          </a:p>
          <a:p>
            <a:pPr lvl="1"/>
            <a:r>
              <a:rPr lang="en-US" altLang="en-US" sz="3200" dirty="0" smtClean="0">
                <a:solidFill>
                  <a:srgbClr val="FF0000"/>
                </a:solidFill>
              </a:rPr>
              <a:t>REPORT error messages   </a:t>
            </a:r>
          </a:p>
          <a:p>
            <a:pPr lvl="1"/>
            <a:r>
              <a:rPr lang="en-US" altLang="en-US" sz="3200" dirty="0" smtClean="0">
                <a:solidFill>
                  <a:srgbClr val="00B0F0"/>
                </a:solidFill>
              </a:rPr>
              <a:t>INSERT conversion operation</a:t>
            </a:r>
          </a:p>
          <a:p>
            <a:pPr lvl="2"/>
            <a:r>
              <a:rPr lang="en-US" altLang="en-US" sz="3200" dirty="0" smtClean="0"/>
              <a:t>E.g., </a:t>
            </a:r>
            <a:r>
              <a:rPr lang="en-US" altLang="en-US" sz="3200" dirty="0" smtClean="0"/>
              <a:t>In </a:t>
            </a:r>
            <a:r>
              <a:rPr lang="en-US" altLang="en-US" sz="3200" dirty="0" smtClean="0"/>
              <a:t>FORTRAN 77, </a:t>
            </a:r>
            <a:endParaRPr lang="en-US" altLang="en-US" sz="3200" dirty="0" smtClean="0"/>
          </a:p>
          <a:p>
            <a:pPr lvl="3"/>
            <a:r>
              <a:rPr lang="en-US" altLang="en-US" sz="3000" dirty="0" smtClean="0">
                <a:solidFill>
                  <a:srgbClr val="7030A0"/>
                </a:solidFill>
              </a:rPr>
              <a:t>addition </a:t>
            </a:r>
            <a:r>
              <a:rPr lang="en-US" altLang="en-US" sz="3000" dirty="0" smtClean="0">
                <a:solidFill>
                  <a:srgbClr val="7030A0"/>
                </a:solidFill>
              </a:rPr>
              <a:t>of integer and floating-point requires conversion of integer to floating-point before the addition</a:t>
            </a:r>
          </a:p>
        </p:txBody>
      </p:sp>
      <p:sp>
        <p:nvSpPr>
          <p:cNvPr id="4915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9D56C1-DE0A-49C8-9498-598B6D0E2006}" type="slidenum">
              <a:rPr lang="en-US" altLang="en-US">
                <a:solidFill>
                  <a:srgbClr val="FFFFFF"/>
                </a:solidFill>
              </a:rPr>
              <a:pPr/>
              <a:t>39</a:t>
            </a:fld>
            <a:endParaRPr lang="en-US" altLang="en-US">
              <a:solidFill>
                <a:srgbClr val="FFFFFF"/>
              </a:solidFill>
            </a:endParaRPr>
          </a:p>
        </p:txBody>
      </p:sp>
    </p:spTree>
    <p:extLst>
      <p:ext uri="{BB962C8B-B14F-4D97-AF65-F5344CB8AC3E}">
        <p14:creationId xmlns:p14="http://schemas.microsoft.com/office/powerpoint/2010/main" val="2636344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42888" y="235816"/>
            <a:ext cx="7886700" cy="1325563"/>
          </a:xfrm>
        </p:spPr>
        <p:txBody>
          <a:bodyPr/>
          <a:lstStyle/>
          <a:p>
            <a:pPr eaLnBrk="1" fontAlgn="auto" hangingPunct="1">
              <a:spcAft>
                <a:spcPts val="0"/>
              </a:spcAft>
              <a:defRPr/>
            </a:pPr>
            <a:r>
              <a:rPr lang="en-US" dirty="0" smtClean="0"/>
              <a:t>Type checking</a:t>
            </a:r>
          </a:p>
        </p:txBody>
      </p:sp>
      <p:sp>
        <p:nvSpPr>
          <p:cNvPr id="10243" name="Rectangle 3"/>
          <p:cNvSpPr>
            <a:spLocks noGrp="1" noChangeArrowheads="1"/>
          </p:cNvSpPr>
          <p:nvPr>
            <p:ph sz="quarter" idx="1"/>
          </p:nvPr>
        </p:nvSpPr>
        <p:spPr>
          <a:xfrm>
            <a:off x="308919" y="1822621"/>
            <a:ext cx="7467600" cy="4873625"/>
          </a:xfrm>
        </p:spPr>
        <p:txBody>
          <a:bodyPr>
            <a:normAutofit/>
          </a:bodyPr>
          <a:lstStyle/>
          <a:p>
            <a:pPr eaLnBrk="1" hangingPunct="1">
              <a:lnSpc>
                <a:spcPct val="90000"/>
              </a:lnSpc>
              <a:defRPr/>
            </a:pPr>
            <a:r>
              <a:rPr lang="en-US" dirty="0" smtClean="0"/>
              <a:t>Compilers ultimate job is to translate the input program into a form that can be </a:t>
            </a:r>
            <a:r>
              <a:rPr lang="en-US" u="sng" dirty="0" smtClean="0">
                <a:solidFill>
                  <a:srgbClr val="FF0000"/>
                </a:solidFill>
              </a:rPr>
              <a:t>executed</a:t>
            </a:r>
            <a:r>
              <a:rPr lang="en-US" dirty="0" smtClean="0"/>
              <a:t> on the target machine</a:t>
            </a:r>
          </a:p>
          <a:p>
            <a:pPr eaLnBrk="1" hangingPunct="1">
              <a:lnSpc>
                <a:spcPct val="90000"/>
              </a:lnSpc>
              <a:defRPr/>
            </a:pPr>
            <a:r>
              <a:rPr lang="en-US" dirty="0" smtClean="0"/>
              <a:t>Thing complier need to perform</a:t>
            </a:r>
          </a:p>
          <a:p>
            <a:pPr lvl="1" eaLnBrk="1" hangingPunct="1">
              <a:lnSpc>
                <a:spcPct val="90000"/>
              </a:lnSpc>
              <a:defRPr/>
            </a:pPr>
            <a:r>
              <a:rPr lang="en-US" dirty="0" smtClean="0"/>
              <a:t>check that the source program adheres to syntactic and semantics </a:t>
            </a:r>
          </a:p>
          <a:p>
            <a:pPr lvl="1" eaLnBrk="1" hangingPunct="1">
              <a:lnSpc>
                <a:spcPct val="90000"/>
              </a:lnSpc>
              <a:defRPr/>
            </a:pPr>
            <a:r>
              <a:rPr lang="en-US" dirty="0" smtClean="0"/>
              <a:t>know how the values are </a:t>
            </a:r>
            <a:r>
              <a:rPr lang="en-US" dirty="0" smtClean="0">
                <a:solidFill>
                  <a:srgbClr val="0070C0"/>
                </a:solidFill>
              </a:rPr>
              <a:t>represented</a:t>
            </a:r>
            <a:endParaRPr lang="en-US" dirty="0" smtClean="0"/>
          </a:p>
          <a:p>
            <a:pPr lvl="1" eaLnBrk="1" hangingPunct="1">
              <a:lnSpc>
                <a:spcPct val="90000"/>
              </a:lnSpc>
              <a:defRPr/>
            </a:pPr>
            <a:r>
              <a:rPr lang="en-US" dirty="0" smtClean="0"/>
              <a:t>know how the </a:t>
            </a:r>
            <a:r>
              <a:rPr lang="en-US" dirty="0" smtClean="0">
                <a:solidFill>
                  <a:srgbClr val="0070C0"/>
                </a:solidFill>
              </a:rPr>
              <a:t>values flow </a:t>
            </a:r>
            <a:r>
              <a:rPr lang="en-US" dirty="0" smtClean="0"/>
              <a:t>between variables (flow-of-control) check</a:t>
            </a:r>
          </a:p>
          <a:p>
            <a:pPr lvl="1" eaLnBrk="1" hangingPunct="1">
              <a:lnSpc>
                <a:spcPct val="90000"/>
              </a:lnSpc>
              <a:defRPr/>
            </a:pPr>
            <a:r>
              <a:rPr lang="en-US" dirty="0" smtClean="0"/>
              <a:t>Uniqueness checks</a:t>
            </a:r>
          </a:p>
          <a:p>
            <a:pPr lvl="1" eaLnBrk="1" hangingPunct="1">
              <a:lnSpc>
                <a:spcPct val="90000"/>
              </a:lnSpc>
              <a:defRPr/>
            </a:pPr>
            <a:r>
              <a:rPr lang="en-US" dirty="0" smtClean="0"/>
              <a:t>…</a:t>
            </a:r>
          </a:p>
        </p:txBody>
      </p:sp>
      <p:sp>
        <p:nvSpPr>
          <p:cNvPr id="922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3E88D2-6606-4D10-8457-F70260F6CC3D}" type="slidenum">
              <a:rPr lang="en-US" altLang="en-US">
                <a:solidFill>
                  <a:srgbClr val="FFFFFF"/>
                </a:solidFill>
              </a:rPr>
              <a:pPr/>
              <a:t>4</a:t>
            </a:fld>
            <a:endParaRPr lang="en-US" altLang="en-US">
              <a:solidFill>
                <a:srgbClr val="FFFFFF"/>
              </a:solidFill>
            </a:endParaRPr>
          </a:p>
        </p:txBody>
      </p:sp>
    </p:spTree>
    <p:extLst>
      <p:ext uri="{BB962C8B-B14F-4D97-AF65-F5344CB8AC3E}">
        <p14:creationId xmlns:p14="http://schemas.microsoft.com/office/powerpoint/2010/main" val="838405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0" y="439394"/>
            <a:ext cx="9144000" cy="1325563"/>
          </a:xfrm>
        </p:spPr>
        <p:txBody>
          <a:bodyPr/>
          <a:lstStyle/>
          <a:p>
            <a:pPr eaLnBrk="1" fontAlgn="auto" hangingPunct="1">
              <a:spcAft>
                <a:spcPts val="0"/>
              </a:spcAft>
              <a:defRPr/>
            </a:pPr>
            <a:r>
              <a:rPr lang="en-US" dirty="0" smtClean="0"/>
              <a:t>Type of declarations</a:t>
            </a:r>
          </a:p>
        </p:txBody>
      </p:sp>
      <p:sp>
        <p:nvSpPr>
          <p:cNvPr id="33795" name="Rectangle 3"/>
          <p:cNvSpPr>
            <a:spLocks noGrp="1" noChangeArrowheads="1"/>
          </p:cNvSpPr>
          <p:nvPr>
            <p:ph sz="quarter" idx="1"/>
          </p:nvPr>
        </p:nvSpPr>
        <p:spPr>
          <a:xfrm>
            <a:off x="61783" y="1764957"/>
            <a:ext cx="8925697" cy="4873625"/>
          </a:xfrm>
        </p:spPr>
        <p:txBody>
          <a:bodyPr/>
          <a:lstStyle/>
          <a:p>
            <a:pPr eaLnBrk="1" hangingPunct="1"/>
            <a:r>
              <a:rPr lang="en-US" altLang="en-US" dirty="0" smtClean="0"/>
              <a:t>Types are introduced in two ways:</a:t>
            </a:r>
          </a:p>
          <a:p>
            <a:pPr lvl="1" eaLnBrk="1" hangingPunct="1"/>
            <a:r>
              <a:rPr lang="en-US" altLang="en-US" dirty="0" smtClean="0"/>
              <a:t>Type declaration (explicit)</a:t>
            </a:r>
          </a:p>
          <a:p>
            <a:pPr lvl="1" eaLnBrk="1" hangingPunct="1"/>
            <a:r>
              <a:rPr lang="en-US" altLang="en-US" dirty="0" smtClean="0"/>
              <a:t>Anonymously (implicit)</a:t>
            </a:r>
          </a:p>
          <a:p>
            <a:pPr eaLnBrk="1" hangingPunct="1"/>
            <a:r>
              <a:rPr lang="en-US" altLang="en-US" dirty="0" smtClean="0">
                <a:solidFill>
                  <a:srgbClr val="00B050"/>
                </a:solidFill>
              </a:rPr>
              <a:t>Example of  type declaration (explicit)</a:t>
            </a:r>
          </a:p>
          <a:p>
            <a:pPr lvl="1" eaLnBrk="1" hangingPunct="1"/>
            <a:r>
              <a:rPr lang="en-US" altLang="en-US" b="1" dirty="0" smtClean="0">
                <a:solidFill>
                  <a:srgbClr val="00B050"/>
                </a:solidFill>
              </a:rPr>
              <a:t>Type</a:t>
            </a:r>
            <a:r>
              <a:rPr lang="en-US" altLang="en-US" dirty="0" smtClean="0">
                <a:solidFill>
                  <a:srgbClr val="00B050"/>
                </a:solidFill>
              </a:rPr>
              <a:t> </a:t>
            </a:r>
            <a:r>
              <a:rPr lang="en-US" altLang="en-US" dirty="0" err="1" smtClean="0">
                <a:solidFill>
                  <a:srgbClr val="00B050"/>
                </a:solidFill>
              </a:rPr>
              <a:t>MyArray</a:t>
            </a:r>
            <a:r>
              <a:rPr lang="en-US" altLang="en-US" dirty="0" smtClean="0">
                <a:solidFill>
                  <a:srgbClr val="00B050"/>
                </a:solidFill>
              </a:rPr>
              <a:t> = Array [1..10] of Integers</a:t>
            </a:r>
          </a:p>
          <a:p>
            <a:pPr eaLnBrk="1" hangingPunct="1">
              <a:defRPr/>
            </a:pPr>
            <a:r>
              <a:rPr lang="en-US" dirty="0">
                <a:solidFill>
                  <a:srgbClr val="C00000"/>
                </a:solidFill>
              </a:rPr>
              <a:t>Example of anonymously</a:t>
            </a:r>
          </a:p>
          <a:p>
            <a:pPr lvl="1" eaLnBrk="1" hangingPunct="1">
              <a:defRPr/>
            </a:pPr>
            <a:r>
              <a:rPr lang="en-US" dirty="0" err="1">
                <a:solidFill>
                  <a:srgbClr val="C00000"/>
                </a:solidFill>
              </a:rPr>
              <a:t>Var</a:t>
            </a:r>
            <a:r>
              <a:rPr lang="en-US" dirty="0">
                <a:solidFill>
                  <a:srgbClr val="C00000"/>
                </a:solidFill>
              </a:rPr>
              <a:t> a: Array [1..10] of real;</a:t>
            </a:r>
          </a:p>
          <a:p>
            <a:pPr>
              <a:defRPr/>
            </a:pPr>
            <a:r>
              <a:rPr lang="en-US" dirty="0" smtClean="0"/>
              <a:t>For anonymous declaration, compiler </a:t>
            </a:r>
            <a:r>
              <a:rPr lang="en-US" dirty="0"/>
              <a:t>will expand the above  </a:t>
            </a:r>
            <a:r>
              <a:rPr lang="en-US" dirty="0" smtClean="0"/>
              <a:t>by inserting</a:t>
            </a:r>
            <a:endParaRPr lang="en-US" dirty="0"/>
          </a:p>
          <a:p>
            <a:pPr lvl="1">
              <a:defRPr/>
            </a:pPr>
            <a:r>
              <a:rPr lang="en-US" dirty="0">
                <a:solidFill>
                  <a:srgbClr val="7030A0"/>
                </a:solidFill>
              </a:rPr>
              <a:t>TYPE  #type01_in_line_77 = Array [1..10] of real;</a:t>
            </a:r>
          </a:p>
          <a:p>
            <a:pPr lvl="1">
              <a:defRPr/>
            </a:pPr>
            <a:r>
              <a:rPr lang="en-US" dirty="0" err="1">
                <a:solidFill>
                  <a:srgbClr val="7030A0"/>
                </a:solidFill>
              </a:rPr>
              <a:t>Var</a:t>
            </a:r>
            <a:r>
              <a:rPr lang="en-US" dirty="0">
                <a:solidFill>
                  <a:srgbClr val="7030A0"/>
                </a:solidFill>
              </a:rPr>
              <a:t> a : #type01_in_line_77 </a:t>
            </a:r>
          </a:p>
          <a:p>
            <a:pPr eaLnBrk="1" hangingPunct="1"/>
            <a:endParaRPr lang="en-US" altLang="en-US" dirty="0" smtClean="0"/>
          </a:p>
        </p:txBody>
      </p:sp>
      <p:sp>
        <p:nvSpPr>
          <p:cNvPr id="3379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21F469-DF1B-4850-AE7B-18E7914A32A4}" type="slidenum">
              <a:rPr lang="en-US" altLang="en-US">
                <a:solidFill>
                  <a:srgbClr val="FFFFFF"/>
                </a:solidFill>
              </a:rPr>
              <a:pPr/>
              <a:t>40</a:t>
            </a:fld>
            <a:endParaRPr lang="en-US" altLang="en-US">
              <a:solidFill>
                <a:srgbClr val="FFFFFF"/>
              </a:solidFill>
            </a:endParaRPr>
          </a:p>
        </p:txBody>
      </p:sp>
    </p:spTree>
    <p:extLst>
      <p:ext uri="{BB962C8B-B14F-4D97-AF65-F5344CB8AC3E}">
        <p14:creationId xmlns:p14="http://schemas.microsoft.com/office/powerpoint/2010/main" val="40823622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76715" y="464108"/>
            <a:ext cx="7886700" cy="1325563"/>
          </a:xfrm>
        </p:spPr>
        <p:txBody>
          <a:bodyPr/>
          <a:lstStyle/>
          <a:p>
            <a:pPr eaLnBrk="1" fontAlgn="auto" hangingPunct="1">
              <a:spcAft>
                <a:spcPts val="0"/>
              </a:spcAft>
              <a:defRPr/>
            </a:pPr>
            <a:r>
              <a:rPr lang="en-US" dirty="0" smtClean="0"/>
              <a:t>Type conversions</a:t>
            </a:r>
          </a:p>
        </p:txBody>
      </p:sp>
      <p:sp>
        <p:nvSpPr>
          <p:cNvPr id="52227" name="Rectangle 3"/>
          <p:cNvSpPr>
            <a:spLocks noGrp="1" noChangeArrowheads="1"/>
          </p:cNvSpPr>
          <p:nvPr>
            <p:ph sz="quarter" idx="1"/>
          </p:nvPr>
        </p:nvSpPr>
        <p:spPr>
          <a:xfrm>
            <a:off x="0" y="1789671"/>
            <a:ext cx="7467600" cy="4873625"/>
          </a:xfrm>
        </p:spPr>
        <p:txBody>
          <a:bodyPr/>
          <a:lstStyle/>
          <a:p>
            <a:pPr eaLnBrk="1" hangingPunct="1">
              <a:defRPr/>
            </a:pPr>
            <a:r>
              <a:rPr lang="en-US" dirty="0" smtClean="0"/>
              <a:t>How about when we expect a value of type </a:t>
            </a:r>
            <a:r>
              <a:rPr lang="en-US" dirty="0" smtClean="0">
                <a:solidFill>
                  <a:srgbClr val="FF0000"/>
                </a:solidFill>
              </a:rPr>
              <a:t>T1</a:t>
            </a:r>
            <a:r>
              <a:rPr lang="en-US" dirty="0" smtClean="0"/>
              <a:t> but we find a value of type </a:t>
            </a:r>
            <a:r>
              <a:rPr lang="en-US" dirty="0" smtClean="0">
                <a:solidFill>
                  <a:srgbClr val="00B050"/>
                </a:solidFill>
              </a:rPr>
              <a:t>T2</a:t>
            </a:r>
            <a:r>
              <a:rPr lang="en-US" dirty="0" smtClean="0"/>
              <a:t>. </a:t>
            </a:r>
          </a:p>
          <a:p>
            <a:pPr lvl="1">
              <a:defRPr/>
            </a:pPr>
            <a:r>
              <a:rPr lang="en-US" dirty="0" smtClean="0"/>
              <a:t>is this OK?</a:t>
            </a:r>
          </a:p>
          <a:p>
            <a:pPr eaLnBrk="1" hangingPunct="1">
              <a:defRPr/>
            </a:pPr>
            <a:r>
              <a:rPr lang="en-US" dirty="0" smtClean="0"/>
              <a:t>Type expected </a:t>
            </a:r>
            <a:r>
              <a:rPr lang="en-US" dirty="0" smtClean="0">
                <a:solidFill>
                  <a:srgbClr val="FF0000"/>
                </a:solidFill>
              </a:rPr>
              <a:t>vs</a:t>
            </a:r>
            <a:r>
              <a:rPr lang="en-US" dirty="0" smtClean="0"/>
              <a:t>. type found</a:t>
            </a:r>
          </a:p>
          <a:p>
            <a:pPr lvl="1" eaLnBrk="1" hangingPunct="1">
              <a:defRPr/>
            </a:pPr>
            <a:r>
              <a:rPr lang="en-US" dirty="0" smtClean="0"/>
              <a:t>If T1 </a:t>
            </a:r>
            <a:r>
              <a:rPr lang="en-US" dirty="0" smtClean="0">
                <a:sym typeface="Symbol" pitchFamily="18" charset="2"/>
              </a:rPr>
              <a:t> </a:t>
            </a:r>
            <a:r>
              <a:rPr lang="en-US" dirty="0" smtClean="0"/>
              <a:t>T2, then no problem </a:t>
            </a:r>
          </a:p>
          <a:p>
            <a:pPr lvl="1" eaLnBrk="1" hangingPunct="1">
              <a:defRPr/>
            </a:pPr>
            <a:r>
              <a:rPr lang="en-US" dirty="0" smtClean="0"/>
              <a:t>Else the rules are </a:t>
            </a:r>
            <a:r>
              <a:rPr lang="en-US" dirty="0" smtClean="0">
                <a:solidFill>
                  <a:srgbClr val="FF0000"/>
                </a:solidFill>
              </a:rPr>
              <a:t>language-dependent</a:t>
            </a:r>
          </a:p>
          <a:p>
            <a:pPr>
              <a:defRPr/>
            </a:pPr>
            <a:r>
              <a:rPr lang="en-US" dirty="0" smtClean="0">
                <a:solidFill>
                  <a:schemeClr val="bg2">
                    <a:lumMod val="25000"/>
                  </a:schemeClr>
                </a:solidFill>
              </a:rPr>
              <a:t>type Coercion </a:t>
            </a:r>
          </a:p>
          <a:p>
            <a:pPr lvl="1">
              <a:defRPr/>
            </a:pPr>
            <a:r>
              <a:rPr lang="en-US" dirty="0" smtClean="0">
                <a:solidFill>
                  <a:schemeClr val="bg2">
                    <a:lumMod val="25000"/>
                  </a:schemeClr>
                </a:solidFill>
              </a:rPr>
              <a:t>Implicit type conversion</a:t>
            </a:r>
          </a:p>
          <a:p>
            <a:pPr>
              <a:defRPr/>
            </a:pPr>
            <a:r>
              <a:rPr lang="en-US" dirty="0" smtClean="0">
                <a:solidFill>
                  <a:schemeClr val="bg2">
                    <a:lumMod val="25000"/>
                  </a:schemeClr>
                </a:solidFill>
              </a:rPr>
              <a:t>type Casting </a:t>
            </a:r>
          </a:p>
          <a:p>
            <a:pPr lvl="1">
              <a:defRPr/>
            </a:pPr>
            <a:r>
              <a:rPr lang="en-US" dirty="0" smtClean="0">
                <a:solidFill>
                  <a:schemeClr val="bg2">
                    <a:lumMod val="25000"/>
                  </a:schemeClr>
                </a:solidFill>
              </a:rPr>
              <a:t>Explicit type conversion</a:t>
            </a:r>
          </a:p>
        </p:txBody>
      </p:sp>
      <p:sp>
        <p:nvSpPr>
          <p:cNvPr id="5222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F4FE4B-E1DF-44BD-85D7-5AE15677386C}" type="slidenum">
              <a:rPr lang="en-US" altLang="en-US">
                <a:solidFill>
                  <a:srgbClr val="FFFFFF"/>
                </a:solidFill>
              </a:rPr>
              <a:pPr/>
              <a:t>41</a:t>
            </a:fld>
            <a:endParaRPr lang="en-US" altLang="en-US">
              <a:solidFill>
                <a:srgbClr val="FFFFFF"/>
              </a:solidFill>
            </a:endParaRPr>
          </a:p>
        </p:txBody>
      </p:sp>
    </p:spTree>
    <p:extLst>
      <p:ext uri="{BB962C8B-B14F-4D97-AF65-F5344CB8AC3E}">
        <p14:creationId xmlns:p14="http://schemas.microsoft.com/office/powerpoint/2010/main" val="2316344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0" y="378941"/>
            <a:ext cx="8515350" cy="1311748"/>
          </a:xfrm>
        </p:spPr>
        <p:txBody>
          <a:bodyPr wrap="square" lIns="91440" tIns="45720" rIns="91440" bIns="45720" numCol="1" anchorCtr="0" compatLnSpc="1">
            <a:prstTxWarp prst="textNoShape">
              <a:avLst/>
            </a:prstTxWarp>
            <a:normAutofit fontScale="90000"/>
          </a:bodyPr>
          <a:lstStyle/>
          <a:p>
            <a:pPr marL="342900" indent="-342900" eaLnBrk="1" hangingPunct="1"/>
            <a:r>
              <a:rPr lang="en-US" altLang="en-US" cap="none" dirty="0" smtClean="0"/>
              <a:t>Coercions (implicit type conversion) </a:t>
            </a:r>
            <a:r>
              <a:rPr lang="en-US" altLang="en-US" cap="none" dirty="0" smtClean="0">
                <a:solidFill>
                  <a:srgbClr val="FF0000"/>
                </a:solidFill>
              </a:rPr>
              <a:t/>
            </a:r>
            <a:br>
              <a:rPr lang="en-US" altLang="en-US" cap="none" dirty="0" smtClean="0">
                <a:solidFill>
                  <a:srgbClr val="FF0000"/>
                </a:solidFill>
              </a:rPr>
            </a:br>
            <a:endParaRPr lang="en-US" altLang="en-US" cap="none" dirty="0" smtClean="0"/>
          </a:p>
        </p:txBody>
      </p:sp>
      <p:sp>
        <p:nvSpPr>
          <p:cNvPr id="53251" name="Rectangle 3"/>
          <p:cNvSpPr>
            <a:spLocks noGrp="1" noChangeArrowheads="1"/>
          </p:cNvSpPr>
          <p:nvPr>
            <p:ph sz="quarter" idx="1"/>
          </p:nvPr>
        </p:nvSpPr>
        <p:spPr>
          <a:xfrm>
            <a:off x="0" y="1789671"/>
            <a:ext cx="9144000" cy="4873625"/>
          </a:xfrm>
        </p:spPr>
        <p:txBody>
          <a:bodyPr>
            <a:normAutofit lnSpcReduction="10000"/>
          </a:bodyPr>
          <a:lstStyle/>
          <a:p>
            <a:r>
              <a:rPr lang="en-US" altLang="en-US" dirty="0" smtClean="0"/>
              <a:t>The language definition specifies what conversions are necessary</a:t>
            </a:r>
          </a:p>
          <a:p>
            <a:r>
              <a:rPr lang="en-US" altLang="en-US" dirty="0" smtClean="0"/>
              <a:t>In assignment statement:</a:t>
            </a:r>
          </a:p>
          <a:p>
            <a:pPr lvl="1"/>
            <a:r>
              <a:rPr lang="en-US" altLang="en-US" dirty="0" smtClean="0"/>
              <a:t> The conversion is always to </a:t>
            </a:r>
            <a:r>
              <a:rPr lang="en-US" altLang="en-US" dirty="0" smtClean="0">
                <a:solidFill>
                  <a:srgbClr val="FF0000"/>
                </a:solidFill>
              </a:rPr>
              <a:t>LV</a:t>
            </a:r>
            <a:endParaRPr lang="en-US" altLang="en-US" dirty="0" smtClean="0">
              <a:solidFill>
                <a:srgbClr val="FF0000"/>
              </a:solidFill>
            </a:endParaRPr>
          </a:p>
          <a:p>
            <a:r>
              <a:rPr lang="en-US" altLang="en-US" dirty="0" smtClean="0"/>
              <a:t>In expression (x + k), </a:t>
            </a:r>
          </a:p>
          <a:p>
            <a:pPr lvl="1"/>
            <a:r>
              <a:rPr lang="en-US" altLang="en-US" dirty="0" smtClean="0"/>
              <a:t>where x is real </a:t>
            </a:r>
          </a:p>
          <a:p>
            <a:pPr lvl="1"/>
            <a:r>
              <a:rPr lang="en-US" altLang="en-US" dirty="0" smtClean="0"/>
              <a:t>and k is integer:</a:t>
            </a:r>
          </a:p>
          <a:p>
            <a:pPr lvl="1"/>
            <a:r>
              <a:rPr lang="en-US" altLang="en-US" dirty="0" smtClean="0"/>
              <a:t> the compiler has to convert one of the operands of + to the other to ensure both having the same type</a:t>
            </a:r>
          </a:p>
          <a:p>
            <a:pPr lvl="1"/>
            <a:r>
              <a:rPr lang="en-US" altLang="en-US" dirty="0" smtClean="0"/>
              <a:t>E.g.,: double d; long l; </a:t>
            </a:r>
            <a:r>
              <a:rPr lang="en-US" altLang="en-US" dirty="0" err="1" smtClean="0"/>
              <a:t>int</a:t>
            </a:r>
            <a:r>
              <a:rPr lang="en-US" altLang="en-US" dirty="0" smtClean="0"/>
              <a:t> </a:t>
            </a:r>
            <a:r>
              <a:rPr lang="en-US" altLang="en-US" dirty="0" err="1" smtClean="0"/>
              <a:t>i</a:t>
            </a:r>
            <a:r>
              <a:rPr lang="en-US" altLang="en-US" dirty="0" smtClean="0"/>
              <a:t>; </a:t>
            </a:r>
          </a:p>
          <a:p>
            <a:pPr lvl="2"/>
            <a:r>
              <a:rPr lang="en-US" altLang="en-US" dirty="0" smtClean="0"/>
              <a:t>if (d &gt; </a:t>
            </a:r>
            <a:r>
              <a:rPr lang="en-US" altLang="en-US" dirty="0" err="1" smtClean="0"/>
              <a:t>i</a:t>
            </a:r>
            <a:r>
              <a:rPr lang="en-US" altLang="en-US" dirty="0" smtClean="0"/>
              <a:t>) d = </a:t>
            </a:r>
            <a:r>
              <a:rPr lang="en-US" altLang="en-US" dirty="0" err="1" smtClean="0"/>
              <a:t>i</a:t>
            </a:r>
            <a:r>
              <a:rPr lang="en-US" altLang="en-US" dirty="0" smtClean="0"/>
              <a:t>; </a:t>
            </a:r>
          </a:p>
          <a:p>
            <a:pPr lvl="2"/>
            <a:r>
              <a:rPr lang="en-US" altLang="en-US" dirty="0" smtClean="0"/>
              <a:t>if (</a:t>
            </a:r>
            <a:r>
              <a:rPr lang="en-US" altLang="en-US" dirty="0" err="1" smtClean="0"/>
              <a:t>i</a:t>
            </a:r>
            <a:r>
              <a:rPr lang="en-US" altLang="en-US" dirty="0" smtClean="0"/>
              <a:t> &gt; l) l = </a:t>
            </a:r>
            <a:r>
              <a:rPr lang="en-US" altLang="en-US" dirty="0" err="1" smtClean="0"/>
              <a:t>i</a:t>
            </a:r>
            <a:r>
              <a:rPr lang="en-US" altLang="en-US" dirty="0" smtClean="0"/>
              <a:t>; </a:t>
            </a:r>
          </a:p>
          <a:p>
            <a:pPr lvl="2"/>
            <a:r>
              <a:rPr lang="en-US" altLang="en-US" dirty="0" smtClean="0"/>
              <a:t>if (d == l) d *= 2;</a:t>
            </a:r>
          </a:p>
        </p:txBody>
      </p:sp>
      <p:sp>
        <p:nvSpPr>
          <p:cNvPr id="5325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696B30-1854-4A20-B18B-CC85562774A0}" type="slidenum">
              <a:rPr lang="en-US" altLang="en-US">
                <a:solidFill>
                  <a:srgbClr val="FFFFFF"/>
                </a:solidFill>
              </a:rPr>
              <a:pPr/>
              <a:t>42</a:t>
            </a:fld>
            <a:endParaRPr lang="en-US" altLang="en-US">
              <a:solidFill>
                <a:srgbClr val="FFFFFF"/>
              </a:solidFill>
            </a:endParaRPr>
          </a:p>
        </p:txBody>
      </p:sp>
    </p:spTree>
    <p:extLst>
      <p:ext uri="{BB962C8B-B14F-4D97-AF65-F5344CB8AC3E}">
        <p14:creationId xmlns:p14="http://schemas.microsoft.com/office/powerpoint/2010/main" val="1591059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0" y="365126"/>
            <a:ext cx="8515350" cy="1325563"/>
          </a:xfrm>
        </p:spPr>
        <p:txBody>
          <a:bodyPr/>
          <a:lstStyle/>
          <a:p>
            <a:pPr>
              <a:defRPr/>
            </a:pPr>
            <a:r>
              <a:rPr lang="en-US" dirty="0" smtClean="0"/>
              <a:t>Casting (explicit type conversion)</a:t>
            </a:r>
          </a:p>
        </p:txBody>
      </p:sp>
      <p:sp>
        <p:nvSpPr>
          <p:cNvPr id="54275" name="Rectangle 3"/>
          <p:cNvSpPr>
            <a:spLocks noGrp="1" noChangeArrowheads="1"/>
          </p:cNvSpPr>
          <p:nvPr>
            <p:ph sz="quarter" idx="1"/>
          </p:nvPr>
        </p:nvSpPr>
        <p:spPr>
          <a:xfrm>
            <a:off x="78259" y="1690689"/>
            <a:ext cx="8834831" cy="4873625"/>
          </a:xfrm>
        </p:spPr>
        <p:txBody>
          <a:bodyPr/>
          <a:lstStyle/>
          <a:p>
            <a:r>
              <a:rPr lang="en-US" altLang="en-US" dirty="0" smtClean="0"/>
              <a:t>When programmers are required to convert type explicitly</a:t>
            </a:r>
          </a:p>
          <a:p>
            <a:pPr lvl="1"/>
            <a:r>
              <a:rPr lang="en-US" altLang="en-US" dirty="0" smtClean="0"/>
              <a:t>Explicit conversion looks like function applications to type checker</a:t>
            </a:r>
          </a:p>
          <a:p>
            <a:r>
              <a:rPr lang="en-US" altLang="en-US" dirty="0" smtClean="0"/>
              <a:t>double da = 3.3; </a:t>
            </a:r>
          </a:p>
          <a:p>
            <a:r>
              <a:rPr lang="en-US" altLang="en-US" dirty="0" smtClean="0"/>
              <a:t>double </a:t>
            </a:r>
            <a:r>
              <a:rPr lang="en-US" altLang="en-US" dirty="0" err="1" smtClean="0"/>
              <a:t>db</a:t>
            </a:r>
            <a:r>
              <a:rPr lang="en-US" altLang="en-US" dirty="0" smtClean="0"/>
              <a:t> = 3.3; </a:t>
            </a:r>
          </a:p>
          <a:p>
            <a:r>
              <a:rPr lang="en-US" altLang="en-US" dirty="0" smtClean="0"/>
              <a:t>double dc = 3.4; </a:t>
            </a:r>
          </a:p>
          <a:p>
            <a:r>
              <a:rPr lang="en-US" altLang="en-US" sz="2000" dirty="0" err="1" smtClean="0"/>
              <a:t>int</a:t>
            </a:r>
            <a:r>
              <a:rPr lang="en-US" altLang="en-US" sz="2000" dirty="0" smtClean="0"/>
              <a:t> result = (</a:t>
            </a:r>
            <a:r>
              <a:rPr lang="en-US" altLang="en-US" sz="2000" dirty="0" err="1" smtClean="0"/>
              <a:t>int</a:t>
            </a:r>
            <a:r>
              <a:rPr lang="en-US" altLang="en-US" sz="2000" dirty="0" smtClean="0"/>
              <a:t>)da + (</a:t>
            </a:r>
            <a:r>
              <a:rPr lang="en-US" altLang="en-US" sz="2000" dirty="0" err="1" smtClean="0"/>
              <a:t>int</a:t>
            </a:r>
            <a:r>
              <a:rPr lang="en-US" altLang="en-US" sz="2000" dirty="0" smtClean="0"/>
              <a:t>)</a:t>
            </a:r>
            <a:r>
              <a:rPr lang="en-US" altLang="en-US" sz="2000" dirty="0" err="1" smtClean="0"/>
              <a:t>db</a:t>
            </a:r>
            <a:r>
              <a:rPr lang="en-US" altLang="en-US" sz="2000" dirty="0" smtClean="0"/>
              <a:t> + (</a:t>
            </a:r>
            <a:r>
              <a:rPr lang="en-US" altLang="en-US" sz="2000" dirty="0" err="1" smtClean="0"/>
              <a:t>int</a:t>
            </a:r>
            <a:r>
              <a:rPr lang="en-US" altLang="en-US" sz="2000" dirty="0" smtClean="0"/>
              <a:t>)dc;  </a:t>
            </a:r>
            <a:r>
              <a:rPr lang="en-US" altLang="en-US" sz="2000" dirty="0" smtClean="0">
                <a:solidFill>
                  <a:srgbClr val="00B050"/>
                </a:solidFill>
              </a:rPr>
              <a:t>//result == 9 </a:t>
            </a:r>
          </a:p>
          <a:p>
            <a:r>
              <a:rPr lang="en-US" altLang="en-US" sz="2000" dirty="0" smtClean="0">
                <a:solidFill>
                  <a:srgbClr val="7030A0"/>
                </a:solidFill>
              </a:rPr>
              <a:t>if </a:t>
            </a:r>
            <a:r>
              <a:rPr lang="en-US" altLang="en-US" sz="2000" dirty="0" smtClean="0">
                <a:solidFill>
                  <a:srgbClr val="7030A0"/>
                </a:solidFill>
              </a:rPr>
              <a:t>implicit conversion would be used (as with "result = da + </a:t>
            </a:r>
            <a:r>
              <a:rPr lang="en-US" altLang="en-US" sz="2000" dirty="0" err="1" smtClean="0">
                <a:solidFill>
                  <a:srgbClr val="7030A0"/>
                </a:solidFill>
              </a:rPr>
              <a:t>db</a:t>
            </a:r>
            <a:r>
              <a:rPr lang="en-US" altLang="en-US" sz="2000" dirty="0" smtClean="0">
                <a:solidFill>
                  <a:srgbClr val="7030A0"/>
                </a:solidFill>
              </a:rPr>
              <a:t> + dc"), result would be equal to 10</a:t>
            </a:r>
          </a:p>
        </p:txBody>
      </p:sp>
      <p:sp>
        <p:nvSpPr>
          <p:cNvPr id="5427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02FF55-58CF-44BD-A0E1-9B8F0E537A57}" type="slidenum">
              <a:rPr lang="en-US" altLang="en-US">
                <a:solidFill>
                  <a:srgbClr val="FFFFFF"/>
                </a:solidFill>
              </a:rPr>
              <a:pPr/>
              <a:t>43</a:t>
            </a:fld>
            <a:endParaRPr lang="en-US" altLang="en-US">
              <a:solidFill>
                <a:srgbClr val="FFFFFF"/>
              </a:solidFill>
            </a:endParaRPr>
          </a:p>
        </p:txBody>
      </p:sp>
    </p:spTree>
    <p:extLst>
      <p:ext uri="{BB962C8B-B14F-4D97-AF65-F5344CB8AC3E}">
        <p14:creationId xmlns:p14="http://schemas.microsoft.com/office/powerpoint/2010/main" val="6213830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365126"/>
            <a:ext cx="9144000" cy="1325563"/>
          </a:xfrm>
        </p:spPr>
        <p:txBody>
          <a:bodyPr/>
          <a:lstStyle/>
          <a:p>
            <a:pPr eaLnBrk="1" fontAlgn="auto" hangingPunct="1">
              <a:spcAft>
                <a:spcPts val="0"/>
              </a:spcAft>
              <a:defRPr/>
            </a:pPr>
            <a:r>
              <a:rPr lang="en-US" dirty="0" smtClean="0"/>
              <a:t>Specification of a simple </a:t>
            </a:r>
            <a:r>
              <a:rPr lang="en-US" dirty="0"/>
              <a:t>t</a:t>
            </a:r>
            <a:r>
              <a:rPr lang="en-US" dirty="0" smtClean="0"/>
              <a:t>ype </a:t>
            </a:r>
            <a:r>
              <a:rPr lang="en-US" dirty="0"/>
              <a:t>c</a:t>
            </a:r>
            <a:r>
              <a:rPr lang="en-US" dirty="0" smtClean="0"/>
              <a:t>hecker</a:t>
            </a:r>
          </a:p>
        </p:txBody>
      </p:sp>
      <p:sp>
        <p:nvSpPr>
          <p:cNvPr id="55299" name="Rectangle 3"/>
          <p:cNvSpPr>
            <a:spLocks noGrp="1" noChangeArrowheads="1"/>
          </p:cNvSpPr>
          <p:nvPr>
            <p:ph sz="quarter" idx="1"/>
          </p:nvPr>
        </p:nvSpPr>
        <p:spPr>
          <a:xfrm>
            <a:off x="0" y="1773195"/>
            <a:ext cx="9144000" cy="4873625"/>
          </a:xfrm>
        </p:spPr>
        <p:txBody>
          <a:bodyPr/>
          <a:lstStyle/>
          <a:p>
            <a:pPr eaLnBrk="1" hangingPunct="1"/>
            <a:r>
              <a:rPr lang="en-US" altLang="en-US" dirty="0" smtClean="0"/>
              <a:t>A simple type checker for a simple language using </a:t>
            </a:r>
            <a:r>
              <a:rPr lang="en-US" altLang="en-US" dirty="0" smtClean="0">
                <a:solidFill>
                  <a:srgbClr val="FF0000"/>
                </a:solidFill>
              </a:rPr>
              <a:t>define/usage</a:t>
            </a:r>
            <a:r>
              <a:rPr lang="en-US" altLang="en-US" dirty="0" smtClean="0">
                <a:solidFill>
                  <a:srgbClr val="00B050"/>
                </a:solidFill>
              </a:rPr>
              <a:t> </a:t>
            </a:r>
            <a:r>
              <a:rPr lang="en-US" altLang="en-US" dirty="0" smtClean="0"/>
              <a:t>semantics</a:t>
            </a:r>
          </a:p>
          <a:p>
            <a:pPr eaLnBrk="1" hangingPunct="1"/>
            <a:r>
              <a:rPr lang="en-US" altLang="en-US" dirty="0" smtClean="0">
                <a:solidFill>
                  <a:srgbClr val="0070C0"/>
                </a:solidFill>
              </a:rPr>
              <a:t>The type checker is specification of translation scheme </a:t>
            </a:r>
          </a:p>
          <a:p>
            <a:pPr lvl="1" eaLnBrk="1" hangingPunct="1"/>
            <a:r>
              <a:rPr lang="en-US" altLang="en-US" dirty="0" smtClean="0">
                <a:solidFill>
                  <a:srgbClr val="0070C0"/>
                </a:solidFill>
              </a:rPr>
              <a:t> it synthesizes type of each expression using the type of its sub-expressions</a:t>
            </a:r>
          </a:p>
          <a:p>
            <a:pPr eaLnBrk="1" hangingPunct="1"/>
            <a:r>
              <a:rPr lang="en-US" altLang="en-US" dirty="0" smtClean="0"/>
              <a:t>P</a:t>
            </a:r>
            <a:r>
              <a:rPr lang="en-US" altLang="en-US" dirty="0" smtClean="0">
                <a:sym typeface="Symbol" panose="05050102010706020507" pitchFamily="18" charset="2"/>
              </a:rPr>
              <a:t>D; E</a:t>
            </a:r>
          </a:p>
          <a:p>
            <a:r>
              <a:rPr lang="en-US" altLang="en-US" dirty="0" smtClean="0"/>
              <a:t>D</a:t>
            </a:r>
            <a:r>
              <a:rPr lang="en-US" altLang="en-US" dirty="0" smtClean="0">
                <a:sym typeface="Symbol" panose="05050102010706020507" pitchFamily="18" charset="2"/>
              </a:rPr>
              <a:t> </a:t>
            </a:r>
            <a:r>
              <a:rPr lang="en-US" altLang="en-US" b="1" dirty="0" err="1" smtClean="0">
                <a:sym typeface="Symbol" panose="05050102010706020507" pitchFamily="18" charset="2"/>
              </a:rPr>
              <a:t>id:</a:t>
            </a:r>
            <a:r>
              <a:rPr lang="en-US" altLang="en-US" dirty="0" err="1" smtClean="0">
                <a:sym typeface="Symbol" panose="05050102010706020507" pitchFamily="18" charset="2"/>
              </a:rPr>
              <a:t>T</a:t>
            </a:r>
            <a:r>
              <a:rPr lang="en-US" altLang="en-US" dirty="0">
                <a:sym typeface="Symbol" panose="05050102010706020507" pitchFamily="18" charset="2"/>
              </a:rPr>
              <a:t> | </a:t>
            </a:r>
            <a:r>
              <a:rPr lang="en-US" altLang="en-US" dirty="0" smtClean="0">
                <a:sym typeface="Symbol" panose="05050102010706020507" pitchFamily="18" charset="2"/>
              </a:rPr>
              <a:t>D; </a:t>
            </a:r>
            <a:r>
              <a:rPr lang="en-US" altLang="en-US" dirty="0">
                <a:sym typeface="Symbol" panose="05050102010706020507" pitchFamily="18" charset="2"/>
              </a:rPr>
              <a:t>D </a:t>
            </a:r>
            <a:r>
              <a:rPr lang="en-US" altLang="en-US" dirty="0" smtClean="0">
                <a:sym typeface="Symbol" panose="05050102010706020507" pitchFamily="18" charset="2"/>
              </a:rPr>
              <a:t>|</a:t>
            </a:r>
            <a:r>
              <a:rPr lang="az-Cyrl-AZ" altLang="en-US" dirty="0" smtClean="0">
                <a:sym typeface="Symbol" panose="05050102010706020507" pitchFamily="18" charset="2"/>
              </a:rPr>
              <a:t>Ԑ</a:t>
            </a:r>
            <a:endParaRPr lang="en-US" altLang="en-US" dirty="0" smtClean="0">
              <a:sym typeface="Symbol" panose="05050102010706020507" pitchFamily="18" charset="2"/>
            </a:endParaRPr>
          </a:p>
          <a:p>
            <a:r>
              <a:rPr lang="en-US" altLang="en-US" dirty="0" smtClean="0"/>
              <a:t>T</a:t>
            </a:r>
            <a:r>
              <a:rPr lang="en-US" altLang="en-US" dirty="0" smtClean="0">
                <a:sym typeface="Symbol" panose="05050102010706020507" pitchFamily="18" charset="2"/>
              </a:rPr>
              <a:t> </a:t>
            </a:r>
            <a:r>
              <a:rPr lang="en-US" altLang="en-US" b="1" dirty="0" smtClean="0">
                <a:sym typeface="Symbol" panose="05050102010706020507" pitchFamily="18" charset="2"/>
              </a:rPr>
              <a:t>char</a:t>
            </a:r>
            <a:r>
              <a:rPr lang="en-US" altLang="en-US" dirty="0" smtClean="0">
                <a:sym typeface="Symbol" panose="05050102010706020507" pitchFamily="18" charset="2"/>
              </a:rPr>
              <a:t> |</a:t>
            </a:r>
            <a:r>
              <a:rPr lang="en-US" altLang="en-US" b="1" dirty="0" smtClean="0">
                <a:sym typeface="Symbol" panose="05050102010706020507" pitchFamily="18" charset="2"/>
              </a:rPr>
              <a:t>integer</a:t>
            </a:r>
            <a:r>
              <a:rPr lang="en-US" altLang="en-US" dirty="0" smtClean="0">
                <a:sym typeface="Symbol" panose="05050102010706020507" pitchFamily="18" charset="2"/>
              </a:rPr>
              <a:t>| </a:t>
            </a:r>
            <a:r>
              <a:rPr lang="en-US" altLang="en-US" b="1" dirty="0" smtClean="0">
                <a:sym typeface="Symbol" panose="05050102010706020507" pitchFamily="18" charset="2"/>
              </a:rPr>
              <a:t>array</a:t>
            </a:r>
            <a:r>
              <a:rPr lang="en-US" altLang="en-US" dirty="0" smtClean="0">
                <a:sym typeface="Symbol" panose="05050102010706020507" pitchFamily="18" charset="2"/>
              </a:rPr>
              <a:t> [</a:t>
            </a:r>
            <a:r>
              <a:rPr lang="en-US" altLang="en-US" b="1" dirty="0" err="1" smtClean="0">
                <a:sym typeface="Symbol" panose="05050102010706020507" pitchFamily="18" charset="2"/>
              </a:rPr>
              <a:t>num</a:t>
            </a:r>
            <a:r>
              <a:rPr lang="en-US" altLang="en-US" dirty="0" smtClean="0">
                <a:sym typeface="Symbol" panose="05050102010706020507" pitchFamily="18" charset="2"/>
              </a:rPr>
              <a:t>] </a:t>
            </a:r>
            <a:r>
              <a:rPr lang="en-US" altLang="en-US" b="1" dirty="0" smtClean="0">
                <a:sym typeface="Symbol" panose="05050102010706020507" pitchFamily="18" charset="2"/>
              </a:rPr>
              <a:t>of T</a:t>
            </a:r>
            <a:r>
              <a:rPr lang="en-US" altLang="en-US" dirty="0" smtClean="0">
                <a:sym typeface="Symbol" panose="05050102010706020507" pitchFamily="18" charset="2"/>
              </a:rPr>
              <a:t> )|</a:t>
            </a:r>
            <a:r>
              <a:rPr lang="en-US" altLang="en-US" dirty="0">
                <a:sym typeface="Symbol" panose="05050102010706020507" pitchFamily="18" charset="2"/>
              </a:rPr>
              <a:t></a:t>
            </a:r>
            <a:r>
              <a:rPr lang="en-US" altLang="en-US" dirty="0" smtClean="0">
                <a:sym typeface="Symbol" panose="05050102010706020507" pitchFamily="18" charset="2"/>
              </a:rPr>
              <a:t>T</a:t>
            </a:r>
          </a:p>
          <a:p>
            <a:pPr eaLnBrk="1" hangingPunct="1"/>
            <a:r>
              <a:rPr lang="en-US" altLang="en-US" dirty="0" smtClean="0"/>
              <a:t>E</a:t>
            </a:r>
            <a:r>
              <a:rPr lang="en-US" altLang="en-US" dirty="0" smtClean="0">
                <a:sym typeface="Symbol" panose="05050102010706020507" pitchFamily="18" charset="2"/>
              </a:rPr>
              <a:t> </a:t>
            </a:r>
            <a:r>
              <a:rPr lang="en-US" altLang="en-US" b="1" dirty="0" smtClean="0">
                <a:sym typeface="Symbol" panose="05050102010706020507" pitchFamily="18" charset="2"/>
              </a:rPr>
              <a:t>literal </a:t>
            </a:r>
            <a:r>
              <a:rPr lang="en-US" altLang="en-US" dirty="0" smtClean="0">
                <a:sym typeface="Symbol" panose="05050102010706020507" pitchFamily="18" charset="2"/>
              </a:rPr>
              <a:t>| </a:t>
            </a:r>
            <a:r>
              <a:rPr lang="en-US" altLang="en-US" b="1" dirty="0" err="1" smtClean="0">
                <a:sym typeface="Symbol" panose="05050102010706020507" pitchFamily="18" charset="2"/>
              </a:rPr>
              <a:t>num</a:t>
            </a:r>
            <a:r>
              <a:rPr lang="en-US" altLang="en-US" dirty="0" smtClean="0">
                <a:sym typeface="Symbol" panose="05050102010706020507" pitchFamily="18" charset="2"/>
              </a:rPr>
              <a:t> | </a:t>
            </a:r>
            <a:r>
              <a:rPr lang="en-US" altLang="en-US" b="1" dirty="0" smtClean="0">
                <a:sym typeface="Symbol" panose="05050102010706020507" pitchFamily="18" charset="2"/>
              </a:rPr>
              <a:t>id</a:t>
            </a:r>
            <a:r>
              <a:rPr lang="en-US" altLang="en-US" dirty="0" smtClean="0">
                <a:sym typeface="Symbol" panose="05050102010706020507" pitchFamily="18" charset="2"/>
              </a:rPr>
              <a:t> | E </a:t>
            </a:r>
            <a:r>
              <a:rPr lang="en-US" altLang="en-US" b="1" dirty="0" smtClean="0">
                <a:sym typeface="Symbol" panose="05050102010706020507" pitchFamily="18" charset="2"/>
              </a:rPr>
              <a:t>mod</a:t>
            </a:r>
            <a:r>
              <a:rPr lang="en-US" altLang="en-US" dirty="0" smtClean="0">
                <a:sym typeface="Symbol" panose="05050102010706020507" pitchFamily="18" charset="2"/>
              </a:rPr>
              <a:t> E | E ( E )|E</a:t>
            </a:r>
          </a:p>
          <a:p>
            <a:pPr eaLnBrk="1" hangingPunct="1"/>
            <a:endParaRPr lang="en-US" altLang="en-US" dirty="0" smtClean="0">
              <a:sym typeface="Symbol" panose="05050102010706020507" pitchFamily="18" charset="2"/>
            </a:endParaRPr>
          </a:p>
          <a:p>
            <a:pPr eaLnBrk="1" hangingPunct="1"/>
            <a:endParaRPr lang="en-US" altLang="en-US" dirty="0" smtClean="0">
              <a:sym typeface="Symbol" panose="05050102010706020507" pitchFamily="18" charset="2"/>
            </a:endParaRPr>
          </a:p>
          <a:p>
            <a:pPr eaLnBrk="1" hangingPunct="1"/>
            <a:endParaRPr lang="en-US" altLang="en-US" dirty="0" smtClean="0">
              <a:sym typeface="Symbol" panose="05050102010706020507" pitchFamily="18" charset="2"/>
            </a:endParaRPr>
          </a:p>
        </p:txBody>
      </p:sp>
      <p:sp>
        <p:nvSpPr>
          <p:cNvPr id="5530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293FA9-A15A-4B3D-BDDD-DAF2E8DEA9B3}" type="slidenum">
              <a:rPr lang="en-US" altLang="en-US">
                <a:solidFill>
                  <a:srgbClr val="FFFFFF"/>
                </a:solidFill>
              </a:rPr>
              <a:pPr/>
              <a:t>44</a:t>
            </a:fld>
            <a:endParaRPr lang="en-US" altLang="en-US">
              <a:solidFill>
                <a:srgbClr val="FFFFFF"/>
              </a:solidFill>
            </a:endParaRPr>
          </a:p>
        </p:txBody>
      </p:sp>
    </p:spTree>
    <p:extLst>
      <p:ext uri="{BB962C8B-B14F-4D97-AF65-F5344CB8AC3E}">
        <p14:creationId xmlns:p14="http://schemas.microsoft.com/office/powerpoint/2010/main" val="1304560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373" y="365126"/>
            <a:ext cx="8259977" cy="1325563"/>
          </a:xfrm>
        </p:spPr>
        <p:txBody>
          <a:bodyPr/>
          <a:lstStyle/>
          <a:p>
            <a:pPr>
              <a:defRPr/>
            </a:pPr>
            <a:r>
              <a:rPr lang="en-US" dirty="0" smtClean="0"/>
              <a:t>Example of SAMPLE program generated </a:t>
            </a:r>
            <a:endParaRPr lang="en-US" dirty="0"/>
          </a:p>
        </p:txBody>
      </p:sp>
      <p:sp>
        <p:nvSpPr>
          <p:cNvPr id="56323" name="Content Placeholder 2"/>
          <p:cNvSpPr>
            <a:spLocks noGrp="1"/>
          </p:cNvSpPr>
          <p:nvPr>
            <p:ph sz="quarter" idx="1"/>
          </p:nvPr>
        </p:nvSpPr>
        <p:spPr>
          <a:xfrm>
            <a:off x="119448" y="1814384"/>
            <a:ext cx="7467600" cy="4873625"/>
          </a:xfrm>
        </p:spPr>
        <p:txBody>
          <a:bodyPr/>
          <a:lstStyle/>
          <a:p>
            <a:r>
              <a:rPr lang="en-US" altLang="en-US" dirty="0" smtClean="0"/>
              <a:t>Program generated with grammar include</a:t>
            </a:r>
          </a:p>
          <a:p>
            <a:pPr lvl="1"/>
            <a:r>
              <a:rPr lang="en-US" altLang="en-US" dirty="0" smtClean="0"/>
              <a:t>Key : integer</a:t>
            </a:r>
          </a:p>
          <a:p>
            <a:pPr lvl="1"/>
            <a:r>
              <a:rPr lang="en-US" altLang="en-US" dirty="0" smtClean="0"/>
              <a:t>Key mod 2011</a:t>
            </a:r>
          </a:p>
          <a:p>
            <a:pPr lvl="1"/>
            <a:r>
              <a:rPr lang="en-US" altLang="en-US" dirty="0" smtClean="0"/>
              <a:t>Array [256] of char</a:t>
            </a:r>
            <a:endParaRPr lang="en-US" altLang="en-US" dirty="0" smtClean="0">
              <a:solidFill>
                <a:srgbClr val="92D050"/>
              </a:solidFill>
            </a:endParaRPr>
          </a:p>
          <a:p>
            <a:pPr lvl="1"/>
            <a:r>
              <a:rPr lang="en-US" altLang="en-US" dirty="0" smtClean="0"/>
              <a:t>Key : </a:t>
            </a:r>
            <a:r>
              <a:rPr lang="en-US" altLang="en-US" dirty="0">
                <a:sym typeface="Symbol" panose="05050102010706020507" pitchFamily="18" charset="2"/>
              </a:rPr>
              <a:t>integer</a:t>
            </a:r>
            <a:endParaRPr lang="en-US" altLang="en-US" dirty="0" smtClean="0"/>
          </a:p>
        </p:txBody>
      </p:sp>
      <p:sp>
        <p:nvSpPr>
          <p:cNvPr id="5632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8D66E7-2BB4-403C-859C-315CA1490F00}" type="slidenum">
              <a:rPr lang="en-US" altLang="en-US">
                <a:solidFill>
                  <a:srgbClr val="FFFFFF"/>
                </a:solidFill>
              </a:rPr>
              <a:pPr/>
              <a:t>45</a:t>
            </a:fld>
            <a:endParaRPr lang="en-US" altLang="en-US">
              <a:solidFill>
                <a:srgbClr val="FFFFFF"/>
              </a:solidFill>
            </a:endParaRPr>
          </a:p>
        </p:txBody>
      </p:sp>
    </p:spTree>
    <p:extLst>
      <p:ext uri="{BB962C8B-B14F-4D97-AF65-F5344CB8AC3E}">
        <p14:creationId xmlns:p14="http://schemas.microsoft.com/office/powerpoint/2010/main" val="3312989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7882" y="355078"/>
            <a:ext cx="9096118" cy="1325563"/>
          </a:xfrm>
        </p:spPr>
        <p:txBody>
          <a:bodyPr/>
          <a:lstStyle/>
          <a:p>
            <a:pPr eaLnBrk="1" fontAlgn="auto" hangingPunct="1">
              <a:spcAft>
                <a:spcPts val="0"/>
              </a:spcAft>
              <a:defRPr/>
            </a:pPr>
            <a:r>
              <a:rPr lang="en-US" dirty="0" smtClean="0"/>
              <a:t>Translation scheme to save variable declaration</a:t>
            </a:r>
          </a:p>
        </p:txBody>
      </p:sp>
      <p:sp>
        <p:nvSpPr>
          <p:cNvPr id="57347" name="Rectangle 3"/>
          <p:cNvSpPr>
            <a:spLocks noGrp="1" noChangeArrowheads="1"/>
          </p:cNvSpPr>
          <p:nvPr>
            <p:ph sz="quarter" idx="1"/>
          </p:nvPr>
        </p:nvSpPr>
        <p:spPr>
          <a:xfrm>
            <a:off x="57665" y="1837038"/>
            <a:ext cx="8804981" cy="4636787"/>
          </a:xfrm>
        </p:spPr>
        <p:txBody>
          <a:bodyPr/>
          <a:lstStyle/>
          <a:p>
            <a:pPr eaLnBrk="1" hangingPunct="1"/>
            <a:r>
              <a:rPr lang="en-US" altLang="en-US" dirty="0" smtClean="0"/>
              <a:t>P</a:t>
            </a:r>
            <a:r>
              <a:rPr lang="en-US" altLang="en-US" dirty="0" smtClean="0">
                <a:sym typeface="Symbol" panose="05050102010706020507" pitchFamily="18" charset="2"/>
              </a:rPr>
              <a:t>D; E</a:t>
            </a:r>
          </a:p>
          <a:p>
            <a:pPr eaLnBrk="1" hangingPunct="1"/>
            <a:r>
              <a:rPr lang="en-US" altLang="en-US" dirty="0" smtClean="0">
                <a:sym typeface="Symbol" panose="05050102010706020507" pitchFamily="18" charset="2"/>
              </a:rPr>
              <a:t>DD; D</a:t>
            </a:r>
          </a:p>
          <a:p>
            <a:pPr eaLnBrk="1" hangingPunct="1"/>
            <a:r>
              <a:rPr lang="en-US" altLang="en-US" dirty="0" smtClean="0"/>
              <a:t>D</a:t>
            </a:r>
            <a:r>
              <a:rPr lang="en-US" altLang="en-US" dirty="0" smtClean="0">
                <a:sym typeface="Symbol" panose="05050102010706020507" pitchFamily="18" charset="2"/>
              </a:rPr>
              <a:t> id: T 		       </a:t>
            </a:r>
            <a:r>
              <a:rPr lang="en-US" altLang="en-US" i="1" dirty="0" smtClean="0">
                <a:solidFill>
                  <a:srgbClr val="FF0000"/>
                </a:solidFill>
                <a:sym typeface="Symbol" panose="05050102010706020507" pitchFamily="18" charset="2"/>
              </a:rPr>
              <a:t>{</a:t>
            </a:r>
            <a:r>
              <a:rPr lang="en-US" altLang="en-US" i="1" dirty="0" err="1" smtClean="0">
                <a:solidFill>
                  <a:srgbClr val="FF0000"/>
                </a:solidFill>
                <a:sym typeface="Symbol" panose="05050102010706020507" pitchFamily="18" charset="2"/>
              </a:rPr>
              <a:t>addtype</a:t>
            </a:r>
            <a:r>
              <a:rPr lang="en-US" altLang="en-US" i="1" dirty="0" smtClean="0">
                <a:solidFill>
                  <a:srgbClr val="FF0000"/>
                </a:solidFill>
                <a:sym typeface="Symbol" panose="05050102010706020507" pitchFamily="18" charset="2"/>
              </a:rPr>
              <a:t>(</a:t>
            </a:r>
            <a:r>
              <a:rPr lang="en-US" altLang="en-US" i="1" dirty="0" err="1" smtClean="0">
                <a:solidFill>
                  <a:srgbClr val="FF0000"/>
                </a:solidFill>
                <a:sym typeface="Symbol" panose="05050102010706020507" pitchFamily="18" charset="2"/>
              </a:rPr>
              <a:t>id.entry</a:t>
            </a:r>
            <a:r>
              <a:rPr lang="en-US" altLang="en-US" i="1" dirty="0" smtClean="0">
                <a:solidFill>
                  <a:srgbClr val="FF0000"/>
                </a:solidFill>
                <a:sym typeface="Symbol" panose="05050102010706020507" pitchFamily="18" charset="2"/>
              </a:rPr>
              <a:t>, </a:t>
            </a:r>
            <a:r>
              <a:rPr lang="en-US" altLang="en-US" i="1" dirty="0" err="1" smtClean="0">
                <a:solidFill>
                  <a:srgbClr val="FF0000"/>
                </a:solidFill>
                <a:sym typeface="Symbol" panose="05050102010706020507" pitchFamily="18" charset="2"/>
              </a:rPr>
              <a:t>T.type</a:t>
            </a:r>
            <a:r>
              <a:rPr lang="en-US" altLang="en-US" i="1" dirty="0" smtClean="0">
                <a:solidFill>
                  <a:srgbClr val="FF0000"/>
                </a:solidFill>
                <a:sym typeface="Symbol" panose="05050102010706020507" pitchFamily="18" charset="2"/>
              </a:rPr>
              <a:t>)}</a:t>
            </a:r>
          </a:p>
          <a:p>
            <a:pPr eaLnBrk="1" hangingPunct="1"/>
            <a:r>
              <a:rPr lang="en-US" altLang="en-US" dirty="0" smtClean="0"/>
              <a:t>T</a:t>
            </a:r>
            <a:r>
              <a:rPr lang="en-US" altLang="en-US" dirty="0" smtClean="0">
                <a:sym typeface="Symbol" panose="05050102010706020507" pitchFamily="18" charset="2"/>
              </a:rPr>
              <a:t> char 	                  </a:t>
            </a:r>
            <a:r>
              <a:rPr lang="en-US" altLang="en-US" i="1" dirty="0" smtClean="0">
                <a:solidFill>
                  <a:srgbClr val="FF0000"/>
                </a:solidFill>
                <a:sym typeface="Symbol" panose="05050102010706020507" pitchFamily="18" charset="2"/>
              </a:rPr>
              <a:t>{</a:t>
            </a:r>
            <a:r>
              <a:rPr lang="en-US" altLang="en-US" i="1" dirty="0" err="1" smtClean="0">
                <a:solidFill>
                  <a:srgbClr val="FF0000"/>
                </a:solidFill>
                <a:sym typeface="Symbol" panose="05050102010706020507" pitchFamily="18" charset="2"/>
              </a:rPr>
              <a:t>T.type</a:t>
            </a:r>
            <a:r>
              <a:rPr lang="en-US" altLang="en-US" i="1" dirty="0" smtClean="0">
                <a:solidFill>
                  <a:srgbClr val="FF0000"/>
                </a:solidFill>
                <a:sym typeface="Symbol" panose="05050102010706020507" pitchFamily="18" charset="2"/>
              </a:rPr>
              <a:t> := char}</a:t>
            </a:r>
          </a:p>
          <a:p>
            <a:pPr eaLnBrk="1" hangingPunct="1"/>
            <a:r>
              <a:rPr lang="en-US" altLang="en-US" dirty="0" smtClean="0"/>
              <a:t>T</a:t>
            </a:r>
            <a:r>
              <a:rPr lang="en-US" altLang="en-US" dirty="0" smtClean="0">
                <a:sym typeface="Symbol" panose="05050102010706020507" pitchFamily="18" charset="2"/>
              </a:rPr>
              <a:t> integer 	       </a:t>
            </a:r>
            <a:r>
              <a:rPr lang="en-US" altLang="en-US" i="1" dirty="0" smtClean="0">
                <a:solidFill>
                  <a:srgbClr val="FF0000"/>
                </a:solidFill>
                <a:sym typeface="Symbol" panose="05050102010706020507" pitchFamily="18" charset="2"/>
              </a:rPr>
              <a:t>{</a:t>
            </a:r>
            <a:r>
              <a:rPr lang="en-US" altLang="en-US" i="1" dirty="0" err="1" smtClean="0">
                <a:solidFill>
                  <a:srgbClr val="FF0000"/>
                </a:solidFill>
                <a:sym typeface="Symbol" panose="05050102010706020507" pitchFamily="18" charset="2"/>
              </a:rPr>
              <a:t>T.type</a:t>
            </a:r>
            <a:r>
              <a:rPr lang="en-US" altLang="en-US" i="1" dirty="0" smtClean="0">
                <a:solidFill>
                  <a:srgbClr val="FF0000"/>
                </a:solidFill>
                <a:sym typeface="Symbol" panose="05050102010706020507" pitchFamily="18" charset="2"/>
              </a:rPr>
              <a:t> := char}	</a:t>
            </a:r>
            <a:r>
              <a:rPr lang="en-US" altLang="en-US" dirty="0" smtClean="0">
                <a:sym typeface="Symbol" panose="05050102010706020507" pitchFamily="18" charset="2"/>
              </a:rPr>
              <a:t>	</a:t>
            </a:r>
          </a:p>
          <a:p>
            <a:pPr eaLnBrk="1" hangingPunct="1"/>
            <a:r>
              <a:rPr lang="en-US" altLang="en-US" dirty="0" smtClean="0">
                <a:sym typeface="Symbol" panose="05050102010706020507" pitchFamily="18" charset="2"/>
              </a:rPr>
              <a:t>T array [</a:t>
            </a:r>
            <a:r>
              <a:rPr lang="en-US" altLang="en-US" dirty="0" err="1" smtClean="0">
                <a:sym typeface="Symbol" panose="05050102010706020507" pitchFamily="18" charset="2"/>
              </a:rPr>
              <a:t>num</a:t>
            </a:r>
            <a:r>
              <a:rPr lang="en-US" altLang="en-US" dirty="0" smtClean="0">
                <a:sym typeface="Symbol" panose="05050102010706020507" pitchFamily="18" charset="2"/>
              </a:rPr>
              <a:t>] of T  </a:t>
            </a:r>
            <a:r>
              <a:rPr lang="en-US" altLang="en-US" i="1" dirty="0" smtClean="0">
                <a:solidFill>
                  <a:srgbClr val="FF0000"/>
                </a:solidFill>
                <a:sym typeface="Symbol" panose="05050102010706020507" pitchFamily="18" charset="2"/>
              </a:rPr>
              <a:t>{</a:t>
            </a:r>
            <a:r>
              <a:rPr lang="en-US" altLang="en-US" i="1" dirty="0" err="1" smtClean="0">
                <a:solidFill>
                  <a:srgbClr val="FF0000"/>
                </a:solidFill>
                <a:sym typeface="Symbol" panose="05050102010706020507" pitchFamily="18" charset="2"/>
              </a:rPr>
              <a:t>T.type</a:t>
            </a:r>
            <a:r>
              <a:rPr lang="en-US" altLang="en-US" i="1" dirty="0" smtClean="0">
                <a:solidFill>
                  <a:srgbClr val="FF0000"/>
                </a:solidFill>
                <a:sym typeface="Symbol" panose="05050102010706020507" pitchFamily="18" charset="2"/>
              </a:rPr>
              <a:t> :=array (1..num.val,</a:t>
            </a:r>
            <a:r>
              <a:rPr lang="en-US" altLang="en-US" dirty="0" smtClean="0">
                <a:sym typeface="Symbol" panose="05050102010706020507" pitchFamily="18" charset="2"/>
              </a:rPr>
              <a:t>     							</a:t>
            </a:r>
            <a:r>
              <a:rPr lang="en-US" altLang="en-US" i="1" dirty="0" smtClean="0">
                <a:solidFill>
                  <a:srgbClr val="FF0000"/>
                </a:solidFill>
                <a:sym typeface="Symbol" panose="05050102010706020507" pitchFamily="18" charset="2"/>
              </a:rPr>
              <a:t>T</a:t>
            </a:r>
            <a:r>
              <a:rPr lang="en-US" altLang="en-US" i="1" baseline="-25000" dirty="0" smtClean="0">
                <a:solidFill>
                  <a:srgbClr val="FF0000"/>
                </a:solidFill>
                <a:sym typeface="Symbol" panose="05050102010706020507" pitchFamily="18" charset="2"/>
              </a:rPr>
              <a:t>1</a:t>
            </a:r>
            <a:r>
              <a:rPr lang="en-US" altLang="en-US" i="1" dirty="0" smtClean="0">
                <a:solidFill>
                  <a:srgbClr val="FF0000"/>
                </a:solidFill>
                <a:sym typeface="Symbol" panose="05050102010706020507" pitchFamily="18" charset="2"/>
              </a:rPr>
              <a:t>.type) } </a:t>
            </a:r>
          </a:p>
          <a:p>
            <a:pPr eaLnBrk="1" hangingPunct="1"/>
            <a:r>
              <a:rPr lang="en-US" altLang="en-US" dirty="0" smtClean="0"/>
              <a:t>T</a:t>
            </a:r>
            <a:r>
              <a:rPr lang="en-US" altLang="en-US" dirty="0" smtClean="0">
                <a:sym typeface="Symbol" panose="05050102010706020507" pitchFamily="18" charset="2"/>
              </a:rPr>
              <a:t> T</a:t>
            </a:r>
            <a:r>
              <a:rPr lang="en-US" altLang="en-US" baseline="-25000" dirty="0" smtClean="0">
                <a:sym typeface="Symbol" panose="05050102010706020507" pitchFamily="18" charset="2"/>
              </a:rPr>
              <a:t>1</a:t>
            </a:r>
            <a:r>
              <a:rPr lang="en-US" altLang="en-US" dirty="0" smtClean="0">
                <a:sym typeface="Symbol" panose="05050102010706020507" pitchFamily="18" charset="2"/>
              </a:rPr>
              <a:t>		       </a:t>
            </a:r>
            <a:r>
              <a:rPr lang="en-US" altLang="en-US" i="1" dirty="0" smtClean="0">
                <a:solidFill>
                  <a:srgbClr val="FF0000"/>
                </a:solidFill>
                <a:sym typeface="Symbol" panose="05050102010706020507" pitchFamily="18" charset="2"/>
              </a:rPr>
              <a:t>{</a:t>
            </a:r>
            <a:r>
              <a:rPr lang="en-US" altLang="en-US" i="1" dirty="0" err="1" smtClean="0">
                <a:solidFill>
                  <a:srgbClr val="FF0000"/>
                </a:solidFill>
                <a:sym typeface="Symbol" panose="05050102010706020507" pitchFamily="18" charset="2"/>
              </a:rPr>
              <a:t>T.type</a:t>
            </a:r>
            <a:r>
              <a:rPr lang="en-US" altLang="en-US" i="1" dirty="0" smtClean="0">
                <a:solidFill>
                  <a:srgbClr val="FF0000"/>
                </a:solidFill>
                <a:sym typeface="Symbol" panose="05050102010706020507" pitchFamily="18" charset="2"/>
              </a:rPr>
              <a:t> := pointer (T</a:t>
            </a:r>
            <a:r>
              <a:rPr lang="en-US" altLang="en-US" i="1" baseline="-25000" dirty="0" smtClean="0">
                <a:solidFill>
                  <a:srgbClr val="FF0000"/>
                </a:solidFill>
                <a:sym typeface="Symbol" panose="05050102010706020507" pitchFamily="18" charset="2"/>
              </a:rPr>
              <a:t>1</a:t>
            </a:r>
            <a:r>
              <a:rPr lang="en-US" altLang="en-US" i="1" dirty="0" smtClean="0">
                <a:solidFill>
                  <a:srgbClr val="FF0000"/>
                </a:solidFill>
                <a:sym typeface="Symbol" panose="05050102010706020507" pitchFamily="18" charset="2"/>
              </a:rPr>
              <a:t>.type)}</a:t>
            </a:r>
            <a:r>
              <a:rPr lang="en-US" altLang="en-US" dirty="0" smtClean="0">
                <a:solidFill>
                  <a:srgbClr val="00B050"/>
                </a:solidFill>
                <a:sym typeface="Symbol" panose="05050102010706020507" pitchFamily="18" charset="2"/>
              </a:rPr>
              <a:t>	</a:t>
            </a:r>
            <a:r>
              <a:rPr lang="en-US" altLang="en-US" dirty="0" smtClean="0">
                <a:sym typeface="Symbol" panose="05050102010706020507" pitchFamily="18" charset="2"/>
              </a:rPr>
              <a:t>	</a:t>
            </a:r>
          </a:p>
          <a:p>
            <a:pPr eaLnBrk="1" hangingPunct="1"/>
            <a:endParaRPr lang="en-US" altLang="en-US" dirty="0" smtClean="0">
              <a:sym typeface="Symbol" panose="05050102010706020507" pitchFamily="18" charset="2"/>
            </a:endParaRPr>
          </a:p>
          <a:p>
            <a:pPr eaLnBrk="1" hangingPunct="1"/>
            <a:endParaRPr lang="en-US" altLang="en-US" dirty="0" smtClean="0">
              <a:sym typeface="Symbol" panose="05050102010706020507" pitchFamily="18" charset="2"/>
            </a:endParaRPr>
          </a:p>
        </p:txBody>
      </p:sp>
      <p:sp>
        <p:nvSpPr>
          <p:cNvPr id="5734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E7075D-43A3-455D-9A1D-7A49E01F3D74}" type="slidenum">
              <a:rPr lang="en-US" altLang="en-US">
                <a:solidFill>
                  <a:srgbClr val="FFFFFF"/>
                </a:solidFill>
              </a:rPr>
              <a:pPr/>
              <a:t>46</a:t>
            </a:fld>
            <a:endParaRPr lang="en-US" altLang="en-US">
              <a:solidFill>
                <a:srgbClr val="FFFFFF"/>
              </a:solidFill>
            </a:endParaRPr>
          </a:p>
        </p:txBody>
      </p:sp>
      <p:cxnSp>
        <p:nvCxnSpPr>
          <p:cNvPr id="3" name="Straight Connector 2"/>
          <p:cNvCxnSpPr/>
          <p:nvPr/>
        </p:nvCxnSpPr>
        <p:spPr>
          <a:xfrm>
            <a:off x="3343564" y="1753911"/>
            <a:ext cx="9236" cy="424048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302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8100" y="109753"/>
            <a:ext cx="8864740" cy="1325563"/>
          </a:xfrm>
        </p:spPr>
        <p:txBody>
          <a:bodyPr/>
          <a:lstStyle/>
          <a:p>
            <a:pPr eaLnBrk="1" fontAlgn="auto" hangingPunct="1">
              <a:spcAft>
                <a:spcPts val="0"/>
              </a:spcAft>
              <a:defRPr/>
            </a:pPr>
            <a:r>
              <a:rPr lang="en-US" dirty="0" smtClean="0"/>
              <a:t>Type checking of expressions</a:t>
            </a:r>
          </a:p>
        </p:txBody>
      </p:sp>
      <p:sp>
        <p:nvSpPr>
          <p:cNvPr id="56323" name="Rectangle 3"/>
          <p:cNvSpPr>
            <a:spLocks noGrp="1" noChangeArrowheads="1"/>
          </p:cNvSpPr>
          <p:nvPr>
            <p:ph sz="quarter" idx="1"/>
          </p:nvPr>
        </p:nvSpPr>
        <p:spPr>
          <a:xfrm>
            <a:off x="-1" y="1853514"/>
            <a:ext cx="9063613" cy="4620311"/>
          </a:xfrm>
        </p:spPr>
        <p:txBody>
          <a:bodyPr/>
          <a:lstStyle/>
          <a:p>
            <a:pPr eaLnBrk="1" hangingPunct="1">
              <a:defRPr/>
            </a:pPr>
            <a:r>
              <a:rPr lang="en-US" sz="2000" dirty="0" err="1" smtClean="0"/>
              <a:t>E</a:t>
            </a:r>
            <a:r>
              <a:rPr lang="en-US" sz="2000" dirty="0" err="1" smtClean="0">
                <a:sym typeface="Symbol" pitchFamily="18" charset="2"/>
              </a:rPr>
              <a:t>literal</a:t>
            </a:r>
            <a:r>
              <a:rPr lang="en-US" sz="2000" dirty="0" smtClean="0">
                <a:sym typeface="Symbol" pitchFamily="18" charset="2"/>
              </a:rPr>
              <a:t>           {</a:t>
            </a:r>
            <a:r>
              <a:rPr lang="en-US" sz="2000" dirty="0" err="1" smtClean="0">
                <a:sym typeface="Symbol" pitchFamily="18" charset="2"/>
              </a:rPr>
              <a:t>E.type</a:t>
            </a:r>
            <a:r>
              <a:rPr lang="en-US" sz="2000" dirty="0" smtClean="0">
                <a:sym typeface="Symbol" pitchFamily="18" charset="2"/>
              </a:rPr>
              <a:t>:= char}                          </a:t>
            </a:r>
            <a:r>
              <a:rPr lang="en-US" sz="2000" dirty="0" smtClean="0">
                <a:solidFill>
                  <a:srgbClr val="00B050"/>
                </a:solidFill>
                <a:sym typeface="Symbol" pitchFamily="18" charset="2"/>
              </a:rPr>
              <a:t>// type of constant literal is char)</a:t>
            </a:r>
          </a:p>
          <a:p>
            <a:pPr eaLnBrk="1" hangingPunct="1">
              <a:defRPr/>
            </a:pPr>
            <a:r>
              <a:rPr lang="en-US" sz="2000" dirty="0" err="1" smtClean="0"/>
              <a:t>E</a:t>
            </a:r>
            <a:r>
              <a:rPr lang="en-US" sz="2000" dirty="0" err="1" smtClean="0">
                <a:sym typeface="Symbol" pitchFamily="18" charset="2"/>
              </a:rPr>
              <a:t>num</a:t>
            </a:r>
            <a:r>
              <a:rPr lang="en-US" sz="2000" dirty="0" smtClean="0">
                <a:sym typeface="Symbol" pitchFamily="18" charset="2"/>
              </a:rPr>
              <a:t>              {</a:t>
            </a:r>
            <a:r>
              <a:rPr lang="en-US" sz="2000" dirty="0" err="1" smtClean="0">
                <a:sym typeface="Symbol" pitchFamily="18" charset="2"/>
              </a:rPr>
              <a:t>E.type</a:t>
            </a:r>
            <a:r>
              <a:rPr lang="en-US" sz="2000" dirty="0" smtClean="0">
                <a:sym typeface="Symbol" pitchFamily="18" charset="2"/>
              </a:rPr>
              <a:t>:= integer}                    </a:t>
            </a:r>
            <a:r>
              <a:rPr lang="en-US" sz="2000" dirty="0" smtClean="0">
                <a:solidFill>
                  <a:srgbClr val="00B050"/>
                </a:solidFill>
                <a:sym typeface="Symbol" pitchFamily="18" charset="2"/>
              </a:rPr>
              <a:t>// type of constant number is integer)</a:t>
            </a:r>
          </a:p>
          <a:p>
            <a:pPr eaLnBrk="1" hangingPunct="1">
              <a:defRPr/>
            </a:pPr>
            <a:r>
              <a:rPr lang="en-US" sz="2000" dirty="0" err="1" smtClean="0"/>
              <a:t>E</a:t>
            </a:r>
            <a:r>
              <a:rPr lang="en-US" sz="2000" dirty="0" err="1" smtClean="0">
                <a:sym typeface="Symbol" pitchFamily="18" charset="2"/>
              </a:rPr>
              <a:t>id</a:t>
            </a:r>
            <a:r>
              <a:rPr lang="en-US" sz="2000" dirty="0" smtClean="0">
                <a:sym typeface="Symbol" pitchFamily="18" charset="2"/>
              </a:rPr>
              <a:t>                   {</a:t>
            </a:r>
            <a:r>
              <a:rPr lang="en-US" sz="2000" dirty="0" err="1" smtClean="0">
                <a:sym typeface="Symbol" pitchFamily="18" charset="2"/>
              </a:rPr>
              <a:t>E.type</a:t>
            </a:r>
            <a:r>
              <a:rPr lang="en-US" sz="2000" dirty="0" smtClean="0">
                <a:sym typeface="Symbol" pitchFamily="18" charset="2"/>
              </a:rPr>
              <a:t>:= lookup (</a:t>
            </a:r>
            <a:r>
              <a:rPr lang="en-US" sz="2000" dirty="0" err="1" smtClean="0">
                <a:sym typeface="Symbol" pitchFamily="18" charset="2"/>
              </a:rPr>
              <a:t>id.entry</a:t>
            </a:r>
            <a:r>
              <a:rPr lang="en-US" sz="2000" dirty="0" smtClean="0">
                <a:sym typeface="Symbol" pitchFamily="18" charset="2"/>
              </a:rPr>
              <a:t>)}  </a:t>
            </a:r>
            <a:r>
              <a:rPr lang="en-US" sz="2000" dirty="0" smtClean="0">
                <a:solidFill>
                  <a:srgbClr val="00B050"/>
                </a:solidFill>
                <a:sym typeface="Symbol" pitchFamily="18" charset="2"/>
              </a:rPr>
              <a:t>// get type and assigned to attribute 						type)</a:t>
            </a:r>
          </a:p>
          <a:p>
            <a:pPr eaLnBrk="1" hangingPunct="1">
              <a:defRPr/>
            </a:pPr>
            <a:r>
              <a:rPr lang="en-US" sz="2000" dirty="0" smtClean="0"/>
              <a:t>E</a:t>
            </a:r>
            <a:r>
              <a:rPr lang="en-US" sz="2000" dirty="0" smtClean="0">
                <a:sym typeface="Symbol" pitchFamily="18" charset="2"/>
              </a:rPr>
              <a:t> E</a:t>
            </a:r>
            <a:r>
              <a:rPr lang="en-US" sz="2000" baseline="-25000" dirty="0" smtClean="0">
                <a:sym typeface="Symbol" pitchFamily="18" charset="2"/>
              </a:rPr>
              <a:t>1</a:t>
            </a:r>
            <a:r>
              <a:rPr lang="en-US" sz="2000" dirty="0" smtClean="0">
                <a:sym typeface="Symbol" pitchFamily="18" charset="2"/>
              </a:rPr>
              <a:t> </a:t>
            </a:r>
            <a:r>
              <a:rPr lang="en-US" sz="2000" b="1" dirty="0" smtClean="0">
                <a:sym typeface="Symbol" pitchFamily="18" charset="2"/>
              </a:rPr>
              <a:t>mod </a:t>
            </a:r>
            <a:r>
              <a:rPr lang="en-US" sz="2000" dirty="0" smtClean="0">
                <a:sym typeface="Symbol" pitchFamily="18" charset="2"/>
              </a:rPr>
              <a:t>E</a:t>
            </a:r>
            <a:r>
              <a:rPr lang="en-US" sz="2000" baseline="-25000" dirty="0" smtClean="0">
                <a:sym typeface="Symbol" pitchFamily="18" charset="2"/>
              </a:rPr>
              <a:t>2     </a:t>
            </a:r>
            <a:r>
              <a:rPr lang="en-US" sz="2000" dirty="0" smtClean="0">
                <a:sym typeface="Symbol" pitchFamily="18" charset="2"/>
              </a:rPr>
              <a:t>{</a:t>
            </a:r>
            <a:r>
              <a:rPr lang="en-US" sz="2000" dirty="0" err="1" smtClean="0">
                <a:sym typeface="Symbol" pitchFamily="18" charset="2"/>
              </a:rPr>
              <a:t>E.type</a:t>
            </a:r>
            <a:r>
              <a:rPr lang="en-US" sz="2000" dirty="0" smtClean="0">
                <a:sym typeface="Symbol" pitchFamily="18" charset="2"/>
              </a:rPr>
              <a:t>:= </a:t>
            </a:r>
            <a:r>
              <a:rPr lang="en-US" sz="2000" b="1" dirty="0" smtClean="0">
                <a:sym typeface="Symbol" pitchFamily="18" charset="2"/>
              </a:rPr>
              <a:t>if</a:t>
            </a:r>
            <a:r>
              <a:rPr lang="en-US" sz="2000" dirty="0" smtClean="0">
                <a:sym typeface="Symbol" pitchFamily="18" charset="2"/>
              </a:rPr>
              <a:t> E</a:t>
            </a:r>
            <a:r>
              <a:rPr lang="en-US" sz="2000" baseline="-25000" dirty="0" smtClean="0">
                <a:sym typeface="Symbol" pitchFamily="18" charset="2"/>
              </a:rPr>
              <a:t>1</a:t>
            </a:r>
            <a:r>
              <a:rPr lang="en-US" sz="2000" dirty="0" smtClean="0">
                <a:sym typeface="Symbol" pitchFamily="18" charset="2"/>
              </a:rPr>
              <a:t>.type = integer </a:t>
            </a:r>
            <a:r>
              <a:rPr lang="en-US" sz="2000" b="1" dirty="0" smtClean="0">
                <a:sym typeface="Symbol" pitchFamily="18" charset="2"/>
              </a:rPr>
              <a:t>an</a:t>
            </a:r>
            <a:r>
              <a:rPr lang="en-US" sz="2000" dirty="0" smtClean="0">
                <a:sym typeface="Symbol" pitchFamily="18" charset="2"/>
              </a:rPr>
              <a:t>d E</a:t>
            </a:r>
            <a:r>
              <a:rPr lang="en-US" sz="2000" baseline="-25000" dirty="0" smtClean="0">
                <a:sym typeface="Symbol" pitchFamily="18" charset="2"/>
              </a:rPr>
              <a:t>2</a:t>
            </a:r>
            <a:r>
              <a:rPr lang="en-US" sz="2000" dirty="0" smtClean="0">
                <a:sym typeface="Symbol" pitchFamily="18" charset="2"/>
              </a:rPr>
              <a:t>.type = integer </a:t>
            </a:r>
            <a:r>
              <a:rPr lang="en-US" sz="2000" b="1" dirty="0" smtClean="0">
                <a:sym typeface="Symbol" pitchFamily="18" charset="2"/>
              </a:rPr>
              <a:t>then 		                                 </a:t>
            </a:r>
            <a:r>
              <a:rPr lang="en-US" sz="2000" dirty="0" smtClean="0">
                <a:sym typeface="Symbol" pitchFamily="18" charset="2"/>
              </a:rPr>
              <a:t>integer  </a:t>
            </a:r>
            <a:r>
              <a:rPr lang="en-US" sz="2000" b="1" dirty="0" smtClean="0">
                <a:sym typeface="Symbol" pitchFamily="18" charset="2"/>
              </a:rPr>
              <a:t>else</a:t>
            </a:r>
            <a:r>
              <a:rPr lang="en-US" sz="2000" dirty="0" smtClean="0">
                <a:sym typeface="Symbol" pitchFamily="18" charset="2"/>
              </a:rPr>
              <a:t> </a:t>
            </a:r>
            <a:r>
              <a:rPr lang="en-US" sz="2000" dirty="0" err="1" smtClean="0">
                <a:solidFill>
                  <a:srgbClr val="FF0000"/>
                </a:solidFill>
                <a:sym typeface="Symbol" pitchFamily="18" charset="2"/>
              </a:rPr>
              <a:t>type_error</a:t>
            </a:r>
            <a:r>
              <a:rPr lang="en-US" sz="2000" dirty="0" smtClean="0">
                <a:sym typeface="Symbol" pitchFamily="18" charset="2"/>
              </a:rPr>
              <a:t>}</a:t>
            </a:r>
          </a:p>
          <a:p>
            <a:pPr eaLnBrk="1" hangingPunct="1">
              <a:defRPr/>
            </a:pPr>
            <a:r>
              <a:rPr lang="en-US" sz="2000" dirty="0" smtClean="0"/>
              <a:t>E</a:t>
            </a:r>
            <a:r>
              <a:rPr lang="en-US" sz="2000" dirty="0" smtClean="0">
                <a:sym typeface="Symbol" pitchFamily="18" charset="2"/>
              </a:rPr>
              <a:t>E</a:t>
            </a:r>
            <a:r>
              <a:rPr lang="en-US" sz="2000" baseline="-25000" dirty="0" smtClean="0">
                <a:sym typeface="Symbol" pitchFamily="18" charset="2"/>
              </a:rPr>
              <a:t>1</a:t>
            </a:r>
            <a:r>
              <a:rPr lang="en-US" sz="2000" dirty="0" smtClean="0">
                <a:sym typeface="Symbol" pitchFamily="18" charset="2"/>
              </a:rPr>
              <a:t>  	{</a:t>
            </a:r>
            <a:r>
              <a:rPr lang="en-US" sz="2000" dirty="0" err="1" smtClean="0">
                <a:sym typeface="Symbol" pitchFamily="18" charset="2"/>
              </a:rPr>
              <a:t>E.type</a:t>
            </a:r>
            <a:r>
              <a:rPr lang="en-US" sz="2000" dirty="0" smtClean="0">
                <a:sym typeface="Symbol" pitchFamily="18" charset="2"/>
              </a:rPr>
              <a:t>:= </a:t>
            </a:r>
            <a:r>
              <a:rPr lang="en-US" sz="2000" b="1" dirty="0" smtClean="0">
                <a:sym typeface="Symbol" pitchFamily="18" charset="2"/>
              </a:rPr>
              <a:t>If</a:t>
            </a:r>
            <a:r>
              <a:rPr lang="en-US" sz="2000" dirty="0" smtClean="0">
                <a:sym typeface="Symbol" pitchFamily="18" charset="2"/>
              </a:rPr>
              <a:t> E</a:t>
            </a:r>
            <a:r>
              <a:rPr lang="en-US" sz="2000" baseline="-25000" dirty="0" smtClean="0">
                <a:sym typeface="Symbol" pitchFamily="18" charset="2"/>
              </a:rPr>
              <a:t>1</a:t>
            </a:r>
            <a:r>
              <a:rPr lang="en-US" sz="2000" dirty="0" smtClean="0">
                <a:sym typeface="Symbol" pitchFamily="18" charset="2"/>
              </a:rPr>
              <a:t>.type = pointer(t) </a:t>
            </a:r>
            <a:r>
              <a:rPr lang="en-US" sz="2000" b="1" dirty="0" smtClean="0">
                <a:sym typeface="Symbol" pitchFamily="18" charset="2"/>
              </a:rPr>
              <a:t>then</a:t>
            </a:r>
            <a:r>
              <a:rPr lang="en-US" sz="2000" dirty="0" smtClean="0">
                <a:sym typeface="Symbol" pitchFamily="18" charset="2"/>
              </a:rPr>
              <a:t> t </a:t>
            </a:r>
            <a:r>
              <a:rPr lang="en-US" sz="2000" b="1" dirty="0" smtClean="0">
                <a:sym typeface="Symbol" pitchFamily="18" charset="2"/>
              </a:rPr>
              <a:t>else</a:t>
            </a:r>
            <a:r>
              <a:rPr lang="en-US" sz="2000" dirty="0" smtClean="0">
                <a:sym typeface="Symbol" pitchFamily="18" charset="2"/>
              </a:rPr>
              <a:t> </a:t>
            </a:r>
            <a:r>
              <a:rPr lang="en-US" sz="2000" dirty="0" err="1" smtClean="0">
                <a:solidFill>
                  <a:srgbClr val="FF0000"/>
                </a:solidFill>
                <a:sym typeface="Symbol" pitchFamily="18" charset="2"/>
              </a:rPr>
              <a:t>type_error</a:t>
            </a:r>
            <a:r>
              <a:rPr lang="en-US" sz="2000" dirty="0" smtClean="0">
                <a:sym typeface="Symbol" pitchFamily="18" charset="2"/>
              </a:rPr>
              <a:t>}</a:t>
            </a:r>
          </a:p>
          <a:p>
            <a:pPr lvl="1" eaLnBrk="1" hangingPunct="1">
              <a:defRPr/>
            </a:pPr>
            <a:r>
              <a:rPr lang="en-US" sz="2000" dirty="0" smtClean="0">
                <a:solidFill>
                  <a:srgbClr val="00B050"/>
                </a:solidFill>
                <a:sym typeface="Symbol" pitchFamily="18" charset="2"/>
              </a:rPr>
              <a:t>// i.e., type of E is the same as  type t of the object pointed to by the pointer E</a:t>
            </a:r>
            <a:r>
              <a:rPr lang="en-US" sz="2000" baseline="-25000" dirty="0" smtClean="0">
                <a:solidFill>
                  <a:srgbClr val="00B050"/>
                </a:solidFill>
                <a:sym typeface="Symbol" pitchFamily="18" charset="2"/>
              </a:rPr>
              <a:t>1</a:t>
            </a:r>
            <a:endParaRPr lang="en-US" sz="2000" dirty="0" smtClean="0">
              <a:solidFill>
                <a:schemeClr val="bg2">
                  <a:lumMod val="50000"/>
                </a:schemeClr>
              </a:solidFill>
              <a:sym typeface="Symbol" pitchFamily="18" charset="2"/>
            </a:endParaRPr>
          </a:p>
          <a:p>
            <a:pPr eaLnBrk="1" hangingPunct="1">
              <a:defRPr/>
            </a:pPr>
            <a:endParaRPr lang="en-US" dirty="0" smtClean="0">
              <a:solidFill>
                <a:srgbClr val="FF0000"/>
              </a:solidFill>
              <a:sym typeface="Symbol" pitchFamily="18" charset="2"/>
            </a:endParaRPr>
          </a:p>
          <a:p>
            <a:pPr eaLnBrk="1" hangingPunct="1">
              <a:defRPr/>
            </a:pPr>
            <a:endParaRPr lang="en-US" dirty="0" smtClean="0">
              <a:sym typeface="Symbol" pitchFamily="18" charset="2"/>
            </a:endParaRPr>
          </a:p>
        </p:txBody>
      </p:sp>
      <p:sp>
        <p:nvSpPr>
          <p:cNvPr id="5837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8538F3-0567-47D1-AC79-44473FB2647F}" type="slidenum">
              <a:rPr lang="en-US" altLang="en-US">
                <a:solidFill>
                  <a:srgbClr val="FFFFFF"/>
                </a:solidFill>
              </a:rPr>
              <a:pPr/>
              <a:t>47</a:t>
            </a:fld>
            <a:endParaRPr lang="en-US" altLang="en-US">
              <a:solidFill>
                <a:srgbClr val="FFFFFF"/>
              </a:solidFill>
            </a:endParaRPr>
          </a:p>
        </p:txBody>
      </p:sp>
    </p:spTree>
    <p:extLst>
      <p:ext uri="{BB962C8B-B14F-4D97-AF65-F5344CB8AC3E}">
        <p14:creationId xmlns:p14="http://schemas.microsoft.com/office/powerpoint/2010/main" val="2009946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52399" y="152400"/>
            <a:ext cx="8871527" cy="1462088"/>
          </a:xfrm>
          <a:solidFill>
            <a:srgbClr val="009A44"/>
          </a:solidFill>
        </p:spPr>
        <p:txBody>
          <a:bodyPr/>
          <a:lstStyle/>
          <a:p>
            <a:pPr>
              <a:defRPr/>
            </a:pPr>
            <a:r>
              <a:rPr lang="en-US" b="1" dirty="0">
                <a:solidFill>
                  <a:schemeClr val="bg1"/>
                </a:solidFill>
              </a:rPr>
              <a:t>Type checking of  </a:t>
            </a:r>
            <a:r>
              <a:rPr lang="en-US" b="1" dirty="0" smtClean="0">
                <a:solidFill>
                  <a:schemeClr val="bg1"/>
                </a:solidFill>
              </a:rPr>
              <a:t>Programming Statements </a:t>
            </a:r>
          </a:p>
        </p:txBody>
      </p:sp>
      <p:graphicFrame>
        <p:nvGraphicFramePr>
          <p:cNvPr id="100355" name="Group 3"/>
          <p:cNvGraphicFramePr>
            <a:graphicFrameLocks noGrp="1"/>
          </p:cNvGraphicFramePr>
          <p:nvPr>
            <p:ph type="tbl" idx="1"/>
            <p:extLst>
              <p:ext uri="{D42A27DB-BD31-4B8C-83A1-F6EECF244321}">
                <p14:modId xmlns:p14="http://schemas.microsoft.com/office/powerpoint/2010/main" val="338252106"/>
              </p:ext>
            </p:extLst>
          </p:nvPr>
        </p:nvGraphicFramePr>
        <p:xfrm>
          <a:off x="304800" y="1752600"/>
          <a:ext cx="8305800" cy="3532833"/>
        </p:xfrm>
        <a:graphic>
          <a:graphicData uri="http://schemas.openxmlformats.org/drawingml/2006/table">
            <a:tbl>
              <a:tblPr/>
              <a:tblGrid>
                <a:gridCol w="4152900"/>
                <a:gridCol w="4152900"/>
              </a:tblGrid>
              <a:tr h="2284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PRODUCTION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SEMANTIC RULE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2284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t>S </a:t>
                      </a:r>
                      <a:r>
                        <a:rPr lang="en-US" sz="1800" dirty="0" smtClean="0">
                          <a:sym typeface="Symbol" pitchFamily="18" charset="2"/>
                        </a:rPr>
                        <a:t> id := E </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sz="1800" dirty="0" smtClean="0">
                          <a:sym typeface="Symbol" pitchFamily="18" charset="2"/>
                        </a:rPr>
                        <a:t>{</a:t>
                      </a:r>
                      <a:r>
                        <a:rPr lang="en-US" sz="1800" dirty="0" err="1" smtClean="0">
                          <a:sym typeface="Symbol" pitchFamily="18" charset="2"/>
                        </a:rPr>
                        <a:t>S.type</a:t>
                      </a:r>
                      <a:r>
                        <a:rPr lang="en-US" sz="1800" dirty="0" smtClean="0">
                          <a:sym typeface="Symbol" pitchFamily="18" charset="2"/>
                        </a:rPr>
                        <a:t>:= </a:t>
                      </a:r>
                      <a:r>
                        <a:rPr lang="en-US" sz="1800" b="1" dirty="0" smtClean="0">
                          <a:sym typeface="Symbol" pitchFamily="18" charset="2"/>
                        </a:rPr>
                        <a:t>if</a:t>
                      </a:r>
                      <a:r>
                        <a:rPr lang="en-US" sz="1800" dirty="0" smtClean="0">
                          <a:sym typeface="Symbol" pitchFamily="18" charset="2"/>
                        </a:rPr>
                        <a:t> </a:t>
                      </a:r>
                      <a:r>
                        <a:rPr lang="en-US" sz="1800" b="1" dirty="0" err="1" smtClean="0">
                          <a:sym typeface="Symbol" pitchFamily="18" charset="2"/>
                        </a:rPr>
                        <a:t>id</a:t>
                      </a:r>
                      <a:r>
                        <a:rPr lang="en-US" sz="1800" dirty="0" err="1" smtClean="0">
                          <a:sym typeface="Symbol" pitchFamily="18" charset="2"/>
                        </a:rPr>
                        <a:t>.type</a:t>
                      </a:r>
                      <a:r>
                        <a:rPr lang="en-US" sz="1800" dirty="0" smtClean="0">
                          <a:sym typeface="Symbol" pitchFamily="18" charset="2"/>
                        </a:rPr>
                        <a:t> = </a:t>
                      </a:r>
                      <a:r>
                        <a:rPr lang="en-US" sz="1800" dirty="0" err="1" smtClean="0">
                          <a:sym typeface="Symbol" pitchFamily="18" charset="2"/>
                        </a:rPr>
                        <a:t>E.type</a:t>
                      </a:r>
                      <a:r>
                        <a:rPr lang="en-US" sz="1800" dirty="0" smtClean="0">
                          <a:sym typeface="Symbol" pitchFamily="18" charset="2"/>
                        </a:rPr>
                        <a:t> then  </a:t>
                      </a:r>
                      <a:r>
                        <a:rPr lang="en-US" sz="1800" dirty="0" smtClean="0">
                          <a:solidFill>
                            <a:srgbClr val="00B0F0"/>
                          </a:solidFill>
                          <a:sym typeface="Symbol" pitchFamily="18" charset="2"/>
                        </a:rPr>
                        <a:t>void</a:t>
                      </a:r>
                      <a:r>
                        <a:rPr lang="en-US" sz="1800" dirty="0" smtClean="0">
                          <a:sym typeface="Symbol" pitchFamily="18" charset="2"/>
                        </a:rPr>
                        <a:t> </a:t>
                      </a:r>
                      <a:r>
                        <a:rPr lang="en-US" sz="1800" b="1" dirty="0" smtClean="0">
                          <a:sym typeface="Symbol" pitchFamily="18" charset="2"/>
                        </a:rPr>
                        <a:t>else</a:t>
                      </a:r>
                      <a:r>
                        <a:rPr lang="en-US" sz="1800" dirty="0" smtClean="0">
                          <a:sym typeface="Symbol" pitchFamily="18" charset="2"/>
                        </a:rPr>
                        <a:t> </a:t>
                      </a:r>
                      <a:r>
                        <a:rPr lang="en-US" sz="1800" dirty="0" err="1" smtClean="0">
                          <a:solidFill>
                            <a:srgbClr val="FF0000"/>
                          </a:solidFill>
                          <a:sym typeface="Symbol" pitchFamily="18" charset="2"/>
                        </a:rPr>
                        <a:t>type_error</a:t>
                      </a:r>
                      <a:r>
                        <a:rPr lang="en-US" sz="1800" dirty="0" smtClean="0">
                          <a:sym typeface="Symbol" pitchFamily="18" charset="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94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t>S </a:t>
                      </a:r>
                      <a:r>
                        <a:rPr lang="en-US" sz="1800" dirty="0" smtClean="0">
                          <a:sym typeface="Symbol" pitchFamily="18" charset="2"/>
                        </a:rPr>
                        <a:t> If  E then S1 </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sym typeface="Symbol" pitchFamily="18" charset="2"/>
                        </a:rPr>
                        <a:t>{</a:t>
                      </a:r>
                      <a:r>
                        <a:rPr lang="en-US" sz="1800" dirty="0" err="1" smtClean="0">
                          <a:sym typeface="Symbol" pitchFamily="18" charset="2"/>
                        </a:rPr>
                        <a:t>S.type</a:t>
                      </a:r>
                      <a:r>
                        <a:rPr lang="en-US" sz="1800" dirty="0" smtClean="0">
                          <a:sym typeface="Symbol" pitchFamily="18" charset="2"/>
                        </a:rPr>
                        <a:t>:= </a:t>
                      </a:r>
                      <a:r>
                        <a:rPr lang="en-US" sz="1800" b="1" dirty="0" smtClean="0">
                          <a:sym typeface="Symbol" pitchFamily="18" charset="2"/>
                        </a:rPr>
                        <a:t>if</a:t>
                      </a:r>
                      <a:r>
                        <a:rPr lang="en-US" sz="1800" dirty="0" smtClean="0">
                          <a:sym typeface="Symbol" pitchFamily="18" charset="2"/>
                        </a:rPr>
                        <a:t> </a:t>
                      </a:r>
                      <a:r>
                        <a:rPr lang="en-US" sz="1800" dirty="0" err="1" smtClean="0">
                          <a:sym typeface="Symbol" pitchFamily="18" charset="2"/>
                        </a:rPr>
                        <a:t>E.type</a:t>
                      </a:r>
                      <a:r>
                        <a:rPr lang="en-US" sz="1800" dirty="0" smtClean="0">
                          <a:sym typeface="Symbol" pitchFamily="18" charset="2"/>
                        </a:rPr>
                        <a:t> = Boolean</a:t>
                      </a:r>
                      <a:r>
                        <a:rPr lang="en-US" sz="1800" b="1" dirty="0" smtClean="0">
                          <a:sym typeface="Symbol" pitchFamily="18" charset="2"/>
                        </a:rPr>
                        <a:t> then</a:t>
                      </a:r>
                      <a:r>
                        <a:rPr lang="en-US" sz="1800" dirty="0" smtClean="0">
                          <a:sym typeface="Symbol" pitchFamily="18" charset="2"/>
                        </a:rPr>
                        <a:t> S1.type  else </a:t>
                      </a:r>
                      <a:r>
                        <a:rPr lang="en-US" sz="1800" dirty="0" err="1" smtClean="0">
                          <a:solidFill>
                            <a:srgbClr val="FF0000"/>
                          </a:solidFill>
                          <a:sym typeface="Symbol" pitchFamily="18" charset="2"/>
                        </a:rPr>
                        <a:t>type_error</a:t>
                      </a:r>
                      <a:r>
                        <a:rPr lang="en-US" sz="1800" dirty="0" smtClean="0">
                          <a:sym typeface="Symbol" pitchFamily="18" charset="2"/>
                        </a:rPr>
                        <a:t>}</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84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t>S </a:t>
                      </a:r>
                      <a:r>
                        <a:rPr lang="en-US" sz="1800" dirty="0" smtClean="0">
                          <a:sym typeface="Symbol" pitchFamily="18" charset="2"/>
                        </a:rPr>
                        <a:t> While  E  do S1 </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sym typeface="Symbol" pitchFamily="18" charset="2"/>
                        </a:rPr>
                        <a:t>{</a:t>
                      </a:r>
                      <a:r>
                        <a:rPr lang="en-US" sz="1800" dirty="0" err="1" smtClean="0">
                          <a:sym typeface="Symbol" pitchFamily="18" charset="2"/>
                        </a:rPr>
                        <a:t>S.type</a:t>
                      </a:r>
                      <a:r>
                        <a:rPr lang="en-US" sz="1800" dirty="0" smtClean="0">
                          <a:sym typeface="Symbol" pitchFamily="18" charset="2"/>
                        </a:rPr>
                        <a:t>:= </a:t>
                      </a:r>
                      <a:r>
                        <a:rPr lang="en-US" sz="1800" b="1" dirty="0" smtClean="0">
                          <a:sym typeface="Symbol" pitchFamily="18" charset="2"/>
                        </a:rPr>
                        <a:t>if</a:t>
                      </a:r>
                      <a:r>
                        <a:rPr lang="en-US" sz="1800" dirty="0" smtClean="0">
                          <a:sym typeface="Symbol" pitchFamily="18" charset="2"/>
                        </a:rPr>
                        <a:t> </a:t>
                      </a:r>
                      <a:r>
                        <a:rPr lang="en-US" sz="1800" dirty="0" err="1" smtClean="0">
                          <a:sym typeface="Symbol" pitchFamily="18" charset="2"/>
                        </a:rPr>
                        <a:t>E.type</a:t>
                      </a:r>
                      <a:r>
                        <a:rPr lang="en-US" sz="1800" dirty="0" smtClean="0">
                          <a:sym typeface="Symbol" pitchFamily="18" charset="2"/>
                        </a:rPr>
                        <a:t> = Boolean</a:t>
                      </a:r>
                      <a:r>
                        <a:rPr lang="en-US" sz="1800" b="1" dirty="0" smtClean="0">
                          <a:sym typeface="Symbol" pitchFamily="18" charset="2"/>
                        </a:rPr>
                        <a:t> then</a:t>
                      </a:r>
                      <a:r>
                        <a:rPr lang="en-US" sz="1800" dirty="0" smtClean="0">
                          <a:sym typeface="Symbol" pitchFamily="18" charset="2"/>
                        </a:rPr>
                        <a:t> S1.type  else </a:t>
                      </a:r>
                      <a:r>
                        <a:rPr lang="en-US" sz="1800" dirty="0" err="1" smtClean="0">
                          <a:solidFill>
                            <a:srgbClr val="FF0000"/>
                          </a:solidFill>
                          <a:sym typeface="Symbol" pitchFamily="18" charset="2"/>
                        </a:rPr>
                        <a:t>type_error</a:t>
                      </a:r>
                      <a:r>
                        <a:rPr lang="en-US" sz="1800" dirty="0" smtClean="0">
                          <a:sym typeface="Symbol" pitchFamily="18" charset="2"/>
                        </a:rPr>
                        <a:t>}</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176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t>S </a:t>
                      </a:r>
                      <a:r>
                        <a:rPr lang="en-US" sz="1800" dirty="0" smtClean="0">
                          <a:sym typeface="Symbol" pitchFamily="18" charset="2"/>
                        </a:rPr>
                        <a:t> S1; S2 </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sz="1800" dirty="0" smtClean="0">
                          <a:sym typeface="Symbol" pitchFamily="18" charset="2"/>
                        </a:rPr>
                        <a:t>{</a:t>
                      </a:r>
                      <a:r>
                        <a:rPr lang="en-US" sz="1800" dirty="0" err="1" smtClean="0">
                          <a:sym typeface="Symbol" pitchFamily="18" charset="2"/>
                        </a:rPr>
                        <a:t>S.type</a:t>
                      </a:r>
                      <a:r>
                        <a:rPr lang="en-US" sz="1800" dirty="0" smtClean="0">
                          <a:sym typeface="Symbol" pitchFamily="18" charset="2"/>
                        </a:rPr>
                        <a:t>:= </a:t>
                      </a:r>
                      <a:r>
                        <a:rPr lang="en-US" sz="1800" b="1" dirty="0" smtClean="0">
                          <a:sym typeface="Symbol" pitchFamily="18" charset="2"/>
                        </a:rPr>
                        <a:t>if</a:t>
                      </a:r>
                      <a:r>
                        <a:rPr lang="en-US" sz="1800" dirty="0" smtClean="0">
                          <a:sym typeface="Symbol" pitchFamily="18" charset="2"/>
                        </a:rPr>
                        <a:t> S1.type = </a:t>
                      </a:r>
                      <a:r>
                        <a:rPr lang="en-US" sz="1800" dirty="0" smtClean="0">
                          <a:solidFill>
                            <a:srgbClr val="00B0F0"/>
                          </a:solidFill>
                          <a:sym typeface="Symbol" pitchFamily="18" charset="2"/>
                        </a:rPr>
                        <a:t>void</a:t>
                      </a:r>
                      <a:r>
                        <a:rPr lang="en-US" sz="1800" dirty="0" smtClean="0">
                          <a:solidFill>
                            <a:srgbClr val="00B050"/>
                          </a:solidFill>
                          <a:sym typeface="Symbol" pitchFamily="18" charset="2"/>
                        </a:rPr>
                        <a:t> </a:t>
                      </a:r>
                      <a:r>
                        <a:rPr lang="en-US" sz="1800" b="1" dirty="0" smtClean="0">
                          <a:sym typeface="Symbol" pitchFamily="18" charset="2"/>
                        </a:rPr>
                        <a:t>and</a:t>
                      </a:r>
                      <a:r>
                        <a:rPr lang="en-US" sz="1800" dirty="0" smtClean="0">
                          <a:sym typeface="Symbol" pitchFamily="18" charset="2"/>
                        </a:rPr>
                        <a:t> S2.type = </a:t>
                      </a:r>
                      <a:r>
                        <a:rPr lang="en-US" sz="1800" dirty="0" smtClean="0">
                          <a:solidFill>
                            <a:srgbClr val="00B0F0"/>
                          </a:solidFill>
                          <a:sym typeface="Symbol" pitchFamily="18" charset="2"/>
                        </a:rPr>
                        <a:t>void </a:t>
                      </a:r>
                      <a:r>
                        <a:rPr lang="en-US" sz="1800" dirty="0" smtClean="0">
                          <a:sym typeface="Symbol" pitchFamily="18" charset="2"/>
                        </a:rPr>
                        <a:t>then </a:t>
                      </a:r>
                      <a:r>
                        <a:rPr lang="en-US" sz="1800" dirty="0" smtClean="0">
                          <a:solidFill>
                            <a:srgbClr val="00B0F0"/>
                          </a:solidFill>
                          <a:sym typeface="Symbol" pitchFamily="18" charset="2"/>
                        </a:rPr>
                        <a:t>void</a:t>
                      </a:r>
                      <a:r>
                        <a:rPr lang="en-US" sz="1800" dirty="0" smtClean="0">
                          <a:solidFill>
                            <a:schemeClr val="accent2"/>
                          </a:solidFill>
                          <a:sym typeface="Symbol" pitchFamily="18" charset="2"/>
                        </a:rPr>
                        <a:t> </a:t>
                      </a:r>
                      <a:r>
                        <a:rPr lang="en-US" sz="1800" b="1" dirty="0" smtClean="0">
                          <a:sym typeface="Symbol" pitchFamily="18" charset="2"/>
                        </a:rPr>
                        <a:t>else</a:t>
                      </a:r>
                      <a:r>
                        <a:rPr lang="en-US" sz="1800" dirty="0" smtClean="0">
                          <a:sym typeface="Symbol" pitchFamily="18" charset="2"/>
                        </a:rPr>
                        <a:t> </a:t>
                      </a:r>
                      <a:r>
                        <a:rPr lang="en-US" sz="1800" dirty="0" err="1" smtClean="0">
                          <a:solidFill>
                            <a:srgbClr val="FF0000"/>
                          </a:solidFill>
                          <a:sym typeface="Symbol" pitchFamily="18" charset="2"/>
                        </a:rPr>
                        <a:t>type_error</a:t>
                      </a:r>
                      <a:r>
                        <a:rPr lang="en-US" sz="1800" dirty="0" smtClean="0">
                          <a:sym typeface="Symbol" pitchFamily="18" charset="2"/>
                        </a:rPr>
                        <a:t>}</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14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96AD63-79D2-46F6-B0F8-ABFD78688E37}" type="slidenum">
              <a:rPr lang="en-US" altLang="en-US">
                <a:solidFill>
                  <a:srgbClr val="FFFFFF"/>
                </a:solidFill>
              </a:rPr>
              <a:pPr/>
              <a:t>48</a:t>
            </a:fld>
            <a:endParaRPr lang="en-US" altLang="en-US">
              <a:solidFill>
                <a:srgbClr val="FFFFFF"/>
              </a:solidFill>
            </a:endParaRPr>
          </a:p>
        </p:txBody>
      </p:sp>
    </p:spTree>
    <p:extLst>
      <p:ext uri="{BB962C8B-B14F-4D97-AF65-F5344CB8AC3E}">
        <p14:creationId xmlns:p14="http://schemas.microsoft.com/office/powerpoint/2010/main" val="41707507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355078"/>
            <a:ext cx="9375112" cy="1325563"/>
          </a:xfrm>
        </p:spPr>
        <p:txBody>
          <a:bodyPr/>
          <a:lstStyle/>
          <a:p>
            <a:pPr eaLnBrk="1" fontAlgn="auto" hangingPunct="1">
              <a:spcAft>
                <a:spcPts val="0"/>
              </a:spcAft>
              <a:defRPr/>
            </a:pPr>
            <a:r>
              <a:rPr lang="en-US" dirty="0" smtClean="0"/>
              <a:t>Type checking of Statements (S)</a:t>
            </a:r>
          </a:p>
        </p:txBody>
      </p:sp>
      <p:sp>
        <p:nvSpPr>
          <p:cNvPr id="58371" name="Rectangle 3"/>
          <p:cNvSpPr>
            <a:spLocks noGrp="1" noChangeArrowheads="1"/>
          </p:cNvSpPr>
          <p:nvPr>
            <p:ph sz="quarter" idx="1"/>
          </p:nvPr>
        </p:nvSpPr>
        <p:spPr>
          <a:xfrm>
            <a:off x="105508" y="1821264"/>
            <a:ext cx="8968154" cy="4873625"/>
          </a:xfrm>
        </p:spPr>
        <p:txBody>
          <a:bodyPr/>
          <a:lstStyle/>
          <a:p>
            <a:pPr eaLnBrk="1" hangingPunct="1">
              <a:lnSpc>
                <a:spcPct val="90000"/>
              </a:lnSpc>
              <a:defRPr/>
            </a:pPr>
            <a:r>
              <a:rPr lang="en-US" dirty="0" smtClean="0">
                <a:sym typeface="Symbol" pitchFamily="18" charset="2"/>
              </a:rPr>
              <a:t>Note: language constructs such as statements typically do not have values. The special basic type </a:t>
            </a:r>
            <a:r>
              <a:rPr lang="en-US" dirty="0" smtClean="0">
                <a:solidFill>
                  <a:srgbClr val="FF0000"/>
                </a:solidFill>
                <a:sym typeface="Symbol" pitchFamily="18" charset="2"/>
              </a:rPr>
              <a:t>void</a:t>
            </a:r>
            <a:r>
              <a:rPr lang="en-US" dirty="0" smtClean="0">
                <a:sym typeface="Symbol" pitchFamily="18" charset="2"/>
              </a:rPr>
              <a:t> is assigned to statements</a:t>
            </a:r>
          </a:p>
          <a:p>
            <a:pPr marL="342900" indent="-342900" eaLnBrk="1" hangingPunct="1">
              <a:lnSpc>
                <a:spcPct val="90000"/>
              </a:lnSpc>
              <a:buFont typeface="+mj-lt"/>
              <a:buAutoNum type="arabicPeriod"/>
              <a:defRPr/>
            </a:pPr>
            <a:r>
              <a:rPr lang="en-US" sz="2000" dirty="0" smtClean="0"/>
              <a:t>S </a:t>
            </a:r>
            <a:r>
              <a:rPr lang="en-US" sz="2000" dirty="0" smtClean="0">
                <a:sym typeface="Symbol" pitchFamily="18" charset="2"/>
              </a:rPr>
              <a:t> id := E               {</a:t>
            </a:r>
            <a:r>
              <a:rPr lang="en-US" sz="2000" dirty="0" err="1" smtClean="0">
                <a:sym typeface="Symbol" pitchFamily="18" charset="2"/>
              </a:rPr>
              <a:t>S.type</a:t>
            </a:r>
            <a:r>
              <a:rPr lang="en-US" sz="2000" dirty="0" smtClean="0">
                <a:sym typeface="Symbol" pitchFamily="18" charset="2"/>
              </a:rPr>
              <a:t>:= </a:t>
            </a:r>
            <a:r>
              <a:rPr lang="en-US" sz="2000" b="1" dirty="0" smtClean="0">
                <a:sym typeface="Symbol" pitchFamily="18" charset="2"/>
              </a:rPr>
              <a:t>if</a:t>
            </a:r>
            <a:r>
              <a:rPr lang="en-US" sz="2000" dirty="0" smtClean="0">
                <a:sym typeface="Symbol" pitchFamily="18" charset="2"/>
              </a:rPr>
              <a:t> </a:t>
            </a:r>
            <a:r>
              <a:rPr lang="en-US" sz="2000" b="1" dirty="0" err="1" smtClean="0">
                <a:sym typeface="Symbol" pitchFamily="18" charset="2"/>
              </a:rPr>
              <a:t>id</a:t>
            </a:r>
            <a:r>
              <a:rPr lang="en-US" sz="2000" dirty="0" err="1" smtClean="0">
                <a:sym typeface="Symbol" pitchFamily="18" charset="2"/>
              </a:rPr>
              <a:t>.type</a:t>
            </a:r>
            <a:r>
              <a:rPr lang="en-US" sz="2000" dirty="0" smtClean="0">
                <a:sym typeface="Symbol" pitchFamily="18" charset="2"/>
              </a:rPr>
              <a:t> = </a:t>
            </a:r>
            <a:r>
              <a:rPr lang="en-US" sz="2000" dirty="0" err="1" smtClean="0">
                <a:sym typeface="Symbol" pitchFamily="18" charset="2"/>
              </a:rPr>
              <a:t>E.type</a:t>
            </a:r>
            <a:r>
              <a:rPr lang="en-US" sz="2000" dirty="0" smtClean="0">
                <a:sym typeface="Symbol" pitchFamily="18" charset="2"/>
              </a:rPr>
              <a:t> then  </a:t>
            </a:r>
            <a:r>
              <a:rPr lang="en-US" sz="2000" dirty="0" smtClean="0">
                <a:solidFill>
                  <a:srgbClr val="00B0F0"/>
                </a:solidFill>
                <a:sym typeface="Symbol" pitchFamily="18" charset="2"/>
              </a:rPr>
              <a:t>void</a:t>
            </a:r>
            <a:r>
              <a:rPr lang="en-US" sz="2000" dirty="0" smtClean="0">
                <a:sym typeface="Symbol" pitchFamily="18" charset="2"/>
              </a:rPr>
              <a:t> </a:t>
            </a:r>
            <a:r>
              <a:rPr lang="en-US" sz="2000" b="1" dirty="0" smtClean="0">
                <a:sym typeface="Symbol" pitchFamily="18" charset="2"/>
              </a:rPr>
              <a:t>else</a:t>
            </a:r>
            <a:r>
              <a:rPr lang="en-US" sz="2000" dirty="0" smtClean="0">
                <a:sym typeface="Symbol" pitchFamily="18" charset="2"/>
              </a:rPr>
              <a:t> </a:t>
            </a:r>
            <a:r>
              <a:rPr lang="en-US" sz="2000" dirty="0" err="1" smtClean="0">
                <a:sym typeface="Symbol" pitchFamily="18" charset="2"/>
              </a:rPr>
              <a:t>type_error</a:t>
            </a:r>
            <a:r>
              <a:rPr lang="en-US" sz="2000" dirty="0" smtClean="0">
                <a:sym typeface="Symbol" pitchFamily="18" charset="2"/>
              </a:rPr>
              <a:t>}</a:t>
            </a:r>
          </a:p>
          <a:p>
            <a:pPr lvl="1" eaLnBrk="1" hangingPunct="1">
              <a:lnSpc>
                <a:spcPct val="90000"/>
              </a:lnSpc>
              <a:buFont typeface="Wingdings 2" panose="05020102010507070707" pitchFamily="18" charset="2"/>
              <a:buNone/>
              <a:defRPr/>
            </a:pPr>
            <a:r>
              <a:rPr lang="en-US" sz="2000" dirty="0" smtClean="0">
                <a:solidFill>
                  <a:srgbClr val="00B050"/>
                </a:solidFill>
                <a:sym typeface="Symbol" pitchFamily="18" charset="2"/>
              </a:rPr>
              <a:t>// checks that </a:t>
            </a:r>
            <a:r>
              <a:rPr lang="en-US" sz="2000" dirty="0" err="1" smtClean="0">
                <a:solidFill>
                  <a:srgbClr val="00B050"/>
                </a:solidFill>
                <a:sym typeface="Symbol" pitchFamily="18" charset="2"/>
              </a:rPr>
              <a:t>Lvalue</a:t>
            </a:r>
            <a:r>
              <a:rPr lang="en-US" sz="2000" dirty="0" smtClean="0">
                <a:solidFill>
                  <a:srgbClr val="00B050"/>
                </a:solidFill>
                <a:sym typeface="Symbol" pitchFamily="18" charset="2"/>
              </a:rPr>
              <a:t> and </a:t>
            </a:r>
            <a:r>
              <a:rPr lang="en-US" sz="2000" dirty="0" err="1" smtClean="0">
                <a:solidFill>
                  <a:srgbClr val="00B050"/>
                </a:solidFill>
                <a:sym typeface="Symbol" pitchFamily="18" charset="2"/>
              </a:rPr>
              <a:t>Rvaule</a:t>
            </a:r>
            <a:r>
              <a:rPr lang="en-US" sz="2000" dirty="0" smtClean="0">
                <a:solidFill>
                  <a:srgbClr val="00B050"/>
                </a:solidFill>
                <a:sym typeface="Symbol" pitchFamily="18" charset="2"/>
              </a:rPr>
              <a:t> of assignment are the same</a:t>
            </a:r>
          </a:p>
          <a:p>
            <a:pPr marL="342900" indent="-342900" eaLnBrk="1" hangingPunct="1">
              <a:lnSpc>
                <a:spcPct val="90000"/>
              </a:lnSpc>
              <a:buFont typeface="+mj-lt"/>
              <a:buAutoNum type="arabicPeriod"/>
              <a:defRPr/>
            </a:pPr>
            <a:r>
              <a:rPr lang="en-US" sz="2000" dirty="0" smtClean="0"/>
              <a:t>S </a:t>
            </a:r>
            <a:r>
              <a:rPr lang="en-US" sz="2000" dirty="0" smtClean="0">
                <a:sym typeface="Symbol" pitchFamily="18" charset="2"/>
              </a:rPr>
              <a:t> If  E then S1     {</a:t>
            </a:r>
            <a:r>
              <a:rPr lang="en-US" sz="2000" dirty="0" err="1" smtClean="0">
                <a:sym typeface="Symbol" pitchFamily="18" charset="2"/>
              </a:rPr>
              <a:t>S.type</a:t>
            </a:r>
            <a:r>
              <a:rPr lang="en-US" sz="2000" dirty="0" smtClean="0">
                <a:sym typeface="Symbol" pitchFamily="18" charset="2"/>
              </a:rPr>
              <a:t>:= </a:t>
            </a:r>
            <a:r>
              <a:rPr lang="en-US" sz="2000" b="1" dirty="0" smtClean="0">
                <a:sym typeface="Symbol" pitchFamily="18" charset="2"/>
              </a:rPr>
              <a:t>if</a:t>
            </a:r>
            <a:r>
              <a:rPr lang="en-US" sz="2000" dirty="0" smtClean="0">
                <a:sym typeface="Symbol" pitchFamily="18" charset="2"/>
              </a:rPr>
              <a:t> </a:t>
            </a:r>
            <a:r>
              <a:rPr lang="en-US" sz="2000" dirty="0" err="1" smtClean="0">
                <a:sym typeface="Symbol" pitchFamily="18" charset="2"/>
              </a:rPr>
              <a:t>E.type</a:t>
            </a:r>
            <a:r>
              <a:rPr lang="en-US" sz="2000" dirty="0" smtClean="0">
                <a:sym typeface="Symbol" pitchFamily="18" charset="2"/>
              </a:rPr>
              <a:t> = Boolean</a:t>
            </a:r>
            <a:r>
              <a:rPr lang="en-US" sz="2000" b="1" dirty="0" smtClean="0">
                <a:sym typeface="Symbol" pitchFamily="18" charset="2"/>
              </a:rPr>
              <a:t> then</a:t>
            </a:r>
            <a:r>
              <a:rPr lang="en-US" sz="2000" dirty="0" smtClean="0">
                <a:sym typeface="Symbol" pitchFamily="18" charset="2"/>
              </a:rPr>
              <a:t> S1.type  else </a:t>
            </a:r>
            <a:r>
              <a:rPr lang="en-US" sz="2000" dirty="0" err="1" smtClean="0">
                <a:sym typeface="Symbol" pitchFamily="18" charset="2"/>
              </a:rPr>
              <a:t>type_error</a:t>
            </a:r>
            <a:r>
              <a:rPr lang="en-US" sz="2000" dirty="0" smtClean="0">
                <a:sym typeface="Symbol" pitchFamily="18" charset="2"/>
              </a:rPr>
              <a:t>}</a:t>
            </a:r>
          </a:p>
          <a:p>
            <a:pPr lvl="1" eaLnBrk="1" hangingPunct="1">
              <a:lnSpc>
                <a:spcPct val="90000"/>
              </a:lnSpc>
              <a:buFont typeface="Wingdings 2" panose="05020102010507070707" pitchFamily="18" charset="2"/>
              <a:buNone/>
              <a:defRPr/>
            </a:pPr>
            <a:r>
              <a:rPr lang="en-US" sz="2000" dirty="0" smtClean="0">
                <a:solidFill>
                  <a:srgbClr val="00B050"/>
                </a:solidFill>
                <a:sym typeface="Symbol" pitchFamily="18" charset="2"/>
              </a:rPr>
              <a:t>//Checks that expressions in conditional statement  is Boolean</a:t>
            </a:r>
          </a:p>
          <a:p>
            <a:pPr marL="342900" indent="-342900" eaLnBrk="1" hangingPunct="1">
              <a:lnSpc>
                <a:spcPct val="90000"/>
              </a:lnSpc>
              <a:buFont typeface="+mj-lt"/>
              <a:buAutoNum type="arabicPeriod"/>
              <a:defRPr/>
            </a:pPr>
            <a:r>
              <a:rPr lang="en-US" sz="2000" dirty="0" smtClean="0"/>
              <a:t>S </a:t>
            </a:r>
            <a:r>
              <a:rPr lang="en-US" sz="2000" dirty="0" smtClean="0">
                <a:sym typeface="Symbol" pitchFamily="18" charset="2"/>
              </a:rPr>
              <a:t> While  E  do S1    {</a:t>
            </a:r>
            <a:r>
              <a:rPr lang="en-US" sz="2000" dirty="0" err="1" smtClean="0">
                <a:sym typeface="Symbol" pitchFamily="18" charset="2"/>
              </a:rPr>
              <a:t>S.type</a:t>
            </a:r>
            <a:r>
              <a:rPr lang="en-US" sz="2000" dirty="0" smtClean="0">
                <a:sym typeface="Symbol" pitchFamily="18" charset="2"/>
              </a:rPr>
              <a:t>:= </a:t>
            </a:r>
            <a:r>
              <a:rPr lang="en-US" sz="2000" b="1" dirty="0" smtClean="0">
                <a:sym typeface="Symbol" pitchFamily="18" charset="2"/>
              </a:rPr>
              <a:t>if</a:t>
            </a:r>
            <a:r>
              <a:rPr lang="en-US" sz="2000" dirty="0" smtClean="0">
                <a:sym typeface="Symbol" pitchFamily="18" charset="2"/>
              </a:rPr>
              <a:t> </a:t>
            </a:r>
            <a:r>
              <a:rPr lang="en-US" sz="2000" dirty="0" err="1" smtClean="0">
                <a:sym typeface="Symbol" pitchFamily="18" charset="2"/>
              </a:rPr>
              <a:t>E.type</a:t>
            </a:r>
            <a:r>
              <a:rPr lang="en-US" sz="2000" dirty="0" smtClean="0">
                <a:sym typeface="Symbol" pitchFamily="18" charset="2"/>
              </a:rPr>
              <a:t> = Boolean</a:t>
            </a:r>
            <a:r>
              <a:rPr lang="en-US" sz="2000" b="1" dirty="0" smtClean="0">
                <a:sym typeface="Symbol" pitchFamily="18" charset="2"/>
              </a:rPr>
              <a:t> then</a:t>
            </a:r>
            <a:r>
              <a:rPr lang="en-US" sz="2000" dirty="0" smtClean="0">
                <a:sym typeface="Symbol" pitchFamily="18" charset="2"/>
              </a:rPr>
              <a:t> S1.type  else </a:t>
            </a:r>
            <a:r>
              <a:rPr lang="en-US" sz="2000" dirty="0" err="1" smtClean="0">
                <a:sym typeface="Symbol" pitchFamily="18" charset="2"/>
              </a:rPr>
              <a:t>type_error</a:t>
            </a:r>
            <a:r>
              <a:rPr lang="en-US" sz="2000" dirty="0" smtClean="0">
                <a:sym typeface="Symbol" pitchFamily="18" charset="2"/>
              </a:rPr>
              <a:t>}</a:t>
            </a:r>
          </a:p>
          <a:p>
            <a:pPr lvl="1" eaLnBrk="1" hangingPunct="1">
              <a:lnSpc>
                <a:spcPct val="90000"/>
              </a:lnSpc>
              <a:buFont typeface="Wingdings 2" panose="05020102010507070707" pitchFamily="18" charset="2"/>
              <a:buNone/>
              <a:defRPr/>
            </a:pPr>
            <a:r>
              <a:rPr lang="en-US" sz="2000" dirty="0" smtClean="0">
                <a:solidFill>
                  <a:srgbClr val="00B050"/>
                </a:solidFill>
                <a:sym typeface="Symbol" pitchFamily="18" charset="2"/>
              </a:rPr>
              <a:t>//Checks that expressions in while statement  is Boolean</a:t>
            </a:r>
          </a:p>
          <a:p>
            <a:pPr marL="342900" indent="-342900" eaLnBrk="1" hangingPunct="1">
              <a:lnSpc>
                <a:spcPct val="90000"/>
              </a:lnSpc>
              <a:buFont typeface="+mj-lt"/>
              <a:buAutoNum type="arabicPeriod"/>
              <a:defRPr/>
            </a:pPr>
            <a:r>
              <a:rPr lang="en-US" sz="2000" dirty="0" smtClean="0"/>
              <a:t>S </a:t>
            </a:r>
            <a:r>
              <a:rPr lang="en-US" sz="2000" dirty="0" smtClean="0">
                <a:sym typeface="Symbol" pitchFamily="18" charset="2"/>
              </a:rPr>
              <a:t> S1; S2                  {</a:t>
            </a:r>
            <a:r>
              <a:rPr lang="en-US" sz="2000" dirty="0" err="1" smtClean="0">
                <a:sym typeface="Symbol" pitchFamily="18" charset="2"/>
              </a:rPr>
              <a:t>S.type</a:t>
            </a:r>
            <a:r>
              <a:rPr lang="en-US" sz="2000" dirty="0" smtClean="0">
                <a:sym typeface="Symbol" pitchFamily="18" charset="2"/>
              </a:rPr>
              <a:t>:= </a:t>
            </a:r>
            <a:r>
              <a:rPr lang="en-US" sz="2000" b="1" dirty="0" smtClean="0">
                <a:sym typeface="Symbol" pitchFamily="18" charset="2"/>
              </a:rPr>
              <a:t>if</a:t>
            </a:r>
            <a:r>
              <a:rPr lang="en-US" sz="2000" dirty="0" smtClean="0">
                <a:sym typeface="Symbol" pitchFamily="18" charset="2"/>
              </a:rPr>
              <a:t> S1.type = </a:t>
            </a:r>
            <a:r>
              <a:rPr lang="en-US" sz="2000" dirty="0" smtClean="0">
                <a:solidFill>
                  <a:srgbClr val="00B0F0"/>
                </a:solidFill>
                <a:sym typeface="Symbol" pitchFamily="18" charset="2"/>
              </a:rPr>
              <a:t>void</a:t>
            </a:r>
            <a:r>
              <a:rPr lang="en-US" sz="2000" dirty="0" smtClean="0">
                <a:solidFill>
                  <a:srgbClr val="00B050"/>
                </a:solidFill>
                <a:sym typeface="Symbol" pitchFamily="18" charset="2"/>
              </a:rPr>
              <a:t> </a:t>
            </a:r>
            <a:r>
              <a:rPr lang="en-US" sz="2000" b="1" dirty="0" smtClean="0">
                <a:sym typeface="Symbol" pitchFamily="18" charset="2"/>
              </a:rPr>
              <a:t>and</a:t>
            </a:r>
            <a:r>
              <a:rPr lang="en-US" sz="2000" dirty="0" smtClean="0">
                <a:sym typeface="Symbol" pitchFamily="18" charset="2"/>
              </a:rPr>
              <a:t> S2.type = </a:t>
            </a:r>
            <a:r>
              <a:rPr lang="en-US" sz="2000" dirty="0" smtClean="0">
                <a:solidFill>
                  <a:srgbClr val="00B0F0"/>
                </a:solidFill>
                <a:sym typeface="Symbol" pitchFamily="18" charset="2"/>
              </a:rPr>
              <a:t>void </a:t>
            </a:r>
            <a:r>
              <a:rPr lang="en-US" sz="2000" dirty="0" smtClean="0">
                <a:sym typeface="Symbol" pitchFamily="18" charset="2"/>
              </a:rPr>
              <a:t>then </a:t>
            </a:r>
            <a:r>
              <a:rPr lang="en-US" sz="2000" dirty="0" smtClean="0">
                <a:solidFill>
                  <a:srgbClr val="00B0F0"/>
                </a:solidFill>
                <a:sym typeface="Symbol" pitchFamily="18" charset="2"/>
              </a:rPr>
              <a:t>void</a:t>
            </a:r>
            <a:r>
              <a:rPr lang="en-US" sz="2000" dirty="0" smtClean="0">
                <a:solidFill>
                  <a:schemeClr val="accent2"/>
                </a:solidFill>
                <a:sym typeface="Symbol" pitchFamily="18" charset="2"/>
              </a:rPr>
              <a:t> </a:t>
            </a:r>
            <a:r>
              <a:rPr lang="en-US" sz="2000" b="1" dirty="0" smtClean="0">
                <a:sym typeface="Symbol" pitchFamily="18" charset="2"/>
              </a:rPr>
              <a:t>else</a:t>
            </a:r>
            <a:r>
              <a:rPr lang="en-US" sz="2000" dirty="0" smtClean="0">
                <a:sym typeface="Symbol" pitchFamily="18" charset="2"/>
              </a:rPr>
              <a:t> </a:t>
            </a:r>
            <a:r>
              <a:rPr lang="en-US" sz="2000" dirty="0" err="1" smtClean="0">
                <a:sym typeface="Symbol" pitchFamily="18" charset="2"/>
              </a:rPr>
              <a:t>type_error</a:t>
            </a:r>
            <a:r>
              <a:rPr lang="en-US" sz="2000" dirty="0" smtClean="0">
                <a:sym typeface="Symbol" pitchFamily="18" charset="2"/>
              </a:rPr>
              <a:t>}</a:t>
            </a:r>
          </a:p>
          <a:p>
            <a:pPr lvl="1" eaLnBrk="1" hangingPunct="1">
              <a:lnSpc>
                <a:spcPct val="90000"/>
              </a:lnSpc>
              <a:buFont typeface="Wingdings 2" panose="05020102010507070707" pitchFamily="18" charset="2"/>
              <a:buNone/>
              <a:defRPr/>
            </a:pPr>
            <a:r>
              <a:rPr lang="en-US" sz="1800" dirty="0" smtClean="0">
                <a:solidFill>
                  <a:srgbClr val="00B050"/>
                </a:solidFill>
                <a:sym typeface="Symbol" pitchFamily="18" charset="2"/>
              </a:rPr>
              <a:t>// sequences of statements must have type void </a:t>
            </a:r>
            <a:r>
              <a:rPr lang="en-US" sz="1800" dirty="0" err="1" smtClean="0">
                <a:solidFill>
                  <a:srgbClr val="00B050"/>
                </a:solidFill>
                <a:sym typeface="Symbol" pitchFamily="18" charset="2"/>
              </a:rPr>
              <a:t>iff</a:t>
            </a:r>
            <a:r>
              <a:rPr lang="en-US" sz="1800" dirty="0" smtClean="0">
                <a:solidFill>
                  <a:srgbClr val="00B050"/>
                </a:solidFill>
                <a:sym typeface="Symbol" pitchFamily="18" charset="2"/>
              </a:rPr>
              <a:t> each </a:t>
            </a:r>
            <a:r>
              <a:rPr lang="en-US" sz="1800" b="1" dirty="0" smtClean="0">
                <a:solidFill>
                  <a:srgbClr val="00B050"/>
                </a:solidFill>
                <a:sym typeface="Symbol" pitchFamily="18" charset="2"/>
              </a:rPr>
              <a:t>sub-</a:t>
            </a:r>
            <a:r>
              <a:rPr lang="en-US" sz="1800" b="1" dirty="0" err="1" smtClean="0">
                <a:solidFill>
                  <a:srgbClr val="00B050"/>
                </a:solidFill>
                <a:sym typeface="Symbol" pitchFamily="18" charset="2"/>
              </a:rPr>
              <a:t>statment</a:t>
            </a:r>
            <a:r>
              <a:rPr lang="en-US" sz="1800" dirty="0" smtClean="0">
                <a:solidFill>
                  <a:srgbClr val="00B050"/>
                </a:solidFill>
                <a:sym typeface="Symbol" pitchFamily="18" charset="2"/>
              </a:rPr>
              <a:t> has type void; any type mismatch should generates type  </a:t>
            </a:r>
            <a:r>
              <a:rPr lang="en-US" sz="1800" dirty="0" err="1" smtClean="0">
                <a:solidFill>
                  <a:srgbClr val="00B050"/>
                </a:solidFill>
                <a:sym typeface="Symbol" pitchFamily="18" charset="2"/>
              </a:rPr>
              <a:t>type</a:t>
            </a:r>
            <a:r>
              <a:rPr lang="en-US" sz="1800" dirty="0" smtClean="0">
                <a:solidFill>
                  <a:srgbClr val="00B050"/>
                </a:solidFill>
                <a:sym typeface="Symbol" pitchFamily="18" charset="2"/>
              </a:rPr>
              <a:t>-error</a:t>
            </a:r>
          </a:p>
          <a:p>
            <a:pPr eaLnBrk="1" hangingPunct="1">
              <a:lnSpc>
                <a:spcPct val="90000"/>
              </a:lnSpc>
              <a:defRPr/>
            </a:pPr>
            <a:endParaRPr lang="en-US" dirty="0" smtClean="0">
              <a:sym typeface="Symbol" pitchFamily="18" charset="2"/>
            </a:endParaRPr>
          </a:p>
          <a:p>
            <a:pPr eaLnBrk="1" hangingPunct="1">
              <a:lnSpc>
                <a:spcPct val="90000"/>
              </a:lnSpc>
              <a:defRPr/>
            </a:pPr>
            <a:endParaRPr lang="en-US" dirty="0" smtClean="0"/>
          </a:p>
        </p:txBody>
      </p:sp>
      <p:sp>
        <p:nvSpPr>
          <p:cNvPr id="6042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C68428-0F52-4BE2-9067-DB83FEF12939}" type="slidenum">
              <a:rPr lang="en-US" altLang="en-US">
                <a:solidFill>
                  <a:srgbClr val="FFFFFF"/>
                </a:solidFill>
              </a:rPr>
              <a:pPr/>
              <a:t>49</a:t>
            </a:fld>
            <a:endParaRPr lang="en-US" altLang="en-US">
              <a:solidFill>
                <a:srgbClr val="FFFFFF"/>
              </a:solidFill>
            </a:endParaRPr>
          </a:p>
        </p:txBody>
      </p:sp>
    </p:spTree>
    <p:extLst>
      <p:ext uri="{BB962C8B-B14F-4D97-AF65-F5344CB8AC3E}">
        <p14:creationId xmlns:p14="http://schemas.microsoft.com/office/powerpoint/2010/main" val="456719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75991" y="415368"/>
            <a:ext cx="7886700" cy="1325563"/>
          </a:xfrm>
        </p:spPr>
        <p:txBody>
          <a:bodyPr/>
          <a:lstStyle/>
          <a:p>
            <a:pPr eaLnBrk="1" fontAlgn="auto" hangingPunct="1">
              <a:spcAft>
                <a:spcPts val="0"/>
              </a:spcAft>
              <a:defRPr/>
            </a:pPr>
            <a:r>
              <a:rPr lang="en-US" dirty="0" smtClean="0"/>
              <a:t>A simple scenario</a:t>
            </a:r>
          </a:p>
        </p:txBody>
      </p:sp>
      <p:sp>
        <p:nvSpPr>
          <p:cNvPr id="10243" name="Rectangle 3"/>
          <p:cNvSpPr>
            <a:spLocks noGrp="1" noChangeArrowheads="1"/>
          </p:cNvSpPr>
          <p:nvPr>
            <p:ph sz="quarter" idx="1"/>
          </p:nvPr>
        </p:nvSpPr>
        <p:spPr>
          <a:xfrm>
            <a:off x="-1" y="1841361"/>
            <a:ext cx="9063613" cy="4873625"/>
          </a:xfrm>
        </p:spPr>
        <p:txBody>
          <a:bodyPr/>
          <a:lstStyle/>
          <a:p>
            <a:pPr eaLnBrk="1" hangingPunct="1">
              <a:lnSpc>
                <a:spcPct val="80000"/>
              </a:lnSpc>
            </a:pPr>
            <a:r>
              <a:rPr lang="en-US" altLang="en-US" sz="2800" dirty="0" smtClean="0"/>
              <a:t>Consider a simple </a:t>
            </a:r>
            <a:r>
              <a:rPr lang="en-US" altLang="en-US" sz="2800" u="sng" dirty="0" smtClean="0">
                <a:solidFill>
                  <a:srgbClr val="FF0000"/>
                </a:solidFill>
              </a:rPr>
              <a:t>variable x</a:t>
            </a:r>
            <a:r>
              <a:rPr lang="en-US" altLang="en-US" sz="2800" dirty="0" smtClean="0"/>
              <a:t> and its corresponding executable code.</a:t>
            </a:r>
          </a:p>
          <a:p>
            <a:pPr eaLnBrk="1" hangingPunct="1">
              <a:lnSpc>
                <a:spcPct val="80000"/>
              </a:lnSpc>
            </a:pPr>
            <a:r>
              <a:rPr lang="en-US" altLang="en-US" sz="2800" dirty="0" smtClean="0"/>
              <a:t>To emit the code, compiler needs to answer these questions:</a:t>
            </a:r>
          </a:p>
          <a:p>
            <a:pPr lvl="1" eaLnBrk="1" hangingPunct="1">
              <a:lnSpc>
                <a:spcPct val="80000"/>
              </a:lnSpc>
            </a:pPr>
            <a:r>
              <a:rPr lang="en-US" altLang="en-US" sz="2400" dirty="0" smtClean="0"/>
              <a:t>What kind of value must be kept in x?</a:t>
            </a:r>
          </a:p>
          <a:p>
            <a:pPr lvl="1" eaLnBrk="1" hangingPunct="1">
              <a:lnSpc>
                <a:spcPct val="80000"/>
              </a:lnSpc>
            </a:pPr>
            <a:r>
              <a:rPr lang="en-US" altLang="en-US" sz="2400" dirty="0" smtClean="0"/>
              <a:t>How big is x?</a:t>
            </a:r>
          </a:p>
          <a:p>
            <a:pPr lvl="1" eaLnBrk="1" hangingPunct="1">
              <a:lnSpc>
                <a:spcPct val="80000"/>
              </a:lnSpc>
            </a:pPr>
            <a:r>
              <a:rPr lang="en-US" altLang="en-US" sz="2400" dirty="0" smtClean="0"/>
              <a:t>Is x  an </a:t>
            </a:r>
            <a:r>
              <a:rPr lang="en-US" altLang="en-US" sz="2000" dirty="0" smtClean="0"/>
              <a:t>ID?</a:t>
            </a:r>
          </a:p>
          <a:p>
            <a:pPr lvl="1">
              <a:lnSpc>
                <a:spcPct val="80000"/>
              </a:lnSpc>
            </a:pPr>
            <a:r>
              <a:rPr lang="en-US" altLang="en-US" sz="2400" dirty="0" smtClean="0"/>
              <a:t>Is it a function name?</a:t>
            </a:r>
          </a:p>
          <a:p>
            <a:pPr lvl="1">
              <a:lnSpc>
                <a:spcPct val="80000"/>
              </a:lnSpc>
            </a:pPr>
            <a:r>
              <a:rPr lang="en-US" altLang="en-US" sz="2400" dirty="0" smtClean="0"/>
              <a:t>Is it a local variable ?</a:t>
            </a:r>
          </a:p>
          <a:p>
            <a:pPr lvl="1">
              <a:lnSpc>
                <a:spcPct val="80000"/>
              </a:lnSpc>
            </a:pPr>
            <a:r>
              <a:rPr lang="en-US" altLang="en-US" sz="2400" dirty="0" smtClean="0"/>
              <a:t>Is it a global variable?</a:t>
            </a:r>
          </a:p>
          <a:p>
            <a:pPr eaLnBrk="1" hangingPunct="1">
              <a:lnSpc>
                <a:spcPct val="80000"/>
              </a:lnSpc>
            </a:pPr>
            <a:r>
              <a:rPr lang="en-US" altLang="en-US" sz="2800" dirty="0" smtClean="0"/>
              <a:t>Compiler uses </a:t>
            </a:r>
            <a:r>
              <a:rPr lang="en-US" altLang="en-US" sz="2400" dirty="0" smtClean="0"/>
              <a:t>declaration (e.g., C)</a:t>
            </a:r>
          </a:p>
          <a:p>
            <a:pPr lvl="1" eaLnBrk="1" hangingPunct="1">
              <a:lnSpc>
                <a:spcPct val="80000"/>
              </a:lnSpc>
            </a:pPr>
            <a:endParaRPr lang="en-US" altLang="en-US" sz="2400" dirty="0" smtClean="0"/>
          </a:p>
        </p:txBody>
      </p:sp>
      <p:sp>
        <p:nvSpPr>
          <p:cNvPr id="10244"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970B83-DAD1-42A2-A6E8-A1F3DC69CDE8}" type="slidenum">
              <a:rPr lang="en-US" altLang="en-US">
                <a:solidFill>
                  <a:srgbClr val="FFFFFF"/>
                </a:solidFill>
              </a:rPr>
              <a:pPr/>
              <a:t>5</a:t>
            </a:fld>
            <a:endParaRPr lang="en-US" altLang="en-US">
              <a:solidFill>
                <a:srgbClr val="FFFFFF"/>
              </a:solidFill>
            </a:endParaRPr>
          </a:p>
        </p:txBody>
      </p:sp>
    </p:spTree>
    <p:extLst>
      <p:ext uri="{BB962C8B-B14F-4D97-AF65-F5344CB8AC3E}">
        <p14:creationId xmlns:p14="http://schemas.microsoft.com/office/powerpoint/2010/main" val="2601064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439394"/>
            <a:ext cx="7886700" cy="1325563"/>
          </a:xfrm>
        </p:spPr>
        <p:txBody>
          <a:bodyPr/>
          <a:lstStyle/>
          <a:p>
            <a:pPr eaLnBrk="1" fontAlgn="auto" hangingPunct="1">
              <a:spcAft>
                <a:spcPts val="0"/>
              </a:spcAft>
              <a:defRPr/>
            </a:pPr>
            <a:r>
              <a:rPr lang="en-US" dirty="0" smtClean="0"/>
              <a:t>Type checking of functions</a:t>
            </a:r>
          </a:p>
        </p:txBody>
      </p:sp>
      <p:sp>
        <p:nvSpPr>
          <p:cNvPr id="59395" name="Rectangle 3"/>
          <p:cNvSpPr>
            <a:spLocks noGrp="1" noChangeArrowheads="1"/>
          </p:cNvSpPr>
          <p:nvPr>
            <p:ph sz="quarter" idx="1"/>
          </p:nvPr>
        </p:nvSpPr>
        <p:spPr>
          <a:xfrm>
            <a:off x="70022" y="1764957"/>
            <a:ext cx="8966886" cy="4873625"/>
          </a:xfrm>
        </p:spPr>
        <p:txBody>
          <a:bodyPr/>
          <a:lstStyle/>
          <a:p>
            <a:pPr eaLnBrk="1" hangingPunct="1">
              <a:lnSpc>
                <a:spcPct val="80000"/>
              </a:lnSpc>
            </a:pPr>
            <a:r>
              <a:rPr lang="en-US" altLang="en-US" sz="2800" dirty="0" smtClean="0"/>
              <a:t>E</a:t>
            </a:r>
            <a:r>
              <a:rPr lang="en-US" altLang="en-US" sz="2800" dirty="0" smtClean="0">
                <a:sym typeface="Symbol" panose="05050102010706020507" pitchFamily="18" charset="2"/>
              </a:rPr>
              <a:t> E</a:t>
            </a:r>
            <a:r>
              <a:rPr lang="en-US" altLang="en-US" sz="2000" baseline="-25000" dirty="0" smtClean="0">
                <a:sym typeface="Symbol" panose="05050102010706020507" pitchFamily="18" charset="2"/>
              </a:rPr>
              <a:t>1</a:t>
            </a:r>
            <a:r>
              <a:rPr lang="en-US" altLang="en-US" sz="2800" dirty="0" smtClean="0">
                <a:sym typeface="Symbol" panose="05050102010706020507" pitchFamily="18" charset="2"/>
              </a:rPr>
              <a:t> (E</a:t>
            </a:r>
            <a:r>
              <a:rPr lang="en-US" altLang="en-US" sz="2000" baseline="-25000" dirty="0" smtClean="0">
                <a:sym typeface="Symbol" panose="05050102010706020507" pitchFamily="18" charset="2"/>
              </a:rPr>
              <a:t>2</a:t>
            </a:r>
            <a:r>
              <a:rPr lang="en-US" altLang="en-US" sz="2800" dirty="0" smtClean="0">
                <a:sym typeface="Symbol" panose="05050102010706020507" pitchFamily="18" charset="2"/>
              </a:rPr>
              <a:t>)   </a:t>
            </a:r>
            <a:r>
              <a:rPr lang="en-US" altLang="en-US" sz="2400" dirty="0" smtClean="0">
                <a:sym typeface="Symbol" panose="05050102010706020507" pitchFamily="18" charset="2"/>
              </a:rPr>
              <a:t>{</a:t>
            </a:r>
            <a:r>
              <a:rPr lang="en-US" altLang="en-US" sz="2400" dirty="0" err="1" smtClean="0">
                <a:sym typeface="Symbol" panose="05050102010706020507" pitchFamily="18" charset="2"/>
              </a:rPr>
              <a:t>E.type</a:t>
            </a:r>
            <a:r>
              <a:rPr lang="en-US" altLang="en-US" sz="2400" dirty="0" smtClean="0">
                <a:sym typeface="Symbol" panose="05050102010706020507" pitchFamily="18" charset="2"/>
              </a:rPr>
              <a:t>:= </a:t>
            </a:r>
            <a:r>
              <a:rPr lang="en-US" altLang="en-US" sz="2400" b="1" dirty="0" smtClean="0">
                <a:sym typeface="Symbol" panose="05050102010706020507" pitchFamily="18" charset="2"/>
              </a:rPr>
              <a:t>if</a:t>
            </a:r>
            <a:r>
              <a:rPr lang="en-US" altLang="en-US" sz="2400" dirty="0" smtClean="0">
                <a:sym typeface="Symbol" panose="05050102010706020507" pitchFamily="18" charset="2"/>
              </a:rPr>
              <a:t> E</a:t>
            </a:r>
            <a:r>
              <a:rPr lang="en-US" altLang="en-US" sz="2000" baseline="-25000" dirty="0" smtClean="0">
                <a:sym typeface="Symbol" panose="05050102010706020507" pitchFamily="18" charset="2"/>
              </a:rPr>
              <a:t>2</a:t>
            </a:r>
            <a:r>
              <a:rPr lang="en-US" altLang="en-US" sz="2400" dirty="0" smtClean="0">
                <a:sym typeface="Symbol" panose="05050102010706020507" pitchFamily="18" charset="2"/>
              </a:rPr>
              <a:t>.type = s </a:t>
            </a:r>
            <a:r>
              <a:rPr lang="en-US" altLang="en-US" sz="2400" b="1" dirty="0" smtClean="0">
                <a:sym typeface="Symbol" panose="05050102010706020507" pitchFamily="18" charset="2"/>
              </a:rPr>
              <a:t>and</a:t>
            </a:r>
            <a:r>
              <a:rPr lang="en-US" altLang="en-US" sz="2400" dirty="0" smtClean="0">
                <a:sym typeface="Symbol" panose="05050102010706020507" pitchFamily="18" charset="2"/>
              </a:rPr>
              <a:t> E</a:t>
            </a:r>
            <a:r>
              <a:rPr lang="en-US" altLang="en-US" sz="2000" baseline="-25000" dirty="0" smtClean="0">
                <a:sym typeface="Symbol" panose="05050102010706020507" pitchFamily="18" charset="2"/>
              </a:rPr>
              <a:t>1</a:t>
            </a:r>
            <a:r>
              <a:rPr lang="en-US" altLang="en-US" sz="2400" dirty="0" smtClean="0">
                <a:sym typeface="Symbol" panose="05050102010706020507" pitchFamily="18" charset="2"/>
              </a:rPr>
              <a:t>.type = (f(s)=t) </a:t>
            </a:r>
            <a:r>
              <a:rPr lang="en-US" altLang="en-US" sz="2400" b="1" dirty="0" smtClean="0">
                <a:sym typeface="Symbol" panose="05050102010706020507" pitchFamily="18" charset="2"/>
              </a:rPr>
              <a:t>then </a:t>
            </a:r>
            <a:r>
              <a:rPr lang="en-US" altLang="en-US" sz="2400" dirty="0" smtClean="0">
                <a:sym typeface="Symbol" panose="05050102010706020507" pitchFamily="18" charset="2"/>
              </a:rPr>
              <a:t>t </a:t>
            </a:r>
            <a:r>
              <a:rPr lang="en-US" altLang="en-US" sz="2400" b="1" dirty="0" smtClean="0">
                <a:sym typeface="Symbol" panose="05050102010706020507" pitchFamily="18" charset="2"/>
              </a:rPr>
              <a:t>else</a:t>
            </a:r>
            <a:r>
              <a:rPr lang="en-US" altLang="en-US" sz="2400" dirty="0" smtClean="0">
                <a:sym typeface="Symbol" panose="05050102010706020507" pitchFamily="18" charset="2"/>
              </a:rPr>
              <a:t>  			</a:t>
            </a:r>
            <a:r>
              <a:rPr lang="en-US" altLang="en-US" sz="2400" dirty="0" err="1" smtClean="0">
                <a:solidFill>
                  <a:srgbClr val="FF0000"/>
                </a:solidFill>
                <a:sym typeface="Symbol" panose="05050102010706020507" pitchFamily="18" charset="2"/>
              </a:rPr>
              <a:t>type_error</a:t>
            </a:r>
            <a:r>
              <a:rPr lang="en-US" altLang="en-US" sz="2400" dirty="0" smtClean="0">
                <a:sym typeface="Symbol" panose="05050102010706020507" pitchFamily="18" charset="2"/>
              </a:rPr>
              <a:t>}</a:t>
            </a:r>
          </a:p>
          <a:p>
            <a:pPr lvl="2" eaLnBrk="1" hangingPunct="1">
              <a:lnSpc>
                <a:spcPct val="80000"/>
              </a:lnSpc>
            </a:pPr>
            <a:r>
              <a:rPr lang="en-US" altLang="en-US" sz="2000" i="1" dirty="0" smtClean="0">
                <a:solidFill>
                  <a:srgbClr val="00B050"/>
                </a:solidFill>
                <a:sym typeface="Symbol" panose="05050102010706020507" pitchFamily="18" charset="2"/>
              </a:rPr>
              <a:t>Where f(s) :=  f: ST for types S and T</a:t>
            </a:r>
          </a:p>
          <a:p>
            <a:pPr eaLnBrk="1" hangingPunct="1">
              <a:lnSpc>
                <a:spcPct val="80000"/>
              </a:lnSpc>
            </a:pPr>
            <a:r>
              <a:rPr lang="en-US" altLang="en-US" sz="2800" dirty="0" smtClean="0">
                <a:sym typeface="Symbol" panose="05050102010706020507" pitchFamily="18" charset="2"/>
              </a:rPr>
              <a:t>Example</a:t>
            </a:r>
          </a:p>
          <a:p>
            <a:pPr lvl="1" eaLnBrk="1" hangingPunct="1">
              <a:lnSpc>
                <a:spcPct val="80000"/>
              </a:lnSpc>
            </a:pPr>
            <a:r>
              <a:rPr lang="en-US" altLang="en-US" sz="2400" dirty="0" smtClean="0">
                <a:sym typeface="Symbol" panose="05050102010706020507" pitchFamily="18" charset="2"/>
              </a:rPr>
              <a:t>Root : (real real) real real</a:t>
            </a:r>
          </a:p>
          <a:p>
            <a:pPr lvl="2" eaLnBrk="1" hangingPunct="1">
              <a:lnSpc>
                <a:spcPct val="80000"/>
              </a:lnSpc>
            </a:pPr>
            <a:r>
              <a:rPr lang="en-US" altLang="en-US" sz="2000" dirty="0" smtClean="0">
                <a:sym typeface="Symbol" panose="05050102010706020507" pitchFamily="18" charset="2"/>
              </a:rPr>
              <a:t>A function that takes as input a function from real to real, AND a real as arguments</a:t>
            </a:r>
          </a:p>
          <a:p>
            <a:pPr lvl="1" eaLnBrk="1" hangingPunct="1">
              <a:lnSpc>
                <a:spcPct val="80000"/>
              </a:lnSpc>
            </a:pPr>
            <a:r>
              <a:rPr lang="en-US" altLang="en-US" sz="2400" dirty="0" smtClean="0">
                <a:sym typeface="Symbol" panose="05050102010706020507" pitchFamily="18" charset="2"/>
              </a:rPr>
              <a:t>Function root in pascal: (function f (real) : real; x: real): real;</a:t>
            </a:r>
          </a:p>
        </p:txBody>
      </p:sp>
      <p:sp>
        <p:nvSpPr>
          <p:cNvPr id="5939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B70247-EC78-47D6-9676-92EAF027141F}" type="slidenum">
              <a:rPr lang="en-US" altLang="en-US">
                <a:solidFill>
                  <a:srgbClr val="FFFFFF"/>
                </a:solidFill>
              </a:rPr>
              <a:pPr/>
              <a:t>50</a:t>
            </a:fld>
            <a:endParaRPr lang="en-US" altLang="en-US">
              <a:solidFill>
                <a:srgbClr val="FFFFFF"/>
              </a:solidFill>
            </a:endParaRPr>
          </a:p>
        </p:txBody>
      </p:sp>
    </p:spTree>
    <p:extLst>
      <p:ext uri="{BB962C8B-B14F-4D97-AF65-F5344CB8AC3E}">
        <p14:creationId xmlns:p14="http://schemas.microsoft.com/office/powerpoint/2010/main" val="39805611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52399" y="152400"/>
            <a:ext cx="8926945" cy="1462088"/>
          </a:xfrm>
          <a:solidFill>
            <a:srgbClr val="00B050"/>
          </a:solidFill>
        </p:spPr>
        <p:txBody>
          <a:bodyPr/>
          <a:lstStyle/>
          <a:p>
            <a:pPr eaLnBrk="1" fontAlgn="auto" hangingPunct="1">
              <a:spcAft>
                <a:spcPts val="0"/>
              </a:spcAft>
              <a:defRPr/>
            </a:pPr>
            <a:r>
              <a:rPr lang="en-US" b="1" dirty="0" smtClean="0">
                <a:solidFill>
                  <a:schemeClr val="bg1"/>
                </a:solidFill>
              </a:rPr>
              <a:t>Type-checking rules for coercion from integer to real</a:t>
            </a:r>
          </a:p>
        </p:txBody>
      </p:sp>
      <p:graphicFrame>
        <p:nvGraphicFramePr>
          <p:cNvPr id="100355" name="Group 3"/>
          <p:cNvGraphicFramePr>
            <a:graphicFrameLocks noGrp="1"/>
          </p:cNvGraphicFramePr>
          <p:nvPr>
            <p:ph type="tbl" idx="1"/>
          </p:nvPr>
        </p:nvGraphicFramePr>
        <p:xfrm>
          <a:off x="304800" y="1752600"/>
          <a:ext cx="8305800" cy="4648200"/>
        </p:xfrm>
        <a:graphic>
          <a:graphicData uri="http://schemas.openxmlformats.org/drawingml/2006/table">
            <a:tbl>
              <a:tblPr/>
              <a:tblGrid>
                <a:gridCol w="4152900"/>
                <a:gridCol w="4152900"/>
              </a:tblGrid>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PRODUCTION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SEMANTIC RULE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ahoma" pitchFamily="34" charset="0"/>
                        </a:rPr>
                        <a:t>E</a:t>
                      </a:r>
                      <a:r>
                        <a:rPr kumimoji="0" lang="en-US" sz="1800" b="0" i="0" u="none" strike="noStrike" cap="none" normalizeH="0" baseline="0" dirty="0" err="1" smtClean="0">
                          <a:ln>
                            <a:noFill/>
                          </a:ln>
                          <a:solidFill>
                            <a:schemeClr val="tx1"/>
                          </a:solidFill>
                          <a:effectLst/>
                          <a:latin typeface="Tahoma" pitchFamily="34" charset="0"/>
                          <a:sym typeface="Symbol" pitchFamily="18" charset="2"/>
                        </a:rPr>
                        <a:t>num</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E.Type := 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r h="4152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ahoma" pitchFamily="34" charset="0"/>
                        </a:rPr>
                        <a:t>E</a:t>
                      </a:r>
                      <a:r>
                        <a:rPr kumimoji="0" lang="en-US" sz="1800" b="0" i="0" u="none" strike="noStrike" cap="none" normalizeH="0" baseline="0" dirty="0" err="1" smtClean="0">
                          <a:ln>
                            <a:noFill/>
                          </a:ln>
                          <a:solidFill>
                            <a:schemeClr val="tx1"/>
                          </a:solidFill>
                          <a:effectLst/>
                          <a:latin typeface="Tahoma" pitchFamily="34" charset="0"/>
                          <a:sym typeface="Symbol" pitchFamily="18" charset="2"/>
                        </a:rPr>
                        <a:t>num.num</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E.Type := real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r h="4135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ahoma" pitchFamily="34" charset="0"/>
                        </a:rPr>
                        <a:t>E</a:t>
                      </a:r>
                      <a:r>
                        <a:rPr kumimoji="0" lang="en-US" sz="1800" b="0" i="0" u="none" strike="noStrike" cap="none" normalizeH="0" baseline="0" dirty="0" err="1" smtClean="0">
                          <a:ln>
                            <a:noFill/>
                          </a:ln>
                          <a:solidFill>
                            <a:schemeClr val="tx1"/>
                          </a:solidFill>
                          <a:effectLst/>
                          <a:latin typeface="Tahoma" pitchFamily="34" charset="0"/>
                          <a:sym typeface="Symbol" pitchFamily="18" charset="2"/>
                        </a:rPr>
                        <a:t>id</a:t>
                      </a:r>
                      <a:endParaRPr kumimoji="0" lang="en-US" sz="18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E.Type := lookup(id.entry)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r h="29923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E</a:t>
                      </a:r>
                      <a:r>
                        <a:rPr kumimoji="0" lang="en-US" sz="1800" b="0" i="0" u="none" strike="noStrike" cap="none" normalizeH="0" baseline="0" dirty="0" smtClean="0">
                          <a:ln>
                            <a:noFill/>
                          </a:ln>
                          <a:solidFill>
                            <a:schemeClr val="tx1"/>
                          </a:solidFill>
                          <a:effectLst/>
                          <a:latin typeface="Tahoma" pitchFamily="34" charset="0"/>
                          <a:sym typeface="Symbol" pitchFamily="18" charset="2"/>
                        </a:rPr>
                        <a:t> E1 op E2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ahoma" pitchFamily="34" charset="0"/>
                        </a:rPr>
                        <a:t>E.type</a:t>
                      </a:r>
                      <a:r>
                        <a:rPr kumimoji="0" lang="en-US" sz="1800" b="0" i="0" u="none" strike="noStrike" cap="none" normalizeH="0" baseline="0" dirty="0" smtClean="0">
                          <a:ln>
                            <a:noFill/>
                          </a:ln>
                          <a:solidFill>
                            <a:schemeClr val="tx1"/>
                          </a:solidFill>
                          <a:effectLst/>
                          <a:latin typeface="Tahoma" pitchFamily="34" charset="0"/>
                        </a:rPr>
                        <a:t>:= </a:t>
                      </a:r>
                      <a:r>
                        <a:rPr kumimoji="0" lang="en-US" sz="1800" b="1" i="0" u="none" strike="noStrike" cap="none" normalizeH="0" baseline="0" dirty="0" smtClean="0">
                          <a:ln>
                            <a:noFill/>
                          </a:ln>
                          <a:solidFill>
                            <a:schemeClr val="tx1"/>
                          </a:solidFill>
                          <a:effectLst/>
                          <a:latin typeface="Tahoma" pitchFamily="34" charset="0"/>
                        </a:rPr>
                        <a:t>if</a:t>
                      </a:r>
                      <a:r>
                        <a:rPr kumimoji="0" lang="en-US" sz="1800" b="0" i="0" u="none" strike="noStrike" cap="none" normalizeH="0" baseline="0" dirty="0" smtClean="0">
                          <a:ln>
                            <a:noFill/>
                          </a:ln>
                          <a:solidFill>
                            <a:schemeClr val="tx1"/>
                          </a:solidFill>
                          <a:effectLst/>
                          <a:latin typeface="Tahoma" pitchFamily="34" charset="0"/>
                        </a:rPr>
                        <a:t> E1.type = integer </a:t>
                      </a:r>
                      <a:r>
                        <a:rPr kumimoji="0" lang="en-US" sz="1800" b="1" i="0" u="none" strike="noStrike" cap="none" normalizeH="0" baseline="0" dirty="0" smtClean="0">
                          <a:ln>
                            <a:noFill/>
                          </a:ln>
                          <a:solidFill>
                            <a:schemeClr val="tx1"/>
                          </a:solidFill>
                          <a:effectLst/>
                          <a:latin typeface="Tahoma" pitchFamily="34" charset="0"/>
                        </a:rPr>
                        <a:t>and </a:t>
                      </a:r>
                      <a:r>
                        <a:rPr kumimoji="0" lang="en-US" sz="1800" b="0" i="0" u="none" strike="noStrike" cap="none" normalizeH="0" baseline="0" dirty="0" smtClean="0">
                          <a:ln>
                            <a:noFill/>
                          </a:ln>
                          <a:solidFill>
                            <a:schemeClr val="tx1"/>
                          </a:solidFill>
                          <a:effectLst/>
                          <a:latin typeface="Tahoma" pitchFamily="34" charset="0"/>
                        </a:rPr>
                        <a:t>E2.type = integer </a:t>
                      </a:r>
                      <a:r>
                        <a:rPr kumimoji="0" lang="en-US" sz="1800" b="1" i="0" u="none" strike="noStrike" cap="none" normalizeH="0" baseline="0" dirty="0" smtClean="0">
                          <a:ln>
                            <a:noFill/>
                          </a:ln>
                          <a:solidFill>
                            <a:schemeClr val="tx1"/>
                          </a:solidFill>
                          <a:effectLst/>
                          <a:latin typeface="Tahoma" pitchFamily="34" charset="0"/>
                        </a:rPr>
                        <a:t>then</a:t>
                      </a:r>
                      <a:r>
                        <a:rPr kumimoji="0" lang="en-US" sz="1800" b="0" i="0" u="none" strike="noStrike" cap="none" normalizeH="0" baseline="0" dirty="0" smtClean="0">
                          <a:ln>
                            <a:noFill/>
                          </a:ln>
                          <a:solidFill>
                            <a:schemeClr val="tx1"/>
                          </a:solidFill>
                          <a:effectLst/>
                          <a:latin typeface="Tahoma" pitchFamily="34" charset="0"/>
                        </a:rPr>
                        <a:t> integer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Else if</a:t>
                      </a:r>
                      <a:r>
                        <a:rPr kumimoji="0" lang="en-US" sz="1800" b="0" i="0" u="none" strike="noStrike" cap="none" normalizeH="0" baseline="0" dirty="0" smtClean="0">
                          <a:ln>
                            <a:noFill/>
                          </a:ln>
                          <a:solidFill>
                            <a:schemeClr val="tx1"/>
                          </a:solidFill>
                          <a:effectLst/>
                          <a:latin typeface="Tahoma" pitchFamily="34" charset="0"/>
                        </a:rPr>
                        <a:t> E1.type = integer </a:t>
                      </a:r>
                      <a:r>
                        <a:rPr kumimoji="0" lang="en-US" sz="1800" b="1" i="0" u="none" strike="noStrike" cap="none" normalizeH="0" baseline="0" dirty="0" smtClean="0">
                          <a:ln>
                            <a:noFill/>
                          </a:ln>
                          <a:solidFill>
                            <a:schemeClr val="tx1"/>
                          </a:solidFill>
                          <a:effectLst/>
                          <a:latin typeface="Tahoma" pitchFamily="34" charset="0"/>
                        </a:rPr>
                        <a:t>and</a:t>
                      </a:r>
                      <a:r>
                        <a:rPr kumimoji="0" lang="en-US" sz="1800" b="0" i="0" u="none" strike="noStrike" cap="none" normalizeH="0" baseline="0" dirty="0" smtClean="0">
                          <a:ln>
                            <a:noFill/>
                          </a:ln>
                          <a:solidFill>
                            <a:schemeClr val="tx1"/>
                          </a:solidFill>
                          <a:effectLst/>
                          <a:latin typeface="Tahoma" pitchFamily="34" charset="0"/>
                        </a:rPr>
                        <a:t> E. type = real </a:t>
                      </a:r>
                      <a:r>
                        <a:rPr kumimoji="0" lang="en-US" sz="1800" b="1" i="0" u="none" strike="noStrike" cap="none" normalizeH="0" baseline="0" dirty="0" smtClean="0">
                          <a:ln>
                            <a:noFill/>
                          </a:ln>
                          <a:solidFill>
                            <a:schemeClr val="tx1"/>
                          </a:solidFill>
                          <a:effectLst/>
                          <a:latin typeface="Tahoma" pitchFamily="34" charset="0"/>
                        </a:rPr>
                        <a:t>then</a:t>
                      </a:r>
                      <a:r>
                        <a:rPr kumimoji="0" lang="en-US" sz="1800" b="0" i="0" u="none" strike="noStrike" cap="none" normalizeH="0" baseline="0" dirty="0" smtClean="0">
                          <a:ln>
                            <a:noFill/>
                          </a:ln>
                          <a:solidFill>
                            <a:schemeClr val="tx1"/>
                          </a:solidFill>
                          <a:effectLst/>
                          <a:latin typeface="Tahoma" pitchFamily="34" charset="0"/>
                        </a:rPr>
                        <a:t> real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Else if</a:t>
                      </a:r>
                      <a:r>
                        <a:rPr kumimoji="0" lang="en-US" sz="1800" b="0" i="0" u="none" strike="noStrike" cap="none" normalizeH="0" baseline="0" dirty="0" smtClean="0">
                          <a:ln>
                            <a:noFill/>
                          </a:ln>
                          <a:solidFill>
                            <a:schemeClr val="tx1"/>
                          </a:solidFill>
                          <a:effectLst/>
                          <a:latin typeface="Tahoma" pitchFamily="34" charset="0"/>
                        </a:rPr>
                        <a:t> E1.type = real </a:t>
                      </a:r>
                      <a:r>
                        <a:rPr kumimoji="0" lang="en-US" sz="1800" b="1" i="0" u="none" strike="noStrike" cap="none" normalizeH="0" baseline="0" dirty="0" smtClean="0">
                          <a:ln>
                            <a:noFill/>
                          </a:ln>
                          <a:solidFill>
                            <a:schemeClr val="tx1"/>
                          </a:solidFill>
                          <a:effectLst/>
                          <a:latin typeface="Tahoma" pitchFamily="34" charset="0"/>
                        </a:rPr>
                        <a:t>and</a:t>
                      </a:r>
                      <a:r>
                        <a:rPr kumimoji="0" lang="en-US" sz="1800" b="0" i="0" u="none" strike="noStrike" cap="none" normalizeH="0" baseline="0" dirty="0" smtClean="0">
                          <a:ln>
                            <a:noFill/>
                          </a:ln>
                          <a:solidFill>
                            <a:schemeClr val="tx1"/>
                          </a:solidFill>
                          <a:effectLst/>
                          <a:latin typeface="Tahoma" pitchFamily="34" charset="0"/>
                        </a:rPr>
                        <a:t> E2.type = integer </a:t>
                      </a:r>
                      <a:r>
                        <a:rPr kumimoji="0" lang="en-US" sz="1800" b="1" i="0" u="none" strike="noStrike" cap="none" normalizeH="0" baseline="0" dirty="0" smtClean="0">
                          <a:ln>
                            <a:noFill/>
                          </a:ln>
                          <a:solidFill>
                            <a:schemeClr val="tx1"/>
                          </a:solidFill>
                          <a:effectLst/>
                          <a:latin typeface="Tahoma" pitchFamily="34" charset="0"/>
                        </a:rPr>
                        <a:t>then</a:t>
                      </a:r>
                      <a:r>
                        <a:rPr kumimoji="0" lang="en-US" sz="1800" b="0" i="0" u="none" strike="noStrike" cap="none" normalizeH="0" baseline="0" dirty="0" smtClean="0">
                          <a:ln>
                            <a:noFill/>
                          </a:ln>
                          <a:solidFill>
                            <a:schemeClr val="tx1"/>
                          </a:solidFill>
                          <a:effectLst/>
                          <a:latin typeface="Tahoma" pitchFamily="34" charset="0"/>
                        </a:rPr>
                        <a:t> real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Else if</a:t>
                      </a:r>
                      <a:r>
                        <a:rPr kumimoji="0" lang="en-US" sz="1800" b="0" i="0" u="none" strike="noStrike" cap="none" normalizeH="0" baseline="0" dirty="0" smtClean="0">
                          <a:ln>
                            <a:noFill/>
                          </a:ln>
                          <a:solidFill>
                            <a:schemeClr val="tx1"/>
                          </a:solidFill>
                          <a:effectLst/>
                          <a:latin typeface="Tahoma" pitchFamily="34" charset="0"/>
                        </a:rPr>
                        <a:t> E1.type = real </a:t>
                      </a:r>
                      <a:r>
                        <a:rPr kumimoji="0" lang="en-US" sz="1800" b="1" i="0" u="none" strike="noStrike" cap="none" normalizeH="0" baseline="0" dirty="0" smtClean="0">
                          <a:ln>
                            <a:noFill/>
                          </a:ln>
                          <a:solidFill>
                            <a:schemeClr val="tx1"/>
                          </a:solidFill>
                          <a:effectLst/>
                          <a:latin typeface="Tahoma" pitchFamily="34" charset="0"/>
                        </a:rPr>
                        <a:t>and</a:t>
                      </a:r>
                      <a:r>
                        <a:rPr kumimoji="0" lang="en-US" sz="1800" b="0" i="0" u="none" strike="noStrike" cap="none" normalizeH="0" baseline="0" dirty="0" smtClean="0">
                          <a:ln>
                            <a:noFill/>
                          </a:ln>
                          <a:solidFill>
                            <a:schemeClr val="tx1"/>
                          </a:solidFill>
                          <a:effectLst/>
                          <a:latin typeface="Tahoma" pitchFamily="34" charset="0"/>
                        </a:rPr>
                        <a:t> E2.type = real </a:t>
                      </a:r>
                      <a:r>
                        <a:rPr kumimoji="0" lang="en-US" sz="1800" b="1" i="0" u="none" strike="noStrike" cap="none" normalizeH="0" baseline="0" dirty="0" smtClean="0">
                          <a:ln>
                            <a:noFill/>
                          </a:ln>
                          <a:solidFill>
                            <a:schemeClr val="tx1"/>
                          </a:solidFill>
                          <a:effectLst/>
                          <a:latin typeface="Tahoma" pitchFamily="34" charset="0"/>
                        </a:rPr>
                        <a:t>then</a:t>
                      </a:r>
                      <a:r>
                        <a:rPr kumimoji="0" lang="en-US" sz="1800" b="0" i="0" u="none" strike="noStrike" cap="none" normalizeH="0" baseline="0" dirty="0" smtClean="0">
                          <a:ln>
                            <a:noFill/>
                          </a:ln>
                          <a:solidFill>
                            <a:schemeClr val="tx1"/>
                          </a:solidFill>
                          <a:effectLst/>
                          <a:latin typeface="Tahoma" pitchFamily="34" charset="0"/>
                        </a:rPr>
                        <a:t> real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Else</a:t>
                      </a:r>
                      <a:r>
                        <a:rPr kumimoji="0" lang="en-US" sz="1800" b="0" i="0" u="none" strike="noStrike" cap="none" normalizeH="0" baseline="0" dirty="0" smtClean="0">
                          <a:ln>
                            <a:noFill/>
                          </a:ln>
                          <a:solidFill>
                            <a:schemeClr val="tx1"/>
                          </a:solidFill>
                          <a:effectLst/>
                          <a:latin typeface="Tahoma" pitchFamily="34" charset="0"/>
                        </a:rPr>
                        <a:t> type-error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bl>
          </a:graphicData>
        </a:graphic>
      </p:graphicFrame>
      <p:sp>
        <p:nvSpPr>
          <p:cNvPr id="614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96AD63-79D2-46F6-B0F8-ABFD78688E37}" type="slidenum">
              <a:rPr lang="en-US" altLang="en-US">
                <a:solidFill>
                  <a:srgbClr val="FFFFFF"/>
                </a:solidFill>
              </a:rPr>
              <a:pPr/>
              <a:t>51</a:t>
            </a:fld>
            <a:endParaRPr lang="en-US" altLang="en-US">
              <a:solidFill>
                <a:srgbClr val="FFFFFF"/>
              </a:solidFill>
            </a:endParaRPr>
          </a:p>
        </p:txBody>
      </p:sp>
    </p:spTree>
    <p:extLst>
      <p:ext uri="{BB962C8B-B14F-4D97-AF65-F5344CB8AC3E}">
        <p14:creationId xmlns:p14="http://schemas.microsoft.com/office/powerpoint/2010/main" val="5728404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365126"/>
            <a:ext cx="8626186" cy="1325563"/>
          </a:xfrm>
        </p:spPr>
        <p:txBody>
          <a:bodyPr/>
          <a:lstStyle/>
          <a:p>
            <a:r>
              <a:rPr lang="en-US" dirty="0" smtClean="0"/>
              <a:t>How compute ID’s relative address using type</a:t>
            </a:r>
            <a:endParaRPr lang="en-US" dirty="0"/>
          </a:p>
        </p:txBody>
      </p:sp>
      <p:sp>
        <p:nvSpPr>
          <p:cNvPr id="3" name="Content Placeholder 2"/>
          <p:cNvSpPr>
            <a:spLocks noGrp="1"/>
          </p:cNvSpPr>
          <p:nvPr>
            <p:ph idx="1"/>
          </p:nvPr>
        </p:nvSpPr>
        <p:spPr>
          <a:xfrm>
            <a:off x="65232" y="1845618"/>
            <a:ext cx="9078768" cy="4222657"/>
          </a:xfrm>
        </p:spPr>
        <p:txBody>
          <a:bodyPr/>
          <a:lstStyle/>
          <a:p>
            <a:r>
              <a:rPr lang="en-US" dirty="0" smtClean="0"/>
              <a:t>Using type of indenter, compiler can compute the storage and relative address of the identifier during compile </a:t>
            </a:r>
          </a:p>
          <a:p>
            <a:r>
              <a:rPr lang="en-US" dirty="0" smtClean="0"/>
              <a:t>The address calculations can be specified in SDT</a:t>
            </a:r>
          </a:p>
          <a:p>
            <a:pPr lvl="1"/>
            <a:r>
              <a:rPr lang="en-US" dirty="0" smtClean="0"/>
              <a:t>Width=the number of storage unit needed for the objects o type t</a:t>
            </a:r>
          </a:p>
          <a:p>
            <a:pPr marL="457200" lvl="1"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187007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226031"/>
            <a:ext cx="9144000" cy="6631969"/>
          </a:xfrm>
          <a:prstGeom prst="rect">
            <a:avLst/>
          </a:prstGeom>
        </p:spPr>
      </p:pic>
    </p:spTree>
    <p:extLst>
      <p:ext uri="{BB962C8B-B14F-4D97-AF65-F5344CB8AC3E}">
        <p14:creationId xmlns:p14="http://schemas.microsoft.com/office/powerpoint/2010/main" val="477158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846" y="70338"/>
            <a:ext cx="9143646" cy="6858000"/>
          </a:xfrm>
          <a:prstGeom prst="rect">
            <a:avLst/>
          </a:prstGeom>
        </p:spPr>
      </p:pic>
      <p:sp>
        <p:nvSpPr>
          <p:cNvPr id="3" name="Rectangle 2"/>
          <p:cNvSpPr/>
          <p:nvPr/>
        </p:nvSpPr>
        <p:spPr>
          <a:xfrm>
            <a:off x="175845" y="1848896"/>
            <a:ext cx="773723" cy="562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B</a:t>
            </a:r>
            <a:endParaRPr lang="en-US" sz="4000" dirty="0">
              <a:solidFill>
                <a:schemeClr val="tx1"/>
              </a:solidFill>
            </a:endParaRPr>
          </a:p>
        </p:txBody>
      </p:sp>
      <p:sp>
        <p:nvSpPr>
          <p:cNvPr id="4" name="Rectangle 3"/>
          <p:cNvSpPr/>
          <p:nvPr/>
        </p:nvSpPr>
        <p:spPr>
          <a:xfrm>
            <a:off x="175845" y="1567542"/>
            <a:ext cx="311499" cy="411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338"/>
            <a:ext cx="8345157" cy="7134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The storage computation for </a:t>
            </a:r>
            <a:r>
              <a:rPr lang="en-US" b="1" dirty="0" err="1" smtClean="0"/>
              <a:t>Int</a:t>
            </a:r>
            <a:r>
              <a:rPr lang="en-US" b="1" dirty="0" smtClean="0"/>
              <a:t>[2][3] using SDT</a:t>
            </a:r>
            <a:endParaRPr lang="en-US" b="1" dirty="0"/>
          </a:p>
        </p:txBody>
      </p:sp>
    </p:spTree>
    <p:extLst>
      <p:ext uri="{BB962C8B-B14F-4D97-AF65-F5344CB8AC3E}">
        <p14:creationId xmlns:p14="http://schemas.microsoft.com/office/powerpoint/2010/main" val="378863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146050" y="3520987"/>
            <a:ext cx="5876365" cy="986254"/>
          </a:xfrm>
        </p:spPr>
        <p:txBody>
          <a:bodyPr>
            <a:normAutofit fontScale="62500" lnSpcReduction="20000"/>
          </a:bodyPr>
          <a:lstStyle/>
          <a:p>
            <a:pPr eaLnBrk="1" fontAlgn="auto" hangingPunct="1">
              <a:spcBef>
                <a:spcPts val="580"/>
              </a:spcBef>
              <a:spcAft>
                <a:spcPts val="0"/>
              </a:spcAft>
              <a:buFont typeface="Wingdings 2"/>
              <a:buNone/>
              <a:defRPr/>
            </a:pPr>
            <a:endParaRPr lang="en-US" dirty="0"/>
          </a:p>
          <a:p>
            <a:pPr eaLnBrk="1" fontAlgn="auto" hangingPunct="1">
              <a:spcBef>
                <a:spcPts val="580"/>
              </a:spcBef>
              <a:spcAft>
                <a:spcPts val="0"/>
              </a:spcAft>
              <a:buFont typeface="Wingdings 2"/>
              <a:buNone/>
              <a:defRPr/>
            </a:pPr>
            <a:r>
              <a:rPr lang="en-US" dirty="0" smtClean="0"/>
              <a:t>UND School of Aerospace Sciences</a:t>
            </a:r>
          </a:p>
          <a:p>
            <a:pPr eaLnBrk="1" fontAlgn="auto" hangingPunct="1">
              <a:spcBef>
                <a:spcPts val="580"/>
              </a:spcBef>
              <a:spcAft>
                <a:spcPts val="0"/>
              </a:spcAft>
              <a:buFont typeface="Wingdings 2"/>
              <a:buNone/>
              <a:defRPr/>
            </a:pPr>
            <a:r>
              <a:rPr lang="en-US" dirty="0" smtClean="0"/>
              <a:t>Department of Computer Science</a:t>
            </a:r>
          </a:p>
          <a:p>
            <a:pPr eaLnBrk="1" fontAlgn="auto" hangingPunct="1">
              <a:spcBef>
                <a:spcPts val="580"/>
              </a:spcBef>
              <a:spcAft>
                <a:spcPts val="0"/>
              </a:spcAft>
              <a:buFont typeface="Wingdings 2"/>
              <a:buNone/>
              <a:defRPr/>
            </a:pPr>
            <a:r>
              <a:rPr lang="en-US" dirty="0" smtClean="0"/>
              <a:t>Dr. Hassan Reza</a:t>
            </a:r>
          </a:p>
        </p:txBody>
      </p:sp>
      <p:sp>
        <p:nvSpPr>
          <p:cNvPr id="6" name="Rectangle 16"/>
          <p:cNvSpPr>
            <a:spLocks noGrp="1" noChangeArrowheads="1"/>
          </p:cNvSpPr>
          <p:nvPr>
            <p:ph type="sldNum" sz="quarter" idx="4294967295"/>
          </p:nvPr>
        </p:nvSpPr>
        <p:spPr>
          <a:xfrm>
            <a:off x="146050" y="6210300"/>
            <a:ext cx="457200" cy="457200"/>
          </a:xfrm>
          <a:prstGeom prst="ellipse">
            <a:avLst/>
          </a:prstGeom>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4E2E06-605B-4A85-963E-7490A5BA43F0}" type="slidenum">
              <a:rPr lang="en-US" altLang="en-US">
                <a:solidFill>
                  <a:srgbClr val="FFFFFF"/>
                </a:solidFill>
                <a:latin typeface="Franklin Gothic Book" panose="020B0503020102020204" pitchFamily="34" charset="0"/>
              </a:rPr>
              <a:pPr/>
              <a:t>55</a:t>
            </a:fld>
            <a:endParaRPr lang="en-US" altLang="en-US">
              <a:solidFill>
                <a:srgbClr val="FFFFFF"/>
              </a:solidFill>
              <a:latin typeface="Franklin Gothic Book" panose="020B0503020102020204" pitchFamily="34" charset="0"/>
            </a:endParaRPr>
          </a:p>
        </p:txBody>
      </p:sp>
      <p:sp>
        <p:nvSpPr>
          <p:cNvPr id="7172" name="Rectangle 2"/>
          <p:cNvSpPr>
            <a:spLocks noGrp="1" noChangeArrowheads="1"/>
          </p:cNvSpPr>
          <p:nvPr>
            <p:ph type="ctrTitle"/>
          </p:nvPr>
        </p:nvSpPr>
        <p:spPr>
          <a:xfrm>
            <a:off x="0" y="1334157"/>
            <a:ext cx="9144000" cy="1470025"/>
          </a:xfrm>
        </p:spPr>
        <p:txBody>
          <a:bodyPr>
            <a:normAutofit fontScale="90000"/>
          </a:bodyPr>
          <a:lstStyle/>
          <a:p>
            <a:pPr eaLnBrk="1" hangingPunct="1"/>
            <a:r>
              <a:rPr altLang="en-US" dirty="0" smtClean="0"/>
              <a:t>Csci465:  Principals of Translations</a:t>
            </a:r>
            <a:r>
              <a:rPr lang="en-US" altLang="en-US" dirty="0" smtClean="0"/>
              <a:t/>
            </a:r>
            <a:br>
              <a:rPr lang="en-US" altLang="en-US" dirty="0" smtClean="0"/>
            </a:br>
            <a:r>
              <a:rPr lang="en-US" altLang="en-US" dirty="0" smtClean="0"/>
              <a:t>Chapter </a:t>
            </a:r>
            <a:r>
              <a:rPr lang="en-US" altLang="en-US" dirty="0"/>
              <a:t>6</a:t>
            </a:r>
            <a:r>
              <a:rPr lang="en-US" altLang="en-US" dirty="0" smtClean="0"/>
              <a:t>: Intermediate Code Generation</a:t>
            </a:r>
            <a:endParaRPr altLang="en-US" dirty="0" smtClean="0"/>
          </a:p>
        </p:txBody>
      </p:sp>
    </p:spTree>
    <p:extLst>
      <p:ext uri="{BB962C8B-B14F-4D97-AF65-F5344CB8AC3E}">
        <p14:creationId xmlns:p14="http://schemas.microsoft.com/office/powerpoint/2010/main" val="1294469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2" y="445459"/>
            <a:ext cx="8663825" cy="1325563"/>
          </a:xfrm>
        </p:spPr>
        <p:txBody>
          <a:bodyPr>
            <a:normAutofit/>
          </a:bodyPr>
          <a:lstStyle/>
          <a:p>
            <a:pPr>
              <a:defRPr/>
            </a:pPr>
            <a:r>
              <a:rPr lang="en-US" dirty="0" smtClean="0"/>
              <a:t>Intermediate code </a:t>
            </a:r>
            <a:r>
              <a:rPr lang="en-US" dirty="0"/>
              <a:t>generation(or Intermediate Representation)</a:t>
            </a:r>
          </a:p>
        </p:txBody>
      </p:sp>
      <p:sp>
        <p:nvSpPr>
          <p:cNvPr id="64515" name="Content Placeholder 2"/>
          <p:cNvSpPr>
            <a:spLocks noGrp="1"/>
          </p:cNvSpPr>
          <p:nvPr>
            <p:ph sz="quarter" idx="1"/>
          </p:nvPr>
        </p:nvSpPr>
        <p:spPr>
          <a:xfrm>
            <a:off x="75363" y="1771022"/>
            <a:ext cx="8978202" cy="4873625"/>
          </a:xfrm>
        </p:spPr>
        <p:txBody>
          <a:bodyPr/>
          <a:lstStyle/>
          <a:p>
            <a:r>
              <a:rPr lang="en-US" altLang="en-US" sz="2000" dirty="0" smtClean="0"/>
              <a:t>Analysis-synthesis model of compiling</a:t>
            </a:r>
          </a:p>
          <a:p>
            <a:pPr lvl="1"/>
            <a:r>
              <a:rPr lang="en-US" altLang="en-US" sz="2000" dirty="0" smtClean="0"/>
              <a:t>Front end</a:t>
            </a:r>
          </a:p>
          <a:p>
            <a:pPr lvl="2"/>
            <a:r>
              <a:rPr lang="en-US" altLang="en-US" sz="2000" dirty="0" smtClean="0"/>
              <a:t>Parser</a:t>
            </a:r>
          </a:p>
          <a:p>
            <a:pPr lvl="2"/>
            <a:r>
              <a:rPr lang="en-US" altLang="en-US" sz="2000" dirty="0" smtClean="0"/>
              <a:t>Static checker</a:t>
            </a:r>
          </a:p>
          <a:p>
            <a:pPr lvl="2"/>
            <a:r>
              <a:rPr lang="en-US" altLang="en-US" sz="2000" dirty="0" smtClean="0">
                <a:solidFill>
                  <a:srgbClr val="FF0000"/>
                </a:solidFill>
              </a:rPr>
              <a:t>Intermediate Code generation  (IC)</a:t>
            </a:r>
          </a:p>
          <a:p>
            <a:pPr lvl="1"/>
            <a:r>
              <a:rPr lang="en-US" altLang="en-US" sz="2000" dirty="0" smtClean="0"/>
              <a:t>Back end</a:t>
            </a:r>
          </a:p>
          <a:p>
            <a:pPr lvl="2"/>
            <a:r>
              <a:rPr lang="en-US" altLang="en-US" sz="2000" dirty="0" smtClean="0"/>
              <a:t>Code generator</a:t>
            </a:r>
          </a:p>
          <a:p>
            <a:pPr lvl="1"/>
            <a:r>
              <a:rPr lang="en-US" altLang="en-US" sz="2000" dirty="0" smtClean="0"/>
              <a:t>Combining front (N languages)  and back (M machines)</a:t>
            </a:r>
          </a:p>
          <a:p>
            <a:pPr lvl="2"/>
            <a:r>
              <a:rPr lang="en-US" altLang="en-US" sz="2000" dirty="0" smtClean="0"/>
              <a:t>N*M  compilers</a:t>
            </a:r>
          </a:p>
          <a:p>
            <a:endParaRPr lang="en-US" altLang="en-US" dirty="0" smtClean="0"/>
          </a:p>
        </p:txBody>
      </p:sp>
      <p:sp>
        <p:nvSpPr>
          <p:cNvPr id="6451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9F5016-EE6A-4CE4-AAB9-E099E7D51BF0}" type="slidenum">
              <a:rPr lang="en-US" altLang="en-US">
                <a:solidFill>
                  <a:srgbClr val="FFFFFF"/>
                </a:solidFill>
              </a:rPr>
              <a:pPr/>
              <a:t>56</a:t>
            </a:fld>
            <a:endParaRPr lang="en-US" altLang="en-US">
              <a:solidFill>
                <a:srgbClr val="FFFFFF"/>
              </a:solidFill>
            </a:endParaRPr>
          </a:p>
        </p:txBody>
      </p:sp>
    </p:spTree>
    <p:extLst>
      <p:ext uri="{BB962C8B-B14F-4D97-AF65-F5344CB8AC3E}">
        <p14:creationId xmlns:p14="http://schemas.microsoft.com/office/powerpoint/2010/main" val="22042899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Back-end/Front-end</a:t>
            </a:r>
            <a:endParaRPr lang="en-US" dirty="0"/>
          </a:p>
        </p:txBody>
      </p:sp>
      <p:pic>
        <p:nvPicPr>
          <p:cNvPr id="4" name="Content Placeholder 3"/>
          <p:cNvPicPr>
            <a:picLocks noGrp="1" noChangeAspect="1"/>
          </p:cNvPicPr>
          <p:nvPr>
            <p:ph idx="1"/>
          </p:nvPr>
        </p:nvPicPr>
        <p:blipFill>
          <a:blip r:embed="rId2"/>
          <a:stretch>
            <a:fillRect/>
          </a:stretch>
        </p:blipFill>
        <p:spPr>
          <a:xfrm>
            <a:off x="628650" y="2457513"/>
            <a:ext cx="7886700" cy="3219324"/>
          </a:xfrm>
          <a:prstGeom prst="rect">
            <a:avLst/>
          </a:prstGeom>
        </p:spPr>
      </p:pic>
    </p:spTree>
    <p:extLst>
      <p:ext uri="{BB962C8B-B14F-4D97-AF65-F5344CB8AC3E}">
        <p14:creationId xmlns:p14="http://schemas.microsoft.com/office/powerpoint/2010/main" val="8988510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10836"/>
            <a:ext cx="9042399" cy="6747164"/>
          </a:xfrm>
          <a:prstGeom prst="rect">
            <a:avLst/>
          </a:prstGeom>
        </p:spPr>
      </p:pic>
    </p:spTree>
    <p:extLst>
      <p:ext uri="{BB962C8B-B14F-4D97-AF65-F5344CB8AC3E}">
        <p14:creationId xmlns:p14="http://schemas.microsoft.com/office/powerpoint/2010/main" val="31206694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36" y="365126"/>
            <a:ext cx="8302914" cy="1325563"/>
          </a:xfrm>
        </p:spPr>
        <p:txBody>
          <a:bodyPr/>
          <a:lstStyle/>
          <a:p>
            <a:r>
              <a:rPr lang="en-US" dirty="0" smtClean="0"/>
              <a:t>Benefits of IC</a:t>
            </a:r>
            <a:endParaRPr lang="en-US" dirty="0"/>
          </a:p>
        </p:txBody>
      </p:sp>
      <p:sp>
        <p:nvSpPr>
          <p:cNvPr id="3" name="Content Placeholder 2"/>
          <p:cNvSpPr>
            <a:spLocks noGrp="1"/>
          </p:cNvSpPr>
          <p:nvPr>
            <p:ph idx="1"/>
          </p:nvPr>
        </p:nvSpPr>
        <p:spPr>
          <a:xfrm>
            <a:off x="129886" y="1854854"/>
            <a:ext cx="8810914" cy="4222657"/>
          </a:xfrm>
        </p:spPr>
        <p:txBody>
          <a:bodyPr>
            <a:normAutofit/>
          </a:bodyPr>
          <a:lstStyle/>
          <a:p>
            <a:r>
              <a:rPr lang="en-US" altLang="en-US" sz="3600" dirty="0"/>
              <a:t>Advantages of using IC</a:t>
            </a:r>
          </a:p>
          <a:p>
            <a:pPr lvl="1"/>
            <a:r>
              <a:rPr lang="en-US" altLang="en-US" sz="3600" dirty="0">
                <a:solidFill>
                  <a:srgbClr val="00B050"/>
                </a:solidFill>
              </a:rPr>
              <a:t>Allows combining front and back into N+M compilers (i.e. retargeting)</a:t>
            </a:r>
          </a:p>
          <a:p>
            <a:pPr lvl="1"/>
            <a:r>
              <a:rPr lang="en-US" altLang="en-US" sz="3600" dirty="0">
                <a:solidFill>
                  <a:srgbClr val="00B050"/>
                </a:solidFill>
              </a:rPr>
              <a:t>A </a:t>
            </a:r>
            <a:r>
              <a:rPr lang="en-US" altLang="en-US" sz="3600" u="sng" dirty="0">
                <a:solidFill>
                  <a:srgbClr val="7030A0"/>
                </a:solidFill>
              </a:rPr>
              <a:t>machine-independent </a:t>
            </a:r>
            <a:r>
              <a:rPr lang="en-US" altLang="en-US" sz="3600" dirty="0">
                <a:solidFill>
                  <a:srgbClr val="00B050"/>
                </a:solidFill>
              </a:rPr>
              <a:t>code optimizer can be used </a:t>
            </a:r>
            <a:r>
              <a:rPr lang="en-US" altLang="en-US" sz="3600" dirty="0" smtClean="0">
                <a:solidFill>
                  <a:srgbClr val="00B050"/>
                </a:solidFill>
              </a:rPr>
              <a:t>for </a:t>
            </a:r>
            <a:r>
              <a:rPr lang="en-US" altLang="en-US" sz="3600" dirty="0">
                <a:solidFill>
                  <a:srgbClr val="00B050"/>
                </a:solidFill>
              </a:rPr>
              <a:t>IC to produce more efficient code</a:t>
            </a:r>
          </a:p>
          <a:p>
            <a:endParaRPr lang="en-US" sz="3600" dirty="0"/>
          </a:p>
        </p:txBody>
      </p:sp>
    </p:spTree>
    <p:extLst>
      <p:ext uri="{BB962C8B-B14F-4D97-AF65-F5344CB8AC3E}">
        <p14:creationId xmlns:p14="http://schemas.microsoft.com/office/powerpoint/2010/main" val="2513314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556044"/>
            <a:ext cx="7886700" cy="1325563"/>
          </a:xfrm>
        </p:spPr>
        <p:txBody>
          <a:bodyPr/>
          <a:lstStyle/>
          <a:p>
            <a:pPr eaLnBrk="1" fontAlgn="auto" hangingPunct="1">
              <a:spcAft>
                <a:spcPts val="0"/>
              </a:spcAft>
              <a:defRPr/>
            </a:pPr>
            <a:r>
              <a:rPr lang="en-US" dirty="0" smtClean="0"/>
              <a:t>Checking?</a:t>
            </a:r>
          </a:p>
        </p:txBody>
      </p:sp>
      <p:sp>
        <p:nvSpPr>
          <p:cNvPr id="11267" name="Rectangle 3"/>
          <p:cNvSpPr>
            <a:spLocks noGrp="1" noChangeArrowheads="1"/>
          </p:cNvSpPr>
          <p:nvPr>
            <p:ph sz="quarter" idx="1"/>
          </p:nvPr>
        </p:nvSpPr>
        <p:spPr>
          <a:xfrm>
            <a:off x="0" y="1753545"/>
            <a:ext cx="9023420" cy="4873625"/>
          </a:xfrm>
        </p:spPr>
        <p:txBody>
          <a:bodyPr/>
          <a:lstStyle/>
          <a:p>
            <a:pPr eaLnBrk="1" hangingPunct="1"/>
            <a:r>
              <a:rPr lang="en-US" altLang="en-US" dirty="0" smtClean="0"/>
              <a:t>Type Checking ?</a:t>
            </a:r>
          </a:p>
          <a:p>
            <a:pPr lvl="1" eaLnBrk="1" hangingPunct="1"/>
            <a:r>
              <a:rPr lang="en-US" altLang="en-US" dirty="0" smtClean="0"/>
              <a:t>The processes of identifying </a:t>
            </a:r>
            <a:r>
              <a:rPr lang="en-US" altLang="en-US" dirty="0" smtClean="0">
                <a:solidFill>
                  <a:srgbClr val="FF0000"/>
                </a:solidFill>
              </a:rPr>
              <a:t>errors</a:t>
            </a:r>
            <a:r>
              <a:rPr lang="en-US" altLang="en-US" dirty="0" smtClean="0"/>
              <a:t> in a program based on explicitly or implicitly stated type information</a:t>
            </a:r>
          </a:p>
          <a:p>
            <a:pPr eaLnBrk="1" hangingPunct="1"/>
            <a:r>
              <a:rPr lang="en-US" altLang="en-US" dirty="0" smtClean="0"/>
              <a:t>Kind Checking?</a:t>
            </a:r>
          </a:p>
          <a:p>
            <a:pPr lvl="1" eaLnBrk="1" hangingPunct="1"/>
            <a:r>
              <a:rPr lang="en-US" altLang="en-US" dirty="0" smtClean="0"/>
              <a:t>The processes of identifying errors in a program based on </a:t>
            </a:r>
            <a:r>
              <a:rPr lang="en-US" altLang="en-US" dirty="0" smtClean="0">
                <a:solidFill>
                  <a:srgbClr val="FF0000"/>
                </a:solidFill>
              </a:rPr>
              <a:t>kind of information</a:t>
            </a:r>
          </a:p>
          <a:p>
            <a:pPr lvl="2" eaLnBrk="1" hangingPunct="1"/>
            <a:r>
              <a:rPr lang="en-US" altLang="en-US" dirty="0" smtClean="0"/>
              <a:t>Variables</a:t>
            </a:r>
          </a:p>
          <a:p>
            <a:pPr lvl="2" eaLnBrk="1" hangingPunct="1"/>
            <a:r>
              <a:rPr lang="en-US" altLang="en-US" dirty="0" smtClean="0"/>
              <a:t>Functions/procedures</a:t>
            </a:r>
          </a:p>
          <a:p>
            <a:r>
              <a:rPr lang="en-US" altLang="en-US" dirty="0" smtClean="0">
                <a:solidFill>
                  <a:srgbClr val="7030A0"/>
                </a:solidFill>
              </a:rPr>
              <a:t>Static (Compile time) vs. Dynamic (Run-time) checking</a:t>
            </a:r>
          </a:p>
          <a:p>
            <a:r>
              <a:rPr lang="en-US" altLang="en-US" dirty="0" smtClean="0"/>
              <a:t>Strongly typed language vs. weakly type language</a:t>
            </a:r>
          </a:p>
        </p:txBody>
      </p:sp>
      <p:sp>
        <p:nvSpPr>
          <p:cNvPr id="11268"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B5A209-0A56-480C-BE41-6058D8BE76A9}" type="slidenum">
              <a:rPr lang="en-US" altLang="en-US">
                <a:solidFill>
                  <a:srgbClr val="FFFFFF"/>
                </a:solidFill>
              </a:rPr>
              <a:pPr/>
              <a:t>6</a:t>
            </a:fld>
            <a:endParaRPr lang="en-US" altLang="en-US">
              <a:solidFill>
                <a:srgbClr val="FFFFFF"/>
              </a:solidFill>
            </a:endParaRPr>
          </a:p>
        </p:txBody>
      </p:sp>
    </p:spTree>
    <p:extLst>
      <p:ext uri="{BB962C8B-B14F-4D97-AF65-F5344CB8AC3E}">
        <p14:creationId xmlns:p14="http://schemas.microsoft.com/office/powerpoint/2010/main" val="4133854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868"/>
            <a:ext cx="8515350" cy="886821"/>
          </a:xfrm>
        </p:spPr>
        <p:txBody>
          <a:bodyPr/>
          <a:lstStyle/>
          <a:p>
            <a:pPr>
              <a:defRPr/>
            </a:pPr>
            <a:r>
              <a:rPr lang="en-US" dirty="0" smtClean="0"/>
              <a:t>Translating a program</a:t>
            </a:r>
            <a:endParaRPr lang="en-US" dirty="0"/>
          </a:p>
        </p:txBody>
      </p:sp>
      <p:sp>
        <p:nvSpPr>
          <p:cNvPr id="62467" name="Content Placeholder 2"/>
          <p:cNvSpPr>
            <a:spLocks noGrp="1"/>
          </p:cNvSpPr>
          <p:nvPr>
            <p:ph sz="quarter" idx="1"/>
          </p:nvPr>
        </p:nvSpPr>
        <p:spPr>
          <a:xfrm>
            <a:off x="0" y="1690689"/>
            <a:ext cx="9144000" cy="4873625"/>
          </a:xfrm>
        </p:spPr>
        <p:txBody>
          <a:bodyPr/>
          <a:lstStyle/>
          <a:p>
            <a:pPr>
              <a:defRPr/>
            </a:pPr>
            <a:endParaRPr lang="en-US" dirty="0" smtClean="0"/>
          </a:p>
          <a:p>
            <a:pPr>
              <a:defRPr/>
            </a:pPr>
            <a:r>
              <a:rPr lang="en-US" dirty="0" smtClean="0"/>
              <a:t>The process of translation from source language to target machine may include as </a:t>
            </a:r>
            <a:r>
              <a:rPr lang="en-US" dirty="0" smtClean="0">
                <a:solidFill>
                  <a:srgbClr val="00B050"/>
                </a:solidFill>
              </a:rPr>
              <a:t>sequence of  intermediate </a:t>
            </a:r>
            <a:r>
              <a:rPr lang="en-US" dirty="0" smtClean="0"/>
              <a:t>representation:</a:t>
            </a:r>
          </a:p>
          <a:p>
            <a:pPr lvl="1">
              <a:defRPr/>
            </a:pPr>
            <a:r>
              <a:rPr lang="en-US" dirty="0" smtClean="0"/>
              <a:t>High level</a:t>
            </a:r>
          </a:p>
          <a:p>
            <a:pPr lvl="2">
              <a:defRPr/>
            </a:pPr>
            <a:r>
              <a:rPr lang="en-US" dirty="0" smtClean="0">
                <a:solidFill>
                  <a:srgbClr val="00B050"/>
                </a:solidFill>
              </a:rPr>
              <a:t>Machine independent</a:t>
            </a:r>
          </a:p>
          <a:p>
            <a:pPr lvl="3">
              <a:defRPr/>
            </a:pPr>
            <a:r>
              <a:rPr lang="en-US" dirty="0" smtClean="0"/>
              <a:t>E.g., C language</a:t>
            </a:r>
          </a:p>
          <a:p>
            <a:pPr lvl="1">
              <a:defRPr/>
            </a:pPr>
            <a:r>
              <a:rPr lang="en-US" dirty="0" smtClean="0"/>
              <a:t>Low level</a:t>
            </a:r>
          </a:p>
          <a:p>
            <a:pPr lvl="2">
              <a:defRPr/>
            </a:pPr>
            <a:r>
              <a:rPr lang="en-US" dirty="0" smtClean="0">
                <a:solidFill>
                  <a:srgbClr val="FF0000"/>
                </a:solidFill>
              </a:rPr>
              <a:t>Machine-dependent</a:t>
            </a:r>
          </a:p>
          <a:p>
            <a:pPr lvl="3">
              <a:defRPr/>
            </a:pPr>
            <a:r>
              <a:rPr lang="en-US" dirty="0" smtClean="0"/>
              <a:t>E.g., register allocation and instruction selection</a:t>
            </a:r>
          </a:p>
          <a:p>
            <a:pPr lvl="1">
              <a:defRPr/>
            </a:pPr>
            <a:r>
              <a:rPr lang="en-US" dirty="0" smtClean="0"/>
              <a:t>Target code/machine code</a:t>
            </a:r>
          </a:p>
          <a:p>
            <a:pPr lvl="1">
              <a:defRPr/>
            </a:pPr>
            <a:endParaRPr lang="en-US" dirty="0" smtClean="0"/>
          </a:p>
        </p:txBody>
      </p:sp>
      <p:sp>
        <p:nvSpPr>
          <p:cNvPr id="6554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D2C6D8-CD4C-42F4-ADD1-0A4E5C8917FB}" type="slidenum">
              <a:rPr lang="en-US" altLang="en-US">
                <a:solidFill>
                  <a:srgbClr val="FFFFFF"/>
                </a:solidFill>
              </a:rPr>
              <a:pPr/>
              <a:t>60</a:t>
            </a:fld>
            <a:endParaRPr lang="en-US" altLang="en-US">
              <a:solidFill>
                <a:srgbClr val="FFFFFF"/>
              </a:solidFill>
            </a:endParaRPr>
          </a:p>
        </p:txBody>
      </p:sp>
    </p:spTree>
    <p:extLst>
      <p:ext uri="{BB962C8B-B14F-4D97-AF65-F5344CB8AC3E}">
        <p14:creationId xmlns:p14="http://schemas.microsoft.com/office/powerpoint/2010/main" val="16594504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and intermediate representations</a:t>
            </a:r>
          </a:p>
        </p:txBody>
      </p:sp>
      <p:sp>
        <p:nvSpPr>
          <p:cNvPr id="3" name="Content Placeholder 2"/>
          <p:cNvSpPr>
            <a:spLocks noGrp="1"/>
          </p:cNvSpPr>
          <p:nvPr>
            <p:ph idx="1"/>
          </p:nvPr>
        </p:nvSpPr>
        <p:spPr/>
        <p:txBody>
          <a:bodyPr>
            <a:normAutofit/>
          </a:bodyPr>
          <a:lstStyle/>
          <a:p>
            <a:r>
              <a:rPr lang="en-US" altLang="en-US" dirty="0"/>
              <a:t>In the process of translating a program from source language to target language, a compiler may built a sequence of intermediate representations</a:t>
            </a:r>
          </a:p>
          <a:p>
            <a:r>
              <a:rPr lang="en-US" altLang="en-US" dirty="0"/>
              <a:t>Examples of intermediate representations (languages) are</a:t>
            </a:r>
          </a:p>
          <a:p>
            <a:pPr lvl="1"/>
            <a:r>
              <a:rPr lang="en-US" altLang="en-US" dirty="0" smtClean="0"/>
              <a:t>syntax </a:t>
            </a:r>
            <a:r>
              <a:rPr lang="en-US" altLang="en-US" dirty="0"/>
              <a:t>tree, </a:t>
            </a:r>
            <a:endParaRPr lang="en-US" altLang="en-US" dirty="0" smtClean="0"/>
          </a:p>
          <a:p>
            <a:pPr lvl="1"/>
            <a:r>
              <a:rPr lang="en-US" altLang="en-US" dirty="0" smtClean="0"/>
              <a:t>postfix</a:t>
            </a:r>
            <a:r>
              <a:rPr lang="en-US" altLang="en-US" dirty="0"/>
              <a:t>, </a:t>
            </a:r>
            <a:endParaRPr lang="en-US" altLang="en-US" dirty="0" smtClean="0"/>
          </a:p>
          <a:p>
            <a:pPr lvl="1"/>
            <a:r>
              <a:rPr lang="en-US" altLang="en-US" dirty="0" smtClean="0"/>
              <a:t>three-code addressing</a:t>
            </a:r>
          </a:p>
          <a:p>
            <a:pPr lvl="1"/>
            <a:r>
              <a:rPr lang="en-US" altLang="en-US" dirty="0" smtClean="0"/>
              <a:t>C code</a:t>
            </a:r>
          </a:p>
          <a:p>
            <a:pPr lvl="1"/>
            <a:r>
              <a:rPr lang="en-US" altLang="en-US" dirty="0" smtClean="0"/>
              <a:t>Java Bytecode</a:t>
            </a:r>
            <a:endParaRPr lang="en-US" altLang="en-US" dirty="0"/>
          </a:p>
          <a:p>
            <a:endParaRPr lang="en-US" dirty="0"/>
          </a:p>
        </p:txBody>
      </p:sp>
    </p:spTree>
    <p:extLst>
      <p:ext uri="{BB962C8B-B14F-4D97-AF65-F5344CB8AC3E}">
        <p14:creationId xmlns:p14="http://schemas.microsoft.com/office/powerpoint/2010/main" val="1907177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25900"/>
            <a:ext cx="9143999" cy="1325563"/>
          </a:xfrm>
        </p:spPr>
        <p:txBody>
          <a:bodyPr/>
          <a:lstStyle/>
          <a:p>
            <a:pPr>
              <a:defRPr/>
            </a:pPr>
            <a:r>
              <a:rPr lang="en-US" dirty="0" smtClean="0"/>
              <a:t>Intermediate representation (IR)</a:t>
            </a:r>
            <a:endParaRPr lang="en-US" dirty="0"/>
          </a:p>
        </p:txBody>
      </p:sp>
      <p:sp>
        <p:nvSpPr>
          <p:cNvPr id="66563" name="Content Placeholder 2"/>
          <p:cNvSpPr>
            <a:spLocks noGrp="1"/>
          </p:cNvSpPr>
          <p:nvPr>
            <p:ph sz="quarter" idx="1"/>
          </p:nvPr>
        </p:nvSpPr>
        <p:spPr>
          <a:xfrm>
            <a:off x="85409" y="1704927"/>
            <a:ext cx="9058589" cy="4873625"/>
          </a:xfrm>
        </p:spPr>
        <p:txBody>
          <a:bodyPr/>
          <a:lstStyle/>
          <a:p>
            <a:pPr>
              <a:defRPr/>
            </a:pPr>
            <a:r>
              <a:rPr lang="en-US" dirty="0" smtClean="0">
                <a:solidFill>
                  <a:srgbClr val="0070C0"/>
                </a:solidFill>
              </a:rPr>
              <a:t>Three-address Code (3AC)</a:t>
            </a:r>
          </a:p>
          <a:p>
            <a:pPr lvl="1">
              <a:defRPr/>
            </a:pPr>
            <a:r>
              <a:rPr lang="en-US" dirty="0" smtClean="0">
                <a:solidFill>
                  <a:srgbClr val="0070C0"/>
                </a:solidFill>
              </a:rPr>
              <a:t>E.g., x = y op z</a:t>
            </a:r>
          </a:p>
          <a:p>
            <a:pPr lvl="2">
              <a:defRPr/>
            </a:pPr>
            <a:r>
              <a:rPr lang="en-US" i="1" dirty="0" smtClean="0">
                <a:solidFill>
                  <a:srgbClr val="0070C0"/>
                </a:solidFill>
              </a:rPr>
              <a:t>Where </a:t>
            </a:r>
          </a:p>
          <a:p>
            <a:pPr lvl="3">
              <a:defRPr/>
            </a:pPr>
            <a:r>
              <a:rPr lang="en-US" dirty="0" smtClean="0">
                <a:solidFill>
                  <a:srgbClr val="0070C0"/>
                </a:solidFill>
              </a:rPr>
              <a:t> y, z are operands </a:t>
            </a:r>
          </a:p>
          <a:p>
            <a:pPr lvl="3">
              <a:defRPr/>
            </a:pPr>
            <a:r>
              <a:rPr lang="en-US" dirty="0" smtClean="0">
                <a:solidFill>
                  <a:srgbClr val="0070C0"/>
                </a:solidFill>
              </a:rPr>
              <a:t>x is the result</a:t>
            </a:r>
          </a:p>
          <a:p>
            <a:pPr lvl="3">
              <a:defRPr/>
            </a:pPr>
            <a:endParaRPr lang="en-US" dirty="0" smtClean="0">
              <a:solidFill>
                <a:srgbClr val="0070C0"/>
              </a:solidFill>
            </a:endParaRPr>
          </a:p>
          <a:p>
            <a:pPr lvl="1">
              <a:defRPr/>
            </a:pPr>
            <a:r>
              <a:rPr lang="en-US" dirty="0" smtClean="0">
                <a:solidFill>
                  <a:srgbClr val="0070C0"/>
                </a:solidFill>
              </a:rPr>
              <a:t>Used for </a:t>
            </a:r>
            <a:r>
              <a:rPr lang="en-US" dirty="0" smtClean="0">
                <a:solidFill>
                  <a:srgbClr val="FF0000"/>
                </a:solidFill>
              </a:rPr>
              <a:t>low level </a:t>
            </a:r>
            <a:r>
              <a:rPr lang="en-US" dirty="0" smtClean="0">
                <a:solidFill>
                  <a:srgbClr val="0070C0"/>
                </a:solidFill>
              </a:rPr>
              <a:t>machine dependent tasks (register allocation, etc.)</a:t>
            </a:r>
          </a:p>
          <a:p>
            <a:pPr>
              <a:defRPr/>
            </a:pPr>
            <a:r>
              <a:rPr lang="en-US" dirty="0" smtClean="0">
                <a:solidFill>
                  <a:srgbClr val="7030A0"/>
                </a:solidFill>
              </a:rPr>
              <a:t>Abstract Syntax tree</a:t>
            </a:r>
          </a:p>
          <a:p>
            <a:pPr lvl="1">
              <a:defRPr/>
            </a:pPr>
            <a:r>
              <a:rPr lang="en-US" dirty="0" smtClean="0">
                <a:solidFill>
                  <a:srgbClr val="7030A0"/>
                </a:solidFill>
              </a:rPr>
              <a:t>Represents hierarchical structure of the source program</a:t>
            </a:r>
          </a:p>
          <a:p>
            <a:pPr lvl="1">
              <a:defRPr/>
            </a:pPr>
            <a:r>
              <a:rPr lang="en-US" dirty="0" smtClean="0">
                <a:solidFill>
                  <a:srgbClr val="7030A0"/>
                </a:solidFill>
              </a:rPr>
              <a:t>Used for static type checking</a:t>
            </a:r>
          </a:p>
        </p:txBody>
      </p:sp>
      <p:sp>
        <p:nvSpPr>
          <p:cNvPr id="6758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771E49-D613-4007-97E2-797FE81E52BD}" type="slidenum">
              <a:rPr lang="en-US" altLang="en-US">
                <a:solidFill>
                  <a:srgbClr val="FFFFFF"/>
                </a:solidFill>
              </a:rPr>
              <a:pPr/>
              <a:t>62</a:t>
            </a:fld>
            <a:endParaRPr lang="en-US" altLang="en-US">
              <a:solidFill>
                <a:srgbClr val="FFFFFF"/>
              </a:solidFill>
            </a:endParaRPr>
          </a:p>
        </p:txBody>
      </p:sp>
    </p:spTree>
    <p:extLst>
      <p:ext uri="{BB962C8B-B14F-4D97-AF65-F5344CB8AC3E}">
        <p14:creationId xmlns:p14="http://schemas.microsoft.com/office/powerpoint/2010/main" val="9459424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38"/>
            <a:ext cx="8515350" cy="1620351"/>
          </a:xfrm>
          <a:solidFill>
            <a:srgbClr val="00B050"/>
          </a:solidFill>
        </p:spPr>
        <p:txBody>
          <a:bodyPr/>
          <a:lstStyle/>
          <a:p>
            <a:pPr>
              <a:defRPr/>
            </a:pPr>
            <a:r>
              <a:rPr lang="en-US" b="1" dirty="0" smtClean="0">
                <a:solidFill>
                  <a:schemeClr val="bg1"/>
                </a:solidFill>
              </a:rPr>
              <a:t>Three address code for EXPRESSION</a:t>
            </a:r>
            <a:endParaRPr lang="en-US" b="1" dirty="0">
              <a:solidFill>
                <a:schemeClr val="bg1"/>
              </a:solidFill>
            </a:endParaRPr>
          </a:p>
        </p:txBody>
      </p:sp>
      <p:sp>
        <p:nvSpPr>
          <p:cNvPr id="716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ED10DE-60F8-40AB-927C-F67ECD792AAC}" type="slidenum">
              <a:rPr lang="en-US" altLang="en-US">
                <a:solidFill>
                  <a:srgbClr val="FFFFFF"/>
                </a:solidFill>
              </a:rPr>
              <a:pPr/>
              <a:t>63</a:t>
            </a:fld>
            <a:endParaRPr lang="en-US" altLang="en-US">
              <a:solidFill>
                <a:srgbClr val="FFFFFF"/>
              </a:solidFill>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162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33350" y="1733552"/>
            <a:ext cx="2895600" cy="369888"/>
          </a:xfrm>
          <a:prstGeom prst="rect">
            <a:avLst/>
          </a:prstGeom>
          <a:solidFill>
            <a:srgbClr val="FFC000"/>
          </a:solidFill>
        </p:spPr>
        <p:txBody>
          <a:bodyPr>
            <a:spAutoFit/>
          </a:bodyPr>
          <a:lstStyle/>
          <a:p>
            <a:pPr>
              <a:defRPr/>
            </a:pPr>
            <a:r>
              <a:rPr lang="en-US" dirty="0" smtClean="0">
                <a:latin typeface="Arial" charset="0"/>
              </a:rPr>
              <a:t>Example: a</a:t>
            </a:r>
            <a:r>
              <a:rPr lang="en-US" dirty="0">
                <a:latin typeface="Arial" charset="0"/>
              </a:rPr>
              <a:t>:= b* -c + b* -c</a:t>
            </a:r>
          </a:p>
        </p:txBody>
      </p:sp>
      <p:sp>
        <p:nvSpPr>
          <p:cNvPr id="6" name="TextBox 5"/>
          <p:cNvSpPr txBox="1"/>
          <p:nvPr/>
        </p:nvSpPr>
        <p:spPr>
          <a:xfrm>
            <a:off x="4977283" y="1842809"/>
            <a:ext cx="2895600" cy="369888"/>
          </a:xfrm>
          <a:prstGeom prst="rect">
            <a:avLst/>
          </a:prstGeom>
          <a:solidFill>
            <a:srgbClr val="00B0F0"/>
          </a:solidFill>
        </p:spPr>
        <p:txBody>
          <a:bodyPr>
            <a:spAutoFit/>
          </a:bodyPr>
          <a:lstStyle/>
          <a:p>
            <a:pPr>
              <a:defRPr/>
            </a:pPr>
            <a:r>
              <a:rPr lang="en-US" dirty="0">
                <a:latin typeface="Arial" charset="0"/>
              </a:rPr>
              <a:t>a:= b* -c + b* -c</a:t>
            </a:r>
          </a:p>
        </p:txBody>
      </p:sp>
      <p:sp>
        <p:nvSpPr>
          <p:cNvPr id="3" name="Rectangle 2"/>
          <p:cNvSpPr/>
          <p:nvPr/>
        </p:nvSpPr>
        <p:spPr>
          <a:xfrm>
            <a:off x="4712677" y="1690689"/>
            <a:ext cx="3959050" cy="4338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71055" y="5153891"/>
            <a:ext cx="3953163" cy="637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521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Syntax tree</a:t>
            </a:r>
            <a:endParaRPr lang="en-US" dirty="0"/>
          </a:p>
        </p:txBody>
      </p:sp>
      <p:sp>
        <p:nvSpPr>
          <p:cNvPr id="69635"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4A198D-3B48-4C4E-8DC8-ED8F82F66649}" type="slidenum">
              <a:rPr lang="en-US" altLang="en-US">
                <a:solidFill>
                  <a:srgbClr val="FFFFFF"/>
                </a:solidFill>
              </a:rPr>
              <a:pPr/>
              <a:t>64</a:t>
            </a:fld>
            <a:endParaRPr lang="en-US" altLang="en-US">
              <a:solidFill>
                <a:srgbClr val="FFFFFF"/>
              </a:solidFill>
            </a:endParaRPr>
          </a:p>
        </p:txBody>
      </p:sp>
      <p:pic>
        <p:nvPicPr>
          <p:cNvPr id="6963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43524" y="1841360"/>
            <a:ext cx="7213600" cy="4873625"/>
          </a:xfrm>
          <a:noFill/>
        </p:spPr>
      </p:pic>
      <p:sp>
        <p:nvSpPr>
          <p:cNvPr id="6" name="Rectangle 5"/>
          <p:cNvSpPr/>
          <p:nvPr/>
        </p:nvSpPr>
        <p:spPr>
          <a:xfrm>
            <a:off x="138545" y="1841360"/>
            <a:ext cx="3796146"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smtClean="0">
                <a:solidFill>
                  <a:schemeClr val="tx1"/>
                </a:solidFill>
              </a:rPr>
              <a:t>Example: a </a:t>
            </a:r>
            <a:r>
              <a:rPr lang="en-US" dirty="0">
                <a:solidFill>
                  <a:schemeClr val="tx1"/>
                </a:solidFill>
              </a:rPr>
              <a:t>:= b * -c + b * - c</a:t>
            </a:r>
          </a:p>
        </p:txBody>
      </p:sp>
    </p:spTree>
    <p:extLst>
      <p:ext uri="{BB962C8B-B14F-4D97-AF65-F5344CB8AC3E}">
        <p14:creationId xmlns:p14="http://schemas.microsoft.com/office/powerpoint/2010/main" val="2546245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5416"/>
            <a:ext cx="7886700" cy="1325563"/>
          </a:xfrm>
        </p:spPr>
        <p:txBody>
          <a:bodyPr/>
          <a:lstStyle/>
          <a:p>
            <a:pPr>
              <a:defRPr/>
            </a:pPr>
            <a:r>
              <a:rPr lang="en-US" dirty="0" smtClean="0"/>
              <a:t>Variants of Syntax trees</a:t>
            </a:r>
            <a:endParaRPr lang="en-US" dirty="0"/>
          </a:p>
        </p:txBody>
      </p:sp>
      <p:sp>
        <p:nvSpPr>
          <p:cNvPr id="68611" name="Content Placeholder 2"/>
          <p:cNvSpPr>
            <a:spLocks noGrp="1"/>
          </p:cNvSpPr>
          <p:nvPr>
            <p:ph sz="quarter" idx="1"/>
          </p:nvPr>
        </p:nvSpPr>
        <p:spPr>
          <a:xfrm>
            <a:off x="0" y="1891602"/>
            <a:ext cx="8922936" cy="4873625"/>
          </a:xfrm>
        </p:spPr>
        <p:txBody>
          <a:bodyPr/>
          <a:lstStyle/>
          <a:p>
            <a:pPr>
              <a:defRPr/>
            </a:pPr>
            <a:r>
              <a:rPr lang="en-US" dirty="0" smtClean="0"/>
              <a:t>Syntax tree</a:t>
            </a:r>
          </a:p>
          <a:p>
            <a:pPr lvl="1">
              <a:defRPr/>
            </a:pPr>
            <a:r>
              <a:rPr lang="en-US" dirty="0" smtClean="0"/>
              <a:t>Nodes </a:t>
            </a:r>
            <a:r>
              <a:rPr lang="en-US" dirty="0"/>
              <a:t>=</a:t>
            </a:r>
            <a:r>
              <a:rPr lang="en-US" dirty="0" smtClean="0"/>
              <a:t> constructs</a:t>
            </a:r>
          </a:p>
          <a:p>
            <a:pPr lvl="1">
              <a:defRPr/>
            </a:pPr>
            <a:r>
              <a:rPr lang="en-US" dirty="0" smtClean="0"/>
              <a:t>Leaves = concrete/meaningful constructs</a:t>
            </a:r>
          </a:p>
          <a:p>
            <a:pPr>
              <a:defRPr/>
            </a:pPr>
            <a:r>
              <a:rPr lang="en-US" dirty="0" smtClean="0"/>
              <a:t>Directed Acyclic Graph (DAG)</a:t>
            </a:r>
          </a:p>
          <a:p>
            <a:pPr lvl="1">
              <a:defRPr/>
            </a:pPr>
            <a:r>
              <a:rPr lang="en-US" dirty="0" smtClean="0"/>
              <a:t>A directed graph having </a:t>
            </a:r>
            <a:r>
              <a:rPr lang="en-US" u="sng" dirty="0" smtClean="0">
                <a:solidFill>
                  <a:srgbClr val="FF0000"/>
                </a:solidFill>
              </a:rPr>
              <a:t>no directed cycles</a:t>
            </a:r>
          </a:p>
          <a:p>
            <a:pPr lvl="1">
              <a:defRPr/>
            </a:pPr>
            <a:r>
              <a:rPr lang="en-US" dirty="0" smtClean="0"/>
              <a:t>Used to represent expressions by identifying the </a:t>
            </a:r>
            <a:r>
              <a:rPr lang="en-US" dirty="0" smtClean="0">
                <a:solidFill>
                  <a:srgbClr val="00B050"/>
                </a:solidFill>
              </a:rPr>
              <a:t>common sub expressions</a:t>
            </a:r>
            <a:r>
              <a:rPr lang="en-US" dirty="0" smtClean="0">
                <a:solidFill>
                  <a:srgbClr val="FF0000"/>
                </a:solidFill>
              </a:rPr>
              <a:t> </a:t>
            </a:r>
            <a:r>
              <a:rPr lang="en-US" dirty="0" smtClean="0"/>
              <a:t>(i.e., sub-expressions that may occur more than once)</a:t>
            </a:r>
          </a:p>
          <a:p>
            <a:pPr lvl="1">
              <a:defRPr/>
            </a:pPr>
            <a:r>
              <a:rPr lang="en-US" dirty="0" smtClean="0"/>
              <a:t>Can be generated using the same technique as syntax trees</a:t>
            </a:r>
          </a:p>
          <a:p>
            <a:pPr lvl="2">
              <a:defRPr/>
            </a:pPr>
            <a:r>
              <a:rPr lang="en-US" dirty="0" smtClean="0"/>
              <a:t>Read algorithm 6.3 on page 361</a:t>
            </a:r>
          </a:p>
          <a:p>
            <a:pPr lvl="1">
              <a:defRPr/>
            </a:pPr>
            <a:endParaRPr lang="en-US" dirty="0" smtClean="0"/>
          </a:p>
        </p:txBody>
      </p:sp>
      <p:sp>
        <p:nvSpPr>
          <p:cNvPr id="6861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F0FE69-CA36-4807-9659-E01CC14387F3}" type="slidenum">
              <a:rPr lang="en-US" altLang="en-US">
                <a:solidFill>
                  <a:srgbClr val="FFFFFF"/>
                </a:solidFill>
              </a:rPr>
              <a:pPr/>
              <a:t>65</a:t>
            </a:fld>
            <a:endParaRPr lang="en-US" altLang="en-US">
              <a:solidFill>
                <a:srgbClr val="FFFFFF"/>
              </a:solidFill>
            </a:endParaRPr>
          </a:p>
        </p:txBody>
      </p:sp>
    </p:spTree>
    <p:extLst>
      <p:ext uri="{BB962C8B-B14F-4D97-AF65-F5344CB8AC3E}">
        <p14:creationId xmlns:p14="http://schemas.microsoft.com/office/powerpoint/2010/main" val="3037476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1982"/>
            <a:ext cx="8515350" cy="1278707"/>
          </a:xfrm>
        </p:spPr>
        <p:txBody>
          <a:bodyPr>
            <a:normAutofit fontScale="90000"/>
          </a:bodyPr>
          <a:lstStyle/>
          <a:p>
            <a:pPr>
              <a:defRPr/>
            </a:pPr>
            <a:r>
              <a:rPr lang="en-US" dirty="0" smtClean="0"/>
              <a:t>DAG (Directed Acyclic Graph) for expressions</a:t>
            </a:r>
            <a:endParaRPr lang="en-US" dirty="0"/>
          </a:p>
        </p:txBody>
      </p:sp>
      <p:sp>
        <p:nvSpPr>
          <p:cNvPr id="69635" name="Content Placeholder 2"/>
          <p:cNvSpPr>
            <a:spLocks noGrp="1"/>
          </p:cNvSpPr>
          <p:nvPr>
            <p:ph sz="quarter" idx="1"/>
          </p:nvPr>
        </p:nvSpPr>
        <p:spPr>
          <a:xfrm>
            <a:off x="75361" y="1791119"/>
            <a:ext cx="8988251" cy="4873625"/>
          </a:xfrm>
        </p:spPr>
        <p:txBody>
          <a:bodyPr/>
          <a:lstStyle/>
          <a:p>
            <a:pPr>
              <a:defRPr/>
            </a:pPr>
            <a:r>
              <a:rPr lang="en-US" dirty="0" smtClean="0"/>
              <a:t>DAG  consists of</a:t>
            </a:r>
          </a:p>
          <a:p>
            <a:pPr lvl="1">
              <a:defRPr/>
            </a:pPr>
            <a:r>
              <a:rPr lang="en-US" dirty="0" smtClean="0"/>
              <a:t>Leaves  representing the </a:t>
            </a:r>
            <a:r>
              <a:rPr lang="en-US" dirty="0" smtClean="0">
                <a:solidFill>
                  <a:srgbClr val="FF0000"/>
                </a:solidFill>
              </a:rPr>
              <a:t>atomic operands</a:t>
            </a:r>
          </a:p>
          <a:p>
            <a:pPr lvl="1">
              <a:defRPr/>
            </a:pPr>
            <a:r>
              <a:rPr lang="en-US" dirty="0" smtClean="0"/>
              <a:t>Interior codes representing </a:t>
            </a:r>
            <a:r>
              <a:rPr lang="en-US" dirty="0" smtClean="0">
                <a:solidFill>
                  <a:srgbClr val="FF0000"/>
                </a:solidFill>
              </a:rPr>
              <a:t>operators</a:t>
            </a:r>
          </a:p>
          <a:p>
            <a:pPr lvl="1">
              <a:defRPr/>
            </a:pPr>
            <a:r>
              <a:rPr lang="en-US" dirty="0" smtClean="0"/>
              <a:t>A node N may have more than </a:t>
            </a:r>
            <a:r>
              <a:rPr lang="en-US" dirty="0" smtClean="0">
                <a:solidFill>
                  <a:srgbClr val="FF0000"/>
                </a:solidFill>
              </a:rPr>
              <a:t>one parent </a:t>
            </a:r>
            <a:r>
              <a:rPr lang="en-US" dirty="0" err="1" smtClean="0"/>
              <a:t>iff</a:t>
            </a:r>
            <a:r>
              <a:rPr lang="en-US" dirty="0" smtClean="0"/>
              <a:t>  N represents  </a:t>
            </a:r>
            <a:r>
              <a:rPr lang="en-US" dirty="0" smtClean="0">
                <a:solidFill>
                  <a:srgbClr val="7030A0"/>
                </a:solidFill>
              </a:rPr>
              <a:t>common sub-expressions</a:t>
            </a:r>
          </a:p>
          <a:p>
            <a:pPr>
              <a:defRPr/>
            </a:pPr>
            <a:r>
              <a:rPr lang="en-US" dirty="0" smtClean="0"/>
              <a:t>DAG</a:t>
            </a:r>
          </a:p>
          <a:p>
            <a:pPr lvl="1">
              <a:defRPr/>
            </a:pPr>
            <a:r>
              <a:rPr lang="en-US" dirty="0" smtClean="0">
                <a:solidFill>
                  <a:srgbClr val="009A44"/>
                </a:solidFill>
              </a:rPr>
              <a:t>Used for generation of more efficient code when evaluating the expressions!</a:t>
            </a:r>
          </a:p>
        </p:txBody>
      </p:sp>
      <p:sp>
        <p:nvSpPr>
          <p:cNvPr id="7373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5B453F-12DC-4A05-AFCF-01E1621E01CC}" type="slidenum">
              <a:rPr lang="en-US" altLang="en-US">
                <a:solidFill>
                  <a:srgbClr val="FFFFFF"/>
                </a:solidFill>
              </a:rPr>
              <a:pPr/>
              <a:t>66</a:t>
            </a:fld>
            <a:endParaRPr lang="en-US" altLang="en-US">
              <a:solidFill>
                <a:srgbClr val="FFFFFF"/>
              </a:solidFill>
            </a:endParaRPr>
          </a:p>
        </p:txBody>
      </p:sp>
    </p:spTree>
    <p:extLst>
      <p:ext uri="{BB962C8B-B14F-4D97-AF65-F5344CB8AC3E}">
        <p14:creationId xmlns:p14="http://schemas.microsoft.com/office/powerpoint/2010/main" val="2765714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52124"/>
            <a:ext cx="9144000" cy="6753752"/>
          </a:xfrm>
          <a:prstGeom prst="rect">
            <a:avLst/>
          </a:prstGeom>
        </p:spPr>
      </p:pic>
      <p:sp>
        <p:nvSpPr>
          <p:cNvPr id="4" name="TextBox 3"/>
          <p:cNvSpPr txBox="1">
            <a:spLocks noChangeArrowheads="1"/>
          </p:cNvSpPr>
          <p:nvPr/>
        </p:nvSpPr>
        <p:spPr bwMode="auto">
          <a:xfrm>
            <a:off x="309418" y="4699000"/>
            <a:ext cx="4724400" cy="369888"/>
          </a:xfrm>
          <a:prstGeom prst="rect">
            <a:avLst/>
          </a:prstGeom>
          <a:noFill/>
          <a:ln w="9525">
            <a:noFill/>
            <a:miter lim="800000"/>
            <a:headEnd/>
            <a:tailEnd/>
          </a:ln>
        </p:spPr>
        <p:txBody>
          <a:bodyPr>
            <a:spAutoFit/>
          </a:bodyPr>
          <a:lstStyle/>
          <a:p>
            <a:pPr>
              <a:defRPr/>
            </a:pPr>
            <a:r>
              <a:rPr lang="en-US" dirty="0" smtClean="0">
                <a:latin typeface="Arial" charset="0"/>
              </a:rPr>
              <a:t>Example: a </a:t>
            </a:r>
            <a:r>
              <a:rPr lang="en-US" dirty="0">
                <a:latin typeface="Arial" charset="0"/>
              </a:rPr>
              <a:t>+ a * (b – c) + (b - c) * d</a:t>
            </a:r>
          </a:p>
        </p:txBody>
      </p:sp>
    </p:spTree>
    <p:extLst>
      <p:ext uri="{BB962C8B-B14F-4D97-AF65-F5344CB8AC3E}">
        <p14:creationId xmlns:p14="http://schemas.microsoft.com/office/powerpoint/2010/main" val="3825958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of DAG </a:t>
            </a:r>
            <a:endParaRPr lang="en-US" dirty="0"/>
          </a:p>
        </p:txBody>
      </p:sp>
      <p:sp>
        <p:nvSpPr>
          <p:cNvPr id="7475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DC42CE-C258-41B7-9A81-95CE07C7948C}" type="slidenum">
              <a:rPr lang="en-US" altLang="en-US">
                <a:solidFill>
                  <a:srgbClr val="FFFFFF"/>
                </a:solidFill>
              </a:rPr>
              <a:pPr/>
              <a:t>68</a:t>
            </a:fld>
            <a:endParaRPr lang="en-US" altLang="en-US">
              <a:solidFill>
                <a:srgbClr val="FFFFFF"/>
              </a:solidFill>
            </a:endParaRPr>
          </a:p>
        </p:txBody>
      </p:sp>
      <p:sp>
        <p:nvSpPr>
          <p:cNvPr id="70660" name="TextBox 3"/>
          <p:cNvSpPr txBox="1">
            <a:spLocks noChangeArrowheads="1"/>
          </p:cNvSpPr>
          <p:nvPr/>
        </p:nvSpPr>
        <p:spPr bwMode="auto">
          <a:xfrm>
            <a:off x="1066800" y="1752600"/>
            <a:ext cx="4724400" cy="369888"/>
          </a:xfrm>
          <a:prstGeom prst="rect">
            <a:avLst/>
          </a:prstGeom>
          <a:noFill/>
          <a:ln w="9525">
            <a:noFill/>
            <a:miter lim="800000"/>
            <a:headEnd/>
            <a:tailEnd/>
          </a:ln>
        </p:spPr>
        <p:txBody>
          <a:bodyPr>
            <a:spAutoFit/>
          </a:bodyPr>
          <a:lstStyle/>
          <a:p>
            <a:pPr>
              <a:defRPr/>
            </a:pPr>
            <a:r>
              <a:rPr lang="en-US" dirty="0">
                <a:latin typeface="Arial" charset="0"/>
              </a:rPr>
              <a:t>a + a * </a:t>
            </a:r>
            <a:r>
              <a:rPr lang="en-US" dirty="0">
                <a:solidFill>
                  <a:srgbClr val="7030A0"/>
                </a:solidFill>
                <a:latin typeface="Arial" charset="0"/>
              </a:rPr>
              <a:t>(b – c) </a:t>
            </a:r>
            <a:r>
              <a:rPr lang="en-US" dirty="0">
                <a:latin typeface="Arial" charset="0"/>
              </a:rPr>
              <a:t>+ </a:t>
            </a:r>
            <a:r>
              <a:rPr lang="en-US" dirty="0">
                <a:solidFill>
                  <a:srgbClr val="7030A0"/>
                </a:solidFill>
                <a:latin typeface="Arial" charset="0"/>
              </a:rPr>
              <a:t>(b - c)</a:t>
            </a:r>
            <a:r>
              <a:rPr lang="en-US" dirty="0">
                <a:solidFill>
                  <a:schemeClr val="bg2">
                    <a:lumMod val="50000"/>
                  </a:schemeClr>
                </a:solidFill>
                <a:latin typeface="Arial" charset="0"/>
              </a:rPr>
              <a:t> </a:t>
            </a:r>
            <a:r>
              <a:rPr lang="en-US" dirty="0">
                <a:latin typeface="Arial" charset="0"/>
              </a:rPr>
              <a:t>* d</a:t>
            </a:r>
          </a:p>
        </p:txBody>
      </p:sp>
      <p:sp>
        <p:nvSpPr>
          <p:cNvPr id="74757" name="TextBox 4"/>
          <p:cNvSpPr txBox="1">
            <a:spLocks noChangeArrowheads="1"/>
          </p:cNvSpPr>
          <p:nvPr/>
        </p:nvSpPr>
        <p:spPr bwMode="auto">
          <a:xfrm>
            <a:off x="4038600" y="21336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t>
            </a:r>
          </a:p>
        </p:txBody>
      </p:sp>
      <p:cxnSp>
        <p:nvCxnSpPr>
          <p:cNvPr id="7" name="Straight Connector 6"/>
          <p:cNvCxnSpPr/>
          <p:nvPr/>
        </p:nvCxnSpPr>
        <p:spPr>
          <a:xfrm rot="10800000" flipV="1">
            <a:off x="2590800" y="2438400"/>
            <a:ext cx="1447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4757" idx="2"/>
          </p:cNvCxnSpPr>
          <p:nvPr/>
        </p:nvCxnSpPr>
        <p:spPr>
          <a:xfrm rot="16200000" flipH="1">
            <a:off x="4725987" y="1982788"/>
            <a:ext cx="758825"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760" name="TextBox 9"/>
          <p:cNvSpPr txBox="1">
            <a:spLocks noChangeArrowheads="1"/>
          </p:cNvSpPr>
          <p:nvPr/>
        </p:nvSpPr>
        <p:spPr bwMode="auto">
          <a:xfrm>
            <a:off x="2362200" y="3200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t>
            </a:r>
          </a:p>
        </p:txBody>
      </p:sp>
      <p:sp>
        <p:nvSpPr>
          <p:cNvPr id="74761" name="TextBox 10"/>
          <p:cNvSpPr txBox="1">
            <a:spLocks noChangeArrowheads="1"/>
          </p:cNvSpPr>
          <p:nvPr/>
        </p:nvSpPr>
        <p:spPr bwMode="auto">
          <a:xfrm>
            <a:off x="5791200" y="3200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t>
            </a:r>
          </a:p>
        </p:txBody>
      </p:sp>
      <p:cxnSp>
        <p:nvCxnSpPr>
          <p:cNvPr id="13" name="Straight Connector 12"/>
          <p:cNvCxnSpPr/>
          <p:nvPr/>
        </p:nvCxnSpPr>
        <p:spPr>
          <a:xfrm rot="16200000" flipH="1">
            <a:off x="2514600" y="3429000"/>
            <a:ext cx="685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763" name="TextBox 14"/>
          <p:cNvSpPr txBox="1">
            <a:spLocks noChangeArrowheads="1"/>
          </p:cNvSpPr>
          <p:nvPr/>
        </p:nvSpPr>
        <p:spPr bwMode="auto">
          <a:xfrm>
            <a:off x="2971800" y="41148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a:t>
            </a:r>
          </a:p>
        </p:txBody>
      </p:sp>
      <p:cxnSp>
        <p:nvCxnSpPr>
          <p:cNvPr id="17" name="Straight Connector 16"/>
          <p:cNvCxnSpPr/>
          <p:nvPr/>
        </p:nvCxnSpPr>
        <p:spPr>
          <a:xfrm rot="16200000" flipH="1">
            <a:off x="3352800" y="4419600"/>
            <a:ext cx="685800" cy="6858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4765" name="TextBox 17"/>
          <p:cNvSpPr txBox="1">
            <a:spLocks noChangeArrowheads="1"/>
          </p:cNvSpPr>
          <p:nvPr/>
        </p:nvSpPr>
        <p:spPr bwMode="auto">
          <a:xfrm>
            <a:off x="3962400" y="51816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a:t>
            </a:r>
          </a:p>
        </p:txBody>
      </p:sp>
      <p:cxnSp>
        <p:nvCxnSpPr>
          <p:cNvPr id="20" name="Straight Connector 19"/>
          <p:cNvCxnSpPr/>
          <p:nvPr/>
        </p:nvCxnSpPr>
        <p:spPr>
          <a:xfrm rot="10800000" flipV="1">
            <a:off x="3429000" y="5486400"/>
            <a:ext cx="6858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4765" idx="2"/>
          </p:cNvCxnSpPr>
          <p:nvPr/>
        </p:nvCxnSpPr>
        <p:spPr>
          <a:xfrm rot="16200000" flipH="1">
            <a:off x="4116387" y="5564188"/>
            <a:ext cx="606425"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768" name="TextBox 22"/>
          <p:cNvSpPr txBox="1">
            <a:spLocks noChangeArrowheads="1"/>
          </p:cNvSpPr>
          <p:nvPr/>
        </p:nvSpPr>
        <p:spPr bwMode="auto">
          <a:xfrm>
            <a:off x="3124200" y="60198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b</a:t>
            </a:r>
          </a:p>
        </p:txBody>
      </p:sp>
      <p:sp>
        <p:nvSpPr>
          <p:cNvPr id="74769" name="TextBox 23"/>
          <p:cNvSpPr txBox="1">
            <a:spLocks noChangeArrowheads="1"/>
          </p:cNvSpPr>
          <p:nvPr/>
        </p:nvSpPr>
        <p:spPr bwMode="auto">
          <a:xfrm>
            <a:off x="4572000" y="60198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c</a:t>
            </a:r>
          </a:p>
        </p:txBody>
      </p:sp>
      <p:cxnSp>
        <p:nvCxnSpPr>
          <p:cNvPr id="27" name="Straight Connector 26"/>
          <p:cNvCxnSpPr/>
          <p:nvPr/>
        </p:nvCxnSpPr>
        <p:spPr>
          <a:xfrm flipH="1">
            <a:off x="2438400" y="4285676"/>
            <a:ext cx="762000" cy="66732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4771" name="TextBox 27"/>
          <p:cNvSpPr txBox="1">
            <a:spLocks noChangeArrowheads="1"/>
          </p:cNvSpPr>
          <p:nvPr/>
        </p:nvSpPr>
        <p:spPr bwMode="auto">
          <a:xfrm>
            <a:off x="2209800" y="49530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a:t>
            </a:r>
          </a:p>
        </p:txBody>
      </p:sp>
      <p:cxnSp>
        <p:nvCxnSpPr>
          <p:cNvPr id="30" name="Straight Connector 29"/>
          <p:cNvCxnSpPr/>
          <p:nvPr/>
        </p:nvCxnSpPr>
        <p:spPr>
          <a:xfrm rot="5400000">
            <a:off x="1638300" y="4152900"/>
            <a:ext cx="1447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4761" idx="1"/>
          </p:cNvCxnSpPr>
          <p:nvPr/>
        </p:nvCxnSpPr>
        <p:spPr>
          <a:xfrm rot="10800000" flipV="1">
            <a:off x="4267200" y="3354388"/>
            <a:ext cx="1524000" cy="19034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981700" y="3390900"/>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775" name="TextBox 35"/>
          <p:cNvSpPr txBox="1">
            <a:spLocks noChangeArrowheads="1"/>
          </p:cNvSpPr>
          <p:nvPr/>
        </p:nvSpPr>
        <p:spPr bwMode="auto">
          <a:xfrm>
            <a:off x="6400800" y="38862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d</a:t>
            </a:r>
          </a:p>
        </p:txBody>
      </p:sp>
      <p:cxnSp>
        <p:nvCxnSpPr>
          <p:cNvPr id="38" name="Straight Connector 37"/>
          <p:cNvCxnSpPr>
            <a:stCxn id="74765" idx="1"/>
          </p:cNvCxnSpPr>
          <p:nvPr/>
        </p:nvCxnSpPr>
        <p:spPr>
          <a:xfrm rot="10800000" flipV="1">
            <a:off x="2057400" y="5335588"/>
            <a:ext cx="1905000" cy="303212"/>
          </a:xfrm>
          <a:prstGeom prst="line">
            <a:avLst/>
          </a:prstGeom>
          <a:ln w="57150">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777" name="TextBox 38"/>
          <p:cNvSpPr txBox="1">
            <a:spLocks noChangeArrowheads="1"/>
          </p:cNvSpPr>
          <p:nvPr/>
        </p:nvSpPr>
        <p:spPr bwMode="auto">
          <a:xfrm>
            <a:off x="228600" y="5562600"/>
            <a:ext cx="1828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dirty="0" smtClean="0"/>
              <a:t>Common sub-expression Representing (b-c) </a:t>
            </a:r>
            <a:r>
              <a:rPr lang="en-US" altLang="en-US" sz="1400" dirty="0"/>
              <a:t>twice</a:t>
            </a:r>
          </a:p>
        </p:txBody>
      </p:sp>
    </p:spTree>
    <p:extLst>
      <p:ext uri="{BB962C8B-B14F-4D97-AF65-F5344CB8AC3E}">
        <p14:creationId xmlns:p14="http://schemas.microsoft.com/office/powerpoint/2010/main" val="1578411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DAG</a:t>
            </a:r>
            <a:endParaRPr lang="en-US" dirty="0"/>
          </a:p>
        </p:txBody>
      </p:sp>
      <p:sp>
        <p:nvSpPr>
          <p:cNvPr id="70659"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CC4A39-044B-47E4-AB02-78904DE5F838}" type="slidenum">
              <a:rPr lang="en-US" altLang="en-US">
                <a:solidFill>
                  <a:srgbClr val="FFFFFF"/>
                </a:solidFill>
              </a:rPr>
              <a:pPr/>
              <a:t>69</a:t>
            </a:fld>
            <a:endParaRPr lang="en-US" altLang="en-US">
              <a:solidFill>
                <a:srgbClr val="FFFFFF"/>
              </a:solidFill>
            </a:endParaRPr>
          </a:p>
        </p:txBody>
      </p:sp>
      <p:pic>
        <p:nvPicPr>
          <p:cNvPr id="7066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566987" y="1763486"/>
            <a:ext cx="4010025" cy="4873625"/>
          </a:xfrm>
          <a:noFill/>
        </p:spPr>
      </p:pic>
      <p:sp>
        <p:nvSpPr>
          <p:cNvPr id="6" name="Rectangle 5"/>
          <p:cNvSpPr/>
          <p:nvPr/>
        </p:nvSpPr>
        <p:spPr>
          <a:xfrm>
            <a:off x="762000" y="53340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a := b * -c + b * - c</a:t>
            </a:r>
          </a:p>
        </p:txBody>
      </p:sp>
    </p:spTree>
    <p:extLst>
      <p:ext uri="{BB962C8B-B14F-4D97-AF65-F5344CB8AC3E}">
        <p14:creationId xmlns:p14="http://schemas.microsoft.com/office/powerpoint/2010/main" val="235667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94735" y="416485"/>
            <a:ext cx="7886700" cy="1325563"/>
          </a:xfrm>
        </p:spPr>
        <p:txBody>
          <a:bodyPr/>
          <a:lstStyle/>
          <a:p>
            <a:pPr eaLnBrk="1" fontAlgn="auto" hangingPunct="1">
              <a:spcAft>
                <a:spcPts val="0"/>
              </a:spcAft>
              <a:defRPr/>
            </a:pPr>
            <a:r>
              <a:rPr lang="en-US" dirty="0" smtClean="0"/>
              <a:t>Examples of static checking</a:t>
            </a:r>
          </a:p>
        </p:txBody>
      </p:sp>
      <p:sp>
        <p:nvSpPr>
          <p:cNvPr id="12291" name="Rectangle 3"/>
          <p:cNvSpPr>
            <a:spLocks noGrp="1" noChangeArrowheads="1"/>
          </p:cNvSpPr>
          <p:nvPr>
            <p:ph sz="quarter" idx="1"/>
          </p:nvPr>
        </p:nvSpPr>
        <p:spPr>
          <a:xfrm>
            <a:off x="94735" y="1742048"/>
            <a:ext cx="7467600" cy="4873625"/>
          </a:xfrm>
        </p:spPr>
        <p:txBody>
          <a:bodyPr/>
          <a:lstStyle/>
          <a:p>
            <a:pPr eaLnBrk="1" hangingPunct="1"/>
            <a:r>
              <a:rPr lang="en-US" altLang="en-US" dirty="0" smtClean="0"/>
              <a:t>Examples of static type checking</a:t>
            </a:r>
          </a:p>
          <a:p>
            <a:pPr lvl="1"/>
            <a:r>
              <a:rPr lang="en-US" altLang="en-US" dirty="0" smtClean="0"/>
              <a:t>Type checks</a:t>
            </a:r>
          </a:p>
          <a:p>
            <a:pPr lvl="1"/>
            <a:r>
              <a:rPr lang="en-US" altLang="en-US" dirty="0" smtClean="0"/>
              <a:t>Control flow checking</a:t>
            </a:r>
          </a:p>
          <a:p>
            <a:pPr lvl="1"/>
            <a:r>
              <a:rPr lang="en-US" altLang="en-US" dirty="0" smtClean="0"/>
              <a:t>Uniqueness checking</a:t>
            </a:r>
          </a:p>
          <a:p>
            <a:pPr lvl="1"/>
            <a:r>
              <a:rPr lang="en-US" altLang="en-US" dirty="0" smtClean="0"/>
              <a:t>Name-related checking</a:t>
            </a:r>
          </a:p>
          <a:p>
            <a:pPr lvl="1"/>
            <a:r>
              <a:rPr lang="en-US" altLang="en-US" dirty="0" smtClean="0"/>
              <a:t>…</a:t>
            </a:r>
          </a:p>
        </p:txBody>
      </p:sp>
      <p:sp>
        <p:nvSpPr>
          <p:cNvPr id="12292"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295474-7298-4E2C-9F2B-2DAA0AEE7338}" type="slidenum">
              <a:rPr lang="en-US" altLang="en-US">
                <a:solidFill>
                  <a:srgbClr val="FFFFFF"/>
                </a:solidFill>
              </a:rPr>
              <a:pPr/>
              <a:t>7</a:t>
            </a:fld>
            <a:endParaRPr lang="en-US" altLang="en-US">
              <a:solidFill>
                <a:srgbClr val="FFFFFF"/>
              </a:solidFill>
            </a:endParaRPr>
          </a:p>
        </p:txBody>
      </p:sp>
    </p:spTree>
    <p:extLst>
      <p:ext uri="{BB962C8B-B14F-4D97-AF65-F5344CB8AC3E}">
        <p14:creationId xmlns:p14="http://schemas.microsoft.com/office/powerpoint/2010/main" val="6711719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38"/>
            <a:ext cx="8515350" cy="1620351"/>
          </a:xfrm>
          <a:solidFill>
            <a:srgbClr val="009A44"/>
          </a:solidFill>
        </p:spPr>
        <p:txBody>
          <a:bodyPr/>
          <a:lstStyle/>
          <a:p>
            <a:pPr>
              <a:defRPr/>
            </a:pPr>
            <a:r>
              <a:rPr lang="en-US" b="1" dirty="0" smtClean="0">
                <a:solidFill>
                  <a:schemeClr val="bg1"/>
                </a:solidFill>
              </a:rPr>
              <a:t>Three address code for EXPRESSION</a:t>
            </a:r>
            <a:endParaRPr lang="en-US" b="1" dirty="0">
              <a:solidFill>
                <a:schemeClr val="bg1"/>
              </a:solidFill>
            </a:endParaRPr>
          </a:p>
        </p:txBody>
      </p:sp>
      <p:sp>
        <p:nvSpPr>
          <p:cNvPr id="716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ED10DE-60F8-40AB-927C-F67ECD792AAC}" type="slidenum">
              <a:rPr lang="en-US" altLang="en-US">
                <a:solidFill>
                  <a:srgbClr val="FFFFFF"/>
                </a:solidFill>
              </a:rPr>
              <a:pPr/>
              <a:t>70</a:t>
            </a:fld>
            <a:endParaRPr lang="en-US" altLang="en-US">
              <a:solidFill>
                <a:srgbClr val="FFFFFF"/>
              </a:solidFill>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162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066800" y="1828800"/>
            <a:ext cx="2895600" cy="369888"/>
          </a:xfrm>
          <a:prstGeom prst="rect">
            <a:avLst/>
          </a:prstGeom>
          <a:solidFill>
            <a:srgbClr val="FFC000"/>
          </a:solidFill>
        </p:spPr>
        <p:txBody>
          <a:bodyPr>
            <a:spAutoFit/>
          </a:bodyPr>
          <a:lstStyle/>
          <a:p>
            <a:pPr>
              <a:defRPr/>
            </a:pPr>
            <a:r>
              <a:rPr lang="en-US" dirty="0">
                <a:latin typeface="Arial" charset="0"/>
              </a:rPr>
              <a:t>a:= b* -c + b* -c</a:t>
            </a:r>
          </a:p>
        </p:txBody>
      </p:sp>
      <p:sp>
        <p:nvSpPr>
          <p:cNvPr id="6" name="TextBox 5"/>
          <p:cNvSpPr txBox="1"/>
          <p:nvPr/>
        </p:nvSpPr>
        <p:spPr>
          <a:xfrm>
            <a:off x="4977283" y="1842809"/>
            <a:ext cx="2895600" cy="369888"/>
          </a:xfrm>
          <a:prstGeom prst="rect">
            <a:avLst/>
          </a:prstGeom>
          <a:solidFill>
            <a:srgbClr val="00B0F0"/>
          </a:solidFill>
        </p:spPr>
        <p:txBody>
          <a:bodyPr>
            <a:spAutoFit/>
          </a:bodyPr>
          <a:lstStyle/>
          <a:p>
            <a:pPr>
              <a:defRPr/>
            </a:pPr>
            <a:r>
              <a:rPr lang="en-US" dirty="0">
                <a:latin typeface="Arial" charset="0"/>
              </a:rPr>
              <a:t>a:= b* -c + b* -c</a:t>
            </a:r>
          </a:p>
        </p:txBody>
      </p:sp>
      <p:cxnSp>
        <p:nvCxnSpPr>
          <p:cNvPr id="4" name="Straight Connector 3"/>
          <p:cNvCxnSpPr/>
          <p:nvPr/>
        </p:nvCxnSpPr>
        <p:spPr>
          <a:xfrm>
            <a:off x="4451927" y="1764145"/>
            <a:ext cx="0" cy="399011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96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3613"/>
            <a:ext cx="8950036" cy="1325563"/>
          </a:xfrm>
          <a:solidFill>
            <a:srgbClr val="00B050"/>
          </a:solidFill>
        </p:spPr>
        <p:txBody>
          <a:bodyPr/>
          <a:lstStyle/>
          <a:p>
            <a:pPr>
              <a:defRPr/>
            </a:pPr>
            <a:r>
              <a:rPr lang="en-US" b="1" dirty="0" smtClean="0">
                <a:solidFill>
                  <a:schemeClr val="bg1"/>
                </a:solidFill>
              </a:rPr>
              <a:t>SDD to generate syntax trees of DAGS</a:t>
            </a:r>
            <a:endParaRPr lang="en-US" b="1" dirty="0">
              <a:solidFill>
                <a:schemeClr val="bg1"/>
              </a:solidFill>
            </a:endParaRPr>
          </a:p>
        </p:txBody>
      </p:sp>
      <p:sp>
        <p:nvSpPr>
          <p:cNvPr id="3" name="Content Placeholder 2"/>
          <p:cNvSpPr>
            <a:spLocks noGrp="1"/>
          </p:cNvSpPr>
          <p:nvPr>
            <p:ph sz="quarter" idx="1"/>
          </p:nvPr>
        </p:nvSpPr>
        <p:spPr>
          <a:xfrm>
            <a:off x="628649" y="1825625"/>
            <a:ext cx="4405169" cy="4409281"/>
          </a:xfrm>
        </p:spPr>
        <p:txBody>
          <a:bodyPr>
            <a:normAutofit/>
          </a:bodyPr>
          <a:lstStyle/>
          <a:p>
            <a:pPr marL="457200" indent="-457200">
              <a:buFont typeface="+mj-lt"/>
              <a:buAutoNum type="arabicPeriod"/>
              <a:defRPr/>
            </a:pPr>
            <a:endParaRPr lang="en-US" dirty="0" smtClean="0"/>
          </a:p>
          <a:p>
            <a:pPr marL="457200" indent="-457200">
              <a:buFont typeface="+mj-lt"/>
              <a:buAutoNum type="arabicPeriod"/>
              <a:defRPr/>
            </a:pPr>
            <a:r>
              <a:rPr lang="en-US" dirty="0" smtClean="0"/>
              <a:t>E</a:t>
            </a:r>
            <a:r>
              <a:rPr lang="en-US" dirty="0" smtClean="0">
                <a:sym typeface="Wingdings" pitchFamily="2" charset="2"/>
              </a:rPr>
              <a:t>E</a:t>
            </a:r>
            <a:r>
              <a:rPr lang="en-US" baseline="-25000" dirty="0" smtClean="0">
                <a:sym typeface="Wingdings" pitchFamily="2" charset="2"/>
              </a:rPr>
              <a:t>1</a:t>
            </a:r>
            <a:r>
              <a:rPr lang="en-US" dirty="0" smtClean="0">
                <a:sym typeface="Wingdings" pitchFamily="2" charset="2"/>
              </a:rPr>
              <a:t> + T</a:t>
            </a:r>
          </a:p>
          <a:p>
            <a:pPr marL="457200" indent="-457200">
              <a:buFont typeface="+mj-lt"/>
              <a:buAutoNum type="arabicPeriod"/>
              <a:defRPr/>
            </a:pPr>
            <a:r>
              <a:rPr lang="en-US" dirty="0" smtClean="0"/>
              <a:t>E</a:t>
            </a:r>
            <a:r>
              <a:rPr lang="en-US" dirty="0" smtClean="0">
                <a:sym typeface="Wingdings" pitchFamily="2" charset="2"/>
              </a:rPr>
              <a:t>E</a:t>
            </a:r>
            <a:r>
              <a:rPr lang="en-US" baseline="-25000" dirty="0" smtClean="0">
                <a:sym typeface="Wingdings" pitchFamily="2" charset="2"/>
              </a:rPr>
              <a:t>1</a:t>
            </a:r>
            <a:r>
              <a:rPr lang="en-US" dirty="0" smtClean="0">
                <a:sym typeface="Wingdings" pitchFamily="2" charset="2"/>
              </a:rPr>
              <a:t> - T</a:t>
            </a:r>
          </a:p>
          <a:p>
            <a:pPr marL="457200" indent="-457200">
              <a:buFont typeface="+mj-lt"/>
              <a:buAutoNum type="arabicPeriod"/>
              <a:defRPr/>
            </a:pPr>
            <a:r>
              <a:rPr lang="en-US" dirty="0" smtClean="0"/>
              <a:t>E</a:t>
            </a:r>
            <a:r>
              <a:rPr lang="en-US" dirty="0" smtClean="0">
                <a:sym typeface="Wingdings" pitchFamily="2" charset="2"/>
              </a:rPr>
              <a:t> T</a:t>
            </a:r>
          </a:p>
          <a:p>
            <a:pPr marL="457200" indent="-457200">
              <a:buFont typeface="+mj-lt"/>
              <a:buAutoNum type="arabicPeriod"/>
              <a:defRPr/>
            </a:pPr>
            <a:r>
              <a:rPr lang="en-US" dirty="0" smtClean="0"/>
              <a:t>T</a:t>
            </a:r>
            <a:r>
              <a:rPr lang="en-US" dirty="0" smtClean="0">
                <a:sym typeface="Wingdings" pitchFamily="2" charset="2"/>
              </a:rPr>
              <a:t>(E)</a:t>
            </a:r>
          </a:p>
          <a:p>
            <a:pPr marL="457200" indent="-457200">
              <a:buFont typeface="+mj-lt"/>
              <a:buAutoNum type="arabicPeriod"/>
              <a:defRPr/>
            </a:pPr>
            <a:r>
              <a:rPr lang="en-US" dirty="0" err="1" smtClean="0"/>
              <a:t>T</a:t>
            </a:r>
            <a:r>
              <a:rPr lang="en-US" dirty="0" err="1" smtClean="0">
                <a:sym typeface="Wingdings" pitchFamily="2" charset="2"/>
              </a:rPr>
              <a:t></a:t>
            </a:r>
            <a:r>
              <a:rPr lang="en-US" b="1" dirty="0" err="1" smtClean="0">
                <a:sym typeface="Wingdings" pitchFamily="2" charset="2"/>
              </a:rPr>
              <a:t>id</a:t>
            </a:r>
            <a:endParaRPr lang="en-US" b="1" dirty="0" smtClean="0">
              <a:sym typeface="Wingdings" pitchFamily="2" charset="2"/>
            </a:endParaRPr>
          </a:p>
          <a:p>
            <a:pPr marL="457200" indent="-457200">
              <a:buFont typeface="+mj-lt"/>
              <a:buAutoNum type="arabicPeriod"/>
              <a:defRPr/>
            </a:pPr>
            <a:r>
              <a:rPr lang="en-US" dirty="0" err="1" smtClean="0"/>
              <a:t>T</a:t>
            </a:r>
            <a:r>
              <a:rPr lang="en-US" dirty="0" err="1" smtClean="0">
                <a:sym typeface="Wingdings" pitchFamily="2" charset="2"/>
              </a:rPr>
              <a:t></a:t>
            </a:r>
            <a:r>
              <a:rPr lang="en-US" b="1" dirty="0" err="1" smtClean="0">
                <a:sym typeface="Wingdings" pitchFamily="2" charset="2"/>
              </a:rPr>
              <a:t>num</a:t>
            </a:r>
            <a:endParaRPr lang="en-US" b="1" dirty="0" smtClean="0">
              <a:sym typeface="Wingdings" pitchFamily="2" charset="2"/>
            </a:endParaRPr>
          </a:p>
          <a:p>
            <a:pPr>
              <a:defRPr/>
            </a:pPr>
            <a:endParaRPr lang="en-US" dirty="0" smtClean="0">
              <a:sym typeface="Wingdings" pitchFamily="2" charset="2"/>
            </a:endParaRPr>
          </a:p>
          <a:p>
            <a:pPr>
              <a:defRPr/>
            </a:pPr>
            <a:endParaRPr lang="en-US" dirty="0" smtClean="0">
              <a:sym typeface="Wingdings" pitchFamily="2" charset="2"/>
            </a:endParaRPr>
          </a:p>
          <a:p>
            <a:pPr>
              <a:defRPr/>
            </a:pPr>
            <a:endParaRPr lang="en-US" dirty="0" smtClean="0">
              <a:sym typeface="Wingdings" pitchFamily="2" charset="2"/>
            </a:endParaRPr>
          </a:p>
          <a:p>
            <a:pPr>
              <a:defRPr/>
            </a:pPr>
            <a:endParaRPr lang="en-US" dirty="0"/>
          </a:p>
        </p:txBody>
      </p:sp>
      <p:sp>
        <p:nvSpPr>
          <p:cNvPr id="71684" name="Content Placeholder 3"/>
          <p:cNvSpPr>
            <a:spLocks noGrp="1"/>
          </p:cNvSpPr>
          <p:nvPr>
            <p:ph sz="quarter" idx="2"/>
          </p:nvPr>
        </p:nvSpPr>
        <p:spPr>
          <a:xfrm>
            <a:off x="2655165" y="1771650"/>
            <a:ext cx="6172200" cy="4648200"/>
          </a:xfrm>
        </p:spPr>
        <p:txBody>
          <a:bodyPr>
            <a:normAutofit/>
          </a:bodyPr>
          <a:lstStyle/>
          <a:p>
            <a:pPr>
              <a:buFont typeface="Wingdings" panose="05000000000000000000" pitchFamily="2" charset="2"/>
              <a:buNone/>
              <a:defRPr/>
            </a:pPr>
            <a:endParaRPr lang="en-US" dirty="0" smtClean="0"/>
          </a:p>
          <a:p>
            <a:pPr>
              <a:buFont typeface="Wingdings" panose="05000000000000000000" pitchFamily="2" charset="2"/>
              <a:buNone/>
              <a:defRPr/>
            </a:pPr>
            <a:r>
              <a:rPr lang="en-US" dirty="0" err="1" smtClean="0"/>
              <a:t>E.node</a:t>
            </a:r>
            <a:r>
              <a:rPr lang="en-US" dirty="0" smtClean="0"/>
              <a:t> = </a:t>
            </a:r>
            <a:r>
              <a:rPr lang="en-US" b="1" dirty="0" smtClean="0"/>
              <a:t>new</a:t>
            </a:r>
            <a:r>
              <a:rPr lang="en-US" dirty="0" smtClean="0"/>
              <a:t> </a:t>
            </a:r>
            <a:r>
              <a:rPr lang="en-US" dirty="0" smtClean="0">
                <a:solidFill>
                  <a:srgbClr val="C00000"/>
                </a:solidFill>
              </a:rPr>
              <a:t>Node</a:t>
            </a:r>
            <a:r>
              <a:rPr lang="en-US" dirty="0" smtClean="0"/>
              <a:t>(‘+’, E</a:t>
            </a:r>
            <a:r>
              <a:rPr lang="en-US" baseline="-25000" dirty="0" smtClean="0"/>
              <a:t>1</a:t>
            </a:r>
            <a:r>
              <a:rPr lang="en-US" dirty="0" smtClean="0"/>
              <a:t>.node, </a:t>
            </a:r>
            <a:r>
              <a:rPr lang="en-US" dirty="0" err="1" smtClean="0"/>
              <a:t>T.node</a:t>
            </a:r>
            <a:r>
              <a:rPr lang="en-US" dirty="0" smtClean="0"/>
              <a:t>)</a:t>
            </a:r>
          </a:p>
          <a:p>
            <a:pPr>
              <a:buFont typeface="Wingdings" panose="05000000000000000000" pitchFamily="2" charset="2"/>
              <a:buNone/>
              <a:defRPr/>
            </a:pPr>
            <a:r>
              <a:rPr lang="en-US" dirty="0" err="1" smtClean="0"/>
              <a:t>E.node</a:t>
            </a:r>
            <a:r>
              <a:rPr lang="en-US" dirty="0" smtClean="0"/>
              <a:t> = </a:t>
            </a:r>
            <a:r>
              <a:rPr lang="en-US" b="1" dirty="0" smtClean="0"/>
              <a:t>new</a:t>
            </a:r>
            <a:r>
              <a:rPr lang="en-US" dirty="0" smtClean="0"/>
              <a:t> </a:t>
            </a:r>
            <a:r>
              <a:rPr lang="en-US" dirty="0" smtClean="0">
                <a:solidFill>
                  <a:srgbClr val="C00000"/>
                </a:solidFill>
              </a:rPr>
              <a:t>Node</a:t>
            </a:r>
            <a:r>
              <a:rPr lang="en-US" dirty="0" smtClean="0"/>
              <a:t>(‘-’, E</a:t>
            </a:r>
            <a:r>
              <a:rPr lang="en-US" baseline="-25000" dirty="0" smtClean="0"/>
              <a:t>1</a:t>
            </a:r>
            <a:r>
              <a:rPr lang="en-US" dirty="0" smtClean="0"/>
              <a:t>.node, </a:t>
            </a:r>
            <a:r>
              <a:rPr lang="en-US" dirty="0" err="1" smtClean="0"/>
              <a:t>T.node</a:t>
            </a:r>
            <a:r>
              <a:rPr lang="en-US" dirty="0" smtClean="0"/>
              <a:t>)</a:t>
            </a:r>
          </a:p>
          <a:p>
            <a:pPr>
              <a:buFont typeface="Wingdings" panose="05000000000000000000" pitchFamily="2" charset="2"/>
              <a:buNone/>
              <a:defRPr/>
            </a:pPr>
            <a:r>
              <a:rPr lang="en-US" dirty="0" err="1" smtClean="0"/>
              <a:t>E.node</a:t>
            </a:r>
            <a:r>
              <a:rPr lang="en-US" dirty="0" smtClean="0"/>
              <a:t> = </a:t>
            </a:r>
            <a:r>
              <a:rPr lang="en-US" dirty="0" err="1" smtClean="0"/>
              <a:t>T.node</a:t>
            </a:r>
            <a:endParaRPr lang="en-US" dirty="0" smtClean="0"/>
          </a:p>
          <a:p>
            <a:pPr>
              <a:buFont typeface="Wingdings" panose="05000000000000000000" pitchFamily="2" charset="2"/>
              <a:buNone/>
              <a:defRPr/>
            </a:pPr>
            <a:r>
              <a:rPr lang="en-US" dirty="0" err="1" smtClean="0"/>
              <a:t>T.node</a:t>
            </a:r>
            <a:r>
              <a:rPr lang="en-US" dirty="0" smtClean="0"/>
              <a:t> = </a:t>
            </a:r>
            <a:r>
              <a:rPr lang="en-US" dirty="0" err="1" smtClean="0"/>
              <a:t>E.node</a:t>
            </a:r>
            <a:endParaRPr lang="en-US" dirty="0" smtClean="0"/>
          </a:p>
          <a:p>
            <a:pPr>
              <a:buFont typeface="Wingdings" panose="05000000000000000000" pitchFamily="2" charset="2"/>
              <a:buNone/>
              <a:defRPr/>
            </a:pPr>
            <a:r>
              <a:rPr lang="en-US" dirty="0" err="1" smtClean="0"/>
              <a:t>T.node</a:t>
            </a:r>
            <a:r>
              <a:rPr lang="en-US" dirty="0" smtClean="0"/>
              <a:t> = </a:t>
            </a:r>
            <a:r>
              <a:rPr lang="en-US" b="1" dirty="0" smtClean="0"/>
              <a:t>new</a:t>
            </a:r>
            <a:r>
              <a:rPr lang="en-US" dirty="0" smtClean="0"/>
              <a:t> Leaf(</a:t>
            </a:r>
            <a:r>
              <a:rPr lang="en-US" b="1" dirty="0" smtClean="0"/>
              <a:t>id</a:t>
            </a:r>
            <a:r>
              <a:rPr lang="en-US" dirty="0" smtClean="0"/>
              <a:t>, </a:t>
            </a:r>
            <a:r>
              <a:rPr lang="en-US" b="1" dirty="0" err="1" smtClean="0"/>
              <a:t>id</a:t>
            </a:r>
            <a:r>
              <a:rPr lang="en-US" dirty="0" err="1" smtClean="0"/>
              <a:t>.</a:t>
            </a:r>
            <a:r>
              <a:rPr lang="en-US" dirty="0" err="1" smtClean="0">
                <a:solidFill>
                  <a:srgbClr val="009A44"/>
                </a:solidFill>
              </a:rPr>
              <a:t>entry</a:t>
            </a:r>
            <a:r>
              <a:rPr lang="en-US" dirty="0" smtClean="0"/>
              <a:t>)</a:t>
            </a:r>
          </a:p>
          <a:p>
            <a:pPr>
              <a:buFont typeface="Wingdings" panose="05000000000000000000" pitchFamily="2" charset="2"/>
              <a:buNone/>
              <a:defRPr/>
            </a:pPr>
            <a:r>
              <a:rPr lang="en-US" dirty="0" err="1" smtClean="0"/>
              <a:t>T.node</a:t>
            </a:r>
            <a:r>
              <a:rPr lang="en-US" dirty="0" smtClean="0"/>
              <a:t> = </a:t>
            </a:r>
            <a:r>
              <a:rPr lang="en-US" b="1" dirty="0" smtClean="0"/>
              <a:t>new</a:t>
            </a:r>
            <a:r>
              <a:rPr lang="en-US" dirty="0" smtClean="0"/>
              <a:t> leaf( </a:t>
            </a:r>
            <a:r>
              <a:rPr lang="en-US" b="1" dirty="0" smtClean="0"/>
              <a:t>num,</a:t>
            </a:r>
            <a:r>
              <a:rPr lang="en-US" dirty="0" smtClean="0"/>
              <a:t> </a:t>
            </a:r>
            <a:r>
              <a:rPr lang="en-US" b="1" dirty="0" smtClean="0"/>
              <a:t>num</a:t>
            </a:r>
            <a:r>
              <a:rPr lang="en-US" dirty="0" smtClean="0"/>
              <a:t>.</a:t>
            </a:r>
            <a:r>
              <a:rPr lang="en-US" dirty="0" smtClean="0">
                <a:solidFill>
                  <a:srgbClr val="009A44"/>
                </a:solidFill>
              </a:rPr>
              <a:t>val</a:t>
            </a:r>
            <a:r>
              <a:rPr lang="en-US" dirty="0" smtClean="0"/>
              <a:t>)</a:t>
            </a:r>
          </a:p>
          <a:p>
            <a:pPr>
              <a:buFont typeface="Wingdings" panose="05000000000000000000" pitchFamily="2" charset="2"/>
              <a:buNone/>
              <a:defRPr/>
            </a:pPr>
            <a:endParaRPr lang="en-US" dirty="0" smtClean="0"/>
          </a:p>
          <a:p>
            <a:pPr>
              <a:buFont typeface="Wingdings" panose="05000000000000000000" pitchFamily="2" charset="2"/>
              <a:buNone/>
              <a:defRPr/>
            </a:pPr>
            <a:endParaRPr lang="en-US" dirty="0" smtClean="0"/>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736CCC-1D6D-4D87-BBCF-107B5BE207E4}" type="slidenum">
              <a:rPr lang="en-US" altLang="en-US">
                <a:solidFill>
                  <a:srgbClr val="FFFFFF"/>
                </a:solidFill>
              </a:rPr>
              <a:pPr/>
              <a:t>71</a:t>
            </a:fld>
            <a:endParaRPr lang="en-US" altLang="en-US">
              <a:solidFill>
                <a:srgbClr val="FFFFFF"/>
              </a:solidFill>
            </a:endParaRPr>
          </a:p>
        </p:txBody>
      </p:sp>
      <p:sp>
        <p:nvSpPr>
          <p:cNvPr id="9" name="TextBox 8"/>
          <p:cNvSpPr txBox="1"/>
          <p:nvPr/>
        </p:nvSpPr>
        <p:spPr>
          <a:xfrm>
            <a:off x="526473" y="1590565"/>
            <a:ext cx="2111952" cy="369332"/>
          </a:xfrm>
          <a:prstGeom prst="rect">
            <a:avLst/>
          </a:prstGeom>
          <a:solidFill>
            <a:schemeClr val="accent1">
              <a:lumMod val="60000"/>
              <a:lumOff val="40000"/>
            </a:schemeClr>
          </a:solidFill>
        </p:spPr>
        <p:txBody>
          <a:bodyPr wrap="square">
            <a:spAutoFit/>
          </a:bodyPr>
          <a:lstStyle/>
          <a:p>
            <a:pPr algn="ctr">
              <a:defRPr/>
            </a:pPr>
            <a:r>
              <a:rPr lang="en-US" dirty="0">
                <a:latin typeface="Arial" charset="0"/>
              </a:rPr>
              <a:t>PRODUCTIONS</a:t>
            </a:r>
          </a:p>
        </p:txBody>
      </p:sp>
      <p:sp>
        <p:nvSpPr>
          <p:cNvPr id="10" name="TextBox 9"/>
          <p:cNvSpPr txBox="1"/>
          <p:nvPr/>
        </p:nvSpPr>
        <p:spPr>
          <a:xfrm>
            <a:off x="2638425" y="1586706"/>
            <a:ext cx="5775902" cy="369332"/>
          </a:xfrm>
          <a:prstGeom prst="rect">
            <a:avLst/>
          </a:prstGeom>
          <a:solidFill>
            <a:schemeClr val="accent1">
              <a:lumMod val="60000"/>
              <a:lumOff val="40000"/>
            </a:schemeClr>
          </a:solidFill>
        </p:spPr>
        <p:txBody>
          <a:bodyPr wrap="square">
            <a:spAutoFit/>
          </a:bodyPr>
          <a:lstStyle/>
          <a:p>
            <a:pPr algn="ctr">
              <a:defRPr/>
            </a:pPr>
            <a:r>
              <a:rPr lang="en-US" dirty="0">
                <a:latin typeface="Arial" charset="0"/>
              </a:rPr>
              <a:t>SEMANTIC RULES</a:t>
            </a:r>
          </a:p>
        </p:txBody>
      </p:sp>
      <p:cxnSp>
        <p:nvCxnSpPr>
          <p:cNvPr id="5" name="Straight Connector 4"/>
          <p:cNvCxnSpPr/>
          <p:nvPr/>
        </p:nvCxnSpPr>
        <p:spPr>
          <a:xfrm>
            <a:off x="2638425" y="2307143"/>
            <a:ext cx="0" cy="3031476"/>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44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10" y="263526"/>
            <a:ext cx="8846153" cy="1325563"/>
          </a:xfrm>
        </p:spPr>
        <p:txBody>
          <a:bodyPr>
            <a:normAutofit fontScale="90000"/>
          </a:bodyPr>
          <a:lstStyle/>
          <a:p>
            <a:pPr>
              <a:defRPr/>
            </a:pPr>
            <a:r>
              <a:rPr lang="en-US" dirty="0" smtClean="0"/>
              <a:t>STEPS FOR CONSTRUCTING THE DAG FOR EXAMPLE</a:t>
            </a:r>
            <a:r>
              <a:rPr lang="en-US" sz="3200" dirty="0" smtClean="0"/>
              <a:t> </a:t>
            </a:r>
            <a:r>
              <a:rPr lang="en-US" sz="3200" dirty="0" err="1" smtClean="0"/>
              <a:t>a+a</a:t>
            </a:r>
            <a:r>
              <a:rPr lang="en-US" sz="3200" dirty="0" smtClean="0"/>
              <a:t>*(b-c) + d* (b-c)</a:t>
            </a:r>
            <a:endParaRPr lang="en-US" dirty="0"/>
          </a:p>
        </p:txBody>
      </p:sp>
      <p:sp>
        <p:nvSpPr>
          <p:cNvPr id="3" name="Content Placeholder 2"/>
          <p:cNvSpPr>
            <a:spLocks noGrp="1"/>
          </p:cNvSpPr>
          <p:nvPr>
            <p:ph sz="quarter" idx="1"/>
          </p:nvPr>
        </p:nvSpPr>
        <p:spPr>
          <a:xfrm>
            <a:off x="85411" y="1791118"/>
            <a:ext cx="8653778" cy="4572737"/>
          </a:xfrm>
        </p:spPr>
        <p:txBody>
          <a:bodyPr>
            <a:normAutofit lnSpcReduction="10000"/>
          </a:bodyPr>
          <a:lstStyle/>
          <a:p>
            <a:pPr marL="457200" indent="-457200">
              <a:buFont typeface="+mj-lt"/>
              <a:buAutoNum type="arabicPeriod"/>
              <a:defRPr/>
            </a:pPr>
            <a:r>
              <a:rPr lang="en-US" sz="1800" dirty="0" smtClean="0"/>
              <a:t>P1 = Leaf (</a:t>
            </a:r>
            <a:r>
              <a:rPr lang="en-US" sz="1800" b="1" dirty="0" smtClean="0"/>
              <a:t>id</a:t>
            </a:r>
            <a:r>
              <a:rPr lang="en-US" sz="1800" dirty="0" smtClean="0"/>
              <a:t>, entry-a)           	 </a:t>
            </a:r>
            <a:r>
              <a:rPr lang="en-US" sz="1800" dirty="0" smtClean="0">
                <a:solidFill>
                  <a:srgbClr val="00B050"/>
                </a:solidFill>
              </a:rPr>
              <a:t>//creates leaf node </a:t>
            </a:r>
            <a:r>
              <a:rPr lang="en-US" sz="1800" dirty="0" smtClean="0"/>
              <a:t>a</a:t>
            </a:r>
          </a:p>
          <a:p>
            <a:pPr marL="457200" indent="-457200">
              <a:buFont typeface="+mj-lt"/>
              <a:buAutoNum type="arabicPeriod"/>
              <a:defRPr/>
            </a:pPr>
            <a:r>
              <a:rPr lang="en-US" sz="1800" dirty="0" smtClean="0">
                <a:solidFill>
                  <a:srgbClr val="C00000"/>
                </a:solidFill>
              </a:rPr>
              <a:t>P2 = Leaf (</a:t>
            </a:r>
            <a:r>
              <a:rPr lang="en-US" sz="1800" b="1" dirty="0" smtClean="0">
                <a:solidFill>
                  <a:srgbClr val="C00000"/>
                </a:solidFill>
              </a:rPr>
              <a:t>id</a:t>
            </a:r>
            <a:r>
              <a:rPr lang="en-US" sz="1800" dirty="0" smtClean="0">
                <a:solidFill>
                  <a:srgbClr val="C00000"/>
                </a:solidFill>
              </a:rPr>
              <a:t>, entry-a) = P1  </a:t>
            </a:r>
            <a:r>
              <a:rPr lang="en-US" sz="1800" dirty="0" smtClean="0">
                <a:solidFill>
                  <a:schemeClr val="accent6"/>
                </a:solidFill>
              </a:rPr>
              <a:t>	</a:t>
            </a:r>
            <a:r>
              <a:rPr lang="en-US" sz="1800" dirty="0" smtClean="0">
                <a:solidFill>
                  <a:srgbClr val="00B050"/>
                </a:solidFill>
              </a:rPr>
              <a:t>// reuse P1</a:t>
            </a:r>
            <a:r>
              <a:rPr lang="en-US" sz="1800" dirty="0" smtClean="0">
                <a:solidFill>
                  <a:schemeClr val="accent6"/>
                </a:solidFill>
              </a:rPr>
              <a:t>		</a:t>
            </a:r>
          </a:p>
          <a:p>
            <a:pPr marL="457200" indent="-457200">
              <a:buFont typeface="+mj-lt"/>
              <a:buAutoNum type="arabicPeriod"/>
              <a:defRPr/>
            </a:pPr>
            <a:r>
              <a:rPr lang="en-US" sz="1800" dirty="0" smtClean="0"/>
              <a:t>P3 = Leaf (</a:t>
            </a:r>
            <a:r>
              <a:rPr lang="en-US" sz="1800" b="1" dirty="0" smtClean="0"/>
              <a:t>id</a:t>
            </a:r>
            <a:r>
              <a:rPr lang="en-US" sz="1800" dirty="0" smtClean="0"/>
              <a:t>, entry-b)       	</a:t>
            </a:r>
            <a:r>
              <a:rPr lang="en-US" sz="1800" dirty="0" smtClean="0">
                <a:solidFill>
                  <a:srgbClr val="00B050"/>
                </a:solidFill>
              </a:rPr>
              <a:t>// creates </a:t>
            </a:r>
            <a:r>
              <a:rPr lang="en-US" sz="1800" dirty="0" smtClean="0"/>
              <a:t>b</a:t>
            </a:r>
          </a:p>
          <a:p>
            <a:pPr marL="457200" indent="-457200">
              <a:buFont typeface="+mj-lt"/>
              <a:buAutoNum type="arabicPeriod"/>
              <a:defRPr/>
            </a:pPr>
            <a:r>
              <a:rPr lang="en-US" sz="1800" dirty="0" smtClean="0"/>
              <a:t>P4 = Leaf (</a:t>
            </a:r>
            <a:r>
              <a:rPr lang="en-US" sz="1800" b="1" dirty="0" smtClean="0"/>
              <a:t>id</a:t>
            </a:r>
            <a:r>
              <a:rPr lang="en-US" sz="1800" dirty="0" smtClean="0"/>
              <a:t>, entry-c)      	</a:t>
            </a:r>
            <a:r>
              <a:rPr lang="en-US" sz="1800" dirty="0" smtClean="0">
                <a:solidFill>
                  <a:srgbClr val="00B050"/>
                </a:solidFill>
              </a:rPr>
              <a:t>// creates </a:t>
            </a:r>
            <a:r>
              <a:rPr lang="en-US" sz="1800" dirty="0" smtClean="0"/>
              <a:t>c</a:t>
            </a:r>
          </a:p>
          <a:p>
            <a:pPr marL="457200" indent="-457200">
              <a:buFont typeface="+mj-lt"/>
              <a:buAutoNum type="arabicPeriod"/>
              <a:defRPr/>
            </a:pPr>
            <a:r>
              <a:rPr lang="en-US" sz="1800" dirty="0" smtClean="0"/>
              <a:t>P5 = Node (‘-’, p3, p4)	      	</a:t>
            </a:r>
            <a:r>
              <a:rPr lang="en-US" sz="1800" dirty="0" smtClean="0">
                <a:solidFill>
                  <a:srgbClr val="00B050"/>
                </a:solidFill>
              </a:rPr>
              <a:t>//creates </a:t>
            </a:r>
            <a:r>
              <a:rPr lang="en-US" sz="1800" dirty="0" smtClean="0"/>
              <a:t>(b-c)		</a:t>
            </a:r>
          </a:p>
          <a:p>
            <a:pPr marL="457200" indent="-457200">
              <a:buFont typeface="+mj-lt"/>
              <a:buAutoNum type="arabicPeriod"/>
              <a:defRPr/>
            </a:pPr>
            <a:r>
              <a:rPr lang="en-US" sz="1800" dirty="0" smtClean="0"/>
              <a:t>P6 = Node (‘*’, p1, p5)     	</a:t>
            </a:r>
            <a:r>
              <a:rPr lang="en-US" sz="1800" dirty="0" smtClean="0">
                <a:solidFill>
                  <a:srgbClr val="00B050"/>
                </a:solidFill>
              </a:rPr>
              <a:t>// creates </a:t>
            </a:r>
            <a:r>
              <a:rPr lang="en-US" sz="1800" dirty="0" smtClean="0"/>
              <a:t>a*(b-c)</a:t>
            </a:r>
          </a:p>
          <a:p>
            <a:pPr marL="457200" indent="-457200">
              <a:buFont typeface="+mj-lt"/>
              <a:buAutoNum type="arabicPeriod"/>
              <a:defRPr/>
            </a:pPr>
            <a:r>
              <a:rPr lang="en-US" sz="1800" dirty="0" smtClean="0"/>
              <a:t>P7 = Node (‘+’, p1, p6)  	                 </a:t>
            </a:r>
            <a:r>
              <a:rPr lang="en-US" sz="1800" dirty="0" smtClean="0">
                <a:solidFill>
                  <a:srgbClr val="00B050"/>
                </a:solidFill>
              </a:rPr>
              <a:t>// creates </a:t>
            </a:r>
            <a:r>
              <a:rPr lang="en-US" sz="1800" dirty="0" err="1" smtClean="0"/>
              <a:t>a+a</a:t>
            </a:r>
            <a:r>
              <a:rPr lang="en-US" sz="1800" dirty="0" smtClean="0"/>
              <a:t>*(b-c)</a:t>
            </a:r>
          </a:p>
          <a:p>
            <a:pPr marL="457200" indent="-457200">
              <a:buFont typeface="+mj-lt"/>
              <a:buAutoNum type="arabicPeriod"/>
              <a:defRPr/>
            </a:pPr>
            <a:r>
              <a:rPr lang="en-US" sz="1800" dirty="0" smtClean="0">
                <a:solidFill>
                  <a:srgbClr val="C00000"/>
                </a:solidFill>
              </a:rPr>
              <a:t>P8 = Leaf (</a:t>
            </a:r>
            <a:r>
              <a:rPr lang="en-US" sz="1800" b="1" dirty="0" smtClean="0">
                <a:solidFill>
                  <a:srgbClr val="C00000"/>
                </a:solidFill>
              </a:rPr>
              <a:t>id</a:t>
            </a:r>
            <a:r>
              <a:rPr lang="en-US" sz="1800" dirty="0" smtClean="0">
                <a:solidFill>
                  <a:srgbClr val="C00000"/>
                </a:solidFill>
              </a:rPr>
              <a:t>, entry-b)= P3</a:t>
            </a:r>
            <a:r>
              <a:rPr lang="en-US" sz="1800" dirty="0" smtClean="0">
                <a:solidFill>
                  <a:schemeClr val="accent6"/>
                </a:solidFill>
              </a:rPr>
              <a:t>	</a:t>
            </a:r>
            <a:r>
              <a:rPr lang="en-US" sz="1800" dirty="0" smtClean="0">
                <a:solidFill>
                  <a:schemeClr val="accent1">
                    <a:lumMod val="75000"/>
                  </a:schemeClr>
                </a:solidFill>
              </a:rPr>
              <a:t>//reuse existing node</a:t>
            </a:r>
          </a:p>
          <a:p>
            <a:pPr marL="457200" indent="-457200">
              <a:buFont typeface="+mj-lt"/>
              <a:buAutoNum type="arabicPeriod"/>
              <a:defRPr/>
            </a:pPr>
            <a:r>
              <a:rPr lang="en-US" sz="1800" dirty="0" smtClean="0">
                <a:solidFill>
                  <a:srgbClr val="C00000"/>
                </a:solidFill>
              </a:rPr>
              <a:t>P9 = Leaf (</a:t>
            </a:r>
            <a:r>
              <a:rPr lang="en-US" sz="1800" b="1" dirty="0" smtClean="0">
                <a:solidFill>
                  <a:srgbClr val="C00000"/>
                </a:solidFill>
              </a:rPr>
              <a:t>id</a:t>
            </a:r>
            <a:r>
              <a:rPr lang="en-US" sz="1800" dirty="0" smtClean="0">
                <a:solidFill>
                  <a:srgbClr val="C00000"/>
                </a:solidFill>
              </a:rPr>
              <a:t>, entry-c) = P4</a:t>
            </a:r>
            <a:r>
              <a:rPr lang="en-US" sz="1800" dirty="0" smtClean="0">
                <a:solidFill>
                  <a:schemeClr val="accent6"/>
                </a:solidFill>
              </a:rPr>
              <a:t>	</a:t>
            </a:r>
            <a:r>
              <a:rPr lang="en-US" sz="1800" dirty="0" smtClean="0">
                <a:solidFill>
                  <a:schemeClr val="accent1">
                    <a:lumMod val="75000"/>
                  </a:schemeClr>
                </a:solidFill>
              </a:rPr>
              <a:t>//reuse existing node</a:t>
            </a:r>
          </a:p>
          <a:p>
            <a:pPr marL="457200" indent="-457200">
              <a:buFont typeface="+mj-lt"/>
              <a:buAutoNum type="arabicPeriod"/>
              <a:defRPr/>
            </a:pPr>
            <a:r>
              <a:rPr lang="en-US" sz="1800" dirty="0" smtClean="0">
                <a:solidFill>
                  <a:srgbClr val="C00000"/>
                </a:solidFill>
              </a:rPr>
              <a:t>P10 = Node (‘-’, p3, p4) = P5  </a:t>
            </a:r>
            <a:r>
              <a:rPr lang="en-US" sz="1800" dirty="0" smtClean="0">
                <a:solidFill>
                  <a:schemeClr val="accent3">
                    <a:lumMod val="75000"/>
                  </a:schemeClr>
                </a:solidFill>
              </a:rPr>
              <a:t>          </a:t>
            </a:r>
            <a:r>
              <a:rPr lang="en-US" sz="1800" dirty="0" smtClean="0">
                <a:solidFill>
                  <a:srgbClr val="00B050"/>
                </a:solidFill>
              </a:rPr>
              <a:t>//</a:t>
            </a:r>
            <a:r>
              <a:rPr lang="en-US" sz="1800" dirty="0" smtClean="0">
                <a:solidFill>
                  <a:srgbClr val="0070C0"/>
                </a:solidFill>
              </a:rPr>
              <a:t>reuse existing expression (b-c)</a:t>
            </a:r>
          </a:p>
          <a:p>
            <a:pPr marL="457200" indent="-457200">
              <a:buFont typeface="+mj-lt"/>
              <a:buAutoNum type="arabicPeriod"/>
              <a:defRPr/>
            </a:pPr>
            <a:r>
              <a:rPr lang="en-US" sz="1800" dirty="0" smtClean="0"/>
              <a:t>P11 = Leaf (</a:t>
            </a:r>
            <a:r>
              <a:rPr lang="en-US" sz="1800" b="1" dirty="0" smtClean="0"/>
              <a:t>id</a:t>
            </a:r>
            <a:r>
              <a:rPr lang="en-US" sz="1800" dirty="0" smtClean="0"/>
              <a:t>, entry-d)	                  </a:t>
            </a:r>
            <a:r>
              <a:rPr lang="en-US" sz="1800" dirty="0" smtClean="0">
                <a:solidFill>
                  <a:srgbClr val="00B050"/>
                </a:solidFill>
              </a:rPr>
              <a:t>//creates d</a:t>
            </a:r>
          </a:p>
          <a:p>
            <a:pPr marL="457200" indent="-457200">
              <a:buFont typeface="+mj-lt"/>
              <a:buAutoNum type="arabicPeriod"/>
              <a:defRPr/>
            </a:pPr>
            <a:r>
              <a:rPr lang="en-US" sz="1800" dirty="0" smtClean="0"/>
              <a:t>P12 = Node (‘*’, p5, p11)   	</a:t>
            </a:r>
            <a:r>
              <a:rPr lang="en-US" sz="1800" dirty="0" smtClean="0">
                <a:solidFill>
                  <a:srgbClr val="00B050"/>
                </a:solidFill>
              </a:rPr>
              <a:t>// creates d* (b-c) using P5 &amp; P11</a:t>
            </a:r>
          </a:p>
          <a:p>
            <a:pPr marL="457200" indent="-457200">
              <a:buFont typeface="+mj-lt"/>
              <a:buAutoNum type="arabicPeriod"/>
              <a:defRPr/>
            </a:pPr>
            <a:r>
              <a:rPr lang="en-US" sz="1800" dirty="0" smtClean="0"/>
              <a:t>P13 = Node (‘+’, p7, p12) </a:t>
            </a:r>
            <a:r>
              <a:rPr lang="en-US" sz="1800" dirty="0" smtClean="0">
                <a:solidFill>
                  <a:srgbClr val="0070C0"/>
                </a:solidFill>
              </a:rPr>
              <a:t>	 </a:t>
            </a:r>
            <a:r>
              <a:rPr lang="en-US" sz="1800" dirty="0" smtClean="0">
                <a:solidFill>
                  <a:srgbClr val="00B050"/>
                </a:solidFill>
              </a:rPr>
              <a:t>// creates </a:t>
            </a:r>
            <a:r>
              <a:rPr lang="en-US" sz="1800" dirty="0" err="1" smtClean="0">
                <a:solidFill>
                  <a:srgbClr val="00B050"/>
                </a:solidFill>
              </a:rPr>
              <a:t>a+a</a:t>
            </a:r>
            <a:r>
              <a:rPr lang="en-US" sz="1800" dirty="0" smtClean="0">
                <a:solidFill>
                  <a:srgbClr val="00B050"/>
                </a:solidFill>
              </a:rPr>
              <a:t>*(b-c) + d* (b-c)</a:t>
            </a:r>
          </a:p>
          <a:p>
            <a:pPr marL="457200" indent="-457200">
              <a:buFont typeface="+mj-lt"/>
              <a:buAutoNum type="arabicPeriod"/>
              <a:defRPr/>
            </a:pPr>
            <a:endParaRPr lang="en-US" sz="1400" dirty="0" smtClean="0"/>
          </a:p>
          <a:p>
            <a:pPr marL="457200" indent="-457200">
              <a:buFont typeface="+mj-lt"/>
              <a:buAutoNum type="arabicPeriod"/>
              <a:defRPr/>
            </a:pPr>
            <a:endParaRPr lang="en-US" sz="1400" dirty="0"/>
          </a:p>
        </p:txBody>
      </p:sp>
      <p:sp>
        <p:nvSpPr>
          <p:cNvPr id="7680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DDDCE4-8199-48E3-93EF-B9DA7225B3A9}" type="slidenum">
              <a:rPr lang="en-US" altLang="en-US">
                <a:solidFill>
                  <a:srgbClr val="FFFFFF"/>
                </a:solidFill>
              </a:rPr>
              <a:pPr/>
              <a:t>72</a:t>
            </a:fld>
            <a:endParaRPr lang="en-US" altLang="en-US">
              <a:solidFill>
                <a:srgbClr val="FFFFFF"/>
              </a:solidFill>
            </a:endParaRPr>
          </a:p>
        </p:txBody>
      </p:sp>
    </p:spTree>
    <p:extLst>
      <p:ext uri="{BB962C8B-B14F-4D97-AF65-F5344CB8AC3E}">
        <p14:creationId xmlns:p14="http://schemas.microsoft.com/office/powerpoint/2010/main" val="4241355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Nodes of A DAG</a:t>
            </a:r>
            <a:endParaRPr lang="en-US" dirty="0"/>
          </a:p>
        </p:txBody>
      </p:sp>
      <p:sp>
        <p:nvSpPr>
          <p:cNvPr id="73731" name="Content Placeholder 2"/>
          <p:cNvSpPr>
            <a:spLocks noGrp="1"/>
          </p:cNvSpPr>
          <p:nvPr>
            <p:ph sz="quarter" idx="1"/>
          </p:nvPr>
        </p:nvSpPr>
        <p:spPr>
          <a:xfrm>
            <a:off x="0" y="1743497"/>
            <a:ext cx="9144000" cy="4873625"/>
          </a:xfrm>
        </p:spPr>
        <p:txBody>
          <a:bodyPr/>
          <a:lstStyle/>
          <a:p>
            <a:pPr>
              <a:defRPr/>
            </a:pPr>
            <a:r>
              <a:rPr lang="en-US" dirty="0" smtClean="0"/>
              <a:t>The nodes of syntax tree (DAG) can be stored in an array of records:</a:t>
            </a:r>
          </a:p>
          <a:p>
            <a:pPr lvl="1">
              <a:defRPr/>
            </a:pPr>
            <a:r>
              <a:rPr lang="en-US" dirty="0" smtClean="0"/>
              <a:t>Each row is a record</a:t>
            </a:r>
          </a:p>
          <a:p>
            <a:pPr lvl="1">
              <a:defRPr/>
            </a:pPr>
            <a:r>
              <a:rPr lang="en-US" dirty="0" smtClean="0"/>
              <a:t>In each record, the first field is an </a:t>
            </a:r>
            <a:r>
              <a:rPr lang="en-US" dirty="0" smtClean="0">
                <a:solidFill>
                  <a:srgbClr val="00B050"/>
                </a:solidFill>
              </a:rPr>
              <a:t>operation code</a:t>
            </a:r>
          </a:p>
          <a:p>
            <a:pPr lvl="2">
              <a:defRPr/>
            </a:pPr>
            <a:r>
              <a:rPr lang="en-US" dirty="0" smtClean="0"/>
              <a:t>Operator s having two additional fields (</a:t>
            </a:r>
            <a:r>
              <a:rPr lang="en-US" dirty="0" smtClean="0">
                <a:solidFill>
                  <a:srgbClr val="00B050"/>
                </a:solidFill>
              </a:rPr>
              <a:t>left and right children</a:t>
            </a:r>
            <a:r>
              <a:rPr lang="en-US" dirty="0" smtClean="0"/>
              <a:t>)</a:t>
            </a:r>
          </a:p>
          <a:p>
            <a:pPr lvl="2">
              <a:defRPr/>
            </a:pPr>
            <a:r>
              <a:rPr lang="en-US" dirty="0" smtClean="0"/>
              <a:t>Leaves have one additional field which holds the </a:t>
            </a:r>
            <a:r>
              <a:rPr lang="en-US" dirty="0" smtClean="0">
                <a:solidFill>
                  <a:srgbClr val="00B050"/>
                </a:solidFill>
              </a:rPr>
              <a:t>lexical value</a:t>
            </a:r>
          </a:p>
          <a:p>
            <a:pPr lvl="1">
              <a:defRPr/>
            </a:pPr>
            <a:r>
              <a:rPr lang="en-US" dirty="0" smtClean="0"/>
              <a:t>Integer indexing is used to refer to the nodes</a:t>
            </a:r>
          </a:p>
          <a:p>
            <a:pPr>
              <a:defRPr/>
            </a:pPr>
            <a:endParaRPr lang="en-US" dirty="0" smtClean="0"/>
          </a:p>
          <a:p>
            <a:pPr>
              <a:defRPr/>
            </a:pPr>
            <a:endParaRPr lang="en-US" dirty="0" smtClean="0"/>
          </a:p>
          <a:p>
            <a:pPr>
              <a:defRPr/>
            </a:pPr>
            <a:endParaRPr lang="en-US" dirty="0" smtClean="0"/>
          </a:p>
        </p:txBody>
      </p:sp>
      <p:sp>
        <p:nvSpPr>
          <p:cNvPr id="7782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283FAE-FC3F-4C2C-84C4-C551F33A5BE8}" type="slidenum">
              <a:rPr lang="en-US" altLang="en-US">
                <a:solidFill>
                  <a:srgbClr val="FFFFFF"/>
                </a:solidFill>
              </a:rPr>
              <a:pPr/>
              <a:t>73</a:t>
            </a:fld>
            <a:endParaRPr lang="en-US" altLang="en-US">
              <a:solidFill>
                <a:srgbClr val="FFFFFF"/>
              </a:solidFill>
            </a:endParaRPr>
          </a:p>
        </p:txBody>
      </p:sp>
    </p:spTree>
    <p:extLst>
      <p:ext uri="{BB962C8B-B14F-4D97-AF65-F5344CB8AC3E}">
        <p14:creationId xmlns:p14="http://schemas.microsoft.com/office/powerpoint/2010/main" val="28622839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104F48-2FE4-4B8F-B5FC-A3D0FECC6658}" type="slidenum">
              <a:rPr lang="en-US" altLang="en-US">
                <a:solidFill>
                  <a:srgbClr val="FFFFFF"/>
                </a:solidFill>
              </a:rPr>
              <a:pPr/>
              <a:t>74</a:t>
            </a:fld>
            <a:endParaRPr lang="en-US" altLang="en-US">
              <a:solidFill>
                <a:srgbClr val="FFFFFF"/>
              </a:solidFill>
            </a:endParaRPr>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5791200" cy="534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Freeform 3"/>
          <p:cNvSpPr/>
          <p:nvPr/>
        </p:nvSpPr>
        <p:spPr>
          <a:xfrm>
            <a:off x="2847975" y="1252538"/>
            <a:ext cx="2071688" cy="1206500"/>
          </a:xfrm>
          <a:custGeom>
            <a:avLst/>
            <a:gdLst>
              <a:gd name="connsiteX0" fmla="*/ 2071915 w 2071915"/>
              <a:gd name="connsiteY0" fmla="*/ 1034143 h 1206500"/>
              <a:gd name="connsiteX1" fmla="*/ 156029 w 2071915"/>
              <a:gd name="connsiteY1" fmla="*/ 1034143 h 1206500"/>
              <a:gd name="connsiteX2" fmla="*/ 1135743 w 2071915"/>
              <a:gd name="connsiteY2" fmla="*/ 0 h 1206500"/>
              <a:gd name="connsiteX3" fmla="*/ 1135743 w 2071915"/>
              <a:gd name="connsiteY3" fmla="*/ 0 h 1206500"/>
            </a:gdLst>
            <a:ahLst/>
            <a:cxnLst>
              <a:cxn ang="0">
                <a:pos x="connsiteX0" y="connsiteY0"/>
              </a:cxn>
              <a:cxn ang="0">
                <a:pos x="connsiteX1" y="connsiteY1"/>
              </a:cxn>
              <a:cxn ang="0">
                <a:pos x="connsiteX2" y="connsiteY2"/>
              </a:cxn>
              <a:cxn ang="0">
                <a:pos x="connsiteX3" y="connsiteY3"/>
              </a:cxn>
            </a:cxnLst>
            <a:rect l="l" t="t" r="r" b="b"/>
            <a:pathLst>
              <a:path w="2071915" h="1206500">
                <a:moveTo>
                  <a:pt x="2071915" y="1034143"/>
                </a:moveTo>
                <a:cubicBezTo>
                  <a:pt x="1191986" y="1120321"/>
                  <a:pt x="312058" y="1206500"/>
                  <a:pt x="156029" y="1034143"/>
                </a:cubicBezTo>
                <a:cubicBezTo>
                  <a:pt x="0" y="861786"/>
                  <a:pt x="1135743" y="0"/>
                  <a:pt x="1135743" y="0"/>
                </a:cubicBezTo>
                <a:lnTo>
                  <a:pt x="1135743" y="0"/>
                </a:lnTo>
              </a:path>
            </a:pathLst>
          </a:cu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Freeform 4"/>
          <p:cNvSpPr/>
          <p:nvPr/>
        </p:nvSpPr>
        <p:spPr>
          <a:xfrm>
            <a:off x="5181600" y="1905000"/>
            <a:ext cx="973138" cy="522288"/>
          </a:xfrm>
          <a:custGeom>
            <a:avLst/>
            <a:gdLst>
              <a:gd name="connsiteX0" fmla="*/ 0 w 830943"/>
              <a:gd name="connsiteY0" fmla="*/ 522514 h 587829"/>
              <a:gd name="connsiteX1" fmla="*/ 794657 w 830943"/>
              <a:gd name="connsiteY1" fmla="*/ 500743 h 587829"/>
              <a:gd name="connsiteX2" fmla="*/ 217715 w 830943"/>
              <a:gd name="connsiteY2" fmla="*/ 0 h 587829"/>
              <a:gd name="connsiteX3" fmla="*/ 217715 w 830943"/>
              <a:gd name="connsiteY3" fmla="*/ 0 h 587829"/>
            </a:gdLst>
            <a:ahLst/>
            <a:cxnLst>
              <a:cxn ang="0">
                <a:pos x="connsiteX0" y="connsiteY0"/>
              </a:cxn>
              <a:cxn ang="0">
                <a:pos x="connsiteX1" y="connsiteY1"/>
              </a:cxn>
              <a:cxn ang="0">
                <a:pos x="connsiteX2" y="connsiteY2"/>
              </a:cxn>
              <a:cxn ang="0">
                <a:pos x="connsiteX3" y="connsiteY3"/>
              </a:cxn>
            </a:cxnLst>
            <a:rect l="l" t="t" r="r" b="b"/>
            <a:pathLst>
              <a:path w="830943" h="587829">
                <a:moveTo>
                  <a:pt x="0" y="522514"/>
                </a:moveTo>
                <a:cubicBezTo>
                  <a:pt x="379185" y="555171"/>
                  <a:pt x="758371" y="587829"/>
                  <a:pt x="794657" y="500743"/>
                </a:cubicBezTo>
                <a:cubicBezTo>
                  <a:pt x="830943" y="413657"/>
                  <a:pt x="217715" y="0"/>
                  <a:pt x="217715" y="0"/>
                </a:cubicBezTo>
                <a:lnTo>
                  <a:pt x="217715" y="0"/>
                </a:ln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993323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7885"/>
            <a:ext cx="7886700" cy="1325563"/>
          </a:xfrm>
        </p:spPr>
        <p:txBody>
          <a:bodyPr/>
          <a:lstStyle/>
          <a:p>
            <a:pPr>
              <a:defRPr/>
            </a:pPr>
            <a:r>
              <a:rPr lang="en-US" dirty="0" smtClean="0"/>
              <a:t>Three-address code (3AC)</a:t>
            </a:r>
            <a:endParaRPr lang="en-US" dirty="0"/>
          </a:p>
        </p:txBody>
      </p:sp>
      <p:sp>
        <p:nvSpPr>
          <p:cNvPr id="79875" name="Content Placeholder 2"/>
          <p:cNvSpPr>
            <a:spLocks noGrp="1"/>
          </p:cNvSpPr>
          <p:nvPr>
            <p:ph sz="quarter" idx="1"/>
          </p:nvPr>
        </p:nvSpPr>
        <p:spPr>
          <a:xfrm>
            <a:off x="0" y="1733448"/>
            <a:ext cx="9144000" cy="4873625"/>
          </a:xfrm>
        </p:spPr>
        <p:txBody>
          <a:bodyPr/>
          <a:lstStyle/>
          <a:p>
            <a:r>
              <a:rPr lang="en-US" altLang="en-US" dirty="0" smtClean="0"/>
              <a:t>In 3-address code</a:t>
            </a:r>
          </a:p>
          <a:p>
            <a:pPr lvl="1"/>
            <a:r>
              <a:rPr lang="en-US" altLang="en-US" dirty="0" smtClean="0"/>
              <a:t>Linearized representation of syntax tree  or DAG</a:t>
            </a:r>
          </a:p>
          <a:p>
            <a:pPr lvl="1"/>
            <a:r>
              <a:rPr lang="en-US" altLang="en-US" dirty="0" smtClean="0"/>
              <a:t>At most </a:t>
            </a:r>
            <a:r>
              <a:rPr lang="en-US" altLang="en-US" dirty="0" smtClean="0">
                <a:solidFill>
                  <a:srgbClr val="FF0000"/>
                </a:solidFill>
              </a:rPr>
              <a:t>one operator </a:t>
            </a:r>
            <a:r>
              <a:rPr lang="en-US" altLang="en-US" dirty="0" smtClean="0"/>
              <a:t>on the R.H.S of an instruction</a:t>
            </a:r>
          </a:p>
          <a:p>
            <a:pPr lvl="1"/>
            <a:r>
              <a:rPr lang="en-US" altLang="en-US" dirty="0" smtClean="0"/>
              <a:t>No </a:t>
            </a:r>
            <a:r>
              <a:rPr lang="en-US" altLang="en-US" dirty="0" smtClean="0">
                <a:solidFill>
                  <a:srgbClr val="FF0000"/>
                </a:solidFill>
              </a:rPr>
              <a:t>build-up arithmetic expression </a:t>
            </a:r>
            <a:r>
              <a:rPr lang="en-US" altLang="en-US" dirty="0" smtClean="0"/>
              <a:t>are permitted</a:t>
            </a:r>
          </a:p>
          <a:p>
            <a:pPr lvl="2"/>
            <a:r>
              <a:rPr lang="en-US" altLang="en-US" dirty="0" smtClean="0"/>
              <a:t>Expression like x*</a:t>
            </a:r>
            <a:r>
              <a:rPr lang="en-US" altLang="en-US" dirty="0" err="1" smtClean="0"/>
              <a:t>y+z</a:t>
            </a:r>
            <a:r>
              <a:rPr lang="en-US" altLang="en-US" dirty="0" smtClean="0"/>
              <a:t>  represented as</a:t>
            </a:r>
          </a:p>
          <a:p>
            <a:pPr lvl="3"/>
            <a:r>
              <a:rPr lang="en-US" altLang="en-US" dirty="0" smtClean="0"/>
              <a:t>t1 = y * z</a:t>
            </a:r>
          </a:p>
          <a:p>
            <a:pPr lvl="3"/>
            <a:r>
              <a:rPr lang="en-US" altLang="en-US" dirty="0" smtClean="0"/>
              <a:t>t2  = x + t1</a:t>
            </a:r>
          </a:p>
          <a:p>
            <a:pPr lvl="4"/>
            <a:r>
              <a:rPr lang="en-US" altLang="en-US" dirty="0" smtClean="0"/>
              <a:t>Where t1, and t2 are compiler-generated temporary labels/names</a:t>
            </a:r>
          </a:p>
          <a:p>
            <a:r>
              <a:rPr lang="en-US" altLang="en-US" dirty="0" smtClean="0"/>
              <a:t>3-address code suitable</a:t>
            </a:r>
          </a:p>
          <a:p>
            <a:pPr lvl="1"/>
            <a:r>
              <a:rPr lang="en-US" altLang="en-US" dirty="0" smtClean="0"/>
              <a:t>Target-code generation (code can be </a:t>
            </a:r>
            <a:r>
              <a:rPr lang="en-US" altLang="en-US" dirty="0" smtClean="0">
                <a:solidFill>
                  <a:srgbClr val="FF0000"/>
                </a:solidFill>
              </a:rPr>
              <a:t>reorder</a:t>
            </a:r>
            <a:r>
              <a:rPr lang="en-US" altLang="en-US" dirty="0" smtClean="0"/>
              <a:t> easily)</a:t>
            </a:r>
          </a:p>
          <a:p>
            <a:pPr lvl="1"/>
            <a:r>
              <a:rPr lang="en-US" altLang="en-US" dirty="0" smtClean="0"/>
              <a:t>Optimization</a:t>
            </a:r>
          </a:p>
        </p:txBody>
      </p:sp>
      <p:sp>
        <p:nvSpPr>
          <p:cNvPr id="7987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82601B-464D-4EF3-A5FB-8C3B3209B3CD}" type="slidenum">
              <a:rPr lang="en-US" altLang="en-US">
                <a:solidFill>
                  <a:srgbClr val="FFFFFF"/>
                </a:solidFill>
              </a:rPr>
              <a:pPr/>
              <a:t>75</a:t>
            </a:fld>
            <a:endParaRPr lang="en-US" altLang="en-US">
              <a:solidFill>
                <a:srgbClr val="FFFFFF"/>
              </a:solidFill>
            </a:endParaRPr>
          </a:p>
        </p:txBody>
      </p:sp>
    </p:spTree>
    <p:extLst>
      <p:ext uri="{BB962C8B-B14F-4D97-AF65-F5344CB8AC3E}">
        <p14:creationId xmlns:p14="http://schemas.microsoft.com/office/powerpoint/2010/main" val="36517538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53193"/>
            <a:ext cx="8832273" cy="1325563"/>
          </a:xfrm>
          <a:solidFill>
            <a:srgbClr val="009A44"/>
          </a:solidFill>
        </p:spPr>
        <p:txBody>
          <a:bodyPr/>
          <a:lstStyle/>
          <a:p>
            <a:pPr>
              <a:defRPr/>
            </a:pPr>
            <a:r>
              <a:rPr lang="en-US" b="1" dirty="0" smtClean="0">
                <a:solidFill>
                  <a:schemeClr val="bg1"/>
                </a:solidFill>
              </a:rPr>
              <a:t>Example 6.1: DAG (3AC) </a:t>
            </a:r>
            <a:endParaRPr lang="en-US" b="1" dirty="0">
              <a:solidFill>
                <a:schemeClr val="bg1"/>
              </a:solidFill>
            </a:endParaRPr>
          </a:p>
        </p:txBody>
      </p:sp>
      <p:sp>
        <p:nvSpPr>
          <p:cNvPr id="8089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E4DA8B-CC31-4FE8-9D32-E1D8D5D8C0FD}" type="slidenum">
              <a:rPr lang="en-US" altLang="en-US">
                <a:solidFill>
                  <a:srgbClr val="FFFFFF"/>
                </a:solidFill>
              </a:rPr>
              <a:pPr/>
              <a:t>76</a:t>
            </a:fld>
            <a:endParaRPr lang="en-US" altLang="en-US">
              <a:solidFill>
                <a:srgbClr val="FFFFFF"/>
              </a:solidFill>
            </a:endParaRPr>
          </a:p>
        </p:txBody>
      </p:sp>
      <p:sp>
        <p:nvSpPr>
          <p:cNvPr id="76804" name="TextBox 3"/>
          <p:cNvSpPr txBox="1">
            <a:spLocks noChangeArrowheads="1"/>
          </p:cNvSpPr>
          <p:nvPr/>
        </p:nvSpPr>
        <p:spPr bwMode="auto">
          <a:xfrm>
            <a:off x="304799" y="1577974"/>
            <a:ext cx="4724400" cy="369888"/>
          </a:xfrm>
          <a:prstGeom prst="rect">
            <a:avLst/>
          </a:prstGeom>
          <a:noFill/>
          <a:ln w="9525">
            <a:noFill/>
            <a:miter lim="800000"/>
            <a:headEnd/>
            <a:tailEnd/>
          </a:ln>
        </p:spPr>
        <p:txBody>
          <a:bodyPr>
            <a:spAutoFit/>
          </a:bodyPr>
          <a:lstStyle/>
          <a:p>
            <a:pPr>
              <a:defRPr/>
            </a:pPr>
            <a:r>
              <a:rPr lang="en-US" dirty="0" smtClean="0">
                <a:latin typeface="Arial" charset="0"/>
              </a:rPr>
              <a:t>Example: a </a:t>
            </a:r>
            <a:r>
              <a:rPr lang="en-US" dirty="0">
                <a:latin typeface="Arial" charset="0"/>
              </a:rPr>
              <a:t>+ a * (b – c) + (b-c) * d</a:t>
            </a:r>
          </a:p>
        </p:txBody>
      </p:sp>
      <p:sp>
        <p:nvSpPr>
          <p:cNvPr id="80901" name="TextBox 4"/>
          <p:cNvSpPr txBox="1">
            <a:spLocks noChangeArrowheads="1"/>
          </p:cNvSpPr>
          <p:nvPr/>
        </p:nvSpPr>
        <p:spPr bwMode="auto">
          <a:xfrm>
            <a:off x="4038600" y="21336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t>
            </a:r>
          </a:p>
        </p:txBody>
      </p:sp>
      <p:cxnSp>
        <p:nvCxnSpPr>
          <p:cNvPr id="7" name="Straight Connector 6"/>
          <p:cNvCxnSpPr/>
          <p:nvPr/>
        </p:nvCxnSpPr>
        <p:spPr>
          <a:xfrm rot="10800000" flipV="1">
            <a:off x="2590800" y="2438400"/>
            <a:ext cx="1447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0901" idx="2"/>
          </p:cNvCxnSpPr>
          <p:nvPr/>
        </p:nvCxnSpPr>
        <p:spPr>
          <a:xfrm rot="16200000" flipH="1">
            <a:off x="4725987" y="1982788"/>
            <a:ext cx="758825" cy="167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4" name="TextBox 9"/>
          <p:cNvSpPr txBox="1">
            <a:spLocks noChangeArrowheads="1"/>
          </p:cNvSpPr>
          <p:nvPr/>
        </p:nvSpPr>
        <p:spPr bwMode="auto">
          <a:xfrm>
            <a:off x="2362200" y="3200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t>
            </a:r>
          </a:p>
        </p:txBody>
      </p:sp>
      <p:sp>
        <p:nvSpPr>
          <p:cNvPr id="80905" name="TextBox 10"/>
          <p:cNvSpPr txBox="1">
            <a:spLocks noChangeArrowheads="1"/>
          </p:cNvSpPr>
          <p:nvPr/>
        </p:nvSpPr>
        <p:spPr bwMode="auto">
          <a:xfrm>
            <a:off x="5791200" y="3200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t>
            </a:r>
          </a:p>
        </p:txBody>
      </p:sp>
      <p:cxnSp>
        <p:nvCxnSpPr>
          <p:cNvPr id="13" name="Straight Connector 12"/>
          <p:cNvCxnSpPr/>
          <p:nvPr/>
        </p:nvCxnSpPr>
        <p:spPr>
          <a:xfrm rot="16200000" flipH="1">
            <a:off x="2514600" y="3429000"/>
            <a:ext cx="685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7" name="TextBox 14"/>
          <p:cNvSpPr txBox="1">
            <a:spLocks noChangeArrowheads="1"/>
          </p:cNvSpPr>
          <p:nvPr/>
        </p:nvSpPr>
        <p:spPr bwMode="auto">
          <a:xfrm>
            <a:off x="2971800" y="41148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a:t>
            </a:r>
          </a:p>
        </p:txBody>
      </p:sp>
      <p:cxnSp>
        <p:nvCxnSpPr>
          <p:cNvPr id="17" name="Straight Connector 16"/>
          <p:cNvCxnSpPr/>
          <p:nvPr/>
        </p:nvCxnSpPr>
        <p:spPr>
          <a:xfrm>
            <a:off x="3352800" y="4419600"/>
            <a:ext cx="7620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09" name="TextBox 17"/>
          <p:cNvSpPr txBox="1">
            <a:spLocks noChangeArrowheads="1"/>
          </p:cNvSpPr>
          <p:nvPr/>
        </p:nvSpPr>
        <p:spPr bwMode="auto">
          <a:xfrm>
            <a:off x="3962400" y="51816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a:t>
            </a:r>
          </a:p>
        </p:txBody>
      </p:sp>
      <p:cxnSp>
        <p:nvCxnSpPr>
          <p:cNvPr id="20" name="Straight Connector 19"/>
          <p:cNvCxnSpPr/>
          <p:nvPr/>
        </p:nvCxnSpPr>
        <p:spPr>
          <a:xfrm rot="10800000" flipV="1">
            <a:off x="3429000" y="5486400"/>
            <a:ext cx="6858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0909" idx="2"/>
          </p:cNvCxnSpPr>
          <p:nvPr/>
        </p:nvCxnSpPr>
        <p:spPr>
          <a:xfrm rot="16200000" flipH="1">
            <a:off x="4116387" y="5564188"/>
            <a:ext cx="606425"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12" name="TextBox 22"/>
          <p:cNvSpPr txBox="1">
            <a:spLocks noChangeArrowheads="1"/>
          </p:cNvSpPr>
          <p:nvPr/>
        </p:nvSpPr>
        <p:spPr bwMode="auto">
          <a:xfrm>
            <a:off x="3124200" y="60198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b</a:t>
            </a:r>
          </a:p>
        </p:txBody>
      </p:sp>
      <p:sp>
        <p:nvSpPr>
          <p:cNvPr id="80913" name="TextBox 23"/>
          <p:cNvSpPr txBox="1">
            <a:spLocks noChangeArrowheads="1"/>
          </p:cNvSpPr>
          <p:nvPr/>
        </p:nvSpPr>
        <p:spPr bwMode="auto">
          <a:xfrm>
            <a:off x="4572000" y="60198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c</a:t>
            </a:r>
          </a:p>
        </p:txBody>
      </p:sp>
      <p:cxnSp>
        <p:nvCxnSpPr>
          <p:cNvPr id="27" name="Straight Connector 26"/>
          <p:cNvCxnSpPr>
            <a:stCxn id="80907" idx="2"/>
          </p:cNvCxnSpPr>
          <p:nvPr/>
        </p:nvCxnSpPr>
        <p:spPr>
          <a:xfrm flipH="1">
            <a:off x="2438400" y="4422775"/>
            <a:ext cx="762000" cy="60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15" name="TextBox 27"/>
          <p:cNvSpPr txBox="1">
            <a:spLocks noChangeArrowheads="1"/>
          </p:cNvSpPr>
          <p:nvPr/>
        </p:nvSpPr>
        <p:spPr bwMode="auto">
          <a:xfrm>
            <a:off x="2209800" y="4953000"/>
            <a:ext cx="38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a</a:t>
            </a:r>
          </a:p>
        </p:txBody>
      </p:sp>
      <p:cxnSp>
        <p:nvCxnSpPr>
          <p:cNvPr id="32" name="Straight Connector 31"/>
          <p:cNvCxnSpPr>
            <a:stCxn id="80905" idx="1"/>
          </p:cNvCxnSpPr>
          <p:nvPr/>
        </p:nvCxnSpPr>
        <p:spPr>
          <a:xfrm rot="10800000" flipV="1">
            <a:off x="4267200" y="3354388"/>
            <a:ext cx="1524000" cy="19034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981700" y="3390900"/>
            <a:ext cx="533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918" name="TextBox 35"/>
          <p:cNvSpPr txBox="1">
            <a:spLocks noChangeArrowheads="1"/>
          </p:cNvSpPr>
          <p:nvPr/>
        </p:nvSpPr>
        <p:spPr bwMode="auto">
          <a:xfrm>
            <a:off x="6400800" y="38862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d</a:t>
            </a:r>
          </a:p>
        </p:txBody>
      </p:sp>
      <p:sp>
        <p:nvSpPr>
          <p:cNvPr id="80919" name="TextBox 38"/>
          <p:cNvSpPr txBox="1">
            <a:spLocks noChangeArrowheads="1"/>
          </p:cNvSpPr>
          <p:nvPr/>
        </p:nvSpPr>
        <p:spPr bwMode="auto">
          <a:xfrm>
            <a:off x="228600" y="5562600"/>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Represents b-c twice</a:t>
            </a:r>
          </a:p>
        </p:txBody>
      </p:sp>
      <p:sp>
        <p:nvSpPr>
          <p:cNvPr id="26" name="TextBox 25"/>
          <p:cNvSpPr txBox="1"/>
          <p:nvPr/>
        </p:nvSpPr>
        <p:spPr>
          <a:xfrm>
            <a:off x="6553200" y="1752600"/>
            <a:ext cx="2209800" cy="1631950"/>
          </a:xfrm>
          <a:prstGeom prst="rect">
            <a:avLst/>
          </a:prstGeom>
          <a:solidFill>
            <a:schemeClr val="bg1"/>
          </a:solidFill>
        </p:spPr>
        <p:txBody>
          <a:bodyPr>
            <a:spAutoFit/>
          </a:bodyPr>
          <a:lstStyle/>
          <a:p>
            <a:pPr>
              <a:defRPr/>
            </a:pPr>
            <a:r>
              <a:rPr lang="en-US" sz="2000" dirty="0">
                <a:latin typeface="Arial" charset="0"/>
              </a:rPr>
              <a:t>t1 =b –c</a:t>
            </a:r>
          </a:p>
          <a:p>
            <a:pPr>
              <a:defRPr/>
            </a:pPr>
            <a:r>
              <a:rPr lang="en-US" sz="2000" dirty="0">
                <a:latin typeface="Arial" charset="0"/>
              </a:rPr>
              <a:t>t2 = a * t1</a:t>
            </a:r>
          </a:p>
          <a:p>
            <a:pPr>
              <a:defRPr/>
            </a:pPr>
            <a:r>
              <a:rPr lang="en-US" sz="2000" dirty="0">
                <a:solidFill>
                  <a:schemeClr val="accent2"/>
                </a:solidFill>
                <a:latin typeface="Arial" charset="0"/>
              </a:rPr>
              <a:t>t3 = a + t2</a:t>
            </a:r>
          </a:p>
          <a:p>
            <a:pPr>
              <a:defRPr/>
            </a:pPr>
            <a:r>
              <a:rPr lang="en-US" sz="2000" dirty="0">
                <a:solidFill>
                  <a:srgbClr val="00B050"/>
                </a:solidFill>
                <a:latin typeface="Arial" charset="0"/>
              </a:rPr>
              <a:t>t4 = t1 * d</a:t>
            </a:r>
          </a:p>
          <a:p>
            <a:pPr>
              <a:defRPr/>
            </a:pPr>
            <a:r>
              <a:rPr lang="en-US" sz="2000" dirty="0">
                <a:solidFill>
                  <a:schemeClr val="accent5"/>
                </a:solidFill>
                <a:latin typeface="Arial" charset="0"/>
              </a:rPr>
              <a:t>t5 = t3 + t4</a:t>
            </a:r>
          </a:p>
        </p:txBody>
      </p:sp>
      <p:sp>
        <p:nvSpPr>
          <p:cNvPr id="29" name="Freeform 28"/>
          <p:cNvSpPr/>
          <p:nvPr/>
        </p:nvSpPr>
        <p:spPr>
          <a:xfrm>
            <a:off x="1960563" y="3390900"/>
            <a:ext cx="500062" cy="1630363"/>
          </a:xfrm>
          <a:custGeom>
            <a:avLst/>
            <a:gdLst>
              <a:gd name="connsiteX0" fmla="*/ 500149 w 500149"/>
              <a:gd name="connsiteY0" fmla="*/ 0 h 1629294"/>
              <a:gd name="connsiteX1" fmla="*/ 26324 w 500149"/>
              <a:gd name="connsiteY1" fmla="*/ 922712 h 1629294"/>
              <a:gd name="connsiteX2" fmla="*/ 342207 w 500149"/>
              <a:gd name="connsiteY2" fmla="*/ 1587731 h 1629294"/>
              <a:gd name="connsiteX3" fmla="*/ 342207 w 500149"/>
              <a:gd name="connsiteY3" fmla="*/ 1587731 h 1629294"/>
              <a:gd name="connsiteX4" fmla="*/ 367146 w 500149"/>
              <a:gd name="connsiteY4" fmla="*/ 1629294 h 1629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49" h="1629294">
                <a:moveTo>
                  <a:pt x="500149" y="0"/>
                </a:moveTo>
                <a:cubicBezTo>
                  <a:pt x="276398" y="329045"/>
                  <a:pt x="52648" y="658090"/>
                  <a:pt x="26324" y="922712"/>
                </a:cubicBezTo>
                <a:cubicBezTo>
                  <a:pt x="0" y="1187334"/>
                  <a:pt x="342207" y="1587731"/>
                  <a:pt x="342207" y="1587731"/>
                </a:cubicBezTo>
                <a:lnTo>
                  <a:pt x="342207" y="1587731"/>
                </a:lnTo>
                <a:lnTo>
                  <a:pt x="367146" y="1629294"/>
                </a:lnTo>
              </a:path>
            </a:pathLst>
          </a:cu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0922" name="TextBox 38"/>
          <p:cNvSpPr txBox="1">
            <a:spLocks noChangeArrowheads="1"/>
          </p:cNvSpPr>
          <p:nvPr/>
        </p:nvSpPr>
        <p:spPr bwMode="auto">
          <a:xfrm>
            <a:off x="381000" y="4876800"/>
            <a:ext cx="182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t>Represents a twice</a:t>
            </a:r>
          </a:p>
        </p:txBody>
      </p:sp>
      <p:cxnSp>
        <p:nvCxnSpPr>
          <p:cNvPr id="37" name="Straight Arrow Connector 36"/>
          <p:cNvCxnSpPr>
            <a:stCxn id="80915" idx="1"/>
          </p:cNvCxnSpPr>
          <p:nvPr/>
        </p:nvCxnSpPr>
        <p:spPr>
          <a:xfrm flipH="1">
            <a:off x="1905000" y="5106988"/>
            <a:ext cx="3048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0909" idx="1"/>
          </p:cNvCxnSpPr>
          <p:nvPr/>
        </p:nvCxnSpPr>
        <p:spPr>
          <a:xfrm flipH="1">
            <a:off x="1828800" y="5335588"/>
            <a:ext cx="2133600" cy="379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5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90" y="375174"/>
            <a:ext cx="7886700" cy="1325563"/>
          </a:xfrm>
        </p:spPr>
        <p:txBody>
          <a:bodyPr/>
          <a:lstStyle/>
          <a:p>
            <a:pPr>
              <a:defRPr/>
            </a:pPr>
            <a:r>
              <a:rPr lang="en-US" dirty="0" smtClean="0"/>
              <a:t>3-address mode: addresses &amp; instructions</a:t>
            </a:r>
            <a:endParaRPr lang="en-US" dirty="0"/>
          </a:p>
        </p:txBody>
      </p:sp>
      <p:sp>
        <p:nvSpPr>
          <p:cNvPr id="71683" name="Content Placeholder 2"/>
          <p:cNvSpPr>
            <a:spLocks noGrp="1"/>
          </p:cNvSpPr>
          <p:nvPr>
            <p:ph sz="quarter" idx="1"/>
          </p:nvPr>
        </p:nvSpPr>
        <p:spPr>
          <a:xfrm>
            <a:off x="0" y="1811215"/>
            <a:ext cx="7467600" cy="4873625"/>
          </a:xfrm>
        </p:spPr>
        <p:txBody>
          <a:bodyPr>
            <a:normAutofit lnSpcReduction="10000"/>
          </a:bodyPr>
          <a:lstStyle/>
          <a:p>
            <a:pPr>
              <a:defRPr/>
            </a:pPr>
            <a:r>
              <a:rPr lang="en-US" dirty="0" smtClean="0"/>
              <a:t>Three-address code is built from two concepts</a:t>
            </a:r>
          </a:p>
          <a:p>
            <a:pPr lvl="1">
              <a:defRPr/>
            </a:pPr>
            <a:r>
              <a:rPr lang="en-US" dirty="0" smtClean="0"/>
              <a:t>Addresses</a:t>
            </a:r>
          </a:p>
          <a:p>
            <a:pPr lvl="1">
              <a:defRPr/>
            </a:pPr>
            <a:r>
              <a:rPr lang="en-US" dirty="0" smtClean="0"/>
              <a:t>Instructions</a:t>
            </a:r>
          </a:p>
          <a:p>
            <a:pPr>
              <a:defRPr/>
            </a:pPr>
            <a:r>
              <a:rPr lang="en-US" dirty="0" smtClean="0"/>
              <a:t>Can be implemented by </a:t>
            </a:r>
            <a:r>
              <a:rPr lang="en-US" dirty="0" smtClean="0">
                <a:solidFill>
                  <a:srgbClr val="FF0000"/>
                </a:solidFill>
              </a:rPr>
              <a:t>Records</a:t>
            </a:r>
            <a:r>
              <a:rPr lang="en-US" dirty="0" smtClean="0"/>
              <a:t> with </a:t>
            </a:r>
            <a:r>
              <a:rPr lang="en-US" dirty="0" smtClean="0">
                <a:solidFill>
                  <a:srgbClr val="FF0000"/>
                </a:solidFill>
              </a:rPr>
              <a:t>fields </a:t>
            </a:r>
          </a:p>
          <a:p>
            <a:pPr lvl="1">
              <a:defRPr/>
            </a:pPr>
            <a:r>
              <a:rPr lang="en-US" dirty="0" smtClean="0"/>
              <a:t>e.g. quadruples: </a:t>
            </a:r>
          </a:p>
          <a:p>
            <a:pPr lvl="2">
              <a:defRPr/>
            </a:pPr>
            <a:r>
              <a:rPr lang="en-US" dirty="0" smtClean="0">
                <a:solidFill>
                  <a:srgbClr val="C00000"/>
                </a:solidFill>
              </a:rPr>
              <a:t>op, arg1, arg2, results</a:t>
            </a:r>
          </a:p>
          <a:p>
            <a:pPr>
              <a:defRPr/>
            </a:pPr>
            <a:r>
              <a:rPr lang="en-US" sz="1800" dirty="0" smtClean="0"/>
              <a:t>An address can be</a:t>
            </a:r>
          </a:p>
          <a:p>
            <a:pPr lvl="1">
              <a:defRPr/>
            </a:pPr>
            <a:r>
              <a:rPr lang="en-US" sz="1800" dirty="0" smtClean="0">
                <a:solidFill>
                  <a:schemeClr val="bg2">
                    <a:lumMod val="50000"/>
                  </a:schemeClr>
                </a:solidFill>
              </a:rPr>
              <a:t>A </a:t>
            </a:r>
            <a:r>
              <a:rPr lang="en-US" sz="1800" dirty="0" smtClean="0">
                <a:solidFill>
                  <a:srgbClr val="00B050"/>
                </a:solidFill>
              </a:rPr>
              <a:t>name</a:t>
            </a:r>
          </a:p>
          <a:p>
            <a:pPr lvl="2">
              <a:defRPr/>
            </a:pPr>
            <a:r>
              <a:rPr lang="en-US" sz="1800" dirty="0" smtClean="0"/>
              <a:t>Use source program  names  as addresses</a:t>
            </a:r>
          </a:p>
          <a:p>
            <a:pPr lvl="2">
              <a:defRPr/>
            </a:pPr>
            <a:r>
              <a:rPr lang="en-US" sz="1800" dirty="0" smtClean="0"/>
              <a:t>In an implementation, </a:t>
            </a:r>
            <a:r>
              <a:rPr lang="en-US" sz="1800" dirty="0" smtClean="0">
                <a:solidFill>
                  <a:srgbClr val="FF0000"/>
                </a:solidFill>
              </a:rPr>
              <a:t>a name is replaced by a pointer </a:t>
            </a:r>
            <a:r>
              <a:rPr lang="en-US" sz="1800" dirty="0" smtClean="0"/>
              <a:t>to its symbol-table entry</a:t>
            </a:r>
          </a:p>
          <a:p>
            <a:pPr lvl="1">
              <a:defRPr/>
            </a:pPr>
            <a:r>
              <a:rPr lang="en-US" sz="1800" dirty="0" smtClean="0">
                <a:solidFill>
                  <a:schemeClr val="bg2">
                    <a:lumMod val="50000"/>
                  </a:schemeClr>
                </a:solidFill>
              </a:rPr>
              <a:t>A </a:t>
            </a:r>
            <a:r>
              <a:rPr lang="en-US" sz="1800" dirty="0" smtClean="0">
                <a:solidFill>
                  <a:srgbClr val="00B050"/>
                </a:solidFill>
              </a:rPr>
              <a:t>constant</a:t>
            </a:r>
          </a:p>
          <a:p>
            <a:pPr lvl="2">
              <a:defRPr/>
            </a:pPr>
            <a:r>
              <a:rPr lang="en-US" sz="1800" dirty="0" smtClean="0"/>
              <a:t>Different types of constants (</a:t>
            </a:r>
            <a:r>
              <a:rPr lang="en-US" sz="1800" dirty="0" err="1" smtClean="0"/>
              <a:t>e,g</a:t>
            </a:r>
            <a:r>
              <a:rPr lang="en-US" sz="1800" dirty="0" smtClean="0"/>
              <a:t>., integers and real numbers)</a:t>
            </a:r>
          </a:p>
          <a:p>
            <a:pPr lvl="1">
              <a:defRPr/>
            </a:pPr>
            <a:r>
              <a:rPr lang="en-US" sz="1800" dirty="0" smtClean="0">
                <a:solidFill>
                  <a:schemeClr val="bg2">
                    <a:lumMod val="50000"/>
                  </a:schemeClr>
                </a:solidFill>
              </a:rPr>
              <a:t>A </a:t>
            </a:r>
            <a:r>
              <a:rPr lang="en-US" sz="1800" dirty="0" smtClean="0">
                <a:solidFill>
                  <a:srgbClr val="00B050"/>
                </a:solidFill>
              </a:rPr>
              <a:t>compiler-generated temporary</a:t>
            </a:r>
          </a:p>
          <a:p>
            <a:pPr lvl="2">
              <a:defRPr/>
            </a:pPr>
            <a:r>
              <a:rPr lang="en-US" sz="1800" dirty="0" smtClean="0"/>
              <a:t>Creates unique name each time a temporary is needed</a:t>
            </a:r>
          </a:p>
          <a:p>
            <a:pPr lvl="2">
              <a:defRPr/>
            </a:pPr>
            <a:endParaRPr lang="en-US" dirty="0" smtClean="0"/>
          </a:p>
          <a:p>
            <a:pPr lvl="2">
              <a:defRPr/>
            </a:pPr>
            <a:endParaRPr lang="en-US" dirty="0" smtClean="0"/>
          </a:p>
        </p:txBody>
      </p:sp>
      <p:sp>
        <p:nvSpPr>
          <p:cNvPr id="8192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0DCEB-D9B7-465B-AE64-5A62FB3C7CD5}" type="slidenum">
              <a:rPr lang="en-US" altLang="en-US">
                <a:solidFill>
                  <a:srgbClr val="FFFFFF"/>
                </a:solidFill>
              </a:rPr>
              <a:pPr/>
              <a:t>77</a:t>
            </a:fld>
            <a:endParaRPr lang="en-US" altLang="en-US">
              <a:solidFill>
                <a:srgbClr val="FFFFFF"/>
              </a:solidFill>
            </a:endParaRPr>
          </a:p>
        </p:txBody>
      </p:sp>
    </p:spTree>
    <p:extLst>
      <p:ext uri="{BB962C8B-B14F-4D97-AF65-F5344CB8AC3E}">
        <p14:creationId xmlns:p14="http://schemas.microsoft.com/office/powerpoint/2010/main" val="23252392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10" y="365126"/>
            <a:ext cx="7886700" cy="1325563"/>
          </a:xfrm>
        </p:spPr>
        <p:txBody>
          <a:bodyPr/>
          <a:lstStyle/>
          <a:p>
            <a:pPr>
              <a:defRPr/>
            </a:pPr>
            <a:r>
              <a:rPr lang="en-US" dirty="0" smtClean="0"/>
              <a:t>3-address mode: Instructions SET ( 1)</a:t>
            </a:r>
            <a:endParaRPr lang="en-US" dirty="0"/>
          </a:p>
        </p:txBody>
      </p:sp>
      <p:sp>
        <p:nvSpPr>
          <p:cNvPr id="75779" name="Content Placeholder 2"/>
          <p:cNvSpPr>
            <a:spLocks noGrp="1"/>
          </p:cNvSpPr>
          <p:nvPr>
            <p:ph sz="quarter" idx="1"/>
          </p:nvPr>
        </p:nvSpPr>
        <p:spPr>
          <a:xfrm>
            <a:off x="85410" y="1801167"/>
            <a:ext cx="8958105" cy="4873625"/>
          </a:xfrm>
        </p:spPr>
        <p:txBody>
          <a:bodyPr/>
          <a:lstStyle/>
          <a:p>
            <a:pPr>
              <a:defRPr/>
            </a:pPr>
            <a:r>
              <a:rPr lang="en-US" dirty="0" smtClean="0"/>
              <a:t>Here is a list of the </a:t>
            </a:r>
            <a:r>
              <a:rPr lang="en-US" dirty="0" smtClean="0">
                <a:solidFill>
                  <a:srgbClr val="C00000"/>
                </a:solidFill>
              </a:rPr>
              <a:t>common 3-address </a:t>
            </a:r>
            <a:r>
              <a:rPr lang="en-US" dirty="0" smtClean="0"/>
              <a:t>instructions forms</a:t>
            </a:r>
          </a:p>
          <a:p>
            <a:pPr lvl="1">
              <a:defRPr/>
            </a:pPr>
            <a:r>
              <a:rPr lang="en-US" sz="2400" dirty="0" smtClean="0"/>
              <a:t>Assignment: x = y op z  </a:t>
            </a:r>
            <a:r>
              <a:rPr lang="en-US" sz="2400" dirty="0" smtClean="0">
                <a:solidFill>
                  <a:schemeClr val="accent1">
                    <a:lumMod val="75000"/>
                  </a:schemeClr>
                </a:solidFill>
              </a:rPr>
              <a:t>// where op is binary operator</a:t>
            </a:r>
          </a:p>
          <a:p>
            <a:pPr lvl="1">
              <a:defRPr/>
            </a:pPr>
            <a:r>
              <a:rPr lang="en-US" sz="2400" dirty="0" smtClean="0"/>
              <a:t>Assignment: x  = op y    </a:t>
            </a:r>
            <a:r>
              <a:rPr lang="en-US" sz="2400" dirty="0" smtClean="0">
                <a:solidFill>
                  <a:schemeClr val="accent1">
                    <a:lumMod val="75000"/>
                  </a:schemeClr>
                </a:solidFill>
              </a:rPr>
              <a:t>// where op is unary operator</a:t>
            </a:r>
          </a:p>
          <a:p>
            <a:pPr lvl="1">
              <a:defRPr/>
            </a:pPr>
            <a:r>
              <a:rPr lang="en-US" sz="2400" dirty="0" smtClean="0"/>
              <a:t>Copy instructions: x =y </a:t>
            </a:r>
            <a:r>
              <a:rPr lang="en-US" sz="2400" dirty="0" smtClean="0">
                <a:solidFill>
                  <a:schemeClr val="accent1">
                    <a:lumMod val="75000"/>
                  </a:schemeClr>
                </a:solidFill>
              </a:rPr>
              <a:t>// where x gets the value of y</a:t>
            </a:r>
          </a:p>
          <a:p>
            <a:pPr lvl="1">
              <a:defRPr/>
            </a:pPr>
            <a:r>
              <a:rPr lang="en-US" sz="2400" dirty="0" smtClean="0"/>
              <a:t>An unconditional jump </a:t>
            </a:r>
            <a:r>
              <a:rPr lang="en-US" sz="2400" dirty="0" err="1" smtClean="0"/>
              <a:t>goto</a:t>
            </a:r>
            <a:r>
              <a:rPr lang="en-US" sz="2400" dirty="0" smtClean="0"/>
              <a:t> L. </a:t>
            </a:r>
          </a:p>
          <a:p>
            <a:pPr lvl="2">
              <a:defRPr/>
            </a:pPr>
            <a:r>
              <a:rPr lang="en-US" dirty="0" smtClean="0"/>
              <a:t>the 3-address statement with </a:t>
            </a:r>
            <a:r>
              <a:rPr lang="en-US" dirty="0" smtClean="0">
                <a:solidFill>
                  <a:schemeClr val="accent1">
                    <a:lumMod val="75000"/>
                  </a:schemeClr>
                </a:solidFill>
              </a:rPr>
              <a:t>Label L</a:t>
            </a:r>
            <a:r>
              <a:rPr lang="en-US" dirty="0" smtClean="0"/>
              <a:t> is the next instruction</a:t>
            </a:r>
          </a:p>
          <a:p>
            <a:pPr lvl="1">
              <a:defRPr/>
            </a:pPr>
            <a:r>
              <a:rPr lang="en-US" sz="2400" dirty="0" smtClean="0"/>
              <a:t>Conditional  jumps such as </a:t>
            </a:r>
            <a:r>
              <a:rPr lang="en-US" sz="2400" dirty="0" smtClean="0">
                <a:solidFill>
                  <a:srgbClr val="FF0000"/>
                </a:solidFill>
              </a:rPr>
              <a:t>if x </a:t>
            </a:r>
            <a:r>
              <a:rPr lang="en-US" sz="2400" dirty="0" err="1" smtClean="0">
                <a:solidFill>
                  <a:srgbClr val="FF0000"/>
                </a:solidFill>
              </a:rPr>
              <a:t>relop</a:t>
            </a:r>
            <a:r>
              <a:rPr lang="en-US" sz="2400" dirty="0" smtClean="0">
                <a:solidFill>
                  <a:srgbClr val="FF0000"/>
                </a:solidFill>
              </a:rPr>
              <a:t> y </a:t>
            </a:r>
            <a:r>
              <a:rPr lang="en-US" sz="2400" dirty="0" err="1" smtClean="0">
                <a:solidFill>
                  <a:srgbClr val="FF0000"/>
                </a:solidFill>
              </a:rPr>
              <a:t>goto</a:t>
            </a:r>
            <a:r>
              <a:rPr lang="en-US" sz="2400" dirty="0" smtClean="0">
                <a:solidFill>
                  <a:srgbClr val="FF0000"/>
                </a:solidFill>
              </a:rPr>
              <a:t> L</a:t>
            </a:r>
            <a:r>
              <a:rPr lang="en-US" sz="2400" dirty="0" smtClean="0"/>
              <a:t>, which uses a relational operators</a:t>
            </a:r>
          </a:p>
          <a:p>
            <a:pPr lvl="2">
              <a:defRPr/>
            </a:pPr>
            <a:endParaRPr lang="en-US" sz="2400" dirty="0" smtClean="0"/>
          </a:p>
        </p:txBody>
      </p:sp>
      <p:sp>
        <p:nvSpPr>
          <p:cNvPr id="8294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6AB2A6-D070-424E-A61F-EAE48956753A}" type="slidenum">
              <a:rPr lang="en-US" altLang="en-US">
                <a:solidFill>
                  <a:srgbClr val="FFFFFF"/>
                </a:solidFill>
              </a:rPr>
              <a:pPr/>
              <a:t>78</a:t>
            </a:fld>
            <a:endParaRPr lang="en-US" altLang="en-US">
              <a:solidFill>
                <a:srgbClr val="FFFFFF"/>
              </a:solidFill>
            </a:endParaRPr>
          </a:p>
        </p:txBody>
      </p:sp>
    </p:spTree>
    <p:extLst>
      <p:ext uri="{BB962C8B-B14F-4D97-AF65-F5344CB8AC3E}">
        <p14:creationId xmlns:p14="http://schemas.microsoft.com/office/powerpoint/2010/main" val="22639376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7934"/>
            <a:ext cx="7886700" cy="1325563"/>
          </a:xfrm>
        </p:spPr>
        <p:txBody>
          <a:bodyPr/>
          <a:lstStyle/>
          <a:p>
            <a:pPr>
              <a:defRPr/>
            </a:pPr>
            <a:r>
              <a:rPr lang="en-US" dirty="0" smtClean="0"/>
              <a:t>3-address mode: Procedures</a:t>
            </a:r>
            <a:endParaRPr lang="en-US" dirty="0"/>
          </a:p>
        </p:txBody>
      </p:sp>
      <p:sp>
        <p:nvSpPr>
          <p:cNvPr id="3" name="Content Placeholder 2"/>
          <p:cNvSpPr>
            <a:spLocks noGrp="1"/>
          </p:cNvSpPr>
          <p:nvPr>
            <p:ph sz="quarter" idx="1"/>
          </p:nvPr>
        </p:nvSpPr>
        <p:spPr>
          <a:xfrm>
            <a:off x="0" y="1743497"/>
            <a:ext cx="9144000" cy="4873625"/>
          </a:xfrm>
        </p:spPr>
        <p:txBody>
          <a:bodyPr/>
          <a:lstStyle/>
          <a:p>
            <a:pPr>
              <a:defRPr/>
            </a:pPr>
            <a:r>
              <a:rPr lang="en-US" sz="2200" dirty="0" smtClean="0">
                <a:solidFill>
                  <a:srgbClr val="C00000"/>
                </a:solidFill>
              </a:rPr>
              <a:t>Procedure calls </a:t>
            </a:r>
            <a:r>
              <a:rPr lang="en-US" sz="2200" dirty="0" err="1" smtClean="0">
                <a:solidFill>
                  <a:srgbClr val="C00000"/>
                </a:solidFill>
              </a:rPr>
              <a:t>param</a:t>
            </a:r>
            <a:r>
              <a:rPr lang="en-US" sz="2200" dirty="0" smtClean="0">
                <a:solidFill>
                  <a:srgbClr val="C00000"/>
                </a:solidFill>
              </a:rPr>
              <a:t> x</a:t>
            </a:r>
            <a:r>
              <a:rPr lang="en-US" sz="2200" baseline="-25000" dirty="0" smtClean="0">
                <a:solidFill>
                  <a:srgbClr val="C00000"/>
                </a:solidFill>
              </a:rPr>
              <a:t>1</a:t>
            </a:r>
            <a:r>
              <a:rPr lang="en-US" sz="2200" dirty="0" smtClean="0">
                <a:solidFill>
                  <a:srgbClr val="C00000"/>
                </a:solidFill>
              </a:rPr>
              <a:t>, </a:t>
            </a:r>
            <a:r>
              <a:rPr lang="en-US" sz="2200" dirty="0" err="1" smtClean="0">
                <a:solidFill>
                  <a:srgbClr val="C00000"/>
                </a:solidFill>
              </a:rPr>
              <a:t>param</a:t>
            </a:r>
            <a:r>
              <a:rPr lang="en-US" sz="2200" dirty="0" smtClean="0">
                <a:solidFill>
                  <a:srgbClr val="C00000"/>
                </a:solidFill>
              </a:rPr>
              <a:t> x</a:t>
            </a:r>
            <a:r>
              <a:rPr lang="en-US" sz="2200" baseline="-25000" dirty="0" smtClean="0">
                <a:solidFill>
                  <a:srgbClr val="C00000"/>
                </a:solidFill>
              </a:rPr>
              <a:t>2</a:t>
            </a:r>
            <a:r>
              <a:rPr lang="en-US" sz="2200" dirty="0" smtClean="0">
                <a:solidFill>
                  <a:srgbClr val="C00000"/>
                </a:solidFill>
              </a:rPr>
              <a:t>, …, </a:t>
            </a:r>
            <a:r>
              <a:rPr lang="en-US" sz="2200" dirty="0" err="1" smtClean="0">
                <a:solidFill>
                  <a:srgbClr val="C00000"/>
                </a:solidFill>
              </a:rPr>
              <a:t>param</a:t>
            </a:r>
            <a:r>
              <a:rPr lang="en-US" sz="2200" dirty="0" smtClean="0">
                <a:solidFill>
                  <a:srgbClr val="C00000"/>
                </a:solidFill>
              </a:rPr>
              <a:t> </a:t>
            </a:r>
            <a:r>
              <a:rPr lang="en-US" sz="2200" dirty="0" err="1" smtClean="0">
                <a:solidFill>
                  <a:srgbClr val="C00000"/>
                </a:solidFill>
              </a:rPr>
              <a:t>x</a:t>
            </a:r>
            <a:r>
              <a:rPr lang="en-US" sz="2200" baseline="-25000" dirty="0" err="1" smtClean="0">
                <a:solidFill>
                  <a:srgbClr val="C00000"/>
                </a:solidFill>
              </a:rPr>
              <a:t>n</a:t>
            </a:r>
            <a:r>
              <a:rPr lang="en-US" sz="2200" dirty="0" smtClean="0">
                <a:solidFill>
                  <a:srgbClr val="C00000"/>
                </a:solidFill>
              </a:rPr>
              <a:t>, call p, n</a:t>
            </a:r>
          </a:p>
          <a:p>
            <a:pPr lvl="1">
              <a:defRPr/>
            </a:pPr>
            <a:r>
              <a:rPr lang="en-US" dirty="0" smtClean="0"/>
              <a:t>y = </a:t>
            </a:r>
            <a:r>
              <a:rPr lang="en-US" dirty="0" smtClean="0">
                <a:solidFill>
                  <a:srgbClr val="00B050"/>
                </a:solidFill>
              </a:rPr>
              <a:t>call p, n  </a:t>
            </a:r>
            <a:r>
              <a:rPr lang="en-US" dirty="0" smtClean="0"/>
              <a:t>for function call</a:t>
            </a:r>
          </a:p>
          <a:p>
            <a:pPr>
              <a:defRPr/>
            </a:pPr>
            <a:r>
              <a:rPr lang="en-US" sz="2200" dirty="0" smtClean="0">
                <a:solidFill>
                  <a:srgbClr val="00B0F0"/>
                </a:solidFill>
              </a:rPr>
              <a:t>Indexed copy instructions</a:t>
            </a:r>
          </a:p>
          <a:p>
            <a:pPr lvl="1">
              <a:defRPr/>
            </a:pPr>
            <a:r>
              <a:rPr lang="en-US" dirty="0" smtClean="0"/>
              <a:t>x = y[</a:t>
            </a:r>
            <a:r>
              <a:rPr lang="en-US" dirty="0" err="1" smtClean="0"/>
              <a:t>i</a:t>
            </a:r>
            <a:r>
              <a:rPr lang="en-US" dirty="0" smtClean="0"/>
              <a:t>]  </a:t>
            </a:r>
            <a:r>
              <a:rPr lang="en-US" dirty="0" smtClean="0">
                <a:solidFill>
                  <a:srgbClr val="00B050"/>
                </a:solidFill>
              </a:rPr>
              <a:t>// sets x to the value in the location </a:t>
            </a:r>
            <a:r>
              <a:rPr lang="en-US" dirty="0" err="1" smtClean="0">
                <a:solidFill>
                  <a:srgbClr val="00B050"/>
                </a:solidFill>
              </a:rPr>
              <a:t>i</a:t>
            </a:r>
            <a:r>
              <a:rPr lang="en-US" dirty="0" smtClean="0">
                <a:solidFill>
                  <a:srgbClr val="00B050"/>
                </a:solidFill>
              </a:rPr>
              <a:t>-memory units beyond location y</a:t>
            </a:r>
          </a:p>
          <a:p>
            <a:pPr lvl="1">
              <a:defRPr/>
            </a:pPr>
            <a:r>
              <a:rPr lang="en-US" dirty="0" smtClean="0"/>
              <a:t>x[</a:t>
            </a:r>
            <a:r>
              <a:rPr lang="en-US" dirty="0" err="1" smtClean="0"/>
              <a:t>i</a:t>
            </a:r>
            <a:r>
              <a:rPr lang="en-US" dirty="0" smtClean="0"/>
              <a:t>] =y </a:t>
            </a:r>
            <a:r>
              <a:rPr lang="en-US" dirty="0" smtClean="0">
                <a:solidFill>
                  <a:srgbClr val="00B050"/>
                </a:solidFill>
              </a:rPr>
              <a:t>// sets the contents of the location </a:t>
            </a:r>
            <a:r>
              <a:rPr lang="en-US" dirty="0" err="1" smtClean="0">
                <a:solidFill>
                  <a:srgbClr val="00B050"/>
                </a:solidFill>
              </a:rPr>
              <a:t>i</a:t>
            </a:r>
            <a:r>
              <a:rPr lang="en-US" dirty="0" smtClean="0">
                <a:solidFill>
                  <a:srgbClr val="00B050"/>
                </a:solidFill>
              </a:rPr>
              <a:t>- memory units beyond x to the value of y</a:t>
            </a:r>
          </a:p>
          <a:p>
            <a:pPr>
              <a:defRPr/>
            </a:pPr>
            <a:r>
              <a:rPr lang="en-US" sz="2200" dirty="0" smtClean="0"/>
              <a:t>Address and pointer assignments</a:t>
            </a:r>
          </a:p>
          <a:p>
            <a:pPr lvl="1">
              <a:defRPr/>
            </a:pPr>
            <a:r>
              <a:rPr lang="en-US" dirty="0" smtClean="0"/>
              <a:t>x = &amp;y </a:t>
            </a:r>
            <a:r>
              <a:rPr lang="en-US" dirty="0" smtClean="0">
                <a:solidFill>
                  <a:srgbClr val="00B050"/>
                </a:solidFill>
              </a:rPr>
              <a:t> // sets value of x to location y)</a:t>
            </a:r>
            <a:r>
              <a:rPr lang="en-US" dirty="0" smtClean="0"/>
              <a:t> , </a:t>
            </a:r>
          </a:p>
          <a:p>
            <a:pPr lvl="1">
              <a:defRPr/>
            </a:pPr>
            <a:r>
              <a:rPr lang="en-US" dirty="0" smtClean="0"/>
              <a:t>x = *y </a:t>
            </a:r>
            <a:r>
              <a:rPr lang="en-US" dirty="0" smtClean="0">
                <a:solidFill>
                  <a:srgbClr val="00B050"/>
                </a:solidFill>
              </a:rPr>
              <a:t>// copy the content of address  pointed by y  to x , </a:t>
            </a:r>
          </a:p>
          <a:p>
            <a:pPr lvl="1">
              <a:defRPr/>
            </a:pPr>
            <a:r>
              <a:rPr lang="en-US" dirty="0" smtClean="0"/>
              <a:t>*x =y </a:t>
            </a:r>
            <a:r>
              <a:rPr lang="en-US" dirty="0" smtClean="0">
                <a:solidFill>
                  <a:srgbClr val="00B050"/>
                </a:solidFill>
              </a:rPr>
              <a:t>// sets the </a:t>
            </a:r>
            <a:r>
              <a:rPr lang="en-US" dirty="0" err="1" smtClean="0">
                <a:solidFill>
                  <a:srgbClr val="00B050"/>
                </a:solidFill>
              </a:rPr>
              <a:t>rvalue</a:t>
            </a:r>
            <a:r>
              <a:rPr lang="en-US" dirty="0" smtClean="0">
                <a:solidFill>
                  <a:srgbClr val="00B050"/>
                </a:solidFill>
              </a:rPr>
              <a:t> of object pointed to by x to the </a:t>
            </a:r>
            <a:r>
              <a:rPr lang="en-US" dirty="0" err="1" smtClean="0">
                <a:solidFill>
                  <a:srgbClr val="00B050"/>
                </a:solidFill>
              </a:rPr>
              <a:t>rvalue</a:t>
            </a:r>
            <a:r>
              <a:rPr lang="en-US" dirty="0" smtClean="0">
                <a:solidFill>
                  <a:srgbClr val="00B050"/>
                </a:solidFill>
              </a:rPr>
              <a:t> of y</a:t>
            </a:r>
          </a:p>
          <a:p>
            <a:pPr>
              <a:defRPr/>
            </a:pPr>
            <a:endParaRPr lang="en-US" sz="1800" dirty="0"/>
          </a:p>
        </p:txBody>
      </p:sp>
      <p:sp>
        <p:nvSpPr>
          <p:cNvPr id="8397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332F34-EB4D-4741-9A3C-8715B11C74ED}" type="slidenum">
              <a:rPr lang="en-US" altLang="en-US">
                <a:solidFill>
                  <a:srgbClr val="FFFFFF"/>
                </a:solidFill>
              </a:rPr>
              <a:pPr/>
              <a:t>79</a:t>
            </a:fld>
            <a:endParaRPr lang="en-US" altLang="en-US">
              <a:solidFill>
                <a:srgbClr val="FFFFFF"/>
              </a:solidFill>
            </a:endParaRPr>
          </a:p>
        </p:txBody>
      </p:sp>
    </p:spTree>
    <p:extLst>
      <p:ext uri="{BB962C8B-B14F-4D97-AF65-F5344CB8AC3E}">
        <p14:creationId xmlns:p14="http://schemas.microsoft.com/office/powerpoint/2010/main" val="8971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4734" y="348650"/>
            <a:ext cx="7886700" cy="1325563"/>
          </a:xfrm>
        </p:spPr>
        <p:txBody>
          <a:bodyPr/>
          <a:lstStyle/>
          <a:p>
            <a:pPr eaLnBrk="1" fontAlgn="auto" hangingPunct="1">
              <a:spcAft>
                <a:spcPts val="0"/>
              </a:spcAft>
              <a:defRPr/>
            </a:pPr>
            <a:r>
              <a:rPr lang="en-US" dirty="0" smtClean="0"/>
              <a:t>Type systems?</a:t>
            </a:r>
          </a:p>
        </p:txBody>
      </p:sp>
      <p:sp>
        <p:nvSpPr>
          <p:cNvPr id="13315" name="Rectangle 3"/>
          <p:cNvSpPr>
            <a:spLocks noGrp="1" noChangeArrowheads="1"/>
          </p:cNvSpPr>
          <p:nvPr>
            <p:ph sz="quarter" idx="1"/>
          </p:nvPr>
        </p:nvSpPr>
        <p:spPr>
          <a:xfrm>
            <a:off x="94734" y="1797908"/>
            <a:ext cx="9049265" cy="4873625"/>
          </a:xfrm>
        </p:spPr>
        <p:txBody>
          <a:bodyPr>
            <a:noAutofit/>
          </a:bodyPr>
          <a:lstStyle/>
          <a:p>
            <a:pPr eaLnBrk="1" hangingPunct="1">
              <a:lnSpc>
                <a:spcPct val="80000"/>
              </a:lnSpc>
            </a:pPr>
            <a:r>
              <a:rPr lang="en-US" altLang="en-US" sz="2000" dirty="0" smtClean="0"/>
              <a:t>Type?</a:t>
            </a:r>
          </a:p>
          <a:p>
            <a:pPr lvl="1" eaLnBrk="1" hangingPunct="1">
              <a:lnSpc>
                <a:spcPct val="80000"/>
              </a:lnSpc>
            </a:pPr>
            <a:r>
              <a:rPr lang="en-US" altLang="en-US" sz="2000" dirty="0" smtClean="0"/>
              <a:t>Refers to a se of </a:t>
            </a:r>
            <a:r>
              <a:rPr lang="en-US" altLang="en-US" sz="2000" dirty="0" smtClean="0">
                <a:solidFill>
                  <a:srgbClr val="7030A0"/>
                </a:solidFill>
              </a:rPr>
              <a:t>common properties </a:t>
            </a:r>
            <a:r>
              <a:rPr lang="en-US" altLang="en-US" sz="2000" dirty="0" smtClean="0"/>
              <a:t>associated with each value of that type</a:t>
            </a:r>
          </a:p>
          <a:p>
            <a:pPr eaLnBrk="1" hangingPunct="1">
              <a:lnSpc>
                <a:spcPct val="80000"/>
              </a:lnSpc>
            </a:pPr>
            <a:r>
              <a:rPr lang="en-US" altLang="en-US" sz="2000" dirty="0" smtClean="0"/>
              <a:t>Type systems?</a:t>
            </a:r>
          </a:p>
          <a:p>
            <a:pPr lvl="1" eaLnBrk="1" hangingPunct="1">
              <a:lnSpc>
                <a:spcPct val="80000"/>
              </a:lnSpc>
            </a:pPr>
            <a:r>
              <a:rPr lang="en-US" altLang="en-US" sz="2000" dirty="0" smtClean="0"/>
              <a:t>Specifies the semantics of a valid program</a:t>
            </a:r>
          </a:p>
          <a:p>
            <a:pPr lvl="1" eaLnBrk="1" hangingPunct="1">
              <a:lnSpc>
                <a:spcPct val="80000"/>
              </a:lnSpc>
            </a:pPr>
            <a:r>
              <a:rPr lang="en-US" altLang="en-US" sz="2000" dirty="0" smtClean="0"/>
              <a:t>Creates a knowledge base for both structure and behavior</a:t>
            </a:r>
          </a:p>
          <a:p>
            <a:pPr lvl="2" eaLnBrk="1" hangingPunct="1">
              <a:lnSpc>
                <a:spcPct val="80000"/>
              </a:lnSpc>
            </a:pPr>
            <a:r>
              <a:rPr lang="en-US" altLang="en-US" dirty="0" smtClean="0"/>
              <a:t>Ensure run-time Safety (run-time errors using type checking)</a:t>
            </a:r>
          </a:p>
          <a:p>
            <a:pPr lvl="2" eaLnBrk="1" hangingPunct="1">
              <a:lnSpc>
                <a:spcPct val="80000"/>
              </a:lnSpc>
            </a:pPr>
            <a:r>
              <a:rPr lang="en-US" altLang="en-US" dirty="0" smtClean="0"/>
              <a:t>Improve expressiveness (operator overloading/polymorphisms)</a:t>
            </a:r>
          </a:p>
          <a:p>
            <a:pPr lvl="2" eaLnBrk="1" hangingPunct="1">
              <a:lnSpc>
                <a:spcPct val="80000"/>
              </a:lnSpc>
            </a:pPr>
            <a:r>
              <a:rPr lang="en-US" altLang="en-US" dirty="0" smtClean="0"/>
              <a:t>Improve Run-time efficiency by generating better code (e.g., addition when one of the operand is zero)</a:t>
            </a:r>
          </a:p>
          <a:p>
            <a:pPr eaLnBrk="1" hangingPunct="1">
              <a:lnSpc>
                <a:spcPct val="80000"/>
              </a:lnSpc>
            </a:pPr>
            <a:r>
              <a:rPr lang="en-US" altLang="en-US" sz="2000" dirty="0" smtClean="0"/>
              <a:t>Type checker? </a:t>
            </a:r>
          </a:p>
          <a:p>
            <a:pPr lvl="1" eaLnBrk="1" hangingPunct="1">
              <a:lnSpc>
                <a:spcPct val="80000"/>
              </a:lnSpc>
            </a:pPr>
            <a:r>
              <a:rPr lang="en-US" altLang="en-US" sz="2000" dirty="0" smtClean="0"/>
              <a:t>Verify that the </a:t>
            </a:r>
            <a:r>
              <a:rPr lang="en-US" altLang="en-US" sz="2000" dirty="0" smtClean="0">
                <a:solidFill>
                  <a:srgbClr val="00B050"/>
                </a:solidFill>
              </a:rPr>
              <a:t>actual type (or found)  </a:t>
            </a:r>
            <a:r>
              <a:rPr lang="en-US" altLang="en-US" sz="2000" dirty="0" smtClean="0"/>
              <a:t>matches </a:t>
            </a:r>
            <a:r>
              <a:rPr lang="en-US" altLang="en-US" sz="2000" dirty="0" smtClean="0">
                <a:solidFill>
                  <a:srgbClr val="0070C0"/>
                </a:solidFill>
              </a:rPr>
              <a:t>the expected type</a:t>
            </a:r>
          </a:p>
          <a:p>
            <a:pPr lvl="1" eaLnBrk="1" hangingPunct="1">
              <a:lnSpc>
                <a:spcPct val="80000"/>
              </a:lnSpc>
            </a:pPr>
            <a:r>
              <a:rPr lang="en-US" altLang="en-US" sz="2000" dirty="0" smtClean="0"/>
              <a:t>e.g., </a:t>
            </a:r>
          </a:p>
          <a:p>
            <a:pPr lvl="2" eaLnBrk="1" hangingPunct="1">
              <a:lnSpc>
                <a:spcPct val="80000"/>
              </a:lnSpc>
            </a:pPr>
            <a:r>
              <a:rPr lang="en-US" altLang="en-US" dirty="0" smtClean="0">
                <a:solidFill>
                  <a:srgbClr val="7030A0"/>
                </a:solidFill>
              </a:rPr>
              <a:t>Mod operation </a:t>
            </a:r>
            <a:r>
              <a:rPr lang="en-US" altLang="en-US" dirty="0" smtClean="0"/>
              <a:t>in Pascal expects the found types of operands to be integers</a:t>
            </a:r>
          </a:p>
          <a:p>
            <a:pPr eaLnBrk="1" hangingPunct="1">
              <a:lnSpc>
                <a:spcPct val="80000"/>
              </a:lnSpc>
            </a:pPr>
            <a:endParaRPr lang="en-US" altLang="en-US" sz="2000" dirty="0" smtClean="0"/>
          </a:p>
        </p:txBody>
      </p:sp>
      <p:sp>
        <p:nvSpPr>
          <p:cNvPr id="13316"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C2DEF2-1E6B-44ED-A938-D01403DD9845}" type="slidenum">
              <a:rPr lang="en-US" altLang="en-US">
                <a:solidFill>
                  <a:srgbClr val="FFFFFF"/>
                </a:solidFill>
              </a:rPr>
              <a:pPr/>
              <a:t>8</a:t>
            </a:fld>
            <a:endParaRPr lang="en-US" altLang="en-US">
              <a:solidFill>
                <a:srgbClr val="FFFFFF"/>
              </a:solidFill>
            </a:endParaRPr>
          </a:p>
        </p:txBody>
      </p:sp>
    </p:spTree>
    <p:extLst>
      <p:ext uri="{BB962C8B-B14F-4D97-AF65-F5344CB8AC3E}">
        <p14:creationId xmlns:p14="http://schemas.microsoft.com/office/powerpoint/2010/main" val="11394112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9"/>
            <a:ext cx="9144000" cy="1325563"/>
          </a:xfrm>
          <a:solidFill>
            <a:srgbClr val="00B050"/>
          </a:solidFill>
        </p:spPr>
        <p:txBody>
          <a:bodyPr/>
          <a:lstStyle/>
          <a:p>
            <a:pPr>
              <a:defRPr/>
            </a:pPr>
            <a:r>
              <a:rPr lang="en-US" b="1" dirty="0" smtClean="0">
                <a:solidFill>
                  <a:schemeClr val="bg1"/>
                </a:solidFill>
              </a:rPr>
              <a:t>Translation scheme for 3-AC generation of assignment</a:t>
            </a:r>
            <a:endParaRPr lang="en-US" b="1" dirty="0">
              <a:solidFill>
                <a:schemeClr val="bg1"/>
              </a:solidFill>
            </a:endParaRPr>
          </a:p>
        </p:txBody>
      </p:sp>
      <p:sp>
        <p:nvSpPr>
          <p:cNvPr id="8499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6B77B5-EA7B-4F28-81ED-DD668842D6C5}" type="slidenum">
              <a:rPr lang="en-US" altLang="en-US">
                <a:solidFill>
                  <a:srgbClr val="FFFFFF"/>
                </a:solidFill>
              </a:rPr>
              <a:pPr/>
              <a:t>80</a:t>
            </a:fld>
            <a:endParaRPr lang="en-US" altLang="en-US">
              <a:solidFill>
                <a:srgbClr val="FFFFFF"/>
              </a:solidFill>
            </a:endParaRPr>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9"/>
            <a:ext cx="8915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a:endCxn id="84998" idx="1"/>
          </p:cNvCxnSpPr>
          <p:nvPr/>
        </p:nvCxnSpPr>
        <p:spPr>
          <a:xfrm flipV="1">
            <a:off x="5607817" y="2516982"/>
            <a:ext cx="1402583"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4998" name="TextBox 7"/>
          <p:cNvSpPr txBox="1">
            <a:spLocks noChangeArrowheads="1"/>
          </p:cNvSpPr>
          <p:nvPr/>
        </p:nvSpPr>
        <p:spPr bwMode="auto">
          <a:xfrm>
            <a:off x="7010400" y="2286000"/>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solidFill>
                  <a:srgbClr val="00B050"/>
                </a:solidFill>
              </a:rPr>
              <a:t>Emits three-address code to output file</a:t>
            </a:r>
          </a:p>
        </p:txBody>
      </p:sp>
      <p:cxnSp>
        <p:nvCxnSpPr>
          <p:cNvPr id="12" name="Straight Arrow Connector 11"/>
          <p:cNvCxnSpPr/>
          <p:nvPr/>
        </p:nvCxnSpPr>
        <p:spPr>
          <a:xfrm flipV="1">
            <a:off x="5456254" y="1857378"/>
            <a:ext cx="984739" cy="17779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000" name="TextBox 12"/>
          <p:cNvSpPr txBox="1">
            <a:spLocks noChangeArrowheads="1"/>
          </p:cNvSpPr>
          <p:nvPr/>
        </p:nvSpPr>
        <p:spPr bwMode="auto">
          <a:xfrm>
            <a:off x="6324600" y="15240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solidFill>
                  <a:srgbClr val="FF0000"/>
                </a:solidFill>
              </a:rPr>
              <a:t>Checks to see if there is an entry for </a:t>
            </a:r>
            <a:r>
              <a:rPr lang="en-US" altLang="en-US" sz="1200">
                <a:solidFill>
                  <a:srgbClr val="0070C0"/>
                </a:solidFill>
              </a:rPr>
              <a:t>id.name</a:t>
            </a:r>
            <a:r>
              <a:rPr lang="en-US" altLang="en-US" sz="1200">
                <a:solidFill>
                  <a:srgbClr val="FF0000"/>
                </a:solidFill>
              </a:rPr>
              <a:t> exists in symbol table</a:t>
            </a:r>
          </a:p>
        </p:txBody>
      </p:sp>
    </p:spTree>
    <p:extLst>
      <p:ext uri="{BB962C8B-B14F-4D97-AF65-F5344CB8AC3E}">
        <p14:creationId xmlns:p14="http://schemas.microsoft.com/office/powerpoint/2010/main" val="4164091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lstStyle/>
          <a:p>
            <a:pPr>
              <a:defRPr/>
            </a:pPr>
            <a:r>
              <a:rPr lang="en-US" dirty="0" smtClean="0"/>
              <a:t>SDD to emit 3-AC for Assignment Statement</a:t>
            </a:r>
            <a:endParaRPr lang="en-US" dirty="0"/>
          </a:p>
        </p:txBody>
      </p:sp>
      <p:sp>
        <p:nvSpPr>
          <p:cNvPr id="86019"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AD79B7-A529-48D8-89CB-581BFB3FA163}" type="slidenum">
              <a:rPr lang="en-US" altLang="en-US">
                <a:solidFill>
                  <a:srgbClr val="FFFFFF"/>
                </a:solidFill>
              </a:rPr>
              <a:pPr/>
              <a:t>81</a:t>
            </a:fld>
            <a:endParaRPr lang="en-US" altLang="en-US">
              <a:solidFill>
                <a:srgbClr val="FFFFFF"/>
              </a:solidFill>
            </a:endParaRPr>
          </a:p>
        </p:txBody>
      </p:sp>
      <p:pic>
        <p:nvPicPr>
          <p:cNvPr id="8602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5620" y="1811216"/>
            <a:ext cx="8425961" cy="4873625"/>
          </a:xfrm>
          <a:noFill/>
        </p:spPr>
      </p:pic>
    </p:spTree>
    <p:extLst>
      <p:ext uri="{BB962C8B-B14F-4D97-AF65-F5344CB8AC3E}">
        <p14:creationId xmlns:p14="http://schemas.microsoft.com/office/powerpoint/2010/main" val="15175414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692"/>
            <a:ext cx="8515350" cy="1338997"/>
          </a:xfrm>
        </p:spPr>
        <p:txBody>
          <a:bodyPr/>
          <a:lstStyle/>
          <a:p>
            <a:pPr>
              <a:defRPr/>
            </a:pPr>
            <a:r>
              <a:rPr lang="en-US" dirty="0" smtClean="0"/>
              <a:t>SDD to emit 3AC for While-DO</a:t>
            </a:r>
            <a:endParaRPr lang="en-US" dirty="0"/>
          </a:p>
        </p:txBody>
      </p:sp>
      <p:sp>
        <p:nvSpPr>
          <p:cNvPr id="87043"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C5C131-C639-4226-AB51-196E31B867D9}" type="slidenum">
              <a:rPr lang="en-US" altLang="en-US">
                <a:solidFill>
                  <a:srgbClr val="FFFFFF"/>
                </a:solidFill>
              </a:rPr>
              <a:pPr/>
              <a:t>82</a:t>
            </a:fld>
            <a:endParaRPr lang="en-US" altLang="en-US">
              <a:solidFill>
                <a:srgbClr val="FFFFFF"/>
              </a:solidFill>
            </a:endParaRPr>
          </a:p>
        </p:txBody>
      </p:sp>
      <p:pic>
        <p:nvPicPr>
          <p:cNvPr id="8704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18774" y="1901651"/>
            <a:ext cx="8563969" cy="4873625"/>
          </a:xfrm>
          <a:noFill/>
        </p:spPr>
      </p:pic>
    </p:spTree>
    <p:extLst>
      <p:ext uri="{BB962C8B-B14F-4D97-AF65-F5344CB8AC3E}">
        <p14:creationId xmlns:p14="http://schemas.microsoft.com/office/powerpoint/2010/main" val="65671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normAutofit/>
          </a:bodyPr>
          <a:lstStyle/>
          <a:p>
            <a:pPr>
              <a:defRPr/>
            </a:pPr>
            <a:r>
              <a:rPr lang="en-US" dirty="0"/>
              <a:t>SDD to emit 3AC for </a:t>
            </a:r>
            <a:r>
              <a:rPr lang="en-US" dirty="0" smtClean="0"/>
              <a:t>While-DO (annotated)</a:t>
            </a:r>
            <a:endParaRPr lang="en-US" dirty="0"/>
          </a:p>
        </p:txBody>
      </p:sp>
      <p:sp>
        <p:nvSpPr>
          <p:cNvPr id="88067"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5FE1A8-447C-437F-B94C-BB5C397D0C5D}" type="slidenum">
              <a:rPr lang="en-US" altLang="en-US">
                <a:solidFill>
                  <a:srgbClr val="FFFFFF"/>
                </a:solidFill>
              </a:rPr>
              <a:pPr/>
              <a:t>83</a:t>
            </a:fld>
            <a:endParaRPr lang="en-US" altLang="en-US">
              <a:solidFill>
                <a:srgbClr val="FFFFFF"/>
              </a:solidFill>
            </a:endParaRPr>
          </a:p>
        </p:txBody>
      </p:sp>
      <p:pic>
        <p:nvPicPr>
          <p:cNvPr id="8806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92163" y="1808703"/>
            <a:ext cx="7026275" cy="4645025"/>
          </a:xfrm>
          <a:noFill/>
        </p:spPr>
      </p:pic>
      <p:sp>
        <p:nvSpPr>
          <p:cNvPr id="6" name="TextBox 5"/>
          <p:cNvSpPr txBox="1"/>
          <p:nvPr/>
        </p:nvSpPr>
        <p:spPr>
          <a:xfrm>
            <a:off x="457200" y="5334000"/>
            <a:ext cx="2819400" cy="461963"/>
          </a:xfrm>
          <a:prstGeom prst="rect">
            <a:avLst/>
          </a:prstGeom>
          <a:noFill/>
        </p:spPr>
        <p:txBody>
          <a:bodyPr>
            <a:spAutoFit/>
          </a:bodyPr>
          <a:lstStyle/>
          <a:p>
            <a:pPr>
              <a:defRPr/>
            </a:pPr>
            <a:r>
              <a:rPr lang="en-US" sz="1200" b="1" dirty="0" err="1">
                <a:solidFill>
                  <a:srgbClr val="00B050"/>
                </a:solidFill>
                <a:latin typeface="Arial" charset="0"/>
              </a:rPr>
              <a:t>S.Code</a:t>
            </a:r>
            <a:r>
              <a:rPr lang="en-US" sz="1200" b="1" dirty="0">
                <a:solidFill>
                  <a:srgbClr val="00B050"/>
                </a:solidFill>
                <a:latin typeface="Arial" charset="0"/>
              </a:rPr>
              <a:t>  is a synthesized attribute represents a 3-addree code for S</a:t>
            </a:r>
          </a:p>
        </p:txBody>
      </p:sp>
      <p:cxnSp>
        <p:nvCxnSpPr>
          <p:cNvPr id="8" name="Straight Arrow Connector 7"/>
          <p:cNvCxnSpPr/>
          <p:nvPr/>
        </p:nvCxnSpPr>
        <p:spPr>
          <a:xfrm flipH="1">
            <a:off x="1524000" y="4953837"/>
            <a:ext cx="1229248" cy="380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119824" y="4525108"/>
            <a:ext cx="2242876" cy="560510"/>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72200" y="4267200"/>
            <a:ext cx="2819400" cy="461963"/>
          </a:xfrm>
          <a:prstGeom prst="rect">
            <a:avLst/>
          </a:prstGeom>
          <a:noFill/>
        </p:spPr>
        <p:txBody>
          <a:bodyPr>
            <a:spAutoFit/>
          </a:bodyPr>
          <a:lstStyle/>
          <a:p>
            <a:pPr>
              <a:defRPr/>
            </a:pPr>
            <a:r>
              <a:rPr lang="en-US" sz="1200" b="1" dirty="0" err="1">
                <a:solidFill>
                  <a:schemeClr val="accent5"/>
                </a:solidFill>
                <a:latin typeface="Arial" charset="0"/>
              </a:rPr>
              <a:t>E.Code</a:t>
            </a:r>
            <a:r>
              <a:rPr lang="en-US" sz="1200" b="1" dirty="0">
                <a:solidFill>
                  <a:schemeClr val="accent5"/>
                </a:solidFill>
                <a:latin typeface="Arial" charset="0"/>
              </a:rPr>
              <a:t>  is a synthesized attribute </a:t>
            </a:r>
            <a:r>
              <a:rPr lang="en-US" sz="1200" b="1" dirty="0" smtClean="0">
                <a:solidFill>
                  <a:schemeClr val="accent5"/>
                </a:solidFill>
                <a:latin typeface="Arial" charset="0"/>
              </a:rPr>
              <a:t>representing </a:t>
            </a:r>
            <a:r>
              <a:rPr lang="en-US" sz="1200" b="1" dirty="0">
                <a:solidFill>
                  <a:schemeClr val="accent5"/>
                </a:solidFill>
                <a:latin typeface="Arial" charset="0"/>
              </a:rPr>
              <a:t>a 3-addree code for E</a:t>
            </a:r>
          </a:p>
        </p:txBody>
      </p:sp>
      <p:sp>
        <p:nvSpPr>
          <p:cNvPr id="88073" name="TextBox 11"/>
          <p:cNvSpPr txBox="1">
            <a:spLocks noChangeArrowheads="1"/>
          </p:cNvSpPr>
          <p:nvPr/>
        </p:nvSpPr>
        <p:spPr bwMode="auto">
          <a:xfrm>
            <a:off x="5867400" y="5867400"/>
            <a:ext cx="304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chemeClr val="accent2"/>
                </a:solidFill>
              </a:rPr>
              <a:t>E.place  is  the temp-name holding </a:t>
            </a:r>
          </a:p>
          <a:p>
            <a:r>
              <a:rPr lang="en-US" altLang="en-US" sz="1200" b="1">
                <a:solidFill>
                  <a:schemeClr val="accent2"/>
                </a:solidFill>
              </a:rPr>
              <a:t>the value of E</a:t>
            </a:r>
          </a:p>
        </p:txBody>
      </p:sp>
      <p:cxnSp>
        <p:nvCxnSpPr>
          <p:cNvPr id="14" name="Straight Arrow Connector 13"/>
          <p:cNvCxnSpPr/>
          <p:nvPr/>
        </p:nvCxnSpPr>
        <p:spPr>
          <a:xfrm>
            <a:off x="4823619" y="5510945"/>
            <a:ext cx="1196181" cy="432655"/>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867400" y="5105400"/>
            <a:ext cx="1143000" cy="147322"/>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8000" y="4876800"/>
            <a:ext cx="2819400" cy="461963"/>
          </a:xfrm>
          <a:prstGeom prst="rect">
            <a:avLst/>
          </a:prstGeom>
          <a:noFill/>
        </p:spPr>
        <p:txBody>
          <a:bodyPr>
            <a:spAutoFit/>
          </a:bodyPr>
          <a:lstStyle/>
          <a:p>
            <a:pPr>
              <a:defRPr/>
            </a:pPr>
            <a:r>
              <a:rPr lang="en-US" sz="1200" b="1" dirty="0">
                <a:solidFill>
                  <a:srgbClr val="C00000"/>
                </a:solidFill>
                <a:latin typeface="Arial" charset="0"/>
              </a:rPr>
              <a:t>Encoding true or false using</a:t>
            </a:r>
          </a:p>
          <a:p>
            <a:pPr>
              <a:defRPr/>
            </a:pPr>
            <a:r>
              <a:rPr lang="en-US" sz="1200" b="1" dirty="0">
                <a:solidFill>
                  <a:srgbClr val="C00000"/>
                </a:solidFill>
                <a:latin typeface="Arial" charset="0"/>
              </a:rPr>
              <a:t> numerical value 0 or 1</a:t>
            </a:r>
          </a:p>
        </p:txBody>
      </p:sp>
    </p:spTree>
    <p:extLst>
      <p:ext uri="{BB962C8B-B14F-4D97-AF65-F5344CB8AC3E}">
        <p14:creationId xmlns:p14="http://schemas.microsoft.com/office/powerpoint/2010/main" val="36252836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078"/>
            <a:ext cx="7886700" cy="1325563"/>
          </a:xfrm>
        </p:spPr>
        <p:txBody>
          <a:bodyPr>
            <a:normAutofit fontScale="90000"/>
          </a:bodyPr>
          <a:lstStyle/>
          <a:p>
            <a:pPr>
              <a:defRPr/>
            </a:pPr>
            <a:r>
              <a:rPr lang="en-US" dirty="0" smtClean="0"/>
              <a:t>translating High level statement into 3-address code (3-AC)</a:t>
            </a:r>
            <a:endParaRPr lang="en-US" dirty="0"/>
          </a:p>
        </p:txBody>
      </p:sp>
      <p:sp>
        <p:nvSpPr>
          <p:cNvPr id="88067" name="Content Placeholder 2"/>
          <p:cNvSpPr>
            <a:spLocks noGrp="1"/>
          </p:cNvSpPr>
          <p:nvPr>
            <p:ph sz="quarter" idx="1"/>
          </p:nvPr>
        </p:nvSpPr>
        <p:spPr>
          <a:xfrm>
            <a:off x="406959" y="1791118"/>
            <a:ext cx="7467600" cy="4873625"/>
          </a:xfrm>
        </p:spPr>
        <p:txBody>
          <a:bodyPr>
            <a:normAutofit/>
          </a:bodyPr>
          <a:lstStyle/>
          <a:p>
            <a:pPr>
              <a:defRPr/>
            </a:pPr>
            <a:r>
              <a:rPr lang="en-US" dirty="0" smtClean="0">
                <a:solidFill>
                  <a:srgbClr val="C00000"/>
                </a:solidFill>
              </a:rPr>
              <a:t>Given  the statement  </a:t>
            </a:r>
          </a:p>
          <a:p>
            <a:pPr lvl="1">
              <a:defRPr/>
            </a:pPr>
            <a:r>
              <a:rPr lang="en-US" dirty="0" smtClean="0"/>
              <a:t>do J = J+1; while (a[J] &lt; v);</a:t>
            </a:r>
          </a:p>
          <a:p>
            <a:pPr lvl="2">
              <a:defRPr/>
            </a:pPr>
            <a:r>
              <a:rPr lang="en-US" dirty="0" smtClean="0"/>
              <a:t>Can be translated using</a:t>
            </a:r>
          </a:p>
          <a:p>
            <a:pPr lvl="3">
              <a:defRPr/>
            </a:pPr>
            <a:r>
              <a:rPr lang="en-US" dirty="0" smtClean="0"/>
              <a:t>symbolic label  </a:t>
            </a:r>
          </a:p>
          <a:p>
            <a:pPr lvl="3">
              <a:defRPr/>
            </a:pPr>
            <a:r>
              <a:rPr lang="en-US" dirty="0" smtClean="0"/>
              <a:t>position number</a:t>
            </a:r>
          </a:p>
          <a:p>
            <a:pPr>
              <a:defRPr/>
            </a:pPr>
            <a:r>
              <a:rPr lang="en-US" dirty="0" smtClean="0"/>
              <a:t>Symbolic Label version</a:t>
            </a:r>
          </a:p>
          <a:p>
            <a:pPr lvl="1">
              <a:defRPr/>
            </a:pPr>
            <a:r>
              <a:rPr lang="en-US" dirty="0" smtClean="0">
                <a:solidFill>
                  <a:srgbClr val="FF0000"/>
                </a:solidFill>
              </a:rPr>
              <a:t>L</a:t>
            </a:r>
            <a:r>
              <a:rPr lang="en-US" dirty="0" smtClean="0"/>
              <a:t>: 	t</a:t>
            </a:r>
            <a:r>
              <a:rPr lang="en-US" baseline="-25000" dirty="0" smtClean="0"/>
              <a:t>1</a:t>
            </a:r>
            <a:r>
              <a:rPr lang="en-US" dirty="0" smtClean="0"/>
              <a:t> = j + 1</a:t>
            </a:r>
          </a:p>
          <a:p>
            <a:pPr lvl="1">
              <a:defRPr/>
            </a:pPr>
            <a:r>
              <a:rPr lang="en-US" dirty="0" smtClean="0"/>
              <a:t>     	 j = t</a:t>
            </a:r>
            <a:r>
              <a:rPr lang="en-US" baseline="-25000" dirty="0" smtClean="0"/>
              <a:t>1</a:t>
            </a:r>
          </a:p>
          <a:p>
            <a:pPr lvl="1">
              <a:defRPr/>
            </a:pPr>
            <a:r>
              <a:rPr lang="en-US" dirty="0" smtClean="0"/>
              <a:t>     	 t</a:t>
            </a:r>
            <a:r>
              <a:rPr lang="en-US" baseline="-25000" dirty="0" smtClean="0"/>
              <a:t>2</a:t>
            </a:r>
            <a:r>
              <a:rPr lang="en-US" dirty="0" smtClean="0"/>
              <a:t> = j * 8	</a:t>
            </a:r>
            <a:r>
              <a:rPr lang="en-US" sz="1600" dirty="0" smtClean="0">
                <a:solidFill>
                  <a:srgbClr val="00B050"/>
                </a:solidFill>
              </a:rPr>
              <a:t>//if each array element takes 8-bytes</a:t>
            </a:r>
          </a:p>
          <a:p>
            <a:pPr lvl="1">
              <a:defRPr/>
            </a:pPr>
            <a:r>
              <a:rPr lang="en-US" dirty="0" smtClean="0"/>
              <a:t>     	t</a:t>
            </a:r>
            <a:r>
              <a:rPr lang="en-US" baseline="-25000" dirty="0" smtClean="0"/>
              <a:t>3</a:t>
            </a:r>
            <a:r>
              <a:rPr lang="en-US" dirty="0" smtClean="0"/>
              <a:t> = a [t</a:t>
            </a:r>
            <a:r>
              <a:rPr lang="en-US" baseline="-25000" dirty="0" smtClean="0"/>
              <a:t>2</a:t>
            </a:r>
            <a:r>
              <a:rPr lang="en-US" dirty="0" smtClean="0"/>
              <a:t>]</a:t>
            </a:r>
          </a:p>
          <a:p>
            <a:pPr lvl="1">
              <a:defRPr/>
            </a:pPr>
            <a:r>
              <a:rPr lang="en-US" dirty="0" smtClean="0"/>
              <a:t>    	if </a:t>
            </a:r>
            <a:r>
              <a:rPr lang="en-US" dirty="0" smtClean="0">
                <a:solidFill>
                  <a:schemeClr val="bg2">
                    <a:lumMod val="50000"/>
                  </a:schemeClr>
                </a:solidFill>
              </a:rPr>
              <a:t>t</a:t>
            </a:r>
            <a:r>
              <a:rPr lang="en-US" baseline="-25000" dirty="0" smtClean="0">
                <a:solidFill>
                  <a:schemeClr val="bg2">
                    <a:lumMod val="50000"/>
                  </a:schemeClr>
                </a:solidFill>
              </a:rPr>
              <a:t>3</a:t>
            </a:r>
            <a:r>
              <a:rPr lang="en-US" dirty="0" smtClean="0"/>
              <a:t> &lt; v </a:t>
            </a:r>
            <a:r>
              <a:rPr lang="en-US" dirty="0" err="1" smtClean="0"/>
              <a:t>goto</a:t>
            </a:r>
            <a:r>
              <a:rPr lang="en-US" dirty="0" smtClean="0"/>
              <a:t> </a:t>
            </a:r>
            <a:r>
              <a:rPr lang="en-US" dirty="0" smtClean="0">
                <a:solidFill>
                  <a:srgbClr val="FF0000"/>
                </a:solidFill>
              </a:rPr>
              <a:t>L</a:t>
            </a:r>
          </a:p>
          <a:p>
            <a:pPr lvl="1">
              <a:buFont typeface="Wingdings 2" panose="05020102010507070707" pitchFamily="18" charset="2"/>
              <a:buNone/>
              <a:defRPr/>
            </a:pPr>
            <a:r>
              <a:rPr lang="en-US" dirty="0" smtClean="0"/>
              <a:t>     </a:t>
            </a:r>
          </a:p>
          <a:p>
            <a:pPr lvl="2">
              <a:defRPr/>
            </a:pPr>
            <a:endParaRPr lang="en-US" dirty="0" smtClean="0"/>
          </a:p>
          <a:p>
            <a:pPr>
              <a:defRPr/>
            </a:pPr>
            <a:endParaRPr lang="en-US" dirty="0" smtClean="0"/>
          </a:p>
        </p:txBody>
      </p:sp>
      <p:sp>
        <p:nvSpPr>
          <p:cNvPr id="8909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5D5CF8-3A53-40D0-9B48-DCF1DAD1D0F6}" type="slidenum">
              <a:rPr lang="en-US" altLang="en-US">
                <a:solidFill>
                  <a:srgbClr val="FFFFFF"/>
                </a:solidFill>
              </a:rPr>
              <a:pPr/>
              <a:t>84</a:t>
            </a:fld>
            <a:endParaRPr lang="en-US" altLang="en-US">
              <a:solidFill>
                <a:srgbClr val="FFFFFF"/>
              </a:solidFill>
            </a:endParaRPr>
          </a:p>
        </p:txBody>
      </p:sp>
      <p:sp>
        <p:nvSpPr>
          <p:cNvPr id="5" name="Freeform 4"/>
          <p:cNvSpPr/>
          <p:nvPr/>
        </p:nvSpPr>
        <p:spPr>
          <a:xfrm>
            <a:off x="645967" y="4475366"/>
            <a:ext cx="3297383" cy="2299854"/>
          </a:xfrm>
          <a:custGeom>
            <a:avLst/>
            <a:gdLst>
              <a:gd name="connsiteX0" fmla="*/ 3873500 w 3873500"/>
              <a:gd name="connsiteY0" fmla="*/ 1654629 h 2489200"/>
              <a:gd name="connsiteX1" fmla="*/ 1260928 w 3873500"/>
              <a:gd name="connsiteY1" fmla="*/ 2296886 h 2489200"/>
              <a:gd name="connsiteX2" fmla="*/ 107043 w 3873500"/>
              <a:gd name="connsiteY2" fmla="*/ 500743 h 2489200"/>
              <a:gd name="connsiteX3" fmla="*/ 618671 w 3873500"/>
              <a:gd name="connsiteY3" fmla="*/ 0 h 2489200"/>
              <a:gd name="connsiteX4" fmla="*/ 618671 w 3873500"/>
              <a:gd name="connsiteY4" fmla="*/ 0 h 248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0" h="2489200">
                <a:moveTo>
                  <a:pt x="3873500" y="1654629"/>
                </a:moveTo>
                <a:cubicBezTo>
                  <a:pt x="2881085" y="2071914"/>
                  <a:pt x="1888671" y="2489200"/>
                  <a:pt x="1260928" y="2296886"/>
                </a:cubicBezTo>
                <a:cubicBezTo>
                  <a:pt x="633185" y="2104572"/>
                  <a:pt x="214086" y="883557"/>
                  <a:pt x="107043" y="500743"/>
                </a:cubicBezTo>
                <a:cubicBezTo>
                  <a:pt x="0" y="117929"/>
                  <a:pt x="618671" y="0"/>
                  <a:pt x="618671" y="0"/>
                </a:cubicBezTo>
                <a:lnTo>
                  <a:pt x="618671" y="0"/>
                </a:lnTo>
              </a:path>
            </a:pathLst>
          </a:custGeom>
          <a:ln w="57150">
            <a:solidFill>
              <a:srgbClr val="009A44"/>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616193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Using position numbers</a:t>
            </a:r>
            <a:endParaRPr lang="en-US" dirty="0"/>
          </a:p>
        </p:txBody>
      </p:sp>
      <p:sp>
        <p:nvSpPr>
          <p:cNvPr id="89091" name="Content Placeholder 2"/>
          <p:cNvSpPr>
            <a:spLocks noGrp="1"/>
          </p:cNvSpPr>
          <p:nvPr>
            <p:ph sz="quarter" idx="1"/>
          </p:nvPr>
        </p:nvSpPr>
        <p:spPr>
          <a:xfrm>
            <a:off x="457200" y="1690689"/>
            <a:ext cx="7467600" cy="4783136"/>
          </a:xfrm>
        </p:spPr>
        <p:txBody>
          <a:bodyPr/>
          <a:lstStyle/>
          <a:p>
            <a:pPr lvl="1">
              <a:defRPr/>
            </a:pPr>
            <a:r>
              <a:rPr lang="en-US" dirty="0" smtClean="0">
                <a:solidFill>
                  <a:srgbClr val="00B0F0"/>
                </a:solidFill>
              </a:rPr>
              <a:t>100</a:t>
            </a:r>
            <a:r>
              <a:rPr lang="en-US" dirty="0" smtClean="0">
                <a:solidFill>
                  <a:schemeClr val="bg2">
                    <a:lumMod val="50000"/>
                  </a:schemeClr>
                </a:solidFill>
              </a:rPr>
              <a:t>: </a:t>
            </a:r>
            <a:r>
              <a:rPr lang="en-US" dirty="0" smtClean="0"/>
              <a:t>	t</a:t>
            </a:r>
            <a:r>
              <a:rPr lang="en-US" baseline="-25000" dirty="0" smtClean="0"/>
              <a:t>1</a:t>
            </a:r>
            <a:r>
              <a:rPr lang="en-US" dirty="0" smtClean="0"/>
              <a:t> = j + 1</a:t>
            </a:r>
          </a:p>
          <a:p>
            <a:pPr lvl="1">
              <a:defRPr/>
            </a:pPr>
            <a:r>
              <a:rPr lang="en-US" dirty="0" smtClean="0">
                <a:solidFill>
                  <a:schemeClr val="accent2"/>
                </a:solidFill>
              </a:rPr>
              <a:t>101:</a:t>
            </a:r>
            <a:r>
              <a:rPr lang="en-US" dirty="0" smtClean="0"/>
              <a:t>	 j = t</a:t>
            </a:r>
            <a:r>
              <a:rPr lang="en-US" baseline="-25000" dirty="0" smtClean="0"/>
              <a:t>1</a:t>
            </a:r>
          </a:p>
          <a:p>
            <a:pPr lvl="1">
              <a:defRPr/>
            </a:pPr>
            <a:r>
              <a:rPr lang="en-US" dirty="0" smtClean="0"/>
              <a:t> </a:t>
            </a:r>
            <a:r>
              <a:rPr lang="en-US" dirty="0" smtClean="0">
                <a:solidFill>
                  <a:schemeClr val="accent2"/>
                </a:solidFill>
              </a:rPr>
              <a:t>102: </a:t>
            </a:r>
            <a:r>
              <a:rPr lang="en-US" dirty="0" smtClean="0"/>
              <a:t>	 t</a:t>
            </a:r>
            <a:r>
              <a:rPr lang="en-US" baseline="-25000" dirty="0" smtClean="0"/>
              <a:t>2</a:t>
            </a:r>
            <a:r>
              <a:rPr lang="en-US" dirty="0" smtClean="0"/>
              <a:t> = j * 8	</a:t>
            </a:r>
            <a:r>
              <a:rPr lang="en-US" sz="1600" dirty="0" smtClean="0">
                <a:solidFill>
                  <a:srgbClr val="00B050"/>
                </a:solidFill>
              </a:rPr>
              <a:t>//if each Array element takes 8-byte</a:t>
            </a:r>
          </a:p>
          <a:p>
            <a:pPr lvl="1">
              <a:defRPr/>
            </a:pPr>
            <a:r>
              <a:rPr lang="en-US" dirty="0" smtClean="0"/>
              <a:t> </a:t>
            </a:r>
            <a:r>
              <a:rPr lang="en-US" dirty="0" smtClean="0">
                <a:solidFill>
                  <a:schemeClr val="accent2"/>
                </a:solidFill>
              </a:rPr>
              <a:t>103:</a:t>
            </a:r>
            <a:r>
              <a:rPr lang="en-US" dirty="0" smtClean="0"/>
              <a:t>	 t</a:t>
            </a:r>
            <a:r>
              <a:rPr lang="en-US" baseline="-25000" dirty="0" smtClean="0"/>
              <a:t>3</a:t>
            </a:r>
            <a:r>
              <a:rPr lang="en-US" dirty="0" smtClean="0"/>
              <a:t> = a [t</a:t>
            </a:r>
            <a:r>
              <a:rPr lang="en-US" baseline="-25000" dirty="0" smtClean="0"/>
              <a:t>2</a:t>
            </a:r>
            <a:r>
              <a:rPr lang="en-US" dirty="0" smtClean="0"/>
              <a:t>]</a:t>
            </a:r>
          </a:p>
          <a:p>
            <a:pPr lvl="1">
              <a:defRPr/>
            </a:pPr>
            <a:r>
              <a:rPr lang="en-US" dirty="0" smtClean="0">
                <a:solidFill>
                  <a:schemeClr val="accent2"/>
                </a:solidFill>
              </a:rPr>
              <a:t> 104:</a:t>
            </a:r>
            <a:r>
              <a:rPr lang="en-US" dirty="0" smtClean="0"/>
              <a:t>	 if t</a:t>
            </a:r>
            <a:r>
              <a:rPr lang="en-US" baseline="-25000" dirty="0" smtClean="0"/>
              <a:t>3</a:t>
            </a:r>
            <a:r>
              <a:rPr lang="en-US" dirty="0" smtClean="0"/>
              <a:t> &lt; v </a:t>
            </a:r>
            <a:r>
              <a:rPr lang="en-US" dirty="0" err="1" smtClean="0"/>
              <a:t>goto</a:t>
            </a:r>
            <a:r>
              <a:rPr lang="en-US" dirty="0" smtClean="0"/>
              <a:t> </a:t>
            </a:r>
            <a:r>
              <a:rPr lang="en-US" dirty="0" smtClean="0">
                <a:solidFill>
                  <a:srgbClr val="00B0F0"/>
                </a:solidFill>
              </a:rPr>
              <a:t>100</a:t>
            </a:r>
          </a:p>
          <a:p>
            <a:pPr lvl="1">
              <a:buFont typeface="Wingdings 2" panose="05020102010507070707" pitchFamily="18" charset="2"/>
              <a:buNone/>
              <a:defRPr/>
            </a:pPr>
            <a:r>
              <a:rPr lang="en-US" dirty="0" smtClean="0"/>
              <a:t>     </a:t>
            </a:r>
          </a:p>
          <a:p>
            <a:pPr>
              <a:defRPr/>
            </a:pPr>
            <a:endParaRPr lang="en-US" dirty="0" smtClean="0"/>
          </a:p>
        </p:txBody>
      </p:sp>
      <p:sp>
        <p:nvSpPr>
          <p:cNvPr id="9011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0DB1C-6ABE-4961-B29E-B325AD8CA168}" type="slidenum">
              <a:rPr lang="en-US" altLang="en-US">
                <a:solidFill>
                  <a:srgbClr val="FFFFFF"/>
                </a:solidFill>
              </a:rPr>
              <a:pPr/>
              <a:t>85</a:t>
            </a:fld>
            <a:endParaRPr lang="en-US" altLang="en-US">
              <a:solidFill>
                <a:srgbClr val="FFFFFF"/>
              </a:solidFill>
            </a:endParaRPr>
          </a:p>
        </p:txBody>
      </p:sp>
      <p:sp>
        <p:nvSpPr>
          <p:cNvPr id="5" name="Freeform 4"/>
          <p:cNvSpPr/>
          <p:nvPr/>
        </p:nvSpPr>
        <p:spPr>
          <a:xfrm>
            <a:off x="130175" y="1816572"/>
            <a:ext cx="4060825" cy="3333750"/>
          </a:xfrm>
          <a:custGeom>
            <a:avLst/>
            <a:gdLst>
              <a:gd name="connsiteX0" fmla="*/ 4060371 w 4060371"/>
              <a:gd name="connsiteY0" fmla="*/ 1734456 h 3332842"/>
              <a:gd name="connsiteX1" fmla="*/ 1371600 w 4060371"/>
              <a:gd name="connsiteY1" fmla="*/ 3127828 h 3332842"/>
              <a:gd name="connsiteX2" fmla="*/ 65314 w 4060371"/>
              <a:gd name="connsiteY2" fmla="*/ 504371 h 3332842"/>
              <a:gd name="connsiteX3" fmla="*/ 979714 w 4060371"/>
              <a:gd name="connsiteY3" fmla="*/ 101599 h 3332842"/>
            </a:gdLst>
            <a:ahLst/>
            <a:cxnLst>
              <a:cxn ang="0">
                <a:pos x="connsiteX0" y="connsiteY0"/>
              </a:cxn>
              <a:cxn ang="0">
                <a:pos x="connsiteX1" y="connsiteY1"/>
              </a:cxn>
              <a:cxn ang="0">
                <a:pos x="connsiteX2" y="connsiteY2"/>
              </a:cxn>
              <a:cxn ang="0">
                <a:pos x="connsiteX3" y="connsiteY3"/>
              </a:cxn>
            </a:cxnLst>
            <a:rect l="l" t="t" r="r" b="b"/>
            <a:pathLst>
              <a:path w="4060371" h="3332842">
                <a:moveTo>
                  <a:pt x="4060371" y="1734456"/>
                </a:moveTo>
                <a:cubicBezTo>
                  <a:pt x="3048907" y="2533649"/>
                  <a:pt x="2037443" y="3332842"/>
                  <a:pt x="1371600" y="3127828"/>
                </a:cubicBezTo>
                <a:cubicBezTo>
                  <a:pt x="705757" y="2922814"/>
                  <a:pt x="130628" y="1008742"/>
                  <a:pt x="65314" y="504371"/>
                </a:cubicBezTo>
                <a:cubicBezTo>
                  <a:pt x="0" y="0"/>
                  <a:pt x="489857" y="50799"/>
                  <a:pt x="979714" y="101599"/>
                </a:cubicBezTo>
              </a:path>
            </a:pathLst>
          </a:custGeom>
          <a:ln w="57150">
            <a:solidFill>
              <a:srgbClr val="009A44"/>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3212092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5508"/>
            <a:ext cx="7886700" cy="1325563"/>
          </a:xfrm>
        </p:spPr>
        <p:txBody>
          <a:bodyPr/>
          <a:lstStyle/>
          <a:p>
            <a:pPr>
              <a:defRPr/>
            </a:pPr>
            <a:r>
              <a:rPr lang="en-US" dirty="0" smtClean="0"/>
              <a:t>Implementation of 3-AC: Quadruples</a:t>
            </a:r>
            <a:endParaRPr lang="en-US" dirty="0"/>
          </a:p>
        </p:txBody>
      </p:sp>
      <p:sp>
        <p:nvSpPr>
          <p:cNvPr id="91139" name="Content Placeholder 2"/>
          <p:cNvSpPr>
            <a:spLocks noGrp="1"/>
          </p:cNvSpPr>
          <p:nvPr>
            <p:ph sz="quarter" idx="1"/>
          </p:nvPr>
        </p:nvSpPr>
        <p:spPr>
          <a:xfrm>
            <a:off x="-1" y="1781071"/>
            <a:ext cx="9063613" cy="4873625"/>
          </a:xfrm>
        </p:spPr>
        <p:txBody>
          <a:bodyPr>
            <a:normAutofit lnSpcReduction="10000"/>
          </a:bodyPr>
          <a:lstStyle/>
          <a:p>
            <a:r>
              <a:rPr lang="en-US" altLang="en-US" dirty="0" smtClean="0">
                <a:solidFill>
                  <a:schemeClr val="tx1">
                    <a:lumMod val="75000"/>
                    <a:lumOff val="25000"/>
                  </a:schemeClr>
                </a:solidFill>
              </a:rPr>
              <a:t>The three-address code </a:t>
            </a:r>
          </a:p>
          <a:p>
            <a:pPr lvl="1"/>
            <a:r>
              <a:rPr lang="en-US" altLang="en-US" dirty="0" smtClean="0">
                <a:solidFill>
                  <a:schemeClr val="tx1">
                    <a:lumMod val="75000"/>
                    <a:lumOff val="25000"/>
                  </a:schemeClr>
                </a:solidFill>
              </a:rPr>
              <a:t>specifies the components of each type of the instruction but not their representation</a:t>
            </a:r>
          </a:p>
          <a:p>
            <a:r>
              <a:rPr lang="en-US" altLang="en-US" dirty="0" smtClean="0">
                <a:solidFill>
                  <a:srgbClr val="00B050"/>
                </a:solidFill>
              </a:rPr>
              <a:t>These instructions can be implemented as objects or as records with fields for</a:t>
            </a:r>
          </a:p>
          <a:p>
            <a:pPr lvl="1"/>
            <a:r>
              <a:rPr lang="en-US" altLang="en-US" dirty="0" smtClean="0">
                <a:solidFill>
                  <a:srgbClr val="00B050"/>
                </a:solidFill>
              </a:rPr>
              <a:t>Operators</a:t>
            </a:r>
          </a:p>
          <a:p>
            <a:pPr lvl="1"/>
            <a:r>
              <a:rPr lang="en-US" altLang="en-US" dirty="0" smtClean="0">
                <a:solidFill>
                  <a:srgbClr val="00B050"/>
                </a:solidFill>
              </a:rPr>
              <a:t>Operands</a:t>
            </a:r>
          </a:p>
          <a:p>
            <a:r>
              <a:rPr lang="en-US" altLang="en-US" dirty="0" smtClean="0">
                <a:solidFill>
                  <a:srgbClr val="0070C0"/>
                </a:solidFill>
              </a:rPr>
              <a:t>The representations can be</a:t>
            </a:r>
          </a:p>
          <a:p>
            <a:pPr lvl="1"/>
            <a:r>
              <a:rPr lang="en-US" altLang="en-US" dirty="0" smtClean="0">
                <a:solidFill>
                  <a:srgbClr val="0070C0"/>
                </a:solidFill>
              </a:rPr>
              <a:t>Quadruples (op, arg1, arg2, result)</a:t>
            </a:r>
          </a:p>
          <a:p>
            <a:pPr lvl="2"/>
            <a:r>
              <a:rPr lang="en-US" altLang="en-US" dirty="0" smtClean="0">
                <a:solidFill>
                  <a:srgbClr val="0070C0"/>
                </a:solidFill>
              </a:rPr>
              <a:t>E.g.. x = y + z  ( +, y, z, x)</a:t>
            </a:r>
          </a:p>
          <a:p>
            <a:pPr lvl="1"/>
            <a:r>
              <a:rPr lang="en-US" altLang="en-US" dirty="0" smtClean="0">
                <a:solidFill>
                  <a:srgbClr val="C00000"/>
                </a:solidFill>
              </a:rPr>
              <a:t>Triples (op, arg1, arg2)</a:t>
            </a:r>
          </a:p>
          <a:p>
            <a:pPr lvl="2"/>
            <a:r>
              <a:rPr lang="en-US" altLang="en-US" dirty="0" smtClean="0">
                <a:solidFill>
                  <a:srgbClr val="C00000"/>
                </a:solidFill>
              </a:rPr>
              <a:t>Refers to the results by position</a:t>
            </a:r>
          </a:p>
          <a:p>
            <a:pPr lvl="3"/>
            <a:r>
              <a:rPr lang="en-US" altLang="en-US" dirty="0" smtClean="0">
                <a:solidFill>
                  <a:srgbClr val="C00000"/>
                </a:solidFill>
              </a:rPr>
              <a:t>E.g. refers to the result of x op y  by its position  instead of temporary</a:t>
            </a:r>
          </a:p>
        </p:txBody>
      </p:sp>
      <p:sp>
        <p:nvSpPr>
          <p:cNvPr id="9114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80EF3E-737A-4A64-A993-04E2AA11F39F}" type="slidenum">
              <a:rPr lang="en-US" altLang="en-US">
                <a:solidFill>
                  <a:srgbClr val="FFFFFF"/>
                </a:solidFill>
              </a:rPr>
              <a:pPr/>
              <a:t>86</a:t>
            </a:fld>
            <a:endParaRPr lang="en-US" altLang="en-US">
              <a:solidFill>
                <a:srgbClr val="FFFFFF"/>
              </a:solidFill>
            </a:endParaRPr>
          </a:p>
        </p:txBody>
      </p:sp>
    </p:spTree>
    <p:extLst>
      <p:ext uri="{BB962C8B-B14F-4D97-AF65-F5344CB8AC3E}">
        <p14:creationId xmlns:p14="http://schemas.microsoft.com/office/powerpoint/2010/main" val="3172271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78581"/>
            <a:ext cx="7886700" cy="1325563"/>
          </a:xfrm>
        </p:spPr>
        <p:txBody>
          <a:bodyPr/>
          <a:lstStyle/>
          <a:p>
            <a:pPr>
              <a:defRPr/>
            </a:pPr>
            <a:r>
              <a:rPr lang="en-US" dirty="0" smtClean="0"/>
              <a:t>Two implementation of three-code instructions:</a:t>
            </a:r>
            <a:endParaRPr lang="en-US" dirty="0"/>
          </a:p>
        </p:txBody>
      </p:sp>
      <p:sp>
        <p:nvSpPr>
          <p:cNvPr id="921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2B64EB-1681-4D9A-8062-493DF283BE9A}" type="slidenum">
              <a:rPr lang="en-US" altLang="en-US">
                <a:solidFill>
                  <a:srgbClr val="FFFFFF"/>
                </a:solidFill>
              </a:rPr>
              <a:pPr/>
              <a:t>87</a:t>
            </a:fld>
            <a:endParaRPr lang="en-US" altLang="en-US">
              <a:solidFill>
                <a:srgbClr val="FFFFFF"/>
              </a:solidFill>
            </a:endParaRPr>
          </a:p>
        </p:txBody>
      </p:sp>
      <p:pic>
        <p:nvPicPr>
          <p:cNvPr id="9216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304800" y="1828800"/>
            <a:ext cx="4419600" cy="2057400"/>
          </a:xfrm>
          <a:noFill/>
        </p:spPr>
      </p:pic>
      <p:pic>
        <p:nvPicPr>
          <p:cNvPr id="92165" name="Picture 4"/>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4267200" y="1904999"/>
            <a:ext cx="3657600" cy="2094345"/>
          </a:xfrm>
          <a:noFill/>
        </p:spPr>
      </p:pic>
      <p:sp>
        <p:nvSpPr>
          <p:cNvPr id="92166" name="TextBox 9"/>
          <p:cNvSpPr txBox="1">
            <a:spLocks noChangeArrowheads="1"/>
          </p:cNvSpPr>
          <p:nvPr/>
        </p:nvSpPr>
        <p:spPr bwMode="auto">
          <a:xfrm>
            <a:off x="457199" y="4343400"/>
            <a:ext cx="8425543"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Note about quad:</a:t>
            </a:r>
          </a:p>
          <a:p>
            <a:r>
              <a:rPr lang="en-US" altLang="en-US" dirty="0"/>
              <a:t>1- unary instruction like x minus </a:t>
            </a:r>
            <a:r>
              <a:rPr lang="en-US" altLang="en-US" dirty="0" smtClean="0"/>
              <a:t>or </a:t>
            </a:r>
            <a:r>
              <a:rPr lang="en-US" altLang="en-US" dirty="0"/>
              <a:t>x = y do not use arg2</a:t>
            </a:r>
          </a:p>
          <a:p>
            <a:r>
              <a:rPr lang="en-US" altLang="en-US" dirty="0"/>
              <a:t>2-operators like </a:t>
            </a:r>
            <a:r>
              <a:rPr lang="en-US" altLang="en-US" dirty="0" err="1"/>
              <a:t>param</a:t>
            </a:r>
            <a:r>
              <a:rPr lang="en-US" altLang="en-US" dirty="0"/>
              <a:t> use neither arg2 nor result</a:t>
            </a:r>
          </a:p>
          <a:p>
            <a:r>
              <a:rPr lang="en-US" altLang="en-US" dirty="0"/>
              <a:t>3-Conditional and unconditional jumps put the target label in result</a:t>
            </a:r>
          </a:p>
        </p:txBody>
      </p:sp>
      <p:cxnSp>
        <p:nvCxnSpPr>
          <p:cNvPr id="12" name="Straight Arrow Connector 11"/>
          <p:cNvCxnSpPr/>
          <p:nvPr/>
        </p:nvCxnSpPr>
        <p:spPr>
          <a:xfrm flipH="1" flipV="1">
            <a:off x="7162800" y="1524000"/>
            <a:ext cx="152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68" name="TextBox 13"/>
          <p:cNvSpPr txBox="1">
            <a:spLocks noChangeArrowheads="1"/>
          </p:cNvSpPr>
          <p:nvPr/>
        </p:nvSpPr>
        <p:spPr bwMode="auto">
          <a:xfrm>
            <a:off x="5715000" y="1219200"/>
            <a:ext cx="2590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Instead of t1 it uses the position (0)</a:t>
            </a:r>
          </a:p>
        </p:txBody>
      </p:sp>
      <p:cxnSp>
        <p:nvCxnSpPr>
          <p:cNvPr id="17" name="Straight Arrow Connector 16"/>
          <p:cNvCxnSpPr/>
          <p:nvPr/>
        </p:nvCxnSpPr>
        <p:spPr>
          <a:xfrm flipV="1">
            <a:off x="3962400" y="1447800"/>
            <a:ext cx="2590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387872"/>
            <a:ext cx="2590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e.g., a:= b * -c + b* -c</a:t>
            </a:r>
          </a:p>
        </p:txBody>
      </p:sp>
    </p:spTree>
    <p:extLst>
      <p:ext uri="{BB962C8B-B14F-4D97-AF65-F5344CB8AC3E}">
        <p14:creationId xmlns:p14="http://schemas.microsoft.com/office/powerpoint/2010/main" val="40312220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700"/>
            <a:ext cx="9073662" cy="1325563"/>
          </a:xfrm>
        </p:spPr>
        <p:txBody>
          <a:bodyPr/>
          <a:lstStyle/>
          <a:p>
            <a:pPr>
              <a:defRPr/>
            </a:pPr>
            <a:r>
              <a:rPr lang="en-US" dirty="0" smtClean="0"/>
              <a:t>Boolean expressions</a:t>
            </a:r>
            <a:endParaRPr lang="en-US" dirty="0"/>
          </a:p>
        </p:txBody>
      </p:sp>
      <p:sp>
        <p:nvSpPr>
          <p:cNvPr id="93187" name="Content Placeholder 2"/>
          <p:cNvSpPr>
            <a:spLocks noGrp="1"/>
          </p:cNvSpPr>
          <p:nvPr>
            <p:ph sz="quarter" idx="1"/>
          </p:nvPr>
        </p:nvSpPr>
        <p:spPr>
          <a:xfrm>
            <a:off x="0" y="1821263"/>
            <a:ext cx="9144000" cy="4873625"/>
          </a:xfrm>
        </p:spPr>
        <p:txBody>
          <a:bodyPr/>
          <a:lstStyle/>
          <a:p>
            <a:r>
              <a:rPr lang="en-US" altLang="en-US" dirty="0" smtClean="0"/>
              <a:t>In programming languages, Boolean expressions serve two important purposes:</a:t>
            </a:r>
          </a:p>
          <a:p>
            <a:pPr lvl="1"/>
            <a:r>
              <a:rPr lang="en-US" altLang="en-US" dirty="0" smtClean="0">
                <a:solidFill>
                  <a:srgbClr val="0070C0"/>
                </a:solidFill>
              </a:rPr>
              <a:t>used to compute logical values (assignments)</a:t>
            </a:r>
          </a:p>
          <a:p>
            <a:pPr lvl="1"/>
            <a:r>
              <a:rPr lang="en-US" altLang="en-US" dirty="0" smtClean="0">
                <a:solidFill>
                  <a:srgbClr val="C00000"/>
                </a:solidFill>
              </a:rPr>
              <a:t>used as conditional expressions in statements that change the flow of control</a:t>
            </a:r>
          </a:p>
          <a:p>
            <a:pPr lvl="2"/>
            <a:r>
              <a:rPr lang="en-US" altLang="en-US" dirty="0" smtClean="0"/>
              <a:t>Examples of statements include</a:t>
            </a:r>
          </a:p>
          <a:p>
            <a:pPr lvl="3"/>
            <a:r>
              <a:rPr lang="en-US" altLang="en-US" dirty="0" smtClean="0"/>
              <a:t>IF/THEN, </a:t>
            </a:r>
          </a:p>
          <a:p>
            <a:pPr lvl="3"/>
            <a:r>
              <a:rPr lang="en-US" altLang="en-US" dirty="0" smtClean="0"/>
              <a:t>IF/THEN/ELSE, </a:t>
            </a:r>
          </a:p>
          <a:p>
            <a:pPr lvl="3"/>
            <a:r>
              <a:rPr lang="en-US" altLang="en-US" dirty="0" smtClean="0"/>
              <a:t>WHILE/DO </a:t>
            </a:r>
          </a:p>
          <a:p>
            <a:pPr lvl="3"/>
            <a:r>
              <a:rPr lang="en-US" altLang="en-US" dirty="0" smtClean="0"/>
              <a:t>Repeat/Until</a:t>
            </a:r>
          </a:p>
          <a:p>
            <a:pPr lvl="3"/>
            <a:r>
              <a:rPr lang="en-US" altLang="en-US" dirty="0" err="1" smtClean="0"/>
              <a:t>Etc</a:t>
            </a:r>
            <a:endParaRPr lang="en-US" altLang="en-US" dirty="0" smtClean="0"/>
          </a:p>
          <a:p>
            <a:r>
              <a:rPr lang="en-US" altLang="en-US" dirty="0" smtClean="0"/>
              <a:t>Boolean expressions are combined using Boolean operators (AND/OR, NOT) </a:t>
            </a:r>
          </a:p>
        </p:txBody>
      </p:sp>
      <p:sp>
        <p:nvSpPr>
          <p:cNvPr id="9318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555F63-77DF-49B6-AF23-F2F80404A50A}" type="slidenum">
              <a:rPr lang="en-US" altLang="en-US">
                <a:solidFill>
                  <a:srgbClr val="FFFFFF"/>
                </a:solidFill>
              </a:rPr>
              <a:pPr/>
              <a:t>88</a:t>
            </a:fld>
            <a:endParaRPr lang="en-US" altLang="en-US">
              <a:solidFill>
                <a:srgbClr val="FFFFFF"/>
              </a:solidFill>
            </a:endParaRPr>
          </a:p>
        </p:txBody>
      </p:sp>
    </p:spTree>
    <p:extLst>
      <p:ext uri="{BB962C8B-B14F-4D97-AF65-F5344CB8AC3E}">
        <p14:creationId xmlns:p14="http://schemas.microsoft.com/office/powerpoint/2010/main" val="2539893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700"/>
            <a:ext cx="7886700" cy="1325563"/>
          </a:xfrm>
        </p:spPr>
        <p:txBody>
          <a:bodyPr/>
          <a:lstStyle/>
          <a:p>
            <a:pPr>
              <a:defRPr/>
            </a:pPr>
            <a:r>
              <a:rPr lang="en-US" dirty="0" smtClean="0"/>
              <a:t>Boolean expression: 2</a:t>
            </a:r>
            <a:endParaRPr lang="en-US" dirty="0"/>
          </a:p>
        </p:txBody>
      </p:sp>
      <p:sp>
        <p:nvSpPr>
          <p:cNvPr id="94211" name="Content Placeholder 2"/>
          <p:cNvSpPr>
            <a:spLocks noGrp="1"/>
          </p:cNvSpPr>
          <p:nvPr>
            <p:ph sz="quarter" idx="1"/>
          </p:nvPr>
        </p:nvSpPr>
        <p:spPr>
          <a:xfrm>
            <a:off x="0" y="1821263"/>
            <a:ext cx="9144000" cy="4873625"/>
          </a:xfrm>
        </p:spPr>
        <p:txBody>
          <a:bodyPr/>
          <a:lstStyle/>
          <a:p>
            <a:r>
              <a:rPr lang="en-US" altLang="en-US" dirty="0" smtClean="0"/>
              <a:t>Boolean operators applied to Boolean operands such as Boolean values (True/False) or </a:t>
            </a:r>
            <a:r>
              <a:rPr lang="en-US" altLang="en-US" dirty="0" smtClean="0">
                <a:solidFill>
                  <a:srgbClr val="C00000"/>
                </a:solidFill>
              </a:rPr>
              <a:t>relational expressions</a:t>
            </a:r>
          </a:p>
          <a:p>
            <a:r>
              <a:rPr lang="en-US" altLang="en-US" dirty="0" smtClean="0"/>
              <a:t>Relational expressions are of the form</a:t>
            </a:r>
          </a:p>
          <a:p>
            <a:pPr lvl="1"/>
            <a:r>
              <a:rPr lang="en-US" altLang="en-US" dirty="0" smtClean="0"/>
              <a:t>E1 </a:t>
            </a:r>
            <a:r>
              <a:rPr lang="en-US" altLang="en-US" dirty="0" err="1" smtClean="0">
                <a:solidFill>
                  <a:srgbClr val="C00000"/>
                </a:solidFill>
              </a:rPr>
              <a:t>relop</a:t>
            </a:r>
            <a:r>
              <a:rPr lang="en-US" altLang="en-US" dirty="0" smtClean="0"/>
              <a:t> E</a:t>
            </a:r>
          </a:p>
          <a:p>
            <a:pPr lvl="2"/>
            <a:r>
              <a:rPr lang="en-US" altLang="en-US" i="1" dirty="0" smtClean="0"/>
              <a:t>Where</a:t>
            </a:r>
          </a:p>
          <a:p>
            <a:pPr lvl="3"/>
            <a:r>
              <a:rPr lang="en-US" altLang="en-US" dirty="0" smtClean="0">
                <a:solidFill>
                  <a:srgbClr val="C00000"/>
                </a:solidFill>
              </a:rPr>
              <a:t>E</a:t>
            </a:r>
            <a:r>
              <a:rPr lang="en-US" altLang="en-US" sz="2100" baseline="-25000" dirty="0" smtClean="0">
                <a:solidFill>
                  <a:srgbClr val="C00000"/>
                </a:solidFill>
              </a:rPr>
              <a:t>1 </a:t>
            </a:r>
            <a:r>
              <a:rPr lang="en-US" altLang="en-US" dirty="0" smtClean="0">
                <a:solidFill>
                  <a:srgbClr val="C00000"/>
                </a:solidFill>
              </a:rPr>
              <a:t>and E</a:t>
            </a:r>
            <a:r>
              <a:rPr lang="en-US" altLang="en-US" sz="2100" baseline="-25000" dirty="0" smtClean="0">
                <a:solidFill>
                  <a:srgbClr val="C00000"/>
                </a:solidFill>
              </a:rPr>
              <a:t>2</a:t>
            </a:r>
            <a:r>
              <a:rPr lang="en-US" altLang="en-US" dirty="0" smtClean="0">
                <a:solidFill>
                  <a:srgbClr val="C00000"/>
                </a:solidFill>
              </a:rPr>
              <a:t>  are arithmetic expressions</a:t>
            </a:r>
          </a:p>
          <a:p>
            <a:pPr lvl="3"/>
            <a:r>
              <a:rPr lang="en-US" altLang="en-US" dirty="0" err="1" smtClean="0">
                <a:solidFill>
                  <a:srgbClr val="C00000"/>
                </a:solidFill>
              </a:rPr>
              <a:t>relop</a:t>
            </a:r>
            <a:r>
              <a:rPr lang="en-US" altLang="en-US" dirty="0" smtClean="0">
                <a:solidFill>
                  <a:srgbClr val="C00000"/>
                </a:solidFill>
              </a:rPr>
              <a:t> </a:t>
            </a:r>
            <a:r>
              <a:rPr lang="en-US" altLang="en-US" dirty="0" smtClean="0">
                <a:solidFill>
                  <a:srgbClr val="C00000"/>
                </a:solidFill>
                <a:sym typeface="Symbol" panose="05050102010706020507" pitchFamily="18" charset="2"/>
              </a:rPr>
              <a:t> </a:t>
            </a:r>
            <a:r>
              <a:rPr lang="en-US" altLang="en-US" dirty="0" smtClean="0">
                <a:solidFill>
                  <a:srgbClr val="C00000"/>
                </a:solidFill>
              </a:rPr>
              <a:t>{ &lt;, &lt;=, &lt;&gt;, &gt;, =, &gt;=}</a:t>
            </a:r>
          </a:p>
          <a:p>
            <a:pPr lvl="1"/>
            <a:r>
              <a:rPr lang="en-US" altLang="en-US" dirty="0" smtClean="0"/>
              <a:t>E.g. x+2&gt;y-3</a:t>
            </a:r>
          </a:p>
          <a:p>
            <a:endParaRPr lang="en-US" altLang="en-US" sz="1700" b="1" dirty="0" smtClean="0"/>
          </a:p>
          <a:p>
            <a:endParaRPr lang="en-US" altLang="en-US" dirty="0" smtClean="0"/>
          </a:p>
        </p:txBody>
      </p:sp>
      <p:sp>
        <p:nvSpPr>
          <p:cNvPr id="94212"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E0395E-8A10-4831-A2C8-B031E14C46C9}" type="slidenum">
              <a:rPr lang="en-US" altLang="en-US">
                <a:solidFill>
                  <a:srgbClr val="FFFFFF"/>
                </a:solidFill>
              </a:rPr>
              <a:pPr/>
              <a:t>89</a:t>
            </a:fld>
            <a:endParaRPr lang="en-US" altLang="en-US">
              <a:solidFill>
                <a:srgbClr val="FFFFFF"/>
              </a:solidFill>
            </a:endParaRPr>
          </a:p>
        </p:txBody>
      </p:sp>
    </p:spTree>
    <p:extLst>
      <p:ext uri="{BB962C8B-B14F-4D97-AF65-F5344CB8AC3E}">
        <p14:creationId xmlns:p14="http://schemas.microsoft.com/office/powerpoint/2010/main" val="396781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228251"/>
            <a:ext cx="7886700" cy="1325563"/>
          </a:xfrm>
        </p:spPr>
        <p:txBody>
          <a:bodyPr/>
          <a:lstStyle/>
          <a:p>
            <a:pPr eaLnBrk="1" fontAlgn="auto" hangingPunct="1">
              <a:spcAft>
                <a:spcPts val="0"/>
              </a:spcAft>
              <a:defRPr/>
            </a:pPr>
            <a:r>
              <a:rPr lang="en-US" dirty="0" smtClean="0"/>
              <a:t>Example of Type checking:1</a:t>
            </a:r>
          </a:p>
        </p:txBody>
      </p:sp>
      <p:sp>
        <p:nvSpPr>
          <p:cNvPr id="14339" name="Rectangle 3"/>
          <p:cNvSpPr>
            <a:spLocks noGrp="1" noChangeArrowheads="1"/>
          </p:cNvSpPr>
          <p:nvPr>
            <p:ph sz="quarter" idx="1"/>
          </p:nvPr>
        </p:nvSpPr>
        <p:spPr>
          <a:xfrm>
            <a:off x="0" y="1813201"/>
            <a:ext cx="9144000" cy="5165379"/>
          </a:xfrm>
        </p:spPr>
        <p:txBody>
          <a:bodyPr/>
          <a:lstStyle/>
          <a:p>
            <a:r>
              <a:rPr lang="en-US" altLang="en-US" sz="2800" dirty="0" smtClean="0"/>
              <a:t>Type  compatibility </a:t>
            </a:r>
            <a:r>
              <a:rPr lang="en-US" altLang="en-US" dirty="0" smtClean="0"/>
              <a:t>checks compatibility between </a:t>
            </a:r>
            <a:r>
              <a:rPr lang="en-US" altLang="en-US" dirty="0">
                <a:solidFill>
                  <a:srgbClr val="FF0000"/>
                </a:solidFill>
              </a:rPr>
              <a:t>operands</a:t>
            </a:r>
          </a:p>
          <a:p>
            <a:pPr lvl="1"/>
            <a:r>
              <a:rPr lang="en-US" altLang="en-US" sz="3000" dirty="0" smtClean="0"/>
              <a:t> e.g., a[</a:t>
            </a:r>
            <a:r>
              <a:rPr lang="en-US" altLang="en-US" sz="3000" dirty="0" err="1" smtClean="0"/>
              <a:t>i</a:t>
            </a:r>
            <a:r>
              <a:rPr lang="en-US" altLang="en-US" sz="3000" dirty="0" smtClean="0"/>
              <a:t>] + a[i+1]</a:t>
            </a:r>
          </a:p>
          <a:p>
            <a:r>
              <a:rPr lang="en-US" altLang="en-US" sz="2800" dirty="0" smtClean="0"/>
              <a:t>Flow-of-control checks</a:t>
            </a:r>
          </a:p>
          <a:p>
            <a:pPr lvl="1"/>
            <a:r>
              <a:rPr lang="en-US" altLang="en-US" sz="2800" dirty="0" smtClean="0"/>
              <a:t>if a statement results flow of the control, then there must be a </a:t>
            </a:r>
            <a:r>
              <a:rPr lang="en-US" altLang="en-US" sz="2800" dirty="0" smtClean="0">
                <a:solidFill>
                  <a:srgbClr val="FF0000"/>
                </a:solidFill>
              </a:rPr>
              <a:t>place</a:t>
            </a:r>
            <a:r>
              <a:rPr lang="en-US" altLang="en-US" sz="2800" dirty="0" smtClean="0"/>
              <a:t> where the flow can be transferred </a:t>
            </a:r>
          </a:p>
          <a:p>
            <a:pPr lvl="2"/>
            <a:r>
              <a:rPr lang="en-US" altLang="en-US" sz="2600" dirty="0" smtClean="0"/>
              <a:t>e.g., </a:t>
            </a:r>
            <a:r>
              <a:rPr lang="en-US" altLang="en-US" sz="2200" dirty="0" smtClean="0"/>
              <a:t>break statements in C and enclosing statements</a:t>
            </a:r>
          </a:p>
        </p:txBody>
      </p:sp>
      <p:sp>
        <p:nvSpPr>
          <p:cNvPr id="14340" name="Slide Number Placeholder 5"/>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CABAFF-FCF0-46FF-AC3F-2703EC2F4166}" type="slidenum">
              <a:rPr lang="en-US" altLang="en-US">
                <a:solidFill>
                  <a:srgbClr val="FFFFFF"/>
                </a:solidFill>
              </a:rPr>
              <a:pPr/>
              <a:t>9</a:t>
            </a:fld>
            <a:endParaRPr lang="en-US" altLang="en-US">
              <a:solidFill>
                <a:srgbClr val="FFFFFF"/>
              </a:solidFill>
            </a:endParaRPr>
          </a:p>
        </p:txBody>
      </p:sp>
    </p:spTree>
    <p:extLst>
      <p:ext uri="{BB962C8B-B14F-4D97-AF65-F5344CB8AC3E}">
        <p14:creationId xmlns:p14="http://schemas.microsoft.com/office/powerpoint/2010/main" val="1131542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345029"/>
            <a:ext cx="7886700" cy="1325563"/>
          </a:xfrm>
        </p:spPr>
        <p:txBody>
          <a:bodyPr/>
          <a:lstStyle/>
          <a:p>
            <a:pPr>
              <a:defRPr/>
            </a:pPr>
            <a:r>
              <a:rPr lang="en-US" dirty="0" smtClean="0"/>
              <a:t>Boolean expression: 3</a:t>
            </a:r>
            <a:endParaRPr lang="en-US" dirty="0"/>
          </a:p>
        </p:txBody>
      </p:sp>
      <p:sp>
        <p:nvSpPr>
          <p:cNvPr id="95235" name="Content Placeholder 2"/>
          <p:cNvSpPr>
            <a:spLocks noGrp="1"/>
          </p:cNvSpPr>
          <p:nvPr>
            <p:ph sz="quarter" idx="1"/>
          </p:nvPr>
        </p:nvSpPr>
        <p:spPr>
          <a:xfrm>
            <a:off x="0" y="1798655"/>
            <a:ext cx="7924800" cy="4675170"/>
          </a:xfrm>
        </p:spPr>
        <p:txBody>
          <a:bodyPr/>
          <a:lstStyle/>
          <a:p>
            <a:r>
              <a:rPr lang="en-US" altLang="en-US" sz="2000" dirty="0" smtClean="0">
                <a:sym typeface="Wingdings" panose="05000000000000000000" pitchFamily="2" charset="2"/>
              </a:rPr>
              <a:t>E E </a:t>
            </a:r>
            <a:r>
              <a:rPr lang="en-US" altLang="en-US" sz="2000" dirty="0" smtClean="0">
                <a:solidFill>
                  <a:srgbClr val="00B050"/>
                </a:solidFill>
                <a:sym typeface="Wingdings" panose="05000000000000000000" pitchFamily="2" charset="2"/>
              </a:rPr>
              <a:t>OR</a:t>
            </a:r>
            <a:r>
              <a:rPr lang="en-US" altLang="en-US" sz="2000" dirty="0" smtClean="0">
                <a:sym typeface="Wingdings" panose="05000000000000000000" pitchFamily="2" charset="2"/>
              </a:rPr>
              <a:t> E |E </a:t>
            </a:r>
            <a:r>
              <a:rPr lang="en-US" altLang="en-US" sz="2000" dirty="0" smtClean="0">
                <a:solidFill>
                  <a:srgbClr val="00B050"/>
                </a:solidFill>
                <a:sym typeface="Wingdings" panose="05000000000000000000" pitchFamily="2" charset="2"/>
              </a:rPr>
              <a:t>AND</a:t>
            </a:r>
            <a:r>
              <a:rPr lang="en-US" altLang="en-US" sz="2000" dirty="0" smtClean="0">
                <a:sym typeface="Wingdings" panose="05000000000000000000" pitchFamily="2" charset="2"/>
              </a:rPr>
              <a:t> E| </a:t>
            </a:r>
            <a:r>
              <a:rPr lang="en-US" altLang="en-US" sz="2000" dirty="0" smtClean="0">
                <a:solidFill>
                  <a:srgbClr val="00B050"/>
                </a:solidFill>
                <a:sym typeface="Wingdings" panose="05000000000000000000" pitchFamily="2" charset="2"/>
              </a:rPr>
              <a:t>NOT</a:t>
            </a:r>
            <a:r>
              <a:rPr lang="en-US" altLang="en-US" sz="2000" dirty="0" smtClean="0">
                <a:sym typeface="Wingdings" panose="05000000000000000000" pitchFamily="2" charset="2"/>
              </a:rPr>
              <a:t> E | (E) | E </a:t>
            </a:r>
            <a:r>
              <a:rPr lang="en-US" altLang="en-US" sz="2100" dirty="0" err="1" smtClean="0">
                <a:solidFill>
                  <a:schemeClr val="accent2"/>
                </a:solidFill>
                <a:sym typeface="Wingdings" panose="05000000000000000000" pitchFamily="2" charset="2"/>
              </a:rPr>
              <a:t>rel</a:t>
            </a:r>
            <a:r>
              <a:rPr lang="en-US" altLang="en-US" sz="2000" dirty="0" smtClean="0">
                <a:sym typeface="Wingdings" panose="05000000000000000000" pitchFamily="2" charset="2"/>
              </a:rPr>
              <a:t> E |</a:t>
            </a:r>
            <a:r>
              <a:rPr lang="en-US" altLang="en-US" sz="2000" b="1" dirty="0" smtClean="0">
                <a:sym typeface="Wingdings" panose="05000000000000000000" pitchFamily="2" charset="2"/>
              </a:rPr>
              <a:t>true</a:t>
            </a:r>
            <a:r>
              <a:rPr lang="en-US" altLang="en-US" sz="2000" dirty="0" smtClean="0">
                <a:sym typeface="Wingdings" panose="05000000000000000000" pitchFamily="2" charset="2"/>
              </a:rPr>
              <a:t>| </a:t>
            </a:r>
            <a:r>
              <a:rPr lang="en-US" altLang="en-US" sz="2000" b="1" dirty="0" smtClean="0">
                <a:sym typeface="Wingdings" panose="05000000000000000000" pitchFamily="2" charset="2"/>
              </a:rPr>
              <a:t>false |Id</a:t>
            </a:r>
          </a:p>
          <a:p>
            <a:endParaRPr lang="en-US" altLang="en-US" sz="2000" dirty="0" smtClean="0">
              <a:sym typeface="Wingdings" panose="05000000000000000000" pitchFamily="2" charset="2"/>
            </a:endParaRPr>
          </a:p>
          <a:p>
            <a:r>
              <a:rPr lang="en-US" altLang="en-US" sz="2000" dirty="0" smtClean="0">
                <a:solidFill>
                  <a:srgbClr val="C00000"/>
                </a:solidFill>
                <a:sym typeface="Wingdings" panose="05000000000000000000" pitchFamily="2" charset="2"/>
              </a:rPr>
              <a:t>Given E1 OR E2</a:t>
            </a:r>
          </a:p>
          <a:p>
            <a:pPr lvl="1"/>
            <a:r>
              <a:rPr lang="en-US" altLang="en-US" sz="1700" dirty="0" smtClean="0">
                <a:solidFill>
                  <a:srgbClr val="C00000"/>
                </a:solidFill>
                <a:sym typeface="Wingdings" panose="05000000000000000000" pitchFamily="2" charset="2"/>
              </a:rPr>
              <a:t>if E1 is true, then E is </a:t>
            </a:r>
            <a:r>
              <a:rPr lang="en-US" altLang="en-US" sz="1700" b="1" dirty="0" smtClean="0">
                <a:solidFill>
                  <a:srgbClr val="C00000"/>
                </a:solidFill>
                <a:sym typeface="Wingdings" panose="05000000000000000000" pitchFamily="2" charset="2"/>
              </a:rPr>
              <a:t>true</a:t>
            </a:r>
          </a:p>
          <a:p>
            <a:r>
              <a:rPr lang="en-US" altLang="en-US" sz="2000" dirty="0" smtClean="0">
                <a:solidFill>
                  <a:schemeClr val="accent1">
                    <a:lumMod val="75000"/>
                  </a:schemeClr>
                </a:solidFill>
                <a:sym typeface="Wingdings" panose="05000000000000000000" pitchFamily="2" charset="2"/>
              </a:rPr>
              <a:t>Given E1 AND E2</a:t>
            </a:r>
          </a:p>
          <a:p>
            <a:pPr lvl="1"/>
            <a:r>
              <a:rPr lang="en-US" altLang="en-US" sz="1700" dirty="0" smtClean="0">
                <a:solidFill>
                  <a:schemeClr val="accent1">
                    <a:lumMod val="75000"/>
                  </a:schemeClr>
                </a:solidFill>
                <a:sym typeface="Wingdings" panose="05000000000000000000" pitchFamily="2" charset="2"/>
              </a:rPr>
              <a:t>If E1 false, then E is </a:t>
            </a:r>
            <a:r>
              <a:rPr lang="en-US" altLang="en-US" sz="1700" b="1" dirty="0" smtClean="0">
                <a:solidFill>
                  <a:schemeClr val="accent1">
                    <a:lumMod val="75000"/>
                  </a:schemeClr>
                </a:solidFill>
                <a:sym typeface="Wingdings" panose="05000000000000000000" pitchFamily="2" charset="2"/>
              </a:rPr>
              <a:t>false</a:t>
            </a:r>
            <a:endParaRPr lang="en-US" altLang="en-US" dirty="0" smtClean="0">
              <a:solidFill>
                <a:schemeClr val="accent1">
                  <a:lumMod val="75000"/>
                </a:schemeClr>
              </a:solidFill>
            </a:endParaRPr>
          </a:p>
        </p:txBody>
      </p:sp>
      <p:sp>
        <p:nvSpPr>
          <p:cNvPr id="95236"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62D32C-7DD2-4BA6-9E83-A24E738E97A8}" type="slidenum">
              <a:rPr lang="en-US" altLang="en-US">
                <a:solidFill>
                  <a:srgbClr val="FFFFFF"/>
                </a:solidFill>
              </a:rPr>
              <a:pPr/>
              <a:t>90</a:t>
            </a:fld>
            <a:endParaRPr lang="en-US" altLang="en-US">
              <a:solidFill>
                <a:srgbClr val="FFFFFF"/>
              </a:solidFill>
            </a:endParaRPr>
          </a:p>
        </p:txBody>
      </p:sp>
    </p:spTree>
    <p:extLst>
      <p:ext uri="{BB962C8B-B14F-4D97-AF65-F5344CB8AC3E}">
        <p14:creationId xmlns:p14="http://schemas.microsoft.com/office/powerpoint/2010/main" val="16114208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442947"/>
            <a:ext cx="7886700" cy="1325563"/>
          </a:xfrm>
        </p:spPr>
        <p:txBody>
          <a:bodyPr/>
          <a:lstStyle/>
          <a:p>
            <a:pPr>
              <a:defRPr/>
            </a:pPr>
            <a:r>
              <a:rPr lang="en-US" dirty="0" smtClean="0"/>
              <a:t>Methods of Translating Boolean Expressions</a:t>
            </a:r>
            <a:endParaRPr lang="en-US" dirty="0"/>
          </a:p>
        </p:txBody>
      </p:sp>
      <p:sp>
        <p:nvSpPr>
          <p:cNvPr id="94211" name="Content Placeholder 2"/>
          <p:cNvSpPr>
            <a:spLocks noGrp="1"/>
          </p:cNvSpPr>
          <p:nvPr>
            <p:ph sz="quarter" idx="1"/>
          </p:nvPr>
        </p:nvSpPr>
        <p:spPr>
          <a:xfrm>
            <a:off x="0" y="1768510"/>
            <a:ext cx="7924800" cy="4705315"/>
          </a:xfrm>
        </p:spPr>
        <p:txBody>
          <a:bodyPr>
            <a:normAutofit fontScale="92500" lnSpcReduction="10000"/>
          </a:bodyPr>
          <a:lstStyle/>
          <a:p>
            <a:pPr>
              <a:defRPr/>
            </a:pPr>
            <a:r>
              <a:rPr lang="en-US" dirty="0" smtClean="0"/>
              <a:t>Two methods of representing the value of Boolean expression</a:t>
            </a:r>
          </a:p>
          <a:p>
            <a:pPr lvl="1">
              <a:defRPr/>
            </a:pPr>
            <a:r>
              <a:rPr lang="en-US" dirty="0" smtClean="0"/>
              <a:t>Encode true and false </a:t>
            </a:r>
            <a:r>
              <a:rPr lang="en-US" dirty="0" smtClean="0">
                <a:solidFill>
                  <a:srgbClr val="0070C0"/>
                </a:solidFill>
              </a:rPr>
              <a:t>numerically </a:t>
            </a:r>
            <a:r>
              <a:rPr lang="en-US" dirty="0" smtClean="0"/>
              <a:t>and treat them like numerical expressions</a:t>
            </a:r>
          </a:p>
          <a:p>
            <a:pPr lvl="2">
              <a:defRPr/>
            </a:pPr>
            <a:r>
              <a:rPr lang="en-US" dirty="0" smtClean="0"/>
              <a:t>E.g., </a:t>
            </a:r>
          </a:p>
          <a:p>
            <a:pPr lvl="3">
              <a:defRPr/>
            </a:pPr>
            <a:r>
              <a:rPr lang="en-US" dirty="0" smtClean="0"/>
              <a:t>let  </a:t>
            </a:r>
          </a:p>
          <a:p>
            <a:pPr lvl="4">
              <a:defRPr/>
            </a:pPr>
            <a:r>
              <a:rPr lang="en-US" dirty="0" smtClean="0">
                <a:solidFill>
                  <a:srgbClr val="00B050"/>
                </a:solidFill>
              </a:rPr>
              <a:t>nonzero = true</a:t>
            </a:r>
            <a:r>
              <a:rPr lang="en-US" dirty="0" smtClean="0"/>
              <a:t>;  </a:t>
            </a:r>
          </a:p>
          <a:p>
            <a:pPr lvl="4">
              <a:defRPr/>
            </a:pPr>
            <a:r>
              <a:rPr lang="en-US" dirty="0" smtClean="0">
                <a:solidFill>
                  <a:srgbClr val="FF0000"/>
                </a:solidFill>
              </a:rPr>
              <a:t>zero (or negative) = false</a:t>
            </a:r>
            <a:r>
              <a:rPr lang="en-US" dirty="0" smtClean="0"/>
              <a:t> ;</a:t>
            </a:r>
          </a:p>
          <a:p>
            <a:pPr lvl="1">
              <a:defRPr/>
            </a:pPr>
            <a:r>
              <a:rPr lang="en-US" dirty="0" smtClean="0"/>
              <a:t>Use flow of control and their </a:t>
            </a:r>
            <a:r>
              <a:rPr lang="en-US" dirty="0" smtClean="0">
                <a:solidFill>
                  <a:srgbClr val="00B050"/>
                </a:solidFill>
              </a:rPr>
              <a:t>positions </a:t>
            </a:r>
            <a:r>
              <a:rPr lang="en-US" dirty="0" smtClean="0"/>
              <a:t>in the code to implicitly represent the Boolean value</a:t>
            </a:r>
          </a:p>
          <a:p>
            <a:pPr lvl="2">
              <a:defRPr/>
            </a:pPr>
            <a:r>
              <a:rPr lang="en-US" dirty="0" smtClean="0"/>
              <a:t>Natural fit for </a:t>
            </a:r>
            <a:r>
              <a:rPr lang="en-US" dirty="0" smtClean="0">
                <a:solidFill>
                  <a:srgbClr val="C00000"/>
                </a:solidFill>
              </a:rPr>
              <a:t>control- oriented statements </a:t>
            </a:r>
            <a:r>
              <a:rPr lang="en-US" dirty="0" smtClean="0"/>
              <a:t>such as if-then and while-do</a:t>
            </a:r>
          </a:p>
          <a:p>
            <a:pPr lvl="3">
              <a:defRPr/>
            </a:pPr>
            <a:r>
              <a:rPr lang="en-US" dirty="0" smtClean="0"/>
              <a:t>E.g.,</a:t>
            </a:r>
          </a:p>
          <a:p>
            <a:pPr lvl="4">
              <a:defRPr/>
            </a:pPr>
            <a:r>
              <a:rPr lang="en-US" dirty="0" smtClean="0"/>
              <a:t> given E1 OR E2, if E1 is true, then using the properties of OR we can conclude that the entire expression is true; no need to evaluate E2</a:t>
            </a:r>
          </a:p>
        </p:txBody>
      </p:sp>
      <p:sp>
        <p:nvSpPr>
          <p:cNvPr id="96260"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671E52-F90E-46E7-94EB-70730A9283F8}" type="slidenum">
              <a:rPr lang="en-US" altLang="en-US">
                <a:solidFill>
                  <a:srgbClr val="FFFFFF"/>
                </a:solidFill>
              </a:rPr>
              <a:pPr/>
              <a:t>91</a:t>
            </a:fld>
            <a:endParaRPr lang="en-US" altLang="en-US">
              <a:solidFill>
                <a:srgbClr val="FFFFFF"/>
              </a:solidFill>
            </a:endParaRPr>
          </a:p>
        </p:txBody>
      </p:sp>
    </p:spTree>
    <p:extLst>
      <p:ext uri="{BB962C8B-B14F-4D97-AF65-F5344CB8AC3E}">
        <p14:creationId xmlns:p14="http://schemas.microsoft.com/office/powerpoint/2010/main" val="12573433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91" y="455508"/>
            <a:ext cx="7886700" cy="1325563"/>
          </a:xfrm>
        </p:spPr>
        <p:txBody>
          <a:bodyPr/>
          <a:lstStyle/>
          <a:p>
            <a:pPr>
              <a:defRPr/>
            </a:pPr>
            <a:r>
              <a:rPr lang="en-US" dirty="0" smtClean="0"/>
              <a:t>Numerical Representation</a:t>
            </a:r>
            <a:endParaRPr lang="en-US" dirty="0"/>
          </a:p>
        </p:txBody>
      </p:sp>
      <p:sp>
        <p:nvSpPr>
          <p:cNvPr id="97283" name="Content Placeholder 2"/>
          <p:cNvSpPr>
            <a:spLocks noGrp="1"/>
          </p:cNvSpPr>
          <p:nvPr>
            <p:ph sz="quarter" idx="1"/>
          </p:nvPr>
        </p:nvSpPr>
        <p:spPr>
          <a:xfrm>
            <a:off x="-1" y="1781071"/>
            <a:ext cx="9063613" cy="4873625"/>
          </a:xfrm>
        </p:spPr>
        <p:txBody>
          <a:bodyPr/>
          <a:lstStyle/>
          <a:p>
            <a:r>
              <a:rPr lang="en-US" altLang="en-US" dirty="0" smtClean="0"/>
              <a:t>Consider  implementation of Boolean expression using </a:t>
            </a:r>
          </a:p>
          <a:p>
            <a:pPr lvl="1"/>
            <a:r>
              <a:rPr lang="en-US" altLang="en-US" dirty="0" smtClean="0">
                <a:solidFill>
                  <a:srgbClr val="00B050"/>
                </a:solidFill>
              </a:rPr>
              <a:t>1 = true</a:t>
            </a:r>
          </a:p>
          <a:p>
            <a:pPr lvl="1"/>
            <a:r>
              <a:rPr lang="en-US" altLang="en-US" dirty="0" smtClean="0">
                <a:solidFill>
                  <a:srgbClr val="FF0000"/>
                </a:solidFill>
              </a:rPr>
              <a:t>0 = false</a:t>
            </a:r>
          </a:p>
          <a:p>
            <a:pPr lvl="1"/>
            <a:r>
              <a:rPr lang="en-US" altLang="en-US" dirty="0" smtClean="0"/>
              <a:t>Evaluating from left-to-right and using precedence rules fro NOT, AND, OR</a:t>
            </a:r>
          </a:p>
          <a:p>
            <a:pPr lvl="1"/>
            <a:r>
              <a:rPr lang="en-US" altLang="en-US" dirty="0" smtClean="0"/>
              <a:t>E.g., </a:t>
            </a:r>
          </a:p>
          <a:p>
            <a:pPr lvl="2"/>
            <a:r>
              <a:rPr lang="en-US" altLang="en-US" dirty="0" smtClean="0">
                <a:solidFill>
                  <a:srgbClr val="FF0000"/>
                </a:solidFill>
              </a:rPr>
              <a:t>a OR b AND NOT c </a:t>
            </a:r>
            <a:r>
              <a:rPr lang="en-US" altLang="en-US" dirty="0" smtClean="0">
                <a:sym typeface="Symbol" panose="05050102010706020507" pitchFamily="18" charset="2"/>
              </a:rPr>
              <a:t> </a:t>
            </a:r>
            <a:r>
              <a:rPr lang="en-US" altLang="en-US" dirty="0" smtClean="0">
                <a:solidFill>
                  <a:srgbClr val="00B0F0"/>
                </a:solidFill>
              </a:rPr>
              <a:t>(a OR  (b AND (NOT c)))</a:t>
            </a:r>
          </a:p>
          <a:p>
            <a:pPr lvl="3"/>
            <a:r>
              <a:rPr lang="en-US" altLang="en-US" dirty="0" smtClean="0"/>
              <a:t>Three address code</a:t>
            </a:r>
          </a:p>
          <a:p>
            <a:pPr lvl="4"/>
            <a:r>
              <a:rPr lang="en-US" altLang="en-US" dirty="0" smtClean="0"/>
              <a:t>t1 := NOT c</a:t>
            </a:r>
          </a:p>
          <a:p>
            <a:pPr lvl="4"/>
            <a:r>
              <a:rPr lang="en-US" altLang="en-US" dirty="0" smtClean="0"/>
              <a:t>t2 := b AND t1</a:t>
            </a:r>
          </a:p>
          <a:p>
            <a:pPr lvl="4"/>
            <a:r>
              <a:rPr lang="en-US" altLang="en-US" dirty="0" smtClean="0"/>
              <a:t>t3 := a OR t2</a:t>
            </a:r>
          </a:p>
          <a:p>
            <a:pPr lvl="1"/>
            <a:endParaRPr lang="en-US" altLang="en-US" dirty="0" smtClean="0"/>
          </a:p>
        </p:txBody>
      </p:sp>
      <p:sp>
        <p:nvSpPr>
          <p:cNvPr id="97284"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75EF91-EF8B-49BE-BFF1-BE49D8990117}" type="slidenum">
              <a:rPr lang="en-US" altLang="en-US">
                <a:solidFill>
                  <a:srgbClr val="FFFFFF"/>
                </a:solidFill>
              </a:rPr>
              <a:pPr/>
              <a:t>92</a:t>
            </a:fld>
            <a:endParaRPr lang="en-US" altLang="en-US">
              <a:solidFill>
                <a:srgbClr val="FFFFFF"/>
              </a:solidFill>
            </a:endParaRPr>
          </a:p>
        </p:txBody>
      </p:sp>
    </p:spTree>
    <p:extLst>
      <p:ext uri="{BB962C8B-B14F-4D97-AF65-F5344CB8AC3E}">
        <p14:creationId xmlns:p14="http://schemas.microsoft.com/office/powerpoint/2010/main" val="8124258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485652"/>
            <a:ext cx="9144001" cy="1325563"/>
          </a:xfrm>
        </p:spPr>
        <p:txBody>
          <a:bodyPr/>
          <a:lstStyle/>
          <a:p>
            <a:pPr>
              <a:defRPr/>
            </a:pPr>
            <a:r>
              <a:rPr lang="en-US" dirty="0" smtClean="0"/>
              <a:t>Numerical Representation: Relational operators</a:t>
            </a:r>
            <a:endParaRPr lang="en-US" dirty="0"/>
          </a:p>
        </p:txBody>
      </p:sp>
      <p:sp>
        <p:nvSpPr>
          <p:cNvPr id="96259" name="Content Placeholder 2"/>
          <p:cNvSpPr>
            <a:spLocks noGrp="1"/>
          </p:cNvSpPr>
          <p:nvPr>
            <p:ph sz="quarter" idx="1"/>
          </p:nvPr>
        </p:nvSpPr>
        <p:spPr>
          <a:xfrm>
            <a:off x="-1" y="1811215"/>
            <a:ext cx="8953081" cy="4873625"/>
          </a:xfrm>
        </p:spPr>
        <p:txBody>
          <a:bodyPr/>
          <a:lstStyle/>
          <a:p>
            <a:pPr>
              <a:defRPr/>
            </a:pPr>
            <a:r>
              <a:rPr lang="en-US" dirty="0" smtClean="0"/>
              <a:t>For  relational expression such as </a:t>
            </a:r>
            <a:r>
              <a:rPr lang="en-US" dirty="0" smtClean="0">
                <a:solidFill>
                  <a:schemeClr val="accent2"/>
                </a:solidFill>
              </a:rPr>
              <a:t>a&lt;b</a:t>
            </a:r>
            <a:r>
              <a:rPr lang="en-US" dirty="0" smtClean="0"/>
              <a:t>, the method treats them like conditional statement</a:t>
            </a:r>
          </a:p>
          <a:p>
            <a:pPr lvl="2">
              <a:defRPr/>
            </a:pPr>
            <a:r>
              <a:rPr lang="en-US" dirty="0" smtClean="0">
                <a:solidFill>
                  <a:srgbClr val="0070C0"/>
                </a:solidFill>
              </a:rPr>
              <a:t>If a &lt; b then 1 else 0</a:t>
            </a:r>
          </a:p>
          <a:p>
            <a:pPr>
              <a:defRPr/>
            </a:pPr>
            <a:r>
              <a:rPr lang="en-US" dirty="0" smtClean="0"/>
              <a:t>Three address code (3-AC)</a:t>
            </a:r>
          </a:p>
          <a:p>
            <a:pPr lvl="1">
              <a:defRPr/>
            </a:pPr>
            <a:r>
              <a:rPr lang="en-US" dirty="0" smtClean="0"/>
              <a:t>100	if a &lt; b </a:t>
            </a:r>
            <a:r>
              <a:rPr lang="en-US" dirty="0" err="1" smtClean="0"/>
              <a:t>goto</a:t>
            </a:r>
            <a:r>
              <a:rPr lang="en-US" dirty="0" smtClean="0"/>
              <a:t> </a:t>
            </a:r>
            <a:r>
              <a:rPr lang="en-US" dirty="0" smtClean="0">
                <a:solidFill>
                  <a:srgbClr val="0070C0"/>
                </a:solidFill>
              </a:rPr>
              <a:t>103</a:t>
            </a:r>
          </a:p>
          <a:p>
            <a:pPr lvl="1">
              <a:defRPr/>
            </a:pPr>
            <a:r>
              <a:rPr lang="en-US" dirty="0" smtClean="0"/>
              <a:t>101 	</a:t>
            </a:r>
            <a:r>
              <a:rPr lang="en-US" dirty="0" smtClean="0">
                <a:solidFill>
                  <a:srgbClr val="FF0000"/>
                </a:solidFill>
              </a:rPr>
              <a:t>t := 0</a:t>
            </a:r>
          </a:p>
          <a:p>
            <a:pPr lvl="1">
              <a:defRPr/>
            </a:pPr>
            <a:r>
              <a:rPr lang="en-US" dirty="0" smtClean="0"/>
              <a:t>102 	</a:t>
            </a:r>
            <a:r>
              <a:rPr lang="en-US" dirty="0" err="1" smtClean="0"/>
              <a:t>goto</a:t>
            </a:r>
            <a:r>
              <a:rPr lang="en-US" dirty="0" smtClean="0"/>
              <a:t> </a:t>
            </a:r>
            <a:r>
              <a:rPr lang="en-US" dirty="0" smtClean="0">
                <a:solidFill>
                  <a:schemeClr val="bg2">
                    <a:lumMod val="50000"/>
                  </a:schemeClr>
                </a:solidFill>
              </a:rPr>
              <a:t>104</a:t>
            </a:r>
          </a:p>
          <a:p>
            <a:pPr lvl="1">
              <a:defRPr/>
            </a:pPr>
            <a:r>
              <a:rPr lang="en-US" dirty="0" smtClean="0">
                <a:solidFill>
                  <a:schemeClr val="bg2">
                    <a:lumMod val="50000"/>
                  </a:schemeClr>
                </a:solidFill>
              </a:rPr>
              <a:t>103 </a:t>
            </a:r>
            <a:r>
              <a:rPr lang="en-US" dirty="0" smtClean="0"/>
              <a:t>	</a:t>
            </a:r>
            <a:r>
              <a:rPr lang="en-US" dirty="0" smtClean="0">
                <a:solidFill>
                  <a:srgbClr val="00B0F0"/>
                </a:solidFill>
              </a:rPr>
              <a:t>t:=1</a:t>
            </a:r>
          </a:p>
          <a:p>
            <a:pPr lvl="1">
              <a:defRPr/>
            </a:pPr>
            <a:r>
              <a:rPr lang="en-US" dirty="0" smtClean="0">
                <a:solidFill>
                  <a:schemeClr val="bg2">
                    <a:lumMod val="50000"/>
                  </a:schemeClr>
                </a:solidFill>
              </a:rPr>
              <a:t>104</a:t>
            </a:r>
            <a:r>
              <a:rPr lang="en-US" dirty="0" smtClean="0"/>
              <a:t>:	…</a:t>
            </a:r>
          </a:p>
          <a:p>
            <a:pPr>
              <a:defRPr/>
            </a:pPr>
            <a:endParaRPr lang="en-US" dirty="0" smtClean="0"/>
          </a:p>
        </p:txBody>
      </p:sp>
      <p:sp>
        <p:nvSpPr>
          <p:cNvPr id="98308"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FF9DFF-4310-4E83-9E5A-5622DC220044}" type="slidenum">
              <a:rPr lang="en-US" altLang="en-US">
                <a:solidFill>
                  <a:srgbClr val="FFFFFF"/>
                </a:solidFill>
              </a:rPr>
              <a:pPr/>
              <a:t>93</a:t>
            </a:fld>
            <a:endParaRPr lang="en-US" altLang="en-US">
              <a:solidFill>
                <a:srgbClr val="FFFFFF"/>
              </a:solidFill>
            </a:endParaRPr>
          </a:p>
        </p:txBody>
      </p:sp>
    </p:spTree>
    <p:extLst>
      <p:ext uri="{BB962C8B-B14F-4D97-AF65-F5344CB8AC3E}">
        <p14:creationId xmlns:p14="http://schemas.microsoft.com/office/powerpoint/2010/main" val="33244991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fontScale="90000"/>
          </a:bodyPr>
          <a:lstStyle/>
          <a:p>
            <a:pPr>
              <a:defRPr/>
            </a:pPr>
            <a:r>
              <a:rPr lang="en-US" dirty="0" smtClean="0"/>
              <a:t>Translation schema to implement a numerical representation of Boolean</a:t>
            </a:r>
            <a:endParaRPr lang="en-US" dirty="0"/>
          </a:p>
        </p:txBody>
      </p:sp>
      <p:sp>
        <p:nvSpPr>
          <p:cNvPr id="9933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CEC19C-7C66-4818-9950-1F50D42C0E17}" type="slidenum">
              <a:rPr lang="en-US" altLang="en-US">
                <a:solidFill>
                  <a:srgbClr val="FFFFFF"/>
                </a:solidFill>
              </a:rPr>
              <a:pPr/>
              <a:t>94</a:t>
            </a:fld>
            <a:endParaRPr lang="en-US" altLang="en-US">
              <a:solidFill>
                <a:srgbClr val="FFFFFF"/>
              </a:solidFill>
            </a:endParaRPr>
          </a:p>
        </p:txBody>
      </p:sp>
      <p:pic>
        <p:nvPicPr>
          <p:cNvPr id="993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7467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a:off x="304800" y="3962400"/>
            <a:ext cx="914400" cy="0"/>
          </a:xfrm>
          <a:prstGeom prst="straightConnector1">
            <a:avLst/>
          </a:prstGeom>
          <a:ln w="38100">
            <a:solidFill>
              <a:srgbClr val="CC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982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385223"/>
            <a:ext cx="7886700" cy="1325563"/>
          </a:xfrm>
        </p:spPr>
        <p:txBody>
          <a:bodyPr/>
          <a:lstStyle/>
          <a:p>
            <a:pPr>
              <a:defRPr/>
            </a:pPr>
            <a:r>
              <a:rPr lang="en-US" dirty="0" smtClean="0"/>
              <a:t>Example of evaluating 3-AC using Schema Translation</a:t>
            </a:r>
            <a:endParaRPr lang="en-US" dirty="0"/>
          </a:p>
        </p:txBody>
      </p:sp>
      <p:sp>
        <p:nvSpPr>
          <p:cNvPr id="100355" name="Slide Number Placeholder 3"/>
          <p:cNvSpPr>
            <a:spLocks noGrp="1"/>
          </p:cNvSpPr>
          <p:nvPr>
            <p:ph type="sldNum" sz="quarter" idx="4294967295"/>
          </p:nvPr>
        </p:nvSpPr>
        <p:spPr bwMode="auto">
          <a:xfrm>
            <a:off x="8129588" y="5734050"/>
            <a:ext cx="609600" cy="52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81DDD9-8D61-4EC6-8BB8-A86E98069A4D}" type="slidenum">
              <a:rPr lang="en-US" altLang="en-US">
                <a:solidFill>
                  <a:srgbClr val="FFFFFF"/>
                </a:solidFill>
              </a:rPr>
              <a:pPr/>
              <a:t>95</a:t>
            </a:fld>
            <a:endParaRPr lang="en-US" altLang="en-US">
              <a:solidFill>
                <a:srgbClr val="FFFFFF"/>
              </a:solidFill>
            </a:endParaRPr>
          </a:p>
        </p:txBody>
      </p:sp>
      <p:pic>
        <p:nvPicPr>
          <p:cNvPr id="10035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2133600"/>
            <a:ext cx="7467600" cy="2892425"/>
          </a:xfrm>
          <a:noFill/>
        </p:spPr>
      </p:pic>
    </p:spTree>
    <p:extLst>
      <p:ext uri="{BB962C8B-B14F-4D97-AF65-F5344CB8AC3E}">
        <p14:creationId xmlns:p14="http://schemas.microsoft.com/office/powerpoint/2010/main" val="1486078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
        <p:nvSpPr>
          <p:cNvPr id="3" name="Subtitle 2"/>
          <p:cNvSpPr>
            <a:spLocks noGrp="1"/>
          </p:cNvSpPr>
          <p:nvPr>
            <p:ph type="subTitle" idx="1"/>
          </p:nvPr>
        </p:nvSpPr>
        <p:spPr>
          <a:xfrm>
            <a:off x="291352" y="4014114"/>
            <a:ext cx="8470811" cy="450310"/>
          </a:xfrm>
        </p:spPr>
        <p:txBody>
          <a:bodyPr>
            <a:normAutofit fontScale="85000" lnSpcReduction="10000"/>
          </a:bodyPr>
          <a:lstStyle/>
          <a:p>
            <a:r>
              <a:rPr lang="en-US" dirty="0" smtClean="0"/>
              <a:t>STATEMENTS, WHILE-DO, IF/THEN/ELS/ BOOLEAN EXPRESSIONS</a:t>
            </a:r>
            <a:endParaRPr lang="en-US" dirty="0"/>
          </a:p>
        </p:txBody>
      </p:sp>
    </p:spTree>
    <p:extLst>
      <p:ext uri="{BB962C8B-B14F-4D97-AF65-F5344CB8AC3E}">
        <p14:creationId xmlns:p14="http://schemas.microsoft.com/office/powerpoint/2010/main" val="29030977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3-AC instructions</a:t>
            </a:r>
            <a:endParaRPr lang="en-US" dirty="0"/>
          </a:p>
        </p:txBody>
      </p:sp>
      <p:pic>
        <p:nvPicPr>
          <p:cNvPr id="4" name="Content Placeholder 3"/>
          <p:cNvPicPr>
            <a:picLocks noGrp="1" noChangeAspect="1"/>
          </p:cNvPicPr>
          <p:nvPr>
            <p:ph idx="1"/>
          </p:nvPr>
        </p:nvPicPr>
        <p:blipFill>
          <a:blip r:embed="rId2"/>
          <a:stretch>
            <a:fillRect/>
          </a:stretch>
        </p:blipFill>
        <p:spPr>
          <a:xfrm>
            <a:off x="628650" y="1835219"/>
            <a:ext cx="6194181" cy="4776595"/>
          </a:xfrm>
          <a:prstGeom prst="rect">
            <a:avLst/>
          </a:prstGeom>
        </p:spPr>
      </p:pic>
    </p:spTree>
    <p:extLst>
      <p:ext uri="{BB962C8B-B14F-4D97-AF65-F5344CB8AC3E}">
        <p14:creationId xmlns:p14="http://schemas.microsoft.com/office/powerpoint/2010/main" val="19642274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04800" y="723900"/>
            <a:ext cx="8534400" cy="5067300"/>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en-US" altLang="zh-CN" dirty="0"/>
              <a:t>Production                             Semantic Rules</a:t>
            </a:r>
          </a:p>
          <a:p>
            <a:pPr eaLnBrk="1" hangingPunct="1">
              <a:spcBef>
                <a:spcPct val="5000"/>
              </a:spcBef>
            </a:pPr>
            <a:r>
              <a:rPr lang="en-US" altLang="zh-CN" dirty="0" err="1"/>
              <a:t>S</a:t>
            </a:r>
            <a:r>
              <a:rPr lang="en-US" altLang="zh-CN" dirty="0" err="1">
                <a:sym typeface="Symbol" panose="05050102010706020507" pitchFamily="18" charset="2"/>
              </a:rPr>
              <a:t>if</a:t>
            </a:r>
            <a:r>
              <a:rPr lang="en-US" altLang="zh-CN" dirty="0">
                <a:sym typeface="Symbol" panose="05050102010706020507" pitchFamily="18" charset="2"/>
              </a:rPr>
              <a:t> E  then S1                     </a:t>
            </a:r>
            <a:r>
              <a:rPr lang="en-US" altLang="zh-CN" dirty="0" err="1">
                <a:sym typeface="Symbol" panose="05050102010706020507" pitchFamily="18" charset="2"/>
              </a:rPr>
              <a:t>E.true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E.false</a:t>
            </a:r>
            <a:r>
              <a:rPr lang="en-US" altLang="zh-CN" dirty="0">
                <a:sym typeface="Symbol" panose="05050102010706020507" pitchFamily="18" charset="2"/>
              </a:rPr>
              <a:t>=</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S1.next=</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S.code</a:t>
            </a:r>
            <a:r>
              <a:rPr lang="en-US" altLang="zh-CN" dirty="0">
                <a:sym typeface="Symbol" panose="05050102010706020507" pitchFamily="18" charset="2"/>
              </a:rPr>
              <a:t>=</a:t>
            </a:r>
            <a:r>
              <a:rPr lang="en-US" altLang="zh-CN" dirty="0" err="1">
                <a:sym typeface="Symbol" panose="05050102010706020507" pitchFamily="18" charset="2"/>
              </a:rPr>
              <a:t>E.code</a:t>
            </a:r>
            <a:r>
              <a:rPr lang="en-US" altLang="zh-CN" dirty="0">
                <a:sym typeface="Symbol" panose="05050102010706020507" pitchFamily="18" charset="2"/>
              </a:rPr>
              <a:t> ||gen(</a:t>
            </a:r>
            <a:r>
              <a:rPr lang="en-US" altLang="zh-CN" dirty="0" err="1">
                <a:sym typeface="Symbol" panose="05050102010706020507" pitchFamily="18" charset="2"/>
              </a:rPr>
              <a:t>E.true</a:t>
            </a:r>
            <a:r>
              <a:rPr lang="en-US" altLang="zh-CN" dirty="0">
                <a:sym typeface="Symbol" panose="05050102010706020507" pitchFamily="18" charset="2"/>
              </a:rPr>
              <a:t> ‘:’)</a:t>
            </a:r>
          </a:p>
          <a:p>
            <a:pPr eaLnBrk="1" hangingPunct="1">
              <a:spcBef>
                <a:spcPct val="5000"/>
              </a:spcBef>
            </a:pPr>
            <a:r>
              <a:rPr lang="en-US" altLang="zh-CN" dirty="0">
                <a:sym typeface="Symbol" panose="05050102010706020507" pitchFamily="18" charset="2"/>
              </a:rPr>
              <a:t>                                                     ||S1.code</a:t>
            </a:r>
          </a:p>
          <a:p>
            <a:pPr eaLnBrk="1" hangingPunct="1">
              <a:spcBef>
                <a:spcPct val="5000"/>
              </a:spcBef>
            </a:pPr>
            <a:r>
              <a:rPr lang="en-US" altLang="zh-CN" dirty="0" err="1"/>
              <a:t>S</a:t>
            </a:r>
            <a:r>
              <a:rPr lang="en-US" altLang="zh-CN" dirty="0" err="1">
                <a:sym typeface="Symbol" panose="05050102010706020507" pitchFamily="18" charset="2"/>
              </a:rPr>
              <a:t>if</a:t>
            </a:r>
            <a:r>
              <a:rPr lang="en-US" altLang="zh-CN" dirty="0">
                <a:sym typeface="Symbol" panose="05050102010706020507" pitchFamily="18" charset="2"/>
              </a:rPr>
              <a:t> E  then S1 else S2          </a:t>
            </a:r>
            <a:r>
              <a:rPr lang="en-US" altLang="zh-CN" dirty="0" err="1">
                <a:sym typeface="Symbol" panose="05050102010706020507" pitchFamily="18" charset="2"/>
              </a:rPr>
              <a:t>E.true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E.false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S1.next=</a:t>
            </a:r>
            <a:r>
              <a:rPr lang="en-US" altLang="zh-CN" dirty="0" err="1">
                <a:sym typeface="Symbol" panose="05050102010706020507" pitchFamily="18" charset="2"/>
              </a:rPr>
              <a:t>S.next</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S2.next=</a:t>
            </a:r>
            <a:r>
              <a:rPr lang="en-US" altLang="zh-CN" dirty="0" err="1">
                <a:sym typeface="Symbol" panose="05050102010706020507" pitchFamily="18" charset="2"/>
              </a:rPr>
              <a:t>S.next</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S.code</a:t>
            </a:r>
            <a:r>
              <a:rPr lang="en-US" altLang="zh-CN" dirty="0">
                <a:sym typeface="Symbol" panose="05050102010706020507" pitchFamily="18" charset="2"/>
              </a:rPr>
              <a:t>=</a:t>
            </a:r>
            <a:r>
              <a:rPr lang="en-US" altLang="zh-CN" dirty="0" err="1">
                <a:sym typeface="Symbol" panose="05050102010706020507" pitchFamily="18" charset="2"/>
              </a:rPr>
              <a:t>E.code</a:t>
            </a:r>
            <a:r>
              <a:rPr lang="en-US" altLang="zh-CN" dirty="0">
                <a:sym typeface="Symbol" panose="05050102010706020507" pitchFamily="18" charset="2"/>
              </a:rPr>
              <a:t> ||gen(</a:t>
            </a:r>
            <a:r>
              <a:rPr lang="en-US" altLang="zh-CN" dirty="0" err="1">
                <a:sym typeface="Symbol" panose="05050102010706020507" pitchFamily="18" charset="2"/>
              </a:rPr>
              <a:t>E.true</a:t>
            </a:r>
            <a:r>
              <a:rPr lang="en-US" altLang="zh-CN" dirty="0">
                <a:sym typeface="Symbol" panose="05050102010706020507" pitchFamily="18" charset="2"/>
              </a:rPr>
              <a:t> ‘:’)</a:t>
            </a:r>
          </a:p>
          <a:p>
            <a:pPr eaLnBrk="1" hangingPunct="1">
              <a:spcBef>
                <a:spcPct val="5000"/>
              </a:spcBef>
            </a:pPr>
            <a:r>
              <a:rPr lang="en-US" altLang="zh-CN" dirty="0">
                <a:sym typeface="Symbol" panose="05050102010706020507" pitchFamily="18" charset="2"/>
              </a:rPr>
              <a:t>                                                     ||S1.code||gen(‘</a:t>
            </a:r>
            <a:r>
              <a:rPr lang="en-US" altLang="zh-CN" dirty="0" err="1">
                <a:sym typeface="Symbol" panose="05050102010706020507" pitchFamily="18" charset="2"/>
              </a:rPr>
              <a:t>goto</a:t>
            </a:r>
            <a:r>
              <a:rPr lang="en-US" altLang="zh-CN" dirty="0">
                <a:sym typeface="Symbol" panose="05050102010706020507" pitchFamily="18" charset="2"/>
              </a:rPr>
              <a:t>’ </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gen(</a:t>
            </a:r>
            <a:r>
              <a:rPr lang="en-US" altLang="zh-CN" dirty="0" err="1">
                <a:sym typeface="Symbol" panose="05050102010706020507" pitchFamily="18" charset="2"/>
              </a:rPr>
              <a:t>E.false</a:t>
            </a:r>
            <a:r>
              <a:rPr lang="en-US" altLang="zh-CN" dirty="0">
                <a:sym typeface="Symbol" panose="05050102010706020507" pitchFamily="18" charset="2"/>
              </a:rPr>
              <a:t> ‘:’)||S2.code</a:t>
            </a:r>
            <a:endParaRPr lang="en-US" altLang="zh-CN" dirty="0"/>
          </a:p>
        </p:txBody>
      </p:sp>
    </p:spTree>
    <p:extLst>
      <p:ext uri="{BB962C8B-B14F-4D97-AF65-F5344CB8AC3E}">
        <p14:creationId xmlns:p14="http://schemas.microsoft.com/office/powerpoint/2010/main" val="27022015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4800" y="723900"/>
            <a:ext cx="8534400" cy="3176588"/>
          </a:xfrm>
          <a:prstGeom prst="rect">
            <a:avLst/>
          </a:prstGeom>
          <a:solidFill>
            <a:schemeClr val="accent1">
              <a:lumMod val="40000"/>
              <a:lumOff val="60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en-US" altLang="zh-CN" dirty="0"/>
              <a:t>Production                             Semantic Rules</a:t>
            </a:r>
          </a:p>
          <a:p>
            <a:pPr eaLnBrk="1" hangingPunct="1">
              <a:spcBef>
                <a:spcPct val="5000"/>
              </a:spcBef>
            </a:pPr>
            <a:r>
              <a:rPr lang="en-US" altLang="zh-CN" dirty="0" err="1"/>
              <a:t>S</a:t>
            </a:r>
            <a:r>
              <a:rPr lang="en-US" altLang="zh-CN" dirty="0" err="1">
                <a:sym typeface="Symbol" panose="05050102010706020507" pitchFamily="18" charset="2"/>
              </a:rPr>
              <a:t>while</a:t>
            </a:r>
            <a:r>
              <a:rPr lang="en-US" altLang="zh-CN" dirty="0">
                <a:sym typeface="Symbol" panose="05050102010706020507" pitchFamily="18" charset="2"/>
              </a:rPr>
              <a:t>  E  do S1                  </a:t>
            </a:r>
            <a:r>
              <a:rPr lang="en-US" altLang="zh-CN" dirty="0" err="1">
                <a:sym typeface="Symbol" panose="05050102010706020507" pitchFamily="18" charset="2"/>
              </a:rPr>
              <a:t>S.begin</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E.true</a:t>
            </a:r>
            <a:r>
              <a:rPr lang="en-US" altLang="zh-CN" dirty="0">
                <a:sym typeface="Symbol" panose="05050102010706020507" pitchFamily="18" charset="2"/>
              </a:rPr>
              <a:t>=</a:t>
            </a:r>
            <a:r>
              <a:rPr lang="en-US" altLang="zh-CN" dirty="0" err="1">
                <a:sym typeface="Symbol" panose="05050102010706020507" pitchFamily="18" charset="2"/>
              </a:rPr>
              <a:t>newlabel</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E.false</a:t>
            </a:r>
            <a:r>
              <a:rPr lang="en-US" altLang="zh-CN" dirty="0">
                <a:sym typeface="Symbol" panose="05050102010706020507" pitchFamily="18" charset="2"/>
              </a:rPr>
              <a:t>=</a:t>
            </a:r>
            <a:r>
              <a:rPr lang="en-US" altLang="zh-CN" dirty="0" err="1">
                <a:sym typeface="Symbol" panose="05050102010706020507" pitchFamily="18" charset="2"/>
              </a:rPr>
              <a:t>S.next</a:t>
            </a:r>
            <a:r>
              <a:rPr lang="en-US" altLang="zh-CN" dirty="0">
                <a:sym typeface="Symbol" panose="05050102010706020507" pitchFamily="18" charset="2"/>
              </a:rPr>
              <a:t>;</a:t>
            </a:r>
          </a:p>
          <a:p>
            <a:pPr eaLnBrk="1" hangingPunct="1">
              <a:spcBef>
                <a:spcPct val="5000"/>
              </a:spcBef>
            </a:pPr>
            <a:r>
              <a:rPr lang="en-US" altLang="zh-CN" dirty="0">
                <a:sym typeface="Symbol" panose="05050102010706020507" pitchFamily="18" charset="2"/>
              </a:rPr>
              <a:t>                                                 S1.next=</a:t>
            </a:r>
            <a:r>
              <a:rPr lang="en-US" altLang="zh-CN" dirty="0" err="1">
                <a:sym typeface="Symbol" panose="05050102010706020507" pitchFamily="18" charset="2"/>
              </a:rPr>
              <a:t>S.begin</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a:t>
            </a:r>
            <a:r>
              <a:rPr lang="en-US" altLang="zh-CN" dirty="0" err="1">
                <a:sym typeface="Symbol" panose="05050102010706020507" pitchFamily="18" charset="2"/>
              </a:rPr>
              <a:t>S.code</a:t>
            </a:r>
            <a:r>
              <a:rPr lang="en-US" altLang="zh-CN" dirty="0">
                <a:sym typeface="Symbol" panose="05050102010706020507" pitchFamily="18" charset="2"/>
              </a:rPr>
              <a:t>=gen(</a:t>
            </a:r>
            <a:r>
              <a:rPr lang="en-US" altLang="zh-CN" dirty="0" err="1">
                <a:sym typeface="Symbol" panose="05050102010706020507" pitchFamily="18" charset="2"/>
              </a:rPr>
              <a:t>S.begin</a:t>
            </a:r>
            <a:r>
              <a:rPr lang="en-US" altLang="zh-CN" dirty="0">
                <a:sym typeface="Symbol" panose="05050102010706020507" pitchFamily="18" charset="2"/>
              </a:rPr>
              <a:t> ‘:’)||</a:t>
            </a:r>
            <a:r>
              <a:rPr lang="en-US" altLang="zh-CN" dirty="0" err="1">
                <a:sym typeface="Symbol" panose="05050102010706020507" pitchFamily="18" charset="2"/>
              </a:rPr>
              <a:t>E.code</a:t>
            </a:r>
            <a:endParaRPr lang="en-US" altLang="zh-CN" dirty="0">
              <a:sym typeface="Symbol" panose="05050102010706020507" pitchFamily="18" charset="2"/>
            </a:endParaRPr>
          </a:p>
          <a:p>
            <a:pPr eaLnBrk="1" hangingPunct="1">
              <a:spcBef>
                <a:spcPct val="5000"/>
              </a:spcBef>
            </a:pPr>
            <a:r>
              <a:rPr lang="en-US" altLang="zh-CN" dirty="0">
                <a:sym typeface="Symbol" panose="05050102010706020507" pitchFamily="18" charset="2"/>
              </a:rPr>
              <a:t>                                                    ||gen(</a:t>
            </a:r>
            <a:r>
              <a:rPr lang="en-US" altLang="zh-CN" dirty="0" err="1">
                <a:sym typeface="Symbol" panose="05050102010706020507" pitchFamily="18" charset="2"/>
              </a:rPr>
              <a:t>E.true</a:t>
            </a:r>
            <a:r>
              <a:rPr lang="en-US" altLang="zh-CN" dirty="0">
                <a:sym typeface="Symbol" panose="05050102010706020507" pitchFamily="18" charset="2"/>
              </a:rPr>
              <a:t> ‘:’)</a:t>
            </a:r>
          </a:p>
          <a:p>
            <a:pPr eaLnBrk="1" hangingPunct="1">
              <a:spcBef>
                <a:spcPct val="5000"/>
              </a:spcBef>
            </a:pPr>
            <a:r>
              <a:rPr lang="en-US" altLang="zh-CN" dirty="0">
                <a:sym typeface="Symbol" panose="05050102010706020507" pitchFamily="18" charset="2"/>
              </a:rPr>
              <a:t>                                                     ||S1.code||gen(‘</a:t>
            </a:r>
            <a:r>
              <a:rPr lang="en-US" altLang="zh-CN" dirty="0" err="1">
                <a:sym typeface="Symbol" panose="05050102010706020507" pitchFamily="18" charset="2"/>
              </a:rPr>
              <a:t>goto</a:t>
            </a:r>
            <a:r>
              <a:rPr lang="en-US" altLang="zh-CN" dirty="0">
                <a:sym typeface="Symbol" panose="05050102010706020507" pitchFamily="18" charset="2"/>
              </a:rPr>
              <a:t>’ </a:t>
            </a:r>
            <a:r>
              <a:rPr lang="en-US" altLang="zh-CN" dirty="0" err="1">
                <a:sym typeface="Symbol" panose="05050102010706020507" pitchFamily="18" charset="2"/>
              </a:rPr>
              <a:t>S.begin</a:t>
            </a:r>
            <a:r>
              <a:rPr lang="en-US" altLang="zh-CN" dirty="0">
                <a:sym typeface="Symbol" panose="05050102010706020507" pitchFamily="18" charset="2"/>
              </a:rPr>
              <a:t>)</a:t>
            </a:r>
          </a:p>
        </p:txBody>
      </p:sp>
    </p:spTree>
    <p:extLst>
      <p:ext uri="{BB962C8B-B14F-4D97-AF65-F5344CB8AC3E}">
        <p14:creationId xmlns:p14="http://schemas.microsoft.com/office/powerpoint/2010/main" val="1679892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UNDAerospace.pptx" id="{F7118328-E834-46A0-83EC-F744BFE60237}" vid="{D2773446-F50F-4EEB-A44E-9265065B0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PresentationUNDAerospace_Template</Template>
  <TotalTime>2667</TotalTime>
  <Words>6279</Words>
  <Application>Microsoft Office PowerPoint</Application>
  <PresentationFormat>On-screen Show (4:3)</PresentationFormat>
  <Paragraphs>872</Paragraphs>
  <Slides>100</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宋体</vt:lpstr>
      <vt:lpstr>Arial</vt:lpstr>
      <vt:lpstr>Calibri</vt:lpstr>
      <vt:lpstr>Calibri Light</vt:lpstr>
      <vt:lpstr>Franklin Gothic Book</vt:lpstr>
      <vt:lpstr>Helvetica</vt:lpstr>
      <vt:lpstr>Symbol</vt:lpstr>
      <vt:lpstr>Tahoma</vt:lpstr>
      <vt:lpstr>Times New Roman</vt:lpstr>
      <vt:lpstr>Wingdings</vt:lpstr>
      <vt:lpstr>Wingdings 2</vt:lpstr>
      <vt:lpstr>Office Theme</vt:lpstr>
      <vt:lpstr>Csci465:  Principals of Translations Chapter 6: Intermediate Code Generations and Type checking</vt:lpstr>
      <vt:lpstr>Important Announcements: Nov.30.2017</vt:lpstr>
      <vt:lpstr>Objective</vt:lpstr>
      <vt:lpstr>Type checking</vt:lpstr>
      <vt:lpstr>A simple scenario</vt:lpstr>
      <vt:lpstr>Checking?</vt:lpstr>
      <vt:lpstr>Examples of static checking</vt:lpstr>
      <vt:lpstr>Type systems?</vt:lpstr>
      <vt:lpstr>Example of Type checking:1</vt:lpstr>
      <vt:lpstr>Type checking: names checking</vt:lpstr>
      <vt:lpstr>Type checker: Position</vt:lpstr>
      <vt:lpstr>Why do we need type information?</vt:lpstr>
      <vt:lpstr>The Idea behind Type Systems</vt:lpstr>
      <vt:lpstr>Example of using reference manual</vt:lpstr>
      <vt:lpstr>Type expressions?</vt:lpstr>
      <vt:lpstr>Type constructor: Example of Pointer</vt:lpstr>
      <vt:lpstr>Type Systems: 1</vt:lpstr>
      <vt:lpstr>Type Systems: 2</vt:lpstr>
      <vt:lpstr>More on Type Constructors </vt:lpstr>
      <vt:lpstr>Example: Type expression for int [2][3]</vt:lpstr>
      <vt:lpstr>Type checker</vt:lpstr>
      <vt:lpstr>Dynamic type checking</vt:lpstr>
      <vt:lpstr>Runt-time Safety</vt:lpstr>
      <vt:lpstr>Ensuring Run-time safety</vt:lpstr>
      <vt:lpstr>Generating Better CODE (Implementation of + in FORTARN 77)</vt:lpstr>
      <vt:lpstr>RUN-Time Checking and Conversion for + in FORTAN 77</vt:lpstr>
      <vt:lpstr>Compile-time vs. Run-time</vt:lpstr>
      <vt:lpstr>Type equivalence:1</vt:lpstr>
      <vt:lpstr>Type equivalence:2</vt:lpstr>
      <vt:lpstr>Type equivalence:3</vt:lpstr>
      <vt:lpstr>Name equivalence</vt:lpstr>
      <vt:lpstr>Name equivalence: 2</vt:lpstr>
      <vt:lpstr>Structural equivalence</vt:lpstr>
      <vt:lpstr>The applicability of types?</vt:lpstr>
      <vt:lpstr>Type checking (revisited)</vt:lpstr>
      <vt:lpstr>Rules for type checking</vt:lpstr>
      <vt:lpstr>Type Inference</vt:lpstr>
      <vt:lpstr>Example of Inference Rules using functions</vt:lpstr>
      <vt:lpstr>Compiler and type error</vt:lpstr>
      <vt:lpstr>Type of declarations</vt:lpstr>
      <vt:lpstr>Type conversions</vt:lpstr>
      <vt:lpstr>Coercions (implicit type conversion)  </vt:lpstr>
      <vt:lpstr>Casting (explicit type conversion)</vt:lpstr>
      <vt:lpstr>Specification of a simple type checker</vt:lpstr>
      <vt:lpstr>Example of SAMPLE program generated </vt:lpstr>
      <vt:lpstr>Translation scheme to save variable declaration</vt:lpstr>
      <vt:lpstr>Type checking of expressions</vt:lpstr>
      <vt:lpstr>Type checking of  Programming Statements </vt:lpstr>
      <vt:lpstr>Type checking of Statements (S)</vt:lpstr>
      <vt:lpstr>Type checking of functions</vt:lpstr>
      <vt:lpstr>Type-checking rules for coercion from integer to real</vt:lpstr>
      <vt:lpstr>How compute ID’s relative address using type</vt:lpstr>
      <vt:lpstr>PowerPoint Presentation</vt:lpstr>
      <vt:lpstr>PowerPoint Presentation</vt:lpstr>
      <vt:lpstr>Csci465:  Principals of Translations Chapter 6: Intermediate Code Generation</vt:lpstr>
      <vt:lpstr>Intermediate code generation(or Intermediate Representation)</vt:lpstr>
      <vt:lpstr>Back-end/Front-end</vt:lpstr>
      <vt:lpstr>PowerPoint Presentation</vt:lpstr>
      <vt:lpstr>Benefits of IC</vt:lpstr>
      <vt:lpstr>Translating a program</vt:lpstr>
      <vt:lpstr>Compiler and intermediate representations</vt:lpstr>
      <vt:lpstr>Intermediate representation (IR)</vt:lpstr>
      <vt:lpstr>Three address code for EXPRESSION</vt:lpstr>
      <vt:lpstr>Syntax tree</vt:lpstr>
      <vt:lpstr>Variants of Syntax trees</vt:lpstr>
      <vt:lpstr>DAG (Directed Acyclic Graph) for expressions</vt:lpstr>
      <vt:lpstr>PowerPoint Presentation</vt:lpstr>
      <vt:lpstr>Example of DAG </vt:lpstr>
      <vt:lpstr>DAG</vt:lpstr>
      <vt:lpstr>Three address code for EXPRESSION</vt:lpstr>
      <vt:lpstr>SDD to generate syntax trees of DAGS</vt:lpstr>
      <vt:lpstr>STEPS FOR CONSTRUCTING THE DAG FOR EXAMPLE a+a*(b-c) + d* (b-c)</vt:lpstr>
      <vt:lpstr>Nodes of A DAG</vt:lpstr>
      <vt:lpstr>PowerPoint Presentation</vt:lpstr>
      <vt:lpstr>Three-address code (3AC)</vt:lpstr>
      <vt:lpstr>Example 6.1: DAG (3AC) </vt:lpstr>
      <vt:lpstr>3-address mode: addresses &amp; instructions</vt:lpstr>
      <vt:lpstr>3-address mode: Instructions SET ( 1)</vt:lpstr>
      <vt:lpstr>3-address mode: Procedures</vt:lpstr>
      <vt:lpstr>Translation scheme for 3-AC generation of assignment</vt:lpstr>
      <vt:lpstr>SDD to emit 3-AC for Assignment Statement</vt:lpstr>
      <vt:lpstr>SDD to emit 3AC for While-DO</vt:lpstr>
      <vt:lpstr>SDD to emit 3AC for While-DO (annotated)</vt:lpstr>
      <vt:lpstr>translating High level statement into 3-address code (3-AC)</vt:lpstr>
      <vt:lpstr>Using position numbers</vt:lpstr>
      <vt:lpstr>Implementation of 3-AC: Quadruples</vt:lpstr>
      <vt:lpstr>Two implementation of three-code instructions:</vt:lpstr>
      <vt:lpstr>Boolean expressions</vt:lpstr>
      <vt:lpstr>Boolean expression: 2</vt:lpstr>
      <vt:lpstr>Boolean expression: 3</vt:lpstr>
      <vt:lpstr>Methods of Translating Boolean Expressions</vt:lpstr>
      <vt:lpstr>Numerical Representation</vt:lpstr>
      <vt:lpstr>Numerical Representation: Relational operators</vt:lpstr>
      <vt:lpstr>Translation schema to implement a numerical representation of Boolean</vt:lpstr>
      <vt:lpstr>Example of evaluating 3-AC using Schema Translation</vt:lpstr>
      <vt:lpstr>SUMMARY</vt:lpstr>
      <vt:lpstr>Summary of 3-AC instructions</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Olson</dc:creator>
  <cp:lastModifiedBy>Hassan Reza</cp:lastModifiedBy>
  <cp:revision>140</cp:revision>
  <dcterms:created xsi:type="dcterms:W3CDTF">2015-08-12T16:59:57Z</dcterms:created>
  <dcterms:modified xsi:type="dcterms:W3CDTF">2017-12-05T15:32:19Z</dcterms:modified>
</cp:coreProperties>
</file>