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60" r:id="rId2"/>
    <p:sldId id="31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32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321" r:id="rId29"/>
    <p:sldId id="288" r:id="rId30"/>
    <p:sldId id="290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3" r:id="rId44"/>
    <p:sldId id="304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88" autoAdjust="0"/>
  </p:normalViewPr>
  <p:slideViewPr>
    <p:cSldViewPr snapToGrid="0">
      <p:cViewPr varScale="1">
        <p:scale>
          <a:sx n="95" d="100"/>
          <a:sy n="95" d="100"/>
        </p:scale>
        <p:origin x="204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2065-D077-4E32-86B1-106B8E0B2C9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C48A-A97A-465E-941E-13E0956B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AC968A3-0FE2-4EB0-91F9-844A2BA51453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44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25CE3D-74D8-4C3C-AA98-20E74BD9A5CD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94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130D2B-B91E-418D-82A3-C204D8D2BA32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Assumptions: we assume the run-time storage comes in block. Each block consists of contiguous bytes, where a byte is the smallest unit of addressable memory. A byte is eight bits and four bytes from a machine word. Also important is the storage layout for data objects ; it is influenced by the addressing requirements of the target machine such 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as storage alignment</a:t>
            </a:r>
            <a:r>
              <a:rPr lang="en-US" altLang="en-US" dirty="0" smtClean="0">
                <a:latin typeface="Arial" panose="020B0604020202020204" pitchFamily="34" charset="0"/>
              </a:rPr>
              <a:t>. For example, add instructions on many machine require integer to be aligned (</a:t>
            </a:r>
            <a:r>
              <a:rPr lang="en-US" altLang="en-US" dirty="0" err="1" smtClean="0">
                <a:latin typeface="Arial" panose="020B0604020202020204" pitchFamily="34" charset="0"/>
              </a:rPr>
              <a:t>i.e</a:t>
            </a:r>
            <a:r>
              <a:rPr lang="en-US" altLang="en-US" dirty="0" smtClean="0">
                <a:latin typeface="Arial" panose="020B0604020202020204" pitchFamily="34" charset="0"/>
              </a:rPr>
              <a:t>, they placed at an address divisible by 4)</a:t>
            </a:r>
          </a:p>
        </p:txBody>
      </p:sp>
    </p:spTree>
    <p:extLst>
      <p:ext uri="{BB962C8B-B14F-4D97-AF65-F5344CB8AC3E}">
        <p14:creationId xmlns:p14="http://schemas.microsoft.com/office/powerpoint/2010/main" val="233757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9B0CA4-63BD-485D-96F7-9B86EEC1710B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 dirty="0" smtClean="0">
                <a:latin typeface="Arial" panose="020B0604020202020204" pitchFamily="34" charset="0"/>
              </a:rPr>
              <a:t>Any program you run has</a:t>
            </a:r>
            <a:r>
              <a:rPr lang="en-US" altLang="en-US" sz="1800" baseline="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some memory which is divided into:</a:t>
            </a:r>
          </a:p>
          <a:p>
            <a:pPr lvl="1"/>
            <a:r>
              <a:rPr lang="en-US" altLang="en-US" sz="1600" dirty="0" smtClean="0">
                <a:latin typeface="Arial" panose="020B0604020202020204" pitchFamily="34" charset="0"/>
              </a:rPr>
              <a:t>Code Segment</a:t>
            </a:r>
          </a:p>
          <a:p>
            <a:pPr lvl="1"/>
            <a:r>
              <a:rPr lang="en-US" altLang="en-US" sz="1600" dirty="0" smtClean="0">
                <a:latin typeface="Arial" panose="020B0604020202020204" pitchFamily="34" charset="0"/>
              </a:rPr>
              <a:t>Data Segment (Holds Global Data)</a:t>
            </a:r>
          </a:p>
          <a:p>
            <a:pPr lvl="1"/>
            <a:r>
              <a:rPr lang="en-US" altLang="en-US" sz="1600" dirty="0" smtClean="0">
                <a:latin typeface="Arial" panose="020B0604020202020204" pitchFamily="34" charset="0"/>
              </a:rPr>
              <a:t>Stack (the local variables and other temporary information are stored and grow downward)</a:t>
            </a:r>
          </a:p>
          <a:p>
            <a:pPr lvl="1"/>
            <a:r>
              <a:rPr lang="en-US" altLang="en-US" sz="1600" dirty="0" smtClean="0">
                <a:latin typeface="Arial" panose="020B0604020202020204" pitchFamily="34" charset="0"/>
              </a:rPr>
              <a:t>Heap (upward growing)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3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400" b="1" dirty="0" smtClean="0">
                <a:latin typeface="Arial" panose="020B0604020202020204" pitchFamily="34" charset="0"/>
              </a:rPr>
              <a:t>Nesting Depth: </a:t>
            </a:r>
            <a:r>
              <a:rPr lang="en-US" altLang="en-US" dirty="0" smtClean="0">
                <a:latin typeface="Arial" panose="020B0604020202020204" pitchFamily="34" charset="0"/>
              </a:rPr>
              <a:t>if procedure is defined right after a procedure at nesting  depth 1, then p’s nesting depth is i+1. Suppose that the procedure P at the top of stack is at nesting np and P needs to access x, which is a variable within some procedure, say, q that surrounds P with nesting qn. Note that nq&lt;= np with equality only if p and q are the same procedure. To get x, we start at the AR for p at the top of the stack and follow the access link </a:t>
            </a:r>
            <a:r>
              <a:rPr lang="en-US" altLang="en-US" b="1" dirty="0" smtClean="0">
                <a:latin typeface="Arial" panose="020B0604020202020204" pitchFamily="34" charset="0"/>
              </a:rPr>
              <a:t>np-nq</a:t>
            </a:r>
            <a:r>
              <a:rPr lang="en-US" altLang="en-US" dirty="0" smtClean="0">
                <a:latin typeface="Arial" panose="020B0604020202020204" pitchFamily="34" charset="0"/>
              </a:rPr>
              <a:t> times from AR to AR. </a:t>
            </a:r>
          </a:p>
          <a:p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</a:rPr>
              <a:t>We should finally end up at an AR for q which must be the most recent (or highest) AR for q that is currently on the top of the stack. This activation record contains the x we are looking for. Because the compiler knows the layout and organization of AR, x will be located at some fixed offset from the position in q’s AR that we have reached by simply following the LAST access link.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37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DF6BB9-608E-4848-9508-93B36E3FAF6E}" type="slidenum">
              <a:rPr lang="en-US" altLang="en-US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02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86C408-E427-474B-8D33-080131078CE2}" type="slidenum">
              <a:rPr lang="en-US" altLang="en-US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90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B0F31E-D676-4AF5-9CF6-787EDD5F2ACC}" type="slidenum">
              <a:rPr lang="en-US" altLang="en-US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4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99460E-A8DA-4E5A-ADED-0E508598A73C}" type="slidenum">
              <a:rPr lang="en-US" altLang="en-US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58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S: sort; q:</a:t>
            </a:r>
            <a:r>
              <a:rPr lang="en-US" baseline="0" dirty="0" smtClean="0"/>
              <a:t> quick; e: exchange; p: partition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DD536E-E653-40F9-96F5-AE95E8CE588D}" type="slidenum">
              <a:rPr lang="en-US" altLang="en-US">
                <a:latin typeface="Arial" panose="020B0604020202020204" pitchFamily="34" charset="0"/>
              </a:rPr>
              <a:pPr/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1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28ACDC-C722-47EE-B516-5E06DBC27C7A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4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417DC3-4755-48BE-A73E-C6B3DBCD5169}" type="slidenum">
              <a:rPr lang="en-US" altLang="en-US">
                <a:latin typeface="Arial" panose="020B0604020202020204" pitchFamily="34" charset="0"/>
              </a:rPr>
              <a:pPr/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In </a:t>
            </a:r>
            <a:r>
              <a:rPr lang="en-US" altLang="en-US" i="1" dirty="0" smtClean="0">
                <a:latin typeface="Arial" panose="020B0604020202020204" pitchFamily="34" charset="0"/>
              </a:rPr>
              <a:t>dynamic</a:t>
            </a:r>
            <a:r>
              <a:rPr lang="en-US" altLang="en-US" dirty="0" smtClean="0">
                <a:latin typeface="Arial" panose="020B0604020202020204" pitchFamily="34" charset="0"/>
              </a:rPr>
              <a:t> scoping, by contrast, you search in the local function first, then you search in the function that </a:t>
            </a:r>
            <a:r>
              <a:rPr lang="en-US" altLang="en-US" i="1" dirty="0" smtClean="0">
                <a:latin typeface="Arial" panose="020B0604020202020204" pitchFamily="34" charset="0"/>
              </a:rPr>
              <a:t>called</a:t>
            </a:r>
            <a:r>
              <a:rPr lang="en-US" altLang="en-US" dirty="0" smtClean="0">
                <a:latin typeface="Arial" panose="020B0604020202020204" pitchFamily="34" charset="0"/>
              </a:rPr>
              <a:t> the local function, then you search in the function that called </a:t>
            </a:r>
            <a:r>
              <a:rPr lang="en-US" altLang="en-US" i="1" dirty="0" smtClean="0">
                <a:latin typeface="Arial" panose="020B0604020202020204" pitchFamily="34" charset="0"/>
              </a:rPr>
              <a:t>that</a:t>
            </a:r>
            <a:r>
              <a:rPr lang="en-US" altLang="en-US" dirty="0" smtClean="0">
                <a:latin typeface="Arial" panose="020B0604020202020204" pitchFamily="34" charset="0"/>
              </a:rPr>
              <a:t> function, and so on, up the call stack. "Dynamic" refers to </a:t>
            </a:r>
            <a:r>
              <a:rPr lang="en-US" altLang="en-US" i="1" dirty="0" smtClean="0">
                <a:latin typeface="Arial" panose="020B0604020202020204" pitchFamily="34" charset="0"/>
              </a:rPr>
              <a:t>change,</a:t>
            </a:r>
            <a:r>
              <a:rPr lang="en-US" altLang="en-US" dirty="0" smtClean="0">
                <a:latin typeface="Arial" panose="020B0604020202020204" pitchFamily="34" charset="0"/>
              </a:rPr>
              <a:t> in that the call stack can be different every time a given function is called, and so the function might hit different variables depending on where it is called from. </a:t>
            </a:r>
          </a:p>
        </p:txBody>
      </p:sp>
    </p:spTree>
    <p:extLst>
      <p:ext uri="{BB962C8B-B14F-4D97-AF65-F5344CB8AC3E}">
        <p14:creationId xmlns:p14="http://schemas.microsoft.com/office/powerpoint/2010/main" val="2603356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79AFE2B-6E7B-4429-9175-C1661349B13F}" type="slidenum">
              <a:rPr lang="en-US" altLang="en-US">
                <a:latin typeface="Arial" panose="020B0604020202020204" pitchFamily="34" charset="0"/>
              </a:rPr>
              <a:pPr/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59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AB9E11-5D8F-484D-A0AD-239CFFC1EF79}" type="slidenum">
              <a:rPr lang="en-US" altLang="en-US">
                <a:latin typeface="Arial" panose="020B0604020202020204" pitchFamily="34" charset="0"/>
              </a:rPr>
              <a:pPr/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18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A7A974-1B28-4426-A7EA-DA2F1B500ADF}" type="slidenum">
              <a:rPr lang="en-US" altLang="en-US">
                <a:latin typeface="Arial" panose="020B0604020202020204" pitchFamily="34" charset="0"/>
              </a:rPr>
              <a:pPr/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27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7E1D0D-8281-451A-B18E-029271E07F98}" type="slidenum">
              <a:rPr lang="en-US" altLang="en-US">
                <a:latin typeface="Arial" panose="020B0604020202020204" pitchFamily="34" charset="0"/>
              </a:rPr>
              <a:pPr/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89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B827C3-2E38-46E9-BD9A-3E32F203CDBF}" type="slidenum">
              <a:rPr lang="en-US" altLang="en-US">
                <a:latin typeface="Arial" panose="020B0604020202020204" pitchFamily="34" charset="0"/>
              </a:rPr>
              <a:pPr/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Arial" panose="020B0604020202020204" pitchFamily="34" charset="0"/>
              </a:rPr>
              <a:t>Note</a:t>
            </a:r>
            <a:r>
              <a:rPr lang="en-US" altLang="en-US" dirty="0" smtClean="0">
                <a:latin typeface="Arial" panose="020B0604020202020204" pitchFamily="34" charset="0"/>
              </a:rPr>
              <a:t>: Static variables</a:t>
            </a:r>
            <a:r>
              <a:rPr lang="en-US" altLang="en-US" baseline="0" dirty="0" smtClean="0">
                <a:latin typeface="Arial" panose="020B0604020202020204" pitchFamily="34" charset="0"/>
              </a:rPr>
              <a:t> = </a:t>
            </a:r>
            <a:r>
              <a:rPr lang="en-US" altLang="en-US" b="1" dirty="0" smtClean="0">
                <a:latin typeface="Arial" panose="020B0604020202020204" pitchFamily="34" charset="0"/>
              </a:rPr>
              <a:t>global</a:t>
            </a:r>
            <a:r>
              <a:rPr lang="en-US" altLang="en-US" dirty="0" smtClean="0">
                <a:latin typeface="Arial" panose="020B0604020202020204" pitchFamily="34" charset="0"/>
              </a:rPr>
              <a:t> variables in PASCAL</a:t>
            </a:r>
          </a:p>
        </p:txBody>
      </p:sp>
    </p:spTree>
    <p:extLst>
      <p:ext uri="{BB962C8B-B14F-4D97-AF65-F5344CB8AC3E}">
        <p14:creationId xmlns:p14="http://schemas.microsoft.com/office/powerpoint/2010/main" val="1563770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62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1FBFE4-C5DF-45DC-ABA1-45821CB86ECF}" type="slidenum">
              <a:rPr lang="en-US" altLang="en-US">
                <a:latin typeface="Arial" panose="020B0604020202020204" pitchFamily="34" charset="0"/>
              </a:rPr>
              <a:pPr/>
              <a:t>55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45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9B9C51-1848-43A7-AC39-8F2AC6592A82}" type="slidenum">
              <a:rPr lang="en-US" altLang="en-US">
                <a:latin typeface="Arial" panose="020B0604020202020204" pitchFamily="34" charset="0"/>
              </a:rPr>
              <a:pPr/>
              <a:t>56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34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6615B8-ADAE-45D3-806D-368BDB5D4252}" type="slidenum">
              <a:rPr lang="en-US" altLang="en-US">
                <a:latin typeface="Arial" panose="020B0604020202020204" pitchFamily="34" charset="0"/>
              </a:rPr>
              <a:pPr/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1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8D1109-5415-4506-8DD4-81616E43C0D8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04B2FA-6D31-437B-905F-CA2788E4AE36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0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1AA873-8998-4C6C-AC6E-C26927A32099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462" lvl="0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2"/>
              <a:buNone/>
              <a:defRPr/>
            </a:pPr>
            <a:r>
              <a:rPr lang="en-US" sz="2000" dirty="0" smtClean="0"/>
              <a:t>Recursive</a:t>
            </a:r>
          </a:p>
          <a:p>
            <a:pPr marL="0" lvl="0" indent="-181039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"/>
              <a:defRPr/>
            </a:pPr>
            <a:r>
              <a:rPr lang="en-US" sz="3200" dirty="0" smtClean="0"/>
              <a:t>if a new activation can begin before an earlier activation of the same procedure has ended. 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7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85792C-B98F-484D-A454-A12676A9EB44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2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998E981-B678-4467-9BB2-079E9E9CFF72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90559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367FB8-6F9D-41E5-B65F-AA3E7F53D14D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07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D1BC5E-0E57-484B-8460-C3938CA094CB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2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257800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353" y="2160494"/>
            <a:ext cx="7597588" cy="1662206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UND POWERPOINT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1352" y="4014114"/>
            <a:ext cx="5876365" cy="45031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for </a:t>
            </a:r>
            <a:r>
              <a:rPr lang="en-US" dirty="0" err="1" smtClean="0"/>
              <a:t>powerpoint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84" y="5565077"/>
            <a:ext cx="5931832" cy="10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757082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6454"/>
            <a:ext cx="7886700" cy="42226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0" y="6304586"/>
            <a:ext cx="2424290" cy="4259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319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947A-B0F1-4856-8620-313D6908E2D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352" y="4014114"/>
            <a:ext cx="5876365" cy="986254"/>
          </a:xfrm>
        </p:spPr>
        <p:txBody>
          <a:bodyPr>
            <a:normAutofit fontScale="625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UND School of Aerospace Sciences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Department of Computer Science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Dr. Hassan Reza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4E2E06-605B-4A85-963E-7490A5BA43F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2256182"/>
            <a:ext cx="82296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 dirty="0" smtClean="0"/>
              <a:t>Csci465:  Principals of Translations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Chapter 7: Run-Time Environment</a:t>
            </a:r>
            <a:endParaRPr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94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0D8DB3-C98B-4428-B0D1-1B8904C52E3F}" type="slidenum">
              <a:rPr lang="en-US" altLang="en-US">
                <a:solidFill>
                  <a:schemeClr val="tx2"/>
                </a:solidFill>
              </a:rPr>
              <a:pPr/>
              <a:t>10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686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3"/>
          <p:cNvSpPr>
            <a:spLocks noChangeShapeType="1"/>
          </p:cNvSpPr>
          <p:nvPr/>
        </p:nvSpPr>
        <p:spPr bwMode="auto">
          <a:xfrm flipV="1">
            <a:off x="5562600" y="2286000"/>
            <a:ext cx="9906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553200" y="19812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00B050"/>
                </a:solidFill>
              </a:rPr>
              <a:t>parent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4267200" y="25908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0000"/>
                </a:solidFill>
              </a:rPr>
              <a:t>Occurs </a:t>
            </a:r>
          </a:p>
          <a:p>
            <a:r>
              <a:rPr lang="en-US" altLang="en-US" sz="1200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4724400" y="2895600"/>
            <a:ext cx="762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189" y="458787"/>
            <a:ext cx="7886700" cy="1325563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Control Flow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7A6909-EF42-42BE-9C8C-519DE1939262}" type="slidenum">
              <a:rPr lang="en-US" altLang="en-US">
                <a:solidFill>
                  <a:schemeClr val="tx2"/>
                </a:solidFill>
              </a:rPr>
              <a:pPr/>
              <a:t>11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363" y="1784350"/>
            <a:ext cx="874709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control flow in a </a:t>
            </a:r>
            <a:r>
              <a:rPr lang="en-US" altLang="en-US" sz="2800" dirty="0" smtClean="0">
                <a:solidFill>
                  <a:srgbClr val="0070C0"/>
                </a:solidFill>
              </a:rPr>
              <a:t>program </a:t>
            </a:r>
            <a:r>
              <a:rPr lang="en-US" altLang="en-US" sz="32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3200" i="1" dirty="0" smtClean="0"/>
              <a:t> </a:t>
            </a:r>
            <a:r>
              <a:rPr lang="en-US" altLang="en-US" sz="3200" dirty="0" smtClean="0"/>
              <a:t> </a:t>
            </a:r>
            <a:r>
              <a:rPr lang="en-US" altLang="en-US" sz="2800" dirty="0" smtClean="0"/>
              <a:t>corresponds to </a:t>
            </a:r>
            <a:r>
              <a:rPr lang="en-US" altLang="en-US" sz="2800" dirty="0" smtClean="0">
                <a:solidFill>
                  <a:srgbClr val="0070C0"/>
                </a:solidFill>
              </a:rPr>
              <a:t>depth-first traversal </a:t>
            </a:r>
            <a:r>
              <a:rPr lang="en-US" altLang="en-US" sz="2800" dirty="0" smtClean="0"/>
              <a:t>of activation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Starts at the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Visits a node before its children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Recursively visits children at each node </a:t>
            </a:r>
            <a:r>
              <a:rPr lang="en-US" altLang="en-US" sz="2800" dirty="0" smtClean="0">
                <a:solidFill>
                  <a:srgbClr val="0070C0"/>
                </a:solidFill>
              </a:rPr>
              <a:t>from left-to-right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The sequence of </a:t>
            </a:r>
            <a:r>
              <a:rPr lang="en-US" altLang="en-US" sz="2800" dirty="0" smtClean="0">
                <a:solidFill>
                  <a:srgbClr val="00B0F0"/>
                </a:solidFill>
              </a:rPr>
              <a:t>procedure calls </a:t>
            </a:r>
            <a:r>
              <a:rPr lang="en-US" altLang="en-US" sz="2800" dirty="0" smtClean="0"/>
              <a:t>corresponds to a </a:t>
            </a:r>
            <a:r>
              <a:rPr lang="en-US" altLang="en-US" sz="2800" dirty="0" smtClean="0">
                <a:solidFill>
                  <a:srgbClr val="0070C0"/>
                </a:solidFill>
              </a:rPr>
              <a:t>preorder traversal </a:t>
            </a:r>
            <a:r>
              <a:rPr lang="en-US" altLang="en-US" sz="2800" dirty="0" smtClean="0"/>
              <a:t>of the activation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The sequence of </a:t>
            </a:r>
            <a:r>
              <a:rPr lang="en-US" altLang="en-US" sz="2800" dirty="0" smtClean="0">
                <a:solidFill>
                  <a:srgbClr val="FF0000"/>
                </a:solidFill>
              </a:rPr>
              <a:t>return calls </a:t>
            </a:r>
            <a:r>
              <a:rPr lang="en-US" altLang="en-US" sz="2800" dirty="0" smtClean="0"/>
              <a:t>corresponds to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postorder</a:t>
            </a:r>
            <a:r>
              <a:rPr lang="en-US" altLang="en-US" sz="2800" dirty="0" smtClean="0">
                <a:solidFill>
                  <a:srgbClr val="FF0000"/>
                </a:solidFill>
              </a:rPr>
              <a:t> traversal</a:t>
            </a:r>
            <a:r>
              <a:rPr lang="en-US" altLang="en-US" sz="2800" dirty="0" smtClean="0"/>
              <a:t>  of the activation tree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1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Sequences of Calls and Returns: 1</a:t>
            </a: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60AEBD-3FA3-432D-A02C-F25DEA4FF2BA}" type="slidenum">
              <a:rPr lang="en-US" altLang="en-US">
                <a:solidFill>
                  <a:schemeClr val="tx2"/>
                </a:solidFill>
              </a:rPr>
              <a:pPr/>
              <a:t>12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9460" name="Content Placeholder 3"/>
          <p:cNvSpPr>
            <a:spLocks noGrp="1"/>
          </p:cNvSpPr>
          <p:nvPr>
            <p:ph sz="quarter" idx="1"/>
          </p:nvPr>
        </p:nvSpPr>
        <p:spPr>
          <a:xfrm>
            <a:off x="0" y="178435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Procedures calls implemented by Calling Sequences</a:t>
            </a:r>
          </a:p>
          <a:p>
            <a:pPr eaLnBrk="1" hangingPunct="1"/>
            <a:r>
              <a:rPr lang="en-US" altLang="en-US" dirty="0" smtClean="0"/>
              <a:t>Calling sequences ?</a:t>
            </a:r>
          </a:p>
          <a:p>
            <a:pPr lvl="1" eaLnBrk="1" hangingPunct="1"/>
            <a:r>
              <a:rPr lang="en-US" altLang="en-US" sz="2800" dirty="0" smtClean="0"/>
              <a:t>consists of code that </a:t>
            </a:r>
            <a:r>
              <a:rPr lang="en-US" altLang="en-US" sz="2800" dirty="0" smtClean="0">
                <a:solidFill>
                  <a:srgbClr val="FF0000"/>
                </a:solidFill>
              </a:rPr>
              <a:t>allocates an activation record </a:t>
            </a:r>
            <a:r>
              <a:rPr lang="en-US" altLang="en-US" sz="2800" dirty="0" smtClean="0"/>
              <a:t>on the stack by entering information into the fields</a:t>
            </a:r>
          </a:p>
          <a:p>
            <a:pPr eaLnBrk="1" hangingPunct="1"/>
            <a:r>
              <a:rPr lang="en-US" altLang="en-US" dirty="0" smtClean="0"/>
              <a:t>Return sequences ?</a:t>
            </a:r>
          </a:p>
          <a:p>
            <a:pPr lvl="1" eaLnBrk="1" hangingPunct="1"/>
            <a:r>
              <a:rPr lang="en-US" altLang="en-US" sz="2800" dirty="0" smtClean="0"/>
              <a:t>Same as code to calling sequences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00B0F0"/>
                </a:solidFill>
              </a:rPr>
              <a:t>restores the state of the machine</a:t>
            </a:r>
            <a:r>
              <a:rPr lang="en-US" altLang="en-US" sz="2800" dirty="0" smtClean="0"/>
              <a:t> in a way that the caller can continue its execution</a:t>
            </a:r>
          </a:p>
        </p:txBody>
      </p:sp>
    </p:spTree>
    <p:extLst>
      <p:ext uri="{BB962C8B-B14F-4D97-AF65-F5344CB8AC3E}">
        <p14:creationId xmlns:p14="http://schemas.microsoft.com/office/powerpoint/2010/main" val="149712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116" y="30483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Termination </a:t>
            </a:r>
            <a:r>
              <a:rPr lang="en-US" altLang="en-US" dirty="0" smtClean="0"/>
              <a:t>Scenarios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85411" y="178435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Code in calling sequences is divided between Caller and </a:t>
            </a:r>
            <a:r>
              <a:rPr lang="en-US" altLang="en-US" sz="3200" dirty="0" err="1" smtClean="0"/>
              <a:t>Callee</a:t>
            </a:r>
            <a:endParaRPr lang="en-US" altLang="en-US" sz="3200" dirty="0" smtClean="0"/>
          </a:p>
          <a:p>
            <a:pPr eaLnBrk="1" hangingPunct="1"/>
            <a:r>
              <a:rPr lang="en-US" altLang="en-US" sz="3200" dirty="0" smtClean="0"/>
              <a:t>In general, if procedure P  calls procedure Q</a:t>
            </a:r>
          </a:p>
          <a:p>
            <a:pPr lvl="1" eaLnBrk="1" hangingPunct="1"/>
            <a:r>
              <a:rPr lang="en-US" altLang="en-US" sz="3200" dirty="0" smtClean="0">
                <a:solidFill>
                  <a:srgbClr val="00B050"/>
                </a:solidFill>
              </a:rPr>
              <a:t>The activation of Q terminates normally</a:t>
            </a:r>
          </a:p>
          <a:p>
            <a:pPr lvl="1" eaLnBrk="1" hangingPunct="1"/>
            <a:r>
              <a:rPr lang="en-US" altLang="en-US" sz="3200" dirty="0" smtClean="0">
                <a:solidFill>
                  <a:srgbClr val="FF0000"/>
                </a:solidFill>
              </a:rPr>
              <a:t>The activation of Q aborts and P ends at the same time</a:t>
            </a:r>
          </a:p>
          <a:p>
            <a:pPr lvl="1" eaLnBrk="1" hangingPunct="1"/>
            <a:r>
              <a:rPr lang="en-US" altLang="en-US" sz="3200" dirty="0" smtClean="0">
                <a:solidFill>
                  <a:srgbClr val="0070C0"/>
                </a:solidFill>
              </a:rPr>
              <a:t>The activation of Q terminates due to some exception. The procedure P may or may not terminate</a:t>
            </a:r>
          </a:p>
          <a:p>
            <a:endParaRPr lang="en-US" alt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C8D3F71-361E-4D25-88B0-912922D383A8}" type="slidenum">
              <a:rPr lang="en-US" altLang="en-US">
                <a:solidFill>
                  <a:schemeClr val="tx2"/>
                </a:solidFill>
              </a:rPr>
              <a:pPr/>
              <a:t>13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1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3" y="666540"/>
            <a:ext cx="9126415" cy="990600"/>
          </a:xfrm>
        </p:spPr>
        <p:txBody>
          <a:bodyPr>
            <a:normAutofit fontScale="90000"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 smtClean="0"/>
              <a:t>Activation Records: Control Stack (or runt-time Stack)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0487129-E4E1-45F1-9566-B636F3D73F5C}" type="slidenum">
              <a:rPr lang="en-US" altLang="en-US">
                <a:solidFill>
                  <a:schemeClr val="tx2"/>
                </a:solidFill>
              </a:rPr>
              <a:pPr/>
              <a:t>14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584" y="1784350"/>
            <a:ext cx="9126415" cy="4768850"/>
          </a:xfrm>
        </p:spPr>
        <p:txBody>
          <a:bodyPr/>
          <a:lstStyle/>
          <a:p>
            <a:pPr eaLnBrk="1" hangingPunct="1"/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Control stack (or runt-time stack)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Keeps track of </a:t>
            </a:r>
            <a:r>
              <a:rPr lang="en-US" altLang="en-US" sz="2800" dirty="0" smtClean="0">
                <a:solidFill>
                  <a:srgbClr val="FF0000"/>
                </a:solidFill>
              </a:rPr>
              <a:t>live procedure activation </a:t>
            </a:r>
            <a:r>
              <a:rPr lang="en-US" altLang="en-US" sz="2800" dirty="0" smtClean="0">
                <a:solidFill>
                  <a:schemeClr val="tx1"/>
                </a:solidFill>
              </a:rPr>
              <a:t>(or FRAME)</a:t>
            </a:r>
          </a:p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he </a:t>
            </a:r>
            <a:r>
              <a:rPr lang="en-US" altLang="en-US" dirty="0" smtClean="0">
                <a:solidFill>
                  <a:srgbClr val="00B050"/>
                </a:solidFill>
              </a:rPr>
              <a:t>root of the activation tree </a:t>
            </a:r>
            <a:r>
              <a:rPr lang="en-US" altLang="en-US" dirty="0" smtClean="0"/>
              <a:t>is at the </a:t>
            </a:r>
            <a:r>
              <a:rPr lang="en-US" altLang="en-US" dirty="0" smtClean="0">
                <a:solidFill>
                  <a:srgbClr val="FF0000"/>
                </a:solidFill>
              </a:rPr>
              <a:t>bottom of the stack</a:t>
            </a:r>
          </a:p>
          <a:p>
            <a:pPr lvl="1" eaLnBrk="1" hangingPunct="1"/>
            <a:r>
              <a:rPr lang="en-US" altLang="en-US" sz="2800" dirty="0" smtClean="0"/>
              <a:t>Having node </a:t>
            </a:r>
            <a:r>
              <a:rPr lang="en-US" altLang="en-US" sz="2800" dirty="0" err="1" smtClean="0"/>
              <a:t>n</a:t>
            </a:r>
            <a:r>
              <a:rPr lang="en-US" altLang="en-US" sz="2800" baseline="-25000" dirty="0" err="1" smtClean="0"/>
              <a:t>j</a:t>
            </a:r>
            <a:r>
              <a:rPr lang="en-US" altLang="en-US" sz="2800" dirty="0" smtClean="0"/>
              <a:t> on the top of the stack means</a:t>
            </a:r>
          </a:p>
          <a:p>
            <a:pPr lvl="2" eaLnBrk="1" hangingPunct="1"/>
            <a:r>
              <a:rPr lang="en-US" altLang="en-US" sz="2800" dirty="0" smtClean="0">
                <a:solidFill>
                  <a:srgbClr val="0070C0"/>
                </a:solidFill>
              </a:rPr>
              <a:t>There exists a path in Activation tree from node 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n</a:t>
            </a:r>
            <a:r>
              <a:rPr lang="en-US" altLang="en-US" sz="2800" baseline="-25000" dirty="0" err="1" smtClean="0">
                <a:solidFill>
                  <a:srgbClr val="0070C0"/>
                </a:solidFill>
              </a:rPr>
              <a:t>j</a:t>
            </a:r>
            <a:r>
              <a:rPr lang="en-US" altLang="en-US" sz="2800" dirty="0" smtClean="0">
                <a:solidFill>
                  <a:srgbClr val="0070C0"/>
                </a:solidFill>
              </a:rPr>
              <a:t> to the root</a:t>
            </a:r>
          </a:p>
          <a:p>
            <a:pPr lvl="2" eaLnBrk="1" hangingPunct="1"/>
            <a:r>
              <a:rPr lang="en-US" altLang="en-US" sz="2800" dirty="0" err="1" smtClean="0"/>
              <a:t>E.g</a:t>
            </a:r>
            <a:r>
              <a:rPr lang="en-US" altLang="en-US" sz="2800" dirty="0" smtClean="0"/>
              <a:t>, </a:t>
            </a:r>
          </a:p>
          <a:p>
            <a:pPr lvl="3" eaLnBrk="1" hangingPunct="1"/>
            <a:r>
              <a:rPr lang="en-US" altLang="en-US" sz="2800" dirty="0" smtClean="0"/>
              <a:t>&lt;root,…,</a:t>
            </a:r>
            <a:r>
              <a:rPr lang="en-US" altLang="en-US" sz="2800" dirty="0" err="1" smtClean="0"/>
              <a:t>n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n</a:t>
            </a:r>
            <a:r>
              <a:rPr lang="en-US" altLang="en-US" sz="2800" baseline="-25000" dirty="0" err="1" smtClean="0"/>
              <a:t>j</a:t>
            </a:r>
            <a:r>
              <a:rPr lang="en-US" altLang="en-US" sz="2800" dirty="0" smtClean="0"/>
              <a:t>&gt;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7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0DC25C-CBC6-43B1-8C78-DCAE8AB58096}" type="slidenum">
              <a:rPr lang="en-US" altLang="en-US">
                <a:solidFill>
                  <a:schemeClr val="tx2"/>
                </a:solidFill>
              </a:rPr>
              <a:pPr/>
              <a:t>15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533400" y="5257800"/>
            <a:ext cx="7543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dirty="0"/>
              <a:t>e.g.,  If control is currently in the activation </a:t>
            </a:r>
            <a:r>
              <a:rPr lang="en-US" altLang="en-US" sz="1600" dirty="0">
                <a:solidFill>
                  <a:srgbClr val="00B0F0"/>
                </a:solidFill>
              </a:rPr>
              <a:t>write() </a:t>
            </a:r>
            <a:r>
              <a:rPr lang="en-US" altLang="en-US" sz="1600" dirty="0"/>
              <a:t>of the tree, then activation record for write() is at the top of the control stack.</a:t>
            </a:r>
          </a:p>
          <a:p>
            <a:r>
              <a:rPr lang="en-US" altLang="en-US" sz="1600" dirty="0"/>
              <a:t>Below it is the activation record for </a:t>
            </a:r>
            <a:r>
              <a:rPr lang="en-US" altLang="en-US" sz="1600" dirty="0">
                <a:solidFill>
                  <a:srgbClr val="00B0F0"/>
                </a:solidFill>
              </a:rPr>
              <a:t>output(), </a:t>
            </a:r>
            <a:r>
              <a:rPr lang="en-US" altLang="en-US" sz="1600" dirty="0"/>
              <a:t>and the bottom is the activation record for </a:t>
            </a:r>
            <a:r>
              <a:rPr lang="en-US" altLang="en-US" sz="1600" dirty="0">
                <a:solidFill>
                  <a:srgbClr val="00B0F0"/>
                </a:solidFill>
              </a:rPr>
              <a:t>main()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172200" y="3657600"/>
            <a:ext cx="6858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0" y="4267200"/>
            <a:ext cx="1676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solidFill>
                  <a:srgbClr val="00B050"/>
                </a:solidFill>
              </a:rPr>
              <a:t>control is here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598988" y="1755775"/>
            <a:ext cx="3554412" cy="2503488"/>
          </a:xfrm>
          <a:custGeom>
            <a:avLst/>
            <a:gdLst>
              <a:gd name="connsiteX0" fmla="*/ 748748 w 3554896"/>
              <a:gd name="connsiteY0" fmla="*/ 202096 h 2503004"/>
              <a:gd name="connsiteX1" fmla="*/ 3183835 w 3554896"/>
              <a:gd name="connsiteY1" fmla="*/ 371061 h 2503004"/>
              <a:gd name="connsiteX2" fmla="*/ 2975113 w 3554896"/>
              <a:gd name="connsiteY2" fmla="*/ 2428461 h 2503004"/>
              <a:gd name="connsiteX3" fmla="*/ 361122 w 3554896"/>
              <a:gd name="connsiteY3" fmla="*/ 818322 h 2503004"/>
              <a:gd name="connsiteX4" fmla="*/ 808383 w 3554896"/>
              <a:gd name="connsiteY4" fmla="*/ 192157 h 2503004"/>
              <a:gd name="connsiteX5" fmla="*/ 808383 w 3554896"/>
              <a:gd name="connsiteY5" fmla="*/ 192157 h 250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4896" h="2503004">
                <a:moveTo>
                  <a:pt x="748748" y="202096"/>
                </a:moveTo>
                <a:cubicBezTo>
                  <a:pt x="1780761" y="101048"/>
                  <a:pt x="2812774" y="0"/>
                  <a:pt x="3183835" y="371061"/>
                </a:cubicBezTo>
                <a:cubicBezTo>
                  <a:pt x="3554896" y="742122"/>
                  <a:pt x="3445565" y="2353918"/>
                  <a:pt x="2975113" y="2428461"/>
                </a:cubicBezTo>
                <a:cubicBezTo>
                  <a:pt x="2504661" y="2503004"/>
                  <a:pt x="722244" y="1191039"/>
                  <a:pt x="361122" y="818322"/>
                </a:cubicBezTo>
                <a:cubicBezTo>
                  <a:pt x="0" y="445605"/>
                  <a:pt x="808383" y="192157"/>
                  <a:pt x="808383" y="192157"/>
                </a:cubicBezTo>
                <a:lnTo>
                  <a:pt x="808383" y="192157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8787"/>
            <a:ext cx="9144000" cy="1325563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/>
              <a:t>Some issues about organizing </a:t>
            </a:r>
            <a:r>
              <a:rPr lang="en-US" dirty="0" smtClean="0"/>
              <a:t>storage by compiler</a:t>
            </a:r>
            <a:endParaRPr 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4340E0-0224-4014-B997-A557F1E7DB32}" type="slidenum">
              <a:rPr lang="en-US" altLang="en-US">
                <a:solidFill>
                  <a:schemeClr val="tx2"/>
                </a:solidFill>
              </a:rPr>
              <a:pPr/>
              <a:t>16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970" y="1784350"/>
            <a:ext cx="8961629" cy="4937125"/>
          </a:xfrm>
        </p:spPr>
        <p:txBody>
          <a:bodyPr>
            <a:noAutofit/>
          </a:bodyPr>
          <a:lstStyle/>
          <a:p>
            <a:pPr marL="447675" indent="-382588" eaLnBrk="1" hangingPunct="1">
              <a:lnSpc>
                <a:spcPct val="80000"/>
              </a:lnSpc>
              <a:buFont typeface="Wingdings 2" panose="05020102010507070707" pitchFamily="18" charset="2"/>
              <a:buChar char=""/>
            </a:pPr>
            <a:r>
              <a:rPr lang="en-US" altLang="en-US" dirty="0" smtClean="0"/>
              <a:t>How to organize the storage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depends on these issues?</a:t>
            </a:r>
          </a:p>
          <a:p>
            <a:pPr marL="822325" lvl="1" eaLnBrk="1" hangingPunct="1">
              <a:lnSpc>
                <a:spcPct val="80000"/>
              </a:lnSpc>
              <a:buFont typeface="Verdana" panose="020B0604030504040204" pitchFamily="34" charset="0"/>
              <a:buChar char="›"/>
            </a:pPr>
            <a:r>
              <a:rPr lang="en-US" altLang="en-US" sz="2800" dirty="0" smtClean="0"/>
              <a:t>Can procedures be </a:t>
            </a:r>
            <a:r>
              <a:rPr lang="en-US" altLang="en-US" sz="2800" u="sng" dirty="0" err="1" smtClean="0">
                <a:solidFill>
                  <a:srgbClr val="00B0F0"/>
                </a:solidFill>
              </a:rPr>
              <a:t>recursived</a:t>
            </a:r>
            <a:r>
              <a:rPr lang="en-US" altLang="en-US" sz="2800" dirty="0" smtClean="0"/>
              <a:t>?</a:t>
            </a:r>
          </a:p>
          <a:p>
            <a:pPr marL="822325" lvl="1" eaLnBrk="1" hangingPunct="1">
              <a:lnSpc>
                <a:spcPct val="80000"/>
              </a:lnSpc>
              <a:buFont typeface="Verdana" panose="020B0604030504040204" pitchFamily="34" charset="0"/>
              <a:buChar char="›"/>
            </a:pPr>
            <a:r>
              <a:rPr lang="en-US" altLang="en-US" sz="2800" dirty="0" smtClean="0"/>
              <a:t>What happens to the values of </a:t>
            </a:r>
            <a:r>
              <a:rPr lang="en-US" altLang="en-US" sz="2800" u="sng" dirty="0" smtClean="0">
                <a:solidFill>
                  <a:srgbClr val="FF0000"/>
                </a:solidFill>
              </a:rPr>
              <a:t>local names </a:t>
            </a:r>
            <a:r>
              <a:rPr lang="en-US" altLang="en-US" sz="2800" dirty="0" smtClean="0"/>
              <a:t>when control returns from an activation of a procedure?</a:t>
            </a:r>
          </a:p>
          <a:p>
            <a:pPr marL="822325" lvl="1" eaLnBrk="1" hangingPunct="1">
              <a:lnSpc>
                <a:spcPct val="80000"/>
              </a:lnSpc>
              <a:buFont typeface="Verdana" panose="020B0604030504040204" pitchFamily="34" charset="0"/>
              <a:buChar char="›"/>
            </a:pPr>
            <a:r>
              <a:rPr lang="en-US" altLang="en-US" sz="2800" dirty="0" smtClean="0"/>
              <a:t>May a procedure refer to </a:t>
            </a:r>
            <a:r>
              <a:rPr lang="en-US" altLang="en-US" sz="2800" u="sng" dirty="0" smtClean="0">
                <a:solidFill>
                  <a:srgbClr val="00B050"/>
                </a:solidFill>
              </a:rPr>
              <a:t>global or non-local </a:t>
            </a:r>
            <a:r>
              <a:rPr lang="en-US" altLang="en-US" sz="2800" dirty="0" smtClean="0"/>
              <a:t>names?</a:t>
            </a:r>
          </a:p>
          <a:p>
            <a:pPr marL="822325" lvl="1" eaLnBrk="1" hangingPunct="1">
              <a:lnSpc>
                <a:spcPct val="80000"/>
              </a:lnSpc>
              <a:buFont typeface="Verdana" panose="020B0604030504040204" pitchFamily="34" charset="0"/>
              <a:buChar char="›"/>
            </a:pPr>
            <a:r>
              <a:rPr lang="en-US" altLang="en-US" sz="2800" dirty="0" smtClean="0"/>
              <a:t>How are </a:t>
            </a:r>
            <a:r>
              <a:rPr lang="en-US" altLang="en-US" sz="2800" u="sng" dirty="0" smtClean="0">
                <a:solidFill>
                  <a:srgbClr val="0070C0"/>
                </a:solidFill>
              </a:rPr>
              <a:t>parameters</a:t>
            </a:r>
            <a:r>
              <a:rPr lang="en-US" altLang="en-US" sz="2800" dirty="0" smtClean="0"/>
              <a:t> passed when a procedure is called?</a:t>
            </a:r>
          </a:p>
          <a:p>
            <a:pPr marL="822325" lvl="1" eaLnBrk="1" hangingPunct="1">
              <a:lnSpc>
                <a:spcPct val="80000"/>
              </a:lnSpc>
              <a:buFont typeface="Verdana" panose="020B0604030504040204" pitchFamily="34" charset="0"/>
              <a:buChar char="›"/>
            </a:pPr>
            <a:r>
              <a:rPr lang="en-US" altLang="en-US" sz="2800" dirty="0" smtClean="0"/>
              <a:t>May the procedure </a:t>
            </a:r>
            <a:r>
              <a:rPr lang="en-US" altLang="en-US" sz="2800" u="sng" dirty="0" smtClean="0">
                <a:solidFill>
                  <a:srgbClr val="C00000"/>
                </a:solidFill>
              </a:rPr>
              <a:t>return results</a:t>
            </a:r>
            <a:r>
              <a:rPr lang="en-US" altLang="en-US" sz="2800" dirty="0" smtClean="0"/>
              <a:t>?</a:t>
            </a:r>
          </a:p>
          <a:p>
            <a:pPr marL="822325" lvl="1" eaLnBrk="1" hangingPunct="1">
              <a:lnSpc>
                <a:spcPct val="80000"/>
              </a:lnSpc>
              <a:buFont typeface="Verdana" panose="020B0604030504040204" pitchFamily="34" charset="0"/>
              <a:buChar char="›"/>
            </a:pPr>
            <a:r>
              <a:rPr lang="en-US" altLang="en-US" sz="2800" dirty="0" smtClean="0"/>
              <a:t>May the storage be </a:t>
            </a:r>
            <a:r>
              <a:rPr lang="en-US" altLang="en-US" sz="2800" u="sng" dirty="0" smtClean="0">
                <a:solidFill>
                  <a:srgbClr val="FFC000"/>
                </a:solidFill>
              </a:rPr>
              <a:t>allocated dynamically </a:t>
            </a:r>
            <a:r>
              <a:rPr lang="en-US" altLang="en-US" sz="2800" dirty="0" smtClean="0"/>
              <a:t>under program control?</a:t>
            </a:r>
          </a:p>
          <a:p>
            <a:pPr marL="822325" lvl="1" eaLnBrk="1" hangingPunct="1">
              <a:lnSpc>
                <a:spcPct val="80000"/>
              </a:lnSpc>
              <a:buFont typeface="Verdana" panose="020B0604030504040204" pitchFamily="34" charset="0"/>
              <a:buChar char="›"/>
            </a:pPr>
            <a:r>
              <a:rPr lang="en-US" altLang="en-US" sz="2800" dirty="0" smtClean="0"/>
              <a:t>Must storage be </a:t>
            </a:r>
            <a:r>
              <a:rPr lang="en-US" alt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de-allocated</a:t>
            </a:r>
            <a:r>
              <a:rPr lang="en-US" altLang="en-US" sz="2800" dirty="0" smtClean="0"/>
              <a:t> explicitly?</a:t>
            </a:r>
          </a:p>
        </p:txBody>
      </p:sp>
    </p:spTree>
    <p:extLst>
      <p:ext uri="{BB962C8B-B14F-4D97-AF65-F5344CB8AC3E}">
        <p14:creationId xmlns:p14="http://schemas.microsoft.com/office/powerpoint/2010/main" val="185253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58787"/>
            <a:ext cx="7886700" cy="1325563"/>
          </a:xfrm>
        </p:spPr>
        <p:txBody>
          <a:bodyPr>
            <a:normAutofit/>
          </a:bodyPr>
          <a:lstStyle/>
          <a:p>
            <a:pPr marL="484632">
              <a:defRPr/>
            </a:pPr>
            <a:r>
              <a:rPr lang="en-US" dirty="0" smtClean="0"/>
              <a:t>Storage organization </a:t>
            </a:r>
            <a:r>
              <a:rPr lang="en-US" altLang="en-US" dirty="0" smtClean="0"/>
              <a:t>for </a:t>
            </a:r>
            <a:r>
              <a:rPr lang="en-US" altLang="en-US" dirty="0"/>
              <a:t>Pascal/C include </a:t>
            </a:r>
            <a:endParaRPr lang="en-US" dirty="0" smtClean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C71325-ED21-4C39-A18E-E63A5A85FDAE}" type="slidenum">
              <a:rPr lang="en-US" altLang="en-US">
                <a:solidFill>
                  <a:schemeClr val="tx2"/>
                </a:solidFill>
              </a:rPr>
              <a:pPr/>
              <a:t>17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4580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0" y="1784350"/>
            <a:ext cx="8976360" cy="49371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800" dirty="0" smtClean="0"/>
              <a:t>A organization of run-time storage the following sub-division of memory</a:t>
            </a:r>
          </a:p>
          <a:p>
            <a:pPr lvl="1" eaLnBrk="1" hangingPunct="1"/>
            <a:r>
              <a:rPr lang="en-US" altLang="en-US" sz="1800" dirty="0" smtClean="0">
                <a:solidFill>
                  <a:schemeClr val="tx1"/>
                </a:solidFill>
              </a:rPr>
              <a:t>Program code</a:t>
            </a:r>
          </a:p>
          <a:p>
            <a:pPr lvl="2" eaLnBrk="1" hangingPunct="1"/>
            <a:r>
              <a:rPr lang="en-US" altLang="en-US" sz="1800" dirty="0" smtClean="0"/>
              <a:t>Refers to </a:t>
            </a:r>
            <a:r>
              <a:rPr lang="en-US" altLang="en-US" sz="1800" dirty="0" smtClean="0">
                <a:solidFill>
                  <a:srgbClr val="00B0F0"/>
                </a:solidFill>
              </a:rPr>
              <a:t>static area </a:t>
            </a:r>
            <a:r>
              <a:rPr lang="en-US" altLang="en-US" sz="1800" dirty="0" smtClean="0"/>
              <a:t>used by the generated target code which is fixed at compile time</a:t>
            </a:r>
          </a:p>
          <a:p>
            <a:pPr lvl="1" eaLnBrk="1" hangingPunct="1"/>
            <a:r>
              <a:rPr lang="en-US" altLang="en-US" sz="1800" dirty="0" smtClean="0">
                <a:solidFill>
                  <a:schemeClr val="tx1"/>
                </a:solidFill>
              </a:rPr>
              <a:t>Static Global data</a:t>
            </a:r>
          </a:p>
          <a:p>
            <a:pPr lvl="2" eaLnBrk="1" hangingPunct="1"/>
            <a:r>
              <a:rPr lang="en-US" altLang="en-US" sz="1800" dirty="0" smtClean="0"/>
              <a:t>Refers to </a:t>
            </a:r>
            <a:r>
              <a:rPr lang="en-US" altLang="en-US" sz="1800" dirty="0" smtClean="0">
                <a:solidFill>
                  <a:srgbClr val="00B0F0"/>
                </a:solidFill>
              </a:rPr>
              <a:t>static area used by global constants and data </a:t>
            </a:r>
            <a:r>
              <a:rPr lang="en-US" altLang="en-US" sz="1800" dirty="0" smtClean="0"/>
              <a:t>generated by the compiler (e.g., info. Needed for garbage collector)</a:t>
            </a:r>
          </a:p>
          <a:p>
            <a:pPr lvl="1" eaLnBrk="1" hangingPunct="1"/>
            <a:r>
              <a:rPr lang="en-US" altLang="en-US" sz="1800" dirty="0" smtClean="0">
                <a:solidFill>
                  <a:schemeClr val="tx1"/>
                </a:solidFill>
              </a:rPr>
              <a:t>Stack (procedure activation info.)</a:t>
            </a:r>
          </a:p>
          <a:p>
            <a:pPr lvl="2" eaLnBrk="1" hangingPunct="1"/>
            <a:r>
              <a:rPr lang="en-US" altLang="en-US" sz="1800" dirty="0" smtClean="0">
                <a:solidFill>
                  <a:srgbClr val="00B050"/>
                </a:solidFill>
              </a:rPr>
              <a:t>Dynamic  area used to store Activation Records </a:t>
            </a:r>
          </a:p>
          <a:p>
            <a:pPr lvl="2" eaLnBrk="1" hangingPunct="1"/>
            <a:r>
              <a:rPr lang="en-US" altLang="en-US" sz="1800" dirty="0" smtClean="0"/>
              <a:t>The area usually grows towards lower address</a:t>
            </a:r>
          </a:p>
          <a:p>
            <a:pPr lvl="3" eaLnBrk="1" hangingPunct="1"/>
            <a:r>
              <a:rPr lang="en-US" altLang="en-US" dirty="0" smtClean="0"/>
              <a:t>E.g., all local names for a procedure call</a:t>
            </a:r>
          </a:p>
          <a:p>
            <a:pPr lvl="1" eaLnBrk="1" hangingPunct="1"/>
            <a:r>
              <a:rPr lang="en-US" altLang="en-US" sz="1800" dirty="0" smtClean="0">
                <a:solidFill>
                  <a:schemeClr val="tx1"/>
                </a:solidFill>
              </a:rPr>
              <a:t>Heap (other program info.)</a:t>
            </a:r>
          </a:p>
          <a:p>
            <a:pPr lvl="2" eaLnBrk="1" hangingPunct="1"/>
            <a:r>
              <a:rPr lang="en-US" altLang="en-US" sz="1800" dirty="0" smtClean="0">
                <a:solidFill>
                  <a:srgbClr val="FF0000"/>
                </a:solidFill>
              </a:rPr>
              <a:t>Dynamic area </a:t>
            </a:r>
            <a:r>
              <a:rPr lang="en-US" altLang="en-US" sz="1800" dirty="0" smtClean="0"/>
              <a:t>used to store data in some variable amount that won't be known until the program is running. </a:t>
            </a:r>
          </a:p>
          <a:p>
            <a:pPr lvl="2" eaLnBrk="1" hangingPunct="1"/>
            <a:r>
              <a:rPr lang="en-US" altLang="en-US" sz="1800" dirty="0" smtClean="0"/>
              <a:t>E.g., </a:t>
            </a:r>
            <a:r>
              <a:rPr lang="en-US" altLang="en-US" dirty="0" smtClean="0"/>
              <a:t>a program may accept different amounts of input from one or more users for processing and then do the processing on all the input data at once</a:t>
            </a:r>
          </a:p>
          <a:p>
            <a:pPr lvl="2" eaLnBrk="1" hangingPunct="1"/>
            <a:endParaRPr lang="en-US" altLang="en-US" dirty="0" smtClean="0"/>
          </a:p>
          <a:p>
            <a:pPr lvl="2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BCC1AB-57CC-4C3C-B0A6-4C0EE95A3000}" type="slidenum">
              <a:rPr lang="en-US" altLang="en-US">
                <a:solidFill>
                  <a:schemeClr val="tx2"/>
                </a:solidFill>
              </a:rPr>
              <a:pPr/>
              <a:t>18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001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6400800" y="2514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High memory</a:t>
            </a: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6477000" y="57150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Low memory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610101" y="4229100"/>
            <a:ext cx="3581400" cy="3175"/>
          </a:xfrm>
          <a:prstGeom prst="straightConnector1">
            <a:avLst/>
          </a:prstGeom>
          <a:ln w="57150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3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Static vs. dynamic storage allocation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115556" y="1784350"/>
            <a:ext cx="8229600" cy="4937125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Static storage allocation</a:t>
            </a:r>
          </a:p>
          <a:p>
            <a:pPr lvl="1"/>
            <a:r>
              <a:rPr lang="en-US" altLang="en-US" sz="3200" dirty="0" smtClean="0">
                <a:solidFill>
                  <a:srgbClr val="00B0F0"/>
                </a:solidFill>
              </a:rPr>
              <a:t>Compile-time</a:t>
            </a:r>
            <a:r>
              <a:rPr lang="en-US" altLang="en-US" sz="3200" dirty="0" smtClean="0"/>
              <a:t> notion referring to the decision made at compile time by the compiler by looking only at the </a:t>
            </a:r>
            <a:r>
              <a:rPr lang="en-US" altLang="en-US" sz="3200" dirty="0" smtClean="0">
                <a:solidFill>
                  <a:srgbClr val="00B050"/>
                </a:solidFill>
              </a:rPr>
              <a:t>program text  </a:t>
            </a:r>
            <a:r>
              <a:rPr lang="en-US" altLang="en-US" sz="3200" dirty="0" smtClean="0"/>
              <a:t>and at its behavior</a:t>
            </a:r>
          </a:p>
          <a:p>
            <a:r>
              <a:rPr lang="en-US" altLang="en-US" sz="3200" dirty="0" smtClean="0"/>
              <a:t>Dynamic storage allocation</a:t>
            </a:r>
          </a:p>
          <a:p>
            <a:pPr lvl="1"/>
            <a:r>
              <a:rPr lang="en-US" altLang="en-US" sz="3200" dirty="0" smtClean="0">
                <a:solidFill>
                  <a:srgbClr val="FF0000"/>
                </a:solidFill>
              </a:rPr>
              <a:t>Run-time </a:t>
            </a:r>
            <a:r>
              <a:rPr lang="en-US" altLang="en-US" sz="3200" dirty="0" smtClean="0"/>
              <a:t>notion referring to the decision made when the program is running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3BC1CB4-3A57-414F-BFFF-2519DA0C1F5C}" type="slidenum">
              <a:rPr lang="en-US" altLang="en-US">
                <a:solidFill>
                  <a:schemeClr val="tx2"/>
                </a:solidFill>
              </a:rPr>
              <a:pPr/>
              <a:t>19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2</a:t>
            </a:r>
          </a:p>
          <a:p>
            <a:pPr lvl="1"/>
            <a:r>
              <a:rPr lang="en-US" dirty="0" smtClean="0"/>
              <a:t>Available on the course web site</a:t>
            </a:r>
          </a:p>
          <a:p>
            <a:pPr lvl="1"/>
            <a:r>
              <a:rPr lang="en-US" dirty="0" smtClean="0"/>
              <a:t>Due Dec.15 at 1:pm</a:t>
            </a:r>
          </a:p>
          <a:p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Schedule is available on the course web-site</a:t>
            </a:r>
          </a:p>
          <a:p>
            <a:pPr lvl="1"/>
            <a:r>
              <a:rPr lang="en-US" dirty="0" smtClean="0"/>
              <a:t>Length 10 Minutes</a:t>
            </a:r>
          </a:p>
          <a:p>
            <a:pPr lvl="2"/>
            <a:r>
              <a:rPr lang="en-US" dirty="0" smtClean="0"/>
              <a:t>5 minutes  PowerPoint discussing overall approach to design and implementation of Mini-Pascal</a:t>
            </a:r>
          </a:p>
          <a:p>
            <a:pPr lvl="2"/>
            <a:r>
              <a:rPr lang="en-US" dirty="0" smtClean="0"/>
              <a:t>5 minutes to run the mini-pascal and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6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Stack</a:t>
            </a:r>
          </a:p>
          <a:p>
            <a:pPr lvl="1"/>
            <a:r>
              <a:rPr lang="en-US" altLang="en-US" dirty="0" smtClean="0"/>
              <a:t>natural </a:t>
            </a:r>
            <a:r>
              <a:rPr lang="en-US" altLang="en-US" dirty="0"/>
              <a:t>and simple arrangement to </a:t>
            </a:r>
            <a:r>
              <a:rPr lang="en-US" altLang="en-US" dirty="0">
                <a:solidFill>
                  <a:srgbClr val="FF0000"/>
                </a:solidFill>
              </a:rPr>
              <a:t>share space </a:t>
            </a:r>
            <a:r>
              <a:rPr lang="en-US" altLang="en-US" dirty="0"/>
              <a:t>between procedure calls</a:t>
            </a:r>
          </a:p>
          <a:p>
            <a:pPr lvl="1"/>
            <a:r>
              <a:rPr lang="en-US" altLang="en-US" dirty="0" smtClean="0"/>
              <a:t>allows </a:t>
            </a:r>
            <a:r>
              <a:rPr lang="en-US" altLang="en-US" dirty="0"/>
              <a:t>to compile procedure code in a such way that the </a:t>
            </a:r>
            <a:r>
              <a:rPr lang="en-US" altLang="en-US" dirty="0">
                <a:solidFill>
                  <a:srgbClr val="0070C0"/>
                </a:solidFill>
              </a:rPr>
              <a:t>relative addresses </a:t>
            </a:r>
            <a:r>
              <a:rPr lang="en-US" altLang="en-US" dirty="0"/>
              <a:t>of its </a:t>
            </a:r>
            <a:r>
              <a:rPr lang="en-US" altLang="en-US" dirty="0">
                <a:solidFill>
                  <a:srgbClr val="0070C0"/>
                </a:solidFill>
              </a:rPr>
              <a:t>nonlocal variable </a:t>
            </a:r>
            <a:r>
              <a:rPr lang="en-US" altLang="en-US" dirty="0"/>
              <a:t>are the same no matter how procedures are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65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Stack: 2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750339-CBC8-4BE7-962E-AD7B45BF6D6F}" type="slidenum">
              <a:rPr lang="en-US" altLang="en-US">
                <a:solidFill>
                  <a:schemeClr val="tx2"/>
                </a:solidFill>
              </a:rPr>
              <a:pPr/>
              <a:t>21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8676" name="Content Placeholder 3"/>
          <p:cNvSpPr>
            <a:spLocks noGrp="1"/>
          </p:cNvSpPr>
          <p:nvPr>
            <p:ph sz="quarter" idx="1"/>
          </p:nvPr>
        </p:nvSpPr>
        <p:spPr>
          <a:xfrm>
            <a:off x="70164" y="178435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Stack</a:t>
            </a:r>
          </a:p>
          <a:p>
            <a:pPr lvl="1" eaLnBrk="1" hangingPunct="1"/>
            <a:r>
              <a:rPr lang="en-US" altLang="en-US" sz="2400" dirty="0" smtClean="0"/>
              <a:t>Last-in First-out (</a:t>
            </a:r>
            <a:r>
              <a:rPr lang="en-US" altLang="en-US" sz="2400" dirty="0" smtClean="0">
                <a:solidFill>
                  <a:srgbClr val="FF0000"/>
                </a:solidFill>
              </a:rPr>
              <a:t>LIFO</a:t>
            </a:r>
            <a:r>
              <a:rPr lang="en-US" altLang="en-US" sz="2400" dirty="0" smtClean="0"/>
              <a:t>)</a:t>
            </a:r>
          </a:p>
          <a:p>
            <a:pPr lvl="1" eaLnBrk="1" hangingPunct="1"/>
            <a:r>
              <a:rPr lang="en-US" altLang="en-US" sz="2400" dirty="0" smtClean="0"/>
              <a:t>Used to implement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behavior of function calls </a:t>
            </a:r>
          </a:p>
          <a:p>
            <a:pPr eaLnBrk="1" hangingPunct="1"/>
            <a:r>
              <a:rPr lang="en-US" altLang="en-US" sz="2400" dirty="0" smtClean="0"/>
              <a:t>Stack uses two operations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70C0"/>
                </a:solidFill>
              </a:rPr>
              <a:t>Push (or call) the node for an activation onto the stack when it begins 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B050"/>
                </a:solidFill>
              </a:rPr>
              <a:t>Pop  (or return) the node when the activation </a:t>
            </a:r>
            <a:r>
              <a:rPr lang="en-US" altLang="en-US" sz="2400" dirty="0" smtClean="0">
                <a:solidFill>
                  <a:srgbClr val="00B050"/>
                </a:solidFill>
              </a:rPr>
              <a:t>ends</a:t>
            </a:r>
            <a:endParaRPr lang="en-US" altLang="en-US" sz="2400" dirty="0" smtClean="0">
              <a:solidFill>
                <a:srgbClr val="00B050"/>
              </a:solidFill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96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7886700" cy="1325563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Stack Allocation of Space:1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DCA9F1-CED1-4888-A70A-A616B201ACA9}" type="slidenum">
              <a:rPr lang="en-US" altLang="en-US">
                <a:solidFill>
                  <a:schemeClr val="tx2"/>
                </a:solidFill>
              </a:rPr>
              <a:pPr/>
              <a:t>22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362" y="1784350"/>
            <a:ext cx="9068637" cy="4937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Almost all compilers for languages supporting procedures/function call </a:t>
            </a:r>
            <a:r>
              <a:rPr lang="en-US" altLang="en-US" sz="2400" dirty="0" smtClean="0">
                <a:solidFill>
                  <a:srgbClr val="00B050"/>
                </a:solidFill>
              </a:rPr>
              <a:t>use stack </a:t>
            </a:r>
            <a:r>
              <a:rPr lang="en-US" altLang="en-US" sz="2400" dirty="0" smtClean="0"/>
              <a:t>to handle the run-time memory</a:t>
            </a:r>
          </a:p>
          <a:p>
            <a:pPr lvl="1"/>
            <a:r>
              <a:rPr lang="en-US" altLang="en-US" sz="2000" dirty="0" smtClean="0"/>
              <a:t>E.g., Pascal/C use </a:t>
            </a:r>
            <a:r>
              <a:rPr lang="en-US" altLang="en-US" sz="2000" dirty="0" smtClean="0">
                <a:solidFill>
                  <a:srgbClr val="FF0000"/>
                </a:solidFill>
              </a:rPr>
              <a:t>control stack (frame) </a:t>
            </a:r>
            <a:r>
              <a:rPr lang="en-US" altLang="en-US" sz="2000" dirty="0" smtClean="0"/>
              <a:t>to manage activation of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70C0"/>
                </a:solidFill>
              </a:rPr>
              <a:t>Each time procedure call  occurs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Space is pushed on stack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Execution of a program or a current activation is </a:t>
            </a:r>
            <a:r>
              <a:rPr lang="en-US" altLang="en-US" sz="2400" dirty="0" smtClean="0">
                <a:solidFill>
                  <a:srgbClr val="FF0000"/>
                </a:solidFill>
              </a:rPr>
              <a:t>suspended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Information about the status of machine (e.g., PC, registers) are </a:t>
            </a:r>
            <a:r>
              <a:rPr lang="en-US" altLang="en-US" sz="2400" dirty="0" smtClean="0">
                <a:solidFill>
                  <a:srgbClr val="FF0000"/>
                </a:solidFill>
              </a:rPr>
              <a:t>saved in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70C0"/>
                </a:solidFill>
              </a:rPr>
              <a:t>Each time a procedure call returns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Space is popped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Restoring the values of the registers, PC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853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Stack allocation of space: 2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70338" y="1818752"/>
            <a:ext cx="8616462" cy="4337573"/>
          </a:xfrm>
        </p:spPr>
        <p:txBody>
          <a:bodyPr/>
          <a:lstStyle/>
          <a:p>
            <a:r>
              <a:rPr lang="en-US" altLang="en-US" dirty="0" smtClean="0"/>
              <a:t>Stack allocation would not be practical if procedures calls </a:t>
            </a:r>
            <a:r>
              <a:rPr lang="en-US" altLang="en-US" dirty="0" smtClean="0">
                <a:solidFill>
                  <a:srgbClr val="FF0000"/>
                </a:solidFill>
              </a:rPr>
              <a:t>did not nest</a:t>
            </a:r>
            <a:r>
              <a:rPr lang="en-US" altLang="en-US" dirty="0" smtClean="0"/>
              <a:t> in time</a:t>
            </a:r>
          </a:p>
          <a:p>
            <a:r>
              <a:rPr lang="en-US" altLang="en-US" dirty="0" smtClean="0"/>
              <a:t>Activation tree </a:t>
            </a:r>
          </a:p>
          <a:p>
            <a:pPr lvl="1"/>
            <a:r>
              <a:rPr lang="en-US" altLang="en-US" dirty="0" smtClean="0"/>
              <a:t>used to establish the </a:t>
            </a:r>
            <a:r>
              <a:rPr lang="en-US" altLang="en-US" dirty="0" smtClean="0">
                <a:solidFill>
                  <a:srgbClr val="00B050"/>
                </a:solidFill>
              </a:rPr>
              <a:t>proper order </a:t>
            </a:r>
            <a:r>
              <a:rPr lang="en-US" altLang="en-US" dirty="0" smtClean="0">
                <a:solidFill>
                  <a:schemeClr val="tx1"/>
                </a:solidFill>
              </a:rPr>
              <a:t>in which activations appear along the path  to Root 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return</a:t>
            </a:r>
            <a:r>
              <a:rPr lang="en-US" altLang="en-US" dirty="0" smtClean="0"/>
              <a:t> </a:t>
            </a:r>
            <a:r>
              <a:rPr lang="en-US" altLang="en-US" dirty="0" smtClean="0"/>
              <a:t>the result in the </a:t>
            </a:r>
            <a:r>
              <a:rPr lang="en-US" altLang="en-US" dirty="0" smtClean="0">
                <a:solidFill>
                  <a:srgbClr val="FF0000"/>
                </a:solidFill>
              </a:rPr>
              <a:t>reverse </a:t>
            </a:r>
            <a:r>
              <a:rPr lang="en-US" altLang="en-US" dirty="0" smtClean="0"/>
              <a:t>of that order</a:t>
            </a:r>
          </a:p>
          <a:p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3C58A8-8EBA-4A6F-A232-8F30D2DDC1C6}" type="slidenum">
              <a:rPr lang="en-US" altLang="en-US">
                <a:solidFill>
                  <a:schemeClr val="tx2"/>
                </a:solidFill>
              </a:rPr>
              <a:pPr/>
              <a:t>23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52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Activation records: Fields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435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 the field of Activation Record (AR)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Temporary values: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values generated as the result of the expression evaluations which cannot be put in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Local data: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local data to belong to the procedure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Saved machine</a:t>
            </a:r>
            <a:r>
              <a:rPr lang="en-US" altLang="en-US" dirty="0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 keeps the context or machine status (register, PC,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Access link</a:t>
            </a:r>
            <a:r>
              <a:rPr lang="en-US" altLang="en-US" dirty="0" smtClean="0"/>
              <a:t>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points to non-local data in other 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Control link</a:t>
            </a:r>
            <a:r>
              <a:rPr lang="en-US" altLang="en-US" dirty="0" smtClean="0"/>
              <a:t>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B050"/>
                </a:solidFill>
              </a:rPr>
              <a:t>points to the caller’s activation record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the return value space </a:t>
            </a:r>
            <a:r>
              <a:rPr lang="en-US" altLang="en-US" dirty="0" smtClean="0"/>
              <a:t>of the called function, if any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Actual parameters</a:t>
            </a:r>
            <a:r>
              <a:rPr lang="en-US" altLang="en-US" dirty="0" smtClean="0"/>
              <a:t>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used by the calling procedure to pass parameters to called procedures.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Registers are used to pass these information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900E27-4C0C-42D2-9FAE-B749CA82663E}" type="slidenum">
              <a:rPr lang="en-US" altLang="en-US">
                <a:solidFill>
                  <a:schemeClr val="tx2"/>
                </a:solidFill>
              </a:rPr>
              <a:pPr/>
              <a:t>24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9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Activation Record layout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FB3FBE-D881-425C-A87B-8B140E80D4AD}" type="slidenum">
              <a:rPr lang="en-US" altLang="en-US">
                <a:solidFill>
                  <a:schemeClr val="tx2"/>
                </a:solidFill>
              </a:rPr>
              <a:pPr/>
              <a:t>25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3174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1175" y="1784350"/>
            <a:ext cx="5581650" cy="4937125"/>
          </a:xfrm>
          <a:noFill/>
        </p:spPr>
      </p:pic>
    </p:spTree>
    <p:extLst>
      <p:ext uri="{BB962C8B-B14F-4D97-AF65-F5344CB8AC3E}">
        <p14:creationId xmlns:p14="http://schemas.microsoft.com/office/powerpoint/2010/main" val="127961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398588"/>
          </a:xfrm>
        </p:spPr>
        <p:txBody>
          <a:bodyPr/>
          <a:lstStyle/>
          <a:p>
            <a:pPr eaLnBrk="1" hangingPunct="1"/>
            <a:r>
              <a:rPr lang="en-US" altLang="en-US" smtClean="0"/>
              <a:t>A Standard layout AR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C54DB0-E98E-423A-95C6-0EEE9B8E849A}" type="slidenum">
              <a:rPr lang="en-US" altLang="en-US">
                <a:solidFill>
                  <a:schemeClr val="tx2"/>
                </a:solidFill>
              </a:rPr>
              <a:pPr/>
              <a:t>26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1371600"/>
            <a:ext cx="1295400" cy="1981200"/>
          </a:xfrm>
          <a:prstGeom prst="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 err="1"/>
              <a:t>arg</a:t>
            </a:r>
            <a:r>
              <a:rPr lang="en-US" sz="1200" dirty="0"/>
              <a:t>  n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.</a:t>
            </a:r>
          </a:p>
          <a:p>
            <a:pPr>
              <a:defRPr/>
            </a:pPr>
            <a:r>
              <a:rPr lang="en-US" sz="1200" dirty="0"/>
              <a:t>.</a:t>
            </a:r>
          </a:p>
          <a:p>
            <a:pPr>
              <a:defRPr/>
            </a:pPr>
            <a:r>
              <a:rPr lang="en-US" sz="1200" dirty="0" err="1"/>
              <a:t>arg</a:t>
            </a:r>
            <a:r>
              <a:rPr lang="en-US" sz="1200" dirty="0"/>
              <a:t> 2</a:t>
            </a:r>
          </a:p>
          <a:p>
            <a:pPr>
              <a:defRPr/>
            </a:pPr>
            <a:r>
              <a:rPr lang="en-US" sz="1200" dirty="0" err="1"/>
              <a:t>arg</a:t>
            </a:r>
            <a:r>
              <a:rPr lang="en-US" sz="1200" dirty="0"/>
              <a:t> 1</a:t>
            </a:r>
          </a:p>
          <a:p>
            <a:pPr>
              <a:defRPr/>
            </a:pPr>
            <a:r>
              <a:rPr lang="en-US" sz="1200" b="1" dirty="0">
                <a:solidFill>
                  <a:srgbClr val="FF0000"/>
                </a:solidFill>
              </a:rPr>
              <a:t>Access/static link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3352800"/>
            <a:ext cx="1295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8800" y="3352800"/>
            <a:ext cx="1295400" cy="28194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Local variable</a:t>
            </a:r>
          </a:p>
          <a:p>
            <a:pPr>
              <a:defRPr/>
            </a:pPr>
            <a:r>
              <a:rPr lang="en-US" sz="1200" dirty="0"/>
              <a:t>return address</a:t>
            </a:r>
          </a:p>
          <a:p>
            <a:pPr>
              <a:defRPr/>
            </a:pPr>
            <a:r>
              <a:rPr lang="en-US" sz="1200" dirty="0"/>
              <a:t>----------------------</a:t>
            </a:r>
          </a:p>
          <a:p>
            <a:pPr>
              <a:defRPr/>
            </a:pPr>
            <a:r>
              <a:rPr lang="en-US" sz="1200" dirty="0"/>
              <a:t>Temporaries</a:t>
            </a:r>
          </a:p>
          <a:p>
            <a:pPr>
              <a:defRPr/>
            </a:pPr>
            <a:r>
              <a:rPr lang="en-US" sz="1200" dirty="0"/>
              <a:t>----------------------saved registers</a:t>
            </a:r>
          </a:p>
          <a:p>
            <a:pPr>
              <a:defRPr/>
            </a:pPr>
            <a:r>
              <a:rPr lang="en-US" sz="1200" dirty="0"/>
              <a:t>----------------------</a:t>
            </a:r>
            <a:r>
              <a:rPr lang="en-US" sz="1200" dirty="0" err="1">
                <a:solidFill>
                  <a:schemeClr val="bg1"/>
                </a:solidFill>
              </a:rPr>
              <a:t>arg</a:t>
            </a:r>
            <a:r>
              <a:rPr lang="en-US" sz="1200" dirty="0">
                <a:solidFill>
                  <a:schemeClr val="bg1"/>
                </a:solidFill>
              </a:rPr>
              <a:t>  m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sz="1200" dirty="0" err="1">
                <a:solidFill>
                  <a:schemeClr val="bg1"/>
                </a:solidFill>
              </a:rPr>
              <a:t>agr</a:t>
            </a:r>
            <a:r>
              <a:rPr lang="en-US" sz="1200" dirty="0">
                <a:solidFill>
                  <a:schemeClr val="bg1"/>
                </a:solidFill>
              </a:rPr>
              <a:t> 2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arg1</a:t>
            </a:r>
          </a:p>
          <a:p>
            <a:pPr>
              <a:defRPr/>
            </a:pPr>
            <a:r>
              <a:rPr lang="en-US" sz="1200" b="1" dirty="0">
                <a:solidFill>
                  <a:srgbClr val="FF0000"/>
                </a:solidFill>
              </a:rPr>
              <a:t>Access/static link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.</a:t>
            </a:r>
          </a:p>
          <a:p>
            <a:pPr>
              <a:defRPr/>
            </a:pPr>
            <a:r>
              <a:rPr lang="en-US" sz="1200" dirty="0"/>
              <a:t>.</a:t>
            </a:r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3429000" y="2438400"/>
            <a:ext cx="2362200" cy="36988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Frame N-1 (previous)</a:t>
            </a:r>
          </a:p>
        </p:txBody>
      </p:sp>
      <p:sp>
        <p:nvSpPr>
          <p:cNvPr id="33800" name="TextBox 8"/>
          <p:cNvSpPr txBox="1">
            <a:spLocks noChangeArrowheads="1"/>
          </p:cNvSpPr>
          <p:nvPr/>
        </p:nvSpPr>
        <p:spPr bwMode="auto">
          <a:xfrm>
            <a:off x="3429000" y="4495800"/>
            <a:ext cx="2362200" cy="36988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Frame N (current)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971800" y="6172200"/>
            <a:ext cx="1676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371600" y="6096000"/>
            <a:ext cx="914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667000" y="6096000"/>
            <a:ext cx="914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4" name="TextBox 15"/>
          <p:cNvSpPr txBox="1">
            <a:spLocks noChangeArrowheads="1"/>
          </p:cNvSpPr>
          <p:nvPr/>
        </p:nvSpPr>
        <p:spPr bwMode="auto">
          <a:xfrm>
            <a:off x="3429000" y="6248400"/>
            <a:ext cx="2362200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Frame N +1 (next)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38200" y="6096000"/>
            <a:ext cx="990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2" name="TextBox 18"/>
          <p:cNvSpPr txBox="1">
            <a:spLocks noChangeArrowheads="1"/>
          </p:cNvSpPr>
          <p:nvPr/>
        </p:nvSpPr>
        <p:spPr bwMode="auto">
          <a:xfrm>
            <a:off x="50242" y="6025766"/>
            <a:ext cx="2362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FF0000"/>
                </a:solidFill>
              </a:rPr>
              <a:t>Stack </a:t>
            </a:r>
            <a:r>
              <a:rPr lang="en-US" altLang="en-US" sz="1200" dirty="0" err="1">
                <a:solidFill>
                  <a:srgbClr val="FF0000"/>
                </a:solidFill>
              </a:rPr>
              <a:t>ptr</a:t>
            </a:r>
            <a:r>
              <a:rPr lang="en-US" altLang="en-US" sz="1200" dirty="0">
                <a:solidFill>
                  <a:srgbClr val="FF0000"/>
                </a:solidFill>
              </a:rPr>
              <a:t> (</a:t>
            </a:r>
            <a:r>
              <a:rPr lang="en-US" altLang="en-US" sz="1200" dirty="0" err="1">
                <a:solidFill>
                  <a:srgbClr val="FF0000"/>
                </a:solidFill>
              </a:rPr>
              <a:t>sp</a:t>
            </a:r>
            <a:r>
              <a:rPr lang="en-US" alt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2783" name="TextBox 19"/>
          <p:cNvSpPr txBox="1">
            <a:spLocks noChangeArrowheads="1"/>
          </p:cNvSpPr>
          <p:nvPr/>
        </p:nvSpPr>
        <p:spPr bwMode="auto">
          <a:xfrm>
            <a:off x="0" y="3200400"/>
            <a:ext cx="2362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0070C0"/>
                </a:solidFill>
              </a:rPr>
              <a:t>Frame </a:t>
            </a:r>
            <a:r>
              <a:rPr lang="en-US" altLang="en-US" sz="1200" b="1" dirty="0" err="1">
                <a:solidFill>
                  <a:srgbClr val="0070C0"/>
                </a:solidFill>
              </a:rPr>
              <a:t>ptr</a:t>
            </a:r>
            <a:r>
              <a:rPr lang="en-US" altLang="en-US" sz="1200" b="1" dirty="0">
                <a:solidFill>
                  <a:srgbClr val="0070C0"/>
                </a:solidFill>
              </a:rPr>
              <a:t>(FP)</a:t>
            </a:r>
          </a:p>
        </p:txBody>
      </p:sp>
      <p:sp>
        <p:nvSpPr>
          <p:cNvPr id="32784" name="TextBox 20"/>
          <p:cNvSpPr txBox="1">
            <a:spLocks noChangeArrowheads="1"/>
          </p:cNvSpPr>
          <p:nvPr/>
        </p:nvSpPr>
        <p:spPr bwMode="auto">
          <a:xfrm>
            <a:off x="0" y="1981200"/>
            <a:ext cx="167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B050"/>
                </a:solidFill>
              </a:rPr>
              <a:t>Incoming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arguments</a:t>
            </a:r>
          </a:p>
        </p:txBody>
      </p:sp>
      <p:sp>
        <p:nvSpPr>
          <p:cNvPr id="32785" name="TextBox 21"/>
          <p:cNvSpPr txBox="1">
            <a:spLocks noChangeArrowheads="1"/>
          </p:cNvSpPr>
          <p:nvPr/>
        </p:nvSpPr>
        <p:spPr bwMode="auto">
          <a:xfrm>
            <a:off x="0" y="48768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70C0"/>
                </a:solidFill>
              </a:rPr>
              <a:t>Outgoing</a:t>
            </a:r>
          </a:p>
          <a:p>
            <a:r>
              <a:rPr lang="en-US" altLang="en-US">
                <a:solidFill>
                  <a:srgbClr val="0070C0"/>
                </a:solidFill>
              </a:rPr>
              <a:t>arguments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66800" y="3429000"/>
            <a:ext cx="762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4876800" y="3733800"/>
            <a:ext cx="4953000" cy="7620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25"/>
          <p:cNvSpPr txBox="1">
            <a:spLocks noChangeArrowheads="1"/>
          </p:cNvSpPr>
          <p:nvPr/>
        </p:nvSpPr>
        <p:spPr bwMode="auto">
          <a:xfrm>
            <a:off x="7467600" y="1371600"/>
            <a:ext cx="167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High MM address</a:t>
            </a:r>
          </a:p>
        </p:txBody>
      </p:sp>
      <p:sp>
        <p:nvSpPr>
          <p:cNvPr id="32789" name="TextBox 26"/>
          <p:cNvSpPr txBox="1">
            <a:spLocks noChangeArrowheads="1"/>
          </p:cNvSpPr>
          <p:nvPr/>
        </p:nvSpPr>
        <p:spPr bwMode="auto">
          <a:xfrm>
            <a:off x="7467600" y="5791200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Low MM address</a:t>
            </a:r>
          </a:p>
        </p:txBody>
      </p:sp>
    </p:spTree>
    <p:extLst>
      <p:ext uri="{BB962C8B-B14F-4D97-AF65-F5344CB8AC3E}">
        <p14:creationId xmlns:p14="http://schemas.microsoft.com/office/powerpoint/2010/main" val="2129633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Frame Pointer (FP)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FC09947-5B9F-4FFA-90A3-1EE943DA312D}" type="slidenum">
              <a:rPr lang="en-US" altLang="en-US">
                <a:solidFill>
                  <a:schemeClr val="tx2"/>
                </a:solidFill>
              </a:rPr>
              <a:pPr/>
              <a:t>27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0164" y="1784351"/>
            <a:ext cx="8963304" cy="4937124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Frame pointer (A register)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Suppose a function </a:t>
            </a:r>
            <a:r>
              <a:rPr lang="en-US" sz="2000" dirty="0" smtClean="0">
                <a:solidFill>
                  <a:srgbClr val="FF0000"/>
                </a:solidFill>
              </a:rPr>
              <a:t>g(…) </a:t>
            </a:r>
            <a:r>
              <a:rPr lang="en-US" sz="2000" dirty="0" smtClean="0"/>
              <a:t>calls function </a:t>
            </a:r>
            <a:r>
              <a:rPr lang="en-US" sz="2000" dirty="0" smtClean="0">
                <a:solidFill>
                  <a:srgbClr val="00B050"/>
                </a:solidFill>
              </a:rPr>
              <a:t>f(a1, …, an)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g is caller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f is callee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On entry to </a:t>
            </a:r>
            <a:r>
              <a:rPr lang="en-US" sz="2000" dirty="0" smtClean="0">
                <a:solidFill>
                  <a:srgbClr val="00B050"/>
                </a:solidFill>
              </a:rPr>
              <a:t>f</a:t>
            </a:r>
            <a:r>
              <a:rPr lang="en-US" sz="2000" dirty="0" smtClean="0"/>
              <a:t>, the stack </a:t>
            </a:r>
            <a:r>
              <a:rPr lang="en-US" sz="2000" dirty="0" err="1" smtClean="0"/>
              <a:t>ptr</a:t>
            </a:r>
            <a:r>
              <a:rPr lang="en-US" sz="2000" dirty="0" smtClean="0"/>
              <a:t> </a:t>
            </a:r>
            <a:r>
              <a:rPr lang="en-US" sz="2000" dirty="0" err="1" smtClean="0"/>
              <a:t>sp</a:t>
            </a:r>
            <a:r>
              <a:rPr lang="en-US" sz="2000" dirty="0" smtClean="0"/>
              <a:t>, points to the first argument that </a:t>
            </a:r>
            <a:r>
              <a:rPr lang="en-US" sz="2000" dirty="0" smtClean="0">
                <a:solidFill>
                  <a:srgbClr val="FF0000"/>
                </a:solidFill>
              </a:rPr>
              <a:t>g</a:t>
            </a:r>
            <a:r>
              <a:rPr lang="en-US" sz="2000" dirty="0" smtClean="0"/>
              <a:t> passes to </a:t>
            </a:r>
            <a:r>
              <a:rPr lang="en-US" sz="2000" dirty="0" smtClean="0">
                <a:solidFill>
                  <a:srgbClr val="00B050"/>
                </a:solidFill>
              </a:rPr>
              <a:t>f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On entry, </a:t>
            </a:r>
            <a:r>
              <a:rPr lang="en-US" sz="2000" dirty="0" smtClean="0">
                <a:solidFill>
                  <a:srgbClr val="00B050"/>
                </a:solidFill>
              </a:rPr>
              <a:t>f</a:t>
            </a:r>
            <a:r>
              <a:rPr lang="en-US" sz="2000" dirty="0" smtClean="0"/>
              <a:t> allocates a frame (or activation record)  using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sp’= sp –</a:t>
            </a:r>
            <a:r>
              <a:rPr lang="en-US" sz="2000" dirty="0" smtClean="0">
                <a:solidFill>
                  <a:srgbClr val="C00000"/>
                </a:solidFill>
              </a:rPr>
              <a:t>Frame-size</a:t>
            </a:r>
            <a:r>
              <a:rPr lang="en-US" sz="2000" dirty="0" smtClean="0"/>
              <a:t>   // </a:t>
            </a:r>
            <a:r>
              <a:rPr lang="en-US" sz="2000" dirty="0" smtClean="0">
                <a:solidFill>
                  <a:srgbClr val="00B050"/>
                </a:solidFill>
              </a:rPr>
              <a:t>assume stack grows toward lower memory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Sp’ = new stack </a:t>
            </a:r>
            <a:r>
              <a:rPr lang="en-US" dirty="0" err="1" smtClean="0"/>
              <a:t>ptr</a:t>
            </a:r>
            <a:endParaRPr lang="en-US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 old stack </a:t>
            </a:r>
            <a:r>
              <a:rPr lang="en-US" dirty="0" err="1" smtClean="0"/>
              <a:t>ptr</a:t>
            </a:r>
            <a:endParaRPr 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Save </a:t>
            </a:r>
            <a:r>
              <a:rPr lang="en-US" sz="2000" dirty="0" err="1" smtClean="0"/>
              <a:t>fp</a:t>
            </a:r>
            <a:r>
              <a:rPr lang="en-US" sz="2000" dirty="0" smtClean="0"/>
              <a:t> (old Frame pointer)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>
                <a:solidFill>
                  <a:srgbClr val="00B050"/>
                </a:solidFill>
              </a:rPr>
              <a:t>Rn := </a:t>
            </a:r>
            <a:r>
              <a:rPr lang="en-US" dirty="0" err="1" smtClean="0">
                <a:solidFill>
                  <a:srgbClr val="00B050"/>
                </a:solidFill>
              </a:rPr>
              <a:t>fp</a:t>
            </a:r>
            <a:r>
              <a:rPr lang="en-US" dirty="0" smtClean="0">
                <a:solidFill>
                  <a:srgbClr val="00B050"/>
                </a:solidFill>
              </a:rPr>
              <a:t>   // use a register to save FP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Set the current </a:t>
            </a:r>
            <a:r>
              <a:rPr lang="en-US" sz="2000" dirty="0" err="1" smtClean="0"/>
              <a:t>fp</a:t>
            </a:r>
            <a:r>
              <a:rPr lang="en-US" sz="2000" dirty="0" smtClean="0"/>
              <a:t> to old </a:t>
            </a:r>
            <a:r>
              <a:rPr lang="en-US" sz="2000" dirty="0" err="1" smtClean="0"/>
              <a:t>sp</a:t>
            </a:r>
            <a:endParaRPr lang="en-US" sz="2000" dirty="0"/>
          </a:p>
          <a:p>
            <a:pPr marL="1005840" lvl="2" indent="-274320">
              <a:buFont typeface="Wingdings 3"/>
              <a:buChar char=""/>
              <a:defRPr/>
            </a:pP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>
                <a:solidFill>
                  <a:srgbClr val="0070C0"/>
                </a:solidFill>
              </a:rPr>
              <a:t> := </a:t>
            </a:r>
            <a:r>
              <a:rPr lang="en-US" dirty="0" err="1" smtClean="0">
                <a:solidFill>
                  <a:srgbClr val="0070C0"/>
                </a:solidFill>
              </a:rPr>
              <a:t>sp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55459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exist from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956454"/>
            <a:ext cx="8915400" cy="4222657"/>
          </a:xfrm>
        </p:spPr>
        <p:txBody>
          <a:bodyPr/>
          <a:lstStyle/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When f exists </a:t>
            </a:r>
            <a:r>
              <a:rPr lang="en-US" dirty="0" smtClean="0"/>
              <a:t>(or on the exit)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sz="2800" dirty="0" smtClean="0"/>
              <a:t>Set the current SP’ to  SP using FP</a:t>
            </a:r>
          </a:p>
          <a:p>
            <a:pPr marL="823277" lvl="2" indent="-274320">
              <a:buFont typeface="Wingdings 3"/>
              <a:buChar char=""/>
              <a:defRPr/>
            </a:pPr>
            <a:r>
              <a:rPr lang="en-US" sz="2800" dirty="0" err="1" smtClean="0">
                <a:solidFill>
                  <a:srgbClr val="00B050"/>
                </a:solidFill>
              </a:rPr>
              <a:t>sp</a:t>
            </a:r>
            <a:r>
              <a:rPr lang="en-US" sz="2800" dirty="0" smtClean="0">
                <a:solidFill>
                  <a:srgbClr val="00B050"/>
                </a:solidFill>
              </a:rPr>
              <a:t>’ </a:t>
            </a:r>
            <a:r>
              <a:rPr lang="en-US" sz="2800" dirty="0">
                <a:solidFill>
                  <a:srgbClr val="00B050"/>
                </a:solidFill>
              </a:rPr>
              <a:t>:= </a:t>
            </a:r>
            <a:r>
              <a:rPr lang="en-US" sz="2800" dirty="0" err="1" smtClean="0">
                <a:solidFill>
                  <a:srgbClr val="00B050"/>
                </a:solidFill>
              </a:rPr>
              <a:t>fp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( move </a:t>
            </a:r>
            <a:r>
              <a:rPr lang="en-US" sz="2800" dirty="0" err="1" smtClean="0">
                <a:solidFill>
                  <a:srgbClr val="00B050"/>
                </a:solidFill>
              </a:rPr>
              <a:t>sp</a:t>
            </a:r>
            <a:r>
              <a:rPr lang="en-US" sz="2800" dirty="0" smtClean="0">
                <a:solidFill>
                  <a:srgbClr val="00B050"/>
                </a:solidFill>
              </a:rPr>
              <a:t>’ </a:t>
            </a:r>
            <a:r>
              <a:rPr lang="en-US" sz="2800" dirty="0">
                <a:solidFill>
                  <a:srgbClr val="00B050"/>
                </a:solidFill>
              </a:rPr>
              <a:t>to where </a:t>
            </a:r>
            <a:r>
              <a:rPr lang="en-US" sz="2800" dirty="0" err="1" smtClean="0">
                <a:solidFill>
                  <a:srgbClr val="00B050"/>
                </a:solidFill>
              </a:rPr>
              <a:t>fp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is currently points)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sz="2800" dirty="0"/>
              <a:t>Set the current frame </a:t>
            </a:r>
            <a:r>
              <a:rPr lang="en-US" sz="2800" dirty="0" err="1"/>
              <a:t>ptr</a:t>
            </a:r>
            <a:r>
              <a:rPr lang="en-US" sz="2800" dirty="0"/>
              <a:t> to old frame </a:t>
            </a:r>
            <a:r>
              <a:rPr lang="en-US" sz="2800" dirty="0" err="1"/>
              <a:t>ptr</a:t>
            </a:r>
            <a:endParaRPr lang="en-US" sz="2800" dirty="0"/>
          </a:p>
          <a:p>
            <a:pPr marL="823277" lvl="2" indent="-274320">
              <a:buFont typeface="Wingdings 3"/>
              <a:buChar char=""/>
              <a:defRPr/>
            </a:pPr>
            <a:r>
              <a:rPr lang="en-US" sz="2800" dirty="0" err="1" smtClean="0">
                <a:solidFill>
                  <a:srgbClr val="FFC000"/>
                </a:solidFill>
              </a:rPr>
              <a:t>fp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:= Rn (restores Old Frame </a:t>
            </a:r>
            <a:r>
              <a:rPr lang="en-US" sz="2800" dirty="0" err="1">
                <a:solidFill>
                  <a:srgbClr val="FFC000"/>
                </a:solidFill>
              </a:rPr>
              <a:t>Ptr</a:t>
            </a:r>
            <a:r>
              <a:rPr lang="en-US" sz="2800" dirty="0">
                <a:solidFill>
                  <a:srgbClr val="FFC000"/>
                </a:solidFill>
              </a:rPr>
              <a:t>)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Note: For fixed frame, </a:t>
            </a: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en-US" dirty="0"/>
              <a:t>will always differ from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/>
              <a:t>by a </a:t>
            </a:r>
            <a:r>
              <a:rPr lang="en-US" dirty="0">
                <a:solidFill>
                  <a:srgbClr val="FF0000"/>
                </a:solidFill>
              </a:rPr>
              <a:t>known constant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0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Return address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D3CB8E-AE99-42C2-8F32-DBE55118C4DD}" type="slidenum">
              <a:rPr lang="en-US" altLang="en-US">
                <a:solidFill>
                  <a:schemeClr val="tx2"/>
                </a:solidFill>
              </a:rPr>
              <a:pPr/>
              <a:t>29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4820" name="Content Placeholder 3"/>
          <p:cNvSpPr>
            <a:spLocks noGrp="1"/>
          </p:cNvSpPr>
          <p:nvPr>
            <p:ph sz="quarter" idx="1"/>
          </p:nvPr>
        </p:nvSpPr>
        <p:spPr>
          <a:xfrm>
            <a:off x="0" y="1784350"/>
            <a:ext cx="9073662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When g calls f, f eventually must return</a:t>
            </a:r>
          </a:p>
          <a:p>
            <a:pPr lvl="1" eaLnBrk="1" hangingPunct="1"/>
            <a:r>
              <a:rPr lang="en-US" altLang="en-US" sz="3200" dirty="0" smtClean="0"/>
              <a:t>If the call instruction in g is at </a:t>
            </a:r>
            <a:r>
              <a:rPr lang="en-US" altLang="en-US" sz="3200" dirty="0" smtClean="0">
                <a:solidFill>
                  <a:srgbClr val="0070C0"/>
                </a:solidFill>
              </a:rPr>
              <a:t>address A10</a:t>
            </a:r>
            <a:r>
              <a:rPr lang="en-US" altLang="en-US" sz="3200" dirty="0" smtClean="0"/>
              <a:t>, then the right place to return is at </a:t>
            </a:r>
            <a:r>
              <a:rPr lang="en-US" altLang="en-US" sz="3200" dirty="0" smtClean="0">
                <a:solidFill>
                  <a:srgbClr val="0070C0"/>
                </a:solidFill>
              </a:rPr>
              <a:t>address A11</a:t>
            </a:r>
          </a:p>
          <a:p>
            <a:pPr lvl="1" eaLnBrk="1" hangingPunct="1"/>
            <a:r>
              <a:rPr lang="en-US" altLang="en-US" sz="3200" dirty="0" smtClean="0"/>
              <a:t>Return address is </a:t>
            </a:r>
            <a:r>
              <a:rPr lang="en-US" altLang="en-US" sz="3200" dirty="0" smtClean="0">
                <a:solidFill>
                  <a:srgbClr val="C00000"/>
                </a:solidFill>
              </a:rPr>
              <a:t>pushed on the stack </a:t>
            </a:r>
            <a:r>
              <a:rPr lang="en-US" altLang="en-US" sz="3200" dirty="0" smtClean="0"/>
              <a:t>by call instruction</a:t>
            </a:r>
          </a:p>
          <a:p>
            <a:pPr lvl="2" eaLnBrk="1" hangingPunct="1"/>
            <a:r>
              <a:rPr lang="en-US" altLang="en-US" sz="3200" dirty="0" smtClean="0"/>
              <a:t>Note: registers are used for efficiency reasons</a:t>
            </a:r>
          </a:p>
        </p:txBody>
      </p:sp>
    </p:spTree>
    <p:extLst>
      <p:ext uri="{BB962C8B-B14F-4D97-AF65-F5344CB8AC3E}">
        <p14:creationId xmlns:p14="http://schemas.microsoft.com/office/powerpoint/2010/main" val="91266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60" y="458787"/>
            <a:ext cx="7886700" cy="1325563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 smtClean="0"/>
              <a:t>Objectives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E40E3D-4911-454B-A75A-3164696744BB}" type="slidenum">
              <a:rPr lang="en-US" altLang="en-US">
                <a:solidFill>
                  <a:schemeClr val="tx2"/>
                </a:solidFill>
              </a:rPr>
              <a:pPr/>
              <a:t>3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5460" y="178435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Source Language issues</a:t>
            </a:r>
          </a:p>
          <a:p>
            <a:pPr eaLnBrk="1" hangingPunct="1"/>
            <a:r>
              <a:rPr lang="en-US" altLang="en-US" dirty="0" smtClean="0"/>
              <a:t>Activation record and activations trees</a:t>
            </a:r>
          </a:p>
          <a:p>
            <a:pPr eaLnBrk="1" hangingPunct="1"/>
            <a:r>
              <a:rPr lang="en-US" altLang="en-US" dirty="0" smtClean="0"/>
              <a:t>Control stacks (Frame)</a:t>
            </a:r>
          </a:p>
          <a:p>
            <a:pPr eaLnBrk="1" hangingPunct="1"/>
            <a:r>
              <a:rPr lang="en-US" altLang="en-US" dirty="0" smtClean="0"/>
              <a:t>The scope of a declarations</a:t>
            </a:r>
          </a:p>
          <a:p>
            <a:pPr eaLnBrk="1" hangingPunct="1"/>
            <a:r>
              <a:rPr lang="en-US" altLang="en-US" dirty="0" smtClean="0"/>
              <a:t>Storage organization</a:t>
            </a:r>
          </a:p>
          <a:p>
            <a:pPr eaLnBrk="1" hangingPunct="1"/>
            <a:r>
              <a:rPr lang="en-US" altLang="en-US" dirty="0" smtClean="0"/>
              <a:t>Symbol Table organizations (revisited)</a:t>
            </a:r>
          </a:p>
        </p:txBody>
      </p:sp>
    </p:spTree>
    <p:extLst>
      <p:ext uri="{BB962C8B-B14F-4D97-AF65-F5344CB8AC3E}">
        <p14:creationId xmlns:p14="http://schemas.microsoft.com/office/powerpoint/2010/main" val="2009800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procedure linkage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0B8415-463A-4E12-BEFE-AD3C2B1C6AC7}" type="slidenum">
              <a:rPr lang="en-US" altLang="en-US">
                <a:solidFill>
                  <a:schemeClr val="tx2"/>
                </a:solidFill>
              </a:rPr>
              <a:pPr/>
              <a:t>30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3686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271" y="1784350"/>
            <a:ext cx="7188200" cy="4937125"/>
          </a:xfrm>
          <a:noFill/>
        </p:spPr>
      </p:pic>
    </p:spTree>
    <p:extLst>
      <p:ext uri="{BB962C8B-B14F-4D97-AF65-F5344CB8AC3E}">
        <p14:creationId xmlns:p14="http://schemas.microsoft.com/office/powerpoint/2010/main" val="2599729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32146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Access Links (visited)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37A434-2ADF-46E5-8CD4-2CA755D93660}" type="slidenum">
              <a:rPr lang="en-US" altLang="en-US">
                <a:solidFill>
                  <a:schemeClr val="tx2"/>
                </a:solidFill>
              </a:rPr>
              <a:pPr/>
              <a:t>31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5844" name="Content Placeholder 3"/>
          <p:cNvSpPr>
            <a:spLocks noGrp="1"/>
          </p:cNvSpPr>
          <p:nvPr>
            <p:ph sz="quarter" idx="1"/>
          </p:nvPr>
        </p:nvSpPr>
        <p:spPr>
          <a:xfrm>
            <a:off x="165798" y="1784350"/>
            <a:ext cx="8856282" cy="4937125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 pointer is used to </a:t>
            </a:r>
            <a:r>
              <a:rPr lang="en-US" altLang="en-US" sz="2400" dirty="0" smtClean="0">
                <a:solidFill>
                  <a:srgbClr val="FF0000"/>
                </a:solidFill>
              </a:rPr>
              <a:t>form a chain </a:t>
            </a:r>
            <a:r>
              <a:rPr lang="en-US" altLang="en-US" sz="2400" dirty="0" smtClean="0"/>
              <a:t>from the activation record at the top of the stack to a sequence of activations at lower nesting depths</a:t>
            </a:r>
          </a:p>
          <a:p>
            <a:pPr lvl="1" eaLnBrk="1" hangingPunct="1"/>
            <a:r>
              <a:rPr lang="en-US" altLang="en-US" i="1" dirty="0" smtClean="0">
                <a:solidFill>
                  <a:schemeClr val="tx1"/>
                </a:solidFill>
              </a:rPr>
              <a:t>Where Nesting depth </a:t>
            </a:r>
            <a:r>
              <a:rPr lang="en-US" altLang="en-US" i="1" dirty="0" smtClean="0">
                <a:solidFill>
                  <a:srgbClr val="FF0000"/>
                </a:solidFill>
              </a:rPr>
              <a:t>one</a:t>
            </a:r>
            <a:r>
              <a:rPr lang="en-US" altLang="en-US" i="1" dirty="0" smtClean="0"/>
              <a:t> is used for procedures that are not nested</a:t>
            </a:r>
          </a:p>
          <a:p>
            <a:pPr lvl="1" eaLnBrk="1" hangingPunct="1"/>
            <a:r>
              <a:rPr lang="en-US" altLang="en-US" dirty="0" smtClean="0">
                <a:solidFill>
                  <a:srgbClr val="0070C0"/>
                </a:solidFill>
              </a:rPr>
              <a:t>Access links used to provide access to non-local variable</a:t>
            </a:r>
          </a:p>
          <a:p>
            <a:pPr eaLnBrk="1" hangingPunct="1"/>
            <a:r>
              <a:rPr lang="en-US" altLang="en-US" sz="2400" dirty="0" smtClean="0"/>
              <a:t>E.g.,</a:t>
            </a:r>
          </a:p>
          <a:p>
            <a:pPr lvl="1" eaLnBrk="1" hangingPunct="1"/>
            <a:r>
              <a:rPr lang="en-US" altLang="en-US" dirty="0" smtClean="0"/>
              <a:t>Suppose p is immediately nested within q, then access link in any activation of p points to the </a:t>
            </a:r>
            <a:r>
              <a:rPr lang="en-US" altLang="en-US" dirty="0" smtClean="0">
                <a:solidFill>
                  <a:srgbClr val="0070C0"/>
                </a:solidFill>
              </a:rPr>
              <a:t>most recent activation of q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19600" y="4953000"/>
            <a:ext cx="1600200" cy="1524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541020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7700" y="4898276"/>
            <a:ext cx="2286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5410200"/>
            <a:ext cx="2286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hape 11"/>
          <p:cNvCxnSpPr>
            <a:stCxn id="6" idx="3"/>
            <a:endCxn id="8" idx="3"/>
          </p:cNvCxnSpPr>
          <p:nvPr/>
        </p:nvCxnSpPr>
        <p:spPr>
          <a:xfrm flipH="1" flipV="1">
            <a:off x="4686300" y="5088776"/>
            <a:ext cx="952500" cy="588124"/>
          </a:xfrm>
          <a:prstGeom prst="curvedConnector3">
            <a:avLst>
              <a:gd name="adj1" fmla="val -24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11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920357-A938-4185-93EB-D6F34586D35E}" type="slidenum">
              <a:rPr lang="en-US" altLang="en-US">
                <a:solidFill>
                  <a:schemeClr val="tx2"/>
                </a:solidFill>
              </a:rPr>
              <a:pPr/>
              <a:t>32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400800" y="1981200"/>
            <a:ext cx="121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="1">
                <a:solidFill>
                  <a:srgbClr val="FF0000"/>
                </a:solidFill>
              </a:rPr>
              <a:t>Depth 1</a:t>
            </a:r>
          </a:p>
        </p:txBody>
      </p:sp>
      <p:cxnSp>
        <p:nvCxnSpPr>
          <p:cNvPr id="7" name="Straight Arrow Connector 6"/>
          <p:cNvCxnSpPr>
            <a:stCxn id="37892" idx="1"/>
          </p:cNvCxnSpPr>
          <p:nvPr/>
        </p:nvCxnSpPr>
        <p:spPr>
          <a:xfrm rot="10800000" flipV="1">
            <a:off x="5943600" y="2119313"/>
            <a:ext cx="457200" cy="90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4" name="TextBox 7"/>
          <p:cNvSpPr txBox="1">
            <a:spLocks noChangeArrowheads="1"/>
          </p:cNvSpPr>
          <p:nvPr/>
        </p:nvSpPr>
        <p:spPr bwMode="auto">
          <a:xfrm>
            <a:off x="7391400" y="2819400"/>
            <a:ext cx="121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="1">
                <a:solidFill>
                  <a:srgbClr val="FF0000"/>
                </a:solidFill>
              </a:rPr>
              <a:t>Depth 2</a:t>
            </a:r>
          </a:p>
        </p:txBody>
      </p:sp>
      <p:sp>
        <p:nvSpPr>
          <p:cNvPr id="37895" name="TextBox 8"/>
          <p:cNvSpPr txBox="1">
            <a:spLocks noChangeArrowheads="1"/>
          </p:cNvSpPr>
          <p:nvPr/>
        </p:nvSpPr>
        <p:spPr bwMode="auto">
          <a:xfrm>
            <a:off x="7772400" y="3429000"/>
            <a:ext cx="121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="1">
                <a:solidFill>
                  <a:srgbClr val="FF0000"/>
                </a:solidFill>
              </a:rPr>
              <a:t>Depth  3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961" y="5243513"/>
            <a:ext cx="5486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Nesting Depth of write = 3</a:t>
            </a:r>
          </a:p>
        </p:txBody>
      </p:sp>
    </p:spTree>
    <p:extLst>
      <p:ext uri="{BB962C8B-B14F-4D97-AF65-F5344CB8AC3E}">
        <p14:creationId xmlns:p14="http://schemas.microsoft.com/office/powerpoint/2010/main" val="4027555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dirty="0" smtClean="0"/>
              <a:t>A typical Activation Records and access links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08AD2D-74D0-415C-834F-C8DB35272613}" type="slidenum">
              <a:rPr lang="en-US" altLang="en-US">
                <a:solidFill>
                  <a:schemeClr val="tx2"/>
                </a:solidFill>
              </a:rPr>
              <a:pPr/>
              <a:t>33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84069" name="Group 101"/>
          <p:cNvGraphicFramePr>
            <a:graphicFrameLocks noGrp="1"/>
          </p:cNvGraphicFramePr>
          <p:nvPr>
            <p:ph sz="quarter" idx="1"/>
          </p:nvPr>
        </p:nvGraphicFramePr>
        <p:xfrm>
          <a:off x="1182688" y="2017713"/>
          <a:ext cx="2703512" cy="3024189"/>
        </p:xfrm>
        <a:graphic>
          <a:graphicData uri="http://schemas.openxmlformats.org/drawingml/2006/table">
            <a:tbl>
              <a:tblPr/>
              <a:tblGrid>
                <a:gridCol w="2703512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Access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Access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88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Access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>
            <a:off x="3810000" y="2895600"/>
            <a:ext cx="1033463" cy="914400"/>
          </a:xfrm>
          <a:custGeom>
            <a:avLst/>
            <a:gdLst>
              <a:gd name="connsiteX0" fmla="*/ 18473 w 880534"/>
              <a:gd name="connsiteY0" fmla="*/ 1071419 h 1071419"/>
              <a:gd name="connsiteX1" fmla="*/ 877455 w 880534"/>
              <a:gd name="connsiteY1" fmla="*/ 397164 h 1071419"/>
              <a:gd name="connsiteX2" fmla="*/ 0 w 880534"/>
              <a:gd name="connsiteY2" fmla="*/ 0 h 1071419"/>
              <a:gd name="connsiteX3" fmla="*/ 0 w 880534"/>
              <a:gd name="connsiteY3" fmla="*/ 0 h 107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0534" h="1071419">
                <a:moveTo>
                  <a:pt x="18473" y="1071419"/>
                </a:moveTo>
                <a:cubicBezTo>
                  <a:pt x="449503" y="823576"/>
                  <a:pt x="880534" y="575734"/>
                  <a:pt x="877455" y="397164"/>
                </a:cubicBezTo>
                <a:cubicBezTo>
                  <a:pt x="874376" y="21859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886200" y="2895600"/>
            <a:ext cx="2133600" cy="1828800"/>
          </a:xfrm>
          <a:custGeom>
            <a:avLst/>
            <a:gdLst>
              <a:gd name="connsiteX0" fmla="*/ 0 w 2339878"/>
              <a:gd name="connsiteY0" fmla="*/ 1662546 h 1662546"/>
              <a:gd name="connsiteX1" fmla="*/ 2327563 w 2339878"/>
              <a:gd name="connsiteY1" fmla="*/ 609600 h 1662546"/>
              <a:gd name="connsiteX2" fmla="*/ 73891 w 2339878"/>
              <a:gd name="connsiteY2" fmla="*/ 0 h 1662546"/>
              <a:gd name="connsiteX3" fmla="*/ 73891 w 2339878"/>
              <a:gd name="connsiteY3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878" h="1662546">
                <a:moveTo>
                  <a:pt x="0" y="1662546"/>
                </a:moveTo>
                <a:cubicBezTo>
                  <a:pt x="1157624" y="1274618"/>
                  <a:pt x="2315248" y="886691"/>
                  <a:pt x="2327563" y="609600"/>
                </a:cubicBezTo>
                <a:cubicBezTo>
                  <a:pt x="2339878" y="332509"/>
                  <a:pt x="73891" y="0"/>
                  <a:pt x="73891" y="0"/>
                </a:cubicBezTo>
                <a:lnTo>
                  <a:pt x="73891" y="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9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dirty="0" smtClean="0"/>
              <a:t>Access Links for finding non-local data</a:t>
            </a: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0802A33-33FF-4539-8372-FD71E2EE1BA6}" type="slidenum">
              <a:rPr lang="en-US" altLang="en-US">
                <a:solidFill>
                  <a:schemeClr val="tx2"/>
                </a:solidFill>
              </a:rPr>
              <a:pPr/>
              <a:t>34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84069" name="Group 101"/>
          <p:cNvGraphicFramePr>
            <a:graphicFrameLocks noGrp="1"/>
          </p:cNvGraphicFramePr>
          <p:nvPr>
            <p:ph sz="quarter" idx="1"/>
          </p:nvPr>
        </p:nvGraphicFramePr>
        <p:xfrm>
          <a:off x="1182688" y="2017713"/>
          <a:ext cx="2703512" cy="4202113"/>
        </p:xfrm>
        <a:graphic>
          <a:graphicData uri="http://schemas.openxmlformats.org/drawingml/2006/table">
            <a:tbl>
              <a:tblPr/>
              <a:tblGrid>
                <a:gridCol w="2703512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Access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Access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88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Access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88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88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Access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 flipH="1">
            <a:off x="411481" y="3063240"/>
            <a:ext cx="771208" cy="868680"/>
          </a:xfrm>
          <a:custGeom>
            <a:avLst/>
            <a:gdLst>
              <a:gd name="connsiteX0" fmla="*/ 18473 w 880534"/>
              <a:gd name="connsiteY0" fmla="*/ 1071419 h 1071419"/>
              <a:gd name="connsiteX1" fmla="*/ 877455 w 880534"/>
              <a:gd name="connsiteY1" fmla="*/ 397164 h 1071419"/>
              <a:gd name="connsiteX2" fmla="*/ 0 w 880534"/>
              <a:gd name="connsiteY2" fmla="*/ 0 h 1071419"/>
              <a:gd name="connsiteX3" fmla="*/ 0 w 880534"/>
              <a:gd name="connsiteY3" fmla="*/ 0 h 107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0534" h="1071419">
                <a:moveTo>
                  <a:pt x="18473" y="1071419"/>
                </a:moveTo>
                <a:cubicBezTo>
                  <a:pt x="449503" y="823576"/>
                  <a:pt x="880534" y="575734"/>
                  <a:pt x="877455" y="397164"/>
                </a:cubicBezTo>
                <a:cubicBezTo>
                  <a:pt x="874376" y="21859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886200" y="2895600"/>
            <a:ext cx="2133600" cy="1662113"/>
          </a:xfrm>
          <a:custGeom>
            <a:avLst/>
            <a:gdLst>
              <a:gd name="connsiteX0" fmla="*/ 0 w 2339878"/>
              <a:gd name="connsiteY0" fmla="*/ 1662546 h 1662546"/>
              <a:gd name="connsiteX1" fmla="*/ 2327563 w 2339878"/>
              <a:gd name="connsiteY1" fmla="*/ 609600 h 1662546"/>
              <a:gd name="connsiteX2" fmla="*/ 73891 w 2339878"/>
              <a:gd name="connsiteY2" fmla="*/ 0 h 1662546"/>
              <a:gd name="connsiteX3" fmla="*/ 73891 w 2339878"/>
              <a:gd name="connsiteY3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878" h="1662546">
                <a:moveTo>
                  <a:pt x="0" y="1662546"/>
                </a:moveTo>
                <a:cubicBezTo>
                  <a:pt x="1157624" y="1274618"/>
                  <a:pt x="2315248" y="886691"/>
                  <a:pt x="2327563" y="609600"/>
                </a:cubicBezTo>
                <a:cubicBezTo>
                  <a:pt x="2339878" y="332509"/>
                  <a:pt x="73891" y="0"/>
                  <a:pt x="73891" y="0"/>
                </a:cubicBezTo>
                <a:lnTo>
                  <a:pt x="73891" y="0"/>
                </a:ln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879850" y="5074920"/>
            <a:ext cx="1979613" cy="882968"/>
          </a:xfrm>
          <a:custGeom>
            <a:avLst/>
            <a:gdLst>
              <a:gd name="connsiteX0" fmla="*/ 0 w 1979661"/>
              <a:gd name="connsiteY0" fmla="*/ 1117600 h 1117600"/>
              <a:gd name="connsiteX1" fmla="*/ 1976582 w 1979661"/>
              <a:gd name="connsiteY1" fmla="*/ 646545 h 1117600"/>
              <a:gd name="connsiteX2" fmla="*/ 18472 w 1979661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661" h="1117600">
                <a:moveTo>
                  <a:pt x="0" y="1117600"/>
                </a:moveTo>
                <a:cubicBezTo>
                  <a:pt x="986751" y="975206"/>
                  <a:pt x="1973503" y="832812"/>
                  <a:pt x="1976582" y="646545"/>
                </a:cubicBezTo>
                <a:cubicBezTo>
                  <a:pt x="1979661" y="460278"/>
                  <a:pt x="999066" y="230139"/>
                  <a:pt x="18472" y="0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63" name="TextBox 8"/>
          <p:cNvSpPr txBox="1">
            <a:spLocks noChangeArrowheads="1"/>
          </p:cNvSpPr>
          <p:nvPr/>
        </p:nvSpPr>
        <p:spPr bwMode="auto">
          <a:xfrm>
            <a:off x="4461468" y="1905000"/>
            <a:ext cx="4072932" cy="923925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Note: Access links points to the beginning of AR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48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 A typical Activation Records and access link</a:t>
            </a:r>
          </a:p>
        </p:txBody>
      </p:sp>
      <p:graphicFrame>
        <p:nvGraphicFramePr>
          <p:cNvPr id="84069" name="Group 101"/>
          <p:cNvGraphicFramePr>
            <a:graphicFrameLocks noGrp="1"/>
          </p:cNvGraphicFramePr>
          <p:nvPr>
            <p:ph sz="half" idx="1"/>
          </p:nvPr>
        </p:nvGraphicFramePr>
        <p:xfrm>
          <a:off x="1182688" y="2017713"/>
          <a:ext cx="2703512" cy="3024189"/>
        </p:xfrm>
        <a:graphic>
          <a:graphicData uri="http://schemas.openxmlformats.org/drawingml/2006/table">
            <a:tbl>
              <a:tblPr/>
              <a:tblGrid>
                <a:gridCol w="2703512"/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Returned 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 parameters'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link/access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 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Local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588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temporaries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071" name="Group 10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8721929"/>
              </p:ext>
            </p:extLst>
          </p:nvPr>
        </p:nvGraphicFramePr>
        <p:xfrm>
          <a:off x="5257800" y="1981200"/>
          <a:ext cx="2552700" cy="3221093"/>
        </p:xfrm>
        <a:graphic>
          <a:graphicData uri="http://schemas.openxmlformats.org/drawingml/2006/table">
            <a:tbl>
              <a:tblPr/>
              <a:tblGrid>
                <a:gridCol w="2552700"/>
              </a:tblGrid>
              <a:tr h="538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Returned value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704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 parameters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538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link/access link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8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 status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536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Local data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6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temporaries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099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BC0BE6F-AB60-43AA-A5A3-EBA4A448A1A1}" type="slidenum">
              <a:rPr lang="en-US" altLang="en-US">
                <a:solidFill>
                  <a:schemeClr val="tx2"/>
                </a:solidFill>
              </a:rPr>
              <a:pPr/>
              <a:t>35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0996" name="Line 62"/>
          <p:cNvSpPr>
            <a:spLocks noChangeShapeType="1"/>
          </p:cNvSpPr>
          <p:nvPr/>
        </p:nvSpPr>
        <p:spPr bwMode="auto">
          <a:xfrm>
            <a:off x="3886200" y="3261360"/>
            <a:ext cx="1371600" cy="54864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63"/>
          <p:cNvSpPr>
            <a:spLocks noChangeShapeType="1"/>
          </p:cNvSpPr>
          <p:nvPr/>
        </p:nvSpPr>
        <p:spPr bwMode="auto">
          <a:xfrm>
            <a:off x="381000" y="3124200"/>
            <a:ext cx="838200" cy="45720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Rectangle 72"/>
          <p:cNvSpPr>
            <a:spLocks noChangeArrowheads="1"/>
          </p:cNvSpPr>
          <p:nvPr/>
        </p:nvSpPr>
        <p:spPr bwMode="auto">
          <a:xfrm>
            <a:off x="1752600" y="5181600"/>
            <a:ext cx="12954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callee</a:t>
            </a:r>
          </a:p>
        </p:txBody>
      </p:sp>
      <p:sp>
        <p:nvSpPr>
          <p:cNvPr id="40999" name="Rectangle 73"/>
          <p:cNvSpPr>
            <a:spLocks noChangeArrowheads="1"/>
          </p:cNvSpPr>
          <p:nvPr/>
        </p:nvSpPr>
        <p:spPr bwMode="auto">
          <a:xfrm>
            <a:off x="5638800" y="5257800"/>
            <a:ext cx="1295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409663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273588"/>
            <a:ext cx="8515350" cy="1417102"/>
          </a:xfrm>
        </p:spPr>
        <p:txBody>
          <a:bodyPr/>
          <a:lstStyle/>
          <a:p>
            <a:r>
              <a:rPr lang="en-US" altLang="en-US" dirty="0" smtClean="0"/>
              <a:t>A Pascal Program with nested Procedures (nesting depth)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181424-F712-4F84-89B2-C1B1C9AE7F56}" type="slidenum">
              <a:rPr lang="en-US" altLang="en-US">
                <a:solidFill>
                  <a:schemeClr val="tx2"/>
                </a:solidFill>
              </a:rPr>
              <a:pPr/>
              <a:t>36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41988" name="Picture 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8734" y="1727587"/>
            <a:ext cx="6600825" cy="4471417"/>
          </a:xfr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1082040" y="1994476"/>
            <a:ext cx="1385835" cy="1281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47800" y="4419600"/>
            <a:ext cx="1978688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5575" y="3907893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Nesting depth =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6162" y="4288893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Nesting depth = 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68734" y="4114800"/>
            <a:ext cx="999141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1917" y="1824040"/>
            <a:ext cx="1828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Nesting depth =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69159" y="4951326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4648200"/>
            <a:ext cx="2667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0000"/>
                </a:solidFill>
              </a:rPr>
              <a:t>References </a:t>
            </a:r>
            <a:r>
              <a:rPr lang="en-US" sz="1200" dirty="0">
                <a:solidFill>
                  <a:srgbClr val="0070C0"/>
                </a:solidFill>
              </a:rPr>
              <a:t>a</a:t>
            </a:r>
            <a:r>
              <a:rPr lang="en-US" sz="1200" dirty="0">
                <a:solidFill>
                  <a:srgbClr val="FF0000"/>
                </a:solidFill>
              </a:rPr>
              <a:t> at nesting depth = 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69159" y="5143500"/>
            <a:ext cx="1676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629400" y="5105400"/>
            <a:ext cx="2362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0000"/>
                </a:solidFill>
              </a:rPr>
              <a:t>References </a:t>
            </a:r>
            <a:r>
              <a:rPr lang="en-US" sz="1200" dirty="0">
                <a:solidFill>
                  <a:srgbClr val="0070C0"/>
                </a:solidFill>
              </a:rPr>
              <a:t>v </a:t>
            </a:r>
            <a:r>
              <a:rPr lang="en-US" sz="1200" dirty="0">
                <a:solidFill>
                  <a:srgbClr val="FF0000"/>
                </a:solidFill>
              </a:rPr>
              <a:t>at nesting depth = 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038600" y="4038600"/>
            <a:ext cx="3124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15200" y="3810000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5DA31E"/>
                </a:solidFill>
              </a:rPr>
              <a:t>Nesting depth = 3</a:t>
            </a:r>
          </a:p>
        </p:txBody>
      </p:sp>
    </p:spTree>
    <p:extLst>
      <p:ext uri="{BB962C8B-B14F-4D97-AF65-F5344CB8AC3E}">
        <p14:creationId xmlns:p14="http://schemas.microsoft.com/office/powerpoint/2010/main" val="3390345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 link for Nonlocal Data</a:t>
            </a:r>
          </a:p>
        </p:txBody>
      </p:sp>
      <p:sp>
        <p:nvSpPr>
          <p:cNvPr id="430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E665F4-8C51-413D-8B32-6B18CBFCC587}" type="slidenum">
              <a:rPr lang="en-US" altLang="en-US">
                <a:solidFill>
                  <a:schemeClr val="tx2"/>
                </a:solidFill>
              </a:rPr>
              <a:pPr/>
              <a:t>37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0163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33400" y="1828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600" y="381000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No access</a:t>
            </a:r>
            <a:r>
              <a:rPr lang="en-US" dirty="0">
                <a:solidFill>
                  <a:srgbClr val="FF0000"/>
                </a:solidFill>
              </a:rPr>
              <a:t> link</a:t>
            </a:r>
          </a:p>
        </p:txBody>
      </p:sp>
      <p:sp>
        <p:nvSpPr>
          <p:cNvPr id="9" name="Freeform 8"/>
          <p:cNvSpPr/>
          <p:nvPr/>
        </p:nvSpPr>
        <p:spPr>
          <a:xfrm>
            <a:off x="249238" y="1849438"/>
            <a:ext cx="490537" cy="2155825"/>
          </a:xfrm>
          <a:custGeom>
            <a:avLst/>
            <a:gdLst>
              <a:gd name="connsiteX0" fmla="*/ 248478 w 491986"/>
              <a:gd name="connsiteY0" fmla="*/ 0 h 2156791"/>
              <a:gd name="connsiteX1" fmla="*/ 29817 w 491986"/>
              <a:gd name="connsiteY1" fmla="*/ 824948 h 2156791"/>
              <a:gd name="connsiteX2" fmla="*/ 427382 w 491986"/>
              <a:gd name="connsiteY2" fmla="*/ 1967948 h 2156791"/>
              <a:gd name="connsiteX3" fmla="*/ 417443 w 491986"/>
              <a:gd name="connsiteY3" fmla="*/ 1958009 h 215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986" h="2156791">
                <a:moveTo>
                  <a:pt x="248478" y="0"/>
                </a:moveTo>
                <a:cubicBezTo>
                  <a:pt x="124239" y="248478"/>
                  <a:pt x="0" y="496957"/>
                  <a:pt x="29817" y="824948"/>
                </a:cubicBezTo>
                <a:cubicBezTo>
                  <a:pt x="59634" y="1152939"/>
                  <a:pt x="362778" y="1779105"/>
                  <a:pt x="427382" y="1967948"/>
                </a:cubicBezTo>
                <a:cubicBezTo>
                  <a:pt x="491986" y="2156791"/>
                  <a:pt x="454714" y="2057400"/>
                  <a:pt x="417443" y="195800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57150" y="5471160"/>
            <a:ext cx="4187190" cy="12392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S: sort;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: quick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e: exchange;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: partition</a:t>
            </a:r>
          </a:p>
        </p:txBody>
      </p:sp>
    </p:spTree>
    <p:extLst>
      <p:ext uri="{BB962C8B-B14F-4D97-AF65-F5344CB8AC3E}">
        <p14:creationId xmlns:p14="http://schemas.microsoft.com/office/powerpoint/2010/main" val="1588585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0" y="1784350"/>
            <a:ext cx="9144000" cy="4937125"/>
          </a:xfrm>
        </p:spPr>
        <p:txBody>
          <a:bodyPr/>
          <a:lstStyle/>
          <a:p>
            <a:r>
              <a:rPr lang="en-US" altLang="en-US" dirty="0" smtClean="0"/>
              <a:t>Suppose p at nesting n</a:t>
            </a:r>
            <a:r>
              <a:rPr lang="en-US" altLang="en-US" baseline="-25000" dirty="0" smtClean="0"/>
              <a:t>p</a:t>
            </a:r>
            <a:r>
              <a:rPr lang="en-US" altLang="en-US" dirty="0" smtClean="0"/>
              <a:t> refers to </a:t>
            </a:r>
            <a:r>
              <a:rPr lang="en-US" altLang="en-US" dirty="0" smtClean="0">
                <a:solidFill>
                  <a:srgbClr val="00B0F0"/>
                </a:solidFill>
              </a:rPr>
              <a:t>nonlocal a</a:t>
            </a:r>
            <a:r>
              <a:rPr lang="en-US" altLang="en-US" dirty="0" smtClean="0"/>
              <a:t> with nesting depth 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 n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The storage for a can be found as follows:</a:t>
            </a: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AR of P is at the top of the stack</a:t>
            </a: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Follow n</a:t>
            </a:r>
            <a:r>
              <a:rPr lang="en-US" altLang="en-US" sz="2600" baseline="-25000" dirty="0" smtClean="0"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sym typeface="Symbol" panose="05050102010706020507" pitchFamily="18" charset="2"/>
              </a:rPr>
              <a:t>-</a:t>
            </a:r>
            <a:r>
              <a:rPr lang="en-US" altLang="en-US" dirty="0" err="1" smtClean="0">
                <a:sym typeface="Symbol" panose="05050102010706020507" pitchFamily="18" charset="2"/>
              </a:rPr>
              <a:t>n</a:t>
            </a:r>
            <a:r>
              <a:rPr lang="en-US" altLang="en-US" sz="2600" baseline="-25000" dirty="0" err="1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 access links from AR on the top of the stack</a:t>
            </a: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To access a, just follow n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sym typeface="Symbol" panose="05050102010706020507" pitchFamily="18" charset="2"/>
              </a:rPr>
              <a:t>-</a:t>
            </a:r>
            <a:r>
              <a:rPr lang="en-US" altLang="en-US" dirty="0" err="1" smtClean="0">
                <a:sym typeface="Symbol" panose="05050102010706020507" pitchFamily="18" charset="2"/>
              </a:rPr>
              <a:t>n</a:t>
            </a:r>
            <a:r>
              <a:rPr lang="en-US" altLang="en-US" sz="2600" baseline="-25000" dirty="0" err="1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 links</a:t>
            </a: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a is located at a fixed offset relative to AR</a:t>
            </a:r>
          </a:p>
          <a:p>
            <a:pPr lvl="3"/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(n</a:t>
            </a:r>
            <a:r>
              <a:rPr lang="en-US" altLang="en-US" baseline="-25000" dirty="0" smtClean="0">
                <a:solidFill>
                  <a:srgbClr val="00B050"/>
                </a:solidFill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-</a:t>
            </a:r>
            <a:r>
              <a:rPr lang="en-US" altLang="en-US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-25000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-25000" dirty="0" smtClean="0">
                <a:solidFill>
                  <a:srgbClr val="00B050"/>
                </a:solidFill>
                <a:sym typeface="Symbol" panose="05050102010706020507" pitchFamily="18" charset="2"/>
              </a:rPr>
              <a:t>, 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Offset (AR)) </a:t>
            </a:r>
          </a:p>
          <a:p>
            <a:pPr lvl="3"/>
            <a:r>
              <a:rPr lang="en-US" altLang="en-US" dirty="0" smtClean="0">
                <a:sym typeface="Symbol" panose="05050102010706020507" pitchFamily="18" charset="2"/>
              </a:rPr>
              <a:t>See figure 7.22 lines 15-16</a:t>
            </a:r>
            <a:endParaRPr lang="en-US" alt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990728-2CA2-40F3-8124-78285EA6161B}" type="slidenum">
              <a:rPr lang="en-US" altLang="en-US">
                <a:solidFill>
                  <a:schemeClr val="tx2"/>
                </a:solidFill>
              </a:rPr>
              <a:pPr/>
              <a:t>38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02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0" y="458787"/>
            <a:ext cx="9073662" cy="1325563"/>
          </a:xfrm>
        </p:spPr>
        <p:txBody>
          <a:bodyPr/>
          <a:lstStyle/>
          <a:p>
            <a:r>
              <a:rPr lang="en-US" altLang="en-US" dirty="0" smtClean="0"/>
              <a:t>Code to set up access links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125604" y="1784350"/>
            <a:ext cx="8948058" cy="49371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The code to set up access links is part of the calling sequences</a:t>
            </a:r>
          </a:p>
          <a:p>
            <a:r>
              <a:rPr lang="en-US" altLang="en-US" dirty="0" smtClean="0"/>
              <a:t>Suppose P at nesting depth n</a:t>
            </a:r>
            <a:r>
              <a:rPr lang="en-US" altLang="en-US" baseline="-25000" dirty="0" smtClean="0"/>
              <a:t>p</a:t>
            </a:r>
            <a:r>
              <a:rPr lang="en-US" altLang="en-US" dirty="0" smtClean="0"/>
              <a:t> calls x at nesting depth 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x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There are three cases:</a:t>
            </a:r>
          </a:p>
          <a:p>
            <a:pPr lvl="1"/>
            <a:r>
              <a:rPr lang="en-US" altLang="en-US" dirty="0" smtClean="0"/>
              <a:t>The code for setting up the access link in the </a:t>
            </a:r>
            <a:r>
              <a:rPr lang="en-US" altLang="en-US" dirty="0" err="1" smtClean="0">
                <a:solidFill>
                  <a:srgbClr val="FF0000"/>
                </a:solidFill>
              </a:rPr>
              <a:t>callee</a:t>
            </a:r>
            <a:r>
              <a:rPr lang="en-US" altLang="en-US" dirty="0" smtClean="0"/>
              <a:t> depends on whether or not the </a:t>
            </a:r>
            <a:r>
              <a:rPr lang="en-US" altLang="en-US" dirty="0" err="1" smtClean="0">
                <a:solidFill>
                  <a:srgbClr val="FF0000"/>
                </a:solidFill>
              </a:rPr>
              <a:t>callee</a:t>
            </a:r>
            <a:r>
              <a:rPr lang="en-US" altLang="en-US" dirty="0" smtClean="0">
                <a:solidFill>
                  <a:srgbClr val="FF0000"/>
                </a:solidFill>
              </a:rPr>
              <a:t> is nested within caller</a:t>
            </a:r>
            <a:r>
              <a:rPr lang="en-US" altLang="en-US" dirty="0" smtClean="0"/>
              <a:t>: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Case 1: n</a:t>
            </a:r>
            <a:r>
              <a:rPr lang="en-US" altLang="en-US" sz="2600" baseline="-25000" dirty="0" smtClean="0">
                <a:solidFill>
                  <a:srgbClr val="FF0000"/>
                </a:solidFill>
              </a:rPr>
              <a:t>p</a:t>
            </a:r>
            <a:r>
              <a:rPr lang="en-US" altLang="en-US" dirty="0" smtClean="0">
                <a:solidFill>
                  <a:srgbClr val="FF0000"/>
                </a:solidFill>
              </a:rPr>
              <a:t> &lt; </a:t>
            </a:r>
            <a:r>
              <a:rPr lang="en-US" altLang="en-US" dirty="0" err="1" smtClean="0">
                <a:solidFill>
                  <a:srgbClr val="FF0000"/>
                </a:solidFill>
              </a:rPr>
              <a:t>n</a:t>
            </a:r>
            <a:r>
              <a:rPr lang="en-US" altLang="en-US" sz="2600" baseline="-25000" dirty="0" err="1" smtClean="0">
                <a:solidFill>
                  <a:srgbClr val="FF0000"/>
                </a:solidFill>
              </a:rPr>
              <a:t>x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which means x is nested more deeply than p </a:t>
            </a: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rgbClr val="00B050"/>
                </a:solidFill>
              </a:rPr>
              <a:t>                    (see fig.7.11.a when sort calls quicksort )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Case 2: n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p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n</a:t>
            </a:r>
            <a:r>
              <a:rPr lang="en-US" altLang="en-US" baseline="-25000" dirty="0" err="1" smtClean="0">
                <a:solidFill>
                  <a:srgbClr val="FF0000"/>
                </a:solidFill>
              </a:rPr>
              <a:t>x</a:t>
            </a:r>
            <a:r>
              <a:rPr lang="en-US" altLang="en-US" dirty="0" smtClean="0">
                <a:solidFill>
                  <a:srgbClr val="FF0000"/>
                </a:solidFill>
              </a:rPr>
              <a:t>  </a:t>
            </a:r>
            <a:r>
              <a:rPr lang="en-US" altLang="en-US" dirty="0" smtClean="0"/>
              <a:t>which means the calling and called procedures must be the same (</a:t>
            </a:r>
            <a:r>
              <a:rPr lang="en-US" altLang="en-US" dirty="0" smtClean="0">
                <a:solidFill>
                  <a:srgbClr val="00B050"/>
                </a:solidFill>
              </a:rPr>
              <a:t>see fig.7.11b., when quicksort called itself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Case 3: n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p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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n</a:t>
            </a:r>
            <a:r>
              <a:rPr lang="en-US" altLang="en-US" baseline="-25000" dirty="0" err="1" smtClean="0">
                <a:solidFill>
                  <a:srgbClr val="FF0000"/>
                </a:solidFill>
              </a:rPr>
              <a:t>x</a:t>
            </a:r>
            <a:r>
              <a:rPr lang="en-US" altLang="en-US" dirty="0" smtClean="0">
                <a:solidFill>
                  <a:srgbClr val="FF0000"/>
                </a:solidFill>
              </a:rPr>
              <a:t>  </a:t>
            </a:r>
            <a:r>
              <a:rPr lang="en-US" altLang="en-US" dirty="0" smtClean="0"/>
              <a:t>which means we need to follow </a:t>
            </a:r>
            <a:r>
              <a:rPr lang="en-US" altLang="en-US" dirty="0" smtClean="0">
                <a:solidFill>
                  <a:srgbClr val="FF9900"/>
                </a:solidFill>
              </a:rPr>
              <a:t>n</a:t>
            </a:r>
            <a:r>
              <a:rPr lang="en-US" altLang="en-US" baseline="-25000" dirty="0" smtClean="0">
                <a:solidFill>
                  <a:srgbClr val="FF9900"/>
                </a:solidFill>
              </a:rPr>
              <a:t>p</a:t>
            </a:r>
            <a:r>
              <a:rPr lang="en-US" altLang="en-US" dirty="0" smtClean="0">
                <a:solidFill>
                  <a:srgbClr val="FF9900"/>
                </a:solidFill>
              </a:rPr>
              <a:t>-n</a:t>
            </a:r>
            <a:r>
              <a:rPr lang="en-US" altLang="en-US" baseline="-25000" dirty="0" smtClean="0">
                <a:solidFill>
                  <a:srgbClr val="FF9900"/>
                </a:solidFill>
              </a:rPr>
              <a:t>x</a:t>
            </a:r>
            <a:r>
              <a:rPr lang="en-US" altLang="en-US" dirty="0" smtClean="0">
                <a:solidFill>
                  <a:srgbClr val="FF9900"/>
                </a:solidFill>
              </a:rPr>
              <a:t>+1</a:t>
            </a:r>
            <a:r>
              <a:rPr lang="en-US" altLang="en-US" dirty="0" smtClean="0"/>
              <a:t> access links </a:t>
            </a:r>
            <a:r>
              <a:rPr lang="en-US" altLang="en-US" dirty="0" smtClean="0">
                <a:solidFill>
                  <a:srgbClr val="FF0000"/>
                </a:solidFill>
              </a:rPr>
              <a:t>from the caller </a:t>
            </a:r>
            <a:r>
              <a:rPr lang="en-US" altLang="en-US" dirty="0" smtClean="0"/>
              <a:t>to get to the most </a:t>
            </a:r>
            <a:r>
              <a:rPr lang="en-US" altLang="en-US" dirty="0" smtClean="0">
                <a:solidFill>
                  <a:srgbClr val="0070C0"/>
                </a:solidFill>
              </a:rPr>
              <a:t>recent  AR of the procedure that statically enclose</a:t>
            </a:r>
            <a:r>
              <a:rPr lang="en-US" altLang="en-US" dirty="0" smtClean="0"/>
              <a:t> both </a:t>
            </a:r>
            <a:r>
              <a:rPr lang="en-US" altLang="en-US" dirty="0" err="1" smtClean="0"/>
              <a:t>callee</a:t>
            </a:r>
            <a:r>
              <a:rPr lang="en-US" altLang="en-US" dirty="0" smtClean="0"/>
              <a:t> and caller. </a:t>
            </a:r>
          </a:p>
          <a:p>
            <a:pPr lvl="3"/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00B050"/>
                </a:solidFill>
              </a:rPr>
              <a:t>see fig.7.11.d, when partition calls exchanges</a:t>
            </a:r>
            <a:r>
              <a:rPr lang="en-US" altLang="en-US" dirty="0" smtClean="0"/>
              <a:t>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E2181F-630A-415D-8C24-359262370342}" type="slidenum">
              <a:rPr lang="en-US" altLang="en-US">
                <a:solidFill>
                  <a:schemeClr val="tx2"/>
                </a:solidFill>
              </a:rPr>
              <a:pPr/>
              <a:t>39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0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Run-time environment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115556" y="178435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A compiler must implement the abstractions presented in the source language definition</a:t>
            </a:r>
          </a:p>
          <a:p>
            <a:pPr lvl="1"/>
            <a:r>
              <a:rPr lang="en-US" altLang="en-US" dirty="0" smtClean="0"/>
              <a:t>Examples include</a:t>
            </a:r>
          </a:p>
          <a:p>
            <a:pPr lvl="2"/>
            <a:r>
              <a:rPr lang="en-US" altLang="en-US" dirty="0" smtClean="0"/>
              <a:t>Names/ID</a:t>
            </a:r>
          </a:p>
          <a:p>
            <a:pPr lvl="2"/>
            <a:r>
              <a:rPr lang="en-US" altLang="en-US" dirty="0" smtClean="0"/>
              <a:t>Scopes</a:t>
            </a:r>
          </a:p>
          <a:p>
            <a:pPr lvl="2"/>
            <a:r>
              <a:rPr lang="en-US" altLang="en-US" dirty="0" smtClean="0"/>
              <a:t>Binding</a:t>
            </a:r>
          </a:p>
          <a:p>
            <a:pPr lvl="2"/>
            <a:r>
              <a:rPr lang="en-US" altLang="en-US" dirty="0" smtClean="0"/>
              <a:t>Data types</a:t>
            </a:r>
          </a:p>
          <a:p>
            <a:pPr lvl="2"/>
            <a:r>
              <a:rPr lang="en-US" altLang="en-US" dirty="0" smtClean="0"/>
              <a:t>Operators</a:t>
            </a:r>
          </a:p>
          <a:p>
            <a:pPr lvl="2"/>
            <a:r>
              <a:rPr lang="en-US" altLang="en-US" dirty="0" smtClean="0"/>
              <a:t>Procedures/functions,</a:t>
            </a:r>
          </a:p>
          <a:p>
            <a:pPr lvl="2"/>
            <a:r>
              <a:rPr lang="en-US" altLang="en-US" dirty="0" smtClean="0"/>
              <a:t>Control flow constructs</a:t>
            </a:r>
          </a:p>
          <a:p>
            <a:r>
              <a:rPr lang="en-US" altLang="en-US" dirty="0" smtClean="0"/>
              <a:t>Compilers need to work with</a:t>
            </a:r>
          </a:p>
          <a:p>
            <a:pPr lvl="1"/>
            <a:r>
              <a:rPr lang="en-US" altLang="en-US" dirty="0" smtClean="0"/>
              <a:t>OS (logical to physical address mapping)</a:t>
            </a:r>
          </a:p>
          <a:p>
            <a:pPr lvl="1"/>
            <a:r>
              <a:rPr lang="en-US" altLang="en-US" dirty="0" smtClean="0"/>
              <a:t>Resource allocation subsystems (memory </a:t>
            </a:r>
            <a:r>
              <a:rPr lang="en-US" altLang="en-US" dirty="0" err="1" smtClean="0"/>
              <a:t>mgt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err="1" smtClean="0"/>
              <a:t>etc</a:t>
            </a:r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672396-F2E9-4AED-97F2-FD5F0695102A}" type="slidenum">
              <a:rPr lang="en-US" altLang="en-US">
                <a:solidFill>
                  <a:schemeClr val="tx2"/>
                </a:solidFill>
              </a:rPr>
              <a:pPr/>
              <a:t>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46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Scope of a Declaration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75363" y="1784350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sz="2000" dirty="0" smtClean="0"/>
              <a:t>declaration is a syntactic construct </a:t>
            </a:r>
          </a:p>
          <a:p>
            <a:pPr lvl="1"/>
            <a:r>
              <a:rPr lang="en-US" altLang="en-US" sz="2000" dirty="0" smtClean="0"/>
              <a:t>used to specify the </a:t>
            </a:r>
            <a:r>
              <a:rPr lang="en-US" altLang="en-US" sz="2000" dirty="0" smtClean="0">
                <a:solidFill>
                  <a:srgbClr val="FF0000"/>
                </a:solidFill>
              </a:rPr>
              <a:t>identifier,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type</a:t>
            </a:r>
            <a:r>
              <a:rPr lang="en-US" altLang="en-US" sz="2000" dirty="0" smtClean="0"/>
              <a:t>, and other aspects of language elements such as </a:t>
            </a:r>
            <a:r>
              <a:rPr lang="en-US" altLang="en-US" sz="2000" dirty="0" smtClean="0">
                <a:solidFill>
                  <a:srgbClr val="FF0000"/>
                </a:solidFill>
              </a:rPr>
              <a:t>variables</a:t>
            </a:r>
            <a:r>
              <a:rPr lang="en-US" altLang="en-US" sz="2000" dirty="0" smtClean="0"/>
              <a:t> and </a:t>
            </a:r>
            <a:r>
              <a:rPr lang="en-US" altLang="en-US" sz="2000" dirty="0" smtClean="0">
                <a:solidFill>
                  <a:srgbClr val="FF0000"/>
                </a:solidFill>
              </a:rPr>
              <a:t>functions/procedures</a:t>
            </a:r>
            <a:r>
              <a:rPr lang="en-US" altLang="en-US" sz="2000" dirty="0" smtClean="0"/>
              <a:t>. </a:t>
            </a:r>
          </a:p>
          <a:p>
            <a:pPr lvl="1"/>
            <a:r>
              <a:rPr lang="en-US" altLang="en-US" sz="2000" dirty="0" smtClean="0"/>
              <a:t>used to announce the existence of the element to the compiler in </a:t>
            </a:r>
            <a:r>
              <a:rPr lang="en-US" altLang="en-US" sz="2000" dirty="0" smtClean="0">
                <a:solidFill>
                  <a:srgbClr val="FF0000"/>
                </a:solidFill>
              </a:rPr>
              <a:t>strongly typed languages </a:t>
            </a:r>
            <a:r>
              <a:rPr lang="en-US" altLang="en-US" sz="2000" dirty="0" smtClean="0"/>
              <a:t>(such as Pascal) that require variables and their types to be specified with a declaration before use</a:t>
            </a:r>
          </a:p>
          <a:p>
            <a:pPr lvl="2"/>
            <a:r>
              <a:rPr lang="en-US" altLang="en-US" dirty="0" smtClean="0"/>
              <a:t>E.g., </a:t>
            </a:r>
          </a:p>
          <a:p>
            <a:pPr lvl="3"/>
            <a:r>
              <a:rPr lang="en-US" altLang="en-US" dirty="0" err="1" smtClean="0"/>
              <a:t>var</a:t>
            </a:r>
            <a:r>
              <a:rPr lang="en-US" altLang="en-US" dirty="0" smtClean="0"/>
              <a:t> K : integer</a:t>
            </a:r>
          </a:p>
          <a:p>
            <a:r>
              <a:rPr lang="en-US" altLang="en-US" sz="2000" dirty="0" smtClean="0"/>
              <a:t>Scope?</a:t>
            </a:r>
          </a:p>
          <a:p>
            <a:pPr lvl="1"/>
            <a:r>
              <a:rPr lang="en-US" altLang="en-US" sz="2000" dirty="0" smtClean="0"/>
              <a:t>The portion of the program to which a declaration is applied</a:t>
            </a:r>
          </a:p>
          <a:p>
            <a:pPr eaLnBrk="1" hangingPunct="1"/>
            <a:r>
              <a:rPr lang="en-US" altLang="en-US" sz="2000" dirty="0" smtClean="0"/>
              <a:t>Scope rules</a:t>
            </a:r>
          </a:p>
          <a:p>
            <a:pPr lvl="1" eaLnBrk="1" hangingPunct="1"/>
            <a:r>
              <a:rPr lang="en-US" altLang="en-US" sz="2000" dirty="0" smtClean="0"/>
              <a:t>Dictates which declaration applies to which names</a:t>
            </a:r>
          </a:p>
          <a:p>
            <a:r>
              <a:rPr lang="en-US" altLang="en-US" sz="2000" dirty="0" smtClean="0"/>
              <a:t>At compile time, the </a:t>
            </a:r>
            <a:r>
              <a:rPr lang="en-US" altLang="en-US" sz="2000" dirty="0" smtClean="0">
                <a:solidFill>
                  <a:srgbClr val="FF0000"/>
                </a:solidFill>
              </a:rPr>
              <a:t>symbol table </a:t>
            </a:r>
            <a:r>
              <a:rPr lang="en-US" altLang="en-US" sz="2000" dirty="0" smtClean="0"/>
              <a:t>is used to find the declaration that applies to an occurrence of a name/id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F00DC2D-5903-4878-996B-E4B263C05D24}" type="slidenum">
              <a:rPr lang="en-US" altLang="en-US">
                <a:solidFill>
                  <a:schemeClr val="tx2"/>
                </a:solidFill>
              </a:rPr>
              <a:pPr/>
              <a:t>40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43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5352A3-1A7E-4BAD-96CC-291B4D584726}" type="slidenum">
              <a:rPr lang="en-US" altLang="en-US">
                <a:solidFill>
                  <a:schemeClr val="tx2"/>
                </a:solidFill>
              </a:rPr>
              <a:pPr/>
              <a:t>41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763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1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85057B-E837-41C9-A27D-5B8243D86F9C}" type="slidenum">
              <a:rPr lang="en-US" altLang="en-US">
                <a:solidFill>
                  <a:schemeClr val="tx2"/>
                </a:solidFill>
              </a:rPr>
              <a:pPr/>
              <a:t>42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610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8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Static and dynamic links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F02AFC-1F2B-4659-9F22-68C724DAD08C}" type="slidenum">
              <a:rPr lang="en-US" altLang="en-US">
                <a:solidFill>
                  <a:schemeClr val="tx2"/>
                </a:solidFill>
              </a:rPr>
              <a:pPr/>
              <a:t>43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5018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484" y="1784350"/>
            <a:ext cx="9043516" cy="4937125"/>
          </a:xfrm>
          <a:noFill/>
        </p:spPr>
      </p:pic>
    </p:spTree>
    <p:extLst>
      <p:ext uri="{BB962C8B-B14F-4D97-AF65-F5344CB8AC3E}">
        <p14:creationId xmlns:p14="http://schemas.microsoft.com/office/powerpoint/2010/main" val="3302251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E1E786-5414-47BE-B2E2-C81C05D7B460}" type="slidenum">
              <a:rPr lang="en-US" altLang="en-US">
                <a:solidFill>
                  <a:schemeClr val="tx2"/>
                </a:solidFill>
              </a:rPr>
              <a:pPr/>
              <a:t>44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620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7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 smtClean="0"/>
              <a:t>Binding of names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96479C-C915-4359-B37E-DBD31E321986}" type="slidenum">
              <a:rPr lang="en-US" altLang="en-US">
                <a:solidFill>
                  <a:schemeClr val="tx2"/>
                </a:solidFill>
              </a:rPr>
              <a:pPr/>
              <a:t>45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90689"/>
            <a:ext cx="8229600" cy="44656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Same name may denote </a:t>
            </a:r>
            <a:r>
              <a:rPr lang="en-US" altLang="en-US" sz="2000" dirty="0" smtClean="0">
                <a:solidFill>
                  <a:srgbClr val="FF0000"/>
                </a:solidFill>
              </a:rPr>
              <a:t>different data objects </a:t>
            </a:r>
            <a:r>
              <a:rPr lang="en-US" altLang="en-US" sz="2000" dirty="0" smtClean="0"/>
              <a:t>(i.e., </a:t>
            </a:r>
            <a:r>
              <a:rPr lang="en-US" altLang="en-US" sz="2000" dirty="0" smtClean="0">
                <a:solidFill>
                  <a:srgbClr val="00B050"/>
                </a:solidFill>
              </a:rPr>
              <a:t>locations</a:t>
            </a:r>
            <a:r>
              <a:rPr lang="en-US" altLang="en-US" sz="2000" dirty="0" smtClean="0"/>
              <a:t>) at runtime</a:t>
            </a:r>
          </a:p>
          <a:p>
            <a:pPr eaLnBrk="1" hangingPunct="1"/>
            <a:r>
              <a:rPr lang="en-US" altLang="en-US" sz="2000" dirty="0" smtClean="0"/>
              <a:t>Two mapping :</a:t>
            </a:r>
          </a:p>
          <a:p>
            <a:pPr lvl="1" eaLnBrk="1" hangingPunct="1"/>
            <a:r>
              <a:rPr lang="en-US" altLang="en-US" sz="2000" dirty="0" smtClean="0"/>
              <a:t>Environment </a:t>
            </a:r>
          </a:p>
          <a:p>
            <a:pPr lvl="2" eaLnBrk="1" hangingPunct="1"/>
            <a:r>
              <a:rPr lang="en-US" altLang="en-US" dirty="0" smtClean="0"/>
              <a:t>maps a name to a storage </a:t>
            </a:r>
            <a:r>
              <a:rPr lang="en-US" altLang="en-US" dirty="0" smtClean="0">
                <a:solidFill>
                  <a:srgbClr val="0070C0"/>
                </a:solidFill>
              </a:rPr>
              <a:t>( binding of a name to a storage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tx1"/>
                </a:solidFill>
              </a:rPr>
              <a:t>State </a:t>
            </a:r>
          </a:p>
          <a:p>
            <a:pPr lvl="2" eaLnBrk="1" hangingPunct="1"/>
            <a:r>
              <a:rPr lang="en-US" altLang="en-US" dirty="0" smtClean="0"/>
              <a:t>maps a storage to a 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029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5029200"/>
            <a:ext cx="959618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location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5029200"/>
            <a:ext cx="7620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value</a:t>
            </a:r>
          </a:p>
        </p:txBody>
      </p:sp>
      <p:sp>
        <p:nvSpPr>
          <p:cNvPr id="8" name="Freeform 7"/>
          <p:cNvSpPr/>
          <p:nvPr/>
        </p:nvSpPr>
        <p:spPr>
          <a:xfrm>
            <a:off x="1679575" y="4262438"/>
            <a:ext cx="3881438" cy="792162"/>
          </a:xfrm>
          <a:custGeom>
            <a:avLst/>
            <a:gdLst>
              <a:gd name="connsiteX0" fmla="*/ 0 w 3882044"/>
              <a:gd name="connsiteY0" fmla="*/ 791094 h 791094"/>
              <a:gd name="connsiteX1" fmla="*/ 856211 w 3882044"/>
              <a:gd name="connsiteY1" fmla="*/ 126076 h 791094"/>
              <a:gd name="connsiteX2" fmla="*/ 1853738 w 3882044"/>
              <a:gd name="connsiteY2" fmla="*/ 766156 h 791094"/>
              <a:gd name="connsiteX3" fmla="*/ 1853738 w 3882044"/>
              <a:gd name="connsiteY3" fmla="*/ 766156 h 791094"/>
              <a:gd name="connsiteX4" fmla="*/ 1853738 w 3882044"/>
              <a:gd name="connsiteY4" fmla="*/ 766156 h 791094"/>
              <a:gd name="connsiteX5" fmla="*/ 2801389 w 3882044"/>
              <a:gd name="connsiteY5" fmla="*/ 1385 h 791094"/>
              <a:gd name="connsiteX6" fmla="*/ 3882044 w 3882044"/>
              <a:gd name="connsiteY6" fmla="*/ 757843 h 791094"/>
              <a:gd name="connsiteX7" fmla="*/ 3882044 w 3882044"/>
              <a:gd name="connsiteY7" fmla="*/ 757843 h 79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2044" h="791094">
                <a:moveTo>
                  <a:pt x="0" y="791094"/>
                </a:moveTo>
                <a:cubicBezTo>
                  <a:pt x="273627" y="460663"/>
                  <a:pt x="547255" y="130232"/>
                  <a:pt x="856211" y="126076"/>
                </a:cubicBezTo>
                <a:cubicBezTo>
                  <a:pt x="1165167" y="121920"/>
                  <a:pt x="1853738" y="766156"/>
                  <a:pt x="1853738" y="766156"/>
                </a:cubicBezTo>
                <a:lnTo>
                  <a:pt x="1853738" y="766156"/>
                </a:lnTo>
                <a:lnTo>
                  <a:pt x="1853738" y="766156"/>
                </a:lnTo>
                <a:cubicBezTo>
                  <a:pt x="2011680" y="638694"/>
                  <a:pt x="2463338" y="2770"/>
                  <a:pt x="2801389" y="1385"/>
                </a:cubicBezTo>
                <a:cubicBezTo>
                  <a:pt x="3139440" y="0"/>
                  <a:pt x="3882044" y="757843"/>
                  <a:pt x="3882044" y="757843"/>
                </a:cubicBezTo>
                <a:lnTo>
                  <a:pt x="3882044" y="757843"/>
                </a:lnTo>
              </a:path>
            </a:pathLst>
          </a:cu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4724400"/>
            <a:ext cx="114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464820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330296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419593-CC3D-4EBD-8A41-9EBF83BECEA5}" type="slidenum">
              <a:rPr lang="en-US" altLang="en-US">
                <a:solidFill>
                  <a:schemeClr val="tx2"/>
                </a:solidFill>
              </a:rPr>
              <a:pPr/>
              <a:t>46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001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F2D042-B096-4898-BBA4-13046173729A}" type="slidenum">
              <a:rPr lang="en-US" altLang="en-US">
                <a:solidFill>
                  <a:schemeClr val="tx2"/>
                </a:solidFill>
              </a:rPr>
              <a:pPr/>
              <a:t>47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001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6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365126"/>
            <a:ext cx="8772211" cy="1325563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/>
              <a:t>Corresponding  </a:t>
            </a:r>
            <a:r>
              <a:rPr lang="en-US" dirty="0" smtClean="0"/>
              <a:t>between static/dynamic</a:t>
            </a:r>
            <a:endParaRPr lang="en-US" dirty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6EB508-63F2-4D0F-B6E5-214BF0A82DC9}" type="slidenum">
              <a:rPr lang="en-US" altLang="en-US">
                <a:solidFill>
                  <a:schemeClr val="tx2"/>
                </a:solidFill>
              </a:rPr>
              <a:pPr/>
              <a:t>48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140317" name="Group 29"/>
          <p:cNvGraphicFramePr>
            <a:graphicFrameLocks noGrp="1"/>
          </p:cNvGraphicFramePr>
          <p:nvPr/>
        </p:nvGraphicFramePr>
        <p:xfrm>
          <a:off x="1143000" y="2079625"/>
          <a:ext cx="6858000" cy="3271838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518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 Notion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 Notion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944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Procedure definition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Procedure call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 declaration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binding of names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 of a declaration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Lifetime of a binding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27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0" y="458787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Displays: alternative to access link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1"/>
          </p:nvPr>
        </p:nvSpPr>
        <p:spPr>
          <a:xfrm>
            <a:off x="0" y="1784350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Problem with access link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May need to follow a long chains of links (BAD)</a:t>
            </a:r>
          </a:p>
          <a:p>
            <a:r>
              <a:rPr lang="en-US" altLang="en-US" dirty="0" smtClean="0"/>
              <a:t>Display (array of Frame Pointers)</a:t>
            </a:r>
          </a:p>
          <a:p>
            <a:pPr lvl="1"/>
            <a:r>
              <a:rPr lang="en-US" altLang="en-US" dirty="0" smtClean="0"/>
              <a:t>A faster and better alternative to access links</a:t>
            </a:r>
          </a:p>
          <a:p>
            <a:pPr lvl="1"/>
            <a:r>
              <a:rPr lang="en-US" altLang="en-US" dirty="0" smtClean="0"/>
              <a:t>An improved implementation that uses </a:t>
            </a:r>
            <a:r>
              <a:rPr lang="en-US" altLang="en-US" dirty="0" smtClean="0">
                <a:solidFill>
                  <a:srgbClr val="FF0000"/>
                </a:solidFill>
              </a:rPr>
              <a:t>array of pointers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one pointer for each nesting depth</a:t>
            </a:r>
          </a:p>
          <a:p>
            <a:r>
              <a:rPr lang="en-US" altLang="en-US" dirty="0" smtClean="0"/>
              <a:t>For example</a:t>
            </a:r>
          </a:p>
          <a:p>
            <a:pPr lvl="1"/>
            <a:r>
              <a:rPr lang="en-US" altLang="en-US" dirty="0" smtClean="0"/>
              <a:t>Using display,  the storage for </a:t>
            </a:r>
            <a:r>
              <a:rPr lang="en-US" altLang="en-US" dirty="0" smtClean="0">
                <a:solidFill>
                  <a:srgbClr val="00B0F0"/>
                </a:solidFill>
              </a:rPr>
              <a:t>nonlocal x </a:t>
            </a:r>
            <a:r>
              <a:rPr lang="en-US" altLang="en-US" dirty="0" smtClean="0"/>
              <a:t>at nesting </a:t>
            </a:r>
            <a:r>
              <a:rPr lang="en-US" altLang="en-US" dirty="0" smtClean="0">
                <a:solidFill>
                  <a:srgbClr val="00B0F0"/>
                </a:solidFill>
              </a:rPr>
              <a:t>K</a:t>
            </a:r>
            <a:r>
              <a:rPr lang="en-US" altLang="en-US" dirty="0" smtClean="0"/>
              <a:t> can be found in AR pointed by </a:t>
            </a:r>
            <a:r>
              <a:rPr lang="en-US" altLang="en-US" dirty="0" smtClean="0">
                <a:solidFill>
                  <a:srgbClr val="00B0F0"/>
                </a:solidFill>
              </a:rPr>
              <a:t>d[k]</a:t>
            </a:r>
          </a:p>
          <a:p>
            <a:r>
              <a:rPr lang="en-US" altLang="en-US" dirty="0" smtClean="0"/>
              <a:t>In general, for array d,  </a:t>
            </a:r>
            <a:r>
              <a:rPr lang="en-US" altLang="en-US" dirty="0" smtClean="0">
                <a:solidFill>
                  <a:srgbClr val="FF0000"/>
                </a:solidFill>
              </a:rPr>
              <a:t>d[</a:t>
            </a:r>
            <a:r>
              <a:rPr lang="en-US" altLang="en-US" dirty="0" err="1" smtClean="0">
                <a:solidFill>
                  <a:srgbClr val="FF0000"/>
                </a:solidFill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</a:rPr>
              <a:t>]</a:t>
            </a:r>
            <a:r>
              <a:rPr lang="en-US" altLang="en-US" dirty="0" smtClean="0"/>
              <a:t> is a pointer to the </a:t>
            </a:r>
            <a:r>
              <a:rPr lang="en-US" altLang="en-US" dirty="0" smtClean="0">
                <a:solidFill>
                  <a:srgbClr val="FF0000"/>
                </a:solidFill>
              </a:rPr>
              <a:t>highest AR </a:t>
            </a:r>
            <a:r>
              <a:rPr lang="en-US" altLang="en-US" dirty="0" smtClean="0"/>
              <a:t>on the stack for </a:t>
            </a:r>
            <a:r>
              <a:rPr lang="en-US" altLang="en-US" dirty="0" smtClean="0">
                <a:solidFill>
                  <a:srgbClr val="FF0000"/>
                </a:solidFill>
              </a:rPr>
              <a:t>any procedure p </a:t>
            </a:r>
            <a:r>
              <a:rPr lang="en-US" altLang="en-US" dirty="0" smtClean="0"/>
              <a:t>at </a:t>
            </a:r>
            <a:r>
              <a:rPr lang="en-US" altLang="en-US" dirty="0" smtClean="0">
                <a:solidFill>
                  <a:srgbClr val="00B0F0"/>
                </a:solidFill>
              </a:rPr>
              <a:t>nesting depth </a:t>
            </a:r>
            <a:r>
              <a:rPr lang="en-US" altLang="en-US" dirty="0" err="1" smtClean="0">
                <a:solidFill>
                  <a:srgbClr val="00B0F0"/>
                </a:solidFill>
              </a:rPr>
              <a:t>i</a:t>
            </a:r>
            <a:endParaRPr lang="en-US" altLang="en-US" dirty="0" smtClean="0">
              <a:solidFill>
                <a:srgbClr val="00B0F0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endParaRPr lang="en-US" alt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68B9A7-8DB6-45A4-B8AC-6BFADE1F79BE}" type="slidenum">
              <a:rPr lang="en-US" altLang="en-US">
                <a:solidFill>
                  <a:schemeClr val="tx2"/>
                </a:solidFill>
              </a:rPr>
              <a:pPr/>
              <a:t>49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411" y="458787"/>
            <a:ext cx="7886700" cy="1325563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Procedures: 1 (revisited)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5C9DA1-5C25-42F7-B7F3-88BDFC48D9DC}" type="slidenum">
              <a:rPr lang="en-US" altLang="en-US">
                <a:solidFill>
                  <a:schemeClr val="tx2"/>
                </a:solidFill>
              </a:rPr>
              <a:pPr/>
              <a:t>5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5411" y="178435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A Procedure definition (PD)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PD</a:t>
            </a:r>
            <a:r>
              <a:rPr lang="en-US" altLang="en-US" dirty="0" smtClean="0">
                <a:sym typeface="Symbol" panose="05050102010706020507" pitchFamily="18" charset="2"/>
              </a:rPr>
              <a:t> ID </a:t>
            </a:r>
            <a:r>
              <a:rPr lang="en-US" altLang="en-US" dirty="0" smtClean="0">
                <a:solidFill>
                  <a:srgbClr val="00B0F0"/>
                </a:solidFill>
                <a:sym typeface="Symbol" panose="05050102010706020507" pitchFamily="18" charset="2"/>
              </a:rPr>
              <a:t>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ID: procedure name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B0F0"/>
                </a:solidFill>
                <a:sym typeface="Symbol" panose="05050102010706020507" pitchFamily="18" charset="2"/>
              </a:rPr>
              <a:t>Body:  s</a:t>
            </a:r>
            <a:r>
              <a:rPr lang="en-US" altLang="en-US" baseline="-25000" dirty="0">
                <a:solidFill>
                  <a:srgbClr val="00B0F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rgbClr val="00B0F0"/>
                </a:solidFill>
                <a:sym typeface="Symbol" panose="05050102010706020507" pitchFamily="18" charset="2"/>
              </a:rPr>
              <a:t>,…, s</a:t>
            </a:r>
            <a:r>
              <a:rPr lang="en-US" altLang="en-US" baseline="-25000" dirty="0" smtClean="0">
                <a:solidFill>
                  <a:srgbClr val="00B0F0"/>
                </a:solidFill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Function: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a procedure that returns a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Procedure </a:t>
            </a:r>
            <a:r>
              <a:rPr lang="en-US" altLang="en-US" i="1" dirty="0" err="1" smtClean="0">
                <a:sym typeface="Symbol" panose="05050102010706020507" pitchFamily="18" charset="2"/>
              </a:rPr>
              <a:t>Readarray</a:t>
            </a:r>
            <a:r>
              <a:rPr lang="en-US" altLang="en-US" dirty="0" smtClean="0">
                <a:sym typeface="Symbol" panose="05050102010706020507" pitchFamily="18" charset="2"/>
              </a:rPr>
              <a:t>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err="1" smtClean="0">
                <a:sym typeface="Symbol" panose="05050102010706020507" pitchFamily="18" charset="2"/>
              </a:rPr>
              <a:t>Var</a:t>
            </a:r>
            <a:r>
              <a:rPr lang="en-US" altLang="en-US" dirty="0" smtClean="0">
                <a:sym typeface="Symbol" panose="05050102010706020507" pitchFamily="18" charset="2"/>
              </a:rPr>
              <a:t> j : integer; a: array [0..10] of integer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Begin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For j := 1 to 9 do read (a[j])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End;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44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Display: 1</a:t>
            </a:r>
          </a:p>
        </p:txBody>
      </p:sp>
      <p:sp>
        <p:nvSpPr>
          <p:cNvPr id="583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04B2B2-C1CE-4382-8FA7-E21865842385}" type="slidenum">
              <a:rPr lang="en-US" altLang="en-US">
                <a:solidFill>
                  <a:schemeClr val="tx2"/>
                </a:solidFill>
              </a:rPr>
              <a:pPr/>
              <a:t>50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51000"/>
          <a:ext cx="1447800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[2]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2133600"/>
          <a:ext cx="1371600" cy="16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</a:tblGrid>
              <a:tr h="9142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()</a:t>
                      </a:r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 (1,</a:t>
                      </a:r>
                      <a:r>
                        <a:rPr lang="en-US" sz="1800" baseline="0" dirty="0" smtClean="0"/>
                        <a:t> 9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saved d[2]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48000" y="1828800"/>
            <a:ext cx="1905000" cy="4572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71800" y="2133600"/>
            <a:ext cx="1981200" cy="13716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24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3" name="TextBox 12"/>
          <p:cNvSpPr txBox="1">
            <a:spLocks noChangeArrowheads="1"/>
          </p:cNvSpPr>
          <p:nvPr/>
        </p:nvSpPr>
        <p:spPr bwMode="auto">
          <a:xfrm>
            <a:off x="6858000" y="3505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146526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Display:2</a:t>
            </a:r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5DDD1C-B7AF-49DC-837B-5A24221AFA5B}" type="slidenum">
              <a:rPr lang="en-US" altLang="en-US">
                <a:solidFill>
                  <a:schemeClr val="tx2"/>
                </a:solidFill>
              </a:rPr>
              <a:pPr/>
              <a:t>51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51000"/>
          <a:ext cx="1447800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[2]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2133600"/>
          <a:ext cx="1371600" cy="2667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 (1,</a:t>
                      </a:r>
                      <a:r>
                        <a:rPr lang="en-US" baseline="0" dirty="0" smtClean="0"/>
                        <a:t> 9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saved d[2]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q(1,</a:t>
                      </a:r>
                      <a:r>
                        <a:rPr lang="en-US" baseline="0" dirty="0" smtClean="0"/>
                        <a:t> 3)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saved d[2]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48000" y="1828800"/>
            <a:ext cx="1905000" cy="4572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2819400" y="2286000"/>
            <a:ext cx="2286000" cy="19812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6308725" y="3733800"/>
            <a:ext cx="1379538" cy="912813"/>
          </a:xfrm>
          <a:custGeom>
            <a:avLst/>
            <a:gdLst>
              <a:gd name="connsiteX0" fmla="*/ 0 w 1379298"/>
              <a:gd name="connsiteY0" fmla="*/ 831273 h 831273"/>
              <a:gd name="connsiteX1" fmla="*/ 1376219 w 1379298"/>
              <a:gd name="connsiteY1" fmla="*/ 230909 h 831273"/>
              <a:gd name="connsiteX2" fmla="*/ 18473 w 1379298"/>
              <a:gd name="connsiteY2" fmla="*/ 0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298" h="831273">
                <a:moveTo>
                  <a:pt x="0" y="831273"/>
                </a:moveTo>
                <a:cubicBezTo>
                  <a:pt x="686570" y="600363"/>
                  <a:pt x="1373140" y="369454"/>
                  <a:pt x="1376219" y="230909"/>
                </a:cubicBezTo>
                <a:cubicBezTo>
                  <a:pt x="1379298" y="92364"/>
                  <a:pt x="698885" y="46182"/>
                  <a:pt x="18473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421" name="TextBox 13"/>
          <p:cNvSpPr txBox="1">
            <a:spLocks noChangeArrowheads="1"/>
          </p:cNvSpPr>
          <p:nvPr/>
        </p:nvSpPr>
        <p:spPr bwMode="auto">
          <a:xfrm>
            <a:off x="-1" y="5338763"/>
            <a:ext cx="7445829" cy="156966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dirty="0"/>
              <a:t>To maintain  the display on call:</a:t>
            </a:r>
          </a:p>
          <a:p>
            <a:r>
              <a:rPr lang="en-US" altLang="en-US" sz="1600" dirty="0"/>
              <a:t> 1) need to save previous values of display entries in new Frame</a:t>
            </a:r>
          </a:p>
          <a:p>
            <a:endParaRPr lang="en-US" altLang="en-US" sz="1600" dirty="0"/>
          </a:p>
          <a:p>
            <a:r>
              <a:rPr lang="en-US" altLang="en-US" sz="1600" dirty="0"/>
              <a:t>On return for p </a:t>
            </a:r>
          </a:p>
          <a:p>
            <a:r>
              <a:rPr lang="en-US" altLang="en-US" sz="1600" dirty="0"/>
              <a:t> 1) its AR is removed from the stack</a:t>
            </a:r>
          </a:p>
          <a:p>
            <a:r>
              <a:rPr lang="en-US" altLang="en-US" sz="1600" dirty="0"/>
              <a:t> 2) restores d[old-nesting-depth] to point to AR prior to call of p</a:t>
            </a:r>
          </a:p>
        </p:txBody>
      </p:sp>
    </p:spTree>
    <p:extLst>
      <p:ext uri="{BB962C8B-B14F-4D97-AF65-F5344CB8AC3E}">
        <p14:creationId xmlns:p14="http://schemas.microsoft.com/office/powerpoint/2010/main" val="41761251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Display: 3: On return</a:t>
            </a:r>
          </a:p>
        </p:txBody>
      </p:sp>
      <p:sp>
        <p:nvSpPr>
          <p:cNvPr id="604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AEFB7D-F44E-45A8-8CE5-F723F501AC62}" type="slidenum">
              <a:rPr lang="en-US" altLang="en-US">
                <a:solidFill>
                  <a:schemeClr val="tx2"/>
                </a:solidFill>
              </a:rPr>
              <a:pPr/>
              <a:t>52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51000"/>
          <a:ext cx="1447800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[2]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2133600"/>
          <a:ext cx="1371600" cy="16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</a:tblGrid>
              <a:tr h="9142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()</a:t>
                      </a:r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 (1,</a:t>
                      </a:r>
                      <a:r>
                        <a:rPr lang="en-US" sz="1800" baseline="0" dirty="0" smtClean="0"/>
                        <a:t> 9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saved d[2]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48000" y="1828800"/>
            <a:ext cx="1905000" cy="4572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71800" y="2133600"/>
            <a:ext cx="1981200" cy="13716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24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1" name="TextBox 12"/>
          <p:cNvSpPr txBox="1">
            <a:spLocks noChangeArrowheads="1"/>
          </p:cNvSpPr>
          <p:nvPr/>
        </p:nvSpPr>
        <p:spPr bwMode="auto">
          <a:xfrm>
            <a:off x="6858000" y="3505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06531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 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44FBE4-DC9D-43A8-92BA-FD7F6C4D4CD3}" type="slidenum">
              <a:rPr lang="en-US" altLang="en-US">
                <a:solidFill>
                  <a:schemeClr val="tx2"/>
                </a:solidFill>
              </a:rPr>
              <a:pPr/>
              <a:t>53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6144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057" y="1690689"/>
            <a:ext cx="8878556" cy="5410200"/>
          </a:xfrm>
          <a:noFill/>
        </p:spPr>
      </p:pic>
    </p:spTree>
    <p:extLst>
      <p:ext uri="{BB962C8B-B14F-4D97-AF65-F5344CB8AC3E}">
        <p14:creationId xmlns:p14="http://schemas.microsoft.com/office/powerpoint/2010/main" val="2079032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Pascal Program with nested Procedures (nesting depth)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79A19E-F078-4912-BD20-994EFAD9922D}" type="slidenum">
              <a:rPr lang="en-US" altLang="en-US">
                <a:solidFill>
                  <a:schemeClr val="tx2"/>
                </a:solidFill>
              </a:rPr>
              <a:pPr/>
              <a:t>54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62468" name="Picture 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1587" y="1690689"/>
            <a:ext cx="6600825" cy="4784725"/>
          </a:xfrm>
          <a:noFill/>
        </p:spPr>
      </p:pic>
      <p:cxnSp>
        <p:nvCxnSpPr>
          <p:cNvPr id="16" name="Straight Arrow Connector 15"/>
          <p:cNvCxnSpPr/>
          <p:nvPr/>
        </p:nvCxnSpPr>
        <p:spPr>
          <a:xfrm flipV="1">
            <a:off x="1524000" y="2105610"/>
            <a:ext cx="1028700" cy="1063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47800" y="4270549"/>
            <a:ext cx="1476270" cy="1490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6242" y="2514599"/>
            <a:ext cx="1472074" cy="547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Nesting depth =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" y="4191000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Nesting depth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1851819"/>
            <a:ext cx="1828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Nesting depth = 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524000" y="2728418"/>
            <a:ext cx="1028700" cy="931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81200" y="4769617"/>
            <a:ext cx="1295400" cy="3072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7750" y="5076833"/>
            <a:ext cx="205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Exchanged ,with </a:t>
            </a:r>
            <a:r>
              <a:rPr lang="en-US" sz="1200" dirty="0" err="1">
                <a:solidFill>
                  <a:srgbClr val="0070C0"/>
                </a:solidFill>
              </a:rPr>
              <a:t>np</a:t>
            </a:r>
            <a:r>
              <a:rPr lang="en-US" sz="1200" dirty="0">
                <a:solidFill>
                  <a:srgbClr val="0070C0"/>
                </a:solidFill>
              </a:rPr>
              <a:t>=2 called by partition </a:t>
            </a:r>
            <a:r>
              <a:rPr lang="en-US" sz="1200" dirty="0" err="1">
                <a:solidFill>
                  <a:srgbClr val="0070C0"/>
                </a:solidFill>
              </a:rPr>
              <a:t>np</a:t>
            </a:r>
            <a:r>
              <a:rPr lang="en-US" sz="1200" dirty="0">
                <a:solidFill>
                  <a:srgbClr val="0070C0"/>
                </a:solidFill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4036846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8787"/>
            <a:ext cx="7886700" cy="1325563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Symbol Tables (Revisited)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AFC433-E8FC-442A-A713-8ABD2914A393}" type="slidenum">
              <a:rPr lang="en-US" altLang="en-US">
                <a:solidFill>
                  <a:schemeClr val="tx2"/>
                </a:solidFill>
              </a:rPr>
              <a:pPr/>
              <a:t>55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363" y="1784350"/>
            <a:ext cx="8229600" cy="4937125"/>
          </a:xfrm>
        </p:spPr>
        <p:txBody>
          <a:bodyPr/>
          <a:lstStyle/>
          <a:p>
            <a:pPr marL="447675" indent="-382588" eaLnBrk="1" hangingPunct="1">
              <a:lnSpc>
                <a:spcPct val="90000"/>
              </a:lnSpc>
              <a:buFont typeface="Wingdings 2" panose="05020102010507070707" pitchFamily="18" charset="2"/>
              <a:buChar char=""/>
            </a:pPr>
            <a:endParaRPr lang="en-US" altLang="en-US" sz="2400" b="1" dirty="0" smtClean="0"/>
          </a:p>
          <a:p>
            <a:pPr marL="447675" indent="-382588" eaLnBrk="1" hangingPunct="1">
              <a:lnSpc>
                <a:spcPct val="90000"/>
              </a:lnSpc>
              <a:buFont typeface="Wingdings 2" panose="05020102010507070707" pitchFamily="18" charset="2"/>
              <a:buChar char=""/>
            </a:pPr>
            <a:r>
              <a:rPr lang="en-US" altLang="en-US" sz="2400" dirty="0" smtClean="0"/>
              <a:t>At many of the stages of translation, you'll need to keep track of various attributes of the symbols that appear in the program. </a:t>
            </a:r>
          </a:p>
          <a:p>
            <a:pPr marL="822325" lvl="1" eaLnBrk="1" hangingPunct="1">
              <a:lnSpc>
                <a:spcPct val="90000"/>
              </a:lnSpc>
              <a:buFont typeface="Verdana" panose="020B0604030504040204" pitchFamily="34" charset="0"/>
              <a:buChar char="›"/>
            </a:pPr>
            <a:r>
              <a:rPr lang="en-US" altLang="en-US" sz="2000" dirty="0" smtClean="0"/>
              <a:t>Their type (variables/symbols) </a:t>
            </a:r>
          </a:p>
          <a:p>
            <a:pPr marL="822325" lvl="1" eaLnBrk="1" hangingPunct="1">
              <a:lnSpc>
                <a:spcPct val="90000"/>
              </a:lnSpc>
              <a:buFont typeface="Verdana" panose="020B0604030504040204" pitchFamily="34" charset="0"/>
              <a:buChar char="›"/>
            </a:pPr>
            <a:r>
              <a:rPr lang="en-US" altLang="en-US" sz="2000" dirty="0" smtClean="0"/>
              <a:t>Their memory </a:t>
            </a:r>
            <a:r>
              <a:rPr lang="en-US" altLang="en-US" sz="2000" dirty="0" smtClean="0">
                <a:solidFill>
                  <a:srgbClr val="FF0000"/>
                </a:solidFill>
              </a:rPr>
              <a:t>location</a:t>
            </a:r>
            <a:r>
              <a:rPr lang="en-US" altLang="en-US" sz="2000" dirty="0" smtClean="0"/>
              <a:t> (for variables) </a:t>
            </a:r>
          </a:p>
          <a:p>
            <a:pPr marL="822325" lvl="1" eaLnBrk="1" hangingPunct="1">
              <a:lnSpc>
                <a:spcPct val="90000"/>
              </a:lnSpc>
              <a:buFont typeface="Verdana" panose="020B0604030504040204" pitchFamily="34" charset="0"/>
              <a:buChar char="›"/>
            </a:pPr>
            <a:r>
              <a:rPr lang="en-US" altLang="en-US" sz="2000" dirty="0" smtClean="0"/>
              <a:t>The size of their </a:t>
            </a:r>
            <a:r>
              <a:rPr lang="en-US" altLang="en-US" sz="2000" dirty="0" smtClean="0">
                <a:solidFill>
                  <a:srgbClr val="FF0000"/>
                </a:solidFill>
              </a:rPr>
              <a:t>stack frames </a:t>
            </a:r>
            <a:r>
              <a:rPr lang="en-US" altLang="en-US" sz="2000" dirty="0" smtClean="0"/>
              <a:t>(for functions and procedures) </a:t>
            </a:r>
          </a:p>
          <a:p>
            <a:pPr marL="822325" lvl="1" eaLnBrk="1" hangingPunct="1">
              <a:lnSpc>
                <a:spcPct val="90000"/>
              </a:lnSpc>
              <a:buFont typeface="Verdana" panose="020B0604030504040204" pitchFamily="34" charset="0"/>
              <a:buChar char="›"/>
            </a:pPr>
            <a:r>
              <a:rPr lang="en-US" altLang="en-US" sz="2000" dirty="0" smtClean="0"/>
              <a:t>Their values (for constants) </a:t>
            </a:r>
          </a:p>
          <a:p>
            <a:pPr marL="822325" lvl="1" eaLnBrk="1" hangingPunct="1">
              <a:lnSpc>
                <a:spcPct val="90000"/>
              </a:lnSpc>
              <a:buFont typeface="Verdana" panose="020B0604030504040204" pitchFamily="34" charset="0"/>
              <a:buChar char="›"/>
            </a:pPr>
            <a:r>
              <a:rPr lang="en-US" altLang="en-US" sz="2000" dirty="0" smtClean="0"/>
              <a:t>... </a:t>
            </a:r>
          </a:p>
          <a:p>
            <a:pPr marL="447675" indent="-382588" eaLnBrk="1" hangingPunct="1">
              <a:lnSpc>
                <a:spcPct val="90000"/>
              </a:lnSpc>
              <a:buFont typeface="Wingdings 2" panose="05020102010507070707" pitchFamily="18" charset="2"/>
              <a:buChar char=""/>
            </a:pPr>
            <a:r>
              <a:rPr lang="en-US" altLang="en-US" sz="2400" dirty="0" smtClean="0"/>
              <a:t>The structure used to keep track of this information is called a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symbol table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marL="447675" indent="-382588" eaLnBrk="1" hangingPunct="1">
              <a:lnSpc>
                <a:spcPct val="90000"/>
              </a:lnSpc>
              <a:buFont typeface="Wingdings 2" panose="05020102010507070707" pitchFamily="18" charset="2"/>
              <a:buChar char=""/>
            </a:pPr>
            <a:r>
              <a:rPr lang="en-US" altLang="en-US" sz="2400" dirty="0" smtClean="0"/>
              <a:t>need to think carefully about the design of symbol tables </a:t>
            </a:r>
          </a:p>
        </p:txBody>
      </p:sp>
    </p:spTree>
    <p:extLst>
      <p:ext uri="{BB962C8B-B14F-4D97-AF65-F5344CB8AC3E}">
        <p14:creationId xmlns:p14="http://schemas.microsoft.com/office/powerpoint/2010/main" val="20755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A6FBF0-91D0-4AEE-ADD5-6F963F6DE7DD}" type="slidenum">
              <a:rPr lang="en-US" altLang="en-US">
                <a:solidFill>
                  <a:schemeClr val="tx2"/>
                </a:solidFill>
              </a:rPr>
              <a:pPr/>
              <a:t>56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D172DB-1472-48DF-85ED-22221129C20F}" type="slidenum">
              <a:rPr lang="en-US" altLang="en-US">
                <a:solidFill>
                  <a:schemeClr val="tx2"/>
                </a:solidFill>
              </a:rPr>
              <a:pPr/>
              <a:t>57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848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5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74" y="375174"/>
            <a:ext cx="7886700" cy="1325563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 smtClean="0"/>
              <a:t>More on Procedures: 2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B9CCC0-60EC-4630-B8FD-9F2DCB1F240D}" type="slidenum">
              <a:rPr lang="en-US" altLang="en-US">
                <a:solidFill>
                  <a:schemeClr val="tx2"/>
                </a:solidFill>
              </a:rPr>
              <a:pPr/>
              <a:t>6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8435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Procedures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Being called means its name appears within an executable statements or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Takes arguments (or identifiers)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Formal &amp; Actual parameters	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E.g. , formal arguments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 smtClean="0"/>
              <a:t> Procedure </a:t>
            </a:r>
            <a:r>
              <a:rPr lang="en-US" altLang="en-US" dirty="0" err="1" smtClean="0">
                <a:solidFill>
                  <a:srgbClr val="FF0000"/>
                </a:solidFill>
              </a:rPr>
              <a:t>myproc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(a: integer; b: real); </a:t>
            </a:r>
            <a:r>
              <a:rPr lang="en-US" altLang="en-US" dirty="0" smtClean="0">
                <a:solidFill>
                  <a:srgbClr val="00B050"/>
                </a:solidFill>
              </a:rPr>
              <a:t>// formal arguments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 smtClean="0"/>
              <a:t>…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 err="1" smtClean="0">
                <a:solidFill>
                  <a:srgbClr val="FF0000"/>
                </a:solidFill>
              </a:rPr>
              <a:t>myproc</a:t>
            </a:r>
            <a:r>
              <a:rPr lang="en-US" altLang="en-US" dirty="0" smtClean="0"/>
              <a:t>(m, j); 		</a:t>
            </a:r>
            <a:r>
              <a:rPr lang="en-US" altLang="en-US" dirty="0" smtClean="0">
                <a:solidFill>
                  <a:srgbClr val="00B050"/>
                </a:solidFill>
              </a:rPr>
              <a:t>// actual arguments and procedure call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 smtClean="0"/>
              <a:t>…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17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6CB318-6CCC-4C3B-AC2F-C1F113B5FAAA}" type="slidenum">
              <a:rPr lang="en-US" altLang="en-US">
                <a:solidFill>
                  <a:schemeClr val="tx2"/>
                </a:solidFill>
              </a:rPr>
              <a:pPr/>
              <a:t>7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305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7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5223"/>
            <a:ext cx="7886700" cy="1325563"/>
          </a:xfrm>
        </p:spPr>
        <p:txBody>
          <a:bodyPr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 smtClean="0"/>
              <a:t>Activation 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A41C67-9A9E-46F4-B429-5C5433870BBC}" type="slidenum">
              <a:rPr lang="en-US" altLang="en-US">
                <a:solidFill>
                  <a:schemeClr val="tx2"/>
                </a:solidFill>
              </a:rPr>
              <a:pPr/>
              <a:t>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363" y="1920875"/>
            <a:ext cx="8978202" cy="4937125"/>
          </a:xfrm>
        </p:spPr>
        <p:txBody>
          <a:bodyPr>
            <a:noAutofit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Activation trees</a:t>
            </a:r>
          </a:p>
          <a:p>
            <a:pPr marL="822706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Represents the activations of procedures during program execution using a tree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Activation of procedure</a:t>
            </a:r>
          </a:p>
          <a:p>
            <a:pPr marL="822960" lvl="1" indent="-274320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sz="2800" dirty="0" smtClean="0"/>
              <a:t>Execution of a procedure body</a:t>
            </a:r>
          </a:p>
          <a:p>
            <a:pPr marL="822960" lvl="1" indent="-274320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sz="2800" dirty="0" smtClean="0"/>
              <a:t>Lifetime of activation</a:t>
            </a:r>
          </a:p>
          <a:p>
            <a:pPr marL="1106424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2"/>
              <a:buChar char=""/>
              <a:defRPr/>
            </a:pPr>
            <a:r>
              <a:rPr lang="en-US" sz="2800" dirty="0" smtClean="0"/>
              <a:t>Sequence of steps between </a:t>
            </a:r>
            <a:r>
              <a:rPr lang="en-US" sz="2800" dirty="0" smtClean="0">
                <a:solidFill>
                  <a:srgbClr val="00B0F0"/>
                </a:solidFill>
              </a:rPr>
              <a:t>first and last </a:t>
            </a:r>
            <a:r>
              <a:rPr lang="en-US" sz="2800" dirty="0" smtClean="0"/>
              <a:t>statements</a:t>
            </a:r>
          </a:p>
          <a:p>
            <a:pPr marL="1381062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2"/>
              <a:buChar char=""/>
              <a:defRPr/>
            </a:pPr>
            <a:r>
              <a:rPr lang="en-US" sz="2800" dirty="0" smtClean="0"/>
              <a:t>Non-overlapping, </a:t>
            </a:r>
          </a:p>
          <a:p>
            <a:pPr marL="1381062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2"/>
              <a:buChar char=""/>
              <a:defRPr/>
            </a:pPr>
            <a:r>
              <a:rPr lang="en-US" sz="2800" dirty="0" smtClean="0"/>
              <a:t>Nested activation,</a:t>
            </a:r>
          </a:p>
          <a:p>
            <a:pPr marL="1381062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2"/>
              <a:buChar char=""/>
              <a:defRPr/>
            </a:pPr>
            <a:r>
              <a:rPr lang="en-US" sz="2800" dirty="0" smtClean="0"/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210680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C103819-D78E-4102-BF85-572D80C9357A}" type="slidenum">
              <a:rPr lang="en-US" altLang="en-US">
                <a:solidFill>
                  <a:schemeClr val="tx2"/>
                </a:solidFill>
              </a:rPr>
              <a:pPr/>
              <a:t>9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458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5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UNDAerospace.pptx" id="{F7118328-E834-46A0-83EC-F744BFE60237}" vid="{D2773446-F50F-4EEB-A44E-9265065B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PresentationUNDAerospace_Template</Template>
  <TotalTime>1971</TotalTime>
  <Words>3044</Words>
  <Application>Microsoft Office PowerPoint</Application>
  <PresentationFormat>On-screen Show (4:3)</PresentationFormat>
  <Paragraphs>500</Paragraphs>
  <Slides>57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Calibri</vt:lpstr>
      <vt:lpstr>Calibri Light</vt:lpstr>
      <vt:lpstr>Franklin Gothic Book</vt:lpstr>
      <vt:lpstr>Helvetica</vt:lpstr>
      <vt:lpstr>Symbol</vt:lpstr>
      <vt:lpstr>Tahoma</vt:lpstr>
      <vt:lpstr>Verdana</vt:lpstr>
      <vt:lpstr>Wingdings 2</vt:lpstr>
      <vt:lpstr>Wingdings 3</vt:lpstr>
      <vt:lpstr>Office Theme</vt:lpstr>
      <vt:lpstr>Csci465:  Principals of Translations Chapter 7: Run-Time Environment</vt:lpstr>
      <vt:lpstr>Announcement</vt:lpstr>
      <vt:lpstr>Objectives</vt:lpstr>
      <vt:lpstr>Run-time environment</vt:lpstr>
      <vt:lpstr>Procedures: 1 (revisited)</vt:lpstr>
      <vt:lpstr>More on Procedures: 2</vt:lpstr>
      <vt:lpstr>PowerPoint Presentation</vt:lpstr>
      <vt:lpstr>Activation Trees</vt:lpstr>
      <vt:lpstr>PowerPoint Presentation</vt:lpstr>
      <vt:lpstr>PowerPoint Presentation</vt:lpstr>
      <vt:lpstr>Control Flow</vt:lpstr>
      <vt:lpstr>Sequences of Calls and Returns: 1</vt:lpstr>
      <vt:lpstr>Termination Scenarios</vt:lpstr>
      <vt:lpstr>Activation Records: Control Stack (or runt-time Stack)</vt:lpstr>
      <vt:lpstr>PowerPoint Presentation</vt:lpstr>
      <vt:lpstr>Some issues about organizing storage by compiler</vt:lpstr>
      <vt:lpstr>Storage organization for Pascal/C include </vt:lpstr>
      <vt:lpstr>PowerPoint Presentation</vt:lpstr>
      <vt:lpstr>Static vs. dynamic storage allocation</vt:lpstr>
      <vt:lpstr>About Stack</vt:lpstr>
      <vt:lpstr>Stack: 2</vt:lpstr>
      <vt:lpstr>Stack Allocation of Space:1</vt:lpstr>
      <vt:lpstr>Stack allocation of space: 2</vt:lpstr>
      <vt:lpstr>Activation records: Fields</vt:lpstr>
      <vt:lpstr>Activation Record layout</vt:lpstr>
      <vt:lpstr>A Standard layout AR</vt:lpstr>
      <vt:lpstr>The Frame Pointer (FP)</vt:lpstr>
      <vt:lpstr>On the exist from f</vt:lpstr>
      <vt:lpstr>Return address</vt:lpstr>
      <vt:lpstr>Standard procedure linkage</vt:lpstr>
      <vt:lpstr>Access Links (visited)</vt:lpstr>
      <vt:lpstr>PowerPoint Presentation</vt:lpstr>
      <vt:lpstr> A typical Activation Records and access links</vt:lpstr>
      <vt:lpstr> Access Links for finding non-local data</vt:lpstr>
      <vt:lpstr> A typical Activation Records and access link</vt:lpstr>
      <vt:lpstr>A Pascal Program with nested Procedures (nesting depth)</vt:lpstr>
      <vt:lpstr>Access link for Nonlocal Data</vt:lpstr>
      <vt:lpstr>Example</vt:lpstr>
      <vt:lpstr>Code to set up access links</vt:lpstr>
      <vt:lpstr>The Scope of a Declaration</vt:lpstr>
      <vt:lpstr>PowerPoint Presentation</vt:lpstr>
      <vt:lpstr>PowerPoint Presentation</vt:lpstr>
      <vt:lpstr>Static and dynamic links</vt:lpstr>
      <vt:lpstr>PowerPoint Presentation</vt:lpstr>
      <vt:lpstr>Binding of names</vt:lpstr>
      <vt:lpstr>PowerPoint Presentation</vt:lpstr>
      <vt:lpstr>PowerPoint Presentation</vt:lpstr>
      <vt:lpstr>Corresponding  between static/dynamic</vt:lpstr>
      <vt:lpstr>Displays: alternative to access link</vt:lpstr>
      <vt:lpstr>Display: 1</vt:lpstr>
      <vt:lpstr>Display:2</vt:lpstr>
      <vt:lpstr>Display: 3: On return</vt:lpstr>
      <vt:lpstr>Display </vt:lpstr>
      <vt:lpstr>A Pascal Program with nested Procedures (nesting depth)</vt:lpstr>
      <vt:lpstr>Symbol Tables (Revisited)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Olson</dc:creator>
  <cp:lastModifiedBy>Hassan Reza</cp:lastModifiedBy>
  <cp:revision>103</cp:revision>
  <dcterms:created xsi:type="dcterms:W3CDTF">2015-08-12T16:59:57Z</dcterms:created>
  <dcterms:modified xsi:type="dcterms:W3CDTF">2015-12-01T15:34:03Z</dcterms:modified>
</cp:coreProperties>
</file>