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60" r:id="rId2"/>
    <p:sldId id="261" r:id="rId3"/>
    <p:sldId id="262" r:id="rId4"/>
    <p:sldId id="263" r:id="rId5"/>
    <p:sldId id="303" r:id="rId6"/>
    <p:sldId id="304" r:id="rId7"/>
    <p:sldId id="305" r:id="rId8"/>
    <p:sldId id="264" r:id="rId9"/>
    <p:sldId id="265" r:id="rId10"/>
    <p:sldId id="266" r:id="rId11"/>
    <p:sldId id="267" r:id="rId12"/>
    <p:sldId id="268" r:id="rId13"/>
    <p:sldId id="269" r:id="rId14"/>
    <p:sldId id="271" r:id="rId15"/>
    <p:sldId id="299" r:id="rId16"/>
    <p:sldId id="300" r:id="rId17"/>
    <p:sldId id="272" r:id="rId18"/>
    <p:sldId id="273" r:id="rId19"/>
    <p:sldId id="274" r:id="rId20"/>
    <p:sldId id="321" r:id="rId21"/>
    <p:sldId id="275" r:id="rId22"/>
    <p:sldId id="279" r:id="rId23"/>
    <p:sldId id="280" r:id="rId24"/>
    <p:sldId id="281" r:id="rId25"/>
    <p:sldId id="282" r:id="rId26"/>
    <p:sldId id="283" r:id="rId27"/>
    <p:sldId id="284" r:id="rId28"/>
    <p:sldId id="285" r:id="rId29"/>
    <p:sldId id="286" r:id="rId30"/>
    <p:sldId id="313" r:id="rId31"/>
    <p:sldId id="291" r:id="rId32"/>
    <p:sldId id="306" r:id="rId33"/>
    <p:sldId id="314" r:id="rId34"/>
    <p:sldId id="307" r:id="rId35"/>
    <p:sldId id="308" r:id="rId36"/>
    <p:sldId id="309" r:id="rId37"/>
    <p:sldId id="310" r:id="rId38"/>
    <p:sldId id="311" r:id="rId39"/>
    <p:sldId id="312" r:id="rId40"/>
    <p:sldId id="302" r:id="rId41"/>
    <p:sldId id="315" r:id="rId42"/>
    <p:sldId id="316" r:id="rId43"/>
    <p:sldId id="317" r:id="rId44"/>
    <p:sldId id="318" r:id="rId45"/>
    <p:sldId id="319" r:id="rId46"/>
    <p:sldId id="32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235" y="77"/>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32065-D077-4E32-86B1-106B8E0B2C97}" type="datetimeFigureOut">
              <a:rPr lang="en-US" smtClean="0"/>
              <a:t>11/15/2017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FC48A-A97A-465E-941E-13E0956BF564}" type="slidenum">
              <a:rPr lang="en-US" smtClean="0"/>
              <a:t>‹#›</a:t>
            </a:fld>
            <a:endParaRPr lang="en-US"/>
          </a:p>
        </p:txBody>
      </p:sp>
    </p:spTree>
    <p:extLst>
      <p:ext uri="{BB962C8B-B14F-4D97-AF65-F5344CB8AC3E}">
        <p14:creationId xmlns:p14="http://schemas.microsoft.com/office/powerpoint/2010/main" val="91296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The location of the new variable is packed into the symbol table by multiplying it with 1000 and adding the integer value that encode the type. When an identifier occurs on the left side of an assignment (B) or in an expression F, it is found in symbol table, and the value is unpacked. The type is checked, the location is extracted and used to generate the LoadCon  instruction with that address.</a:t>
            </a:r>
          </a:p>
          <a:p>
            <a:r>
              <a:rPr lang="en-US" altLang="en-US" smtClean="0">
                <a:latin typeface="Arial" panose="020B0604020202020204" pitchFamily="34" charset="0"/>
              </a:rPr>
              <a:t>On the left side of assignment the address is all that is needed.</a:t>
            </a: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DFBD25-6B45-4C38-85BE-1C719E790948}"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171530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The following Code sequences are generated:</a:t>
            </a:r>
          </a:p>
          <a:p>
            <a:r>
              <a:rPr lang="en-US" altLang="en-US" smtClean="0">
                <a:latin typeface="Arial" panose="020B0604020202020204" pitchFamily="34" charset="0"/>
              </a:rPr>
              <a:t>1) Loadcon &lt;address) pushed</a:t>
            </a:r>
          </a:p>
          <a:p>
            <a:r>
              <a:rPr lang="en-US" altLang="en-US" smtClean="0">
                <a:latin typeface="Arial" panose="020B0604020202020204" pitchFamily="34" charset="0"/>
              </a:rPr>
              <a:t>2) Value generated by expression pushed into stack</a:t>
            </a:r>
          </a:p>
          <a:p>
            <a:r>
              <a:rPr lang="en-US" altLang="en-US" smtClean="0">
                <a:latin typeface="Arial" panose="020B0604020202020204" pitchFamily="34" charset="0"/>
              </a:rPr>
              <a:t>3) Store</a:t>
            </a: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253191F-F12A-471E-96B9-2C5F4BBF37AA}"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21176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The non-terminal  symbol O generates Output code</a:t>
            </a: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EFF52C-5444-476D-9E67-892A55B430B1}"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780845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D96232-963D-4812-BC90-83060DB007AB}"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71325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 used E, which represents more general form of  Boolean expressions. The book used B for E, and B1 for E1 and B2 for E2. Either representation is fine.</a:t>
            </a: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E189BF1-499A-4683-BBAE-8191BF2CC611}"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38559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5257800"/>
          </a:xfrm>
          <a:prstGeom prst="rect">
            <a:avLst/>
          </a:prstGeom>
          <a:solidFill>
            <a:srgbClr val="009A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91353" y="2160494"/>
            <a:ext cx="7597588" cy="1662206"/>
          </a:xfrm>
        </p:spPr>
        <p:txBody>
          <a:bodyPr anchor="b">
            <a:normAutofit/>
          </a:bodyPr>
          <a:lstStyle>
            <a:lvl1pPr algn="l">
              <a:defRPr sz="4400" baseline="0">
                <a:solidFill>
                  <a:schemeClr val="bg1"/>
                </a:solidFill>
                <a:latin typeface="Helvetica" pitchFamily="34" charset="0"/>
              </a:defRPr>
            </a:lvl1pPr>
          </a:lstStyle>
          <a:p>
            <a:r>
              <a:rPr lang="en-US" dirty="0" smtClean="0"/>
              <a:t>UND POWERPOINT </a:t>
            </a:r>
            <a:endParaRPr lang="en-US" dirty="0"/>
          </a:p>
        </p:txBody>
      </p:sp>
      <p:sp>
        <p:nvSpPr>
          <p:cNvPr id="3" name="Subtitle 2"/>
          <p:cNvSpPr>
            <a:spLocks noGrp="1"/>
          </p:cNvSpPr>
          <p:nvPr>
            <p:ph type="subTitle" idx="1" hasCustomPrompt="1"/>
          </p:nvPr>
        </p:nvSpPr>
        <p:spPr>
          <a:xfrm>
            <a:off x="291352" y="4014114"/>
            <a:ext cx="5876365" cy="450310"/>
          </a:xfrm>
        </p:spPr>
        <p:txBody>
          <a:bodyPr/>
          <a:lstStyle>
            <a:lvl1pPr marL="0" indent="0" algn="l">
              <a:buNone/>
              <a:defRPr sz="2400" baseline="0">
                <a:solidFill>
                  <a:schemeClr val="bg1"/>
                </a:solidFill>
                <a:latin typeface="Helvetica"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for </a:t>
            </a:r>
            <a:r>
              <a:rPr lang="en-US" dirty="0" err="1" smtClean="0"/>
              <a:t>powerpoint</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6084" y="5565077"/>
            <a:ext cx="5931832" cy="1042145"/>
          </a:xfrm>
          <a:prstGeom prst="rect">
            <a:avLst/>
          </a:prstGeom>
        </p:spPr>
      </p:pic>
    </p:spTree>
    <p:extLst>
      <p:ext uri="{BB962C8B-B14F-4D97-AF65-F5344CB8AC3E}">
        <p14:creationId xmlns:p14="http://schemas.microsoft.com/office/powerpoint/2010/main" val="116993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91947A-B0F1-4856-8620-313D6908E2D5}"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185479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91947A-B0F1-4856-8620-313D6908E2D5}"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4236809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1"/>
            <a:ext cx="9144000" cy="1757082"/>
          </a:xfrm>
          <a:prstGeom prst="rect">
            <a:avLst/>
          </a:prstGeom>
          <a:solidFill>
            <a:srgbClr val="009A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latin typeface="Helvetica" pitchFamily="34" charset="0"/>
              </a:defRPr>
            </a:lvl1pPr>
          </a:lstStyle>
          <a:p>
            <a:r>
              <a:rPr lang="en-US" dirty="0" smtClean="0"/>
              <a:t>Master title style</a:t>
            </a:r>
            <a:endParaRPr lang="en-US" dirty="0"/>
          </a:p>
        </p:txBody>
      </p:sp>
      <p:sp>
        <p:nvSpPr>
          <p:cNvPr id="3" name="Content Placeholder 2"/>
          <p:cNvSpPr>
            <a:spLocks noGrp="1"/>
          </p:cNvSpPr>
          <p:nvPr>
            <p:ph idx="1"/>
          </p:nvPr>
        </p:nvSpPr>
        <p:spPr>
          <a:xfrm>
            <a:off x="628650" y="1956454"/>
            <a:ext cx="7886700" cy="42226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1060" y="6304586"/>
            <a:ext cx="2424290" cy="425916"/>
          </a:xfrm>
          <a:prstGeom prst="rect">
            <a:avLst/>
          </a:prstGeom>
        </p:spPr>
      </p:pic>
      <p:sp>
        <p:nvSpPr>
          <p:cNvPr id="6" name="Slide Number Placeholder 5"/>
          <p:cNvSpPr>
            <a:spLocks noGrp="1"/>
          </p:cNvSpPr>
          <p:nvPr>
            <p:ph type="sldNum" sz="quarter" idx="4"/>
          </p:nvPr>
        </p:nvSpPr>
        <p:spPr>
          <a:xfrm>
            <a:off x="628650" y="6331916"/>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79780-AD28-42C9-8C39-35D3210842B7}" type="slidenum">
              <a:rPr lang="en-US" smtClean="0"/>
              <a:pPr/>
              <a:t>‹#›</a:t>
            </a:fld>
            <a:endParaRPr lang="en-US" dirty="0"/>
          </a:p>
        </p:txBody>
      </p:sp>
    </p:spTree>
    <p:extLst>
      <p:ext uri="{BB962C8B-B14F-4D97-AF65-F5344CB8AC3E}">
        <p14:creationId xmlns:p14="http://schemas.microsoft.com/office/powerpoint/2010/main" val="1369525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91947A-B0F1-4856-8620-313D6908E2D5}"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118320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91947A-B0F1-4856-8620-313D6908E2D5}"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312430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91947A-B0F1-4856-8620-313D6908E2D5}" type="datetimeFigureOut">
              <a:rPr lang="en-US" smtClean="0"/>
              <a:t>11/15/2017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54603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91947A-B0F1-4856-8620-313D6908E2D5}" type="datetimeFigureOut">
              <a:rPr lang="en-US" smtClean="0"/>
              <a:t>11/15/2017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317889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1947A-B0F1-4856-8620-313D6908E2D5}" type="datetimeFigureOut">
              <a:rPr lang="en-US" smtClean="0"/>
              <a:t>11/15/2017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5993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1947A-B0F1-4856-8620-313D6908E2D5}"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963429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1947A-B0F1-4856-8620-313D6908E2D5}"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82244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1947A-B0F1-4856-8620-313D6908E2D5}" type="datetimeFigureOut">
              <a:rPr lang="en-US" smtClean="0"/>
              <a:t>11/15/2017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79780-AD28-42C9-8C39-35D3210842B7}" type="slidenum">
              <a:rPr lang="en-US" smtClean="0"/>
              <a:t>‹#›</a:t>
            </a:fld>
            <a:endParaRPr lang="en-US"/>
          </a:p>
        </p:txBody>
      </p:sp>
    </p:spTree>
    <p:extLst>
      <p:ext uri="{BB962C8B-B14F-4D97-AF65-F5344CB8AC3E}">
        <p14:creationId xmlns:p14="http://schemas.microsoft.com/office/powerpoint/2010/main" val="231421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subTitle" idx="1"/>
          </p:nvPr>
        </p:nvSpPr>
        <p:spPr>
          <a:xfrm>
            <a:off x="291352" y="4014114"/>
            <a:ext cx="5876365" cy="986254"/>
          </a:xfrm>
        </p:spPr>
        <p:txBody>
          <a:bodyPr>
            <a:normAutofit fontScale="62500" lnSpcReduction="20000"/>
          </a:bodyPr>
          <a:lstStyle/>
          <a:p>
            <a:pPr eaLnBrk="1" fontAlgn="auto" hangingPunct="1">
              <a:spcBef>
                <a:spcPts val="580"/>
              </a:spcBef>
              <a:spcAft>
                <a:spcPts val="0"/>
              </a:spcAft>
              <a:buFont typeface="Wingdings 2"/>
              <a:buNone/>
              <a:defRPr/>
            </a:pPr>
            <a:endParaRPr lang="en-US" dirty="0"/>
          </a:p>
          <a:p>
            <a:pPr eaLnBrk="1" fontAlgn="auto" hangingPunct="1">
              <a:spcBef>
                <a:spcPts val="580"/>
              </a:spcBef>
              <a:spcAft>
                <a:spcPts val="0"/>
              </a:spcAft>
              <a:buFont typeface="Wingdings 2"/>
              <a:buNone/>
              <a:defRPr/>
            </a:pPr>
            <a:r>
              <a:rPr lang="en-US" dirty="0" smtClean="0"/>
              <a:t>UND </a:t>
            </a:r>
            <a:r>
              <a:rPr lang="en-US" dirty="0" smtClean="0"/>
              <a:t>College of Engineering and Mines</a:t>
            </a:r>
            <a:endParaRPr lang="en-US" dirty="0" smtClean="0"/>
          </a:p>
          <a:p>
            <a:pPr eaLnBrk="1" fontAlgn="auto" hangingPunct="1">
              <a:spcBef>
                <a:spcPts val="580"/>
              </a:spcBef>
              <a:spcAft>
                <a:spcPts val="0"/>
              </a:spcAft>
              <a:buFont typeface="Wingdings 2"/>
              <a:buNone/>
              <a:defRPr/>
            </a:pPr>
            <a:r>
              <a:rPr lang="en-US" dirty="0" smtClean="0"/>
              <a:t>Department of Computer Science</a:t>
            </a:r>
          </a:p>
          <a:p>
            <a:pPr eaLnBrk="1" fontAlgn="auto" hangingPunct="1">
              <a:spcBef>
                <a:spcPts val="580"/>
              </a:spcBef>
              <a:spcAft>
                <a:spcPts val="0"/>
              </a:spcAft>
              <a:buFont typeface="Wingdings 2"/>
              <a:buNone/>
              <a:defRPr/>
            </a:pPr>
            <a:r>
              <a:rPr lang="en-US" dirty="0" smtClean="0"/>
              <a:t>Dr. Hassan Reza</a:t>
            </a:r>
          </a:p>
        </p:txBody>
      </p:sp>
      <p:sp>
        <p:nvSpPr>
          <p:cNvPr id="6" name="Rectangle 16"/>
          <p:cNvSpPr>
            <a:spLocks noGrp="1" noChangeArrowheads="1"/>
          </p:cNvSpPr>
          <p:nvPr>
            <p:ph type="sldNum" sz="quarter" idx="4294967295"/>
          </p:nvPr>
        </p:nvSpPr>
        <p:spPr>
          <a:xfrm>
            <a:off x="146050" y="6210300"/>
            <a:ext cx="457200" cy="457200"/>
          </a:xfrm>
          <a:prstGeom prst="ellipse">
            <a:avLst/>
          </a:prstGeom>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F4E2E06-605B-4A85-963E-7490A5BA43F0}" type="slidenum">
              <a:rPr lang="en-US" altLang="en-US">
                <a:solidFill>
                  <a:srgbClr val="FFFFFF"/>
                </a:solidFill>
                <a:latin typeface="Franklin Gothic Book" panose="020B0503020102020204" pitchFamily="34" charset="0"/>
              </a:rPr>
              <a:pPr/>
              <a:t>1</a:t>
            </a:fld>
            <a:endParaRPr lang="en-US" altLang="en-US">
              <a:solidFill>
                <a:srgbClr val="FFFFFF"/>
              </a:solidFill>
              <a:latin typeface="Franklin Gothic Book" panose="020B0503020102020204" pitchFamily="34" charset="0"/>
            </a:endParaRPr>
          </a:p>
        </p:txBody>
      </p:sp>
      <p:sp>
        <p:nvSpPr>
          <p:cNvPr id="7172" name="Rectangle 2"/>
          <p:cNvSpPr>
            <a:spLocks noGrp="1" noChangeArrowheads="1"/>
          </p:cNvSpPr>
          <p:nvPr>
            <p:ph type="ctrTitle"/>
          </p:nvPr>
        </p:nvSpPr>
        <p:spPr>
          <a:xfrm>
            <a:off x="146050" y="2256182"/>
            <a:ext cx="8229600" cy="1470025"/>
          </a:xfrm>
        </p:spPr>
        <p:txBody>
          <a:bodyPr>
            <a:normAutofit fontScale="90000"/>
          </a:bodyPr>
          <a:lstStyle/>
          <a:p>
            <a:pPr eaLnBrk="1" hangingPunct="1"/>
            <a:r>
              <a:rPr altLang="en-US" dirty="0" smtClean="0"/>
              <a:t>Csci465:  Principals of Translations</a:t>
            </a:r>
            <a:r>
              <a:rPr lang="en-US" altLang="en-US" dirty="0" smtClean="0"/>
              <a:t/>
            </a:r>
            <a:br>
              <a:rPr lang="en-US" altLang="en-US" dirty="0" smtClean="0"/>
            </a:br>
            <a:r>
              <a:rPr lang="en-US" altLang="en-US" dirty="0" smtClean="0"/>
              <a:t>Chapter 8: Code Generation</a:t>
            </a:r>
            <a:endParaRPr altLang="en-US" dirty="0" smtClean="0"/>
          </a:p>
        </p:txBody>
      </p:sp>
    </p:spTree>
    <p:extLst>
      <p:ext uri="{BB962C8B-B14F-4D97-AF65-F5344CB8AC3E}">
        <p14:creationId xmlns:p14="http://schemas.microsoft.com/office/powerpoint/2010/main" val="1856940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2775" y="228600"/>
            <a:ext cx="8153400" cy="990600"/>
          </a:xfrm>
        </p:spPr>
        <p:txBody>
          <a:bodyPr/>
          <a:lstStyle/>
          <a:p>
            <a:pPr eaLnBrk="1" hangingPunct="1"/>
            <a:r>
              <a:rPr lang="en-US" altLang="en-US" smtClean="0"/>
              <a:t>Syntax-driven</a:t>
            </a:r>
          </a:p>
        </p:txBody>
      </p:sp>
      <p:sp>
        <p:nvSpPr>
          <p:cNvPr id="9218" name="Slide Number Placeholder 5"/>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DE41E268-767E-43DC-AD38-073FB7E1B466}" type="slidenum">
              <a:rPr lang="en-US" altLang="en-US" sz="1200">
                <a:solidFill>
                  <a:srgbClr val="FFFFFF"/>
                </a:solidFill>
              </a:rPr>
              <a:pPr>
                <a:lnSpc>
                  <a:spcPct val="80000"/>
                </a:lnSpc>
              </a:pPr>
              <a:t>10</a:t>
            </a:fld>
            <a:endParaRPr lang="en-US" altLang="en-US" sz="1200">
              <a:solidFill>
                <a:srgbClr val="FFFFFF"/>
              </a:solidFill>
            </a:endParaRPr>
          </a:p>
        </p:txBody>
      </p:sp>
      <p:sp>
        <p:nvSpPr>
          <p:cNvPr id="15364" name="Rectangle 3"/>
          <p:cNvSpPr>
            <a:spLocks noGrp="1" noChangeArrowheads="1"/>
          </p:cNvSpPr>
          <p:nvPr>
            <p:ph sz="quarter" idx="1"/>
          </p:nvPr>
        </p:nvSpPr>
        <p:spPr>
          <a:xfrm>
            <a:off x="77315" y="1781433"/>
            <a:ext cx="8153400" cy="4495800"/>
          </a:xfrm>
        </p:spPr>
        <p:txBody>
          <a:bodyPr/>
          <a:lstStyle/>
          <a:p>
            <a:pPr eaLnBrk="1" hangingPunct="1"/>
            <a:r>
              <a:rPr lang="en-US" altLang="en-US" dirty="0" smtClean="0"/>
              <a:t>Syntax-directed code generation</a:t>
            </a:r>
          </a:p>
          <a:p>
            <a:pPr lvl="1" eaLnBrk="1" hangingPunct="1"/>
            <a:r>
              <a:rPr lang="en-US" altLang="en-US" dirty="0" smtClean="0">
                <a:solidFill>
                  <a:srgbClr val="C00000"/>
                </a:solidFill>
              </a:rPr>
              <a:t>The code generation sequences are embedded in the grammar that specifies the syntax of the source</a:t>
            </a:r>
          </a:p>
          <a:p>
            <a:pPr lvl="1" eaLnBrk="1" hangingPunct="1"/>
            <a:r>
              <a:rPr lang="en-US" altLang="en-US" dirty="0" smtClean="0"/>
              <a:t>Parser decides which set of instructions to be </a:t>
            </a:r>
            <a:r>
              <a:rPr lang="en-US" altLang="en-US" dirty="0" smtClean="0">
                <a:solidFill>
                  <a:srgbClr val="00B0F0"/>
                </a:solidFill>
              </a:rPr>
              <a:t>emitted </a:t>
            </a:r>
            <a:r>
              <a:rPr lang="en-US" altLang="en-US" dirty="0" smtClean="0"/>
              <a:t>based on the syntax of the source code</a:t>
            </a:r>
          </a:p>
          <a:p>
            <a:pPr lvl="2" eaLnBrk="1" hangingPunct="1"/>
            <a:r>
              <a:rPr lang="en-US" altLang="en-US" dirty="0" smtClean="0"/>
              <a:t>Parser maps source syntax to code sequences</a:t>
            </a:r>
          </a:p>
        </p:txBody>
      </p:sp>
    </p:spTree>
    <p:extLst>
      <p:ext uri="{BB962C8B-B14F-4D97-AF65-F5344CB8AC3E}">
        <p14:creationId xmlns:p14="http://schemas.microsoft.com/office/powerpoint/2010/main" val="741292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2775" y="228600"/>
            <a:ext cx="8153400" cy="990600"/>
          </a:xfrm>
        </p:spPr>
        <p:txBody>
          <a:bodyPr/>
          <a:lstStyle/>
          <a:p>
            <a:pPr eaLnBrk="1" hangingPunct="1"/>
            <a:r>
              <a:rPr lang="en-US" altLang="en-US" sz="3800" smtClean="0"/>
              <a:t>Computer Hardware Architecture</a:t>
            </a:r>
          </a:p>
        </p:txBody>
      </p:sp>
      <p:sp>
        <p:nvSpPr>
          <p:cNvPr id="10242" name="Slide Number Placeholder 5"/>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1C0B133B-9F3C-4857-B593-F26B42C0725A}" type="slidenum">
              <a:rPr lang="en-US" altLang="en-US" sz="1200">
                <a:solidFill>
                  <a:srgbClr val="FFFFFF"/>
                </a:solidFill>
              </a:rPr>
              <a:pPr>
                <a:lnSpc>
                  <a:spcPct val="80000"/>
                </a:lnSpc>
              </a:pPr>
              <a:t>11</a:t>
            </a:fld>
            <a:endParaRPr lang="en-US" altLang="en-US" sz="1200">
              <a:solidFill>
                <a:srgbClr val="FFFFFF"/>
              </a:solidFill>
            </a:endParaRPr>
          </a:p>
        </p:txBody>
      </p:sp>
      <p:sp>
        <p:nvSpPr>
          <p:cNvPr id="16388" name="Rectangle 3"/>
          <p:cNvSpPr>
            <a:spLocks noGrp="1" noChangeArrowheads="1"/>
          </p:cNvSpPr>
          <p:nvPr>
            <p:ph sz="quarter" idx="1"/>
          </p:nvPr>
        </p:nvSpPr>
        <p:spPr>
          <a:xfrm>
            <a:off x="0" y="1789670"/>
            <a:ext cx="9144000" cy="4495800"/>
          </a:xfrm>
        </p:spPr>
        <p:txBody>
          <a:bodyPr/>
          <a:lstStyle/>
          <a:p>
            <a:pPr eaLnBrk="1" hangingPunct="1"/>
            <a:r>
              <a:rPr lang="en-US" altLang="en-US" dirty="0" smtClean="0"/>
              <a:t>Language design </a:t>
            </a:r>
            <a:endParaRPr lang="en-US" altLang="en-US" dirty="0"/>
          </a:p>
          <a:p>
            <a:pPr lvl="1"/>
            <a:r>
              <a:rPr lang="en-US" altLang="en-US" dirty="0" smtClean="0"/>
              <a:t> influenced by formal language design</a:t>
            </a:r>
          </a:p>
          <a:p>
            <a:pPr eaLnBrk="1" hangingPunct="1"/>
            <a:r>
              <a:rPr lang="en-US" altLang="en-US" dirty="0" smtClean="0"/>
              <a:t>Hardware design </a:t>
            </a:r>
            <a:endParaRPr lang="en-US" altLang="en-US" dirty="0"/>
          </a:p>
          <a:p>
            <a:pPr lvl="1"/>
            <a:r>
              <a:rPr lang="en-US" altLang="en-US" dirty="0" smtClean="0"/>
              <a:t>influenced by market pressure</a:t>
            </a:r>
          </a:p>
          <a:p>
            <a:r>
              <a:rPr lang="en-US" altLang="en-US" dirty="0" smtClean="0"/>
              <a:t>Code generation </a:t>
            </a:r>
          </a:p>
          <a:p>
            <a:pPr lvl="1"/>
            <a:r>
              <a:rPr lang="en-US" altLang="en-US" dirty="0" smtClean="0"/>
              <a:t>influenced by </a:t>
            </a:r>
            <a:r>
              <a:rPr lang="en-US" altLang="en-US" dirty="0" smtClean="0">
                <a:solidFill>
                  <a:srgbClr val="FF0000"/>
                </a:solidFill>
              </a:rPr>
              <a:t>addressing modes </a:t>
            </a:r>
            <a:r>
              <a:rPr lang="en-US" altLang="en-US" dirty="0" smtClean="0">
                <a:solidFill>
                  <a:schemeClr val="accent1"/>
                </a:solidFill>
              </a:rPr>
              <a:t>and scheduling (HPC)</a:t>
            </a:r>
          </a:p>
        </p:txBody>
      </p:sp>
    </p:spTree>
    <p:extLst>
      <p:ext uri="{BB962C8B-B14F-4D97-AF65-F5344CB8AC3E}">
        <p14:creationId xmlns:p14="http://schemas.microsoft.com/office/powerpoint/2010/main" val="396351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12775" y="228600"/>
            <a:ext cx="8153400" cy="990600"/>
          </a:xfrm>
        </p:spPr>
        <p:txBody>
          <a:bodyPr/>
          <a:lstStyle/>
          <a:p>
            <a:pPr eaLnBrk="1" hangingPunct="1"/>
            <a:r>
              <a:rPr lang="en-US" altLang="en-US" smtClean="0"/>
              <a:t>Addressing modes</a:t>
            </a:r>
          </a:p>
        </p:txBody>
      </p:sp>
      <p:sp>
        <p:nvSpPr>
          <p:cNvPr id="11266" name="Slide Number Placeholder 5"/>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A735841C-CEA4-4A7A-9D42-3573C262172A}" type="slidenum">
              <a:rPr lang="en-US" altLang="en-US" sz="1200">
                <a:solidFill>
                  <a:srgbClr val="FFFFFF"/>
                </a:solidFill>
              </a:rPr>
              <a:pPr>
                <a:lnSpc>
                  <a:spcPct val="80000"/>
                </a:lnSpc>
              </a:pPr>
              <a:t>12</a:t>
            </a:fld>
            <a:endParaRPr lang="en-US" altLang="en-US" sz="1200">
              <a:solidFill>
                <a:srgbClr val="FFFFFF"/>
              </a:solidFill>
            </a:endParaRPr>
          </a:p>
        </p:txBody>
      </p:sp>
      <p:sp>
        <p:nvSpPr>
          <p:cNvPr id="13315" name="Rectangle 3"/>
          <p:cNvSpPr>
            <a:spLocks noGrp="1" noChangeArrowheads="1"/>
          </p:cNvSpPr>
          <p:nvPr>
            <p:ph sz="quarter" idx="1"/>
          </p:nvPr>
        </p:nvSpPr>
        <p:spPr>
          <a:xfrm>
            <a:off x="60840" y="1773195"/>
            <a:ext cx="8967830" cy="4495800"/>
          </a:xfrm>
        </p:spPr>
        <p:txBody>
          <a:bodyPr>
            <a:normAutofit/>
          </a:bodyPr>
          <a:lstStyle/>
          <a:p>
            <a:pPr marL="320040" indent="-320040" eaLnBrk="1" fontAlgn="auto" hangingPunct="1">
              <a:lnSpc>
                <a:spcPct val="80000"/>
              </a:lnSpc>
              <a:spcAft>
                <a:spcPts val="0"/>
              </a:spcAft>
              <a:buFont typeface="Wingdings"/>
              <a:buChar char=""/>
              <a:defRPr/>
            </a:pPr>
            <a:r>
              <a:rPr lang="en-US" sz="2800" dirty="0" smtClean="0"/>
              <a:t>There are a variety of addressing modes</a:t>
            </a:r>
          </a:p>
          <a:p>
            <a:pPr marL="640080" lvl="1" indent="-274320" eaLnBrk="1" fontAlgn="auto" hangingPunct="1">
              <a:lnSpc>
                <a:spcPct val="80000"/>
              </a:lnSpc>
              <a:spcAft>
                <a:spcPts val="0"/>
              </a:spcAft>
              <a:buFont typeface="Wingdings 2"/>
              <a:buChar char=""/>
              <a:defRPr/>
            </a:pPr>
            <a:r>
              <a:rPr lang="en-US" dirty="0" smtClean="0"/>
              <a:t>Memory-Memory (</a:t>
            </a:r>
            <a:r>
              <a:rPr lang="en-US" dirty="0" smtClean="0">
                <a:solidFill>
                  <a:srgbClr val="FF0066"/>
                </a:solidFill>
              </a:rPr>
              <a:t>2-address</a:t>
            </a:r>
            <a:r>
              <a:rPr lang="en-US" dirty="0" smtClean="0"/>
              <a:t>)</a:t>
            </a:r>
          </a:p>
          <a:p>
            <a:pPr lvl="2" eaLnBrk="1" fontAlgn="auto" hangingPunct="1">
              <a:lnSpc>
                <a:spcPct val="80000"/>
              </a:lnSpc>
              <a:spcAft>
                <a:spcPts val="0"/>
              </a:spcAft>
              <a:buFont typeface="Wingdings"/>
              <a:buChar char=""/>
              <a:defRPr/>
            </a:pPr>
            <a:r>
              <a:rPr lang="en-US" dirty="0" smtClean="0"/>
              <a:t>Fetches data from memory</a:t>
            </a:r>
          </a:p>
          <a:p>
            <a:pPr lvl="2" eaLnBrk="1" fontAlgn="auto" hangingPunct="1">
              <a:lnSpc>
                <a:spcPct val="80000"/>
              </a:lnSpc>
              <a:spcAft>
                <a:spcPts val="0"/>
              </a:spcAft>
              <a:buFont typeface="Wingdings"/>
              <a:buChar char=""/>
              <a:defRPr/>
            </a:pPr>
            <a:r>
              <a:rPr lang="en-US" dirty="0" smtClean="0"/>
              <a:t>Stores the result into memory</a:t>
            </a:r>
          </a:p>
          <a:p>
            <a:pPr marL="640080" lvl="1" indent="-274320" eaLnBrk="1" fontAlgn="auto" hangingPunct="1">
              <a:lnSpc>
                <a:spcPct val="80000"/>
              </a:lnSpc>
              <a:spcAft>
                <a:spcPts val="0"/>
              </a:spcAft>
              <a:buFont typeface="Wingdings 2"/>
              <a:buChar char=""/>
              <a:defRPr/>
            </a:pPr>
            <a:r>
              <a:rPr lang="en-US" dirty="0" smtClean="0"/>
              <a:t>Register-Memory (</a:t>
            </a:r>
            <a:r>
              <a:rPr lang="en-US" dirty="0" smtClean="0">
                <a:solidFill>
                  <a:srgbClr val="FF0066"/>
                </a:solidFill>
              </a:rPr>
              <a:t>2-address</a:t>
            </a:r>
            <a:r>
              <a:rPr lang="en-US" dirty="0" smtClean="0"/>
              <a:t>)</a:t>
            </a:r>
          </a:p>
          <a:p>
            <a:pPr marL="640080" lvl="1" indent="-274320">
              <a:lnSpc>
                <a:spcPct val="80000"/>
              </a:lnSpc>
              <a:buFont typeface="Wingdings 2"/>
              <a:buChar char=""/>
              <a:defRPr/>
            </a:pPr>
            <a:r>
              <a:rPr lang="en-US" dirty="0" smtClean="0">
                <a:solidFill>
                  <a:srgbClr val="00B0F0"/>
                </a:solidFill>
              </a:rPr>
              <a:t>ACC-Memory </a:t>
            </a:r>
            <a:r>
              <a:rPr lang="en-US" dirty="0">
                <a:solidFill>
                  <a:srgbClr val="00B0F0"/>
                </a:solidFill>
              </a:rPr>
              <a:t>(1-address)</a:t>
            </a:r>
          </a:p>
          <a:p>
            <a:pPr lvl="2">
              <a:lnSpc>
                <a:spcPct val="80000"/>
              </a:lnSpc>
              <a:buFont typeface="Wingdings"/>
              <a:buChar char=""/>
              <a:defRPr/>
            </a:pPr>
            <a:r>
              <a:rPr lang="en-US" sz="2200" dirty="0"/>
              <a:t>Eliminates one of the memory address in favor of </a:t>
            </a:r>
            <a:r>
              <a:rPr lang="en-US" sz="2200" dirty="0">
                <a:solidFill>
                  <a:srgbClr val="00B0F0"/>
                </a:solidFill>
              </a:rPr>
              <a:t>an accumulator</a:t>
            </a:r>
          </a:p>
          <a:p>
            <a:pPr lvl="2">
              <a:lnSpc>
                <a:spcPct val="80000"/>
              </a:lnSpc>
              <a:buFont typeface="Wingdings"/>
              <a:buChar char=""/>
              <a:defRPr/>
            </a:pPr>
            <a:r>
              <a:rPr lang="en-US" sz="2200" dirty="0"/>
              <a:t>loads a single value from memory into ACC </a:t>
            </a:r>
          </a:p>
          <a:p>
            <a:pPr lvl="2">
              <a:lnSpc>
                <a:spcPct val="80000"/>
              </a:lnSpc>
              <a:buFont typeface="Wingdings"/>
              <a:buChar char=""/>
              <a:defRPr/>
            </a:pPr>
            <a:r>
              <a:rPr lang="en-US" sz="2200" dirty="0"/>
              <a:t>stores from ACC to </a:t>
            </a:r>
            <a:r>
              <a:rPr lang="en-US" sz="2200" dirty="0" smtClean="0"/>
              <a:t>memory</a:t>
            </a:r>
          </a:p>
          <a:p>
            <a:pPr marL="640080" lvl="1" indent="-274320">
              <a:lnSpc>
                <a:spcPct val="80000"/>
              </a:lnSpc>
              <a:buFont typeface="Wingdings 2"/>
              <a:buChar char=""/>
              <a:defRPr/>
            </a:pPr>
            <a:r>
              <a:rPr lang="en-US" dirty="0">
                <a:solidFill>
                  <a:srgbClr val="C00000"/>
                </a:solidFill>
              </a:rPr>
              <a:t>Stack-Memory (zero-address)</a:t>
            </a:r>
          </a:p>
          <a:p>
            <a:pPr lvl="2">
              <a:lnSpc>
                <a:spcPct val="80000"/>
              </a:lnSpc>
              <a:buFont typeface="Wingdings"/>
              <a:buChar char=""/>
              <a:defRPr/>
            </a:pPr>
            <a:r>
              <a:rPr lang="en-US" sz="2200" dirty="0"/>
              <a:t>To add two numbers, need to specify two values fetched from memory</a:t>
            </a:r>
          </a:p>
          <a:p>
            <a:pPr lvl="2">
              <a:lnSpc>
                <a:spcPct val="80000"/>
              </a:lnSpc>
              <a:buFont typeface="Wingdings"/>
              <a:buChar char=""/>
              <a:defRPr/>
            </a:pPr>
            <a:r>
              <a:rPr lang="en-US" sz="2200" dirty="0"/>
              <a:t>Put the addition result back into memory</a:t>
            </a:r>
          </a:p>
          <a:p>
            <a:pPr marL="457200" lvl="1" indent="0">
              <a:lnSpc>
                <a:spcPct val="80000"/>
              </a:lnSpc>
              <a:buNone/>
              <a:defRPr/>
            </a:pPr>
            <a:endParaRPr lang="en-US" sz="2600" dirty="0"/>
          </a:p>
          <a:p>
            <a:pPr marL="640080" lvl="1" indent="-274320" eaLnBrk="1" fontAlgn="auto" hangingPunct="1">
              <a:lnSpc>
                <a:spcPct val="80000"/>
              </a:lnSpc>
              <a:spcAft>
                <a:spcPts val="0"/>
              </a:spcAft>
              <a:buFont typeface="Wingdings 2"/>
              <a:buChar char=""/>
              <a:defRPr/>
            </a:pPr>
            <a:endParaRPr lang="en-US" dirty="0" smtClean="0"/>
          </a:p>
          <a:p>
            <a:pPr marL="640080" lvl="1" indent="-274320" eaLnBrk="1" fontAlgn="auto" hangingPunct="1">
              <a:lnSpc>
                <a:spcPct val="80000"/>
              </a:lnSpc>
              <a:spcAft>
                <a:spcPts val="0"/>
              </a:spcAft>
              <a:buFont typeface="Wingdings 2"/>
              <a:buChar char=""/>
              <a:defRPr/>
            </a:pPr>
            <a:endParaRPr lang="en-US" dirty="0" smtClean="0"/>
          </a:p>
        </p:txBody>
      </p:sp>
    </p:spTree>
    <p:extLst>
      <p:ext uri="{BB962C8B-B14F-4D97-AF65-F5344CB8AC3E}">
        <p14:creationId xmlns:p14="http://schemas.microsoft.com/office/powerpoint/2010/main" val="3103609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2775" y="228600"/>
            <a:ext cx="8153400" cy="990600"/>
          </a:xfrm>
        </p:spPr>
        <p:txBody>
          <a:bodyPr/>
          <a:lstStyle/>
          <a:p>
            <a:r>
              <a:rPr lang="en-US" altLang="en-US" smtClean="0"/>
              <a:t>The Stack Machine</a:t>
            </a:r>
          </a:p>
        </p:txBody>
      </p:sp>
      <p:sp>
        <p:nvSpPr>
          <p:cNvPr id="18435" name="Content Placeholder 2"/>
          <p:cNvSpPr>
            <a:spLocks noGrp="1"/>
          </p:cNvSpPr>
          <p:nvPr>
            <p:ph sz="quarter" idx="1"/>
          </p:nvPr>
        </p:nvSpPr>
        <p:spPr>
          <a:xfrm>
            <a:off x="-1" y="1781433"/>
            <a:ext cx="8995719" cy="4495800"/>
          </a:xfrm>
        </p:spPr>
        <p:txBody>
          <a:bodyPr/>
          <a:lstStyle/>
          <a:p>
            <a:r>
              <a:rPr lang="en-US" altLang="en-US" sz="1800" dirty="0" smtClean="0"/>
              <a:t>Stack machines </a:t>
            </a:r>
          </a:p>
          <a:p>
            <a:pPr lvl="1"/>
            <a:r>
              <a:rPr lang="en-US" altLang="en-US" sz="1800" dirty="0" smtClean="0"/>
              <a:t>have been around since the 1960s (e.g., Burroughs B5000 and their successors)</a:t>
            </a:r>
          </a:p>
          <a:p>
            <a:pPr lvl="1"/>
            <a:r>
              <a:rPr lang="en-US" altLang="en-US" sz="1800" dirty="0" smtClean="0"/>
              <a:t>have an </a:t>
            </a:r>
            <a:r>
              <a:rPr lang="en-US" altLang="en-US" sz="1800" dirty="0" smtClean="0">
                <a:solidFill>
                  <a:srgbClr val="00B0F0"/>
                </a:solidFill>
              </a:rPr>
              <a:t>elegant architecture </a:t>
            </a:r>
            <a:r>
              <a:rPr lang="en-US" altLang="en-US" sz="1800" dirty="0" smtClean="0"/>
              <a:t>offering a lot to computer science, </a:t>
            </a:r>
          </a:p>
          <a:p>
            <a:pPr lvl="1"/>
            <a:r>
              <a:rPr lang="en-US" altLang="en-US" sz="1800" dirty="0" smtClean="0"/>
              <a:t>Unfortunately, stack  machine is viewed as outdated and slow</a:t>
            </a:r>
          </a:p>
          <a:p>
            <a:r>
              <a:rPr lang="en-US" altLang="en-US" sz="1800" dirty="0" smtClean="0"/>
              <a:t>In stack machines, the arithmetic logic unit(ALU) and memory management unit operate at the top of the stack; </a:t>
            </a:r>
          </a:p>
          <a:p>
            <a:pPr lvl="1"/>
            <a:r>
              <a:rPr lang="en-US" altLang="en-US" sz="1800" dirty="0" smtClean="0"/>
              <a:t>all ALU operands and memory writes </a:t>
            </a:r>
            <a:r>
              <a:rPr lang="en-US" altLang="en-US" sz="1800" dirty="0" smtClean="0">
                <a:solidFill>
                  <a:srgbClr val="00B0F0"/>
                </a:solidFill>
              </a:rPr>
              <a:t>are popped </a:t>
            </a:r>
            <a:r>
              <a:rPr lang="en-US" altLang="en-US" sz="1800" dirty="0" smtClean="0"/>
              <a:t>from the top of the stack and</a:t>
            </a:r>
          </a:p>
          <a:p>
            <a:pPr lvl="1"/>
            <a:r>
              <a:rPr lang="en-US" altLang="en-US" sz="1800" dirty="0" smtClean="0"/>
              <a:t>all ALU results and memory loads </a:t>
            </a:r>
            <a:r>
              <a:rPr lang="en-US" altLang="en-US" sz="1800" dirty="0" smtClean="0">
                <a:solidFill>
                  <a:srgbClr val="C00000"/>
                </a:solidFill>
              </a:rPr>
              <a:t>are pushed </a:t>
            </a:r>
            <a:r>
              <a:rPr lang="en-US" altLang="en-US" sz="1800" dirty="0" smtClean="0"/>
              <a:t>to the top of the stack. </a:t>
            </a:r>
          </a:p>
          <a:p>
            <a:pPr lvl="1"/>
            <a:r>
              <a:rPr lang="en-US" altLang="en-US" sz="1800" dirty="0" smtClean="0">
                <a:solidFill>
                  <a:srgbClr val="00B0F0"/>
                </a:solidFill>
              </a:rPr>
              <a:t>Called implicit-addressing</a:t>
            </a:r>
            <a:r>
              <a:rPr lang="en-US" altLang="en-US" sz="1800" dirty="0" smtClean="0"/>
              <a:t> machines since no explicit reference to operands are required. </a:t>
            </a:r>
          </a:p>
          <a:p>
            <a:r>
              <a:rPr lang="en-US" altLang="en-US" sz="1800" dirty="0" smtClean="0"/>
              <a:t>This stack is implemented in hardware and finite, but it is conceptually infinite, </a:t>
            </a:r>
          </a:p>
          <a:p>
            <a:pPr lvl="1"/>
            <a:r>
              <a:rPr lang="en-US" altLang="en-US" sz="1800" dirty="0" smtClean="0"/>
              <a:t> hardware or the operating system managing the movement of the lower parts of the stack to and from memory.</a:t>
            </a:r>
          </a:p>
        </p:txBody>
      </p:sp>
      <p:sp>
        <p:nvSpPr>
          <p:cNvPr id="4" name="Slide Number Placeholder 3"/>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72954532-01A4-4203-870D-EE8784ECC06F}" type="slidenum">
              <a:rPr lang="en-US" altLang="en-US" sz="1200">
                <a:solidFill>
                  <a:srgbClr val="FFFFFF"/>
                </a:solidFill>
              </a:rPr>
              <a:pPr>
                <a:lnSpc>
                  <a:spcPct val="80000"/>
                </a:lnSpc>
              </a:pPr>
              <a:t>13</a:t>
            </a:fld>
            <a:endParaRPr lang="en-US" altLang="en-US" sz="1200">
              <a:solidFill>
                <a:srgbClr val="FFFFFF"/>
              </a:solidFill>
            </a:endParaRPr>
          </a:p>
        </p:txBody>
      </p:sp>
    </p:spTree>
    <p:extLst>
      <p:ext uri="{BB962C8B-B14F-4D97-AF65-F5344CB8AC3E}">
        <p14:creationId xmlns:p14="http://schemas.microsoft.com/office/powerpoint/2010/main" val="1021959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12775" y="228600"/>
            <a:ext cx="8153400" cy="990600"/>
          </a:xfrm>
        </p:spPr>
        <p:txBody>
          <a:bodyPr/>
          <a:lstStyle/>
          <a:p>
            <a:r>
              <a:rPr lang="en-US" altLang="en-US" smtClean="0"/>
              <a:t>Advantages of Stack</a:t>
            </a:r>
          </a:p>
        </p:txBody>
      </p:sp>
      <p:sp>
        <p:nvSpPr>
          <p:cNvPr id="20483" name="Content Placeholder 2"/>
          <p:cNvSpPr>
            <a:spLocks noGrp="1"/>
          </p:cNvSpPr>
          <p:nvPr>
            <p:ph sz="quarter" idx="1"/>
          </p:nvPr>
        </p:nvSpPr>
        <p:spPr>
          <a:xfrm>
            <a:off x="11412" y="1764957"/>
            <a:ext cx="9041971" cy="4495800"/>
          </a:xfrm>
        </p:spPr>
        <p:txBody>
          <a:bodyPr/>
          <a:lstStyle/>
          <a:p>
            <a:r>
              <a:rPr lang="en-US" altLang="en-US" dirty="0" smtClean="0"/>
              <a:t>stack machines do have a number of advantages:</a:t>
            </a:r>
          </a:p>
          <a:p>
            <a:pPr lvl="1"/>
            <a:r>
              <a:rPr lang="en-US" altLang="en-US" dirty="0" smtClean="0"/>
              <a:t>low power requirements; </a:t>
            </a:r>
          </a:p>
          <a:p>
            <a:pPr lvl="1"/>
            <a:r>
              <a:rPr lang="en-US" altLang="en-US" dirty="0" smtClean="0"/>
              <a:t>small size and cost; </a:t>
            </a:r>
          </a:p>
          <a:p>
            <a:pPr lvl="1"/>
            <a:r>
              <a:rPr lang="en-US" altLang="en-US" dirty="0" smtClean="0"/>
              <a:t> fast, highly predictable interrupt performance. </a:t>
            </a:r>
          </a:p>
          <a:p>
            <a:pPr lvl="1"/>
            <a:r>
              <a:rPr lang="en-US" altLang="en-US" dirty="0" smtClean="0"/>
              <a:t>work best with small program sizes, reducing memory cost and band-width requirements</a:t>
            </a:r>
          </a:p>
          <a:p>
            <a:r>
              <a:rPr lang="en-US" altLang="en-US" dirty="0" smtClean="0"/>
              <a:t>A good choice for </a:t>
            </a:r>
            <a:r>
              <a:rPr lang="en-US" altLang="en-US" dirty="0" smtClean="0">
                <a:solidFill>
                  <a:srgbClr val="C00000"/>
                </a:solidFill>
              </a:rPr>
              <a:t>RT-Embedded Systems</a:t>
            </a:r>
          </a:p>
        </p:txBody>
      </p:sp>
      <p:sp>
        <p:nvSpPr>
          <p:cNvPr id="4" name="Slide Number Placeholder 3"/>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68AC5C3A-4EA7-4032-939B-337A1FC3A29E}" type="slidenum">
              <a:rPr lang="en-US" altLang="en-US" sz="1200">
                <a:solidFill>
                  <a:srgbClr val="FFFFFF"/>
                </a:solidFill>
              </a:rPr>
              <a:pPr>
                <a:lnSpc>
                  <a:spcPct val="80000"/>
                </a:lnSpc>
              </a:pPr>
              <a:t>14</a:t>
            </a:fld>
            <a:endParaRPr lang="en-US" altLang="en-US" sz="1200">
              <a:solidFill>
                <a:srgbClr val="FFFFFF"/>
              </a:solidFill>
            </a:endParaRPr>
          </a:p>
        </p:txBody>
      </p:sp>
    </p:spTree>
    <p:extLst>
      <p:ext uri="{BB962C8B-B14F-4D97-AF65-F5344CB8AC3E}">
        <p14:creationId xmlns:p14="http://schemas.microsoft.com/office/powerpoint/2010/main" val="138388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mtClean="0"/>
              <a:t>Hypothetical Machine: ITTY BITTY Stack Machine (IBSM)</a:t>
            </a:r>
          </a:p>
        </p:txBody>
      </p:sp>
      <p:sp>
        <p:nvSpPr>
          <p:cNvPr id="4" name="Slide Number Placeholder 3"/>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21DA5958-CCDA-4778-92D2-37397561A329}" type="slidenum">
              <a:rPr lang="en-US" altLang="en-US" sz="1200">
                <a:solidFill>
                  <a:srgbClr val="FFFFFF"/>
                </a:solidFill>
              </a:rPr>
              <a:pPr>
                <a:lnSpc>
                  <a:spcPct val="80000"/>
                </a:lnSpc>
              </a:pPr>
              <a:t>15</a:t>
            </a:fld>
            <a:endParaRPr lang="en-US" altLang="en-US" sz="1200">
              <a:solidFill>
                <a:srgbClr val="FFFFFF"/>
              </a:solidFill>
            </a:endParaRPr>
          </a:p>
        </p:txBody>
      </p:sp>
      <p:sp>
        <p:nvSpPr>
          <p:cNvPr id="25604" name="Content Placeholder 2"/>
          <p:cNvSpPr>
            <a:spLocks noGrp="1"/>
          </p:cNvSpPr>
          <p:nvPr>
            <p:ph sz="quarter" idx="1"/>
          </p:nvPr>
        </p:nvSpPr>
        <p:spPr>
          <a:xfrm>
            <a:off x="19650" y="1764957"/>
            <a:ext cx="9124349" cy="4495800"/>
          </a:xfrm>
        </p:spPr>
        <p:txBody>
          <a:bodyPr/>
          <a:lstStyle/>
          <a:p>
            <a:pPr eaLnBrk="1" hangingPunct="1"/>
            <a:r>
              <a:rPr lang="en-US" altLang="en-US" dirty="0" smtClean="0"/>
              <a:t>Engineering the compiler demands a complete understanding</a:t>
            </a:r>
            <a:r>
              <a:rPr lang="en-US" altLang="en-US" dirty="0" smtClean="0">
                <a:solidFill>
                  <a:srgbClr val="FF0000"/>
                </a:solidFill>
              </a:rPr>
              <a:t> </a:t>
            </a:r>
            <a:r>
              <a:rPr lang="en-US" altLang="en-US" dirty="0" smtClean="0"/>
              <a:t>of the </a:t>
            </a:r>
            <a:r>
              <a:rPr lang="en-US" altLang="en-US" dirty="0" smtClean="0">
                <a:solidFill>
                  <a:schemeClr val="accent1"/>
                </a:solidFill>
              </a:rPr>
              <a:t>target computer machine</a:t>
            </a:r>
          </a:p>
          <a:p>
            <a:pPr eaLnBrk="1" hangingPunct="1"/>
            <a:r>
              <a:rPr lang="en-US" altLang="en-US" dirty="0" smtClean="0"/>
              <a:t>Some computers have a very complex instructions sets</a:t>
            </a:r>
          </a:p>
          <a:p>
            <a:pPr lvl="1" eaLnBrk="1" hangingPunct="1"/>
            <a:r>
              <a:rPr lang="en-US" altLang="en-US" dirty="0" smtClean="0"/>
              <a:t>CICS (Complex Instruction Set Computer)</a:t>
            </a:r>
          </a:p>
          <a:p>
            <a:pPr eaLnBrk="1" hangingPunct="1"/>
            <a:r>
              <a:rPr lang="en-US" altLang="en-US" dirty="0" smtClean="0"/>
              <a:t>Tutorial on any specific machine is very time-consuming</a:t>
            </a:r>
          </a:p>
          <a:p>
            <a:pPr eaLnBrk="1" hangingPunct="1"/>
            <a:r>
              <a:rPr lang="en-US" altLang="en-US" dirty="0" smtClean="0"/>
              <a:t>Using Hypothetical Stack based machine, “the Itty Bitty Stack Machine” or IBSM</a:t>
            </a:r>
          </a:p>
        </p:txBody>
      </p:sp>
    </p:spTree>
    <p:extLst>
      <p:ext uri="{BB962C8B-B14F-4D97-AF65-F5344CB8AC3E}">
        <p14:creationId xmlns:p14="http://schemas.microsoft.com/office/powerpoint/2010/main" val="2022480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941B594-3C6E-4299-BFF1-A0498495D5BA}" type="slidenum">
              <a:rPr lang="en-US" altLang="en-US">
                <a:solidFill>
                  <a:schemeClr val="tx2"/>
                </a:solidFill>
              </a:rPr>
              <a:pPr/>
              <a:t>16</a:t>
            </a:fld>
            <a:endParaRPr lang="en-US" altLang="en-US">
              <a:solidFill>
                <a:schemeClr val="tx2"/>
              </a:solidFill>
            </a:endParaRPr>
          </a:p>
        </p:txBody>
      </p:sp>
      <p:pic>
        <p:nvPicPr>
          <p:cNvPr id="26627" name="Picture 2" descr="f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535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14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2775" y="228600"/>
            <a:ext cx="8153400" cy="990600"/>
          </a:xfrm>
        </p:spPr>
        <p:txBody>
          <a:bodyPr>
            <a:normAutofit fontScale="90000"/>
          </a:bodyPr>
          <a:lstStyle/>
          <a:p>
            <a:pPr eaLnBrk="1" hangingPunct="1"/>
            <a:r>
              <a:rPr lang="en-US" altLang="en-US" sz="3800" smtClean="0"/>
              <a:t>Stack Machine Expression Evaluation</a:t>
            </a:r>
          </a:p>
        </p:txBody>
      </p:sp>
      <p:sp>
        <p:nvSpPr>
          <p:cNvPr id="12290" name="Slide Number Placeholder 5"/>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D516B100-6D32-4140-8D0B-89B21A4B53EC}" type="slidenum">
              <a:rPr lang="en-US" altLang="en-US" sz="1200">
                <a:solidFill>
                  <a:srgbClr val="FFFFFF"/>
                </a:solidFill>
              </a:rPr>
              <a:pPr>
                <a:lnSpc>
                  <a:spcPct val="80000"/>
                </a:lnSpc>
              </a:pPr>
              <a:t>17</a:t>
            </a:fld>
            <a:endParaRPr lang="en-US" altLang="en-US" sz="1200">
              <a:solidFill>
                <a:srgbClr val="FFFFFF"/>
              </a:solidFill>
            </a:endParaRPr>
          </a:p>
        </p:txBody>
      </p:sp>
      <p:sp>
        <p:nvSpPr>
          <p:cNvPr id="21508" name="Rectangle 3"/>
          <p:cNvSpPr>
            <a:spLocks noGrp="1" noChangeArrowheads="1"/>
          </p:cNvSpPr>
          <p:nvPr>
            <p:ph sz="quarter" idx="1"/>
          </p:nvPr>
        </p:nvSpPr>
        <p:spPr>
          <a:xfrm>
            <a:off x="612775" y="1828800"/>
            <a:ext cx="8153400" cy="4267200"/>
          </a:xfrm>
        </p:spPr>
        <p:txBody>
          <a:bodyPr/>
          <a:lstStyle/>
          <a:p>
            <a:pPr eaLnBrk="1" hangingPunct="1"/>
            <a:r>
              <a:rPr lang="en-US" altLang="en-US" sz="2400" dirty="0" smtClean="0"/>
              <a:t>Zero-address uses stacks</a:t>
            </a:r>
          </a:p>
          <a:p>
            <a:pPr eaLnBrk="1" hangingPunct="1"/>
            <a:r>
              <a:rPr lang="en-US" altLang="en-US" sz="2400" dirty="0" smtClean="0"/>
              <a:t>Stacks used for Parsing (PDA)</a:t>
            </a:r>
          </a:p>
          <a:p>
            <a:pPr eaLnBrk="1" hangingPunct="1"/>
            <a:r>
              <a:rPr lang="en-US" altLang="en-US" sz="2400" dirty="0" smtClean="0"/>
              <a:t>Stack simplifies </a:t>
            </a:r>
            <a:r>
              <a:rPr lang="en-US" altLang="en-US" sz="2400" dirty="0" smtClean="0">
                <a:solidFill>
                  <a:srgbClr val="FF0000"/>
                </a:solidFill>
              </a:rPr>
              <a:t>expression evaluation</a:t>
            </a:r>
          </a:p>
          <a:p>
            <a:pPr lvl="1" eaLnBrk="1" hangingPunct="1"/>
            <a:r>
              <a:rPr lang="en-US" altLang="en-US" dirty="0" smtClean="0">
                <a:solidFill>
                  <a:srgbClr val="00B0F0"/>
                </a:solidFill>
              </a:rPr>
              <a:t>No need to save and/or compute intermediate results</a:t>
            </a:r>
          </a:p>
          <a:p>
            <a:pPr lvl="1" eaLnBrk="1" hangingPunct="1"/>
            <a:r>
              <a:rPr lang="en-US" altLang="en-US" dirty="0" smtClean="0"/>
              <a:t>Example</a:t>
            </a:r>
          </a:p>
          <a:p>
            <a:pPr lvl="2" eaLnBrk="1" hangingPunct="1"/>
            <a:r>
              <a:rPr lang="en-US" altLang="en-US" dirty="0" smtClean="0">
                <a:solidFill>
                  <a:schemeClr val="accent1"/>
                </a:solidFill>
              </a:rPr>
              <a:t>3*4+5*2 </a:t>
            </a:r>
          </a:p>
        </p:txBody>
      </p:sp>
      <p:sp>
        <p:nvSpPr>
          <p:cNvPr id="12293" name="Rectangle 4"/>
          <p:cNvSpPr>
            <a:spLocks noChangeArrowheads="1"/>
          </p:cNvSpPr>
          <p:nvPr/>
        </p:nvSpPr>
        <p:spPr bwMode="auto">
          <a:xfrm>
            <a:off x="838200" y="5257800"/>
            <a:ext cx="457200" cy="3810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eaLnBrk="1" hangingPunct="1">
              <a:defRPr/>
            </a:pPr>
            <a:r>
              <a:rPr lang="en-US">
                <a:latin typeface="Arial" charset="0"/>
              </a:rPr>
              <a:t>3</a:t>
            </a:r>
          </a:p>
        </p:txBody>
      </p:sp>
      <p:sp>
        <p:nvSpPr>
          <p:cNvPr id="12294" name="Rectangle 5"/>
          <p:cNvSpPr>
            <a:spLocks noChangeArrowheads="1"/>
          </p:cNvSpPr>
          <p:nvPr/>
        </p:nvSpPr>
        <p:spPr bwMode="auto">
          <a:xfrm>
            <a:off x="1600200" y="5181600"/>
            <a:ext cx="457200" cy="3810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eaLnBrk="1" hangingPunct="1">
              <a:defRPr/>
            </a:pPr>
            <a:r>
              <a:rPr lang="en-US">
                <a:latin typeface="Arial" charset="0"/>
              </a:rPr>
              <a:t>3</a:t>
            </a:r>
          </a:p>
        </p:txBody>
      </p:sp>
      <p:sp>
        <p:nvSpPr>
          <p:cNvPr id="12295" name="Rectangle 6"/>
          <p:cNvSpPr>
            <a:spLocks noChangeArrowheads="1"/>
          </p:cNvSpPr>
          <p:nvPr/>
        </p:nvSpPr>
        <p:spPr bwMode="auto">
          <a:xfrm>
            <a:off x="1600200" y="4800600"/>
            <a:ext cx="457200" cy="3810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eaLnBrk="1" hangingPunct="1">
              <a:defRPr/>
            </a:pPr>
            <a:r>
              <a:rPr lang="en-US">
                <a:latin typeface="Arial" charset="0"/>
              </a:rPr>
              <a:t>4</a:t>
            </a:r>
          </a:p>
        </p:txBody>
      </p:sp>
      <p:sp>
        <p:nvSpPr>
          <p:cNvPr id="12296" name="Rectangle 7"/>
          <p:cNvSpPr>
            <a:spLocks noChangeArrowheads="1"/>
          </p:cNvSpPr>
          <p:nvPr/>
        </p:nvSpPr>
        <p:spPr bwMode="auto">
          <a:xfrm>
            <a:off x="6172200" y="4953000"/>
            <a:ext cx="457200" cy="3810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eaLnBrk="1" hangingPunct="1">
              <a:defRPr/>
            </a:pPr>
            <a:r>
              <a:rPr lang="en-US">
                <a:latin typeface="Arial" charset="0"/>
              </a:rPr>
              <a:t>10</a:t>
            </a:r>
          </a:p>
        </p:txBody>
      </p:sp>
      <p:sp>
        <p:nvSpPr>
          <p:cNvPr id="12297" name="Rectangle 8"/>
          <p:cNvSpPr>
            <a:spLocks noChangeArrowheads="1"/>
          </p:cNvSpPr>
          <p:nvPr/>
        </p:nvSpPr>
        <p:spPr bwMode="auto">
          <a:xfrm>
            <a:off x="6172200" y="5334000"/>
            <a:ext cx="457200" cy="3810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eaLnBrk="1" hangingPunct="1">
              <a:defRPr/>
            </a:pPr>
            <a:r>
              <a:rPr lang="en-US">
                <a:latin typeface="Arial" charset="0"/>
              </a:rPr>
              <a:t>12</a:t>
            </a:r>
          </a:p>
        </p:txBody>
      </p:sp>
      <p:sp>
        <p:nvSpPr>
          <p:cNvPr id="12298" name="Rectangle 9"/>
          <p:cNvSpPr>
            <a:spLocks noChangeArrowheads="1"/>
          </p:cNvSpPr>
          <p:nvPr/>
        </p:nvSpPr>
        <p:spPr bwMode="auto">
          <a:xfrm>
            <a:off x="5105400" y="4495800"/>
            <a:ext cx="457200" cy="3810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eaLnBrk="1" hangingPunct="1">
              <a:defRPr/>
            </a:pPr>
            <a:r>
              <a:rPr lang="en-US">
                <a:latin typeface="Arial" charset="0"/>
              </a:rPr>
              <a:t>2</a:t>
            </a:r>
          </a:p>
        </p:txBody>
      </p:sp>
      <p:sp>
        <p:nvSpPr>
          <p:cNvPr id="12299" name="Rectangle 10"/>
          <p:cNvSpPr>
            <a:spLocks noChangeArrowheads="1"/>
          </p:cNvSpPr>
          <p:nvPr/>
        </p:nvSpPr>
        <p:spPr bwMode="auto">
          <a:xfrm>
            <a:off x="5105400" y="4876800"/>
            <a:ext cx="457200" cy="3810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eaLnBrk="1" hangingPunct="1">
              <a:defRPr/>
            </a:pPr>
            <a:r>
              <a:rPr lang="en-US">
                <a:latin typeface="Arial" charset="0"/>
              </a:rPr>
              <a:t>5</a:t>
            </a:r>
          </a:p>
        </p:txBody>
      </p:sp>
      <p:sp>
        <p:nvSpPr>
          <p:cNvPr id="12300" name="Rectangle 11"/>
          <p:cNvSpPr>
            <a:spLocks noChangeArrowheads="1"/>
          </p:cNvSpPr>
          <p:nvPr/>
        </p:nvSpPr>
        <p:spPr bwMode="auto">
          <a:xfrm>
            <a:off x="5105400" y="5257800"/>
            <a:ext cx="457200" cy="3810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eaLnBrk="1" hangingPunct="1">
              <a:defRPr/>
            </a:pPr>
            <a:r>
              <a:rPr lang="en-US">
                <a:latin typeface="Arial" charset="0"/>
              </a:rPr>
              <a:t>12</a:t>
            </a:r>
          </a:p>
        </p:txBody>
      </p:sp>
      <p:sp>
        <p:nvSpPr>
          <p:cNvPr id="12301" name="Rectangle 12"/>
          <p:cNvSpPr>
            <a:spLocks noChangeArrowheads="1"/>
          </p:cNvSpPr>
          <p:nvPr/>
        </p:nvSpPr>
        <p:spPr bwMode="auto">
          <a:xfrm>
            <a:off x="3657600" y="4876800"/>
            <a:ext cx="457200" cy="3810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eaLnBrk="1" hangingPunct="1">
              <a:defRPr/>
            </a:pPr>
            <a:r>
              <a:rPr lang="en-US">
                <a:latin typeface="Arial" charset="0"/>
              </a:rPr>
              <a:t>5</a:t>
            </a:r>
          </a:p>
        </p:txBody>
      </p:sp>
      <p:sp>
        <p:nvSpPr>
          <p:cNvPr id="12302" name="Rectangle 13"/>
          <p:cNvSpPr>
            <a:spLocks noChangeArrowheads="1"/>
          </p:cNvSpPr>
          <p:nvPr/>
        </p:nvSpPr>
        <p:spPr bwMode="auto">
          <a:xfrm>
            <a:off x="3657600" y="5257800"/>
            <a:ext cx="457200" cy="3810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eaLnBrk="1" hangingPunct="1">
              <a:defRPr/>
            </a:pPr>
            <a:r>
              <a:rPr lang="en-US">
                <a:latin typeface="Arial" charset="0"/>
              </a:rPr>
              <a:t>12</a:t>
            </a:r>
          </a:p>
        </p:txBody>
      </p:sp>
      <p:sp>
        <p:nvSpPr>
          <p:cNvPr id="12303" name="Rectangle 14"/>
          <p:cNvSpPr>
            <a:spLocks noChangeArrowheads="1"/>
          </p:cNvSpPr>
          <p:nvPr/>
        </p:nvSpPr>
        <p:spPr bwMode="auto">
          <a:xfrm>
            <a:off x="2590800" y="5257800"/>
            <a:ext cx="457200" cy="3810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eaLnBrk="1" hangingPunct="1">
              <a:defRPr/>
            </a:pPr>
            <a:r>
              <a:rPr lang="en-US">
                <a:latin typeface="Arial" charset="0"/>
              </a:rPr>
              <a:t>12</a:t>
            </a:r>
          </a:p>
        </p:txBody>
      </p:sp>
      <p:sp>
        <p:nvSpPr>
          <p:cNvPr id="12304" name="Rectangle 15"/>
          <p:cNvSpPr>
            <a:spLocks noChangeArrowheads="1"/>
          </p:cNvSpPr>
          <p:nvPr/>
        </p:nvSpPr>
        <p:spPr bwMode="auto">
          <a:xfrm>
            <a:off x="7162800" y="5334000"/>
            <a:ext cx="457200" cy="3810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algn="ctr" eaLnBrk="1" hangingPunct="1">
              <a:defRPr/>
            </a:pPr>
            <a:r>
              <a:rPr lang="en-US">
                <a:latin typeface="Arial" charset="0"/>
              </a:rPr>
              <a:t>22</a:t>
            </a:r>
          </a:p>
        </p:txBody>
      </p:sp>
      <p:sp>
        <p:nvSpPr>
          <p:cNvPr id="21521" name="Text Box 17"/>
          <p:cNvSpPr txBox="1">
            <a:spLocks noChangeArrowheads="1"/>
          </p:cNvSpPr>
          <p:nvPr/>
        </p:nvSpPr>
        <p:spPr bwMode="auto">
          <a:xfrm>
            <a:off x="381000" y="5867400"/>
            <a:ext cx="8458200" cy="366713"/>
          </a:xfrm>
          <a:prstGeom prst="rect">
            <a:avLst/>
          </a:prstGeom>
          <a:solidFill>
            <a:schemeClr val="tx1"/>
          </a:solidFill>
          <a:ln w="9525">
            <a:noFill/>
            <a:miter lim="800000"/>
            <a:headEnd/>
            <a:tailEnd/>
          </a:ln>
        </p:spPr>
        <p:txBody>
          <a:bodyPr>
            <a:spAutoFit/>
          </a:bodyPr>
          <a:lstStyle/>
          <a:p>
            <a:pPr eaLnBrk="1" hangingPunct="1">
              <a:spcBef>
                <a:spcPct val="50000"/>
              </a:spcBef>
              <a:defRPr/>
            </a:pPr>
            <a:r>
              <a:rPr lang="en-US" dirty="0">
                <a:solidFill>
                  <a:srgbClr val="92D050"/>
                </a:solidFill>
                <a:latin typeface="Arial" charset="0"/>
              </a:rPr>
              <a:t>     Load 3  Load 4    Multiply     Load 5            Load 2      Multiply     Add        </a:t>
            </a:r>
          </a:p>
        </p:txBody>
      </p:sp>
      <p:sp>
        <p:nvSpPr>
          <p:cNvPr id="21522" name="Line 19"/>
          <p:cNvSpPr>
            <a:spLocks noChangeShapeType="1"/>
          </p:cNvSpPr>
          <p:nvPr/>
        </p:nvSpPr>
        <p:spPr bwMode="auto">
          <a:xfrm>
            <a:off x="457200" y="518160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3" name="Line 20"/>
          <p:cNvSpPr>
            <a:spLocks noChangeShapeType="1"/>
          </p:cNvSpPr>
          <p:nvPr/>
        </p:nvSpPr>
        <p:spPr bwMode="auto">
          <a:xfrm>
            <a:off x="990600" y="4724400"/>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4" name="Line 21"/>
          <p:cNvSpPr>
            <a:spLocks noChangeShapeType="1"/>
          </p:cNvSpPr>
          <p:nvPr/>
        </p:nvSpPr>
        <p:spPr bwMode="auto">
          <a:xfrm>
            <a:off x="1981200" y="5410200"/>
            <a:ext cx="6096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5" name="Line 22"/>
          <p:cNvSpPr>
            <a:spLocks noChangeShapeType="1"/>
          </p:cNvSpPr>
          <p:nvPr/>
        </p:nvSpPr>
        <p:spPr bwMode="auto">
          <a:xfrm>
            <a:off x="2057400" y="5029200"/>
            <a:ext cx="533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6" name="Line 23"/>
          <p:cNvSpPr>
            <a:spLocks noChangeShapeType="1"/>
          </p:cNvSpPr>
          <p:nvPr/>
        </p:nvSpPr>
        <p:spPr bwMode="auto">
          <a:xfrm>
            <a:off x="3048000" y="4800600"/>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7" name="Line 24"/>
          <p:cNvSpPr>
            <a:spLocks noChangeShapeType="1"/>
          </p:cNvSpPr>
          <p:nvPr/>
        </p:nvSpPr>
        <p:spPr bwMode="auto">
          <a:xfrm>
            <a:off x="4572000" y="4419600"/>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8" name="Line 25"/>
          <p:cNvSpPr>
            <a:spLocks noChangeShapeType="1"/>
          </p:cNvSpPr>
          <p:nvPr/>
        </p:nvSpPr>
        <p:spPr bwMode="auto">
          <a:xfrm>
            <a:off x="5562600" y="5105400"/>
            <a:ext cx="6096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9" name="Line 26"/>
          <p:cNvSpPr>
            <a:spLocks noChangeShapeType="1"/>
          </p:cNvSpPr>
          <p:nvPr/>
        </p:nvSpPr>
        <p:spPr bwMode="auto">
          <a:xfrm>
            <a:off x="5562600" y="4724400"/>
            <a:ext cx="609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0" name="Line 27"/>
          <p:cNvSpPr>
            <a:spLocks noChangeShapeType="1"/>
          </p:cNvSpPr>
          <p:nvPr/>
        </p:nvSpPr>
        <p:spPr bwMode="auto">
          <a:xfrm>
            <a:off x="6629400" y="510540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1" name="Line 28"/>
          <p:cNvSpPr>
            <a:spLocks noChangeShapeType="1"/>
          </p:cNvSpPr>
          <p:nvPr/>
        </p:nvSpPr>
        <p:spPr bwMode="auto">
          <a:xfrm>
            <a:off x="6629400" y="5486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164345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1FB933-3223-4EF0-97EE-44220A784A1F}" type="slidenum">
              <a:rPr lang="en-US" altLang="en-US">
                <a:solidFill>
                  <a:schemeClr val="tx2"/>
                </a:solidFill>
              </a:rPr>
              <a:pPr/>
              <a:t>18</a:t>
            </a:fld>
            <a:endParaRPr lang="en-US" altLang="en-US">
              <a:solidFill>
                <a:schemeClr val="tx2"/>
              </a:solidFill>
            </a:endParaRPr>
          </a:p>
        </p:txBody>
      </p:sp>
      <p:pic>
        <p:nvPicPr>
          <p:cNvPr id="22531" name="Picture 2" descr="f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81534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81000" y="5486400"/>
            <a:ext cx="8077200" cy="646113"/>
          </a:xfrm>
          <a:prstGeom prst="rect">
            <a:avLst/>
          </a:prstGeom>
          <a:solidFill>
            <a:srgbClr val="FFC000"/>
          </a:solidFill>
        </p:spPr>
        <p:txBody>
          <a:bodyPr>
            <a:spAutoFit/>
          </a:bodyPr>
          <a:lstStyle/>
          <a:p>
            <a:pPr>
              <a:defRPr/>
            </a:pPr>
            <a:r>
              <a:rPr lang="en-US" dirty="0">
                <a:latin typeface="Arial" charset="0"/>
              </a:rPr>
              <a:t>Left-to-right post-order  tree walk for 3*4+5*2 </a:t>
            </a:r>
            <a:r>
              <a:rPr lang="en-US" dirty="0">
                <a:solidFill>
                  <a:srgbClr val="FF0000"/>
                </a:solidFill>
                <a:latin typeface="Arial" charset="0"/>
              </a:rPr>
              <a:t>(i.e., 3,4,*,5,2,*,+)</a:t>
            </a:r>
          </a:p>
          <a:p>
            <a:pPr>
              <a:defRPr/>
            </a:pPr>
            <a:endParaRPr lang="en-US" dirty="0">
              <a:latin typeface="Arial" charset="0"/>
            </a:endParaRPr>
          </a:p>
        </p:txBody>
      </p:sp>
      <p:sp>
        <p:nvSpPr>
          <p:cNvPr id="8" name="Freeform 7"/>
          <p:cNvSpPr/>
          <p:nvPr/>
        </p:nvSpPr>
        <p:spPr>
          <a:xfrm>
            <a:off x="4440238" y="2230438"/>
            <a:ext cx="2611437" cy="2757487"/>
          </a:xfrm>
          <a:custGeom>
            <a:avLst/>
            <a:gdLst>
              <a:gd name="connsiteX0" fmla="*/ 2611582 w 2611582"/>
              <a:gd name="connsiteY0" fmla="*/ 0 h 2757054"/>
              <a:gd name="connsiteX1" fmla="*/ 367145 w 2611582"/>
              <a:gd name="connsiteY1" fmla="*/ 1385454 h 2757054"/>
              <a:gd name="connsiteX2" fmla="*/ 408709 w 2611582"/>
              <a:gd name="connsiteY2" fmla="*/ 2729345 h 2757054"/>
              <a:gd name="connsiteX3" fmla="*/ 408709 w 2611582"/>
              <a:gd name="connsiteY3" fmla="*/ 2729345 h 2757054"/>
              <a:gd name="connsiteX4" fmla="*/ 394854 w 2611582"/>
              <a:gd name="connsiteY4" fmla="*/ 2757054 h 2757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582" h="2757054">
                <a:moveTo>
                  <a:pt x="2611582" y="0"/>
                </a:moveTo>
                <a:cubicBezTo>
                  <a:pt x="1672936" y="465281"/>
                  <a:pt x="734290" y="930563"/>
                  <a:pt x="367145" y="1385454"/>
                </a:cubicBezTo>
                <a:cubicBezTo>
                  <a:pt x="0" y="1840345"/>
                  <a:pt x="408709" y="2729345"/>
                  <a:pt x="408709" y="2729345"/>
                </a:cubicBezTo>
                <a:lnTo>
                  <a:pt x="408709" y="2729345"/>
                </a:lnTo>
                <a:lnTo>
                  <a:pt x="394854" y="2757054"/>
                </a:lnTo>
              </a:path>
            </a:pathLst>
          </a:cu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Rectangle 10"/>
          <p:cNvSpPr/>
          <p:nvPr/>
        </p:nvSpPr>
        <p:spPr>
          <a:xfrm>
            <a:off x="7467600" y="2133600"/>
            <a:ext cx="762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8001000" y="2819400"/>
            <a:ext cx="762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6324600" y="3352800"/>
            <a:ext cx="762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7772400" y="4114800"/>
            <a:ext cx="762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7010400" y="4648200"/>
            <a:ext cx="762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6019800" y="4648200"/>
            <a:ext cx="762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p:cNvSpPr/>
          <p:nvPr/>
        </p:nvSpPr>
        <p:spPr>
          <a:xfrm>
            <a:off x="5334000" y="510540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a:off x="2514600" y="2133600"/>
            <a:ext cx="1752600" cy="281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459483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89B931-6345-41D4-8D5A-62B16D1E2C4A}" type="slidenum">
              <a:rPr lang="en-US" altLang="en-US">
                <a:solidFill>
                  <a:schemeClr val="tx2"/>
                </a:solidFill>
              </a:rPr>
              <a:pPr/>
              <a:t>19</a:t>
            </a:fld>
            <a:endParaRPr lang="en-US" altLang="en-US">
              <a:solidFill>
                <a:schemeClr val="tx2"/>
              </a:solidFill>
            </a:endParaRPr>
          </a:p>
        </p:txBody>
      </p:sp>
      <p:pic>
        <p:nvPicPr>
          <p:cNvPr id="23555" name="Picture 2" descr="f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166810"/>
            <a:ext cx="81534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8738" y="4732337"/>
            <a:ext cx="3623576" cy="2585323"/>
          </a:xfrm>
          <a:prstGeom prst="rect">
            <a:avLst/>
          </a:prstGeom>
          <a:solidFill>
            <a:schemeClr val="tx2">
              <a:lumMod val="50000"/>
            </a:schemeClr>
          </a:solidFill>
        </p:spPr>
        <p:txBody>
          <a:bodyPr wrap="square">
            <a:spAutoFit/>
          </a:bodyPr>
          <a:lstStyle/>
          <a:p>
            <a:pPr>
              <a:defRPr/>
            </a:pPr>
            <a:r>
              <a:rPr lang="en-US" dirty="0" smtClean="0">
                <a:solidFill>
                  <a:srgbClr val="FFFF00"/>
                </a:solidFill>
                <a:latin typeface="Arial" charset="0"/>
              </a:rPr>
              <a:t>Instruction	Stack</a:t>
            </a:r>
          </a:p>
          <a:p>
            <a:pPr>
              <a:defRPr/>
            </a:pPr>
            <a:r>
              <a:rPr lang="en-US" dirty="0" smtClean="0">
                <a:solidFill>
                  <a:srgbClr val="92D050"/>
                </a:solidFill>
                <a:latin typeface="Arial" charset="0"/>
              </a:rPr>
              <a:t>Load 3		</a:t>
            </a:r>
            <a:r>
              <a:rPr lang="en-US" dirty="0" smtClean="0">
                <a:solidFill>
                  <a:schemeClr val="bg1"/>
                </a:solidFill>
                <a:latin typeface="Arial" charset="0"/>
              </a:rPr>
              <a:t>3</a:t>
            </a:r>
            <a:endParaRPr lang="en-US" dirty="0">
              <a:solidFill>
                <a:schemeClr val="bg1"/>
              </a:solidFill>
              <a:latin typeface="Arial" charset="0"/>
            </a:endParaRPr>
          </a:p>
          <a:p>
            <a:pPr>
              <a:defRPr/>
            </a:pPr>
            <a:r>
              <a:rPr lang="en-US" dirty="0">
                <a:solidFill>
                  <a:srgbClr val="92D050"/>
                </a:solidFill>
                <a:latin typeface="Arial" charset="0"/>
              </a:rPr>
              <a:t>Load </a:t>
            </a:r>
            <a:r>
              <a:rPr lang="en-US" dirty="0" smtClean="0">
                <a:solidFill>
                  <a:srgbClr val="92D050"/>
                </a:solidFill>
                <a:latin typeface="Arial" charset="0"/>
              </a:rPr>
              <a:t>4		</a:t>
            </a:r>
            <a:r>
              <a:rPr lang="en-US" dirty="0" smtClean="0">
                <a:solidFill>
                  <a:schemeClr val="bg1"/>
                </a:solidFill>
                <a:latin typeface="Arial" charset="0"/>
              </a:rPr>
              <a:t>4, 3</a:t>
            </a:r>
            <a:endParaRPr lang="en-US" dirty="0">
              <a:solidFill>
                <a:schemeClr val="bg1"/>
              </a:solidFill>
              <a:latin typeface="Arial" charset="0"/>
            </a:endParaRPr>
          </a:p>
          <a:p>
            <a:pPr>
              <a:defRPr/>
            </a:pPr>
            <a:r>
              <a:rPr lang="en-US" dirty="0" smtClean="0">
                <a:solidFill>
                  <a:srgbClr val="92D050"/>
                </a:solidFill>
                <a:latin typeface="Arial" charset="0"/>
              </a:rPr>
              <a:t>Multiply		</a:t>
            </a:r>
            <a:r>
              <a:rPr lang="en-US" dirty="0" smtClean="0">
                <a:solidFill>
                  <a:schemeClr val="bg1"/>
                </a:solidFill>
                <a:latin typeface="Arial" charset="0"/>
              </a:rPr>
              <a:t>12</a:t>
            </a:r>
            <a:endParaRPr lang="en-US" dirty="0">
              <a:solidFill>
                <a:schemeClr val="bg1"/>
              </a:solidFill>
              <a:latin typeface="Arial" charset="0"/>
            </a:endParaRPr>
          </a:p>
          <a:p>
            <a:pPr>
              <a:defRPr/>
            </a:pPr>
            <a:r>
              <a:rPr lang="en-US" dirty="0">
                <a:solidFill>
                  <a:srgbClr val="92D050"/>
                </a:solidFill>
                <a:latin typeface="Arial" charset="0"/>
              </a:rPr>
              <a:t>Load </a:t>
            </a:r>
            <a:r>
              <a:rPr lang="en-US" dirty="0" smtClean="0">
                <a:solidFill>
                  <a:srgbClr val="92D050"/>
                </a:solidFill>
                <a:latin typeface="Arial" charset="0"/>
              </a:rPr>
              <a:t>5		</a:t>
            </a:r>
            <a:r>
              <a:rPr lang="en-US" dirty="0" smtClean="0">
                <a:solidFill>
                  <a:schemeClr val="bg1"/>
                </a:solidFill>
                <a:latin typeface="Arial" charset="0"/>
              </a:rPr>
              <a:t>5, 12</a:t>
            </a:r>
            <a:endParaRPr lang="en-US" dirty="0">
              <a:solidFill>
                <a:schemeClr val="bg1"/>
              </a:solidFill>
              <a:latin typeface="Arial" charset="0"/>
            </a:endParaRPr>
          </a:p>
          <a:p>
            <a:pPr>
              <a:defRPr/>
            </a:pPr>
            <a:r>
              <a:rPr lang="en-US" dirty="0">
                <a:solidFill>
                  <a:srgbClr val="92D050"/>
                </a:solidFill>
                <a:latin typeface="Arial" charset="0"/>
              </a:rPr>
              <a:t>Load </a:t>
            </a:r>
            <a:r>
              <a:rPr lang="en-US" dirty="0" smtClean="0">
                <a:solidFill>
                  <a:srgbClr val="92D050"/>
                </a:solidFill>
                <a:latin typeface="Arial" charset="0"/>
              </a:rPr>
              <a:t>2		</a:t>
            </a:r>
            <a:r>
              <a:rPr lang="en-US" dirty="0" smtClean="0">
                <a:solidFill>
                  <a:schemeClr val="bg1"/>
                </a:solidFill>
                <a:latin typeface="Arial" charset="0"/>
              </a:rPr>
              <a:t>2, 5, 12</a:t>
            </a:r>
            <a:endParaRPr lang="en-US" dirty="0">
              <a:solidFill>
                <a:schemeClr val="bg1"/>
              </a:solidFill>
              <a:latin typeface="Arial" charset="0"/>
            </a:endParaRPr>
          </a:p>
          <a:p>
            <a:pPr>
              <a:defRPr/>
            </a:pPr>
            <a:r>
              <a:rPr lang="en-US" dirty="0" smtClean="0">
                <a:solidFill>
                  <a:srgbClr val="92D050"/>
                </a:solidFill>
                <a:latin typeface="Arial" charset="0"/>
              </a:rPr>
              <a:t>Multiply		</a:t>
            </a:r>
            <a:r>
              <a:rPr lang="en-US" dirty="0" smtClean="0">
                <a:solidFill>
                  <a:schemeClr val="bg1"/>
                </a:solidFill>
                <a:latin typeface="Arial" charset="0"/>
              </a:rPr>
              <a:t>10, 12</a:t>
            </a:r>
            <a:endParaRPr lang="en-US" dirty="0">
              <a:solidFill>
                <a:schemeClr val="bg1"/>
              </a:solidFill>
              <a:latin typeface="Arial" charset="0"/>
            </a:endParaRPr>
          </a:p>
          <a:p>
            <a:pPr>
              <a:defRPr/>
            </a:pPr>
            <a:r>
              <a:rPr lang="en-US" dirty="0" smtClean="0">
                <a:solidFill>
                  <a:srgbClr val="92D050"/>
                </a:solidFill>
                <a:latin typeface="Arial" charset="0"/>
              </a:rPr>
              <a:t>Add		</a:t>
            </a:r>
            <a:r>
              <a:rPr lang="en-US" dirty="0" smtClean="0">
                <a:solidFill>
                  <a:schemeClr val="bg1"/>
                </a:solidFill>
                <a:latin typeface="Arial" charset="0"/>
              </a:rPr>
              <a:t>22</a:t>
            </a:r>
            <a:endParaRPr lang="en-US" dirty="0">
              <a:solidFill>
                <a:schemeClr val="bg1"/>
              </a:solidFill>
              <a:latin typeface="Arial" charset="0"/>
            </a:endParaRPr>
          </a:p>
          <a:p>
            <a:pPr>
              <a:defRPr/>
            </a:pPr>
            <a:endParaRPr lang="en-US" dirty="0">
              <a:solidFill>
                <a:srgbClr val="92D050"/>
              </a:solidFill>
              <a:latin typeface="Arial" charset="0"/>
            </a:endParaRPr>
          </a:p>
        </p:txBody>
      </p:sp>
      <p:sp>
        <p:nvSpPr>
          <p:cNvPr id="8" name="Freeform 7"/>
          <p:cNvSpPr/>
          <p:nvPr/>
        </p:nvSpPr>
        <p:spPr>
          <a:xfrm>
            <a:off x="4440238" y="2230438"/>
            <a:ext cx="2611437" cy="2757487"/>
          </a:xfrm>
          <a:custGeom>
            <a:avLst/>
            <a:gdLst>
              <a:gd name="connsiteX0" fmla="*/ 2611582 w 2611582"/>
              <a:gd name="connsiteY0" fmla="*/ 0 h 2757054"/>
              <a:gd name="connsiteX1" fmla="*/ 367145 w 2611582"/>
              <a:gd name="connsiteY1" fmla="*/ 1385454 h 2757054"/>
              <a:gd name="connsiteX2" fmla="*/ 408709 w 2611582"/>
              <a:gd name="connsiteY2" fmla="*/ 2729345 h 2757054"/>
              <a:gd name="connsiteX3" fmla="*/ 408709 w 2611582"/>
              <a:gd name="connsiteY3" fmla="*/ 2729345 h 2757054"/>
              <a:gd name="connsiteX4" fmla="*/ 394854 w 2611582"/>
              <a:gd name="connsiteY4" fmla="*/ 2757054 h 2757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582" h="2757054">
                <a:moveTo>
                  <a:pt x="2611582" y="0"/>
                </a:moveTo>
                <a:cubicBezTo>
                  <a:pt x="1672936" y="465281"/>
                  <a:pt x="734290" y="930563"/>
                  <a:pt x="367145" y="1385454"/>
                </a:cubicBezTo>
                <a:cubicBezTo>
                  <a:pt x="0" y="1840345"/>
                  <a:pt x="408709" y="2729345"/>
                  <a:pt x="408709" y="2729345"/>
                </a:cubicBezTo>
                <a:lnTo>
                  <a:pt x="408709" y="2729345"/>
                </a:lnTo>
                <a:lnTo>
                  <a:pt x="394854" y="2757054"/>
                </a:lnTo>
              </a:path>
            </a:pathLst>
          </a:cu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 name="Rectangle 6"/>
          <p:cNvSpPr/>
          <p:nvPr/>
        </p:nvSpPr>
        <p:spPr>
          <a:xfrm>
            <a:off x="7391400" y="2286000"/>
            <a:ext cx="838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3682314" y="5462460"/>
            <a:ext cx="53340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 Box 3"/>
          <p:cNvSpPr txBox="1">
            <a:spLocks noChangeArrowheads="1"/>
          </p:cNvSpPr>
          <p:nvPr/>
        </p:nvSpPr>
        <p:spPr bwMode="auto">
          <a:xfrm>
            <a:off x="5354595" y="5462460"/>
            <a:ext cx="3591698" cy="457200"/>
          </a:xfrm>
          <a:prstGeom prst="rect">
            <a:avLst/>
          </a:prstGeom>
          <a:solidFill>
            <a:schemeClr val="bg1"/>
          </a:solidFill>
          <a:ln>
            <a:noFill/>
          </a:ln>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dirty="0">
                <a:latin typeface="Times New Roman" panose="02020603050405020304" pitchFamily="18" charset="0"/>
              </a:rPr>
              <a:t>Execute 3*4 + 5*2</a:t>
            </a:r>
          </a:p>
        </p:txBody>
      </p:sp>
    </p:spTree>
    <p:extLst>
      <p:ext uri="{BB962C8B-B14F-4D97-AF65-F5344CB8AC3E}">
        <p14:creationId xmlns:p14="http://schemas.microsoft.com/office/powerpoint/2010/main" val="293724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8305800" cy="1143000"/>
          </a:xfrm>
        </p:spPr>
        <p:txBody>
          <a:bodyPr/>
          <a:lstStyle/>
          <a:p>
            <a:pPr eaLnBrk="1" hangingPunct="1"/>
            <a:r>
              <a:rPr lang="en-US" altLang="en-US" smtClean="0"/>
              <a:t>Objectives</a:t>
            </a:r>
          </a:p>
        </p:txBody>
      </p:sp>
      <p:sp>
        <p:nvSpPr>
          <p:cNvPr id="4098"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17C25F62-5402-419B-82EC-DFDF8FF93E7B}" type="slidenum">
              <a:rPr lang="en-US" altLang="en-US" sz="1200">
                <a:solidFill>
                  <a:srgbClr val="FFFFFF"/>
                </a:solidFill>
              </a:rPr>
              <a:pPr>
                <a:lnSpc>
                  <a:spcPct val="80000"/>
                </a:lnSpc>
              </a:pPr>
              <a:t>2</a:t>
            </a:fld>
            <a:endParaRPr lang="en-US" altLang="en-US" sz="1200">
              <a:solidFill>
                <a:srgbClr val="FFFFFF"/>
              </a:solidFill>
            </a:endParaRPr>
          </a:p>
        </p:txBody>
      </p:sp>
      <p:sp>
        <p:nvSpPr>
          <p:cNvPr id="10244" name="Rectangle 3"/>
          <p:cNvSpPr>
            <a:spLocks noGrp="1" noChangeArrowheads="1"/>
          </p:cNvSpPr>
          <p:nvPr>
            <p:ph type="body" idx="4294967295"/>
          </p:nvPr>
        </p:nvSpPr>
        <p:spPr>
          <a:xfrm>
            <a:off x="0" y="1600200"/>
            <a:ext cx="8229600" cy="4525963"/>
          </a:xfrm>
        </p:spPr>
        <p:txBody>
          <a:bodyPr/>
          <a:lstStyle/>
          <a:p>
            <a:pPr eaLnBrk="1" hangingPunct="1"/>
            <a:r>
              <a:rPr lang="en-US" altLang="en-US" dirty="0" smtClean="0"/>
              <a:t>Intermediate Code for control flow and Boolean expressions</a:t>
            </a:r>
          </a:p>
          <a:p>
            <a:pPr eaLnBrk="1" hangingPunct="1"/>
            <a:r>
              <a:rPr lang="en-US" altLang="en-US" dirty="0" smtClean="0"/>
              <a:t>Final phase of compilation</a:t>
            </a:r>
          </a:p>
          <a:p>
            <a:pPr eaLnBrk="1" hangingPunct="1"/>
            <a:r>
              <a:rPr lang="en-US" altLang="en-US" dirty="0" smtClean="0"/>
              <a:t>Issues in the design of code generations</a:t>
            </a:r>
          </a:p>
          <a:p>
            <a:pPr eaLnBrk="1" hangingPunct="1"/>
            <a:r>
              <a:rPr lang="en-US" altLang="en-US" dirty="0" smtClean="0"/>
              <a:t>using syntax-driven technique to generate code</a:t>
            </a:r>
          </a:p>
        </p:txBody>
      </p:sp>
    </p:spTree>
    <p:extLst>
      <p:ext uri="{BB962C8B-B14F-4D97-AF65-F5344CB8AC3E}">
        <p14:creationId xmlns:p14="http://schemas.microsoft.com/office/powerpoint/2010/main" val="3968115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en-US" altLang="en-US"/>
              <a:t>Code Generator</a:t>
            </a:r>
          </a:p>
        </p:txBody>
      </p:sp>
      <p:sp>
        <p:nvSpPr>
          <p:cNvPr id="30723" name="Rectangle 3"/>
          <p:cNvSpPr>
            <a:spLocks noGrp="1" noRot="1" noChangeArrowheads="1"/>
          </p:cNvSpPr>
          <p:nvPr>
            <p:ph type="body" idx="1"/>
          </p:nvPr>
        </p:nvSpPr>
        <p:spPr/>
        <p:txBody>
          <a:bodyPr/>
          <a:lstStyle/>
          <a:p>
            <a:pPr>
              <a:lnSpc>
                <a:spcPct val="90000"/>
              </a:lnSpc>
              <a:buFont typeface="Wingdings 3" panose="05040102010807070707" pitchFamily="18" charset="2"/>
              <a:buBlip>
                <a:blip r:embed="rId2"/>
              </a:buBlip>
            </a:pPr>
            <a:r>
              <a:rPr lang="en-US" altLang="en-US" dirty="0" smtClean="0"/>
              <a:t>Example: 7 </a:t>
            </a:r>
            <a:r>
              <a:rPr lang="en-US" altLang="en-US" dirty="0"/>
              <a:t>+ (8 * y) / 2</a:t>
            </a:r>
            <a:endParaRPr lang="en-US" altLang="en-US" dirty="0">
              <a:solidFill>
                <a:schemeClr val="tx2"/>
              </a:solidFill>
            </a:endParaRPr>
          </a:p>
          <a:p>
            <a:pPr>
              <a:lnSpc>
                <a:spcPct val="90000"/>
              </a:lnSpc>
              <a:buFont typeface="Wingdings 3" panose="05040102010807070707" pitchFamily="18" charset="2"/>
              <a:buNone/>
            </a:pPr>
            <a:r>
              <a:rPr lang="en-US" altLang="en-US" dirty="0"/>
              <a:t>	 Load R</a:t>
            </a:r>
            <a:r>
              <a:rPr lang="en-US" altLang="en-US" dirty="0" smtClean="0"/>
              <a:t>1, </a:t>
            </a:r>
            <a:r>
              <a:rPr lang="en-US" altLang="en-US" dirty="0"/>
              <a:t>y</a:t>
            </a:r>
          </a:p>
          <a:p>
            <a:pPr>
              <a:lnSpc>
                <a:spcPct val="90000"/>
              </a:lnSpc>
              <a:buFont typeface="Wingdings 3" panose="05040102010807070707" pitchFamily="18" charset="2"/>
              <a:buNone/>
            </a:pPr>
            <a:r>
              <a:rPr lang="en-US" altLang="en-US" dirty="0"/>
              <a:t>	 </a:t>
            </a:r>
            <a:r>
              <a:rPr lang="en-US" altLang="en-US" dirty="0" err="1"/>
              <a:t>Mult</a:t>
            </a:r>
            <a:r>
              <a:rPr lang="en-US" altLang="en-US" dirty="0"/>
              <a:t> R</a:t>
            </a:r>
            <a:r>
              <a:rPr lang="en-US" altLang="en-US" dirty="0" smtClean="0"/>
              <a:t>1, </a:t>
            </a:r>
            <a:r>
              <a:rPr lang="en-US" altLang="en-US" dirty="0"/>
              <a:t>8</a:t>
            </a:r>
          </a:p>
          <a:p>
            <a:pPr>
              <a:lnSpc>
                <a:spcPct val="90000"/>
              </a:lnSpc>
              <a:buFont typeface="Wingdings 3" panose="05040102010807070707" pitchFamily="18" charset="2"/>
              <a:buNone/>
            </a:pPr>
            <a:r>
              <a:rPr lang="en-US" altLang="en-US" dirty="0"/>
              <a:t>	 </a:t>
            </a:r>
            <a:r>
              <a:rPr lang="en-US" altLang="en-US" dirty="0" err="1"/>
              <a:t>Div</a:t>
            </a:r>
            <a:r>
              <a:rPr lang="en-US" altLang="en-US" dirty="0"/>
              <a:t> R</a:t>
            </a:r>
            <a:r>
              <a:rPr lang="en-US" altLang="en-US" dirty="0" smtClean="0"/>
              <a:t>1, </a:t>
            </a:r>
            <a:r>
              <a:rPr lang="en-US" altLang="en-US" dirty="0"/>
              <a:t>2</a:t>
            </a:r>
          </a:p>
          <a:p>
            <a:pPr>
              <a:lnSpc>
                <a:spcPct val="90000"/>
              </a:lnSpc>
              <a:buFont typeface="Wingdings 3" panose="05040102010807070707" pitchFamily="18" charset="2"/>
              <a:buNone/>
            </a:pPr>
            <a:r>
              <a:rPr lang="en-US" altLang="en-US" dirty="0"/>
              <a:t>	 Add R</a:t>
            </a:r>
            <a:r>
              <a:rPr lang="en-US" altLang="en-US" dirty="0" smtClean="0"/>
              <a:t>1, </a:t>
            </a:r>
            <a:r>
              <a:rPr lang="en-US" altLang="en-US" dirty="0"/>
              <a:t>7</a:t>
            </a:r>
          </a:p>
        </p:txBody>
      </p:sp>
    </p:spTree>
    <p:extLst>
      <p:ext uri="{BB962C8B-B14F-4D97-AF65-F5344CB8AC3E}">
        <p14:creationId xmlns:p14="http://schemas.microsoft.com/office/powerpoint/2010/main" val="2554919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12775" y="228600"/>
            <a:ext cx="8153400" cy="990600"/>
          </a:xfrm>
        </p:spPr>
        <p:txBody>
          <a:bodyPr/>
          <a:lstStyle/>
          <a:p>
            <a:pPr eaLnBrk="1" hangingPunct="1"/>
            <a:r>
              <a:rPr lang="en-US" altLang="en-US" smtClean="0"/>
              <a:t>Stacks evaluation</a:t>
            </a:r>
          </a:p>
        </p:txBody>
      </p:sp>
      <p:sp>
        <p:nvSpPr>
          <p:cNvPr id="4" name="Slide Number Placeholder 3"/>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8E54A33B-E54A-40F2-A8EF-4703EE842F00}" type="slidenum">
              <a:rPr lang="en-US" altLang="en-US" sz="1200">
                <a:solidFill>
                  <a:srgbClr val="FFFFFF"/>
                </a:solidFill>
              </a:rPr>
              <a:pPr>
                <a:lnSpc>
                  <a:spcPct val="80000"/>
                </a:lnSpc>
              </a:pPr>
              <a:t>21</a:t>
            </a:fld>
            <a:endParaRPr lang="en-US" altLang="en-US" sz="1200">
              <a:solidFill>
                <a:srgbClr val="FFFFFF"/>
              </a:solidFill>
            </a:endParaRPr>
          </a:p>
        </p:txBody>
      </p:sp>
      <p:sp>
        <p:nvSpPr>
          <p:cNvPr id="24580" name="Content Placeholder 2"/>
          <p:cNvSpPr>
            <a:spLocks noGrp="1"/>
          </p:cNvSpPr>
          <p:nvPr>
            <p:ph sz="quarter" idx="1"/>
          </p:nvPr>
        </p:nvSpPr>
        <p:spPr>
          <a:xfrm>
            <a:off x="3174" y="1781432"/>
            <a:ext cx="9041971" cy="4495800"/>
          </a:xfrm>
        </p:spPr>
        <p:txBody>
          <a:bodyPr/>
          <a:lstStyle/>
          <a:p>
            <a:pPr eaLnBrk="1" hangingPunct="1"/>
            <a:r>
              <a:rPr lang="en-US" altLang="en-US" dirty="0" smtClean="0"/>
              <a:t>Why Stack?</a:t>
            </a:r>
          </a:p>
          <a:p>
            <a:pPr lvl="1" eaLnBrk="1" hangingPunct="1"/>
            <a:r>
              <a:rPr lang="en-US" altLang="en-US" dirty="0" smtClean="0"/>
              <a:t>Simplicity </a:t>
            </a:r>
          </a:p>
          <a:p>
            <a:pPr lvl="1" eaLnBrk="1" hangingPunct="1"/>
            <a:r>
              <a:rPr lang="en-US" altLang="en-US" dirty="0" smtClean="0"/>
              <a:t>direct mapping to </a:t>
            </a:r>
            <a:r>
              <a:rPr lang="en-US" altLang="en-US" dirty="0" smtClean="0">
                <a:solidFill>
                  <a:srgbClr val="FF0000"/>
                </a:solidFill>
              </a:rPr>
              <a:t>post-order tree </a:t>
            </a:r>
            <a:r>
              <a:rPr lang="en-US" altLang="en-US" dirty="0" smtClean="0"/>
              <a:t>walking and context-free parse</a:t>
            </a:r>
          </a:p>
        </p:txBody>
      </p:sp>
    </p:spTree>
    <p:extLst>
      <p:ext uri="{BB962C8B-B14F-4D97-AF65-F5344CB8AC3E}">
        <p14:creationId xmlns:p14="http://schemas.microsoft.com/office/powerpoint/2010/main" val="1221344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0F7875-4733-487E-B191-2964A1E3CE2C}" type="slidenum">
              <a:rPr lang="en-US" altLang="en-US">
                <a:solidFill>
                  <a:schemeClr val="tx2"/>
                </a:solidFill>
              </a:rPr>
              <a:pPr/>
              <a:t>22</a:t>
            </a:fld>
            <a:endParaRPr lang="en-US" altLang="en-US">
              <a:solidFill>
                <a:schemeClr val="tx2"/>
              </a:solidFill>
            </a:endParaRPr>
          </a:p>
        </p:txBody>
      </p:sp>
      <p:pic>
        <p:nvPicPr>
          <p:cNvPr id="28675" name="Picture 2" descr="f6-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38388"/>
            <a:ext cx="85344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705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21C92F-2AC0-4629-841A-C15DE2F3A67F}" type="slidenum">
              <a:rPr lang="en-US" altLang="en-US">
                <a:solidFill>
                  <a:schemeClr val="tx2"/>
                </a:solidFill>
              </a:rPr>
              <a:pPr/>
              <a:t>23</a:t>
            </a:fld>
            <a:endParaRPr lang="en-US" altLang="en-US">
              <a:solidFill>
                <a:schemeClr val="tx2"/>
              </a:solidFill>
            </a:endParaRPr>
          </a:p>
        </p:txBody>
      </p:sp>
      <p:pic>
        <p:nvPicPr>
          <p:cNvPr id="29699" name="Picture 2" descr="f6-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1790700"/>
            <a:ext cx="86772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3"/>
          <p:cNvSpPr txBox="1">
            <a:spLocks noChangeArrowheads="1"/>
          </p:cNvSpPr>
          <p:nvPr/>
        </p:nvSpPr>
        <p:spPr bwMode="auto">
          <a:xfrm>
            <a:off x="416654" y="5534025"/>
            <a:ext cx="6781800" cy="10048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dirty="0">
                <a:latin typeface="Times New Roman" panose="02020603050405020304" pitchFamily="18" charset="0"/>
              </a:rPr>
              <a:t>Execute: a:=a-1 </a:t>
            </a:r>
            <a:r>
              <a:rPr lang="en-US" altLang="en-US" sz="2400" dirty="0">
                <a:latin typeface="Times New Roman" panose="02020603050405020304" pitchFamily="18" charset="0"/>
                <a:sym typeface="Symbol" panose="05050102010706020507" pitchFamily="18" charset="2"/>
              </a:rPr>
              <a:t> a:=a + (-1)</a:t>
            </a:r>
          </a:p>
          <a:p>
            <a:pPr algn="ctr" eaLnBrk="1" hangingPunct="1">
              <a:spcBef>
                <a:spcPct val="50000"/>
              </a:spcBef>
            </a:pPr>
            <a:endParaRPr lang="en-US" altLang="en-US" sz="2400" dirty="0">
              <a:latin typeface="Times New Roman" panose="02020603050405020304" pitchFamily="18" charset="0"/>
            </a:endParaRPr>
          </a:p>
        </p:txBody>
      </p:sp>
      <p:sp>
        <p:nvSpPr>
          <p:cNvPr id="2" name="Rectangle 1"/>
          <p:cNvSpPr/>
          <p:nvPr/>
        </p:nvSpPr>
        <p:spPr>
          <a:xfrm>
            <a:off x="1408670" y="4654378"/>
            <a:ext cx="7595287" cy="6755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85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2775" y="228600"/>
            <a:ext cx="8153400" cy="990600"/>
          </a:xfrm>
        </p:spPr>
        <p:txBody>
          <a:bodyPr/>
          <a:lstStyle/>
          <a:p>
            <a:pPr eaLnBrk="1" hangingPunct="1"/>
            <a:r>
              <a:rPr lang="en-US" altLang="en-US" smtClean="0"/>
              <a:t>SDD and code generation</a:t>
            </a:r>
          </a:p>
        </p:txBody>
      </p:sp>
      <p:sp>
        <p:nvSpPr>
          <p:cNvPr id="19458" name="Slide Number Placeholder 5"/>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7752C7F6-1A97-4119-A099-BCBE1096F761}" type="slidenum">
              <a:rPr lang="en-US" altLang="en-US" sz="1200">
                <a:solidFill>
                  <a:srgbClr val="FFFFFF"/>
                </a:solidFill>
              </a:rPr>
              <a:pPr>
                <a:lnSpc>
                  <a:spcPct val="80000"/>
                </a:lnSpc>
              </a:pPr>
              <a:t>24</a:t>
            </a:fld>
            <a:endParaRPr lang="en-US" altLang="en-US" sz="1200">
              <a:solidFill>
                <a:srgbClr val="FFFFFF"/>
              </a:solidFill>
            </a:endParaRPr>
          </a:p>
        </p:txBody>
      </p:sp>
      <p:sp>
        <p:nvSpPr>
          <p:cNvPr id="30724" name="Rectangle 3"/>
          <p:cNvSpPr>
            <a:spLocks noGrp="1" noChangeArrowheads="1"/>
          </p:cNvSpPr>
          <p:nvPr>
            <p:ph sz="quarter" idx="1"/>
          </p:nvPr>
        </p:nvSpPr>
        <p:spPr>
          <a:xfrm>
            <a:off x="0" y="1814384"/>
            <a:ext cx="9259330" cy="4495800"/>
          </a:xfrm>
        </p:spPr>
        <p:txBody>
          <a:bodyPr/>
          <a:lstStyle/>
          <a:p>
            <a:pPr eaLnBrk="1" hangingPunct="1"/>
            <a:r>
              <a:rPr lang="en-US" altLang="en-US" dirty="0" smtClean="0"/>
              <a:t>To emit the code, we can use SDD</a:t>
            </a:r>
          </a:p>
          <a:p>
            <a:pPr eaLnBrk="1" hangingPunct="1"/>
            <a:r>
              <a:rPr lang="en-US" altLang="en-US" dirty="0" smtClean="0"/>
              <a:t>For example</a:t>
            </a:r>
          </a:p>
          <a:p>
            <a:pPr lvl="1" eaLnBrk="1" hangingPunct="1"/>
            <a:r>
              <a:rPr lang="en-US" altLang="en-US" dirty="0" smtClean="0">
                <a:sym typeface="Symbol" panose="05050102010706020507" pitchFamily="18" charset="2"/>
              </a:rPr>
              <a:t>P</a:t>
            </a:r>
            <a:r>
              <a:rPr lang="en-US" altLang="en-US" dirty="0" smtClean="0"/>
              <a:t> “*” F </a:t>
            </a:r>
            <a:r>
              <a:rPr lang="en-US" altLang="en-US" dirty="0" smtClean="0">
                <a:solidFill>
                  <a:srgbClr val="FF0000"/>
                </a:solidFill>
              </a:rPr>
              <a:t>[ “print Multiple”] </a:t>
            </a:r>
            <a:r>
              <a:rPr lang="en-US" altLang="en-US" dirty="0" smtClean="0"/>
              <a:t>P </a:t>
            </a:r>
          </a:p>
          <a:p>
            <a:pPr lvl="2" eaLnBrk="1" hangingPunct="1"/>
            <a:r>
              <a:rPr lang="en-US" altLang="en-US" dirty="0" smtClean="0"/>
              <a:t>It means  after parsing F, emit number 11(i.e., </a:t>
            </a:r>
            <a:r>
              <a:rPr lang="en-US" altLang="en-US" dirty="0" smtClean="0">
                <a:solidFill>
                  <a:srgbClr val="FF0000"/>
                </a:solidFill>
              </a:rPr>
              <a:t>opcode</a:t>
            </a:r>
            <a:r>
              <a:rPr lang="en-US" altLang="en-US" dirty="0" smtClean="0"/>
              <a:t> for </a:t>
            </a:r>
            <a:r>
              <a:rPr lang="en-US" altLang="en-US" dirty="0" smtClean="0">
                <a:solidFill>
                  <a:srgbClr val="FF0000"/>
                </a:solidFill>
              </a:rPr>
              <a:t>multiplication</a:t>
            </a:r>
            <a:r>
              <a:rPr lang="en-US" altLang="en-US" dirty="0" smtClean="0"/>
              <a:t>  into output file)</a:t>
            </a:r>
          </a:p>
          <a:p>
            <a:pPr lvl="2" eaLnBrk="1" hangingPunct="1"/>
            <a:endParaRPr lang="en-US" altLang="en-US" dirty="0" smtClean="0"/>
          </a:p>
        </p:txBody>
      </p:sp>
    </p:spTree>
    <p:extLst>
      <p:ext uri="{BB962C8B-B14F-4D97-AF65-F5344CB8AC3E}">
        <p14:creationId xmlns:p14="http://schemas.microsoft.com/office/powerpoint/2010/main" val="2246105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12775" y="228600"/>
            <a:ext cx="8153400" cy="990600"/>
          </a:xfrm>
        </p:spPr>
        <p:txBody>
          <a:bodyPr/>
          <a:lstStyle/>
          <a:p>
            <a:endParaRPr lang="en-US" altLang="en-US" smtClean="0"/>
          </a:p>
        </p:txBody>
      </p:sp>
      <p:sp>
        <p:nvSpPr>
          <p:cNvPr id="4" name="Slide Number Placeholder 3"/>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AD0A2B76-0883-4E75-8BB7-3C7FEFE4BBAA}" type="slidenum">
              <a:rPr lang="en-US" altLang="en-US" sz="1200">
                <a:solidFill>
                  <a:srgbClr val="FFFFFF"/>
                </a:solidFill>
              </a:rPr>
              <a:pPr>
                <a:lnSpc>
                  <a:spcPct val="80000"/>
                </a:lnSpc>
              </a:pPr>
              <a:t>25</a:t>
            </a:fld>
            <a:endParaRPr lang="en-US" altLang="en-US" sz="1200">
              <a:solidFill>
                <a:srgbClr val="FFFFFF"/>
              </a:solidFill>
            </a:endParaRPr>
          </a:p>
        </p:txBody>
      </p:sp>
      <p:pic>
        <p:nvPicPr>
          <p:cNvPr id="3174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noFill/>
        </p:spPr>
      </p:pic>
      <p:cxnSp>
        <p:nvCxnSpPr>
          <p:cNvPr id="7" name="Straight Arrow Connector 6"/>
          <p:cNvCxnSpPr/>
          <p:nvPr/>
        </p:nvCxnSpPr>
        <p:spPr>
          <a:xfrm>
            <a:off x="304800" y="2667000"/>
            <a:ext cx="4572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296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12775" y="228600"/>
            <a:ext cx="8153400" cy="990600"/>
          </a:xfrm>
        </p:spPr>
        <p:txBody>
          <a:bodyPr/>
          <a:lstStyle/>
          <a:p>
            <a:endParaRPr lang="en-US" altLang="en-US" smtClean="0"/>
          </a:p>
        </p:txBody>
      </p:sp>
      <p:sp>
        <p:nvSpPr>
          <p:cNvPr id="4" name="Slide Number Placeholder 3"/>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287B40F1-0096-4AD4-B062-1A4FBE1F9B3C}" type="slidenum">
              <a:rPr lang="en-US" altLang="en-US" sz="1200">
                <a:solidFill>
                  <a:srgbClr val="FFFFFF"/>
                </a:solidFill>
              </a:rPr>
              <a:pPr>
                <a:lnSpc>
                  <a:spcPct val="80000"/>
                </a:lnSpc>
              </a:pPr>
              <a:t>26</a:t>
            </a:fld>
            <a:endParaRPr lang="en-US" altLang="en-US" sz="1200">
              <a:solidFill>
                <a:srgbClr val="FFFFFF"/>
              </a:solidFill>
            </a:endParaRPr>
          </a:p>
        </p:txBody>
      </p:sp>
      <p:pic>
        <p:nvPicPr>
          <p:cNvPr id="3277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38897" y="228600"/>
            <a:ext cx="8756822" cy="6248400"/>
          </a:xfrm>
          <a:noFill/>
        </p:spPr>
      </p:pic>
      <p:sp>
        <p:nvSpPr>
          <p:cNvPr id="5" name="Rectangle 4"/>
          <p:cNvSpPr/>
          <p:nvPr/>
        </p:nvSpPr>
        <p:spPr>
          <a:xfrm>
            <a:off x="381000" y="3733800"/>
            <a:ext cx="2057400"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4800600" y="4267200"/>
            <a:ext cx="2438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04799" y="6096000"/>
            <a:ext cx="2199503" cy="457200"/>
          </a:xfrm>
          <a:prstGeom prst="rect">
            <a:avLst/>
          </a:prstGeom>
          <a:solidFill>
            <a:schemeClr val="accent4">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a:solidFill>
                  <a:schemeClr val="tx1"/>
                </a:solidFill>
              </a:rPr>
              <a:t>The non-terminal  symbol O generates Output code</a:t>
            </a:r>
          </a:p>
        </p:txBody>
      </p:sp>
      <p:cxnSp>
        <p:nvCxnSpPr>
          <p:cNvPr id="9" name="Straight Arrow Connector 8"/>
          <p:cNvCxnSpPr/>
          <p:nvPr/>
        </p:nvCxnSpPr>
        <p:spPr>
          <a:xfrm flipV="1">
            <a:off x="1149178" y="5638800"/>
            <a:ext cx="348049"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861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C5559E-E2CB-4A82-AF2F-47BA12A2CFF6}" type="slidenum">
              <a:rPr lang="en-US" altLang="en-US">
                <a:solidFill>
                  <a:schemeClr val="tx2"/>
                </a:solidFill>
              </a:rPr>
              <a:pPr/>
              <a:t>27</a:t>
            </a:fld>
            <a:endParaRPr lang="en-US" altLang="en-US">
              <a:solidFill>
                <a:schemeClr val="tx2"/>
              </a:solidFill>
            </a:endParaRPr>
          </a:p>
        </p:txBody>
      </p:sp>
      <p:pic>
        <p:nvPicPr>
          <p:cNvPr id="33795" name="Picture 2" descr="f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5248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Line 3"/>
          <p:cNvSpPr>
            <a:spLocks noChangeShapeType="1"/>
          </p:cNvSpPr>
          <p:nvPr/>
        </p:nvSpPr>
        <p:spPr bwMode="auto">
          <a:xfrm flipV="1">
            <a:off x="990600" y="4572000"/>
            <a:ext cx="9144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797" name="Text Box 4"/>
          <p:cNvSpPr txBox="1">
            <a:spLocks noChangeArrowheads="1"/>
          </p:cNvSpPr>
          <p:nvPr/>
        </p:nvSpPr>
        <p:spPr bwMode="auto">
          <a:xfrm>
            <a:off x="0" y="4800600"/>
            <a:ext cx="1371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Add to symbol table</a:t>
            </a:r>
          </a:p>
        </p:txBody>
      </p:sp>
      <p:cxnSp>
        <p:nvCxnSpPr>
          <p:cNvPr id="7" name="Straight Arrow Connector 6"/>
          <p:cNvCxnSpPr/>
          <p:nvPr/>
        </p:nvCxnSpPr>
        <p:spPr>
          <a:xfrm>
            <a:off x="4343400" y="5105400"/>
            <a:ext cx="3200400" cy="914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799" name="Text Box 4"/>
          <p:cNvSpPr txBox="1">
            <a:spLocks noChangeArrowheads="1"/>
          </p:cNvSpPr>
          <p:nvPr/>
        </p:nvSpPr>
        <p:spPr bwMode="auto">
          <a:xfrm>
            <a:off x="7543800" y="5867400"/>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Increment</a:t>
            </a:r>
          </a:p>
        </p:txBody>
      </p:sp>
    </p:spTree>
    <p:extLst>
      <p:ext uri="{BB962C8B-B14F-4D97-AF65-F5344CB8AC3E}">
        <p14:creationId xmlns:p14="http://schemas.microsoft.com/office/powerpoint/2010/main" val="3497484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12775" y="228600"/>
            <a:ext cx="8153400" cy="990600"/>
          </a:xfrm>
        </p:spPr>
        <p:txBody>
          <a:bodyPr/>
          <a:lstStyle/>
          <a:p>
            <a:r>
              <a:rPr lang="en-US" altLang="en-US" smtClean="0"/>
              <a:t>Assignment statement</a:t>
            </a:r>
          </a:p>
        </p:txBody>
      </p:sp>
      <p:sp>
        <p:nvSpPr>
          <p:cNvPr id="4" name="Slide Number Placeholder 3"/>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39261FC1-F978-428A-8BC5-BA09A137D7A5}" type="slidenum">
              <a:rPr lang="en-US" altLang="en-US" sz="1200">
                <a:solidFill>
                  <a:srgbClr val="FFFFFF"/>
                </a:solidFill>
              </a:rPr>
              <a:pPr>
                <a:lnSpc>
                  <a:spcPct val="80000"/>
                </a:lnSpc>
              </a:pPr>
              <a:t>28</a:t>
            </a:fld>
            <a:endParaRPr lang="en-US" altLang="en-US" sz="1200">
              <a:solidFill>
                <a:srgbClr val="FFFFFF"/>
              </a:solidFill>
            </a:endParaRPr>
          </a:p>
        </p:txBody>
      </p:sp>
      <p:pic>
        <p:nvPicPr>
          <p:cNvPr id="3482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612775" y="1828800"/>
            <a:ext cx="8153400" cy="3733800"/>
          </a:xfrm>
          <a:noFill/>
        </p:spPr>
      </p:pic>
      <p:sp>
        <p:nvSpPr>
          <p:cNvPr id="6" name="Rectangle 5"/>
          <p:cNvSpPr/>
          <p:nvPr/>
        </p:nvSpPr>
        <p:spPr>
          <a:xfrm>
            <a:off x="609600" y="2743200"/>
            <a:ext cx="1447800" cy="2057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962400" y="1905000"/>
            <a:ext cx="2667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6477000" y="2743200"/>
            <a:ext cx="2667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 name="Straight Arrow Connector 9"/>
          <p:cNvCxnSpPr/>
          <p:nvPr/>
        </p:nvCxnSpPr>
        <p:spPr>
          <a:xfrm>
            <a:off x="6400800" y="4191000"/>
            <a:ext cx="7620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629400" y="5638800"/>
            <a:ext cx="1447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r>
              <a:rPr lang="en-US" dirty="0" smtClean="0"/>
              <a:t>)store</a:t>
            </a:r>
            <a:endParaRPr lang="en-US" dirty="0"/>
          </a:p>
        </p:txBody>
      </p:sp>
      <p:sp>
        <p:nvSpPr>
          <p:cNvPr id="12" name="Rectangle 11"/>
          <p:cNvSpPr/>
          <p:nvPr/>
        </p:nvSpPr>
        <p:spPr>
          <a:xfrm>
            <a:off x="304800" y="4724400"/>
            <a:ext cx="1524000" cy="8382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 </a:t>
            </a:r>
            <a:r>
              <a:rPr lang="en-US" dirty="0" err="1"/>
              <a:t>Loadcon</a:t>
            </a:r>
            <a:r>
              <a:rPr lang="en-US" dirty="0"/>
              <a:t> address</a:t>
            </a:r>
          </a:p>
        </p:txBody>
      </p:sp>
      <p:cxnSp>
        <p:nvCxnSpPr>
          <p:cNvPr id="14" name="Straight Arrow Connector 13"/>
          <p:cNvCxnSpPr/>
          <p:nvPr/>
        </p:nvCxnSpPr>
        <p:spPr>
          <a:xfrm flipH="1">
            <a:off x="1143000" y="3962400"/>
            <a:ext cx="1219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14335" y="2819400"/>
            <a:ext cx="2724665" cy="755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39000" y="2590800"/>
            <a:ext cx="14478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2)Compute value</a:t>
            </a:r>
          </a:p>
        </p:txBody>
      </p:sp>
    </p:spTree>
    <p:extLst>
      <p:ext uri="{BB962C8B-B14F-4D97-AF65-F5344CB8AC3E}">
        <p14:creationId xmlns:p14="http://schemas.microsoft.com/office/powerpoint/2010/main" val="764178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8153400" cy="990600"/>
          </a:xfrm>
        </p:spPr>
        <p:txBody>
          <a:bodyPr>
            <a:normAutofit fontScale="90000"/>
          </a:bodyPr>
          <a:lstStyle/>
          <a:p>
            <a:r>
              <a:rPr lang="en-US" altLang="en-US" dirty="0" smtClean="0"/>
              <a:t>F to generate code for expression</a:t>
            </a:r>
          </a:p>
        </p:txBody>
      </p:sp>
      <p:sp>
        <p:nvSpPr>
          <p:cNvPr id="4" name="Slide Number Placeholder 3"/>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9AE7EBE1-C990-45ED-BEF6-ED59C60AAE55}" type="slidenum">
              <a:rPr lang="en-US" altLang="en-US" sz="1200">
                <a:solidFill>
                  <a:srgbClr val="FFFFFF"/>
                </a:solidFill>
              </a:rPr>
              <a:pPr>
                <a:lnSpc>
                  <a:spcPct val="80000"/>
                </a:lnSpc>
              </a:pPr>
              <a:t>29</a:t>
            </a:fld>
            <a:endParaRPr lang="en-US" altLang="en-US" sz="1200">
              <a:solidFill>
                <a:srgbClr val="FFFFFF"/>
              </a:solidFill>
            </a:endParaRPr>
          </a:p>
        </p:txBody>
      </p:sp>
      <p:pic>
        <p:nvPicPr>
          <p:cNvPr id="3584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457200" y="2057400"/>
            <a:ext cx="8153400" cy="2732088"/>
          </a:xfrm>
          <a:noFill/>
        </p:spPr>
      </p:pic>
      <p:sp>
        <p:nvSpPr>
          <p:cNvPr id="5" name="Rectangle 4"/>
          <p:cNvSpPr/>
          <p:nvPr/>
        </p:nvSpPr>
        <p:spPr>
          <a:xfrm>
            <a:off x="4953000" y="3657600"/>
            <a:ext cx="3276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457200" y="3505200"/>
            <a:ext cx="1295400" cy="167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p:cNvSpPr/>
          <p:nvPr/>
        </p:nvSpPr>
        <p:spPr>
          <a:xfrm>
            <a:off x="74141" y="3505200"/>
            <a:ext cx="1771135" cy="457200"/>
          </a:xfrm>
          <a:prstGeom prst="rect">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a:solidFill>
                  <a:schemeClr val="tx1"/>
                </a:solidFill>
              </a:rPr>
              <a:t>The non-terminal  symbol </a:t>
            </a:r>
            <a:r>
              <a:rPr lang="en-US" sz="1200" b="1" dirty="0">
                <a:solidFill>
                  <a:schemeClr val="tx1"/>
                </a:solidFill>
              </a:rPr>
              <a:t>O</a:t>
            </a:r>
            <a:r>
              <a:rPr lang="en-US" sz="1200" dirty="0">
                <a:solidFill>
                  <a:schemeClr val="tx1"/>
                </a:solidFill>
              </a:rPr>
              <a:t> generates Output code</a:t>
            </a:r>
          </a:p>
        </p:txBody>
      </p:sp>
      <p:cxnSp>
        <p:nvCxnSpPr>
          <p:cNvPr id="11" name="Straight Arrow Connector 10"/>
          <p:cNvCxnSpPr>
            <a:stCxn id="9" idx="3"/>
          </p:cNvCxnSpPr>
          <p:nvPr/>
        </p:nvCxnSpPr>
        <p:spPr>
          <a:xfrm>
            <a:off x="1845276" y="3733800"/>
            <a:ext cx="516924"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54876" y="3838832"/>
            <a:ext cx="1433383" cy="164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89475" y="4211594"/>
            <a:ext cx="1433383" cy="164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535733" y="3485549"/>
            <a:ext cx="1524000" cy="8382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r>
              <a:rPr lang="en-US" dirty="0" smtClean="0"/>
              <a:t>) load</a:t>
            </a:r>
            <a:endParaRPr lang="en-US" dirty="0"/>
          </a:p>
        </p:txBody>
      </p:sp>
      <p:cxnSp>
        <p:nvCxnSpPr>
          <p:cNvPr id="3" name="Straight Arrow Connector 2"/>
          <p:cNvCxnSpPr/>
          <p:nvPr/>
        </p:nvCxnSpPr>
        <p:spPr>
          <a:xfrm>
            <a:off x="4512276" y="3733800"/>
            <a:ext cx="2930781" cy="105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8600" y="5103040"/>
            <a:ext cx="2133600" cy="8382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r>
              <a:rPr lang="en-US" dirty="0" smtClean="0"/>
              <a:t>) </a:t>
            </a:r>
            <a:r>
              <a:rPr lang="en-US" dirty="0" err="1" smtClean="0"/>
              <a:t>Loadcon</a:t>
            </a:r>
            <a:r>
              <a:rPr lang="en-US" dirty="0" smtClean="0"/>
              <a:t> value</a:t>
            </a:r>
            <a:endParaRPr lang="en-US" dirty="0"/>
          </a:p>
        </p:txBody>
      </p:sp>
      <p:cxnSp>
        <p:nvCxnSpPr>
          <p:cNvPr id="10" name="Straight Arrow Connector 9"/>
          <p:cNvCxnSpPr>
            <a:endCxn id="14" idx="0"/>
          </p:cNvCxnSpPr>
          <p:nvPr/>
        </p:nvCxnSpPr>
        <p:spPr>
          <a:xfrm flipH="1">
            <a:off x="1295400" y="3838832"/>
            <a:ext cx="1287162" cy="1264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0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12775" y="228600"/>
            <a:ext cx="8153400" cy="990600"/>
          </a:xfrm>
        </p:spPr>
        <p:txBody>
          <a:bodyPr>
            <a:normAutofit fontScale="90000"/>
          </a:bodyPr>
          <a:lstStyle/>
          <a:p>
            <a:pPr eaLnBrk="1" hangingPunct="1"/>
            <a:r>
              <a:rPr lang="en-US" altLang="en-US" dirty="0" smtClean="0"/>
              <a:t>Syntax-Directed Code Generation</a:t>
            </a:r>
          </a:p>
        </p:txBody>
      </p:sp>
      <p:sp>
        <p:nvSpPr>
          <p:cNvPr id="5122" name="Slide Number Placeholder 5"/>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829AE7B1-A61E-4A44-BBD4-9F469AF4B8DB}" type="slidenum">
              <a:rPr lang="en-US" altLang="en-US" sz="1200">
                <a:solidFill>
                  <a:srgbClr val="FFFFFF"/>
                </a:solidFill>
              </a:rPr>
              <a:pPr>
                <a:lnSpc>
                  <a:spcPct val="80000"/>
                </a:lnSpc>
              </a:pPr>
              <a:t>3</a:t>
            </a:fld>
            <a:endParaRPr lang="en-US" altLang="en-US" sz="1200">
              <a:solidFill>
                <a:srgbClr val="FFFFFF"/>
              </a:solidFill>
            </a:endParaRPr>
          </a:p>
        </p:txBody>
      </p:sp>
      <p:sp>
        <p:nvSpPr>
          <p:cNvPr id="11268" name="Rectangle 3"/>
          <p:cNvSpPr>
            <a:spLocks noGrp="1" noChangeArrowheads="1"/>
          </p:cNvSpPr>
          <p:nvPr>
            <p:ph sz="quarter" idx="1"/>
          </p:nvPr>
        </p:nvSpPr>
        <p:spPr>
          <a:xfrm>
            <a:off x="0" y="1822622"/>
            <a:ext cx="8153400" cy="4495800"/>
          </a:xfrm>
        </p:spPr>
        <p:txBody>
          <a:bodyPr/>
          <a:lstStyle/>
          <a:p>
            <a:pPr eaLnBrk="1" hangingPunct="1"/>
            <a:r>
              <a:rPr lang="en-US" altLang="en-US" dirty="0" smtClean="0"/>
              <a:t>The main goal of compiler is to translate the source program into the </a:t>
            </a:r>
            <a:r>
              <a:rPr lang="en-US" altLang="en-US" dirty="0" smtClean="0">
                <a:solidFill>
                  <a:srgbClr val="FF0000"/>
                </a:solidFill>
              </a:rPr>
              <a:t>object code</a:t>
            </a:r>
          </a:p>
          <a:p>
            <a:pPr eaLnBrk="1" hangingPunct="1"/>
            <a:r>
              <a:rPr lang="en-US" altLang="en-US" dirty="0" smtClean="0"/>
              <a:t>Object code must have the same semantics as the source program</a:t>
            </a:r>
          </a:p>
          <a:p>
            <a:pPr lvl="1" eaLnBrk="1" hangingPunct="1"/>
            <a:r>
              <a:rPr lang="en-US" altLang="en-US" dirty="0" smtClean="0"/>
              <a:t>i.e., compute the same </a:t>
            </a:r>
            <a:r>
              <a:rPr lang="en-US" altLang="en-US" dirty="0" smtClean="0">
                <a:solidFill>
                  <a:srgbClr val="FF0000"/>
                </a:solidFill>
              </a:rPr>
              <a:t>results </a:t>
            </a:r>
            <a:r>
              <a:rPr lang="en-US" altLang="en-US" dirty="0" smtClean="0"/>
              <a:t>with different syntax</a:t>
            </a:r>
          </a:p>
          <a:p>
            <a:pPr eaLnBrk="1" hangingPunct="1"/>
            <a:endParaRPr lang="en-US" altLang="en-US" dirty="0" smtClean="0"/>
          </a:p>
          <a:p>
            <a:pPr lvl="1" eaLnBrk="1" hangingPunct="1"/>
            <a:endParaRPr lang="en-US" altLang="en-US" dirty="0" smtClean="0"/>
          </a:p>
          <a:p>
            <a:pPr lvl="2" eaLnBrk="1" hangingPunct="1">
              <a:buFont typeface="Wingdings" panose="05000000000000000000" pitchFamily="2" charset="2"/>
              <a:buNone/>
            </a:pPr>
            <a:endParaRPr lang="en-US" altLang="en-US" dirty="0" smtClean="0"/>
          </a:p>
          <a:p>
            <a:pPr lvl="2" eaLnBrk="1" hangingPunct="1"/>
            <a:endParaRPr lang="en-US" altLang="en-US" dirty="0" smtClean="0"/>
          </a:p>
        </p:txBody>
      </p:sp>
    </p:spTree>
    <p:extLst>
      <p:ext uri="{BB962C8B-B14F-4D97-AF65-F5344CB8AC3E}">
        <p14:creationId xmlns:p14="http://schemas.microsoft.com/office/powerpoint/2010/main" val="262435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 b</a:t>
            </a:r>
            <a:endParaRPr lang="en-US" dirty="0"/>
          </a:p>
        </p:txBody>
      </p:sp>
      <p:sp>
        <p:nvSpPr>
          <p:cNvPr id="3" name="Content Placeholder 2"/>
          <p:cNvSpPr>
            <a:spLocks noGrp="1"/>
          </p:cNvSpPr>
          <p:nvPr>
            <p:ph idx="1"/>
          </p:nvPr>
        </p:nvSpPr>
        <p:spPr/>
        <p:txBody>
          <a:bodyPr/>
          <a:lstStyle/>
          <a:p>
            <a:r>
              <a:rPr lang="en-US" dirty="0" smtClean="0"/>
              <a:t>Using the grammar, a:= b will generate the following code</a:t>
            </a:r>
            <a:endParaRPr lang="en-US" dirty="0"/>
          </a:p>
        </p:txBody>
      </p:sp>
      <p:pic>
        <p:nvPicPr>
          <p:cNvPr id="4" name="Picture 2" descr="f6-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297" y="3240432"/>
            <a:ext cx="85344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28650" y="3820647"/>
            <a:ext cx="569955" cy="2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 name="Rectangle 5"/>
          <p:cNvSpPr/>
          <p:nvPr/>
        </p:nvSpPr>
        <p:spPr>
          <a:xfrm>
            <a:off x="628649" y="4199373"/>
            <a:ext cx="569955" cy="2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Rectangle 6"/>
          <p:cNvSpPr/>
          <p:nvPr/>
        </p:nvSpPr>
        <p:spPr>
          <a:xfrm>
            <a:off x="628649" y="4524429"/>
            <a:ext cx="569955" cy="2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628649" y="4849485"/>
            <a:ext cx="569955" cy="2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 name="Rectangle 8"/>
          <p:cNvSpPr/>
          <p:nvPr/>
        </p:nvSpPr>
        <p:spPr>
          <a:xfrm>
            <a:off x="2187146" y="5096620"/>
            <a:ext cx="2162432" cy="538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596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12775" y="228600"/>
            <a:ext cx="8153400" cy="990600"/>
          </a:xfrm>
        </p:spPr>
        <p:txBody>
          <a:bodyPr>
            <a:normAutofit fontScale="90000"/>
          </a:bodyPr>
          <a:lstStyle/>
          <a:p>
            <a:pPr eaLnBrk="1" hangingPunct="1"/>
            <a:r>
              <a:rPr lang="en-US" altLang="en-US" smtClean="0"/>
              <a:t>Summary of Translation process</a:t>
            </a:r>
          </a:p>
        </p:txBody>
      </p:sp>
      <p:sp>
        <p:nvSpPr>
          <p:cNvPr id="40963" name="Content Placeholder 2"/>
          <p:cNvSpPr>
            <a:spLocks noGrp="1"/>
          </p:cNvSpPr>
          <p:nvPr>
            <p:ph sz="quarter" idx="1"/>
          </p:nvPr>
        </p:nvSpPr>
        <p:spPr>
          <a:xfrm>
            <a:off x="102029" y="1822621"/>
            <a:ext cx="8153400" cy="4495800"/>
          </a:xfrm>
        </p:spPr>
        <p:txBody>
          <a:bodyPr/>
          <a:lstStyle/>
          <a:p>
            <a:pPr eaLnBrk="1" hangingPunct="1">
              <a:defRPr/>
            </a:pPr>
            <a:r>
              <a:rPr lang="en-US" dirty="0" smtClean="0"/>
              <a:t>Compilation of a program consists of:</a:t>
            </a:r>
          </a:p>
          <a:p>
            <a:pPr marL="881063" lvl="1" indent="-514350" eaLnBrk="1" hangingPunct="1">
              <a:buFont typeface="+mj-lt"/>
              <a:buAutoNum type="arabicPeriod"/>
              <a:defRPr/>
            </a:pPr>
            <a:r>
              <a:rPr lang="en-US" dirty="0" smtClean="0"/>
              <a:t>High Level source program </a:t>
            </a:r>
            <a:r>
              <a:rPr lang="en-US" dirty="0" smtClean="0">
                <a:solidFill>
                  <a:srgbClr val="C00000"/>
                </a:solidFill>
              </a:rPr>
              <a:t>translated</a:t>
            </a:r>
            <a:r>
              <a:rPr lang="en-US" dirty="0" smtClean="0"/>
              <a:t> into assembly language (compiler time)</a:t>
            </a:r>
          </a:p>
          <a:p>
            <a:pPr marL="881063" lvl="1" indent="-514350" eaLnBrk="1" hangingPunct="1">
              <a:buFont typeface="+mj-lt"/>
              <a:buAutoNum type="arabicPeriod"/>
              <a:defRPr/>
            </a:pPr>
            <a:r>
              <a:rPr lang="en-US" dirty="0" smtClean="0"/>
              <a:t>Assembly language </a:t>
            </a:r>
            <a:r>
              <a:rPr lang="en-US" dirty="0" smtClean="0">
                <a:solidFill>
                  <a:srgbClr val="00B050"/>
                </a:solidFill>
              </a:rPr>
              <a:t>translated</a:t>
            </a:r>
            <a:r>
              <a:rPr lang="en-US" dirty="0" smtClean="0"/>
              <a:t> into machine code for the target machine using assembler (compile time)</a:t>
            </a:r>
          </a:p>
          <a:p>
            <a:pPr marL="881063" lvl="1" indent="-514350" eaLnBrk="1" hangingPunct="1">
              <a:buFont typeface="+mj-lt"/>
              <a:buAutoNum type="arabicPeriod"/>
              <a:defRPr/>
            </a:pPr>
            <a:r>
              <a:rPr lang="en-US" dirty="0" smtClean="0"/>
              <a:t>Linking objects program (link time)</a:t>
            </a:r>
          </a:p>
          <a:p>
            <a:pPr marL="881063" lvl="1" indent="-514350" eaLnBrk="1" hangingPunct="1">
              <a:buFont typeface="+mj-lt"/>
              <a:buAutoNum type="arabicPeriod"/>
              <a:defRPr/>
            </a:pPr>
            <a:r>
              <a:rPr lang="en-US" dirty="0" smtClean="0"/>
              <a:t>Linked program is </a:t>
            </a:r>
            <a:r>
              <a:rPr lang="en-US" dirty="0" smtClean="0">
                <a:solidFill>
                  <a:srgbClr val="FFC000"/>
                </a:solidFill>
              </a:rPr>
              <a:t>loaded</a:t>
            </a:r>
            <a:r>
              <a:rPr lang="en-US" dirty="0" smtClean="0"/>
              <a:t> into MM (load time)</a:t>
            </a:r>
          </a:p>
          <a:p>
            <a:pPr marL="881063" lvl="1" indent="-514350" eaLnBrk="1" hangingPunct="1">
              <a:buFont typeface="+mj-lt"/>
              <a:buAutoNum type="arabicPeriod"/>
              <a:defRPr/>
            </a:pPr>
            <a:r>
              <a:rPr lang="en-US" dirty="0" smtClean="0">
                <a:solidFill>
                  <a:srgbClr val="FF0000"/>
                </a:solidFill>
              </a:rPr>
              <a:t>Execute </a:t>
            </a:r>
            <a:r>
              <a:rPr lang="en-US" dirty="0" smtClean="0"/>
              <a:t>the program (run time)</a:t>
            </a:r>
          </a:p>
          <a:p>
            <a:pPr lvl="1" eaLnBrk="1" hangingPunct="1">
              <a:defRPr/>
            </a:pPr>
            <a:endParaRPr lang="en-US" dirty="0" smtClean="0"/>
          </a:p>
          <a:p>
            <a:pPr lvl="1" eaLnBrk="1" hangingPunct="1">
              <a:defRPr/>
            </a:pPr>
            <a:endParaRPr lang="en-US" dirty="0" smtClean="0"/>
          </a:p>
        </p:txBody>
      </p:sp>
      <p:sp>
        <p:nvSpPr>
          <p:cNvPr id="4" name="Slide Number Placeholder 3"/>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BBACD346-93F5-4FBA-9AA9-074BF3F8EC95}" type="slidenum">
              <a:rPr lang="en-US" altLang="en-US" sz="1200">
                <a:solidFill>
                  <a:srgbClr val="FFFFFF"/>
                </a:solidFill>
              </a:rPr>
              <a:pPr>
                <a:lnSpc>
                  <a:spcPct val="80000"/>
                </a:lnSpc>
              </a:pPr>
              <a:t>31</a:t>
            </a:fld>
            <a:endParaRPr lang="en-US" altLang="en-US" sz="1200">
              <a:solidFill>
                <a:srgbClr val="FFFFFF"/>
              </a:solidFill>
            </a:endParaRPr>
          </a:p>
        </p:txBody>
      </p:sp>
    </p:spTree>
    <p:extLst>
      <p:ext uri="{BB962C8B-B14F-4D97-AF65-F5344CB8AC3E}">
        <p14:creationId xmlns:p14="http://schemas.microsoft.com/office/powerpoint/2010/main" val="17062822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Translation process</a:t>
            </a:r>
          </a:p>
        </p:txBody>
      </p:sp>
      <p:sp>
        <p:nvSpPr>
          <p:cNvPr id="23555" name="Rectangle 4"/>
          <p:cNvSpPr>
            <a:spLocks noChangeArrowheads="1"/>
          </p:cNvSpPr>
          <p:nvPr/>
        </p:nvSpPr>
        <p:spPr bwMode="auto">
          <a:xfrm>
            <a:off x="3581400" y="2819400"/>
            <a:ext cx="1828800" cy="4572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a:t>Preprocessor</a:t>
            </a:r>
          </a:p>
        </p:txBody>
      </p:sp>
      <p:sp>
        <p:nvSpPr>
          <p:cNvPr id="23556" name="Line 6"/>
          <p:cNvSpPr>
            <a:spLocks noChangeShapeType="1"/>
          </p:cNvSpPr>
          <p:nvPr/>
        </p:nvSpPr>
        <p:spPr bwMode="auto">
          <a:xfrm flipH="1">
            <a:off x="5410200" y="5791200"/>
            <a:ext cx="1066800"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23557" name="Rectangle 7"/>
          <p:cNvSpPr>
            <a:spLocks noChangeArrowheads="1"/>
          </p:cNvSpPr>
          <p:nvPr/>
        </p:nvSpPr>
        <p:spPr bwMode="auto">
          <a:xfrm>
            <a:off x="3581400" y="3733800"/>
            <a:ext cx="1828800" cy="4572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a:t>Compiler</a:t>
            </a:r>
          </a:p>
        </p:txBody>
      </p:sp>
      <p:sp>
        <p:nvSpPr>
          <p:cNvPr id="23558" name="Rectangle 8"/>
          <p:cNvSpPr>
            <a:spLocks noChangeArrowheads="1"/>
          </p:cNvSpPr>
          <p:nvPr/>
        </p:nvSpPr>
        <p:spPr bwMode="auto">
          <a:xfrm>
            <a:off x="3581400" y="4648200"/>
            <a:ext cx="1828800" cy="4572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a:t>Assembler</a:t>
            </a:r>
          </a:p>
        </p:txBody>
      </p:sp>
      <p:sp>
        <p:nvSpPr>
          <p:cNvPr id="23559" name="Rectangle 9"/>
          <p:cNvSpPr>
            <a:spLocks noChangeArrowheads="1"/>
          </p:cNvSpPr>
          <p:nvPr/>
        </p:nvSpPr>
        <p:spPr bwMode="auto">
          <a:xfrm>
            <a:off x="3581400" y="5562600"/>
            <a:ext cx="1828800" cy="4572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a:t>Linker</a:t>
            </a:r>
          </a:p>
        </p:txBody>
      </p:sp>
      <p:sp>
        <p:nvSpPr>
          <p:cNvPr id="23560" name="Text Box 10"/>
          <p:cNvSpPr txBox="1">
            <a:spLocks noChangeArrowheads="1"/>
          </p:cNvSpPr>
          <p:nvPr/>
        </p:nvSpPr>
        <p:spPr bwMode="auto">
          <a:xfrm>
            <a:off x="2895600" y="1981200"/>
            <a:ext cx="17201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dirty="0" smtClean="0"/>
              <a:t>HL </a:t>
            </a:r>
            <a:r>
              <a:rPr lang="en-US" altLang="en-US" dirty="0"/>
              <a:t>Program</a:t>
            </a:r>
          </a:p>
        </p:txBody>
      </p:sp>
      <p:sp>
        <p:nvSpPr>
          <p:cNvPr id="23561" name="Text Box 11"/>
          <p:cNvSpPr txBox="1">
            <a:spLocks noChangeArrowheads="1"/>
          </p:cNvSpPr>
          <p:nvPr/>
        </p:nvSpPr>
        <p:spPr bwMode="auto">
          <a:xfrm>
            <a:off x="2603500" y="3231802"/>
            <a:ext cx="17201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dirty="0" smtClean="0"/>
              <a:t>HL Program</a:t>
            </a:r>
            <a:endParaRPr lang="en-US" altLang="en-US" dirty="0"/>
          </a:p>
        </p:txBody>
      </p:sp>
      <p:sp>
        <p:nvSpPr>
          <p:cNvPr id="23562" name="Text Box 12"/>
          <p:cNvSpPr txBox="1">
            <a:spLocks noChangeArrowheads="1"/>
          </p:cNvSpPr>
          <p:nvPr/>
        </p:nvSpPr>
        <p:spPr bwMode="auto">
          <a:xfrm>
            <a:off x="1066800" y="4191000"/>
            <a:ext cx="339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a:t>Target Assembly Program</a:t>
            </a:r>
          </a:p>
        </p:txBody>
      </p:sp>
      <p:sp>
        <p:nvSpPr>
          <p:cNvPr id="23563" name="Text Box 13"/>
          <p:cNvSpPr txBox="1">
            <a:spLocks noChangeArrowheads="1"/>
          </p:cNvSpPr>
          <p:nvPr/>
        </p:nvSpPr>
        <p:spPr bwMode="auto">
          <a:xfrm>
            <a:off x="990600" y="5105400"/>
            <a:ext cx="322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a:t>Relocatable Object Code</a:t>
            </a:r>
          </a:p>
        </p:txBody>
      </p:sp>
      <p:sp>
        <p:nvSpPr>
          <p:cNvPr id="23564" name="Text Box 14"/>
          <p:cNvSpPr txBox="1">
            <a:spLocks noChangeArrowheads="1"/>
          </p:cNvSpPr>
          <p:nvPr/>
        </p:nvSpPr>
        <p:spPr bwMode="auto">
          <a:xfrm>
            <a:off x="3581400" y="6396335"/>
            <a:ext cx="19864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dirty="0" smtClean="0"/>
              <a:t>Machine </a:t>
            </a:r>
            <a:r>
              <a:rPr lang="en-US" altLang="en-US" dirty="0"/>
              <a:t>Code</a:t>
            </a:r>
          </a:p>
        </p:txBody>
      </p:sp>
      <p:sp>
        <p:nvSpPr>
          <p:cNvPr id="23565" name="Text Box 15"/>
          <p:cNvSpPr txBox="1">
            <a:spLocks noChangeArrowheads="1"/>
          </p:cNvSpPr>
          <p:nvPr/>
        </p:nvSpPr>
        <p:spPr bwMode="auto">
          <a:xfrm>
            <a:off x="6226840" y="5486400"/>
            <a:ext cx="24561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dirty="0"/>
              <a:t>Libraries </a:t>
            </a:r>
            <a:r>
              <a:rPr lang="en-US" altLang="en-US" dirty="0" smtClean="0"/>
              <a:t>and</a:t>
            </a:r>
          </a:p>
          <a:p>
            <a:pPr algn="ctr"/>
            <a:r>
              <a:rPr lang="en-US" altLang="en-US" dirty="0" smtClean="0"/>
              <a:t>Other Object Files</a:t>
            </a:r>
            <a:endParaRPr lang="en-US" altLang="en-US" dirty="0"/>
          </a:p>
        </p:txBody>
      </p:sp>
      <p:sp>
        <p:nvSpPr>
          <p:cNvPr id="23566" name="Line 16"/>
          <p:cNvSpPr>
            <a:spLocks noChangeShapeType="1"/>
          </p:cNvSpPr>
          <p:nvPr/>
        </p:nvSpPr>
        <p:spPr bwMode="auto">
          <a:xfrm>
            <a:off x="4495800" y="6019800"/>
            <a:ext cx="0" cy="45720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23567" name="Line 21"/>
          <p:cNvSpPr>
            <a:spLocks noChangeShapeType="1"/>
          </p:cNvSpPr>
          <p:nvPr/>
        </p:nvSpPr>
        <p:spPr bwMode="auto">
          <a:xfrm>
            <a:off x="4495800" y="5105400"/>
            <a:ext cx="0" cy="45720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23568" name="Line 22"/>
          <p:cNvSpPr>
            <a:spLocks noChangeShapeType="1"/>
          </p:cNvSpPr>
          <p:nvPr/>
        </p:nvSpPr>
        <p:spPr bwMode="auto">
          <a:xfrm>
            <a:off x="4495800" y="4191000"/>
            <a:ext cx="0" cy="45720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23569" name="Line 23"/>
          <p:cNvSpPr>
            <a:spLocks noChangeShapeType="1"/>
          </p:cNvSpPr>
          <p:nvPr/>
        </p:nvSpPr>
        <p:spPr bwMode="auto">
          <a:xfrm>
            <a:off x="4495800" y="3276600"/>
            <a:ext cx="0" cy="45720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23570" name="Line 24"/>
          <p:cNvSpPr>
            <a:spLocks noChangeShapeType="1"/>
          </p:cNvSpPr>
          <p:nvPr/>
        </p:nvSpPr>
        <p:spPr bwMode="auto">
          <a:xfrm>
            <a:off x="4495800" y="2362200"/>
            <a:ext cx="0" cy="45720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23572"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9B759A30-92FA-4811-B7A4-015C8637CB36}" type="slidenum">
              <a:rPr lang="en-US" altLang="en-US" sz="1400"/>
              <a:pPr/>
              <a:t>32</a:t>
            </a:fld>
            <a:endParaRPr lang="en-US" altLang="en-US" sz="1400" dirty="0"/>
          </a:p>
        </p:txBody>
      </p:sp>
    </p:spTree>
    <p:extLst>
      <p:ext uri="{BB962C8B-B14F-4D97-AF65-F5344CB8AC3E}">
        <p14:creationId xmlns:p14="http://schemas.microsoft.com/office/powerpoint/2010/main" val="4249869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Assembler: X86 Quick Review</a:t>
            </a:r>
            <a:endParaRPr lang="en-US" dirty="0"/>
          </a:p>
        </p:txBody>
      </p:sp>
      <p:pic>
        <p:nvPicPr>
          <p:cNvPr id="4" name="Content Placeholder 3"/>
          <p:cNvPicPr>
            <a:picLocks noGrp="1" noChangeAspect="1"/>
          </p:cNvPicPr>
          <p:nvPr>
            <p:ph idx="1"/>
          </p:nvPr>
        </p:nvPicPr>
        <p:blipFill>
          <a:blip r:embed="rId2"/>
          <a:stretch>
            <a:fillRect/>
          </a:stretch>
        </p:blipFill>
        <p:spPr>
          <a:xfrm>
            <a:off x="258664" y="1795161"/>
            <a:ext cx="8489920" cy="4889843"/>
          </a:xfrm>
          <a:prstGeom prst="rect">
            <a:avLst/>
          </a:prstGeom>
        </p:spPr>
      </p:pic>
    </p:spTree>
    <p:extLst>
      <p:ext uri="{BB962C8B-B14F-4D97-AF65-F5344CB8AC3E}">
        <p14:creationId xmlns:p14="http://schemas.microsoft.com/office/powerpoint/2010/main" val="1651868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Read and Write in C and Assembler  Intelx86</a:t>
            </a:r>
            <a:endParaRPr lang="en-US" dirty="0"/>
          </a:p>
        </p:txBody>
      </p:sp>
      <p:sp>
        <p:nvSpPr>
          <p:cNvPr id="3" name="Content Placeholder 2"/>
          <p:cNvSpPr>
            <a:spLocks noGrp="1"/>
          </p:cNvSpPr>
          <p:nvPr>
            <p:ph idx="1"/>
          </p:nvPr>
        </p:nvSpPr>
        <p:spPr/>
        <p:txBody>
          <a:bodyPr>
            <a:normAutofit/>
          </a:bodyPr>
          <a:lstStyle/>
          <a:p>
            <a:r>
              <a:rPr lang="en-US" dirty="0">
                <a:solidFill>
                  <a:schemeClr val="accent1"/>
                </a:solidFill>
              </a:rPr>
              <a:t>C </a:t>
            </a:r>
            <a:r>
              <a:rPr lang="en-US" dirty="0" smtClean="0">
                <a:solidFill>
                  <a:schemeClr val="accent1"/>
                </a:solidFill>
              </a:rPr>
              <a:t>version:</a:t>
            </a:r>
          </a:p>
          <a:p>
            <a:pPr lvl="1"/>
            <a:r>
              <a:rPr lang="en-US" dirty="0" smtClean="0">
                <a:solidFill>
                  <a:schemeClr val="accent1"/>
                </a:solidFill>
              </a:rPr>
              <a:t>c </a:t>
            </a:r>
            <a:r>
              <a:rPr lang="en-US" dirty="0">
                <a:solidFill>
                  <a:schemeClr val="accent1"/>
                </a:solidFill>
              </a:rPr>
              <a:t>= </a:t>
            </a:r>
            <a:r>
              <a:rPr lang="en-US" dirty="0" err="1">
                <a:solidFill>
                  <a:schemeClr val="accent1"/>
                </a:solidFill>
              </a:rPr>
              <a:t>getchar</a:t>
            </a:r>
            <a:r>
              <a:rPr lang="en-US" dirty="0">
                <a:solidFill>
                  <a:schemeClr val="accent1"/>
                </a:solidFill>
              </a:rPr>
              <a:t>() </a:t>
            </a:r>
            <a:r>
              <a:rPr lang="en-US" dirty="0" smtClean="0">
                <a:solidFill>
                  <a:schemeClr val="accent1"/>
                </a:solidFill>
              </a:rPr>
              <a:t>;</a:t>
            </a:r>
          </a:p>
          <a:p>
            <a:pPr lvl="1"/>
            <a:r>
              <a:rPr lang="en-US" dirty="0" err="1" smtClean="0">
                <a:solidFill>
                  <a:schemeClr val="accent1"/>
                </a:solidFill>
              </a:rPr>
              <a:t>putchar</a:t>
            </a:r>
            <a:r>
              <a:rPr lang="en-US" dirty="0">
                <a:solidFill>
                  <a:schemeClr val="accent1"/>
                </a:solidFill>
              </a:rPr>
              <a:t>( c ) ;</a:t>
            </a:r>
          </a:p>
          <a:p>
            <a:r>
              <a:rPr lang="en-US" dirty="0"/>
              <a:t> </a:t>
            </a:r>
            <a:r>
              <a:rPr lang="en-US" dirty="0" smtClean="0">
                <a:solidFill>
                  <a:srgbClr val="C00000"/>
                </a:solidFill>
              </a:rPr>
              <a:t>8086 </a:t>
            </a:r>
            <a:r>
              <a:rPr lang="en-US" dirty="0">
                <a:solidFill>
                  <a:srgbClr val="C00000"/>
                </a:solidFill>
              </a:rPr>
              <a:t>version:</a:t>
            </a:r>
          </a:p>
          <a:p>
            <a:pPr lvl="1"/>
            <a:r>
              <a:rPr lang="en-US" dirty="0" err="1"/>
              <a:t>mov</a:t>
            </a:r>
            <a:r>
              <a:rPr lang="en-US" dirty="0"/>
              <a:t> ah, </a:t>
            </a:r>
            <a:r>
              <a:rPr lang="en-US" dirty="0" smtClean="0"/>
              <a:t>1h	 </a:t>
            </a:r>
            <a:r>
              <a:rPr lang="en-US" dirty="0"/>
              <a:t>; </a:t>
            </a:r>
            <a:r>
              <a:rPr lang="en-US" dirty="0">
                <a:solidFill>
                  <a:srgbClr val="00B050"/>
                </a:solidFill>
              </a:rPr>
              <a:t>keyboard input subprogram</a:t>
            </a:r>
          </a:p>
          <a:p>
            <a:pPr lvl="1"/>
            <a:r>
              <a:rPr lang="en-US" dirty="0" err="1"/>
              <a:t>int</a:t>
            </a:r>
            <a:r>
              <a:rPr lang="en-US" dirty="0"/>
              <a:t> 21h </a:t>
            </a:r>
            <a:r>
              <a:rPr lang="en-US" dirty="0" smtClean="0"/>
              <a:t>		; </a:t>
            </a:r>
            <a:r>
              <a:rPr lang="en-US" dirty="0">
                <a:solidFill>
                  <a:srgbClr val="00B050"/>
                </a:solidFill>
              </a:rPr>
              <a:t>read character into </a:t>
            </a:r>
            <a:r>
              <a:rPr lang="en-US" dirty="0">
                <a:solidFill>
                  <a:schemeClr val="accent1"/>
                </a:solidFill>
              </a:rPr>
              <a:t>al</a:t>
            </a:r>
          </a:p>
          <a:p>
            <a:pPr lvl="1"/>
            <a:r>
              <a:rPr lang="en-US" dirty="0" err="1"/>
              <a:t>mov</a:t>
            </a:r>
            <a:r>
              <a:rPr lang="en-US" dirty="0"/>
              <a:t> dl, al </a:t>
            </a:r>
            <a:r>
              <a:rPr lang="en-US" dirty="0" smtClean="0"/>
              <a:t>	; </a:t>
            </a:r>
            <a:r>
              <a:rPr lang="en-US" dirty="0">
                <a:solidFill>
                  <a:srgbClr val="00B050"/>
                </a:solidFill>
              </a:rPr>
              <a:t>copy character to </a:t>
            </a:r>
            <a:r>
              <a:rPr lang="en-US" dirty="0">
                <a:solidFill>
                  <a:schemeClr val="accent1"/>
                </a:solidFill>
              </a:rPr>
              <a:t>dl</a:t>
            </a:r>
          </a:p>
          <a:p>
            <a:pPr lvl="1"/>
            <a:r>
              <a:rPr lang="en-US" dirty="0" err="1"/>
              <a:t>mov</a:t>
            </a:r>
            <a:r>
              <a:rPr lang="en-US" dirty="0"/>
              <a:t> ah, 2h </a:t>
            </a:r>
            <a:r>
              <a:rPr lang="en-US" dirty="0" smtClean="0"/>
              <a:t>	; </a:t>
            </a:r>
            <a:r>
              <a:rPr lang="en-US" dirty="0">
                <a:solidFill>
                  <a:srgbClr val="00B050"/>
                </a:solidFill>
              </a:rPr>
              <a:t>character output subprogram</a:t>
            </a:r>
          </a:p>
          <a:p>
            <a:pPr lvl="1"/>
            <a:r>
              <a:rPr lang="en-US" dirty="0" err="1"/>
              <a:t>int</a:t>
            </a:r>
            <a:r>
              <a:rPr lang="en-US" dirty="0"/>
              <a:t> 21h </a:t>
            </a:r>
            <a:r>
              <a:rPr lang="en-US" dirty="0" smtClean="0"/>
              <a:t>		</a:t>
            </a:r>
            <a:r>
              <a:rPr lang="en-US" dirty="0" smtClean="0">
                <a:solidFill>
                  <a:srgbClr val="00B050"/>
                </a:solidFill>
              </a:rPr>
              <a:t>; </a:t>
            </a:r>
            <a:r>
              <a:rPr lang="en-US" dirty="0">
                <a:solidFill>
                  <a:srgbClr val="00B050"/>
                </a:solidFill>
              </a:rPr>
              <a:t>display character in </a:t>
            </a:r>
            <a:r>
              <a:rPr lang="en-US" dirty="0">
                <a:solidFill>
                  <a:schemeClr val="accent1"/>
                </a:solidFill>
              </a:rPr>
              <a:t>dl</a:t>
            </a:r>
          </a:p>
        </p:txBody>
      </p:sp>
    </p:spTree>
    <p:extLst>
      <p:ext uri="{BB962C8B-B14F-4D97-AF65-F5344CB8AC3E}">
        <p14:creationId xmlns:p14="http://schemas.microsoft.com/office/powerpoint/2010/main" val="749030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Program</a:t>
            </a:r>
            <a:endParaRPr lang="en-US" dirty="0"/>
          </a:p>
        </p:txBody>
      </p:sp>
      <p:sp>
        <p:nvSpPr>
          <p:cNvPr id="3" name="Content Placeholder 2"/>
          <p:cNvSpPr>
            <a:spLocks noGrp="1"/>
          </p:cNvSpPr>
          <p:nvPr>
            <p:ph idx="1"/>
          </p:nvPr>
        </p:nvSpPr>
        <p:spPr/>
        <p:txBody>
          <a:bodyPr>
            <a:normAutofit fontScale="85000" lnSpcReduction="20000"/>
          </a:bodyPr>
          <a:lstStyle/>
          <a:p>
            <a:r>
              <a:rPr lang="en-US" dirty="0"/>
              <a:t>prog2.asm: read a character and display it</a:t>
            </a:r>
          </a:p>
          <a:p>
            <a:pPr lvl="1"/>
            <a:r>
              <a:rPr lang="en-US" dirty="0" smtClean="0">
                <a:solidFill>
                  <a:srgbClr val="00B050"/>
                </a:solidFill>
              </a:rPr>
              <a:t>.</a:t>
            </a:r>
            <a:r>
              <a:rPr lang="en-US" dirty="0"/>
              <a:t>model small</a:t>
            </a:r>
          </a:p>
          <a:p>
            <a:pPr lvl="1"/>
            <a:r>
              <a:rPr lang="en-US" dirty="0"/>
              <a:t>.stack 100h</a:t>
            </a:r>
          </a:p>
          <a:p>
            <a:pPr lvl="1"/>
            <a:r>
              <a:rPr lang="en-US" dirty="0"/>
              <a:t>.code</a:t>
            </a:r>
          </a:p>
          <a:p>
            <a:pPr lvl="1"/>
            <a:r>
              <a:rPr lang="en-US" dirty="0"/>
              <a:t>start:</a:t>
            </a:r>
          </a:p>
          <a:p>
            <a:pPr lvl="1"/>
            <a:r>
              <a:rPr lang="en-US" dirty="0" err="1">
                <a:solidFill>
                  <a:srgbClr val="C00000"/>
                </a:solidFill>
              </a:rPr>
              <a:t>mov</a:t>
            </a:r>
            <a:r>
              <a:rPr lang="en-US" dirty="0">
                <a:solidFill>
                  <a:srgbClr val="C00000"/>
                </a:solidFill>
              </a:rPr>
              <a:t> ah, 1h ; keyboard input subprogram</a:t>
            </a:r>
          </a:p>
          <a:p>
            <a:pPr lvl="1"/>
            <a:r>
              <a:rPr lang="en-US" dirty="0" err="1">
                <a:solidFill>
                  <a:srgbClr val="C00000"/>
                </a:solidFill>
              </a:rPr>
              <a:t>int</a:t>
            </a:r>
            <a:r>
              <a:rPr lang="en-US" dirty="0">
                <a:solidFill>
                  <a:srgbClr val="C00000"/>
                </a:solidFill>
              </a:rPr>
              <a:t> 21h ; read character into al</a:t>
            </a:r>
          </a:p>
          <a:p>
            <a:pPr lvl="1"/>
            <a:r>
              <a:rPr lang="en-US" dirty="0" err="1">
                <a:solidFill>
                  <a:srgbClr val="C00000"/>
                </a:solidFill>
              </a:rPr>
              <a:t>mov</a:t>
            </a:r>
            <a:r>
              <a:rPr lang="en-US" dirty="0">
                <a:solidFill>
                  <a:srgbClr val="C00000"/>
                </a:solidFill>
              </a:rPr>
              <a:t> dl, al</a:t>
            </a:r>
          </a:p>
          <a:p>
            <a:pPr lvl="1"/>
            <a:r>
              <a:rPr lang="en-US" dirty="0" err="1">
                <a:solidFill>
                  <a:srgbClr val="C00000"/>
                </a:solidFill>
              </a:rPr>
              <a:t>mov</a:t>
            </a:r>
            <a:r>
              <a:rPr lang="en-US" dirty="0">
                <a:solidFill>
                  <a:srgbClr val="C00000"/>
                </a:solidFill>
              </a:rPr>
              <a:t> ah, 2h ; display subprogram</a:t>
            </a:r>
          </a:p>
          <a:p>
            <a:pPr lvl="1"/>
            <a:r>
              <a:rPr lang="en-US" dirty="0" err="1">
                <a:solidFill>
                  <a:srgbClr val="C00000"/>
                </a:solidFill>
              </a:rPr>
              <a:t>int</a:t>
            </a:r>
            <a:r>
              <a:rPr lang="en-US" dirty="0">
                <a:solidFill>
                  <a:srgbClr val="C00000"/>
                </a:solidFill>
              </a:rPr>
              <a:t> 21h ; display character in dl</a:t>
            </a:r>
          </a:p>
          <a:p>
            <a:pPr lvl="1"/>
            <a:r>
              <a:rPr lang="en-US" dirty="0" err="1">
                <a:solidFill>
                  <a:srgbClr val="00B0F0"/>
                </a:solidFill>
              </a:rPr>
              <a:t>mov</a:t>
            </a:r>
            <a:r>
              <a:rPr lang="en-US" dirty="0">
                <a:solidFill>
                  <a:srgbClr val="00B0F0"/>
                </a:solidFill>
              </a:rPr>
              <a:t> ax, 4c00h ; return to </a:t>
            </a:r>
            <a:r>
              <a:rPr lang="en-US" dirty="0" err="1">
                <a:solidFill>
                  <a:srgbClr val="00B0F0"/>
                </a:solidFill>
              </a:rPr>
              <a:t>ms-dos</a:t>
            </a:r>
            <a:endParaRPr lang="en-US" dirty="0">
              <a:solidFill>
                <a:srgbClr val="00B0F0"/>
              </a:solidFill>
            </a:endParaRPr>
          </a:p>
          <a:p>
            <a:pPr lvl="1"/>
            <a:r>
              <a:rPr lang="en-US" dirty="0" err="1">
                <a:solidFill>
                  <a:srgbClr val="00B0F0"/>
                </a:solidFill>
              </a:rPr>
              <a:t>int</a:t>
            </a:r>
            <a:r>
              <a:rPr lang="en-US" dirty="0">
                <a:solidFill>
                  <a:srgbClr val="00B0F0"/>
                </a:solidFill>
              </a:rPr>
              <a:t> 21h</a:t>
            </a:r>
          </a:p>
          <a:p>
            <a:pPr lvl="1"/>
            <a:r>
              <a:rPr lang="en-US" dirty="0">
                <a:solidFill>
                  <a:srgbClr val="00B0F0"/>
                </a:solidFill>
              </a:rPr>
              <a:t>end start</a:t>
            </a:r>
          </a:p>
          <a:p>
            <a:r>
              <a:rPr lang="en-US" dirty="0"/>
              <a:t> </a:t>
            </a:r>
          </a:p>
          <a:p>
            <a:endParaRPr lang="en-US" dirty="0"/>
          </a:p>
        </p:txBody>
      </p:sp>
    </p:spTree>
    <p:extLst>
      <p:ext uri="{BB962C8B-B14F-4D97-AF65-F5344CB8AC3E}">
        <p14:creationId xmlns:p14="http://schemas.microsoft.com/office/powerpoint/2010/main" val="480486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612775" y="228600"/>
            <a:ext cx="8153400" cy="990600"/>
          </a:xfrm>
        </p:spPr>
        <p:txBody>
          <a:bodyPr/>
          <a:lstStyle/>
          <a:p>
            <a:pPr eaLnBrk="1" hangingPunct="1"/>
            <a:r>
              <a:rPr lang="en-US" altLang="en-US" smtClean="0"/>
              <a:t>More on Function/Procedure</a:t>
            </a:r>
          </a:p>
        </p:txBody>
      </p:sp>
      <p:sp>
        <p:nvSpPr>
          <p:cNvPr id="2" name="Slide Number Placeholder 5"/>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39681F0E-93E9-4CF2-9F9C-47EA2E6EA6FF}" type="slidenum">
              <a:rPr lang="en-US" altLang="en-US" sz="1200">
                <a:solidFill>
                  <a:srgbClr val="FFFFFF"/>
                </a:solidFill>
              </a:rPr>
              <a:pPr>
                <a:lnSpc>
                  <a:spcPct val="80000"/>
                </a:lnSpc>
              </a:pPr>
              <a:t>36</a:t>
            </a:fld>
            <a:endParaRPr lang="en-US" altLang="en-US" sz="1200">
              <a:solidFill>
                <a:srgbClr val="FFFFFF"/>
              </a:solidFill>
            </a:endParaRPr>
          </a:p>
        </p:txBody>
      </p:sp>
      <p:sp>
        <p:nvSpPr>
          <p:cNvPr id="36868" name="Rectangle 5"/>
          <p:cNvSpPr>
            <a:spLocks noGrp="1" noChangeArrowheads="1"/>
          </p:cNvSpPr>
          <p:nvPr>
            <p:ph sz="quarter" idx="1"/>
          </p:nvPr>
        </p:nvSpPr>
        <p:spPr>
          <a:xfrm>
            <a:off x="176170" y="1839098"/>
            <a:ext cx="8153400" cy="4495800"/>
          </a:xfrm>
        </p:spPr>
        <p:txBody>
          <a:bodyPr/>
          <a:lstStyle/>
          <a:p>
            <a:pPr marL="609600" indent="-609600" eaLnBrk="1" hangingPunct="1"/>
            <a:r>
              <a:rPr lang="en-US" altLang="en-US" dirty="0" smtClean="0"/>
              <a:t>Function/Procedure</a:t>
            </a:r>
          </a:p>
          <a:p>
            <a:pPr marL="990600" lvl="1" indent="-533400" eaLnBrk="1" hangingPunct="1"/>
            <a:r>
              <a:rPr lang="en-US" altLang="en-US" dirty="0" smtClean="0"/>
              <a:t>Translated into a segmented of assembly language consists of</a:t>
            </a:r>
          </a:p>
          <a:p>
            <a:pPr marL="1371600" lvl="2" indent="-457200" eaLnBrk="1" hangingPunct="1">
              <a:buFont typeface="Wingdings" panose="05000000000000000000" pitchFamily="2" charset="2"/>
              <a:buAutoNum type="arabicPeriod"/>
            </a:pPr>
            <a:r>
              <a:rPr lang="en-US" altLang="en-US" dirty="0" smtClean="0">
                <a:solidFill>
                  <a:schemeClr val="accent2">
                    <a:lumMod val="75000"/>
                  </a:schemeClr>
                </a:solidFill>
              </a:rPr>
              <a:t>Boilerplate</a:t>
            </a:r>
          </a:p>
          <a:p>
            <a:pPr marL="1371600" lvl="2" indent="-457200" eaLnBrk="1" hangingPunct="1">
              <a:buFont typeface="Wingdings" panose="05000000000000000000" pitchFamily="2" charset="2"/>
              <a:buAutoNum type="arabicPeriod"/>
            </a:pPr>
            <a:r>
              <a:rPr lang="en-US" altLang="en-US" dirty="0" smtClean="0">
                <a:solidFill>
                  <a:schemeClr val="bg2">
                    <a:lumMod val="25000"/>
                  </a:schemeClr>
                </a:solidFill>
              </a:rPr>
              <a:t>Entry sequence instructions (prologue)</a:t>
            </a:r>
          </a:p>
          <a:p>
            <a:pPr marL="1371600" lvl="2" indent="-457200" eaLnBrk="1" hangingPunct="1">
              <a:buFont typeface="Wingdings" panose="05000000000000000000" pitchFamily="2" charset="2"/>
              <a:buAutoNum type="arabicPeriod"/>
            </a:pPr>
            <a:r>
              <a:rPr lang="en-US" altLang="en-US" dirty="0" smtClean="0">
                <a:solidFill>
                  <a:schemeClr val="bg2">
                    <a:lumMod val="25000"/>
                  </a:schemeClr>
                </a:solidFill>
              </a:rPr>
              <a:t>Body</a:t>
            </a:r>
          </a:p>
          <a:p>
            <a:pPr marL="1371600" lvl="2" indent="-457200" eaLnBrk="1" hangingPunct="1">
              <a:buFont typeface="Wingdings" panose="05000000000000000000" pitchFamily="2" charset="2"/>
              <a:buAutoNum type="arabicPeriod"/>
            </a:pPr>
            <a:r>
              <a:rPr lang="en-US" altLang="en-US" dirty="0" smtClean="0">
                <a:solidFill>
                  <a:schemeClr val="bg2">
                    <a:lumMod val="25000"/>
                  </a:schemeClr>
                </a:solidFill>
              </a:rPr>
              <a:t>Exit sequence  instructions (epilogue)</a:t>
            </a:r>
          </a:p>
          <a:p>
            <a:pPr marL="1371600" lvl="2" indent="-457200" eaLnBrk="1" hangingPunct="1">
              <a:buFont typeface="Wingdings" panose="05000000000000000000" pitchFamily="2" charset="2"/>
              <a:buAutoNum type="arabicPeriod"/>
            </a:pPr>
            <a:r>
              <a:rPr lang="en-US" altLang="en-US" dirty="0" smtClean="0">
                <a:solidFill>
                  <a:schemeClr val="accent2">
                    <a:lumMod val="75000"/>
                  </a:schemeClr>
                </a:solidFill>
              </a:rPr>
              <a:t>Assembly codes to initialize data and announce the end of a function</a:t>
            </a:r>
          </a:p>
        </p:txBody>
      </p:sp>
    </p:spTree>
    <p:extLst>
      <p:ext uri="{BB962C8B-B14F-4D97-AF65-F5344CB8AC3E}">
        <p14:creationId xmlns:p14="http://schemas.microsoft.com/office/powerpoint/2010/main" val="982826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D5D1BFA-C018-4EBD-A732-64C6EFA5BCF0}" type="slidenum">
              <a:rPr lang="en-US" altLang="en-US">
                <a:solidFill>
                  <a:schemeClr val="tx2"/>
                </a:solidFill>
              </a:rPr>
              <a:pPr/>
              <a:t>37</a:t>
            </a:fld>
            <a:endParaRPr lang="en-US" altLang="en-US">
              <a:solidFill>
                <a:schemeClr val="tx2"/>
              </a:solidFill>
            </a:endParaRPr>
          </a:p>
        </p:txBody>
      </p:sp>
      <p:pic>
        <p:nvPicPr>
          <p:cNvPr id="378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463" y="457200"/>
            <a:ext cx="6315075"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5"/>
          <p:cNvSpPr txBox="1">
            <a:spLocks noChangeArrowheads="1"/>
          </p:cNvSpPr>
          <p:nvPr/>
        </p:nvSpPr>
        <p:spPr bwMode="auto">
          <a:xfrm>
            <a:off x="-1" y="0"/>
            <a:ext cx="6672649" cy="369888"/>
          </a:xfrm>
          <a:prstGeom prst="rect">
            <a:avLst/>
          </a:prstGeom>
          <a:solidFill>
            <a:schemeClr val="accent3">
              <a:lumMod val="20000"/>
              <a:lumOff val="80000"/>
            </a:schemeClr>
          </a:solidFill>
          <a:ln w="9525">
            <a:noFill/>
            <a:miter lim="800000"/>
            <a:headEnd/>
            <a:tailEnd/>
          </a:ln>
        </p:spPr>
        <p:txBody>
          <a:bodyPr wrap="square">
            <a:spAutoFit/>
          </a:bodyPr>
          <a:lstStyle/>
          <a:p>
            <a:pPr algn="ctr" eaLnBrk="1" hangingPunct="1">
              <a:spcBef>
                <a:spcPct val="50000"/>
              </a:spcBef>
              <a:defRPr/>
            </a:pPr>
            <a:r>
              <a:rPr lang="en-US" dirty="0">
                <a:latin typeface="Arial" charset="0"/>
              </a:rPr>
              <a:t>Generated Assembler Language</a:t>
            </a:r>
          </a:p>
        </p:txBody>
      </p:sp>
      <p:cxnSp>
        <p:nvCxnSpPr>
          <p:cNvPr id="6" name="Straight Arrow Connector 5"/>
          <p:cNvCxnSpPr/>
          <p:nvPr/>
        </p:nvCxnSpPr>
        <p:spPr>
          <a:xfrm>
            <a:off x="1762897" y="2057400"/>
            <a:ext cx="0" cy="76200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676400" y="4495800"/>
            <a:ext cx="0" cy="76200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600200"/>
            <a:ext cx="1524000" cy="304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Or Prologue</a:t>
            </a:r>
          </a:p>
        </p:txBody>
      </p:sp>
      <p:sp>
        <p:nvSpPr>
          <p:cNvPr id="10" name="Rectangle 9"/>
          <p:cNvSpPr/>
          <p:nvPr/>
        </p:nvSpPr>
        <p:spPr>
          <a:xfrm>
            <a:off x="0" y="4419600"/>
            <a:ext cx="1524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Or Epilogue</a:t>
            </a:r>
          </a:p>
        </p:txBody>
      </p:sp>
      <p:cxnSp>
        <p:nvCxnSpPr>
          <p:cNvPr id="12" name="Straight Arrow Connector 11"/>
          <p:cNvCxnSpPr/>
          <p:nvPr/>
        </p:nvCxnSpPr>
        <p:spPr>
          <a:xfrm flipV="1">
            <a:off x="3657600" y="2667000"/>
            <a:ext cx="1371600" cy="762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105400" y="2514600"/>
            <a:ext cx="3581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b="1" dirty="0">
                <a:solidFill>
                  <a:srgbClr val="FF0000"/>
                </a:solidFill>
              </a:rPr>
              <a:t>b</a:t>
            </a:r>
            <a:r>
              <a:rPr lang="en-US" sz="1600" b="1" dirty="0" smtClean="0">
                <a:solidFill>
                  <a:srgbClr val="FF0000"/>
                </a:solidFill>
              </a:rPr>
              <a:t>ase </a:t>
            </a:r>
            <a:r>
              <a:rPr lang="en-US" sz="1600" b="1" dirty="0" err="1">
                <a:solidFill>
                  <a:srgbClr val="FF0000"/>
                </a:solidFill>
              </a:rPr>
              <a:t>ptr</a:t>
            </a:r>
            <a:r>
              <a:rPr lang="en-US" sz="1600" b="1" dirty="0">
                <a:solidFill>
                  <a:srgbClr val="FF0000"/>
                </a:solidFill>
              </a:rPr>
              <a:t> points to the top of the stack</a:t>
            </a:r>
          </a:p>
        </p:txBody>
      </p:sp>
      <p:sp>
        <p:nvSpPr>
          <p:cNvPr id="15" name="Rectangle 14"/>
          <p:cNvSpPr/>
          <p:nvPr/>
        </p:nvSpPr>
        <p:spPr>
          <a:xfrm>
            <a:off x="4528236" y="4191000"/>
            <a:ext cx="3859427"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0000"/>
                </a:solidFill>
              </a:rPr>
              <a:t>the top of the stack (sp) resets to points to old sp</a:t>
            </a:r>
          </a:p>
        </p:txBody>
      </p:sp>
      <p:cxnSp>
        <p:nvCxnSpPr>
          <p:cNvPr id="16" name="Straight Arrow Connector 15"/>
          <p:cNvCxnSpPr>
            <a:endCxn id="15" idx="1"/>
          </p:cNvCxnSpPr>
          <p:nvPr/>
        </p:nvCxnSpPr>
        <p:spPr>
          <a:xfrm flipV="1">
            <a:off x="3657600" y="4343400"/>
            <a:ext cx="870636" cy="1524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403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a:xfrm>
            <a:off x="0" y="0"/>
            <a:ext cx="8229600" cy="1143000"/>
          </a:xfrm>
        </p:spPr>
        <p:txBody>
          <a:bodyPr/>
          <a:lstStyle/>
          <a:p>
            <a:pPr eaLnBrk="1" hangingPunct="1"/>
            <a:r>
              <a:rPr lang="en-US" altLang="en-US" smtClean="0"/>
              <a:t>The Prologue</a:t>
            </a:r>
          </a:p>
        </p:txBody>
      </p:sp>
      <p:sp>
        <p:nvSpPr>
          <p:cNvPr id="2" name="Slide Number Placeholder 5"/>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C29E689E-C57D-48BD-82AA-C19DE89800CB}" type="slidenum">
              <a:rPr lang="en-US" altLang="en-US" sz="1200">
                <a:solidFill>
                  <a:srgbClr val="FFFFFF"/>
                </a:solidFill>
              </a:rPr>
              <a:pPr>
                <a:lnSpc>
                  <a:spcPct val="80000"/>
                </a:lnSpc>
              </a:pPr>
              <a:t>38</a:t>
            </a:fld>
            <a:endParaRPr lang="en-US" altLang="en-US" sz="1200">
              <a:solidFill>
                <a:srgbClr val="FFFFFF"/>
              </a:solidFill>
            </a:endParaRPr>
          </a:p>
        </p:txBody>
      </p:sp>
      <p:sp>
        <p:nvSpPr>
          <p:cNvPr id="34820" name="Rectangle 5"/>
          <p:cNvSpPr>
            <a:spLocks noGrp="1" noChangeArrowheads="1"/>
          </p:cNvSpPr>
          <p:nvPr>
            <p:ph sz="quarter" idx="1"/>
          </p:nvPr>
        </p:nvSpPr>
        <p:spPr>
          <a:xfrm>
            <a:off x="76200" y="1764956"/>
            <a:ext cx="9067800" cy="4495800"/>
          </a:xfrm>
        </p:spPr>
        <p:txBody>
          <a:bodyPr>
            <a:normAutofit/>
          </a:bodyPr>
          <a:lstStyle/>
          <a:p>
            <a:pPr marL="274320" indent="-274320" eaLnBrk="1" fontAlgn="auto" hangingPunct="1">
              <a:spcAft>
                <a:spcPts val="0"/>
              </a:spcAft>
              <a:buClr>
                <a:schemeClr val="accent3"/>
              </a:buClr>
              <a:buFont typeface="Wingdings 2"/>
              <a:buChar char=""/>
              <a:defRPr/>
            </a:pPr>
            <a:r>
              <a:rPr lang="en-US" sz="2800" dirty="0" smtClean="0"/>
              <a:t>The Prologue contains</a:t>
            </a:r>
          </a:p>
          <a:p>
            <a:pPr marL="640080" lvl="1" indent="-246888" eaLnBrk="1" fontAlgn="auto" hangingPunct="1">
              <a:spcAft>
                <a:spcPts val="0"/>
              </a:spcAft>
              <a:buFont typeface="Wingdings 2"/>
              <a:buChar char=""/>
              <a:defRPr/>
            </a:pPr>
            <a:r>
              <a:rPr lang="en-US" dirty="0" smtClean="0"/>
              <a:t>Pseudo-instructions to </a:t>
            </a:r>
            <a:r>
              <a:rPr lang="en-US" dirty="0" smtClean="0">
                <a:solidFill>
                  <a:srgbClr val="FF0000"/>
                </a:solidFill>
              </a:rPr>
              <a:t>declare the beginning </a:t>
            </a:r>
            <a:r>
              <a:rPr lang="en-US" dirty="0" smtClean="0"/>
              <a:t>of a function</a:t>
            </a:r>
          </a:p>
          <a:p>
            <a:pPr marL="640080" lvl="1" indent="-246888" eaLnBrk="1" fontAlgn="auto" hangingPunct="1">
              <a:spcAft>
                <a:spcPts val="0"/>
              </a:spcAft>
              <a:buFont typeface="Wingdings 2"/>
              <a:buChar char=""/>
              <a:defRPr/>
            </a:pPr>
            <a:r>
              <a:rPr lang="en-US" dirty="0" smtClean="0"/>
              <a:t>A label definitions for the function  name</a:t>
            </a:r>
          </a:p>
          <a:p>
            <a:pPr marL="640080" lvl="1" indent="-246888" eaLnBrk="1" fontAlgn="auto" hangingPunct="1">
              <a:spcAft>
                <a:spcPts val="0"/>
              </a:spcAft>
              <a:buFont typeface="Wingdings 2"/>
              <a:buChar char=""/>
              <a:defRPr/>
            </a:pPr>
            <a:r>
              <a:rPr lang="en-US" dirty="0" smtClean="0"/>
              <a:t>An instruction to </a:t>
            </a:r>
            <a:r>
              <a:rPr lang="en-US" dirty="0" smtClean="0">
                <a:solidFill>
                  <a:srgbClr val="FF0000"/>
                </a:solidFill>
              </a:rPr>
              <a:t>set the SP </a:t>
            </a:r>
            <a:r>
              <a:rPr lang="en-US" dirty="0" smtClean="0"/>
              <a:t>(to allocate a new frame)</a:t>
            </a:r>
          </a:p>
          <a:p>
            <a:pPr marL="640080" lvl="1" indent="-246888" eaLnBrk="1" fontAlgn="auto" hangingPunct="1">
              <a:spcAft>
                <a:spcPts val="0"/>
              </a:spcAft>
              <a:buFont typeface="Wingdings 2"/>
              <a:buChar char=""/>
              <a:defRPr/>
            </a:pPr>
            <a:r>
              <a:rPr lang="en-US" dirty="0" smtClean="0"/>
              <a:t>Instructions to </a:t>
            </a:r>
            <a:r>
              <a:rPr lang="en-US" dirty="0" smtClean="0">
                <a:solidFill>
                  <a:srgbClr val="FF0000"/>
                </a:solidFill>
              </a:rPr>
              <a:t>save</a:t>
            </a:r>
            <a:r>
              <a:rPr lang="en-US" dirty="0" smtClean="0"/>
              <a:t> “escaping” arguments into the frame, and to move non-escaping arguments into fresh temporary registers</a:t>
            </a:r>
          </a:p>
          <a:p>
            <a:pPr marL="640080" lvl="1" indent="-246888" eaLnBrk="1" fontAlgn="auto" hangingPunct="1">
              <a:spcAft>
                <a:spcPts val="0"/>
              </a:spcAft>
              <a:buFont typeface="Wingdings 2"/>
              <a:buChar char=""/>
              <a:defRPr/>
            </a:pPr>
            <a:r>
              <a:rPr lang="en-US" dirty="0" smtClean="0"/>
              <a:t>Store instructions to save any </a:t>
            </a:r>
            <a:r>
              <a:rPr lang="en-US" dirty="0" err="1" smtClean="0">
                <a:solidFill>
                  <a:srgbClr val="C00000"/>
                </a:solidFill>
              </a:rPr>
              <a:t>callee</a:t>
            </a:r>
            <a:r>
              <a:rPr lang="en-US" dirty="0" smtClean="0">
                <a:solidFill>
                  <a:srgbClr val="C00000"/>
                </a:solidFill>
              </a:rPr>
              <a:t>-saved registers </a:t>
            </a:r>
            <a:r>
              <a:rPr lang="en-US" dirty="0" smtClean="0"/>
              <a:t>including the return address register ,which has been used within the function</a:t>
            </a:r>
          </a:p>
        </p:txBody>
      </p:sp>
    </p:spTree>
    <p:extLst>
      <p:ext uri="{BB962C8B-B14F-4D97-AF65-F5344CB8AC3E}">
        <p14:creationId xmlns:p14="http://schemas.microsoft.com/office/powerpoint/2010/main" val="989288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0" y="0"/>
            <a:ext cx="8305800" cy="1143000"/>
          </a:xfrm>
        </p:spPr>
        <p:txBody>
          <a:bodyPr/>
          <a:lstStyle/>
          <a:p>
            <a:pPr eaLnBrk="1" hangingPunct="1"/>
            <a:r>
              <a:rPr lang="en-US" altLang="en-US" smtClean="0"/>
              <a:t>The Epilogue</a:t>
            </a:r>
          </a:p>
        </p:txBody>
      </p:sp>
      <p:sp>
        <p:nvSpPr>
          <p:cNvPr id="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C94AB78C-BAB0-4A57-B519-001EA6D9911F}" type="slidenum">
              <a:rPr lang="en-US" altLang="en-US" sz="1200">
                <a:solidFill>
                  <a:srgbClr val="FFFFFF"/>
                </a:solidFill>
              </a:rPr>
              <a:pPr>
                <a:lnSpc>
                  <a:spcPct val="80000"/>
                </a:lnSpc>
              </a:pPr>
              <a:t>39</a:t>
            </a:fld>
            <a:endParaRPr lang="en-US" altLang="en-US" sz="1200">
              <a:solidFill>
                <a:srgbClr val="FFFFFF"/>
              </a:solidFill>
            </a:endParaRPr>
          </a:p>
        </p:txBody>
      </p:sp>
      <p:sp>
        <p:nvSpPr>
          <p:cNvPr id="39940" name="Rectangle 5"/>
          <p:cNvSpPr>
            <a:spLocks noGrp="1" noChangeArrowheads="1"/>
          </p:cNvSpPr>
          <p:nvPr>
            <p:ph type="body" idx="4294967295"/>
          </p:nvPr>
        </p:nvSpPr>
        <p:spPr>
          <a:xfrm>
            <a:off x="0" y="1600200"/>
            <a:ext cx="8229600" cy="4530725"/>
          </a:xfrm>
        </p:spPr>
        <p:txBody>
          <a:bodyPr/>
          <a:lstStyle/>
          <a:p>
            <a:pPr eaLnBrk="1" hangingPunct="1"/>
            <a:r>
              <a:rPr lang="en-US" altLang="en-US" sz="2800" dirty="0" smtClean="0"/>
              <a:t>The epilogue comes after the body contains</a:t>
            </a:r>
          </a:p>
          <a:p>
            <a:pPr lvl="1" eaLnBrk="1" hangingPunct="1"/>
            <a:r>
              <a:rPr lang="en-US" altLang="en-US" dirty="0" smtClean="0"/>
              <a:t>An instruction to move the </a:t>
            </a:r>
            <a:r>
              <a:rPr lang="en-US" altLang="en-US" dirty="0" smtClean="0">
                <a:solidFill>
                  <a:srgbClr val="FF0000"/>
                </a:solidFill>
              </a:rPr>
              <a:t>return value </a:t>
            </a:r>
            <a:r>
              <a:rPr lang="en-US" altLang="en-US" dirty="0" smtClean="0"/>
              <a:t>(i.e., result of function call) to the designated register</a:t>
            </a:r>
          </a:p>
          <a:p>
            <a:pPr lvl="1" eaLnBrk="1" hangingPunct="1"/>
            <a:r>
              <a:rPr lang="en-US" altLang="en-US" dirty="0" smtClean="0">
                <a:solidFill>
                  <a:srgbClr val="00B0F0"/>
                </a:solidFill>
              </a:rPr>
              <a:t>restore the </a:t>
            </a:r>
            <a:r>
              <a:rPr lang="en-US" altLang="en-US" dirty="0" err="1" smtClean="0">
                <a:solidFill>
                  <a:srgbClr val="00B0F0"/>
                </a:solidFill>
              </a:rPr>
              <a:t>callee</a:t>
            </a:r>
            <a:r>
              <a:rPr lang="en-US" altLang="en-US" dirty="0" smtClean="0">
                <a:solidFill>
                  <a:srgbClr val="00B0F0"/>
                </a:solidFill>
              </a:rPr>
              <a:t>-save registers</a:t>
            </a:r>
          </a:p>
          <a:p>
            <a:pPr lvl="1" eaLnBrk="1" hangingPunct="1"/>
            <a:r>
              <a:rPr lang="en-US" altLang="en-US" dirty="0" smtClean="0">
                <a:solidFill>
                  <a:srgbClr val="00B050"/>
                </a:solidFill>
              </a:rPr>
              <a:t>reset the SP (de-allocate the frame);</a:t>
            </a:r>
          </a:p>
          <a:p>
            <a:pPr lvl="2" eaLnBrk="1" hangingPunct="1"/>
            <a:r>
              <a:rPr lang="en-US" altLang="en-US" sz="2200" dirty="0" smtClean="0"/>
              <a:t>Move Return, BODY  </a:t>
            </a:r>
            <a:r>
              <a:rPr lang="en-US" altLang="en-US" sz="2200" dirty="0" smtClean="0">
                <a:solidFill>
                  <a:srgbClr val="FF0000"/>
                </a:solidFill>
              </a:rPr>
              <a:t>// puts the result of body in the return</a:t>
            </a:r>
          </a:p>
          <a:p>
            <a:pPr lvl="2" eaLnBrk="1" hangingPunct="1"/>
            <a:r>
              <a:rPr lang="en-US" altLang="en-US" sz="2200" dirty="0" smtClean="0"/>
              <a:t>A return instruction (i.e., JUMP to the return address)</a:t>
            </a:r>
          </a:p>
          <a:p>
            <a:pPr lvl="1" eaLnBrk="1" hangingPunct="1"/>
            <a:r>
              <a:rPr lang="en-US" altLang="en-US" dirty="0" smtClean="0"/>
              <a:t>Pseudo-instructions, as needed, to declare the end of a function</a:t>
            </a:r>
          </a:p>
        </p:txBody>
      </p:sp>
    </p:spTree>
    <p:extLst>
      <p:ext uri="{BB962C8B-B14F-4D97-AF65-F5344CB8AC3E}">
        <p14:creationId xmlns:p14="http://schemas.microsoft.com/office/powerpoint/2010/main" val="172033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2775" y="228600"/>
            <a:ext cx="8153400" cy="990600"/>
          </a:xfrm>
        </p:spPr>
        <p:txBody>
          <a:bodyPr/>
          <a:lstStyle/>
          <a:p>
            <a:pPr eaLnBrk="1" hangingPunct="1"/>
            <a:r>
              <a:rPr lang="en-US" altLang="en-US" smtClean="0"/>
              <a:t>Code Generation: Preview</a:t>
            </a:r>
          </a:p>
        </p:txBody>
      </p:sp>
      <p:sp>
        <p:nvSpPr>
          <p:cNvPr id="6146" name="Slide Number Placeholder 5"/>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1E0CF842-9569-4C0B-983B-A991CCD2BCDC}" type="slidenum">
              <a:rPr lang="en-US" altLang="en-US" sz="1200">
                <a:solidFill>
                  <a:srgbClr val="FFFFFF"/>
                </a:solidFill>
              </a:rPr>
              <a:pPr>
                <a:lnSpc>
                  <a:spcPct val="80000"/>
                </a:lnSpc>
              </a:pPr>
              <a:t>4</a:t>
            </a:fld>
            <a:endParaRPr lang="en-US" altLang="en-US" sz="1200">
              <a:solidFill>
                <a:srgbClr val="FFFFFF"/>
              </a:solidFill>
            </a:endParaRPr>
          </a:p>
        </p:txBody>
      </p:sp>
      <p:sp>
        <p:nvSpPr>
          <p:cNvPr id="8195" name="Rectangle 3"/>
          <p:cNvSpPr>
            <a:spLocks noGrp="1" noChangeArrowheads="1"/>
          </p:cNvSpPr>
          <p:nvPr>
            <p:ph sz="quarter" idx="1"/>
          </p:nvPr>
        </p:nvSpPr>
        <p:spPr>
          <a:xfrm>
            <a:off x="0" y="1732006"/>
            <a:ext cx="8153400" cy="4495800"/>
          </a:xfrm>
        </p:spPr>
        <p:txBody>
          <a:bodyPr>
            <a:normAutofit lnSpcReduction="10000"/>
          </a:bodyPr>
          <a:lstStyle/>
          <a:p>
            <a:pPr>
              <a:defRPr/>
            </a:pPr>
            <a:r>
              <a:rPr lang="en-US" dirty="0" smtClean="0"/>
              <a:t>Code Generator</a:t>
            </a:r>
          </a:p>
          <a:p>
            <a:pPr lvl="1">
              <a:defRPr/>
            </a:pPr>
            <a:r>
              <a:rPr lang="en-US" dirty="0" smtClean="0"/>
              <a:t> the process of mapping some intermediate representation (IR) of the source program into assembly) </a:t>
            </a:r>
          </a:p>
          <a:p>
            <a:pPr lvl="1">
              <a:defRPr/>
            </a:pPr>
            <a:r>
              <a:rPr lang="en-US" dirty="0" smtClean="0"/>
              <a:t>acts as a match maker between source and target language constructs</a:t>
            </a:r>
          </a:p>
          <a:p>
            <a:pPr marL="914717" lvl="2" indent="-274320" eaLnBrk="1" fontAlgn="auto" hangingPunct="1">
              <a:spcAft>
                <a:spcPts val="0"/>
              </a:spcAft>
              <a:buFont typeface="Wingdings 2"/>
              <a:buChar char=""/>
              <a:defRPr/>
            </a:pPr>
            <a:r>
              <a:rPr lang="en-US" dirty="0" smtClean="0"/>
              <a:t>A single source concepts can be matched to  more than one concept in target language</a:t>
            </a:r>
          </a:p>
          <a:p>
            <a:pPr lvl="3" eaLnBrk="1" fontAlgn="auto" hangingPunct="1">
              <a:spcAft>
                <a:spcPts val="0"/>
              </a:spcAft>
              <a:buFont typeface="Wingdings"/>
              <a:buChar char=""/>
              <a:defRPr/>
            </a:pPr>
            <a:r>
              <a:rPr lang="en-US" dirty="0" smtClean="0"/>
              <a:t>E.g., One UML class vs.  Several java classes</a:t>
            </a:r>
          </a:p>
          <a:p>
            <a:pPr marL="640080" lvl="1" indent="-274320" eaLnBrk="1" fontAlgn="auto" hangingPunct="1">
              <a:spcAft>
                <a:spcPts val="0"/>
              </a:spcAft>
              <a:buFont typeface="Wingdings 2"/>
              <a:buChar char=""/>
              <a:defRPr/>
            </a:pPr>
            <a:r>
              <a:rPr lang="en-US" dirty="0" smtClean="0"/>
              <a:t>Code generators (Round Trip Engineering)</a:t>
            </a:r>
          </a:p>
          <a:p>
            <a:pPr lvl="2" eaLnBrk="1" fontAlgn="auto" hangingPunct="1">
              <a:spcAft>
                <a:spcPts val="0"/>
              </a:spcAft>
              <a:buFont typeface="Wingdings"/>
              <a:buChar char=""/>
              <a:defRPr/>
            </a:pPr>
            <a:r>
              <a:rPr lang="en-US" dirty="0" smtClean="0"/>
              <a:t>From source to target language</a:t>
            </a:r>
          </a:p>
          <a:p>
            <a:pPr lvl="2" eaLnBrk="1" fontAlgn="auto" hangingPunct="1">
              <a:spcAft>
                <a:spcPts val="0"/>
              </a:spcAft>
              <a:buFont typeface="Wingdings"/>
              <a:buChar char=""/>
              <a:defRPr/>
            </a:pPr>
            <a:r>
              <a:rPr lang="en-US" dirty="0" smtClean="0"/>
              <a:t>From target language to source language</a:t>
            </a:r>
          </a:p>
          <a:p>
            <a:pPr marL="1097280" lvl="2" indent="-274320">
              <a:buFont typeface="Wingdings 2"/>
              <a:buChar char=""/>
              <a:defRPr/>
            </a:pPr>
            <a:r>
              <a:rPr lang="en-US" dirty="0" smtClean="0">
                <a:solidFill>
                  <a:srgbClr val="00CC00"/>
                </a:solidFill>
              </a:rPr>
              <a:t>source is a new language </a:t>
            </a:r>
          </a:p>
          <a:p>
            <a:pPr marL="1097280" lvl="2" indent="-274320">
              <a:buFont typeface="Wingdings 2"/>
              <a:buChar char=""/>
              <a:defRPr/>
            </a:pPr>
            <a:r>
              <a:rPr lang="en-US" dirty="0" smtClean="0">
                <a:solidFill>
                  <a:srgbClr val="00B0F0"/>
                </a:solidFill>
              </a:rPr>
              <a:t>target is very well established (low-level) language  </a:t>
            </a:r>
          </a:p>
          <a:p>
            <a:pPr lvl="2" eaLnBrk="1" fontAlgn="auto" hangingPunct="1">
              <a:spcAft>
                <a:spcPts val="0"/>
              </a:spcAft>
              <a:buFont typeface="Wingdings"/>
              <a:buChar char=""/>
              <a:defRPr/>
            </a:pPr>
            <a:endParaRPr lang="en-US" dirty="0" smtClean="0"/>
          </a:p>
          <a:p>
            <a:pPr marL="640080" lvl="1" indent="-274320" eaLnBrk="1" fontAlgn="auto" hangingPunct="1">
              <a:spcAft>
                <a:spcPts val="0"/>
              </a:spcAft>
              <a:buFont typeface="Wingdings 2" panose="05020102010507070707" pitchFamily="18" charset="2"/>
              <a:buNone/>
              <a:defRPr/>
            </a:pPr>
            <a:endParaRPr lang="en-US" dirty="0" smtClean="0"/>
          </a:p>
        </p:txBody>
      </p:sp>
    </p:spTree>
    <p:extLst>
      <p:ext uri="{BB962C8B-B14F-4D97-AF65-F5344CB8AC3E}">
        <p14:creationId xmlns:p14="http://schemas.microsoft.com/office/powerpoint/2010/main" val="3617275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43" name="Group 131"/>
          <p:cNvGraphicFramePr>
            <a:graphicFrameLocks noGrp="1"/>
          </p:cNvGraphicFramePr>
          <p:nvPr>
            <p:extLst>
              <p:ext uri="{D42A27DB-BD31-4B8C-83A1-F6EECF244321}">
                <p14:modId xmlns:p14="http://schemas.microsoft.com/office/powerpoint/2010/main" val="1084729026"/>
              </p:ext>
            </p:extLst>
          </p:nvPr>
        </p:nvGraphicFramePr>
        <p:xfrm>
          <a:off x="17402" y="0"/>
          <a:ext cx="8760941" cy="7283087"/>
        </p:xfrm>
        <a:graphic>
          <a:graphicData uri="http://schemas.openxmlformats.org/drawingml/2006/table">
            <a:tbl>
              <a:tblPr/>
              <a:tblGrid>
                <a:gridCol w="3118301"/>
                <a:gridCol w="2821320"/>
                <a:gridCol w="2821320"/>
              </a:tblGrid>
              <a:tr h="151852">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rPr>
                        <a:t>Phase</a:t>
                      </a:r>
                      <a:endPar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rPr>
                        <a:t>Output</a:t>
                      </a:r>
                      <a:endPar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Sample</a:t>
                      </a:r>
                      <a:endParaRPr kumimoji="0" lang="en-US" altLang="en-US" sz="16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6230">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rPr>
                        <a:t>Programmer (source code producer)</a:t>
                      </a:r>
                      <a:endPar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Source string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1600" b="1" i="0" u="none" strike="noStrike" cap="none" normalizeH="0" baseline="0" dirty="0" smtClean="0">
                          <a:ln>
                            <a:noFill/>
                          </a:ln>
                          <a:solidFill>
                            <a:schemeClr val="tx1"/>
                          </a:solidFill>
                          <a:effectLst/>
                          <a:latin typeface="Courier New" panose="02070309020205020404" pitchFamily="49" charset="0"/>
                          <a:ea typeface="ＭＳ Ｐゴシック" panose="020B0600070205080204" pitchFamily="34" charset="-128"/>
                        </a:rPr>
                        <a:t>Position = initial + rate * 60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Courier New" panose="02070309020205020404" pitchFamily="49"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8951">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rPr>
                        <a:t>Scanner</a:t>
                      </a:r>
                      <a:r>
                        <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rPr>
                        <a:t> (performs </a:t>
                      </a:r>
                      <a:r>
                        <a:rPr kumimoji="0" lang="en-US" altLang="en-US" sz="1600" b="0" i="1"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rPr>
                        <a:t>lexical analysis</a:t>
                      </a:r>
                      <a:r>
                        <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rPr>
                        <a:t>Token string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1600" b="1" i="0" u="none" strike="noStrike" cap="none" normalizeH="0" baseline="0" dirty="0" smtClean="0">
                          <a:ln>
                            <a:noFill/>
                          </a:ln>
                          <a:solidFill>
                            <a:schemeClr val="tx1"/>
                          </a:solidFill>
                          <a:effectLst/>
                          <a:latin typeface="Courier New" panose="02070309020205020404" pitchFamily="49" charset="0"/>
                          <a:ea typeface="ＭＳ Ｐゴシック" panose="020B0600070205080204" pitchFamily="34" charset="-128"/>
                        </a:rPr>
                        <a:t>&lt;id,1&gt; </a:t>
                      </a:r>
                      <a:r>
                        <a:rPr kumimoji="0" lang="en-US" altLang="en-US" sz="1600" b="1" i="0" u="none" strike="noStrike" cap="none" normalizeH="0" baseline="0" dirty="0" smtClean="0">
                          <a:ln>
                            <a:noFill/>
                          </a:ln>
                          <a:solidFill>
                            <a:schemeClr val="tx1"/>
                          </a:solidFill>
                          <a:effectLst/>
                          <a:latin typeface="Courier New" panose="02070309020205020404" pitchFamily="49" charset="0"/>
                          <a:ea typeface="ＭＳ Ｐゴシック" panose="020B0600070205080204" pitchFamily="34" charset="-128"/>
                          <a:sym typeface="Wingdings" panose="05000000000000000000" pitchFamily="2" charset="2"/>
                        </a:rPr>
                        <a:t>&lt;=&gt; &lt;id, 2&gt; &lt;+&gt; &lt;id, 3&gt; &lt;*&gt; &lt;60&gt;</a:t>
                      </a:r>
                      <a:r>
                        <a:rPr kumimoji="0" lang="en-US" altLang="en-US" sz="1600" b="1" i="0" u="none" strike="noStrike" cap="none" normalizeH="0" baseline="0" dirty="0" smtClean="0">
                          <a:ln>
                            <a:noFill/>
                          </a:ln>
                          <a:solidFill>
                            <a:schemeClr val="tx1"/>
                          </a:solidFill>
                          <a:effectLst/>
                          <a:latin typeface="Courier New" panose="02070309020205020404" pitchFamily="49" charset="0"/>
                          <a:ea typeface="ＭＳ Ｐゴシック" panose="020B0600070205080204" pitchFamily="34" charset="-128"/>
                        </a:rPr>
                        <a:t/>
                      </a:r>
                      <a:br>
                        <a:rPr kumimoji="0" lang="en-US" altLang="en-US" sz="1600" b="1" i="0" u="none" strike="noStrike" cap="none" normalizeH="0" baseline="0" dirty="0" smtClean="0">
                          <a:ln>
                            <a:noFill/>
                          </a:ln>
                          <a:solidFill>
                            <a:schemeClr val="tx1"/>
                          </a:solidFill>
                          <a:effectLst/>
                          <a:latin typeface="Courier New" panose="02070309020205020404" pitchFamily="49" charset="0"/>
                          <a:ea typeface="ＭＳ Ｐゴシック" panose="020B0600070205080204" pitchFamily="34" charset="-128"/>
                        </a:rPr>
                      </a:br>
                      <a:r>
                        <a:rPr kumimoji="0" lang="en-US" altLang="en-US" sz="1600" b="0" i="0" u="none" strike="noStrike" cap="none" normalizeH="0" baseline="0" dirty="0" smtClean="0">
                          <a:ln>
                            <a:noFill/>
                          </a:ln>
                          <a:solidFill>
                            <a:srgbClr val="C00000"/>
                          </a:solidFill>
                          <a:effectLst/>
                          <a:latin typeface="Times" panose="02020603050405020304" pitchFamily="18" charset="0"/>
                          <a:ea typeface="ＭＳ Ｐゴシック" panose="020B0600070205080204" pitchFamily="34" charset="-128"/>
                        </a:rPr>
                        <a:t>And </a:t>
                      </a:r>
                      <a:r>
                        <a:rPr kumimoji="0" lang="en-US" altLang="en-US" sz="1600" b="0" i="1" u="none" strike="noStrike" cap="none" normalizeH="0" baseline="0" dirty="0" smtClean="0">
                          <a:ln>
                            <a:noFill/>
                          </a:ln>
                          <a:solidFill>
                            <a:srgbClr val="C00000"/>
                          </a:solidFill>
                          <a:effectLst/>
                          <a:latin typeface="Times" panose="02020603050405020304" pitchFamily="18" charset="0"/>
                          <a:ea typeface="ＭＳ Ｐゴシック" panose="020B0600070205080204" pitchFamily="34" charset="-128"/>
                        </a:rPr>
                        <a:t>symbol table</a:t>
                      </a:r>
                      <a:r>
                        <a:rPr kumimoji="0" lang="en-US" altLang="en-US" sz="1600" b="0" i="0" u="none" strike="noStrike" cap="none" normalizeH="0" baseline="0" dirty="0" smtClean="0">
                          <a:ln>
                            <a:noFill/>
                          </a:ln>
                          <a:solidFill>
                            <a:srgbClr val="C00000"/>
                          </a:solidFill>
                          <a:effectLst/>
                          <a:latin typeface="Times" panose="02020603050405020304" pitchFamily="18" charset="0"/>
                          <a:ea typeface="ＭＳ Ｐゴシック" panose="020B0600070205080204" pitchFamily="34" charset="-128"/>
                        </a:rPr>
                        <a:t> with names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8953">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1"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Parser</a:t>
                      </a:r>
                      <a:r>
                        <a:rPr kumimoji="0" lang="en-US" altLang="en-US" sz="16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(performs</a:t>
                      </a:r>
                      <a:r>
                        <a:rPr kumimoji="0" lang="en-US" altLang="en-US" sz="1600" b="0" i="1"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syntax analysis</a:t>
                      </a:r>
                      <a:r>
                        <a:rPr kumimoji="0" lang="en-US" altLang="en-US" sz="16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based on the grammar of the programming language)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rPr>
                        <a:t>Parse tree or abstract syntax tree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Courier New" panose="02070309020205020404" pitchFamily="49" charset="0"/>
                          <a:ea typeface="ＭＳ Ｐゴシック" panose="020B0600070205080204" pitchFamily="34" charset="-128"/>
                        </a:rPr>
                        <a:t>  </a:t>
                      </a:r>
                      <a:endParaRPr kumimoji="0" lang="en-US" altLang="en-US" sz="1600" b="1" i="0" u="none" strike="noStrike" cap="none" normalizeH="0" baseline="0" dirty="0" smtClean="0">
                        <a:ln>
                          <a:noFill/>
                        </a:ln>
                        <a:solidFill>
                          <a:schemeClr val="tx1"/>
                        </a:solidFill>
                        <a:effectLst/>
                        <a:latin typeface="Courier New" panose="02070309020205020404" pitchFamily="49"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6230">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1"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Semantic analyzer</a:t>
                      </a:r>
                      <a:r>
                        <a:rPr kumimoji="0" lang="en-US" altLang="en-US" sz="16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(type checking,  etc)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rPr>
                        <a:t>Annotated parse tree or abstract syntax tree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Courier New" panose="02070309020205020404" pitchFamily="49"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0774">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1"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Intermediate code generator</a:t>
                      </a:r>
                      <a:endParaRPr kumimoji="0" lang="en-US" altLang="en-US" sz="16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rPr>
                        <a:t>Three-address code, quads, etc.</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Courier New" panose="02070309020205020404" pitchFamily="49"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6230">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1"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Optimizer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rPr>
                        <a:t>Three-address code, quads, etc.</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Courier New" panose="02070309020205020404" pitchFamily="49"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5395">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1"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Code generator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rPr>
                        <a:t>Assembly code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ea typeface="ＭＳ Ｐゴシック" panose="020B0600070205080204" pitchFamily="34" charset="-128"/>
                        </a:defRPr>
                      </a:lvl1pPr>
                      <a:lvl2pPr marL="37931725" indent="-37474525">
                        <a:spcBef>
                          <a:spcPct val="20000"/>
                        </a:spcBef>
                        <a:defRPr sz="2400">
                          <a:solidFill>
                            <a:schemeClr val="tx1"/>
                          </a:solidFill>
                          <a:latin typeface="Times" panose="02020603050405020304" pitchFamily="18" charset="0"/>
                          <a:ea typeface="ＭＳ Ｐゴシック" panose="020B0600070205080204" pitchFamily="34" charset="-128"/>
                        </a:defRPr>
                      </a:lvl2pPr>
                      <a:lvl3pPr>
                        <a:spcBef>
                          <a:spcPct val="20000"/>
                        </a:spcBef>
                        <a:defRPr sz="2000">
                          <a:solidFill>
                            <a:schemeClr val="tx1"/>
                          </a:solidFill>
                          <a:latin typeface="Times" panose="02020603050405020304" pitchFamily="18" charset="0"/>
                          <a:ea typeface="ＭＳ Ｐゴシック" panose="020B0600070205080204" pitchFamily="34" charset="-128"/>
                        </a:defRPr>
                      </a:lvl3pPr>
                      <a:lvl4pPr>
                        <a:spcBef>
                          <a:spcPct val="20000"/>
                        </a:spcBef>
                        <a:defRPr>
                          <a:solidFill>
                            <a:schemeClr val="tx1"/>
                          </a:solidFill>
                          <a:latin typeface="Times" panose="02020603050405020304" pitchFamily="18" charset="0"/>
                          <a:ea typeface="ＭＳ Ｐゴシック" panose="020B0600070205080204" pitchFamily="34" charset="-128"/>
                        </a:defRPr>
                      </a:lvl4pPr>
                      <a:lvl5pPr>
                        <a:spcBef>
                          <a:spcPct val="20000"/>
                        </a:spcBef>
                        <a:defRPr>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21" name="Slide Number Placeholder 4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BE2EA2A5-8BA9-4B00-815D-EC367651D6BC}" type="slidenum">
              <a:rPr lang="en-US" altLang="en-US" sz="1400"/>
              <a:pPr/>
              <a:t>40</a:t>
            </a:fld>
            <a:endParaRPr lang="en-US" altLang="en-US" sz="1400"/>
          </a:p>
        </p:txBody>
      </p:sp>
      <p:pic>
        <p:nvPicPr>
          <p:cNvPr id="2" name="Picture 1"/>
          <p:cNvPicPr>
            <a:picLocks noChangeAspect="1"/>
          </p:cNvPicPr>
          <p:nvPr/>
        </p:nvPicPr>
        <p:blipFill>
          <a:blip r:embed="rId2"/>
          <a:stretch>
            <a:fillRect/>
          </a:stretch>
        </p:blipFill>
        <p:spPr>
          <a:xfrm>
            <a:off x="6446829" y="2461288"/>
            <a:ext cx="2057400" cy="954288"/>
          </a:xfrm>
          <a:prstGeom prst="rect">
            <a:avLst/>
          </a:prstGeom>
        </p:spPr>
      </p:pic>
      <p:pic>
        <p:nvPicPr>
          <p:cNvPr id="3" name="Picture 2"/>
          <p:cNvPicPr>
            <a:picLocks noChangeAspect="1"/>
          </p:cNvPicPr>
          <p:nvPr/>
        </p:nvPicPr>
        <p:blipFill>
          <a:blip r:embed="rId3"/>
          <a:stretch>
            <a:fillRect/>
          </a:stretch>
        </p:blipFill>
        <p:spPr>
          <a:xfrm>
            <a:off x="6100973" y="3527918"/>
            <a:ext cx="2493860" cy="769979"/>
          </a:xfrm>
          <a:prstGeom prst="rect">
            <a:avLst/>
          </a:prstGeom>
        </p:spPr>
      </p:pic>
      <p:pic>
        <p:nvPicPr>
          <p:cNvPr id="4" name="Picture 3"/>
          <p:cNvPicPr>
            <a:picLocks noChangeAspect="1"/>
          </p:cNvPicPr>
          <p:nvPr/>
        </p:nvPicPr>
        <p:blipFill>
          <a:blip r:embed="rId4"/>
          <a:stretch>
            <a:fillRect/>
          </a:stretch>
        </p:blipFill>
        <p:spPr>
          <a:xfrm>
            <a:off x="6090603" y="4420067"/>
            <a:ext cx="2514600" cy="838200"/>
          </a:xfrm>
          <a:prstGeom prst="rect">
            <a:avLst/>
          </a:prstGeom>
        </p:spPr>
      </p:pic>
      <p:pic>
        <p:nvPicPr>
          <p:cNvPr id="5" name="Picture 4"/>
          <p:cNvPicPr>
            <a:picLocks noChangeAspect="1"/>
          </p:cNvPicPr>
          <p:nvPr/>
        </p:nvPicPr>
        <p:blipFill>
          <a:blip r:embed="rId5"/>
          <a:stretch>
            <a:fillRect/>
          </a:stretch>
        </p:blipFill>
        <p:spPr>
          <a:xfrm>
            <a:off x="6131659" y="5290500"/>
            <a:ext cx="2590800" cy="701327"/>
          </a:xfrm>
          <a:prstGeom prst="rect">
            <a:avLst/>
          </a:prstGeom>
        </p:spPr>
      </p:pic>
      <p:pic>
        <p:nvPicPr>
          <p:cNvPr id="6" name="Picture 5"/>
          <p:cNvPicPr>
            <a:picLocks noChangeAspect="1"/>
          </p:cNvPicPr>
          <p:nvPr/>
        </p:nvPicPr>
        <p:blipFill>
          <a:blip r:embed="rId6"/>
          <a:stretch>
            <a:fillRect/>
          </a:stretch>
        </p:blipFill>
        <p:spPr>
          <a:xfrm>
            <a:off x="6090603" y="6150416"/>
            <a:ext cx="2583386" cy="776994"/>
          </a:xfrm>
          <a:prstGeom prst="rect">
            <a:avLst/>
          </a:prstGeom>
        </p:spPr>
      </p:pic>
    </p:spTree>
    <p:extLst>
      <p:ext uri="{BB962C8B-B14F-4D97-AF65-F5344CB8AC3E}">
        <p14:creationId xmlns:p14="http://schemas.microsoft.com/office/powerpoint/2010/main" val="9031827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Control Flow Statements and 3-address code</a:t>
            </a:r>
            <a:br>
              <a:rPr lang="en-US" dirty="0" smtClean="0"/>
            </a:br>
            <a:r>
              <a:rPr lang="en-US" dirty="0" smtClean="0"/>
              <a:t>	</a:t>
            </a:r>
            <a:endParaRPr lang="en-US" dirty="0"/>
          </a:p>
        </p:txBody>
      </p:sp>
      <p:sp>
        <p:nvSpPr>
          <p:cNvPr id="108547" name="Content Placeholder 2"/>
          <p:cNvSpPr>
            <a:spLocks noGrp="1"/>
          </p:cNvSpPr>
          <p:nvPr>
            <p:ph sz="quarter" idx="1"/>
          </p:nvPr>
        </p:nvSpPr>
        <p:spPr>
          <a:xfrm>
            <a:off x="0" y="1781432"/>
            <a:ext cx="9020432" cy="4873625"/>
          </a:xfrm>
        </p:spPr>
        <p:txBody>
          <a:bodyPr/>
          <a:lstStyle/>
          <a:p>
            <a:r>
              <a:rPr lang="en-US" altLang="en-US" dirty="0" smtClean="0"/>
              <a:t>Control flow statements can be</a:t>
            </a:r>
          </a:p>
          <a:p>
            <a:pPr lvl="1"/>
            <a:r>
              <a:rPr lang="en-US" altLang="en-US" dirty="0" smtClean="0"/>
              <a:t>S</a:t>
            </a:r>
            <a:r>
              <a:rPr lang="en-US" altLang="en-US" dirty="0" smtClean="0">
                <a:sym typeface="Wingdings" panose="05000000000000000000" pitchFamily="2" charset="2"/>
              </a:rPr>
              <a:t> if (</a:t>
            </a:r>
            <a:r>
              <a:rPr lang="en-US" altLang="en-US" dirty="0" smtClean="0">
                <a:solidFill>
                  <a:schemeClr val="accent2"/>
                </a:solidFill>
                <a:sym typeface="Wingdings" panose="05000000000000000000" pitchFamily="2" charset="2"/>
              </a:rPr>
              <a:t>E</a:t>
            </a:r>
            <a:r>
              <a:rPr lang="en-US" altLang="en-US" dirty="0" smtClean="0">
                <a:sym typeface="Wingdings" panose="05000000000000000000" pitchFamily="2" charset="2"/>
              </a:rPr>
              <a:t>) S1</a:t>
            </a:r>
          </a:p>
          <a:p>
            <a:pPr lvl="1"/>
            <a:r>
              <a:rPr lang="en-US" altLang="en-US" dirty="0" smtClean="0">
                <a:sym typeface="Wingdings" panose="05000000000000000000" pitchFamily="2" charset="2"/>
              </a:rPr>
              <a:t>S if (</a:t>
            </a:r>
            <a:r>
              <a:rPr lang="en-US" altLang="en-US" dirty="0" smtClean="0">
                <a:solidFill>
                  <a:schemeClr val="accent2"/>
                </a:solidFill>
                <a:sym typeface="Wingdings" panose="05000000000000000000" pitchFamily="2" charset="2"/>
              </a:rPr>
              <a:t>E</a:t>
            </a:r>
            <a:r>
              <a:rPr lang="en-US" altLang="en-US" dirty="0" smtClean="0">
                <a:sym typeface="Wingdings" panose="05000000000000000000" pitchFamily="2" charset="2"/>
              </a:rPr>
              <a:t>) S1 else S2</a:t>
            </a:r>
          </a:p>
          <a:p>
            <a:pPr lvl="1"/>
            <a:r>
              <a:rPr lang="en-US" altLang="en-US" dirty="0" smtClean="0">
                <a:sym typeface="Wingdings" panose="05000000000000000000" pitchFamily="2" charset="2"/>
              </a:rPr>
              <a:t>S while (</a:t>
            </a:r>
            <a:r>
              <a:rPr lang="en-US" altLang="en-US" dirty="0" smtClean="0">
                <a:solidFill>
                  <a:schemeClr val="accent2"/>
                </a:solidFill>
                <a:sym typeface="Wingdings" panose="05000000000000000000" pitchFamily="2" charset="2"/>
              </a:rPr>
              <a:t>E</a:t>
            </a:r>
            <a:r>
              <a:rPr lang="en-US" altLang="en-US" dirty="0" smtClean="0">
                <a:sym typeface="Wingdings" panose="05000000000000000000" pitchFamily="2" charset="2"/>
              </a:rPr>
              <a:t>) S1</a:t>
            </a:r>
          </a:p>
          <a:p>
            <a:pPr lvl="2"/>
            <a:r>
              <a:rPr lang="en-US" altLang="en-US" dirty="0" smtClean="0">
                <a:sym typeface="Wingdings" panose="05000000000000000000" pitchFamily="2" charset="2"/>
              </a:rPr>
              <a:t>Where </a:t>
            </a:r>
          </a:p>
          <a:p>
            <a:pPr lvl="3"/>
            <a:r>
              <a:rPr lang="en-US" altLang="en-US" dirty="0" smtClean="0">
                <a:sym typeface="Wingdings" panose="05000000000000000000" pitchFamily="2" charset="2"/>
              </a:rPr>
              <a:t>E  is a Boolean expression (predicate)</a:t>
            </a:r>
          </a:p>
          <a:p>
            <a:pPr lvl="3"/>
            <a:r>
              <a:rPr lang="en-US" altLang="en-US" dirty="0" smtClean="0">
                <a:sym typeface="Wingdings" panose="05000000000000000000" pitchFamily="2" charset="2"/>
              </a:rPr>
              <a:t>S is a statement (e.g. assignment, etc.)</a:t>
            </a:r>
            <a:endParaRPr lang="en-US" altLang="en-US" dirty="0" smtClean="0"/>
          </a:p>
        </p:txBody>
      </p:sp>
      <p:sp>
        <p:nvSpPr>
          <p:cNvPr id="108548"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C25ADF-9B98-4502-BA40-AF53BA922B7C}" type="slidenum">
              <a:rPr lang="en-US" altLang="en-US">
                <a:solidFill>
                  <a:srgbClr val="FFFFFF"/>
                </a:solidFill>
              </a:rPr>
              <a:pPr/>
              <a:t>41</a:t>
            </a:fld>
            <a:endParaRPr lang="en-US" altLang="en-US">
              <a:solidFill>
                <a:srgbClr val="FFFFFF"/>
              </a:solidFill>
            </a:endParaRPr>
          </a:p>
        </p:txBody>
      </p:sp>
    </p:spTree>
    <p:extLst>
      <p:ext uri="{BB962C8B-B14F-4D97-AF65-F5344CB8AC3E}">
        <p14:creationId xmlns:p14="http://schemas.microsoft.com/office/powerpoint/2010/main" val="2380323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Code for if, if/else, and while loop</a:t>
            </a:r>
            <a:endParaRPr lang="en-US" dirty="0"/>
          </a:p>
        </p:txBody>
      </p:sp>
      <p:sp>
        <p:nvSpPr>
          <p:cNvPr id="10957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577EF5-78DC-4375-BAA0-FA87A33069D9}" type="slidenum">
              <a:rPr lang="en-US" altLang="en-US">
                <a:solidFill>
                  <a:srgbClr val="FFFFFF"/>
                </a:solidFill>
              </a:rPr>
              <a:pPr/>
              <a:t>42</a:t>
            </a:fld>
            <a:endParaRPr lang="en-US" altLang="en-US">
              <a:solidFill>
                <a:srgbClr val="FFFFFF"/>
              </a:solidFill>
            </a:endParaRPr>
          </a:p>
        </p:txBody>
      </p:sp>
      <p:sp>
        <p:nvSpPr>
          <p:cNvPr id="4" name="Rectangle 3"/>
          <p:cNvSpPr/>
          <p:nvPr/>
        </p:nvSpPr>
        <p:spPr>
          <a:xfrm>
            <a:off x="1143000" y="22098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E.code</a:t>
            </a:r>
            <a:endParaRPr lang="en-US" dirty="0"/>
          </a:p>
        </p:txBody>
      </p:sp>
      <p:sp>
        <p:nvSpPr>
          <p:cNvPr id="5" name="Rectangle 4"/>
          <p:cNvSpPr/>
          <p:nvPr/>
        </p:nvSpPr>
        <p:spPr>
          <a:xfrm>
            <a:off x="1143000" y="25908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r>
              <a:rPr lang="en-US" baseline="-25000" dirty="0"/>
              <a:t>1</a:t>
            </a:r>
            <a:r>
              <a:rPr lang="en-US" dirty="0"/>
              <a:t>.code</a:t>
            </a:r>
          </a:p>
        </p:txBody>
      </p:sp>
      <p:sp>
        <p:nvSpPr>
          <p:cNvPr id="6" name="Rectangle 5"/>
          <p:cNvSpPr/>
          <p:nvPr/>
        </p:nvSpPr>
        <p:spPr>
          <a:xfrm>
            <a:off x="1143000" y="29718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7" name="Rectangle 6"/>
          <p:cNvSpPr/>
          <p:nvPr/>
        </p:nvSpPr>
        <p:spPr>
          <a:xfrm>
            <a:off x="1143000" y="33528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576" name="TextBox 7"/>
          <p:cNvSpPr txBox="1">
            <a:spLocks noChangeArrowheads="1"/>
          </p:cNvSpPr>
          <p:nvPr/>
        </p:nvSpPr>
        <p:spPr bwMode="auto">
          <a:xfrm>
            <a:off x="2286000" y="2057400"/>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t>Go to </a:t>
            </a:r>
            <a:r>
              <a:rPr lang="en-US" altLang="en-US" sz="1400" dirty="0" err="1">
                <a:solidFill>
                  <a:srgbClr val="00B050"/>
                </a:solidFill>
              </a:rPr>
              <a:t>E.true</a:t>
            </a:r>
            <a:endParaRPr lang="en-US" altLang="en-US" sz="1400" dirty="0">
              <a:solidFill>
                <a:srgbClr val="00B050"/>
              </a:solidFill>
            </a:endParaRPr>
          </a:p>
        </p:txBody>
      </p:sp>
      <p:sp>
        <p:nvSpPr>
          <p:cNvPr id="71689" name="TextBox 8"/>
          <p:cNvSpPr txBox="1">
            <a:spLocks noChangeArrowheads="1"/>
          </p:cNvSpPr>
          <p:nvPr/>
        </p:nvSpPr>
        <p:spPr bwMode="auto">
          <a:xfrm>
            <a:off x="2286000" y="2286000"/>
            <a:ext cx="1600200" cy="307975"/>
          </a:xfrm>
          <a:prstGeom prst="rect">
            <a:avLst/>
          </a:prstGeom>
          <a:noFill/>
          <a:ln w="9525">
            <a:noFill/>
            <a:miter lim="800000"/>
            <a:headEnd/>
            <a:tailEnd/>
          </a:ln>
        </p:spPr>
        <p:txBody>
          <a:bodyPr>
            <a:spAutoFit/>
          </a:bodyPr>
          <a:lstStyle/>
          <a:p>
            <a:pPr>
              <a:defRPr/>
            </a:pPr>
            <a:r>
              <a:rPr lang="en-US" sz="1400" dirty="0">
                <a:latin typeface="Arial" charset="0"/>
              </a:rPr>
              <a:t>Go to </a:t>
            </a:r>
            <a:r>
              <a:rPr lang="en-US" sz="1400" dirty="0" err="1">
                <a:solidFill>
                  <a:srgbClr val="FF0000"/>
                </a:solidFill>
                <a:latin typeface="Arial" charset="0"/>
              </a:rPr>
              <a:t>E.false</a:t>
            </a:r>
            <a:endParaRPr lang="en-US" sz="1400" dirty="0">
              <a:solidFill>
                <a:srgbClr val="FF0000"/>
              </a:solidFill>
              <a:latin typeface="Arial" charset="0"/>
            </a:endParaRPr>
          </a:p>
        </p:txBody>
      </p:sp>
      <p:sp>
        <p:nvSpPr>
          <p:cNvPr id="109578" name="TextBox 9"/>
          <p:cNvSpPr txBox="1">
            <a:spLocks noChangeArrowheads="1"/>
          </p:cNvSpPr>
          <p:nvPr/>
        </p:nvSpPr>
        <p:spPr bwMode="auto">
          <a:xfrm>
            <a:off x="381000" y="2590800"/>
            <a:ext cx="838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err="1">
                <a:solidFill>
                  <a:srgbClr val="00B050"/>
                </a:solidFill>
              </a:rPr>
              <a:t>E.true</a:t>
            </a:r>
            <a:r>
              <a:rPr lang="en-US" altLang="en-US" sz="1400" dirty="0">
                <a:solidFill>
                  <a:schemeClr val="accent2"/>
                </a:solidFill>
              </a:rPr>
              <a:t>:</a:t>
            </a:r>
          </a:p>
        </p:txBody>
      </p:sp>
      <p:sp>
        <p:nvSpPr>
          <p:cNvPr id="71691" name="TextBox 10"/>
          <p:cNvSpPr txBox="1">
            <a:spLocks noChangeArrowheads="1"/>
          </p:cNvSpPr>
          <p:nvPr/>
        </p:nvSpPr>
        <p:spPr bwMode="auto">
          <a:xfrm>
            <a:off x="304800" y="3048000"/>
            <a:ext cx="1295400" cy="307975"/>
          </a:xfrm>
          <a:prstGeom prst="rect">
            <a:avLst/>
          </a:prstGeom>
          <a:noFill/>
          <a:ln w="9525">
            <a:noFill/>
            <a:miter lim="800000"/>
            <a:headEnd/>
            <a:tailEnd/>
          </a:ln>
        </p:spPr>
        <p:txBody>
          <a:bodyPr>
            <a:spAutoFit/>
          </a:bodyPr>
          <a:lstStyle/>
          <a:p>
            <a:pPr>
              <a:defRPr/>
            </a:pPr>
            <a:r>
              <a:rPr lang="en-US" sz="1400" dirty="0" err="1">
                <a:solidFill>
                  <a:srgbClr val="FF0000"/>
                </a:solidFill>
                <a:latin typeface="Arial" charset="0"/>
              </a:rPr>
              <a:t>E.false</a:t>
            </a:r>
            <a:r>
              <a:rPr lang="en-US" sz="1400" dirty="0">
                <a:solidFill>
                  <a:schemeClr val="accent4">
                    <a:lumMod val="60000"/>
                    <a:lumOff val="40000"/>
                  </a:schemeClr>
                </a:solidFill>
                <a:latin typeface="Arial" charset="0"/>
              </a:rPr>
              <a:t>:</a:t>
            </a:r>
          </a:p>
        </p:txBody>
      </p:sp>
      <p:sp>
        <p:nvSpPr>
          <p:cNvPr id="109580" name="TextBox 11"/>
          <p:cNvSpPr txBox="1">
            <a:spLocks noChangeArrowheads="1"/>
          </p:cNvSpPr>
          <p:nvPr/>
        </p:nvSpPr>
        <p:spPr bwMode="auto">
          <a:xfrm>
            <a:off x="990600" y="3733800"/>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(a) if</a:t>
            </a:r>
          </a:p>
        </p:txBody>
      </p:sp>
      <p:sp>
        <p:nvSpPr>
          <p:cNvPr id="13" name="Rectangle 12"/>
          <p:cNvSpPr/>
          <p:nvPr/>
        </p:nvSpPr>
        <p:spPr>
          <a:xfrm>
            <a:off x="4800600" y="22098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E.code</a:t>
            </a:r>
            <a:endParaRPr lang="en-US" dirty="0"/>
          </a:p>
        </p:txBody>
      </p:sp>
      <p:sp>
        <p:nvSpPr>
          <p:cNvPr id="14" name="Rectangle 13"/>
          <p:cNvSpPr/>
          <p:nvPr/>
        </p:nvSpPr>
        <p:spPr>
          <a:xfrm>
            <a:off x="4800600" y="25908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r>
              <a:rPr lang="en-US" baseline="-25000" dirty="0"/>
              <a:t>1</a:t>
            </a:r>
            <a:r>
              <a:rPr lang="en-US" dirty="0"/>
              <a:t>.code</a:t>
            </a:r>
          </a:p>
        </p:txBody>
      </p:sp>
      <p:sp>
        <p:nvSpPr>
          <p:cNvPr id="15" name="Rectangle 14"/>
          <p:cNvSpPr/>
          <p:nvPr/>
        </p:nvSpPr>
        <p:spPr>
          <a:xfrm>
            <a:off x="4800600" y="2971800"/>
            <a:ext cx="1143000" cy="381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solidFill>
                  <a:srgbClr val="FFFF00"/>
                </a:solidFill>
              </a:rPr>
              <a:t>goto</a:t>
            </a:r>
            <a:r>
              <a:rPr lang="en-US" sz="1400" dirty="0">
                <a:solidFill>
                  <a:srgbClr val="FFFF00"/>
                </a:solidFill>
              </a:rPr>
              <a:t> </a:t>
            </a:r>
            <a:r>
              <a:rPr lang="en-US" sz="1400" dirty="0" err="1">
                <a:solidFill>
                  <a:srgbClr val="FFFF00"/>
                </a:solidFill>
              </a:rPr>
              <a:t>S.next</a:t>
            </a:r>
            <a:endParaRPr lang="en-US" sz="1400" dirty="0">
              <a:solidFill>
                <a:srgbClr val="FFFF00"/>
              </a:solidFill>
            </a:endParaRPr>
          </a:p>
        </p:txBody>
      </p:sp>
      <p:sp>
        <p:nvSpPr>
          <p:cNvPr id="16" name="Rectangle 15"/>
          <p:cNvSpPr/>
          <p:nvPr/>
        </p:nvSpPr>
        <p:spPr>
          <a:xfrm>
            <a:off x="4800600" y="33528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S.code</a:t>
            </a:r>
            <a:endParaRPr lang="en-US" dirty="0"/>
          </a:p>
        </p:txBody>
      </p:sp>
      <p:sp>
        <p:nvSpPr>
          <p:cNvPr id="109585" name="TextBox 16"/>
          <p:cNvSpPr txBox="1">
            <a:spLocks noChangeArrowheads="1"/>
          </p:cNvSpPr>
          <p:nvPr/>
        </p:nvSpPr>
        <p:spPr bwMode="auto">
          <a:xfrm>
            <a:off x="4724400" y="4114800"/>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(b) if-THEN-else</a:t>
            </a:r>
          </a:p>
        </p:txBody>
      </p:sp>
      <p:sp>
        <p:nvSpPr>
          <p:cNvPr id="109586" name="TextBox 17"/>
          <p:cNvSpPr txBox="1">
            <a:spLocks noChangeArrowheads="1"/>
          </p:cNvSpPr>
          <p:nvPr/>
        </p:nvSpPr>
        <p:spPr bwMode="auto">
          <a:xfrm>
            <a:off x="5943600" y="2133600"/>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400" dirty="0"/>
              <a:t>Go to </a:t>
            </a:r>
            <a:r>
              <a:rPr lang="en-US" altLang="en-US" sz="1400" dirty="0" err="1">
                <a:solidFill>
                  <a:srgbClr val="00B050"/>
                </a:solidFill>
              </a:rPr>
              <a:t>E.true</a:t>
            </a:r>
            <a:endParaRPr lang="en-US" altLang="en-US" sz="1400" dirty="0">
              <a:solidFill>
                <a:srgbClr val="00B050"/>
              </a:solidFill>
            </a:endParaRPr>
          </a:p>
        </p:txBody>
      </p:sp>
      <p:sp>
        <p:nvSpPr>
          <p:cNvPr id="109587" name="TextBox 18"/>
          <p:cNvSpPr txBox="1">
            <a:spLocks noChangeArrowheads="1"/>
          </p:cNvSpPr>
          <p:nvPr/>
        </p:nvSpPr>
        <p:spPr bwMode="auto">
          <a:xfrm>
            <a:off x="5943600" y="2362200"/>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t>Go to </a:t>
            </a:r>
            <a:r>
              <a:rPr lang="en-US" altLang="en-US" sz="1400" dirty="0" err="1">
                <a:solidFill>
                  <a:srgbClr val="FF0000"/>
                </a:solidFill>
              </a:rPr>
              <a:t>E.false</a:t>
            </a:r>
            <a:endParaRPr lang="en-US" altLang="en-US" sz="1400" dirty="0">
              <a:solidFill>
                <a:srgbClr val="FF0000"/>
              </a:solidFill>
            </a:endParaRPr>
          </a:p>
        </p:txBody>
      </p:sp>
      <p:sp>
        <p:nvSpPr>
          <p:cNvPr id="109588" name="TextBox 19"/>
          <p:cNvSpPr txBox="1">
            <a:spLocks noChangeArrowheads="1"/>
          </p:cNvSpPr>
          <p:nvPr/>
        </p:nvSpPr>
        <p:spPr bwMode="auto">
          <a:xfrm>
            <a:off x="4114800" y="2590800"/>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err="1">
                <a:solidFill>
                  <a:srgbClr val="00B050"/>
                </a:solidFill>
              </a:rPr>
              <a:t>E.true</a:t>
            </a:r>
            <a:r>
              <a:rPr lang="en-US" altLang="en-US" sz="1400" dirty="0"/>
              <a:t>:</a:t>
            </a:r>
          </a:p>
        </p:txBody>
      </p:sp>
      <p:sp>
        <p:nvSpPr>
          <p:cNvPr id="109589" name="TextBox 20"/>
          <p:cNvSpPr txBox="1">
            <a:spLocks noChangeArrowheads="1"/>
          </p:cNvSpPr>
          <p:nvPr/>
        </p:nvSpPr>
        <p:spPr bwMode="auto">
          <a:xfrm>
            <a:off x="4038600" y="3352800"/>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FF0000"/>
                </a:solidFill>
              </a:rPr>
              <a:t> </a:t>
            </a:r>
            <a:r>
              <a:rPr lang="en-US" altLang="en-US" sz="1400" dirty="0" err="1">
                <a:solidFill>
                  <a:srgbClr val="FF0000"/>
                </a:solidFill>
              </a:rPr>
              <a:t>E.false</a:t>
            </a:r>
            <a:r>
              <a:rPr lang="en-US" altLang="en-US" sz="1400" dirty="0"/>
              <a:t>:</a:t>
            </a:r>
          </a:p>
        </p:txBody>
      </p:sp>
      <p:sp>
        <p:nvSpPr>
          <p:cNvPr id="22" name="Rectangle 21"/>
          <p:cNvSpPr/>
          <p:nvPr/>
        </p:nvSpPr>
        <p:spPr>
          <a:xfrm>
            <a:off x="4800600" y="37338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09591" name="TextBox 22"/>
          <p:cNvSpPr txBox="1">
            <a:spLocks noChangeArrowheads="1"/>
          </p:cNvSpPr>
          <p:nvPr/>
        </p:nvSpPr>
        <p:spPr bwMode="auto">
          <a:xfrm>
            <a:off x="3810000" y="38100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t>      </a:t>
            </a:r>
            <a:r>
              <a:rPr lang="en-US" altLang="en-US" sz="1400" dirty="0" err="1">
                <a:solidFill>
                  <a:srgbClr val="FFC000"/>
                </a:solidFill>
              </a:rPr>
              <a:t>S.next</a:t>
            </a:r>
            <a:r>
              <a:rPr lang="en-US" altLang="en-US" sz="1400" dirty="0"/>
              <a:t>:</a:t>
            </a:r>
          </a:p>
        </p:txBody>
      </p:sp>
      <p:sp>
        <p:nvSpPr>
          <p:cNvPr id="24" name="Rectangle 23"/>
          <p:cNvSpPr/>
          <p:nvPr/>
        </p:nvSpPr>
        <p:spPr>
          <a:xfrm>
            <a:off x="1219200" y="41910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E.code</a:t>
            </a:r>
            <a:endParaRPr lang="en-US" dirty="0"/>
          </a:p>
        </p:txBody>
      </p:sp>
      <p:sp>
        <p:nvSpPr>
          <p:cNvPr id="25" name="Rectangle 24"/>
          <p:cNvSpPr/>
          <p:nvPr/>
        </p:nvSpPr>
        <p:spPr>
          <a:xfrm>
            <a:off x="1219200" y="45720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r>
              <a:rPr lang="en-US" baseline="-25000" dirty="0"/>
              <a:t>1</a:t>
            </a:r>
            <a:r>
              <a:rPr lang="en-US" dirty="0"/>
              <a:t>.code</a:t>
            </a:r>
          </a:p>
        </p:txBody>
      </p:sp>
      <p:sp>
        <p:nvSpPr>
          <p:cNvPr id="26" name="Rectangle 25"/>
          <p:cNvSpPr/>
          <p:nvPr/>
        </p:nvSpPr>
        <p:spPr>
          <a:xfrm>
            <a:off x="1219200" y="4953000"/>
            <a:ext cx="1143000" cy="381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solidFill>
                  <a:srgbClr val="FFFF00"/>
                </a:solidFill>
              </a:rPr>
              <a:t>goto</a:t>
            </a:r>
            <a:r>
              <a:rPr lang="en-US" sz="1400" dirty="0">
                <a:solidFill>
                  <a:srgbClr val="FFFF00"/>
                </a:solidFill>
              </a:rPr>
              <a:t> </a:t>
            </a:r>
            <a:r>
              <a:rPr lang="en-US" sz="1400" dirty="0" err="1">
                <a:solidFill>
                  <a:srgbClr val="FFFF00"/>
                </a:solidFill>
              </a:rPr>
              <a:t>s.begin</a:t>
            </a:r>
            <a:endParaRPr lang="en-US" sz="1400" dirty="0">
              <a:solidFill>
                <a:srgbClr val="FFFF00"/>
              </a:solidFill>
            </a:endParaRPr>
          </a:p>
        </p:txBody>
      </p:sp>
      <p:sp>
        <p:nvSpPr>
          <p:cNvPr id="27" name="Rectangle 26"/>
          <p:cNvSpPr/>
          <p:nvPr/>
        </p:nvSpPr>
        <p:spPr>
          <a:xfrm>
            <a:off x="1219200" y="53340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S2.nxt</a:t>
            </a:r>
          </a:p>
        </p:txBody>
      </p:sp>
      <p:sp>
        <p:nvSpPr>
          <p:cNvPr id="109596" name="TextBox 27"/>
          <p:cNvSpPr txBox="1">
            <a:spLocks noChangeArrowheads="1"/>
          </p:cNvSpPr>
          <p:nvPr/>
        </p:nvSpPr>
        <p:spPr bwMode="auto">
          <a:xfrm>
            <a:off x="457200" y="4572000"/>
            <a:ext cx="838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err="1">
                <a:solidFill>
                  <a:srgbClr val="00B050"/>
                </a:solidFill>
              </a:rPr>
              <a:t>E.true</a:t>
            </a:r>
            <a:r>
              <a:rPr lang="en-US" altLang="en-US" sz="1400" dirty="0"/>
              <a:t>:</a:t>
            </a:r>
          </a:p>
        </p:txBody>
      </p:sp>
      <p:sp>
        <p:nvSpPr>
          <p:cNvPr id="109597" name="TextBox 28"/>
          <p:cNvSpPr txBox="1">
            <a:spLocks noChangeArrowheads="1"/>
          </p:cNvSpPr>
          <p:nvPr/>
        </p:nvSpPr>
        <p:spPr bwMode="auto">
          <a:xfrm>
            <a:off x="381000" y="525780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err="1">
                <a:solidFill>
                  <a:srgbClr val="FF0000"/>
                </a:solidFill>
              </a:rPr>
              <a:t>E.false</a:t>
            </a:r>
            <a:r>
              <a:rPr lang="en-US" altLang="en-US" sz="1400" dirty="0">
                <a:solidFill>
                  <a:srgbClr val="FF0000"/>
                </a:solidFill>
              </a:rPr>
              <a:t>:</a:t>
            </a:r>
          </a:p>
        </p:txBody>
      </p:sp>
      <p:sp>
        <p:nvSpPr>
          <p:cNvPr id="109598" name="TextBox 29"/>
          <p:cNvSpPr txBox="1">
            <a:spLocks noChangeArrowheads="1"/>
          </p:cNvSpPr>
          <p:nvPr/>
        </p:nvSpPr>
        <p:spPr bwMode="auto">
          <a:xfrm>
            <a:off x="1066800" y="5715000"/>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(c) while</a:t>
            </a:r>
          </a:p>
        </p:txBody>
      </p:sp>
      <p:sp>
        <p:nvSpPr>
          <p:cNvPr id="109599" name="TextBox 30"/>
          <p:cNvSpPr txBox="1">
            <a:spLocks noChangeArrowheads="1"/>
          </p:cNvSpPr>
          <p:nvPr/>
        </p:nvSpPr>
        <p:spPr bwMode="auto">
          <a:xfrm>
            <a:off x="2362200" y="4114800"/>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t>  Go to </a:t>
            </a:r>
            <a:r>
              <a:rPr lang="en-US" altLang="en-US" sz="1400" dirty="0" err="1">
                <a:solidFill>
                  <a:srgbClr val="00B050"/>
                </a:solidFill>
              </a:rPr>
              <a:t>E.true</a:t>
            </a:r>
            <a:endParaRPr lang="en-US" altLang="en-US" sz="1400" dirty="0">
              <a:solidFill>
                <a:srgbClr val="00B050"/>
              </a:solidFill>
            </a:endParaRPr>
          </a:p>
        </p:txBody>
      </p:sp>
      <p:sp>
        <p:nvSpPr>
          <p:cNvPr id="109600" name="TextBox 31"/>
          <p:cNvSpPr txBox="1">
            <a:spLocks noChangeArrowheads="1"/>
          </p:cNvSpPr>
          <p:nvPr/>
        </p:nvSpPr>
        <p:spPr bwMode="auto">
          <a:xfrm>
            <a:off x="2438400" y="4343400"/>
            <a:ext cx="1447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t>Go </a:t>
            </a:r>
            <a:r>
              <a:rPr lang="en-US" altLang="en-US" sz="1400" dirty="0">
                <a:solidFill>
                  <a:srgbClr val="FF0000"/>
                </a:solidFill>
              </a:rPr>
              <a:t>to </a:t>
            </a:r>
            <a:r>
              <a:rPr lang="en-US" altLang="en-US" sz="1400" dirty="0" err="1">
                <a:solidFill>
                  <a:srgbClr val="FF0000"/>
                </a:solidFill>
              </a:rPr>
              <a:t>E.false</a:t>
            </a:r>
            <a:endParaRPr lang="en-US" altLang="en-US" sz="1400" dirty="0">
              <a:solidFill>
                <a:srgbClr val="FF0000"/>
              </a:solidFill>
            </a:endParaRPr>
          </a:p>
        </p:txBody>
      </p:sp>
      <p:sp>
        <p:nvSpPr>
          <p:cNvPr id="109601" name="TextBox 32"/>
          <p:cNvSpPr txBox="1">
            <a:spLocks noChangeArrowheads="1"/>
          </p:cNvSpPr>
          <p:nvPr/>
        </p:nvSpPr>
        <p:spPr bwMode="auto">
          <a:xfrm>
            <a:off x="152400" y="4191000"/>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solidFill>
                  <a:schemeClr val="accent2"/>
                </a:solidFill>
              </a:rPr>
              <a:t>      S. begin:</a:t>
            </a:r>
          </a:p>
        </p:txBody>
      </p:sp>
      <p:sp>
        <p:nvSpPr>
          <p:cNvPr id="35" name="Freeform 34"/>
          <p:cNvSpPr/>
          <p:nvPr/>
        </p:nvSpPr>
        <p:spPr>
          <a:xfrm>
            <a:off x="3694113" y="3022600"/>
            <a:ext cx="1081087" cy="958850"/>
          </a:xfrm>
          <a:custGeom>
            <a:avLst/>
            <a:gdLst>
              <a:gd name="connsiteX0" fmla="*/ 1080655 w 1080655"/>
              <a:gd name="connsiteY0" fmla="*/ 137006 h 959043"/>
              <a:gd name="connsiteX1" fmla="*/ 101600 w 1080655"/>
              <a:gd name="connsiteY1" fmla="*/ 137006 h 959043"/>
              <a:gd name="connsiteX2" fmla="*/ 471055 w 1080655"/>
              <a:gd name="connsiteY2" fmla="*/ 959043 h 959043"/>
              <a:gd name="connsiteX3" fmla="*/ 471055 w 1080655"/>
              <a:gd name="connsiteY3" fmla="*/ 959043 h 959043"/>
            </a:gdLst>
            <a:ahLst/>
            <a:cxnLst>
              <a:cxn ang="0">
                <a:pos x="connsiteX0" y="connsiteY0"/>
              </a:cxn>
              <a:cxn ang="0">
                <a:pos x="connsiteX1" y="connsiteY1"/>
              </a:cxn>
              <a:cxn ang="0">
                <a:pos x="connsiteX2" y="connsiteY2"/>
              </a:cxn>
              <a:cxn ang="0">
                <a:pos x="connsiteX3" y="connsiteY3"/>
              </a:cxn>
            </a:cxnLst>
            <a:rect l="l" t="t" r="r" b="b"/>
            <a:pathLst>
              <a:path w="1080655" h="959043">
                <a:moveTo>
                  <a:pt x="1080655" y="137006"/>
                </a:moveTo>
                <a:cubicBezTo>
                  <a:pt x="641927" y="68503"/>
                  <a:pt x="203200" y="0"/>
                  <a:pt x="101600" y="137006"/>
                </a:cubicBezTo>
                <a:cubicBezTo>
                  <a:pt x="0" y="274012"/>
                  <a:pt x="471055" y="959043"/>
                  <a:pt x="471055" y="959043"/>
                </a:cubicBezTo>
                <a:lnTo>
                  <a:pt x="471055" y="959043"/>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6" name="Freeform 35"/>
          <p:cNvSpPr/>
          <p:nvPr/>
        </p:nvSpPr>
        <p:spPr>
          <a:xfrm>
            <a:off x="153988" y="4387850"/>
            <a:ext cx="1038225" cy="911225"/>
          </a:xfrm>
          <a:custGeom>
            <a:avLst/>
            <a:gdLst>
              <a:gd name="connsiteX0" fmla="*/ 1037552 w 1037552"/>
              <a:gd name="connsiteY0" fmla="*/ 812800 h 911321"/>
              <a:gd name="connsiteX1" fmla="*/ 104679 w 1037552"/>
              <a:gd name="connsiteY1" fmla="*/ 775854 h 911321"/>
              <a:gd name="connsiteX2" fmla="*/ 409479 w 1037552"/>
              <a:gd name="connsiteY2" fmla="*/ 0 h 911321"/>
              <a:gd name="connsiteX3" fmla="*/ 409479 w 1037552"/>
              <a:gd name="connsiteY3" fmla="*/ 0 h 911321"/>
            </a:gdLst>
            <a:ahLst/>
            <a:cxnLst>
              <a:cxn ang="0">
                <a:pos x="connsiteX0" y="connsiteY0"/>
              </a:cxn>
              <a:cxn ang="0">
                <a:pos x="connsiteX1" y="connsiteY1"/>
              </a:cxn>
              <a:cxn ang="0">
                <a:pos x="connsiteX2" y="connsiteY2"/>
              </a:cxn>
              <a:cxn ang="0">
                <a:pos x="connsiteX3" y="connsiteY3"/>
              </a:cxn>
            </a:cxnLst>
            <a:rect l="l" t="t" r="r" b="b"/>
            <a:pathLst>
              <a:path w="1037552" h="911321">
                <a:moveTo>
                  <a:pt x="1037552" y="812800"/>
                </a:moveTo>
                <a:cubicBezTo>
                  <a:pt x="623455" y="862060"/>
                  <a:pt x="209358" y="911321"/>
                  <a:pt x="104679" y="775854"/>
                </a:cubicBezTo>
                <a:cubicBezTo>
                  <a:pt x="0" y="640387"/>
                  <a:pt x="409479" y="0"/>
                  <a:pt x="409479" y="0"/>
                </a:cubicBezTo>
                <a:lnTo>
                  <a:pt x="409479" y="0"/>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38" name="Straight Arrow Connector 37"/>
          <p:cNvCxnSpPr/>
          <p:nvPr/>
        </p:nvCxnSpPr>
        <p:spPr>
          <a:xfrm>
            <a:off x="2286000" y="22860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1689" idx="1"/>
          </p:cNvCxnSpPr>
          <p:nvPr/>
        </p:nvCxnSpPr>
        <p:spPr>
          <a:xfrm flipV="1">
            <a:off x="2286000" y="2438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9586" idx="1"/>
          </p:cNvCxnSpPr>
          <p:nvPr/>
        </p:nvCxnSpPr>
        <p:spPr>
          <a:xfrm>
            <a:off x="5943600" y="2287588"/>
            <a:ext cx="1524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9587" idx="1"/>
          </p:cNvCxnSpPr>
          <p:nvPr/>
        </p:nvCxnSpPr>
        <p:spPr>
          <a:xfrm flipV="1">
            <a:off x="5943600" y="2514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09599" idx="1"/>
          </p:cNvCxnSpPr>
          <p:nvPr/>
        </p:nvCxnSpPr>
        <p:spPr>
          <a:xfrm>
            <a:off x="2362200" y="4268788"/>
            <a:ext cx="2286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362200" y="44196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952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SDD for flow control statements:1</a:t>
            </a:r>
            <a:endParaRPr lang="en-US" dirty="0"/>
          </a:p>
        </p:txBody>
      </p:sp>
      <p:sp>
        <p:nvSpPr>
          <p:cNvPr id="11059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9153BDE-79C2-4FA7-A7D9-7FF38C0C26E5}" type="slidenum">
              <a:rPr lang="en-US" altLang="en-US">
                <a:solidFill>
                  <a:srgbClr val="FFFFFF"/>
                </a:solidFill>
              </a:rPr>
              <a:pPr/>
              <a:t>43</a:t>
            </a:fld>
            <a:endParaRPr lang="en-US" altLang="en-US">
              <a:solidFill>
                <a:srgbClr val="FFFFFF"/>
              </a:solidFill>
            </a:endParaRPr>
          </a:p>
        </p:txBody>
      </p:sp>
      <p:graphicFrame>
        <p:nvGraphicFramePr>
          <p:cNvPr id="4" name="Table 3"/>
          <p:cNvGraphicFramePr>
            <a:graphicFrameLocks noGrp="1"/>
          </p:cNvGraphicFramePr>
          <p:nvPr/>
        </p:nvGraphicFramePr>
        <p:xfrm>
          <a:off x="685800" y="1524000"/>
          <a:ext cx="7696200" cy="4581813"/>
        </p:xfrm>
        <a:graphic>
          <a:graphicData uri="http://schemas.openxmlformats.org/drawingml/2006/table">
            <a:tbl>
              <a:tblPr firstRow="1" bandRow="1">
                <a:tableStyleId>{93296810-A885-4BE3-A3E7-6D5BEEA58F35}</a:tableStyleId>
              </a:tblPr>
              <a:tblGrid>
                <a:gridCol w="3848100"/>
                <a:gridCol w="3848100"/>
              </a:tblGrid>
              <a:tr h="370749">
                <a:tc>
                  <a:txBody>
                    <a:bodyPr/>
                    <a:lstStyle/>
                    <a:p>
                      <a:r>
                        <a:rPr lang="en-US" sz="1600" dirty="0" smtClean="0"/>
                        <a:t>PRODUCTION</a:t>
                      </a:r>
                      <a:endParaRPr lang="en-US" sz="1600" dirty="0"/>
                    </a:p>
                  </a:txBody>
                  <a:tcPr marT="45709" marB="45709"/>
                </a:tc>
                <a:tc>
                  <a:txBody>
                    <a:bodyPr/>
                    <a:lstStyle/>
                    <a:p>
                      <a:r>
                        <a:rPr lang="en-US" sz="1600" dirty="0" smtClean="0"/>
                        <a:t>SEMANTIC RULES</a:t>
                      </a:r>
                      <a:endParaRPr lang="en-US" sz="1600" dirty="0"/>
                    </a:p>
                  </a:txBody>
                  <a:tcPr marT="45709" marB="45709"/>
                </a:tc>
              </a:tr>
              <a:tr h="548568">
                <a:tc>
                  <a:txBody>
                    <a:bodyPr/>
                    <a:lstStyle/>
                    <a:p>
                      <a:r>
                        <a:rPr lang="en-US" sz="1600" dirty="0" smtClean="0"/>
                        <a:t>P</a:t>
                      </a:r>
                      <a:r>
                        <a:rPr lang="en-US" sz="1600" dirty="0" smtClean="0">
                          <a:sym typeface="Wingdings" pitchFamily="2" charset="2"/>
                        </a:rPr>
                        <a:t> S</a:t>
                      </a:r>
                      <a:endParaRPr lang="en-US" sz="1600" dirty="0"/>
                    </a:p>
                  </a:txBody>
                  <a:tcPr marT="45709" marB="45709"/>
                </a:tc>
                <a:tc>
                  <a:txBody>
                    <a:bodyPr/>
                    <a:lstStyle/>
                    <a:p>
                      <a:r>
                        <a:rPr lang="en-US" sz="1600" dirty="0" err="1" smtClean="0"/>
                        <a:t>S.next</a:t>
                      </a:r>
                      <a:r>
                        <a:rPr lang="en-US" sz="1600" dirty="0" smtClean="0"/>
                        <a:t>= </a:t>
                      </a:r>
                      <a:r>
                        <a:rPr lang="en-US" sz="1600" dirty="0" err="1" smtClean="0"/>
                        <a:t>newlable</a:t>
                      </a:r>
                      <a:r>
                        <a:rPr lang="en-US" sz="1600" dirty="0" smtClean="0"/>
                        <a:t>()</a:t>
                      </a:r>
                    </a:p>
                    <a:p>
                      <a:r>
                        <a:rPr lang="en-US" sz="1400" dirty="0" err="1" smtClean="0"/>
                        <a:t>P.code</a:t>
                      </a:r>
                      <a:r>
                        <a:rPr lang="en-US" sz="1400" dirty="0" smtClean="0"/>
                        <a:t> =</a:t>
                      </a:r>
                      <a:r>
                        <a:rPr lang="en-US" sz="1400" dirty="0" err="1" smtClean="0"/>
                        <a:t>S.code</a:t>
                      </a:r>
                      <a:r>
                        <a:rPr lang="en-US" sz="1400" dirty="0" smtClean="0"/>
                        <a:t>|| label(</a:t>
                      </a:r>
                      <a:r>
                        <a:rPr lang="en-US" sz="1400" dirty="0" err="1" smtClean="0"/>
                        <a:t>S.next</a:t>
                      </a:r>
                      <a:r>
                        <a:rPr lang="en-US" sz="1400" dirty="0" smtClean="0"/>
                        <a:t>)</a:t>
                      </a:r>
                      <a:endParaRPr lang="en-US" sz="1400" dirty="0"/>
                    </a:p>
                  </a:txBody>
                  <a:tcPr marT="45709" marB="45709"/>
                </a:tc>
              </a:tr>
              <a:tr h="370749">
                <a:tc>
                  <a:txBody>
                    <a:bodyPr/>
                    <a:lstStyle/>
                    <a:p>
                      <a:r>
                        <a:rPr lang="en-US" sz="1600" dirty="0" smtClean="0"/>
                        <a:t>S</a:t>
                      </a:r>
                      <a:r>
                        <a:rPr lang="en-US" sz="1600" dirty="0" smtClean="0">
                          <a:sym typeface="Wingdings" pitchFamily="2" charset="2"/>
                        </a:rPr>
                        <a:t> </a:t>
                      </a:r>
                      <a:r>
                        <a:rPr lang="en-US" sz="1600" b="1" dirty="0" smtClean="0">
                          <a:sym typeface="Wingdings" pitchFamily="2" charset="2"/>
                        </a:rPr>
                        <a:t>assign</a:t>
                      </a:r>
                      <a:endParaRPr lang="en-US" sz="1600" b="1" dirty="0"/>
                    </a:p>
                  </a:txBody>
                  <a:tcPr marT="45709" marB="45709"/>
                </a:tc>
                <a:tc>
                  <a:txBody>
                    <a:bodyPr/>
                    <a:lstStyle/>
                    <a:p>
                      <a:r>
                        <a:rPr lang="en-US" sz="1600" dirty="0" err="1" smtClean="0"/>
                        <a:t>S.code</a:t>
                      </a:r>
                      <a:r>
                        <a:rPr lang="en-US" sz="1600" dirty="0" smtClean="0"/>
                        <a:t>= </a:t>
                      </a:r>
                      <a:r>
                        <a:rPr kumimoji="0" lang="en-US" sz="1600" b="1" kern="1200" dirty="0" err="1" smtClean="0">
                          <a:solidFill>
                            <a:schemeClr val="dk1"/>
                          </a:solidFill>
                          <a:latin typeface="+mn-lt"/>
                          <a:ea typeface="+mn-ea"/>
                          <a:cs typeface="+mn-cs"/>
                          <a:sym typeface="Wingdings" pitchFamily="2" charset="2"/>
                        </a:rPr>
                        <a:t>assign</a:t>
                      </a:r>
                      <a:r>
                        <a:rPr lang="en-US" sz="1600" dirty="0" err="1" smtClean="0"/>
                        <a:t>.code</a:t>
                      </a:r>
                      <a:endParaRPr lang="en-US" sz="1600" dirty="0"/>
                    </a:p>
                  </a:txBody>
                  <a:tcPr marT="45709" marB="45709"/>
                </a:tc>
              </a:tr>
              <a:tr h="1005719">
                <a:tc>
                  <a:txBody>
                    <a:bodyPr/>
                    <a:lstStyle/>
                    <a:p>
                      <a:r>
                        <a:rPr lang="en-US" sz="1600" dirty="0" err="1" smtClean="0"/>
                        <a:t>S</a:t>
                      </a:r>
                      <a:r>
                        <a:rPr lang="en-US" sz="1600" dirty="0" err="1" smtClean="0">
                          <a:sym typeface="Wingdings" pitchFamily="2" charset="2"/>
                        </a:rPr>
                        <a:t></a:t>
                      </a:r>
                      <a:r>
                        <a:rPr lang="en-US" sz="1600" b="1" dirty="0" err="1" smtClean="0">
                          <a:sym typeface="Wingdings" pitchFamily="2" charset="2"/>
                        </a:rPr>
                        <a:t>if</a:t>
                      </a:r>
                      <a:r>
                        <a:rPr lang="en-US" sz="1600" b="1" baseline="0" dirty="0" smtClean="0">
                          <a:sym typeface="Wingdings" pitchFamily="2" charset="2"/>
                        </a:rPr>
                        <a:t> </a:t>
                      </a:r>
                      <a:r>
                        <a:rPr lang="en-US" sz="1600" dirty="0" smtClean="0">
                          <a:sym typeface="Wingdings" pitchFamily="2" charset="2"/>
                        </a:rPr>
                        <a:t> (E) S</a:t>
                      </a:r>
                      <a:r>
                        <a:rPr kumimoji="0" lang="en-US" sz="1600" kern="1200" baseline="-25000" dirty="0" smtClean="0">
                          <a:solidFill>
                            <a:schemeClr val="dk1"/>
                          </a:solidFill>
                          <a:latin typeface="+mn-lt"/>
                          <a:ea typeface="+mn-ea"/>
                          <a:cs typeface="+mn-cs"/>
                          <a:sym typeface="Wingdings" pitchFamily="2" charset="2"/>
                        </a:rPr>
                        <a:t>1</a:t>
                      </a:r>
                      <a:endParaRPr kumimoji="0" lang="en-US" sz="1600" kern="1200" baseline="-25000" dirty="0">
                        <a:solidFill>
                          <a:schemeClr val="dk1"/>
                        </a:solidFill>
                        <a:latin typeface="+mn-lt"/>
                        <a:ea typeface="+mn-ea"/>
                        <a:cs typeface="+mn-cs"/>
                        <a:sym typeface="Wingdings" pitchFamily="2" charset="2"/>
                      </a:endParaRPr>
                    </a:p>
                  </a:txBody>
                  <a:tcPr marT="45709" marB="45709"/>
                </a:tc>
                <a:tc>
                  <a:txBody>
                    <a:bodyPr/>
                    <a:lstStyle/>
                    <a:p>
                      <a:r>
                        <a:rPr lang="en-US" sz="1600" dirty="0" err="1" smtClean="0"/>
                        <a:t>E.True</a:t>
                      </a:r>
                      <a:r>
                        <a:rPr lang="en-US" sz="1600" dirty="0" smtClean="0"/>
                        <a:t> = </a:t>
                      </a:r>
                      <a:r>
                        <a:rPr lang="en-US" sz="1600" dirty="0" err="1" smtClean="0"/>
                        <a:t>newlable</a:t>
                      </a:r>
                      <a:r>
                        <a:rPr lang="en-US" sz="1600" dirty="0" smtClean="0"/>
                        <a:t>()</a:t>
                      </a:r>
                    </a:p>
                    <a:p>
                      <a:r>
                        <a:rPr lang="en-US" sz="1600" dirty="0" err="1" smtClean="0"/>
                        <a:t>E.False</a:t>
                      </a:r>
                      <a:r>
                        <a:rPr lang="en-US" sz="1600" dirty="0" smtClean="0"/>
                        <a:t> = S</a:t>
                      </a:r>
                      <a:r>
                        <a:rPr lang="en-US" sz="1600" baseline="-25000" dirty="0" smtClean="0"/>
                        <a:t>1</a:t>
                      </a:r>
                      <a:r>
                        <a:rPr lang="en-US" sz="1600" dirty="0" smtClean="0"/>
                        <a:t>.next =</a:t>
                      </a:r>
                      <a:r>
                        <a:rPr lang="en-US" sz="1600" dirty="0" err="1" smtClean="0"/>
                        <a:t>S.next</a:t>
                      </a:r>
                      <a:endParaRPr lang="en-US" sz="1600" dirty="0" smtClean="0"/>
                    </a:p>
                    <a:p>
                      <a:r>
                        <a:rPr lang="en-US" sz="1400" dirty="0" err="1" smtClean="0"/>
                        <a:t>S.Code</a:t>
                      </a:r>
                      <a:r>
                        <a:rPr lang="en-US" sz="1400" dirty="0" smtClean="0"/>
                        <a:t> = </a:t>
                      </a:r>
                      <a:r>
                        <a:rPr lang="en-US" sz="1400" dirty="0" err="1" smtClean="0"/>
                        <a:t>E.code</a:t>
                      </a:r>
                      <a:r>
                        <a:rPr lang="en-US" sz="1400" dirty="0" smtClean="0"/>
                        <a:t> || </a:t>
                      </a:r>
                      <a:r>
                        <a:rPr lang="en-US" sz="1400" dirty="0" err="1" smtClean="0"/>
                        <a:t>lable</a:t>
                      </a:r>
                      <a:r>
                        <a:rPr lang="en-US" sz="1400" dirty="0" smtClean="0"/>
                        <a:t> (</a:t>
                      </a:r>
                      <a:r>
                        <a:rPr lang="en-US" sz="1400" dirty="0" err="1" smtClean="0"/>
                        <a:t>E.True</a:t>
                      </a:r>
                      <a:r>
                        <a:rPr lang="en-US" sz="1400" dirty="0" smtClean="0"/>
                        <a:t> ‘:’)|| S</a:t>
                      </a:r>
                      <a:r>
                        <a:rPr kumimoji="0" lang="en-US" sz="1600" kern="1200" baseline="-25000" dirty="0" smtClean="0">
                          <a:solidFill>
                            <a:schemeClr val="dk1"/>
                          </a:solidFill>
                          <a:latin typeface="+mn-lt"/>
                          <a:ea typeface="+mn-ea"/>
                          <a:cs typeface="+mn-cs"/>
                        </a:rPr>
                        <a:t>1</a:t>
                      </a:r>
                      <a:r>
                        <a:rPr lang="en-US" sz="1400" dirty="0" smtClean="0"/>
                        <a:t>.code</a:t>
                      </a:r>
                      <a:endParaRPr lang="en-US" sz="1400" dirty="0"/>
                    </a:p>
                  </a:txBody>
                  <a:tcPr marT="45709" marB="45709"/>
                </a:tc>
              </a:tr>
              <a:tr h="2285740">
                <a:tc>
                  <a:txBody>
                    <a:bodyPr/>
                    <a:lstStyle/>
                    <a:p>
                      <a:r>
                        <a:rPr lang="en-US" sz="1600" dirty="0" smtClean="0"/>
                        <a:t>S</a:t>
                      </a:r>
                      <a:r>
                        <a:rPr lang="en-US" sz="1600" dirty="0" smtClean="0">
                          <a:sym typeface="Wingdings" pitchFamily="2" charset="2"/>
                        </a:rPr>
                        <a:t> </a:t>
                      </a:r>
                      <a:r>
                        <a:rPr lang="en-US" sz="1600" b="1" dirty="0" smtClean="0">
                          <a:sym typeface="Wingdings" pitchFamily="2" charset="2"/>
                        </a:rPr>
                        <a:t>if</a:t>
                      </a:r>
                      <a:r>
                        <a:rPr lang="en-US" sz="1600" dirty="0" smtClean="0">
                          <a:sym typeface="Wingdings" pitchFamily="2" charset="2"/>
                        </a:rPr>
                        <a:t> (E) S</a:t>
                      </a:r>
                      <a:r>
                        <a:rPr lang="en-US" sz="1600" baseline="-25000" dirty="0" smtClean="0">
                          <a:sym typeface="Wingdings" pitchFamily="2" charset="2"/>
                        </a:rPr>
                        <a:t>1</a:t>
                      </a:r>
                      <a:r>
                        <a:rPr lang="en-US" sz="1600" dirty="0" smtClean="0">
                          <a:sym typeface="Wingdings" pitchFamily="2" charset="2"/>
                        </a:rPr>
                        <a:t> </a:t>
                      </a:r>
                      <a:r>
                        <a:rPr lang="en-US" sz="1600" b="1" dirty="0" smtClean="0">
                          <a:sym typeface="Wingdings" pitchFamily="2" charset="2"/>
                        </a:rPr>
                        <a:t>else</a:t>
                      </a:r>
                      <a:r>
                        <a:rPr lang="en-US" sz="1600" dirty="0" smtClean="0">
                          <a:sym typeface="Wingdings" pitchFamily="2" charset="2"/>
                        </a:rPr>
                        <a:t> S</a:t>
                      </a:r>
                      <a:r>
                        <a:rPr kumimoji="0" lang="en-US" sz="1600" kern="1200" baseline="-25000" dirty="0" smtClean="0">
                          <a:solidFill>
                            <a:schemeClr val="dk1"/>
                          </a:solidFill>
                          <a:latin typeface="+mn-lt"/>
                          <a:ea typeface="+mn-ea"/>
                          <a:cs typeface="+mn-cs"/>
                          <a:sym typeface="Wingdings" pitchFamily="2" charset="2"/>
                        </a:rPr>
                        <a:t>2</a:t>
                      </a:r>
                      <a:endParaRPr kumimoji="0" lang="en-US" sz="1600" kern="1200" baseline="-25000" dirty="0">
                        <a:solidFill>
                          <a:schemeClr val="dk1"/>
                        </a:solidFill>
                        <a:latin typeface="+mn-lt"/>
                        <a:ea typeface="+mn-ea"/>
                        <a:cs typeface="+mn-cs"/>
                        <a:sym typeface="Wingdings" pitchFamily="2" charset="2"/>
                      </a:endParaRPr>
                    </a:p>
                  </a:txBody>
                  <a:tcPr marT="45709" marB="45709"/>
                </a:tc>
                <a:tc>
                  <a:txBody>
                    <a:bodyPr/>
                    <a:lstStyle/>
                    <a:p>
                      <a:r>
                        <a:rPr lang="en-US" sz="1600" dirty="0" err="1" smtClean="0"/>
                        <a:t>E.True</a:t>
                      </a:r>
                      <a:r>
                        <a:rPr lang="en-US" sz="1600" dirty="0" smtClean="0"/>
                        <a:t> = </a:t>
                      </a:r>
                      <a:r>
                        <a:rPr lang="en-US" sz="1600" dirty="0" err="1" smtClean="0"/>
                        <a:t>newlable</a:t>
                      </a:r>
                      <a:r>
                        <a:rPr lang="en-US" sz="1600" dirty="0" smtClean="0"/>
                        <a:t>()</a:t>
                      </a:r>
                    </a:p>
                    <a:p>
                      <a:r>
                        <a:rPr lang="en-US" sz="1600" dirty="0" err="1" smtClean="0"/>
                        <a:t>E.False</a:t>
                      </a:r>
                      <a:r>
                        <a:rPr lang="en-US" sz="1600" dirty="0" smtClean="0"/>
                        <a:t> =</a:t>
                      </a:r>
                      <a:r>
                        <a:rPr lang="en-US" sz="1600" dirty="0" err="1" smtClean="0"/>
                        <a:t>newlable</a:t>
                      </a:r>
                      <a:endParaRPr lang="en-US" sz="1600" dirty="0" smtClean="0"/>
                    </a:p>
                    <a:p>
                      <a:r>
                        <a:rPr lang="en-US" sz="1600" dirty="0" smtClean="0"/>
                        <a:t>S</a:t>
                      </a:r>
                      <a:r>
                        <a:rPr kumimoji="0" lang="en-US" sz="1600" kern="1200" baseline="-25000" dirty="0" smtClean="0">
                          <a:solidFill>
                            <a:schemeClr val="dk1"/>
                          </a:solidFill>
                          <a:latin typeface="+mn-lt"/>
                          <a:ea typeface="+mn-ea"/>
                          <a:cs typeface="+mn-cs"/>
                        </a:rPr>
                        <a:t>1</a:t>
                      </a:r>
                      <a:r>
                        <a:rPr lang="en-US" sz="1600" dirty="0" smtClean="0"/>
                        <a:t>.next =</a:t>
                      </a:r>
                      <a:r>
                        <a:rPr lang="en-US" sz="1600" dirty="0" err="1" smtClean="0"/>
                        <a:t>S.next</a:t>
                      </a:r>
                      <a:endParaRPr lang="en-U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a:t>
                      </a:r>
                      <a:r>
                        <a:rPr kumimoji="0" lang="en-US" sz="1600" kern="1200" baseline="-25000" dirty="0" smtClean="0">
                          <a:solidFill>
                            <a:schemeClr val="dk1"/>
                          </a:solidFill>
                          <a:latin typeface="+mn-lt"/>
                          <a:ea typeface="+mn-ea"/>
                          <a:cs typeface="+mn-cs"/>
                        </a:rPr>
                        <a:t>2</a:t>
                      </a:r>
                      <a:r>
                        <a:rPr lang="en-US" sz="1600" dirty="0" smtClean="0"/>
                        <a:t>.next =</a:t>
                      </a:r>
                      <a:r>
                        <a:rPr lang="en-US" sz="1600" dirty="0" err="1" smtClean="0"/>
                        <a:t>S.next</a:t>
                      </a:r>
                      <a:endParaRPr lang="en-US" sz="1600" dirty="0" smtClean="0"/>
                    </a:p>
                    <a:p>
                      <a:r>
                        <a:rPr lang="en-US" sz="1600" dirty="0" err="1" smtClean="0"/>
                        <a:t>S.Code</a:t>
                      </a:r>
                      <a:r>
                        <a:rPr lang="en-US" sz="1600" dirty="0" smtClean="0"/>
                        <a:t> = </a:t>
                      </a:r>
                      <a:r>
                        <a:rPr lang="en-US" sz="1600" dirty="0" err="1" smtClean="0"/>
                        <a:t>E.code</a:t>
                      </a:r>
                      <a:r>
                        <a:rPr lang="en-US" sz="1600" dirty="0" smtClean="0"/>
                        <a:t> </a:t>
                      </a:r>
                    </a:p>
                    <a:p>
                      <a:r>
                        <a:rPr lang="en-US" sz="1600" dirty="0" smtClean="0"/>
                        <a:t>|| </a:t>
                      </a:r>
                      <a:r>
                        <a:rPr lang="en-US" sz="1600" dirty="0" err="1" smtClean="0"/>
                        <a:t>lablel</a:t>
                      </a:r>
                      <a:r>
                        <a:rPr lang="en-US" sz="1600" dirty="0" smtClean="0"/>
                        <a:t> (</a:t>
                      </a:r>
                      <a:r>
                        <a:rPr lang="en-US" sz="1600" dirty="0" err="1" smtClean="0"/>
                        <a:t>E.True</a:t>
                      </a:r>
                      <a:r>
                        <a:rPr lang="en-US" sz="1600" dirty="0" smtClean="0"/>
                        <a:t> ‘:’)|| S</a:t>
                      </a:r>
                      <a:r>
                        <a:rPr kumimoji="0" lang="en-US" sz="1600" kern="1200" baseline="-25000" dirty="0" smtClean="0">
                          <a:solidFill>
                            <a:schemeClr val="dk1"/>
                          </a:solidFill>
                          <a:latin typeface="+mn-lt"/>
                          <a:ea typeface="+mn-ea"/>
                          <a:cs typeface="+mn-cs"/>
                        </a:rPr>
                        <a:t>1</a:t>
                      </a:r>
                      <a:r>
                        <a:rPr lang="en-US" sz="1600" dirty="0" smtClean="0"/>
                        <a:t>.code</a:t>
                      </a:r>
                    </a:p>
                    <a:p>
                      <a:r>
                        <a:rPr lang="en-US" sz="1600" dirty="0" smtClean="0"/>
                        <a:t>||</a:t>
                      </a:r>
                      <a:r>
                        <a:rPr lang="en-US" sz="1600" dirty="0" smtClean="0">
                          <a:solidFill>
                            <a:schemeClr val="accent2"/>
                          </a:solidFill>
                        </a:rPr>
                        <a:t>gen(‘</a:t>
                      </a:r>
                      <a:r>
                        <a:rPr lang="en-US" sz="1600" dirty="0" err="1" smtClean="0">
                          <a:solidFill>
                            <a:schemeClr val="accent2"/>
                          </a:solidFill>
                        </a:rPr>
                        <a:t>goto</a:t>
                      </a:r>
                      <a:r>
                        <a:rPr lang="en-US" sz="1600" dirty="0" smtClean="0">
                          <a:solidFill>
                            <a:schemeClr val="accent2"/>
                          </a:solidFill>
                        </a:rPr>
                        <a:t>’, </a:t>
                      </a:r>
                      <a:r>
                        <a:rPr lang="en-US" sz="1600" dirty="0" err="1" smtClean="0">
                          <a:solidFill>
                            <a:schemeClr val="accent2"/>
                          </a:solidFill>
                        </a:rPr>
                        <a:t>S.next</a:t>
                      </a:r>
                      <a:r>
                        <a:rPr lang="en-US" sz="1600" dirty="0" smtClean="0">
                          <a:solidFill>
                            <a:schemeClr val="accent2"/>
                          </a:solidFill>
                        </a:rPr>
                        <a:t>)</a:t>
                      </a:r>
                    </a:p>
                    <a:p>
                      <a:r>
                        <a:rPr lang="en-US" sz="1600" dirty="0" smtClean="0"/>
                        <a:t>||label</a:t>
                      </a:r>
                      <a:r>
                        <a:rPr lang="en-US" sz="1600" baseline="0" dirty="0" smtClean="0"/>
                        <a:t> (</a:t>
                      </a:r>
                      <a:r>
                        <a:rPr lang="en-US" sz="1600" baseline="0" dirty="0" err="1" smtClean="0"/>
                        <a:t>E.false</a:t>
                      </a:r>
                      <a:r>
                        <a:rPr lang="en-US" sz="1600" baseline="0" dirty="0" smtClean="0"/>
                        <a:t> ‘:’)|| S</a:t>
                      </a:r>
                      <a:r>
                        <a:rPr kumimoji="0" lang="en-US" sz="1600" kern="1200" baseline="-25000" dirty="0" smtClean="0">
                          <a:solidFill>
                            <a:schemeClr val="dk1"/>
                          </a:solidFill>
                          <a:latin typeface="+mn-lt"/>
                          <a:ea typeface="+mn-ea"/>
                          <a:cs typeface="+mn-cs"/>
                        </a:rPr>
                        <a:t>2</a:t>
                      </a:r>
                      <a:r>
                        <a:rPr lang="en-US" sz="1600" baseline="0" dirty="0" smtClean="0"/>
                        <a:t>.Code</a:t>
                      </a:r>
                      <a:endParaRPr lang="en-US" sz="1600" dirty="0" smtClean="0"/>
                    </a:p>
                    <a:p>
                      <a:endParaRPr lang="en-US" sz="1600" dirty="0"/>
                    </a:p>
                  </a:txBody>
                  <a:tcPr marT="45709" marB="45709"/>
                </a:tc>
              </a:tr>
            </a:tbl>
          </a:graphicData>
        </a:graphic>
      </p:graphicFrame>
    </p:spTree>
    <p:extLst>
      <p:ext uri="{BB962C8B-B14F-4D97-AF65-F5344CB8AC3E}">
        <p14:creationId xmlns:p14="http://schemas.microsoft.com/office/powerpoint/2010/main" val="2904624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SDD for flow control statements:2</a:t>
            </a:r>
            <a:endParaRPr lang="en-US" dirty="0"/>
          </a:p>
        </p:txBody>
      </p:sp>
      <p:sp>
        <p:nvSpPr>
          <p:cNvPr id="11161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B3FC362-7D5F-4625-A65F-10E5ADCF635C}" type="slidenum">
              <a:rPr lang="en-US" altLang="en-US">
                <a:solidFill>
                  <a:srgbClr val="FFFFFF"/>
                </a:solidFill>
              </a:rPr>
              <a:pPr/>
              <a:t>44</a:t>
            </a:fld>
            <a:endParaRPr lang="en-US" altLang="en-US">
              <a:solidFill>
                <a:srgbClr val="FFFFFF"/>
              </a:solidFill>
            </a:endParaRPr>
          </a:p>
        </p:txBody>
      </p:sp>
      <p:graphicFrame>
        <p:nvGraphicFramePr>
          <p:cNvPr id="4" name="Table 3"/>
          <p:cNvGraphicFramePr>
            <a:graphicFrameLocks noGrp="1"/>
          </p:cNvGraphicFramePr>
          <p:nvPr/>
        </p:nvGraphicFramePr>
        <p:xfrm>
          <a:off x="685800" y="1524000"/>
          <a:ext cx="6096000" cy="2657475"/>
        </p:xfrm>
        <a:graphic>
          <a:graphicData uri="http://schemas.openxmlformats.org/drawingml/2006/table">
            <a:tbl>
              <a:tblPr firstRow="1" bandRow="1">
                <a:tableStyleId>{93296810-A885-4BE3-A3E7-6D5BEEA58F35}</a:tableStyleId>
              </a:tblPr>
              <a:tblGrid>
                <a:gridCol w="3048000"/>
                <a:gridCol w="3048000"/>
              </a:tblGrid>
              <a:tr h="370929">
                <a:tc>
                  <a:txBody>
                    <a:bodyPr/>
                    <a:lstStyle/>
                    <a:p>
                      <a:r>
                        <a:rPr lang="en-US" sz="1600" dirty="0" smtClean="0"/>
                        <a:t>PRODUCTION</a:t>
                      </a:r>
                      <a:endParaRPr lang="en-US" sz="1600" dirty="0"/>
                    </a:p>
                  </a:txBody>
                  <a:tcPr marT="45731" marB="45731"/>
                </a:tc>
                <a:tc>
                  <a:txBody>
                    <a:bodyPr/>
                    <a:lstStyle/>
                    <a:p>
                      <a:r>
                        <a:rPr lang="en-US" sz="1600" dirty="0" smtClean="0"/>
                        <a:t>SEMANTIC RULES</a:t>
                      </a:r>
                      <a:endParaRPr lang="en-US" sz="1600" dirty="0"/>
                    </a:p>
                  </a:txBody>
                  <a:tcPr marT="45731" marB="45731"/>
                </a:tc>
              </a:tr>
              <a:tr h="2286546">
                <a:tc>
                  <a:txBody>
                    <a:bodyPr/>
                    <a:lstStyle/>
                    <a:p>
                      <a:r>
                        <a:rPr lang="en-US" sz="1600" dirty="0" smtClean="0"/>
                        <a:t>S</a:t>
                      </a:r>
                      <a:r>
                        <a:rPr lang="en-US" sz="1600" dirty="0" smtClean="0">
                          <a:sym typeface="Wingdings" pitchFamily="2" charset="2"/>
                        </a:rPr>
                        <a:t> </a:t>
                      </a:r>
                      <a:r>
                        <a:rPr lang="en-US" sz="1600" b="1" dirty="0" smtClean="0">
                          <a:sym typeface="Wingdings" pitchFamily="2" charset="2"/>
                        </a:rPr>
                        <a:t>While</a:t>
                      </a:r>
                      <a:r>
                        <a:rPr lang="en-US" sz="1600" dirty="0" smtClean="0">
                          <a:sym typeface="Wingdings" pitchFamily="2" charset="2"/>
                        </a:rPr>
                        <a:t> (E) S</a:t>
                      </a:r>
                      <a:r>
                        <a:rPr lang="en-US" sz="1600" baseline="-25000" dirty="0" smtClean="0">
                          <a:sym typeface="Wingdings" pitchFamily="2" charset="2"/>
                        </a:rPr>
                        <a:t>1</a:t>
                      </a:r>
                      <a:endParaRPr lang="en-US" sz="1600" baseline="-25000" dirty="0"/>
                    </a:p>
                  </a:txBody>
                  <a:tcPr marT="45731" marB="45731"/>
                </a:tc>
                <a:tc>
                  <a:txBody>
                    <a:bodyPr/>
                    <a:lstStyle/>
                    <a:p>
                      <a:r>
                        <a:rPr lang="en-US" sz="1600" dirty="0" err="1" smtClean="0"/>
                        <a:t>S.begin</a:t>
                      </a:r>
                      <a:r>
                        <a:rPr lang="en-US" sz="1600" dirty="0" smtClean="0"/>
                        <a:t> = </a:t>
                      </a:r>
                      <a:r>
                        <a:rPr lang="en-US" sz="1600" dirty="0" err="1" smtClean="0"/>
                        <a:t>newlabel</a:t>
                      </a:r>
                      <a:r>
                        <a:rPr lang="en-US" sz="1600" dirty="0" smtClean="0"/>
                        <a:t>()</a:t>
                      </a:r>
                    </a:p>
                    <a:p>
                      <a:r>
                        <a:rPr lang="en-US" sz="1600" dirty="0" err="1" smtClean="0"/>
                        <a:t>E.True</a:t>
                      </a:r>
                      <a:r>
                        <a:rPr lang="en-US" sz="1600" dirty="0" smtClean="0"/>
                        <a:t> = </a:t>
                      </a:r>
                      <a:r>
                        <a:rPr lang="en-US" sz="1600" dirty="0" err="1" smtClean="0"/>
                        <a:t>newlabel</a:t>
                      </a:r>
                      <a:r>
                        <a:rPr lang="en-US" sz="1600" dirty="0" smtClean="0"/>
                        <a:t>()</a:t>
                      </a:r>
                    </a:p>
                    <a:p>
                      <a:r>
                        <a:rPr lang="en-US" sz="1600" dirty="0" err="1" smtClean="0"/>
                        <a:t>E.False</a:t>
                      </a:r>
                      <a:r>
                        <a:rPr lang="en-US" sz="1600" dirty="0" smtClean="0"/>
                        <a:t> =</a:t>
                      </a:r>
                      <a:r>
                        <a:rPr lang="en-US" sz="1600" baseline="0" dirty="0" smtClean="0"/>
                        <a:t> </a:t>
                      </a:r>
                      <a:r>
                        <a:rPr lang="en-US" sz="1600" baseline="0" dirty="0" err="1" smtClean="0"/>
                        <a:t>S.next</a:t>
                      </a:r>
                      <a:endParaRPr lang="en-US" sz="1600" dirty="0" smtClean="0"/>
                    </a:p>
                    <a:p>
                      <a:r>
                        <a:rPr lang="en-US" sz="1600" dirty="0" smtClean="0"/>
                        <a:t>S</a:t>
                      </a:r>
                      <a:r>
                        <a:rPr kumimoji="0" lang="en-US" sz="1600" kern="1200" baseline="-25000" dirty="0" smtClean="0">
                          <a:solidFill>
                            <a:schemeClr val="dk1"/>
                          </a:solidFill>
                          <a:latin typeface="+mn-lt"/>
                          <a:ea typeface="+mn-ea"/>
                          <a:cs typeface="+mn-cs"/>
                          <a:sym typeface="Wingdings" pitchFamily="2" charset="2"/>
                        </a:rPr>
                        <a:t>1</a:t>
                      </a:r>
                      <a:r>
                        <a:rPr lang="en-US" sz="1600" dirty="0" smtClean="0"/>
                        <a:t>.next = begin</a:t>
                      </a:r>
                    </a:p>
                    <a:p>
                      <a:r>
                        <a:rPr lang="en-US" sz="1600" dirty="0" err="1" smtClean="0"/>
                        <a:t>S.code</a:t>
                      </a:r>
                      <a:r>
                        <a:rPr lang="en-US" sz="1600" dirty="0" smtClean="0"/>
                        <a:t> =  </a:t>
                      </a:r>
                      <a:r>
                        <a:rPr lang="en-US" sz="1600" dirty="0" err="1" smtClean="0"/>
                        <a:t>lable</a:t>
                      </a:r>
                      <a:r>
                        <a:rPr lang="en-US" sz="1600" dirty="0" smtClean="0"/>
                        <a:t>(</a:t>
                      </a:r>
                      <a:r>
                        <a:rPr lang="en-US" sz="1600" dirty="0" err="1" smtClean="0"/>
                        <a:t>S.begin</a:t>
                      </a:r>
                      <a:r>
                        <a:rPr lang="en-US" sz="1600" dirty="0" smtClean="0"/>
                        <a:t> ‘:’) ||</a:t>
                      </a:r>
                      <a:r>
                        <a:rPr lang="en-US" sz="1600" dirty="0" err="1" smtClean="0"/>
                        <a:t>E.code</a:t>
                      </a:r>
                      <a:r>
                        <a:rPr lang="en-US" sz="1600" dirty="0" smtClean="0"/>
                        <a:t> || </a:t>
                      </a:r>
                      <a:r>
                        <a:rPr lang="en-US" sz="1600" dirty="0" err="1" smtClean="0"/>
                        <a:t>lablel</a:t>
                      </a:r>
                      <a:r>
                        <a:rPr lang="en-US" sz="1600" dirty="0" smtClean="0"/>
                        <a:t> (</a:t>
                      </a:r>
                      <a:r>
                        <a:rPr lang="en-US" sz="1600" dirty="0" err="1" smtClean="0"/>
                        <a:t>E.true</a:t>
                      </a:r>
                      <a:r>
                        <a:rPr lang="en-US" sz="1600" dirty="0" smtClean="0"/>
                        <a:t> ‘:’)|| S</a:t>
                      </a:r>
                      <a:r>
                        <a:rPr kumimoji="0" lang="en-US" sz="1600" kern="1200" baseline="-25000" dirty="0" smtClean="0">
                          <a:solidFill>
                            <a:schemeClr val="dk1"/>
                          </a:solidFill>
                          <a:latin typeface="+mn-lt"/>
                          <a:ea typeface="+mn-ea"/>
                          <a:cs typeface="+mn-cs"/>
                          <a:sym typeface="Wingdings" pitchFamily="2" charset="2"/>
                        </a:rPr>
                        <a:t>1</a:t>
                      </a:r>
                      <a:r>
                        <a:rPr lang="en-US" sz="1600" dirty="0" smtClean="0"/>
                        <a:t>.code||</a:t>
                      </a:r>
                      <a:r>
                        <a:rPr lang="en-US" sz="1600" dirty="0" smtClean="0">
                          <a:solidFill>
                            <a:schemeClr val="tx1"/>
                          </a:solidFill>
                        </a:rPr>
                        <a:t>gen(‘</a:t>
                      </a:r>
                      <a:r>
                        <a:rPr lang="en-US" sz="1600" dirty="0" err="1" smtClean="0">
                          <a:solidFill>
                            <a:schemeClr val="accent2"/>
                          </a:solidFill>
                        </a:rPr>
                        <a:t>goto</a:t>
                      </a:r>
                      <a:r>
                        <a:rPr lang="en-US" sz="1600" dirty="0" smtClean="0">
                          <a:solidFill>
                            <a:schemeClr val="tx1"/>
                          </a:solidFill>
                        </a:rPr>
                        <a:t>’, </a:t>
                      </a:r>
                      <a:r>
                        <a:rPr lang="en-US" sz="1600" dirty="0" err="1" smtClean="0">
                          <a:solidFill>
                            <a:schemeClr val="tx1"/>
                          </a:solidFill>
                        </a:rPr>
                        <a:t>S.begin</a:t>
                      </a:r>
                      <a:r>
                        <a:rPr lang="en-US" sz="1600" dirty="0" smtClean="0">
                          <a:solidFill>
                            <a:schemeClr val="tx1"/>
                          </a:solidFill>
                        </a:rPr>
                        <a:t>)</a:t>
                      </a:r>
                    </a:p>
                    <a:p>
                      <a:endParaRPr lang="en-US" sz="1600" dirty="0"/>
                    </a:p>
                  </a:txBody>
                  <a:tcPr marT="45731" marB="45731"/>
                </a:tc>
              </a:tr>
            </a:tbl>
          </a:graphicData>
        </a:graphic>
      </p:graphicFrame>
    </p:spTree>
    <p:extLst>
      <p:ext uri="{BB962C8B-B14F-4D97-AF65-F5344CB8AC3E}">
        <p14:creationId xmlns:p14="http://schemas.microsoft.com/office/powerpoint/2010/main" val="7506821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Generating 3-address code for compound Boolean expressions using AND, OR</a:t>
            </a:r>
            <a:endParaRPr lang="en-US" dirty="0"/>
          </a:p>
        </p:txBody>
      </p:sp>
      <p:graphicFrame>
        <p:nvGraphicFramePr>
          <p:cNvPr id="5" name="Content Placeholder 4"/>
          <p:cNvGraphicFramePr>
            <a:graphicFrameLocks noGrp="1"/>
          </p:cNvGraphicFramePr>
          <p:nvPr>
            <p:ph sz="quarter" idx="1"/>
          </p:nvPr>
        </p:nvGraphicFramePr>
        <p:xfrm>
          <a:off x="457200" y="1600200"/>
          <a:ext cx="7467600" cy="4119799"/>
        </p:xfrm>
        <a:graphic>
          <a:graphicData uri="http://schemas.openxmlformats.org/drawingml/2006/table">
            <a:tbl>
              <a:tblPr firstRow="1" bandRow="1">
                <a:tableStyleId>{073A0DAA-6AF3-43AB-8588-CEC1D06C72B9}</a:tableStyleId>
              </a:tblPr>
              <a:tblGrid>
                <a:gridCol w="3733800"/>
                <a:gridCol w="3733800"/>
              </a:tblGrid>
              <a:tr h="370787">
                <a:tc>
                  <a:txBody>
                    <a:bodyPr/>
                    <a:lstStyle/>
                    <a:p>
                      <a:r>
                        <a:rPr lang="en-US" sz="1800" dirty="0" smtClean="0"/>
                        <a:t>production</a:t>
                      </a:r>
                      <a:endParaRPr lang="en-US" sz="1800" dirty="0"/>
                    </a:p>
                  </a:txBody>
                  <a:tcPr marT="45713" marB="45713"/>
                </a:tc>
                <a:tc>
                  <a:txBody>
                    <a:bodyPr/>
                    <a:lstStyle/>
                    <a:p>
                      <a:r>
                        <a:rPr lang="en-US" sz="1800" dirty="0" smtClean="0"/>
                        <a:t>Semantic rules</a:t>
                      </a:r>
                      <a:endParaRPr lang="en-US" sz="1800" dirty="0"/>
                    </a:p>
                  </a:txBody>
                  <a:tcPr marT="45713" marB="45713"/>
                </a:tc>
              </a:tr>
              <a:tr h="1737237">
                <a:tc>
                  <a:txBody>
                    <a:bodyPr/>
                    <a:lstStyle/>
                    <a:p>
                      <a:r>
                        <a:rPr lang="en-US" sz="1800" dirty="0" smtClean="0">
                          <a:sym typeface="Wingdings" pitchFamily="2" charset="2"/>
                        </a:rPr>
                        <a:t>E E</a:t>
                      </a:r>
                      <a:r>
                        <a:rPr lang="en-US" sz="1800" baseline="-25000" dirty="0" smtClean="0">
                          <a:sym typeface="Wingdings" pitchFamily="2" charset="2"/>
                        </a:rPr>
                        <a:t>1</a:t>
                      </a:r>
                      <a:r>
                        <a:rPr lang="en-US" sz="1800" dirty="0" smtClean="0">
                          <a:sym typeface="Wingdings" pitchFamily="2" charset="2"/>
                        </a:rPr>
                        <a:t> || E</a:t>
                      </a:r>
                      <a:r>
                        <a:rPr kumimoji="0" lang="en-US" sz="1800" kern="1200" baseline="-25000" dirty="0" smtClean="0">
                          <a:solidFill>
                            <a:schemeClr val="dk1"/>
                          </a:solidFill>
                          <a:latin typeface="+mn-lt"/>
                          <a:ea typeface="+mn-ea"/>
                          <a:cs typeface="+mn-cs"/>
                          <a:sym typeface="Wingdings" pitchFamily="2" charset="2"/>
                        </a:rPr>
                        <a:t>2</a:t>
                      </a:r>
                      <a:endParaRPr kumimoji="0" lang="en-US" sz="1800" kern="1200" baseline="-25000" dirty="0">
                        <a:solidFill>
                          <a:schemeClr val="dk1"/>
                        </a:solidFill>
                        <a:latin typeface="+mn-lt"/>
                        <a:ea typeface="+mn-ea"/>
                        <a:cs typeface="+mn-cs"/>
                        <a:sym typeface="Wingdings" pitchFamily="2" charset="2"/>
                      </a:endParaRPr>
                    </a:p>
                  </a:txBody>
                  <a:tcPr marT="45713" marB="45713"/>
                </a:tc>
                <a:tc>
                  <a:txBody>
                    <a:bodyPr/>
                    <a:lstStyle/>
                    <a:p>
                      <a:r>
                        <a:rPr kumimoji="0" lang="en-US" sz="1800" kern="1200" baseline="0" dirty="0" smtClean="0">
                          <a:solidFill>
                            <a:schemeClr val="dk1"/>
                          </a:solidFill>
                          <a:latin typeface="+mn-lt"/>
                          <a:ea typeface="+mn-ea"/>
                          <a:cs typeface="+mn-cs"/>
                          <a:sym typeface="Wingdings" pitchFamily="2" charset="2"/>
                        </a:rPr>
                        <a:t>E</a:t>
                      </a:r>
                      <a:r>
                        <a:rPr kumimoji="0" lang="en-US" sz="1800" kern="1200" baseline="-25000" dirty="0" smtClean="0">
                          <a:solidFill>
                            <a:schemeClr val="dk1"/>
                          </a:solidFill>
                          <a:latin typeface="+mn-lt"/>
                          <a:ea typeface="+mn-ea"/>
                          <a:cs typeface="+mn-cs"/>
                          <a:sym typeface="Wingdings" pitchFamily="2" charset="2"/>
                        </a:rPr>
                        <a:t>1</a:t>
                      </a:r>
                      <a:r>
                        <a:rPr lang="en-US" sz="1800" dirty="0" smtClean="0"/>
                        <a:t>.true</a:t>
                      </a:r>
                      <a:r>
                        <a:rPr lang="en-US" sz="1800" baseline="0" dirty="0" smtClean="0"/>
                        <a:t> = </a:t>
                      </a:r>
                      <a:r>
                        <a:rPr lang="en-US" sz="1800" baseline="0" dirty="0" smtClean="0">
                          <a:solidFill>
                            <a:srgbClr val="FF0000"/>
                          </a:solidFill>
                        </a:rPr>
                        <a:t>E. True</a:t>
                      </a:r>
                    </a:p>
                    <a:p>
                      <a:r>
                        <a:rPr kumimoji="0" lang="en-US" sz="1800" kern="1200" baseline="0" dirty="0" smtClean="0">
                          <a:solidFill>
                            <a:schemeClr val="dk1"/>
                          </a:solidFill>
                          <a:latin typeface="+mn-lt"/>
                          <a:ea typeface="+mn-ea"/>
                          <a:cs typeface="+mn-cs"/>
                          <a:sym typeface="Wingdings" pitchFamily="2" charset="2"/>
                        </a:rPr>
                        <a:t>E</a:t>
                      </a:r>
                      <a:r>
                        <a:rPr kumimoji="0" lang="en-US" sz="1800" kern="1200" baseline="-25000" dirty="0" smtClean="0">
                          <a:solidFill>
                            <a:schemeClr val="dk1"/>
                          </a:solidFill>
                          <a:latin typeface="+mn-lt"/>
                          <a:ea typeface="+mn-ea"/>
                          <a:cs typeface="+mn-cs"/>
                          <a:sym typeface="Wingdings" pitchFamily="2" charset="2"/>
                        </a:rPr>
                        <a:t>1</a:t>
                      </a:r>
                      <a:r>
                        <a:rPr lang="en-US" sz="1800" baseline="0" dirty="0" smtClean="0"/>
                        <a:t>. false= </a:t>
                      </a:r>
                      <a:r>
                        <a:rPr lang="en-US" sz="1800" baseline="0" dirty="0" err="1" smtClean="0"/>
                        <a:t>newlabel</a:t>
                      </a:r>
                      <a:r>
                        <a:rPr lang="en-US" sz="1800" baseline="0" dirty="0" smtClean="0"/>
                        <a:t>()</a:t>
                      </a:r>
                    </a:p>
                    <a:p>
                      <a:r>
                        <a:rPr kumimoji="0" lang="en-US" sz="1800" kern="1200" baseline="0" dirty="0" smtClean="0">
                          <a:solidFill>
                            <a:schemeClr val="dk1"/>
                          </a:solidFill>
                          <a:latin typeface="+mn-lt"/>
                          <a:ea typeface="+mn-ea"/>
                          <a:cs typeface="+mn-cs"/>
                          <a:sym typeface="Wingdings" pitchFamily="2" charset="2"/>
                        </a:rPr>
                        <a:t>E</a:t>
                      </a:r>
                      <a:r>
                        <a:rPr kumimoji="0" lang="en-US" sz="1800" kern="1200" baseline="-25000" dirty="0" smtClean="0">
                          <a:solidFill>
                            <a:schemeClr val="dk1"/>
                          </a:solidFill>
                          <a:latin typeface="+mn-lt"/>
                          <a:ea typeface="+mn-ea"/>
                          <a:cs typeface="+mn-cs"/>
                          <a:sym typeface="Wingdings" pitchFamily="2" charset="2"/>
                        </a:rPr>
                        <a:t>2</a:t>
                      </a:r>
                      <a:r>
                        <a:rPr lang="en-US" sz="1800" baseline="0" dirty="0" smtClean="0"/>
                        <a:t>.true = E. true</a:t>
                      </a:r>
                    </a:p>
                    <a:p>
                      <a:r>
                        <a:rPr kumimoji="0" lang="en-US" sz="1800" kern="1200" baseline="0" dirty="0" smtClean="0">
                          <a:solidFill>
                            <a:schemeClr val="dk1"/>
                          </a:solidFill>
                          <a:latin typeface="+mn-lt"/>
                          <a:ea typeface="+mn-ea"/>
                          <a:cs typeface="+mn-cs"/>
                          <a:sym typeface="Wingdings" pitchFamily="2" charset="2"/>
                        </a:rPr>
                        <a:t>E</a:t>
                      </a:r>
                      <a:r>
                        <a:rPr kumimoji="0" lang="en-US" sz="1800" kern="1200" baseline="-25000" dirty="0" smtClean="0">
                          <a:solidFill>
                            <a:schemeClr val="dk1"/>
                          </a:solidFill>
                          <a:latin typeface="+mn-lt"/>
                          <a:ea typeface="+mn-ea"/>
                          <a:cs typeface="+mn-cs"/>
                          <a:sym typeface="Wingdings" pitchFamily="2" charset="2"/>
                        </a:rPr>
                        <a:t>2</a:t>
                      </a:r>
                      <a:r>
                        <a:rPr lang="en-US" sz="1800" baseline="0" dirty="0" smtClean="0"/>
                        <a:t>.false = </a:t>
                      </a:r>
                      <a:r>
                        <a:rPr lang="en-US" sz="1800" baseline="0" dirty="0" err="1" smtClean="0"/>
                        <a:t>E.false</a:t>
                      </a:r>
                      <a:endParaRPr lang="en-US" sz="1800" baseline="0" dirty="0" smtClean="0"/>
                    </a:p>
                    <a:p>
                      <a:r>
                        <a:rPr lang="en-US" sz="1800" baseline="0" dirty="0" smtClean="0"/>
                        <a:t>E. code = E</a:t>
                      </a:r>
                      <a:r>
                        <a:rPr kumimoji="0" lang="en-US" sz="1800" kern="1200" baseline="-25000" dirty="0" smtClean="0">
                          <a:solidFill>
                            <a:schemeClr val="dk1"/>
                          </a:solidFill>
                          <a:latin typeface="+mn-lt"/>
                          <a:ea typeface="+mn-ea"/>
                          <a:cs typeface="+mn-cs"/>
                          <a:sym typeface="Wingdings" pitchFamily="2" charset="2"/>
                        </a:rPr>
                        <a:t>1</a:t>
                      </a:r>
                      <a:r>
                        <a:rPr lang="en-US" sz="1800" baseline="0" dirty="0" smtClean="0"/>
                        <a:t>.code || label(E</a:t>
                      </a:r>
                      <a:r>
                        <a:rPr kumimoji="0" lang="en-US" sz="1800" kern="1200" baseline="-25000" dirty="0" smtClean="0">
                          <a:solidFill>
                            <a:schemeClr val="dk1"/>
                          </a:solidFill>
                          <a:latin typeface="+mn-lt"/>
                          <a:ea typeface="+mn-ea"/>
                          <a:cs typeface="+mn-cs"/>
                          <a:sym typeface="Wingdings" pitchFamily="2" charset="2"/>
                        </a:rPr>
                        <a:t>1</a:t>
                      </a:r>
                      <a:r>
                        <a:rPr lang="en-US" sz="1800" baseline="0" dirty="0" smtClean="0"/>
                        <a:t>.false)||E</a:t>
                      </a:r>
                      <a:r>
                        <a:rPr kumimoji="0" lang="en-US" sz="1800" kern="1200" baseline="-25000" dirty="0" smtClean="0">
                          <a:solidFill>
                            <a:schemeClr val="dk1"/>
                          </a:solidFill>
                          <a:latin typeface="+mn-lt"/>
                          <a:ea typeface="+mn-ea"/>
                          <a:cs typeface="+mn-cs"/>
                          <a:sym typeface="Wingdings" pitchFamily="2" charset="2"/>
                        </a:rPr>
                        <a:t>2</a:t>
                      </a:r>
                      <a:r>
                        <a:rPr lang="en-US" sz="1800" baseline="0" dirty="0" smtClean="0"/>
                        <a:t>.code</a:t>
                      </a:r>
                      <a:endParaRPr lang="en-US" sz="1800" dirty="0"/>
                    </a:p>
                  </a:txBody>
                  <a:tcPr marT="45713" marB="45713"/>
                </a:tc>
              </a:tr>
              <a:tr h="2011539">
                <a:tc>
                  <a:txBody>
                    <a:bodyPr/>
                    <a:lstStyle/>
                    <a:p>
                      <a:r>
                        <a:rPr lang="en-US" sz="1800" dirty="0" smtClean="0">
                          <a:sym typeface="Wingdings" pitchFamily="2" charset="2"/>
                        </a:rPr>
                        <a:t>E E</a:t>
                      </a:r>
                      <a:r>
                        <a:rPr kumimoji="0" lang="en-US" sz="1800" kern="1200" baseline="-25000" dirty="0" smtClean="0">
                          <a:solidFill>
                            <a:schemeClr val="dk1"/>
                          </a:solidFill>
                          <a:latin typeface="+mn-lt"/>
                          <a:ea typeface="+mn-ea"/>
                          <a:cs typeface="+mn-cs"/>
                          <a:sym typeface="Wingdings" pitchFamily="2" charset="2"/>
                        </a:rPr>
                        <a:t>1</a:t>
                      </a:r>
                      <a:r>
                        <a:rPr lang="en-US" sz="1800" dirty="0" smtClean="0">
                          <a:sym typeface="Wingdings" pitchFamily="2" charset="2"/>
                        </a:rPr>
                        <a:t> &amp;&amp; E</a:t>
                      </a:r>
                      <a:r>
                        <a:rPr kumimoji="0" lang="en-US" sz="1800" kern="1200" baseline="-25000" dirty="0" smtClean="0">
                          <a:solidFill>
                            <a:schemeClr val="dk1"/>
                          </a:solidFill>
                          <a:latin typeface="+mn-lt"/>
                          <a:ea typeface="+mn-ea"/>
                          <a:cs typeface="+mn-cs"/>
                          <a:sym typeface="Wingdings" pitchFamily="2" charset="2"/>
                        </a:rPr>
                        <a:t>2</a:t>
                      </a:r>
                      <a:endParaRPr kumimoji="0" lang="en-US" sz="1800" kern="1200" baseline="-25000" dirty="0">
                        <a:solidFill>
                          <a:schemeClr val="dk1"/>
                        </a:solidFill>
                        <a:latin typeface="+mn-lt"/>
                        <a:ea typeface="+mn-ea"/>
                        <a:cs typeface="+mn-cs"/>
                        <a:sym typeface="Wingdings" pitchFamily="2" charset="2"/>
                      </a:endParaRPr>
                    </a:p>
                  </a:txBody>
                  <a:tcPr marT="45713" marB="45713"/>
                </a:tc>
                <a:tc>
                  <a:txBody>
                    <a:bodyPr/>
                    <a:lstStyle/>
                    <a:p>
                      <a:r>
                        <a:rPr kumimoji="0" lang="en-US" sz="1800" kern="1200" baseline="0" dirty="0" smtClean="0">
                          <a:solidFill>
                            <a:schemeClr val="dk1"/>
                          </a:solidFill>
                          <a:latin typeface="+mn-lt"/>
                          <a:ea typeface="+mn-ea"/>
                          <a:cs typeface="+mn-cs"/>
                          <a:sym typeface="Wingdings" pitchFamily="2" charset="2"/>
                        </a:rPr>
                        <a:t>E</a:t>
                      </a:r>
                      <a:r>
                        <a:rPr kumimoji="0" lang="en-US" sz="1800" kern="1200" baseline="-25000" dirty="0" smtClean="0">
                          <a:solidFill>
                            <a:schemeClr val="dk1"/>
                          </a:solidFill>
                          <a:latin typeface="+mn-lt"/>
                          <a:ea typeface="+mn-ea"/>
                          <a:cs typeface="+mn-cs"/>
                          <a:sym typeface="Wingdings" pitchFamily="2" charset="2"/>
                        </a:rPr>
                        <a:t>1</a:t>
                      </a:r>
                      <a:r>
                        <a:rPr lang="en-US" sz="1800" dirty="0" smtClean="0"/>
                        <a:t>.true</a:t>
                      </a:r>
                      <a:r>
                        <a:rPr lang="en-US" sz="1800" baseline="0" dirty="0" smtClean="0"/>
                        <a:t> = </a:t>
                      </a:r>
                      <a:r>
                        <a:rPr lang="en-US" sz="1800" baseline="0" dirty="0" err="1" smtClean="0"/>
                        <a:t>Newlabel</a:t>
                      </a:r>
                      <a:r>
                        <a:rPr lang="en-US" sz="1800" baseline="0" dirty="0" smtClean="0"/>
                        <a:t>()</a:t>
                      </a:r>
                    </a:p>
                    <a:p>
                      <a:r>
                        <a:rPr kumimoji="0" lang="en-US" sz="1800" kern="1200" baseline="0" dirty="0" smtClean="0">
                          <a:solidFill>
                            <a:schemeClr val="dk1"/>
                          </a:solidFill>
                          <a:latin typeface="+mn-lt"/>
                          <a:ea typeface="+mn-ea"/>
                          <a:cs typeface="+mn-cs"/>
                          <a:sym typeface="Wingdings" pitchFamily="2" charset="2"/>
                        </a:rPr>
                        <a:t>E</a:t>
                      </a:r>
                      <a:r>
                        <a:rPr kumimoji="0" lang="en-US" sz="1800" kern="1200" baseline="-25000" dirty="0" smtClean="0">
                          <a:solidFill>
                            <a:schemeClr val="dk1"/>
                          </a:solidFill>
                          <a:latin typeface="+mn-lt"/>
                          <a:ea typeface="+mn-ea"/>
                          <a:cs typeface="+mn-cs"/>
                          <a:sym typeface="Wingdings" pitchFamily="2" charset="2"/>
                        </a:rPr>
                        <a:t>1</a:t>
                      </a:r>
                      <a:r>
                        <a:rPr lang="en-US" sz="1800" baseline="0" dirty="0" smtClean="0"/>
                        <a:t>. false=</a:t>
                      </a:r>
                      <a:r>
                        <a:rPr lang="en-US" sz="1800" baseline="0" dirty="0" err="1" smtClean="0">
                          <a:solidFill>
                            <a:srgbClr val="FF0000"/>
                          </a:solidFill>
                        </a:rPr>
                        <a:t>E.false</a:t>
                      </a:r>
                      <a:endParaRPr lang="en-US" sz="1800" baseline="0" dirty="0" smtClean="0">
                        <a:solidFill>
                          <a:srgbClr val="FF0000"/>
                        </a:solidFill>
                      </a:endParaRPr>
                    </a:p>
                    <a:p>
                      <a:r>
                        <a:rPr kumimoji="0" lang="en-US" sz="1800" kern="1200" baseline="0" dirty="0" smtClean="0">
                          <a:solidFill>
                            <a:schemeClr val="dk1"/>
                          </a:solidFill>
                          <a:latin typeface="+mn-lt"/>
                          <a:ea typeface="+mn-ea"/>
                          <a:cs typeface="+mn-cs"/>
                          <a:sym typeface="Wingdings" pitchFamily="2" charset="2"/>
                        </a:rPr>
                        <a:t>E</a:t>
                      </a:r>
                      <a:r>
                        <a:rPr kumimoji="0" lang="en-US" sz="1800" kern="1200" baseline="-25000" dirty="0" smtClean="0">
                          <a:solidFill>
                            <a:schemeClr val="dk1"/>
                          </a:solidFill>
                          <a:latin typeface="+mn-lt"/>
                          <a:ea typeface="+mn-ea"/>
                          <a:cs typeface="+mn-cs"/>
                          <a:sym typeface="Wingdings" pitchFamily="2" charset="2"/>
                        </a:rPr>
                        <a:t>2</a:t>
                      </a:r>
                      <a:r>
                        <a:rPr lang="en-US" sz="1800" baseline="0" dirty="0" smtClean="0"/>
                        <a:t>.true = E. true</a:t>
                      </a:r>
                    </a:p>
                    <a:p>
                      <a:r>
                        <a:rPr kumimoji="0" lang="en-US" sz="1800" kern="1200" baseline="0" dirty="0" smtClean="0">
                          <a:solidFill>
                            <a:schemeClr val="dk1"/>
                          </a:solidFill>
                          <a:latin typeface="+mn-lt"/>
                          <a:ea typeface="+mn-ea"/>
                          <a:cs typeface="+mn-cs"/>
                          <a:sym typeface="Wingdings" pitchFamily="2" charset="2"/>
                        </a:rPr>
                        <a:t>E</a:t>
                      </a:r>
                      <a:r>
                        <a:rPr kumimoji="0" lang="en-US" sz="1800" kern="1200" baseline="-25000" dirty="0" smtClean="0">
                          <a:solidFill>
                            <a:schemeClr val="dk1"/>
                          </a:solidFill>
                          <a:latin typeface="+mn-lt"/>
                          <a:ea typeface="+mn-ea"/>
                          <a:cs typeface="+mn-cs"/>
                          <a:sym typeface="Wingdings" pitchFamily="2" charset="2"/>
                        </a:rPr>
                        <a:t>2</a:t>
                      </a:r>
                      <a:r>
                        <a:rPr lang="en-US" sz="1800" baseline="0" dirty="0" smtClean="0"/>
                        <a:t>.false = </a:t>
                      </a:r>
                      <a:r>
                        <a:rPr lang="en-US" sz="1800" baseline="0" dirty="0" err="1" smtClean="0"/>
                        <a:t>E.false</a:t>
                      </a:r>
                      <a:endParaRPr lang="en-US" sz="1800" baseline="0" dirty="0" smtClean="0"/>
                    </a:p>
                    <a:p>
                      <a:r>
                        <a:rPr lang="en-US" sz="1800" baseline="0" dirty="0" smtClean="0"/>
                        <a:t>E. code = E</a:t>
                      </a:r>
                      <a:r>
                        <a:rPr kumimoji="0" lang="en-US" sz="1800" kern="1200" baseline="-25000" dirty="0" smtClean="0">
                          <a:solidFill>
                            <a:schemeClr val="dk1"/>
                          </a:solidFill>
                          <a:latin typeface="+mn-lt"/>
                          <a:ea typeface="+mn-ea"/>
                          <a:cs typeface="+mn-cs"/>
                          <a:sym typeface="Wingdings" pitchFamily="2" charset="2"/>
                        </a:rPr>
                        <a:t>1</a:t>
                      </a:r>
                      <a:r>
                        <a:rPr lang="en-US" sz="1800" baseline="0" dirty="0" smtClean="0"/>
                        <a:t>.code || label(E</a:t>
                      </a:r>
                      <a:r>
                        <a:rPr kumimoji="0" lang="en-US" sz="1800" kern="1200" baseline="-25000" dirty="0" smtClean="0">
                          <a:solidFill>
                            <a:schemeClr val="dk1"/>
                          </a:solidFill>
                          <a:latin typeface="+mn-lt"/>
                          <a:ea typeface="+mn-ea"/>
                          <a:cs typeface="+mn-cs"/>
                          <a:sym typeface="Wingdings" pitchFamily="2" charset="2"/>
                        </a:rPr>
                        <a:t>1</a:t>
                      </a:r>
                      <a:r>
                        <a:rPr lang="en-US" sz="1800" baseline="0" dirty="0" smtClean="0"/>
                        <a:t>.true)||E</a:t>
                      </a:r>
                      <a:r>
                        <a:rPr kumimoji="0" lang="en-US" sz="1800" kern="1200" baseline="-25000" dirty="0" smtClean="0">
                          <a:solidFill>
                            <a:schemeClr val="dk1"/>
                          </a:solidFill>
                          <a:latin typeface="+mn-lt"/>
                          <a:ea typeface="+mn-ea"/>
                          <a:cs typeface="+mn-cs"/>
                          <a:sym typeface="Wingdings" pitchFamily="2" charset="2"/>
                        </a:rPr>
                        <a:t>2</a:t>
                      </a:r>
                      <a:r>
                        <a:rPr lang="en-US" sz="1800" baseline="0" dirty="0" smtClean="0"/>
                        <a:t>.code</a:t>
                      </a:r>
                      <a:endParaRPr lang="en-US" sz="1800" dirty="0" smtClean="0"/>
                    </a:p>
                    <a:p>
                      <a:endParaRPr lang="en-US" sz="1800" dirty="0"/>
                    </a:p>
                  </a:txBody>
                  <a:tcPr marT="45713" marB="45713"/>
                </a:tc>
              </a:tr>
            </a:tbl>
          </a:graphicData>
        </a:graphic>
      </p:graphicFrame>
      <p:sp>
        <p:nvSpPr>
          <p:cNvPr id="112657"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E8A8B0-4D35-4CA6-80FE-782AADCE6495}" type="slidenum">
              <a:rPr lang="en-US" altLang="en-US">
                <a:solidFill>
                  <a:srgbClr val="FFFFFF"/>
                </a:solidFill>
              </a:rPr>
              <a:pPr/>
              <a:t>45</a:t>
            </a:fld>
            <a:endParaRPr lang="en-US" altLang="en-US">
              <a:solidFill>
                <a:srgbClr val="FFFFFF"/>
              </a:solidFill>
            </a:endParaRPr>
          </a:p>
        </p:txBody>
      </p:sp>
    </p:spTree>
    <p:extLst>
      <p:ext uri="{BB962C8B-B14F-4D97-AF65-F5344CB8AC3E}">
        <p14:creationId xmlns:p14="http://schemas.microsoft.com/office/powerpoint/2010/main" val="1875447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Generating 3-address code for SIMPLE Boolean expressions</a:t>
            </a:r>
            <a:endParaRPr lang="en-US" dirty="0"/>
          </a:p>
        </p:txBody>
      </p:sp>
      <p:graphicFrame>
        <p:nvGraphicFramePr>
          <p:cNvPr id="5" name="Content Placeholder 4"/>
          <p:cNvGraphicFramePr>
            <a:graphicFrameLocks noGrp="1"/>
          </p:cNvGraphicFramePr>
          <p:nvPr>
            <p:ph sz="quarter" idx="1"/>
          </p:nvPr>
        </p:nvGraphicFramePr>
        <p:xfrm>
          <a:off x="457200" y="1600200"/>
          <a:ext cx="7467600" cy="3484880"/>
        </p:xfrm>
        <a:graphic>
          <a:graphicData uri="http://schemas.openxmlformats.org/drawingml/2006/table">
            <a:tbl>
              <a:tblPr firstRow="1" bandRow="1">
                <a:tableStyleId>{073A0DAA-6AF3-43AB-8588-CEC1D06C72B9}</a:tableStyleId>
              </a:tblPr>
              <a:tblGrid>
                <a:gridCol w="3733800"/>
                <a:gridCol w="3733800"/>
              </a:tblGrid>
              <a:tr h="370840">
                <a:tc>
                  <a:txBody>
                    <a:bodyPr/>
                    <a:lstStyle/>
                    <a:p>
                      <a:r>
                        <a:rPr lang="en-US" dirty="0" smtClean="0"/>
                        <a:t>production</a:t>
                      </a:r>
                      <a:endParaRPr lang="en-US" dirty="0"/>
                    </a:p>
                  </a:txBody>
                  <a:tcPr/>
                </a:tc>
                <a:tc>
                  <a:txBody>
                    <a:bodyPr/>
                    <a:lstStyle/>
                    <a:p>
                      <a:r>
                        <a:rPr lang="en-US" dirty="0" smtClean="0"/>
                        <a:t>Semantic rules</a:t>
                      </a:r>
                      <a:endParaRPr lang="en-US" dirty="0"/>
                    </a:p>
                  </a:txBody>
                  <a:tcPr/>
                </a:tc>
              </a:tr>
              <a:tr h="370840">
                <a:tc>
                  <a:txBody>
                    <a:bodyPr/>
                    <a:lstStyle/>
                    <a:p>
                      <a:r>
                        <a:rPr lang="en-US" dirty="0" smtClean="0">
                          <a:sym typeface="Wingdings" pitchFamily="2" charset="2"/>
                        </a:rPr>
                        <a:t>E !E1</a:t>
                      </a:r>
                      <a:endParaRPr lang="en-US" dirty="0"/>
                    </a:p>
                  </a:txBody>
                  <a:tcPr/>
                </a:tc>
                <a:tc>
                  <a:txBody>
                    <a:bodyPr/>
                    <a:lstStyle/>
                    <a:p>
                      <a:r>
                        <a:rPr lang="en-US" dirty="0" smtClean="0"/>
                        <a:t>E1.true</a:t>
                      </a:r>
                      <a:r>
                        <a:rPr lang="en-US" baseline="0" dirty="0" smtClean="0"/>
                        <a:t> = E. false</a:t>
                      </a:r>
                    </a:p>
                    <a:p>
                      <a:r>
                        <a:rPr lang="en-US" baseline="0" dirty="0" smtClean="0"/>
                        <a:t>E1. false= </a:t>
                      </a:r>
                      <a:r>
                        <a:rPr lang="en-US" baseline="0" dirty="0" err="1" smtClean="0"/>
                        <a:t>E.true</a:t>
                      </a:r>
                      <a:endParaRPr lang="en-US" baseline="0" dirty="0" smtClean="0"/>
                    </a:p>
                    <a:p>
                      <a:r>
                        <a:rPr lang="en-US" baseline="0" dirty="0" smtClean="0"/>
                        <a:t>E. Code = E1.code</a:t>
                      </a:r>
                      <a:endParaRPr lang="en-US" dirty="0"/>
                    </a:p>
                  </a:txBody>
                  <a:tcPr/>
                </a:tc>
              </a:tr>
              <a:tr h="370840">
                <a:tc>
                  <a:txBody>
                    <a:bodyPr/>
                    <a:lstStyle/>
                    <a:p>
                      <a:r>
                        <a:rPr lang="en-US" dirty="0" smtClean="0">
                          <a:sym typeface="Wingdings" pitchFamily="2" charset="2"/>
                        </a:rPr>
                        <a:t>E E1 </a:t>
                      </a:r>
                      <a:r>
                        <a:rPr lang="en-US" dirty="0" err="1" smtClean="0">
                          <a:solidFill>
                            <a:schemeClr val="accent2"/>
                          </a:solidFill>
                          <a:sym typeface="Wingdings" pitchFamily="2" charset="2"/>
                        </a:rPr>
                        <a:t>relop</a:t>
                      </a:r>
                      <a:r>
                        <a:rPr lang="en-US" dirty="0" smtClean="0">
                          <a:solidFill>
                            <a:schemeClr val="accent2"/>
                          </a:solidFill>
                          <a:sym typeface="Wingdings" pitchFamily="2" charset="2"/>
                        </a:rPr>
                        <a:t> </a:t>
                      </a:r>
                      <a:r>
                        <a:rPr lang="en-US" dirty="0" smtClean="0">
                          <a:sym typeface="Wingdings" pitchFamily="2" charset="2"/>
                        </a:rPr>
                        <a:t>E2</a:t>
                      </a:r>
                      <a:endParaRPr lang="en-US" dirty="0"/>
                    </a:p>
                  </a:txBody>
                  <a:tcPr/>
                </a:tc>
                <a:tc>
                  <a:txBody>
                    <a:bodyPr/>
                    <a:lstStyle/>
                    <a:p>
                      <a:r>
                        <a:rPr lang="en-US" baseline="0" dirty="0" smtClean="0"/>
                        <a:t>E. Code = E1.code ||E2.code </a:t>
                      </a:r>
                    </a:p>
                    <a:p>
                      <a:r>
                        <a:rPr lang="en-US" dirty="0" smtClean="0"/>
                        <a:t>|| </a:t>
                      </a:r>
                      <a:r>
                        <a:rPr lang="en-US" dirty="0" smtClean="0">
                          <a:solidFill>
                            <a:schemeClr val="accent2"/>
                          </a:solidFill>
                        </a:rPr>
                        <a:t>gen </a:t>
                      </a:r>
                      <a:r>
                        <a:rPr lang="en-US" dirty="0" smtClean="0"/>
                        <a:t>(“</a:t>
                      </a:r>
                      <a:r>
                        <a:rPr lang="en-US" dirty="0" smtClean="0">
                          <a:solidFill>
                            <a:schemeClr val="tx1"/>
                          </a:solidFill>
                        </a:rPr>
                        <a:t>if </a:t>
                      </a:r>
                      <a:r>
                        <a:rPr lang="en-US" dirty="0" smtClean="0">
                          <a:solidFill>
                            <a:schemeClr val="accent2"/>
                          </a:solidFill>
                        </a:rPr>
                        <a:t>“ E1.addr </a:t>
                      </a:r>
                      <a:r>
                        <a:rPr lang="en-US" dirty="0" err="1" smtClean="0">
                          <a:solidFill>
                            <a:schemeClr val="tx1"/>
                          </a:solidFill>
                        </a:rPr>
                        <a:t>rel.op</a:t>
                      </a:r>
                      <a:r>
                        <a:rPr lang="en-US" dirty="0" smtClean="0">
                          <a:solidFill>
                            <a:schemeClr val="accent2"/>
                          </a:solidFill>
                        </a:rPr>
                        <a:t> E2.addr ‘</a:t>
                      </a:r>
                      <a:r>
                        <a:rPr lang="en-US" dirty="0" err="1" smtClean="0">
                          <a:solidFill>
                            <a:schemeClr val="tx1"/>
                          </a:solidFill>
                        </a:rPr>
                        <a:t>goto</a:t>
                      </a:r>
                      <a:r>
                        <a:rPr lang="en-US" dirty="0" smtClean="0">
                          <a:solidFill>
                            <a:schemeClr val="tx1"/>
                          </a:solidFill>
                        </a:rPr>
                        <a:t>’</a:t>
                      </a:r>
                      <a:r>
                        <a:rPr lang="en-US" dirty="0" smtClean="0">
                          <a:solidFill>
                            <a:schemeClr val="accent2"/>
                          </a:solidFill>
                        </a:rPr>
                        <a:t> </a:t>
                      </a:r>
                      <a:r>
                        <a:rPr lang="en-US" dirty="0" err="1" smtClean="0">
                          <a:solidFill>
                            <a:schemeClr val="accent2"/>
                          </a:solidFill>
                        </a:rPr>
                        <a:t>E.true</a:t>
                      </a:r>
                      <a:r>
                        <a:rPr lang="en-US" dirty="0" smtClean="0"/>
                        <a:t>) ||gen(‘</a:t>
                      </a:r>
                      <a:r>
                        <a:rPr lang="en-US" dirty="0" err="1" smtClean="0"/>
                        <a:t>goto</a:t>
                      </a:r>
                      <a:r>
                        <a:rPr lang="en-US" dirty="0" smtClean="0"/>
                        <a:t>’ </a:t>
                      </a:r>
                      <a:r>
                        <a:rPr lang="en-US" dirty="0" err="1" smtClean="0"/>
                        <a:t>E.false</a:t>
                      </a:r>
                      <a:r>
                        <a:rPr lang="en-US" dirty="0" smtClean="0"/>
                        <a:t>)</a:t>
                      </a:r>
                    </a:p>
                    <a:p>
                      <a:endParaRPr lang="en-US" dirty="0"/>
                    </a:p>
                  </a:txBody>
                  <a:tcPr/>
                </a:tc>
              </a:tr>
              <a:tr h="370840">
                <a:tc>
                  <a:txBody>
                    <a:bodyPr/>
                    <a:lstStyle/>
                    <a:p>
                      <a:r>
                        <a:rPr lang="en-US" dirty="0" err="1" smtClean="0">
                          <a:sym typeface="Wingdings" pitchFamily="2" charset="2"/>
                        </a:rPr>
                        <a:t>Etrue</a:t>
                      </a:r>
                      <a:endParaRPr lang="en-US" dirty="0"/>
                    </a:p>
                  </a:txBody>
                  <a:tcPr/>
                </a:tc>
                <a:tc>
                  <a:txBody>
                    <a:bodyPr/>
                    <a:lstStyle/>
                    <a:p>
                      <a:r>
                        <a:rPr lang="en-US" dirty="0" err="1" smtClean="0"/>
                        <a:t>E.Code</a:t>
                      </a:r>
                      <a:r>
                        <a:rPr lang="en-US" dirty="0" smtClean="0"/>
                        <a:t> = gen (‘</a:t>
                      </a:r>
                      <a:r>
                        <a:rPr lang="en-US" dirty="0" err="1" smtClean="0"/>
                        <a:t>goto</a:t>
                      </a:r>
                      <a:r>
                        <a:rPr lang="en-US" dirty="0" smtClean="0"/>
                        <a:t>’ </a:t>
                      </a:r>
                      <a:r>
                        <a:rPr lang="en-US" dirty="0" err="1" smtClean="0"/>
                        <a:t>E.true</a:t>
                      </a:r>
                      <a:r>
                        <a:rPr lang="en-US" dirty="0" smtClean="0"/>
                        <a:t>)</a:t>
                      </a:r>
                      <a:endParaRPr lang="en-US" dirty="0"/>
                    </a:p>
                  </a:txBody>
                  <a:tcPr/>
                </a:tc>
              </a:tr>
              <a:tr h="370840">
                <a:tc>
                  <a:txBody>
                    <a:bodyPr/>
                    <a:lstStyle/>
                    <a:p>
                      <a:r>
                        <a:rPr lang="en-US" dirty="0" smtClean="0">
                          <a:sym typeface="Wingdings" pitchFamily="2" charset="2"/>
                        </a:rPr>
                        <a:t>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E.Code</a:t>
                      </a:r>
                      <a:r>
                        <a:rPr lang="en-US" dirty="0" smtClean="0"/>
                        <a:t> = gen (‘</a:t>
                      </a:r>
                      <a:r>
                        <a:rPr lang="en-US" dirty="0" err="1" smtClean="0"/>
                        <a:t>goto</a:t>
                      </a:r>
                      <a:r>
                        <a:rPr lang="en-US" dirty="0" smtClean="0"/>
                        <a:t>’ </a:t>
                      </a:r>
                      <a:r>
                        <a:rPr lang="en-US" dirty="0" err="1" smtClean="0"/>
                        <a:t>E.false</a:t>
                      </a:r>
                      <a:r>
                        <a:rPr lang="en-US" dirty="0" smtClean="0"/>
                        <a:t>)</a:t>
                      </a:r>
                    </a:p>
                    <a:p>
                      <a:endParaRPr lang="en-US" dirty="0"/>
                    </a:p>
                  </a:txBody>
                  <a:tcPr/>
                </a:tc>
              </a:tr>
            </a:tbl>
          </a:graphicData>
        </a:graphic>
      </p:graphicFrame>
      <p:sp>
        <p:nvSpPr>
          <p:cNvPr id="114711"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6F6E71-E0E1-4CDB-B3ED-1DFAE1258A0B}" type="slidenum">
              <a:rPr lang="en-US" altLang="en-US">
                <a:solidFill>
                  <a:srgbClr val="FFFFFF"/>
                </a:solidFill>
              </a:rPr>
              <a:pPr/>
              <a:t>46</a:t>
            </a:fld>
            <a:endParaRPr lang="en-US" altLang="en-US">
              <a:solidFill>
                <a:srgbClr val="FFFFFF"/>
              </a:solidFill>
            </a:endParaRPr>
          </a:p>
        </p:txBody>
      </p:sp>
      <p:sp>
        <p:nvSpPr>
          <p:cNvPr id="114712" name="TextBox 5"/>
          <p:cNvSpPr txBox="1">
            <a:spLocks noChangeArrowheads="1"/>
          </p:cNvSpPr>
          <p:nvPr/>
        </p:nvSpPr>
        <p:spPr bwMode="auto">
          <a:xfrm>
            <a:off x="762000" y="5638800"/>
            <a:ext cx="6172200" cy="92392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e.g. E is  of the form </a:t>
            </a:r>
            <a:r>
              <a:rPr lang="en-US" altLang="en-US" dirty="0">
                <a:solidFill>
                  <a:srgbClr val="FF0000"/>
                </a:solidFill>
              </a:rPr>
              <a:t>a&lt;b</a:t>
            </a:r>
            <a:r>
              <a:rPr lang="en-US" altLang="en-US" dirty="0"/>
              <a:t> </a:t>
            </a:r>
            <a:r>
              <a:rPr lang="en-US" altLang="en-US" dirty="0" smtClean="0"/>
              <a:t>, it can </a:t>
            </a:r>
            <a:r>
              <a:rPr lang="en-US" altLang="en-US" dirty="0"/>
              <a:t>be translated into:</a:t>
            </a:r>
          </a:p>
          <a:p>
            <a:r>
              <a:rPr lang="en-US" altLang="en-US" dirty="0">
                <a:sym typeface="Wingdings" panose="05000000000000000000" pitchFamily="2" charset="2"/>
              </a:rPr>
              <a:t>	</a:t>
            </a:r>
            <a:r>
              <a:rPr lang="en-US" altLang="en-US" dirty="0">
                <a:solidFill>
                  <a:schemeClr val="accent2"/>
                </a:solidFill>
                <a:sym typeface="Wingdings" panose="05000000000000000000" pitchFamily="2" charset="2"/>
              </a:rPr>
              <a:t>If a &lt; b </a:t>
            </a:r>
            <a:r>
              <a:rPr lang="en-US" altLang="en-US" dirty="0" err="1">
                <a:solidFill>
                  <a:schemeClr val="accent2"/>
                </a:solidFill>
                <a:sym typeface="Wingdings" panose="05000000000000000000" pitchFamily="2" charset="2"/>
              </a:rPr>
              <a:t>goto</a:t>
            </a:r>
            <a:r>
              <a:rPr lang="en-US" altLang="en-US" dirty="0">
                <a:solidFill>
                  <a:schemeClr val="accent2"/>
                </a:solidFill>
                <a:sym typeface="Wingdings" panose="05000000000000000000" pitchFamily="2" charset="2"/>
              </a:rPr>
              <a:t> </a:t>
            </a:r>
            <a:r>
              <a:rPr lang="en-US" altLang="en-US" dirty="0" err="1">
                <a:solidFill>
                  <a:schemeClr val="accent2"/>
                </a:solidFill>
                <a:sym typeface="Wingdings" panose="05000000000000000000" pitchFamily="2" charset="2"/>
              </a:rPr>
              <a:t>B.True</a:t>
            </a:r>
            <a:endParaRPr lang="en-US" altLang="en-US" dirty="0">
              <a:solidFill>
                <a:schemeClr val="accent2"/>
              </a:solidFill>
              <a:sym typeface="Wingdings" panose="05000000000000000000" pitchFamily="2" charset="2"/>
            </a:endParaRPr>
          </a:p>
          <a:p>
            <a:r>
              <a:rPr lang="en-US" altLang="en-US" dirty="0">
                <a:solidFill>
                  <a:schemeClr val="accent2"/>
                </a:solidFill>
                <a:sym typeface="Wingdings" panose="05000000000000000000" pitchFamily="2" charset="2"/>
              </a:rPr>
              <a:t>	</a:t>
            </a:r>
            <a:r>
              <a:rPr lang="en-US" altLang="en-US" dirty="0" err="1">
                <a:solidFill>
                  <a:schemeClr val="accent2"/>
                </a:solidFill>
                <a:sym typeface="Wingdings" panose="05000000000000000000" pitchFamily="2" charset="2"/>
              </a:rPr>
              <a:t>goto</a:t>
            </a:r>
            <a:r>
              <a:rPr lang="en-US" altLang="en-US" dirty="0">
                <a:solidFill>
                  <a:schemeClr val="accent2"/>
                </a:solidFill>
                <a:sym typeface="Wingdings" panose="05000000000000000000" pitchFamily="2" charset="2"/>
              </a:rPr>
              <a:t> </a:t>
            </a:r>
            <a:r>
              <a:rPr lang="en-US" altLang="en-US" dirty="0" err="1">
                <a:solidFill>
                  <a:schemeClr val="accent2"/>
                </a:solidFill>
                <a:sym typeface="Wingdings" panose="05000000000000000000" pitchFamily="2" charset="2"/>
              </a:rPr>
              <a:t>B.false</a:t>
            </a:r>
            <a:endParaRPr lang="en-US" altLang="en-US" dirty="0">
              <a:solidFill>
                <a:schemeClr val="accent2"/>
              </a:solidFill>
            </a:endParaRPr>
          </a:p>
        </p:txBody>
      </p:sp>
      <p:sp>
        <p:nvSpPr>
          <p:cNvPr id="6" name="Freeform 5"/>
          <p:cNvSpPr/>
          <p:nvPr/>
        </p:nvSpPr>
        <p:spPr>
          <a:xfrm>
            <a:off x="180975" y="3057525"/>
            <a:ext cx="658813" cy="3081338"/>
          </a:xfrm>
          <a:custGeom>
            <a:avLst/>
            <a:gdLst>
              <a:gd name="connsiteX0" fmla="*/ 261696 w 658860"/>
              <a:gd name="connsiteY0" fmla="*/ 0 h 3081867"/>
              <a:gd name="connsiteX1" fmla="*/ 21551 w 658860"/>
              <a:gd name="connsiteY1" fmla="*/ 831273 h 3081867"/>
              <a:gd name="connsiteX2" fmla="*/ 132387 w 658860"/>
              <a:gd name="connsiteY2" fmla="*/ 2743200 h 3081867"/>
              <a:gd name="connsiteX3" fmla="*/ 584969 w 658860"/>
              <a:gd name="connsiteY3" fmla="*/ 2863273 h 3081867"/>
              <a:gd name="connsiteX4" fmla="*/ 575733 w 658860"/>
              <a:gd name="connsiteY4" fmla="*/ 2872509 h 3081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860" h="3081867">
                <a:moveTo>
                  <a:pt x="261696" y="0"/>
                </a:moveTo>
                <a:cubicBezTo>
                  <a:pt x="152399" y="187036"/>
                  <a:pt x="43102" y="374073"/>
                  <a:pt x="21551" y="831273"/>
                </a:cubicBezTo>
                <a:cubicBezTo>
                  <a:pt x="0" y="1288473"/>
                  <a:pt x="38484" y="2404533"/>
                  <a:pt x="132387" y="2743200"/>
                </a:cubicBezTo>
                <a:cubicBezTo>
                  <a:pt x="226290" y="3081867"/>
                  <a:pt x="511078" y="2841722"/>
                  <a:pt x="584969" y="2863273"/>
                </a:cubicBezTo>
                <a:cubicBezTo>
                  <a:pt x="658860" y="2884824"/>
                  <a:pt x="617296" y="2878666"/>
                  <a:pt x="575733" y="2872509"/>
                </a:cubicBezTo>
              </a:path>
            </a:pathLst>
          </a:cu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25679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issues in designing the code generation (CC)</a:t>
            </a:r>
            <a:endParaRPr lang="en-US" dirty="0"/>
          </a:p>
        </p:txBody>
      </p:sp>
      <p:sp>
        <p:nvSpPr>
          <p:cNvPr id="3" name="Content Placeholder 2"/>
          <p:cNvSpPr>
            <a:spLocks noGrp="1"/>
          </p:cNvSpPr>
          <p:nvPr>
            <p:ph idx="1"/>
          </p:nvPr>
        </p:nvSpPr>
        <p:spPr/>
        <p:txBody>
          <a:bodyPr/>
          <a:lstStyle/>
          <a:p>
            <a:r>
              <a:rPr lang="en-US" dirty="0" smtClean="0"/>
              <a:t>Design of the CC may depends upon many details such as</a:t>
            </a:r>
          </a:p>
          <a:p>
            <a:pPr lvl="1"/>
            <a:r>
              <a:rPr lang="en-US" dirty="0" smtClean="0"/>
              <a:t>Intermediate code representations</a:t>
            </a:r>
          </a:p>
          <a:p>
            <a:pPr lvl="1"/>
            <a:r>
              <a:rPr lang="en-US" dirty="0" smtClean="0"/>
              <a:t>Target language</a:t>
            </a:r>
          </a:p>
          <a:p>
            <a:pPr lvl="1"/>
            <a:r>
              <a:rPr lang="en-US" dirty="0" smtClean="0"/>
              <a:t>Run-time system</a:t>
            </a:r>
          </a:p>
          <a:p>
            <a:pPr lvl="1"/>
            <a:r>
              <a:rPr lang="en-US" dirty="0" smtClean="0"/>
              <a:t>Instruction selection</a:t>
            </a:r>
          </a:p>
          <a:p>
            <a:pPr lvl="1"/>
            <a:r>
              <a:rPr lang="en-US" dirty="0" smtClean="0"/>
              <a:t>Register allocations and assignment</a:t>
            </a:r>
          </a:p>
          <a:p>
            <a:pPr lvl="1"/>
            <a:r>
              <a:rPr lang="en-US" dirty="0" smtClean="0"/>
              <a:t>etc.</a:t>
            </a:r>
          </a:p>
          <a:p>
            <a:r>
              <a:rPr lang="en-US" dirty="0" smtClean="0"/>
              <a:t>Bur the most important criterion for  a code generator is that it  MUST generate </a:t>
            </a:r>
            <a:r>
              <a:rPr lang="en-US" dirty="0" smtClean="0">
                <a:solidFill>
                  <a:srgbClr val="FF0000"/>
                </a:solidFill>
              </a:rPr>
              <a:t>correct code</a:t>
            </a:r>
            <a:endParaRPr lang="en-US" dirty="0">
              <a:solidFill>
                <a:srgbClr val="FF0000"/>
              </a:solidFill>
            </a:endParaRPr>
          </a:p>
        </p:txBody>
      </p:sp>
    </p:spTree>
    <p:extLst>
      <p:ext uri="{BB962C8B-B14F-4D97-AF65-F5344CB8AC3E}">
        <p14:creationId xmlns:p14="http://schemas.microsoft.com/office/powerpoint/2010/main" val="3510645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Input to code generators</a:t>
            </a:r>
            <a:br>
              <a:rPr lang="en-US" dirty="0" smtClean="0"/>
            </a:br>
            <a:endParaRPr lang="en-US" dirty="0"/>
          </a:p>
        </p:txBody>
      </p:sp>
      <p:sp>
        <p:nvSpPr>
          <p:cNvPr id="3" name="Content Placeholder 2"/>
          <p:cNvSpPr>
            <a:spLocks noGrp="1"/>
          </p:cNvSpPr>
          <p:nvPr>
            <p:ph idx="1"/>
          </p:nvPr>
        </p:nvSpPr>
        <p:spPr/>
        <p:txBody>
          <a:bodyPr/>
          <a:lstStyle/>
          <a:p>
            <a:r>
              <a:rPr lang="en-US" dirty="0" smtClean="0"/>
              <a:t>Input to the code generator </a:t>
            </a:r>
          </a:p>
          <a:p>
            <a:pPr lvl="1"/>
            <a:r>
              <a:rPr lang="en-US" dirty="0" smtClean="0"/>
              <a:t>Intermediate Code Representation of source program produced by front-end</a:t>
            </a:r>
          </a:p>
          <a:p>
            <a:pPr lvl="1"/>
            <a:r>
              <a:rPr lang="en-US" dirty="0" smtClean="0"/>
              <a:t>E.g.,</a:t>
            </a:r>
          </a:p>
          <a:p>
            <a:pPr lvl="2"/>
            <a:r>
              <a:rPr lang="en-US" dirty="0" smtClean="0"/>
              <a:t>Three-address code</a:t>
            </a:r>
          </a:p>
          <a:p>
            <a:pPr lvl="3"/>
            <a:r>
              <a:rPr lang="en-US" dirty="0" smtClean="0"/>
              <a:t>Quadruples</a:t>
            </a:r>
          </a:p>
          <a:p>
            <a:pPr lvl="3"/>
            <a:r>
              <a:rPr lang="en-US" dirty="0" smtClean="0"/>
              <a:t>Triples</a:t>
            </a:r>
          </a:p>
          <a:p>
            <a:pPr lvl="3"/>
            <a:r>
              <a:rPr lang="en-US" dirty="0" smtClean="0"/>
              <a:t>Indirect triples</a:t>
            </a:r>
          </a:p>
          <a:p>
            <a:pPr lvl="3"/>
            <a:r>
              <a:rPr lang="en-US" dirty="0" smtClean="0"/>
              <a:t>Virtual machine (bytecode, stack-machine code)</a:t>
            </a:r>
          </a:p>
          <a:p>
            <a:pPr lvl="3"/>
            <a:r>
              <a:rPr lang="en-US" dirty="0" smtClean="0"/>
              <a:t>Linear representations such as postfix</a:t>
            </a:r>
          </a:p>
          <a:p>
            <a:pPr lvl="3"/>
            <a:r>
              <a:rPr lang="en-US" dirty="0" smtClean="0"/>
              <a:t>Graphical representation (syntax tree, DAG)</a:t>
            </a:r>
          </a:p>
          <a:p>
            <a:pPr lvl="3"/>
            <a:r>
              <a:rPr lang="en-US" dirty="0" smtClean="0"/>
              <a:t>…</a:t>
            </a:r>
            <a:endParaRPr lang="en-US" dirty="0"/>
          </a:p>
        </p:txBody>
      </p:sp>
    </p:spTree>
    <p:extLst>
      <p:ext uri="{BB962C8B-B14F-4D97-AF65-F5344CB8AC3E}">
        <p14:creationId xmlns:p14="http://schemas.microsoft.com/office/powerpoint/2010/main" val="405000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of CG: Target Code</a:t>
            </a:r>
            <a:endParaRPr lang="en-US" dirty="0"/>
          </a:p>
        </p:txBody>
      </p:sp>
      <p:sp>
        <p:nvSpPr>
          <p:cNvPr id="3" name="Content Placeholder 2"/>
          <p:cNvSpPr>
            <a:spLocks noGrp="1"/>
          </p:cNvSpPr>
          <p:nvPr>
            <p:ph idx="1"/>
          </p:nvPr>
        </p:nvSpPr>
        <p:spPr/>
        <p:txBody>
          <a:bodyPr>
            <a:normAutofit lnSpcReduction="10000"/>
          </a:bodyPr>
          <a:lstStyle/>
          <a:p>
            <a:r>
              <a:rPr lang="en-US" dirty="0" smtClean="0"/>
              <a:t>The most common target-machine architectures are</a:t>
            </a:r>
          </a:p>
          <a:p>
            <a:pPr lvl="1"/>
            <a:r>
              <a:rPr lang="en-US" dirty="0" smtClean="0"/>
              <a:t>RICS (reduced instruction sat computer)</a:t>
            </a:r>
          </a:p>
          <a:p>
            <a:pPr lvl="2"/>
            <a:r>
              <a:rPr lang="en-US" dirty="0" smtClean="0"/>
              <a:t>Uses many registers, 3-address instructions, simple modes, simple instruction-set</a:t>
            </a:r>
          </a:p>
          <a:p>
            <a:pPr lvl="2"/>
            <a:r>
              <a:rPr lang="en-US" dirty="0" smtClean="0"/>
              <a:t>E.g., MIPS</a:t>
            </a:r>
          </a:p>
          <a:p>
            <a:pPr lvl="1"/>
            <a:r>
              <a:rPr lang="en-US" dirty="0" smtClean="0"/>
              <a:t>CISC (complex instruction set computer)</a:t>
            </a:r>
          </a:p>
          <a:p>
            <a:pPr lvl="2"/>
            <a:r>
              <a:rPr lang="en-US" dirty="0" smtClean="0"/>
              <a:t>Uses few registers, two-address instruction, many addressing modes, several register classes, variable-length instructions, etc.</a:t>
            </a:r>
          </a:p>
          <a:p>
            <a:pPr lvl="2"/>
            <a:r>
              <a:rPr lang="en-US" dirty="0" smtClean="0"/>
              <a:t>IBM-370 Series</a:t>
            </a:r>
          </a:p>
          <a:p>
            <a:pPr lvl="1"/>
            <a:r>
              <a:rPr lang="en-US" dirty="0" smtClean="0"/>
              <a:t>Stack-Based Architecture</a:t>
            </a:r>
          </a:p>
          <a:p>
            <a:pPr lvl="2"/>
            <a:r>
              <a:rPr lang="en-US" dirty="0" smtClean="0"/>
              <a:t>Uses push/pop operations and operands pushed on stack</a:t>
            </a:r>
            <a:endParaRPr lang="en-US" dirty="0"/>
          </a:p>
        </p:txBody>
      </p:sp>
    </p:spTree>
    <p:extLst>
      <p:ext uri="{BB962C8B-B14F-4D97-AF65-F5344CB8AC3E}">
        <p14:creationId xmlns:p14="http://schemas.microsoft.com/office/powerpoint/2010/main" val="2835934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2775" y="228600"/>
            <a:ext cx="8153400" cy="990600"/>
          </a:xfrm>
        </p:spPr>
        <p:txBody>
          <a:bodyPr/>
          <a:lstStyle/>
          <a:p>
            <a:pPr eaLnBrk="1" hangingPunct="1"/>
            <a:r>
              <a:rPr lang="en-US" altLang="en-US" smtClean="0"/>
              <a:t>Approach to Code Generations</a:t>
            </a:r>
          </a:p>
        </p:txBody>
      </p:sp>
      <p:sp>
        <p:nvSpPr>
          <p:cNvPr id="7170" name="Slide Number Placeholder 5"/>
          <p:cNvSpPr>
            <a:spLocks noGrp="1"/>
          </p:cNvSpPr>
          <p:nvPr>
            <p:ph type="sldNum" sz="quarter" idx="4294967295"/>
          </p:nvPr>
        </p:nvSpPr>
        <p:spPr>
          <a:xfrm>
            <a:off x="8499475" y="6354762"/>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E1DC5B19-8ABE-49BC-8397-D439545F6179}" type="slidenum">
              <a:rPr lang="en-US" altLang="en-US" sz="1200">
                <a:solidFill>
                  <a:srgbClr val="FFFFFF"/>
                </a:solidFill>
              </a:rPr>
              <a:pPr>
                <a:lnSpc>
                  <a:spcPct val="80000"/>
                </a:lnSpc>
              </a:pPr>
              <a:t>8</a:t>
            </a:fld>
            <a:endParaRPr lang="en-US" altLang="en-US" sz="1200">
              <a:solidFill>
                <a:srgbClr val="FFFFFF"/>
              </a:solidFill>
            </a:endParaRPr>
          </a:p>
        </p:txBody>
      </p:sp>
      <p:sp>
        <p:nvSpPr>
          <p:cNvPr id="13316" name="Rectangle 3"/>
          <p:cNvSpPr>
            <a:spLocks noGrp="1" noChangeArrowheads="1"/>
          </p:cNvSpPr>
          <p:nvPr>
            <p:ph sz="quarter" idx="1"/>
          </p:nvPr>
        </p:nvSpPr>
        <p:spPr>
          <a:xfrm>
            <a:off x="143218" y="1808140"/>
            <a:ext cx="8153400" cy="4495800"/>
          </a:xfrm>
        </p:spPr>
        <p:txBody>
          <a:bodyPr/>
          <a:lstStyle/>
          <a:p>
            <a:pPr eaLnBrk="1" hangingPunct="1"/>
            <a:r>
              <a:rPr lang="en-US" altLang="en-US" dirty="0" smtClean="0"/>
              <a:t>Two possible approaches</a:t>
            </a:r>
          </a:p>
          <a:p>
            <a:pPr lvl="1" eaLnBrk="1" hangingPunct="1"/>
            <a:r>
              <a:rPr lang="en-US" altLang="en-US" dirty="0" smtClean="0"/>
              <a:t>Formal Methods and Compiler (e.g., using Theorem prover)</a:t>
            </a:r>
          </a:p>
          <a:p>
            <a:pPr lvl="1" eaLnBrk="1" hangingPunct="1"/>
            <a:r>
              <a:rPr lang="en-US" altLang="en-US" dirty="0" smtClean="0"/>
              <a:t>Syntax-directed Code </a:t>
            </a:r>
            <a:r>
              <a:rPr lang="en-US" altLang="en-US" dirty="0"/>
              <a:t>G</a:t>
            </a:r>
            <a:r>
              <a:rPr lang="en-US" altLang="en-US" dirty="0" smtClean="0"/>
              <a:t>eneration (SDCG)</a:t>
            </a:r>
          </a:p>
        </p:txBody>
      </p:sp>
    </p:spTree>
    <p:extLst>
      <p:ext uri="{BB962C8B-B14F-4D97-AF65-F5344CB8AC3E}">
        <p14:creationId xmlns:p14="http://schemas.microsoft.com/office/powerpoint/2010/main" val="150442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2775" y="228600"/>
            <a:ext cx="8153400" cy="990600"/>
          </a:xfrm>
        </p:spPr>
        <p:txBody>
          <a:bodyPr/>
          <a:lstStyle/>
          <a:p>
            <a:pPr eaLnBrk="1" hangingPunct="1"/>
            <a:r>
              <a:rPr lang="en-US" altLang="en-US" smtClean="0"/>
              <a:t>Formal Method driven</a:t>
            </a:r>
          </a:p>
        </p:txBody>
      </p:sp>
      <p:sp>
        <p:nvSpPr>
          <p:cNvPr id="8194" name="Slide Number Placeholder 5"/>
          <p:cNvSpPr>
            <a:spLocks noGrp="1"/>
          </p:cNvSpPr>
          <p:nvPr>
            <p:ph type="sldNum" sz="quarter" idx="4294967295"/>
          </p:nvPr>
        </p:nvSpPr>
        <p:spPr>
          <a:xfrm>
            <a:off x="0" y="1271588"/>
            <a:ext cx="533400" cy="2444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fld id="{3686ECA7-9391-467D-8021-A1DCF391B619}" type="slidenum">
              <a:rPr lang="en-US" altLang="en-US" sz="1200">
                <a:solidFill>
                  <a:srgbClr val="FFFFFF"/>
                </a:solidFill>
              </a:rPr>
              <a:pPr>
                <a:lnSpc>
                  <a:spcPct val="80000"/>
                </a:lnSpc>
              </a:pPr>
              <a:t>9</a:t>
            </a:fld>
            <a:endParaRPr lang="en-US" altLang="en-US" sz="1200">
              <a:solidFill>
                <a:srgbClr val="FFFFFF"/>
              </a:solidFill>
            </a:endParaRPr>
          </a:p>
        </p:txBody>
      </p:sp>
      <p:sp>
        <p:nvSpPr>
          <p:cNvPr id="14340" name="Rectangle 3"/>
          <p:cNvSpPr>
            <a:spLocks noGrp="1" noChangeArrowheads="1"/>
          </p:cNvSpPr>
          <p:nvPr>
            <p:ph sz="quarter" idx="1"/>
          </p:nvPr>
        </p:nvSpPr>
        <p:spPr>
          <a:xfrm>
            <a:off x="27889" y="1764957"/>
            <a:ext cx="8153400" cy="4495800"/>
          </a:xfrm>
        </p:spPr>
        <p:txBody>
          <a:bodyPr/>
          <a:lstStyle/>
          <a:p>
            <a:pPr eaLnBrk="1" hangingPunct="1"/>
            <a:r>
              <a:rPr lang="en-US" altLang="en-US" dirty="0" smtClean="0"/>
              <a:t>Theorem Prover approach</a:t>
            </a:r>
          </a:p>
          <a:p>
            <a:pPr lvl="1"/>
            <a:r>
              <a:rPr lang="en-US" altLang="en-US" dirty="0" smtClean="0"/>
              <a:t>Describes the object code using Attribute Grammar</a:t>
            </a:r>
          </a:p>
          <a:p>
            <a:pPr lvl="1"/>
            <a:r>
              <a:rPr lang="en-US" altLang="en-US" dirty="0" smtClean="0"/>
              <a:t>Use a Theorem- prover program to produce the correct translator to map the source program into object code</a:t>
            </a:r>
          </a:p>
          <a:p>
            <a:pPr eaLnBrk="1" hangingPunct="1"/>
            <a:r>
              <a:rPr lang="en-US" altLang="en-US" dirty="0" smtClean="0"/>
              <a:t>Not very successful!</a:t>
            </a:r>
          </a:p>
          <a:p>
            <a:pPr eaLnBrk="1" hangingPunct="1"/>
            <a:endParaRPr lang="en-US" altLang="en-US" dirty="0" smtClean="0"/>
          </a:p>
        </p:txBody>
      </p:sp>
    </p:spTree>
    <p:extLst>
      <p:ext uri="{BB962C8B-B14F-4D97-AF65-F5344CB8AC3E}">
        <p14:creationId xmlns:p14="http://schemas.microsoft.com/office/powerpoint/2010/main" val="4516852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UNDAerospace.pptx" id="{F7118328-E834-46A0-83EC-F744BFE60237}" vid="{D2773446-F50F-4EEB-A44E-9265065B0F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PresentationUNDAerospace_Template</Template>
  <TotalTime>1440</TotalTime>
  <Words>2172</Words>
  <Application>Microsoft Office PowerPoint</Application>
  <PresentationFormat>On-screen Show (4:3)</PresentationFormat>
  <Paragraphs>425</Paragraphs>
  <Slides>46</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46</vt:i4>
      </vt:variant>
    </vt:vector>
  </HeadingPairs>
  <TitlesOfParts>
    <vt:vector size="60" baseType="lpstr">
      <vt:lpstr>ＭＳ Ｐゴシック</vt:lpstr>
      <vt:lpstr>Arial</vt:lpstr>
      <vt:lpstr>Calibri</vt:lpstr>
      <vt:lpstr>Calibri Light</vt:lpstr>
      <vt:lpstr>Courier New</vt:lpstr>
      <vt:lpstr>Franklin Gothic Book</vt:lpstr>
      <vt:lpstr>Helvetica</vt:lpstr>
      <vt:lpstr>Symbol</vt:lpstr>
      <vt:lpstr>Times</vt:lpstr>
      <vt:lpstr>Times New Roman</vt:lpstr>
      <vt:lpstr>Wingdings</vt:lpstr>
      <vt:lpstr>Wingdings 2</vt:lpstr>
      <vt:lpstr>Wingdings 3</vt:lpstr>
      <vt:lpstr>Office Theme</vt:lpstr>
      <vt:lpstr>Csci465:  Principals of Translations Chapter 8: Code Generation</vt:lpstr>
      <vt:lpstr>Objectives</vt:lpstr>
      <vt:lpstr>Syntax-Directed Code Generation</vt:lpstr>
      <vt:lpstr>Code Generation: Preview</vt:lpstr>
      <vt:lpstr>Important issues in designing the code generation (CC)</vt:lpstr>
      <vt:lpstr>Input to code generators </vt:lpstr>
      <vt:lpstr>Output of CG: Target Code</vt:lpstr>
      <vt:lpstr>Approach to Code Generations</vt:lpstr>
      <vt:lpstr>Formal Method driven</vt:lpstr>
      <vt:lpstr>Syntax-driven</vt:lpstr>
      <vt:lpstr>Computer Hardware Architecture</vt:lpstr>
      <vt:lpstr>Addressing modes</vt:lpstr>
      <vt:lpstr>The Stack Machine</vt:lpstr>
      <vt:lpstr>Advantages of Stack</vt:lpstr>
      <vt:lpstr>Hypothetical Machine: ITTY BITTY Stack Machine (IBSM)</vt:lpstr>
      <vt:lpstr>PowerPoint Presentation</vt:lpstr>
      <vt:lpstr>Stack Machine Expression Evaluation</vt:lpstr>
      <vt:lpstr>PowerPoint Presentation</vt:lpstr>
      <vt:lpstr>PowerPoint Presentation</vt:lpstr>
      <vt:lpstr>Code Generator</vt:lpstr>
      <vt:lpstr>Stacks evaluation</vt:lpstr>
      <vt:lpstr>PowerPoint Presentation</vt:lpstr>
      <vt:lpstr>PowerPoint Presentation</vt:lpstr>
      <vt:lpstr>SDD and code generation</vt:lpstr>
      <vt:lpstr>PowerPoint Presentation</vt:lpstr>
      <vt:lpstr>PowerPoint Presentation</vt:lpstr>
      <vt:lpstr>PowerPoint Presentation</vt:lpstr>
      <vt:lpstr>Assignment statement</vt:lpstr>
      <vt:lpstr>F to generate code for expression</vt:lpstr>
      <vt:lpstr>Example  a:= b</vt:lpstr>
      <vt:lpstr>Summary of Translation process</vt:lpstr>
      <vt:lpstr>Translation process</vt:lpstr>
      <vt:lpstr>About Assembler: X86 Quick Review</vt:lpstr>
      <vt:lpstr>Example: Read and Write in C and Assembler  Intelx86</vt:lpstr>
      <vt:lpstr>Complete Program</vt:lpstr>
      <vt:lpstr>More on Function/Procedure</vt:lpstr>
      <vt:lpstr>PowerPoint Presentation</vt:lpstr>
      <vt:lpstr>The Prologue</vt:lpstr>
      <vt:lpstr>The Epilogue</vt:lpstr>
      <vt:lpstr>PowerPoint Presentation</vt:lpstr>
      <vt:lpstr>Control Flow Statements and 3-address code  </vt:lpstr>
      <vt:lpstr>Code for if, if/else, and while loop</vt:lpstr>
      <vt:lpstr>SDD for flow control statements:1</vt:lpstr>
      <vt:lpstr>SDD for flow control statements:2</vt:lpstr>
      <vt:lpstr>Generating 3-address code for compound Boolean expressions using AND, OR</vt:lpstr>
      <vt:lpstr>Generating 3-address code for SIMPLE Boolean expressions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Courtney Olson</dc:creator>
  <cp:lastModifiedBy>Hassan Reza</cp:lastModifiedBy>
  <cp:revision>58</cp:revision>
  <dcterms:created xsi:type="dcterms:W3CDTF">2015-08-12T16:59:57Z</dcterms:created>
  <dcterms:modified xsi:type="dcterms:W3CDTF">2017-11-15T18:02:35Z</dcterms:modified>
</cp:coreProperties>
</file>