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stocratic" panose="020B0604020202020204" charset="-128"/>
      <p:regular r:id="rId12"/>
    </p:embeddedFont>
    <p:embeddedFont>
      <p:font typeface="Arial Bold" panose="020B0704020202020204" pitchFamily="34" charset="0"/>
      <p:regular r:id="rId13"/>
      <p:bold r:id="rId14"/>
    </p:embeddedFont>
    <p:embeddedFont>
      <p:font typeface="Canva Sans" panose="020B0604020202020204" charset="0"/>
      <p:regular r:id="rId15"/>
    </p:embeddedFont>
    <p:embeddedFont>
      <p:font typeface="Canva Sans Bold" panose="020B0604020202020204" charset="0"/>
      <p:regular r:id="rId16"/>
    </p:embeddedFont>
    <p:embeddedFont>
      <p:font typeface="Open Sans" panose="020B0606030504020204" pitchFamily="34" charset="0"/>
      <p:regular r:id="rId17"/>
      <p:bold r:id="rId18"/>
      <p:italic r:id="rId19"/>
      <p:boldItalic r:id="rId20"/>
    </p:embeddedFont>
    <p:embeddedFont>
      <p:font typeface="Open Sans Bold" panose="020B0806030504020204" charset="0"/>
      <p:regular r:id="rId21"/>
    </p:embeddedFont>
    <p:embeddedFont>
      <p:font typeface="Poppi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684" autoAdjust="0"/>
  </p:normalViewPr>
  <p:slideViewPr>
    <p:cSldViewPr>
      <p:cViewPr>
        <p:scale>
          <a:sx n="56" d="100"/>
          <a:sy n="56" d="100"/>
        </p:scale>
        <p:origin x="6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chemas.android.com/apk/res/androi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382994" y="627102"/>
            <a:ext cx="5876304" cy="9032795"/>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id="12" name="TextBox 12"/>
          <p:cNvSpPr txBox="1"/>
          <p:nvPr/>
        </p:nvSpPr>
        <p:spPr>
          <a:xfrm>
            <a:off x="-1828800" y="5143500"/>
            <a:ext cx="14524329" cy="3104183"/>
          </a:xfrm>
          <a:prstGeom prst="rect">
            <a:avLst/>
          </a:prstGeom>
        </p:spPr>
        <p:txBody>
          <a:bodyPr lIns="0" tIns="0" rIns="0" bIns="0" rtlCol="0" anchor="t">
            <a:spAutoFit/>
          </a:bodyPr>
          <a:lstStyle/>
          <a:p>
            <a:pPr algn="ctr">
              <a:lnSpc>
                <a:spcPts val="12575"/>
              </a:lnSpc>
            </a:pPr>
            <a:r>
              <a:rPr lang="en-US" sz="8982" dirty="0">
                <a:solidFill>
                  <a:srgbClr val="000000"/>
                </a:solidFill>
                <a:latin typeface="Aristocratic"/>
                <a:ea typeface="Aristocratic"/>
                <a:cs typeface="Aristocratic"/>
                <a:sym typeface="Aristocratic"/>
              </a:rPr>
              <a:t>CONNECT-CHAT APPLICATION</a:t>
            </a:r>
          </a:p>
        </p:txBody>
      </p:sp>
      <p:sp>
        <p:nvSpPr>
          <p:cNvPr id="13" name="Freeform 13"/>
          <p:cNvSpPr/>
          <p:nvPr/>
        </p:nvSpPr>
        <p:spPr>
          <a:xfrm>
            <a:off x="533400" y="393792"/>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1913551" y="4695430"/>
            <a:ext cx="4815191" cy="4114800"/>
          </a:xfrm>
          <a:custGeom>
            <a:avLst/>
            <a:gdLst/>
            <a:ahLst/>
            <a:cxnLst/>
            <a:rect l="l" t="t" r="r" b="b"/>
            <a:pathLst>
              <a:path w="4815191" h="4114800">
                <a:moveTo>
                  <a:pt x="0" y="0"/>
                </a:moveTo>
                <a:lnTo>
                  <a:pt x="4815192" y="0"/>
                </a:lnTo>
                <a:lnTo>
                  <a:pt x="481519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7D9DBD-6CEA-4E62-8487-C4B9F368D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31686"/>
            <a:ext cx="4091314" cy="6968304"/>
          </a:xfrm>
          <a:prstGeom prst="rect">
            <a:avLst/>
          </a:prstGeom>
        </p:spPr>
      </p:pic>
      <p:pic>
        <p:nvPicPr>
          <p:cNvPr id="13" name="Picture 12">
            <a:extLst>
              <a:ext uri="{FF2B5EF4-FFF2-40B4-BE49-F238E27FC236}">
                <a16:creationId xmlns:a16="http://schemas.microsoft.com/office/drawing/2014/main" id="{69C6674A-D2CE-442D-AE7E-2C120CB12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331686"/>
            <a:ext cx="3733800" cy="6968304"/>
          </a:xfrm>
          <a:prstGeom prst="rect">
            <a:avLst/>
          </a:prstGeom>
        </p:spPr>
      </p:pic>
      <p:pic>
        <p:nvPicPr>
          <p:cNvPr id="15" name="Picture 14">
            <a:extLst>
              <a:ext uri="{FF2B5EF4-FFF2-40B4-BE49-F238E27FC236}">
                <a16:creationId xmlns:a16="http://schemas.microsoft.com/office/drawing/2014/main" id="{8201B09B-F82D-467D-B733-DC2F6F720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7800" y="1331686"/>
            <a:ext cx="3733800" cy="6968303"/>
          </a:xfrm>
          <a:prstGeom prst="rect">
            <a:avLst/>
          </a:prstGeom>
        </p:spPr>
      </p:pic>
    </p:spTree>
    <p:extLst>
      <p:ext uri="{BB962C8B-B14F-4D97-AF65-F5344CB8AC3E}">
        <p14:creationId xmlns:p14="http://schemas.microsoft.com/office/powerpoint/2010/main" val="185781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1485900"/>
            <a:ext cx="17678400" cy="8648521"/>
          </a:xfrm>
          <a:prstGeom prst="rect">
            <a:avLst/>
          </a:prstGeom>
        </p:spPr>
        <p:txBody>
          <a:bodyPr wrap="square" lIns="0" tIns="0" rIns="0" bIns="0" rtlCol="0" anchor="t">
            <a:spAutoFit/>
          </a:bodyPr>
          <a:lstStyle/>
          <a:p>
            <a:pPr algn="l">
              <a:lnSpc>
                <a:spcPts val="3080"/>
              </a:lnSpc>
            </a:pPr>
            <a:r>
              <a:rPr lang="en-US" b="1" dirty="0">
                <a:solidFill>
                  <a:srgbClr val="000000"/>
                </a:solidFill>
                <a:latin typeface="Canva Sans Bold"/>
                <a:ea typeface="Canva Sans Bold"/>
                <a:cs typeface="Canva Sans Bold"/>
                <a:sym typeface="Canva Sans Bold"/>
              </a:rPr>
              <a:t>1. Instant Messaging</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Text Chat: Real-time text communication is the core feature of chat apps, allowing users to send and receive messages instantly. Messages can be one-on-one or in group chats, making it versatile for different use cases, from personal conversations to professional discussions.</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Typing Indicators: Users can see when someone is typing, which adds a layer of interactivity and engagement to the conversation.</a:t>
            </a:r>
          </a:p>
          <a:p>
            <a:pPr algn="l">
              <a:lnSpc>
                <a:spcPts val="3080"/>
              </a:lnSpc>
            </a:pPr>
            <a:r>
              <a:rPr lang="en-US" b="1" dirty="0">
                <a:solidFill>
                  <a:srgbClr val="000000"/>
                </a:solidFill>
                <a:latin typeface="Canva Sans Bold"/>
                <a:ea typeface="Canva Sans Bold"/>
                <a:cs typeface="Canva Sans Bold"/>
                <a:sym typeface="Canva Sans Bold"/>
              </a:rPr>
              <a:t>2. Multimedia Sharing</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Image and Video Sharing: Users can send photos, videos, and GIFs, enriching conversations with visual content. This feature is crucial for a more engaging and dynamic chat experience.</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Voice Messages: Voice recordings enable users to communicate more naturally, especially when text is not convenient or when expressing tone and emotion is important.</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Documents and Files: The ability to share files, such as PDFs, documents, spreadsheets, or presentations, makes the app useful for business or study groups.</a:t>
            </a:r>
          </a:p>
          <a:p>
            <a:pPr algn="l">
              <a:lnSpc>
                <a:spcPts val="3080"/>
              </a:lnSpc>
            </a:pPr>
            <a:r>
              <a:rPr lang="en-US" b="1" dirty="0">
                <a:solidFill>
                  <a:srgbClr val="000000"/>
                </a:solidFill>
                <a:latin typeface="Canva Sans Bold"/>
                <a:ea typeface="Canva Sans Bold"/>
                <a:cs typeface="Canva Sans Bold"/>
                <a:sym typeface="Canva Sans Bold"/>
              </a:rPr>
              <a:t>3. Group Chats</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Group Conversations: Users can create and participate in group chats, where multiple people can join the conversation. Group management features often include setting group names, assigning admins, and controlling who can participate in the group.</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Mentions and Notifications: In group chats, users can mention others by name to draw their attention, and notification settings can be customized to ensure important messages aren’t missed.</a:t>
            </a:r>
          </a:p>
          <a:p>
            <a:pPr algn="l">
              <a:lnSpc>
                <a:spcPts val="3080"/>
              </a:lnSpc>
            </a:pPr>
            <a:r>
              <a:rPr lang="en-US" b="1" dirty="0">
                <a:solidFill>
                  <a:srgbClr val="000000"/>
                </a:solidFill>
                <a:latin typeface="Canva Sans Bold"/>
                <a:ea typeface="Canva Sans Bold"/>
                <a:cs typeface="Canva Sans Bold"/>
                <a:sym typeface="Canva Sans Bold"/>
              </a:rPr>
              <a:t>4. Real-time Presence Indicators</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Online/Offline Status: Users can see who is online or offline, adding a layer of context to the conversation. Many apps show "Last Seen" status or "Active Now" indicators.</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Read Receipts: These apps often feature "read" receipts that show when a message has been seen by the recipient, improving communication transparency.</a:t>
            </a:r>
          </a:p>
          <a:p>
            <a:pPr algn="l">
              <a:lnSpc>
                <a:spcPts val="3080"/>
              </a:lnSpc>
            </a:pPr>
            <a:r>
              <a:rPr lang="en-US" b="1" dirty="0">
                <a:solidFill>
                  <a:srgbClr val="000000"/>
                </a:solidFill>
                <a:latin typeface="Canva Sans Bold"/>
                <a:ea typeface="Canva Sans Bold"/>
                <a:cs typeface="Canva Sans Bold"/>
                <a:sym typeface="Canva Sans Bold"/>
              </a:rPr>
              <a:t>5. Push Notifications</a:t>
            </a:r>
          </a:p>
          <a:p>
            <a:pPr marL="453396" lvl="1" indent="-226698" algn="l">
              <a:lnSpc>
                <a:spcPts val="2940"/>
              </a:lnSpc>
              <a:buFont typeface="Arial"/>
              <a:buChar char="•"/>
            </a:pPr>
            <a:r>
              <a:rPr lang="en-US" dirty="0">
                <a:solidFill>
                  <a:srgbClr val="000000"/>
                </a:solidFill>
                <a:latin typeface="Canva Sans"/>
                <a:ea typeface="Canva Sans"/>
                <a:cs typeface="Canva Sans"/>
                <a:sym typeface="Canva Sans"/>
              </a:rPr>
              <a:t>Real-Time Alerts: Push notifications are used to alert users of incoming messages, calls, or important updates, even when the app is closed or running in the background. This ensures users don’t miss important communications.</a:t>
            </a:r>
          </a:p>
          <a:p>
            <a:pPr algn="l">
              <a:lnSpc>
                <a:spcPts val="2940"/>
              </a:lnSpc>
            </a:pPr>
            <a:endParaRPr lang="en-US" dirty="0">
              <a:solidFill>
                <a:srgbClr val="000000"/>
              </a:solidFill>
              <a:latin typeface="Canva Sans"/>
              <a:ea typeface="Canva Sans"/>
              <a:cs typeface="Canva Sans"/>
              <a:sym typeface="Canva Sans"/>
            </a:endParaRPr>
          </a:p>
        </p:txBody>
      </p:sp>
      <p:sp>
        <p:nvSpPr>
          <p:cNvPr id="3" name="Freeform 3"/>
          <p:cNvSpPr/>
          <p:nvPr/>
        </p:nvSpPr>
        <p:spPr>
          <a:xfrm>
            <a:off x="12485077" y="6172200"/>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116620" y="342900"/>
            <a:ext cx="8368457" cy="853823"/>
          </a:xfrm>
          <a:prstGeom prst="rect">
            <a:avLst/>
          </a:prstGeom>
        </p:spPr>
        <p:txBody>
          <a:bodyPr lIns="0" tIns="0" rIns="0" bIns="0" rtlCol="0" anchor="t">
            <a:spAutoFit/>
          </a:bodyPr>
          <a:lstStyle/>
          <a:p>
            <a:pPr algn="ctr">
              <a:lnSpc>
                <a:spcPts val="7279"/>
              </a:lnSpc>
            </a:pPr>
            <a:r>
              <a:rPr lang="en-US" sz="5199" b="1" dirty="0">
                <a:solidFill>
                  <a:srgbClr val="000000"/>
                </a:solidFill>
                <a:latin typeface="Arial Bold"/>
                <a:ea typeface="Arial Bold"/>
                <a:cs typeface="Arial Bold"/>
                <a:sym typeface="Arial Bold"/>
              </a:rPr>
              <a:t>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3491847" y="1596184"/>
            <a:ext cx="4180995" cy="8272818"/>
            <a:chOff x="0" y="0"/>
            <a:chExt cx="2620010" cy="5184140"/>
          </a:xfrm>
        </p:grpSpPr>
        <p:sp>
          <p:nvSpPr>
            <p:cNvPr id="9" name="Freeform 9"/>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10" name="Freeform 10"/>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11" name="Freeform 11"/>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12" name="Freeform 12"/>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13" name="Freeform 13"/>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14" name="Freeform 14"/>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15" name="Freeform 15"/>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16" name="Freeform 16"/>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17" name="Freeform 17"/>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id="18" name="Group 18"/>
          <p:cNvGrpSpPr>
            <a:grpSpLocks noChangeAspect="1"/>
          </p:cNvGrpSpPr>
          <p:nvPr/>
        </p:nvGrpSpPr>
        <p:grpSpPr>
          <a:xfrm>
            <a:off x="1760418" y="4100085"/>
            <a:ext cx="2915550" cy="5768917"/>
            <a:chOff x="0" y="0"/>
            <a:chExt cx="2620010" cy="5184140"/>
          </a:xfrm>
        </p:grpSpPr>
        <p:sp>
          <p:nvSpPr>
            <p:cNvPr id="19" name="Freeform 19"/>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20" name="Freeform 20"/>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21" name="Freeform 21"/>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22" name="Freeform 22"/>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23" name="Freeform 23"/>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24" name="Freeform 24"/>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25" name="Freeform 25"/>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26" name="Freeform 26"/>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27" name="Freeform 27"/>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id="28" name="Group 28"/>
          <p:cNvGrpSpPr>
            <a:grpSpLocks noChangeAspect="1"/>
          </p:cNvGrpSpPr>
          <p:nvPr/>
        </p:nvGrpSpPr>
        <p:grpSpPr>
          <a:xfrm>
            <a:off x="6528297" y="5339641"/>
            <a:ext cx="2289092" cy="4529361"/>
            <a:chOff x="0" y="0"/>
            <a:chExt cx="2620010" cy="5184140"/>
          </a:xfrm>
        </p:grpSpPr>
        <p:sp>
          <p:nvSpPr>
            <p:cNvPr id="29" name="Freeform 29"/>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30" name="Freeform 30"/>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31" name="Freeform 31"/>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32" name="Freeform 32"/>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33" name="Freeform 33"/>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34" name="Freeform 34"/>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35" name="Freeform 35"/>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36" name="Freeform 36"/>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37" name="Freeform 37"/>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id="38" name="TextBox 38"/>
          <p:cNvSpPr txBox="1"/>
          <p:nvPr/>
        </p:nvSpPr>
        <p:spPr>
          <a:xfrm>
            <a:off x="10175531" y="1520890"/>
            <a:ext cx="4982921" cy="1408217"/>
          </a:xfrm>
          <a:prstGeom prst="rect">
            <a:avLst/>
          </a:prstGeom>
        </p:spPr>
        <p:txBody>
          <a:bodyPr lIns="0" tIns="0" rIns="0" bIns="0" rtlCol="0" anchor="t">
            <a:spAutoFit/>
          </a:bodyPr>
          <a:lstStyle/>
          <a:p>
            <a:pPr algn="l">
              <a:lnSpc>
                <a:spcPts val="5453"/>
              </a:lnSpc>
            </a:pPr>
            <a:r>
              <a:rPr lang="en-US" sz="4660" b="1">
                <a:solidFill>
                  <a:srgbClr val="1F2020"/>
                </a:solidFill>
                <a:latin typeface="Poppins Bold"/>
                <a:ea typeface="Poppins Bold"/>
                <a:cs typeface="Poppins Bold"/>
                <a:sym typeface="Poppins Bold"/>
              </a:rPr>
              <a:t>Introduction</a:t>
            </a:r>
          </a:p>
          <a:p>
            <a:pPr algn="l">
              <a:lnSpc>
                <a:spcPts val="5336"/>
              </a:lnSpc>
            </a:pPr>
            <a:endParaRPr lang="en-US" sz="4660" b="1">
              <a:solidFill>
                <a:srgbClr val="1F2020"/>
              </a:solidFill>
              <a:latin typeface="Poppins Bold"/>
              <a:ea typeface="Poppins Bold"/>
              <a:cs typeface="Poppins Bold"/>
              <a:sym typeface="Poppins Bold"/>
            </a:endParaRPr>
          </a:p>
        </p:txBody>
      </p:sp>
      <p:sp>
        <p:nvSpPr>
          <p:cNvPr id="39" name="TextBox 39"/>
          <p:cNvSpPr txBox="1"/>
          <p:nvPr/>
        </p:nvSpPr>
        <p:spPr>
          <a:xfrm>
            <a:off x="10175531" y="7084227"/>
            <a:ext cx="6498453" cy="2174073"/>
          </a:xfrm>
          <a:prstGeom prst="rect">
            <a:avLst/>
          </a:prstGeom>
        </p:spPr>
        <p:txBody>
          <a:bodyPr lIns="0" tIns="0" rIns="0" bIns="0" rtlCol="0" anchor="t">
            <a:spAutoFit/>
          </a:bodyPr>
          <a:lstStyle/>
          <a:p>
            <a:pPr algn="l">
              <a:lnSpc>
                <a:spcPts val="2494"/>
              </a:lnSpc>
            </a:pPr>
            <a:r>
              <a:rPr lang="en-US" sz="1781">
                <a:solidFill>
                  <a:srgbClr val="1F2020"/>
                </a:solidFill>
                <a:latin typeface="Open Sans"/>
                <a:ea typeface="Open Sans"/>
                <a:cs typeface="Open Sans"/>
                <a:sym typeface="Open Sans"/>
              </a:rPr>
              <a:t>The goal of this project is to develop a fully functional real-time chat application where users can log in, send and receive messages instantly, and interact in a secure and engaging environment. Firebase provides an ideal backend service to handle real-time data synchronization and authentication with minimal configuration.</a:t>
            </a:r>
          </a:p>
          <a:p>
            <a:pPr algn="l">
              <a:lnSpc>
                <a:spcPts val="2494"/>
              </a:lnSpc>
              <a:spcBef>
                <a:spcPct val="0"/>
              </a:spcBef>
            </a:pPr>
            <a:endParaRPr lang="en-US" sz="1781">
              <a:solidFill>
                <a:srgbClr val="1F2020"/>
              </a:solidFill>
              <a:latin typeface="Open Sans"/>
              <a:ea typeface="Open Sans"/>
              <a:cs typeface="Open Sans"/>
              <a:sym typeface="Open Sans"/>
            </a:endParaRPr>
          </a:p>
        </p:txBody>
      </p:sp>
      <p:sp>
        <p:nvSpPr>
          <p:cNvPr id="40" name="TextBox 40"/>
          <p:cNvSpPr txBox="1"/>
          <p:nvPr/>
        </p:nvSpPr>
        <p:spPr>
          <a:xfrm>
            <a:off x="10175531" y="6130630"/>
            <a:ext cx="2378606" cy="448311"/>
          </a:xfrm>
          <a:prstGeom prst="rect">
            <a:avLst/>
          </a:prstGeom>
        </p:spPr>
        <p:txBody>
          <a:bodyPr lIns="0" tIns="0" rIns="0" bIns="0" rtlCol="0" anchor="t">
            <a:spAutoFit/>
          </a:bodyPr>
          <a:lstStyle/>
          <a:p>
            <a:pPr algn="l">
              <a:lnSpc>
                <a:spcPts val="3639"/>
              </a:lnSpc>
              <a:spcBef>
                <a:spcPct val="0"/>
              </a:spcBef>
            </a:pPr>
            <a:r>
              <a:rPr lang="en-US" sz="2599" b="1">
                <a:solidFill>
                  <a:srgbClr val="395BD1"/>
                </a:solidFill>
                <a:latin typeface="Open Sans Bold"/>
                <a:ea typeface="Open Sans Bold"/>
                <a:cs typeface="Open Sans Bold"/>
                <a:sym typeface="Open Sans Bold"/>
              </a:rPr>
              <a:t>Objective</a:t>
            </a:r>
          </a:p>
        </p:txBody>
      </p:sp>
      <p:sp>
        <p:nvSpPr>
          <p:cNvPr id="41" name="TextBox 41"/>
          <p:cNvSpPr txBox="1"/>
          <p:nvPr/>
        </p:nvSpPr>
        <p:spPr>
          <a:xfrm>
            <a:off x="10175531" y="2478379"/>
            <a:ext cx="6498453" cy="3431373"/>
          </a:xfrm>
          <a:prstGeom prst="rect">
            <a:avLst/>
          </a:prstGeom>
        </p:spPr>
        <p:txBody>
          <a:bodyPr lIns="0" tIns="0" rIns="0" bIns="0" rtlCol="0" anchor="t">
            <a:spAutoFit/>
          </a:bodyPr>
          <a:lstStyle/>
          <a:p>
            <a:pPr algn="l">
              <a:lnSpc>
                <a:spcPts val="2494"/>
              </a:lnSpc>
            </a:pPr>
            <a:r>
              <a:rPr lang="en-US" sz="1781">
                <a:solidFill>
                  <a:srgbClr val="1F2020"/>
                </a:solidFill>
                <a:latin typeface="Open Sans"/>
                <a:ea typeface="Open Sans"/>
                <a:cs typeface="Open Sans"/>
                <a:sym typeface="Open Sans"/>
              </a:rPr>
              <a:t>In today’s digital age, instant communication has become an integral part of our daily lives. Whether for personal or professional use, real-time chat applications have become the backbone of online interaction. This article outlines the process of building a real-time chat application for Android using Firebase as the backend solution. Firebase simplifies backend infrastructure, providing easy-to-integrate services like Firebase Authentication for secure login, Firebase Realtime Database for data synchronization, and Firebase Cloud Messaging (FCM) for push notifications.</a:t>
            </a:r>
          </a:p>
          <a:p>
            <a:pPr algn="l">
              <a:lnSpc>
                <a:spcPts val="2494"/>
              </a:lnSpc>
              <a:spcBef>
                <a:spcPct val="0"/>
              </a:spcBef>
            </a:pPr>
            <a:endParaRPr lang="en-US" sz="1781">
              <a:solidFill>
                <a:srgbClr val="1F202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11673504" y="1817589"/>
            <a:ext cx="2961571" cy="5859977"/>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id="15" name="Group 15"/>
          <p:cNvGrpSpPr>
            <a:grpSpLocks noChangeAspect="1"/>
          </p:cNvGrpSpPr>
          <p:nvPr/>
        </p:nvGrpSpPr>
        <p:grpSpPr>
          <a:xfrm>
            <a:off x="14728911" y="2410095"/>
            <a:ext cx="2961571" cy="5859977"/>
            <a:chOff x="0" y="0"/>
            <a:chExt cx="2620010" cy="5184140"/>
          </a:xfrm>
        </p:grpSpPr>
        <p:sp>
          <p:nvSpPr>
            <p:cNvPr id="16" name="Freeform 1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17" name="Freeform 1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sp>
        <p:sp>
          <p:nvSpPr>
            <p:cNvPr id="18" name="Freeform 1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19" name="Freeform 1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20" name="Freeform 2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21" name="Freeform 2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22" name="Freeform 2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23" name="Freeform 2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24" name="Freeform 2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id="25" name="Group 25"/>
          <p:cNvGrpSpPr/>
          <p:nvPr/>
        </p:nvGrpSpPr>
        <p:grpSpPr>
          <a:xfrm>
            <a:off x="1927240" y="3710399"/>
            <a:ext cx="1042538" cy="47625"/>
            <a:chOff x="0" y="0"/>
            <a:chExt cx="274578" cy="12543"/>
          </a:xfrm>
        </p:grpSpPr>
        <p:sp>
          <p:nvSpPr>
            <p:cNvPr id="26" name="Freeform 26"/>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id="27" name="TextBox 27"/>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927240" y="2057698"/>
            <a:ext cx="4982921" cy="1408027"/>
          </a:xfrm>
          <a:prstGeom prst="rect">
            <a:avLst/>
          </a:prstGeom>
        </p:spPr>
        <p:txBody>
          <a:bodyPr lIns="0" tIns="0" rIns="0" bIns="0" rtlCol="0" anchor="t">
            <a:spAutoFit/>
          </a:bodyPr>
          <a:lstStyle/>
          <a:p>
            <a:pPr algn="l">
              <a:lnSpc>
                <a:spcPts val="5336"/>
              </a:lnSpc>
            </a:pPr>
            <a:r>
              <a:rPr lang="en-US" sz="4560" b="1">
                <a:solidFill>
                  <a:srgbClr val="1F2020"/>
                </a:solidFill>
                <a:latin typeface="Poppins Bold"/>
                <a:ea typeface="Poppins Bold"/>
                <a:cs typeface="Poppins Bold"/>
                <a:sym typeface="Poppins Bold"/>
              </a:rPr>
              <a:t>Technologies Used</a:t>
            </a:r>
          </a:p>
        </p:txBody>
      </p:sp>
      <p:sp>
        <p:nvSpPr>
          <p:cNvPr id="29" name="TextBox 29"/>
          <p:cNvSpPr txBox="1"/>
          <p:nvPr/>
        </p:nvSpPr>
        <p:spPr>
          <a:xfrm>
            <a:off x="2018060" y="4924746"/>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30" name="TextBox 30"/>
          <p:cNvSpPr txBox="1"/>
          <p:nvPr/>
        </p:nvSpPr>
        <p:spPr>
          <a:xfrm>
            <a:off x="2018060"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31" name="TextBox 31"/>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32" name="TextBox 32"/>
          <p:cNvSpPr txBox="1"/>
          <p:nvPr/>
        </p:nvSpPr>
        <p:spPr>
          <a:xfrm>
            <a:off x="810643" y="4421823"/>
            <a:ext cx="10596701" cy="2248210"/>
          </a:xfrm>
          <a:prstGeom prst="rect">
            <a:avLst/>
          </a:prstGeom>
        </p:spPr>
        <p:txBody>
          <a:bodyPr lIns="0" tIns="0" rIns="0" bIns="0" rtlCol="0" anchor="t">
            <a:spAutoFit/>
          </a:bodyPr>
          <a:lstStyle/>
          <a:p>
            <a:pPr marL="452466" lvl="1" indent="-226233" algn="l">
              <a:lnSpc>
                <a:spcPts val="2934"/>
              </a:lnSpc>
              <a:buFont typeface="Arial"/>
              <a:buChar char="•"/>
            </a:pPr>
            <a:r>
              <a:rPr lang="en-US" sz="2095">
                <a:solidFill>
                  <a:srgbClr val="000000"/>
                </a:solidFill>
                <a:latin typeface="Arial"/>
                <a:ea typeface="Arial"/>
                <a:cs typeface="Arial"/>
                <a:sym typeface="Arial"/>
              </a:rPr>
              <a:t>Android (Java/Kotlin): The mobile platform for app development.</a:t>
            </a:r>
          </a:p>
          <a:p>
            <a:pPr marL="452466" lvl="1" indent="-226233" algn="l">
              <a:lnSpc>
                <a:spcPts val="2934"/>
              </a:lnSpc>
              <a:buFont typeface="Arial"/>
              <a:buChar char="•"/>
            </a:pPr>
            <a:r>
              <a:rPr lang="en-US" sz="2095">
                <a:solidFill>
                  <a:srgbClr val="000000"/>
                </a:solidFill>
                <a:latin typeface="Arial"/>
                <a:ea typeface="Arial"/>
                <a:cs typeface="Arial"/>
                <a:sym typeface="Arial"/>
              </a:rPr>
              <a:t>Firebase Realtime Database: Stores and syncs messages across devices in real-time.</a:t>
            </a:r>
          </a:p>
          <a:p>
            <a:pPr marL="452466" lvl="1" indent="-226233" algn="l">
              <a:lnSpc>
                <a:spcPts val="2934"/>
              </a:lnSpc>
              <a:buFont typeface="Arial"/>
              <a:buChar char="•"/>
            </a:pPr>
            <a:r>
              <a:rPr lang="en-US" sz="2095">
                <a:solidFill>
                  <a:srgbClr val="000000"/>
                </a:solidFill>
                <a:latin typeface="Arial"/>
                <a:ea typeface="Arial"/>
                <a:cs typeface="Arial"/>
                <a:sym typeface="Arial"/>
              </a:rPr>
              <a:t>Firebase Authentication: Secure user authentication via email/password.</a:t>
            </a:r>
          </a:p>
          <a:p>
            <a:pPr marL="452466" lvl="1" indent="-226233" algn="l">
              <a:lnSpc>
                <a:spcPts val="2934"/>
              </a:lnSpc>
              <a:buFont typeface="Arial"/>
              <a:buChar char="•"/>
            </a:pPr>
            <a:r>
              <a:rPr lang="en-US" sz="2095">
                <a:solidFill>
                  <a:srgbClr val="000000"/>
                </a:solidFill>
                <a:latin typeface="Arial"/>
                <a:ea typeface="Arial"/>
                <a:cs typeface="Arial"/>
                <a:sym typeface="Arial"/>
              </a:rPr>
              <a:t>Firebase Cloud Messaging (FCM): Push notifications for new messages.</a:t>
            </a:r>
          </a:p>
          <a:p>
            <a:pPr marL="452466" lvl="1" indent="-226233" algn="l">
              <a:lnSpc>
                <a:spcPts val="2934"/>
              </a:lnSpc>
              <a:buFont typeface="Arial"/>
              <a:buChar char="•"/>
            </a:pPr>
            <a:r>
              <a:rPr lang="en-US" sz="2095">
                <a:solidFill>
                  <a:srgbClr val="000000"/>
                </a:solidFill>
                <a:latin typeface="Arial"/>
                <a:ea typeface="Arial"/>
                <a:cs typeface="Arial"/>
                <a:sym typeface="Arial"/>
              </a:rPr>
              <a:t>Android Studio: The official IDE for Android development.</a:t>
            </a:r>
          </a:p>
          <a:p>
            <a:pPr algn="l">
              <a:lnSpc>
                <a:spcPts val="2934"/>
              </a:lnSpc>
            </a:pPr>
            <a:endParaRPr lang="en-US" sz="2095">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8177932" y="8597752"/>
            <a:ext cx="110068" cy="660548"/>
            <a:chOff x="0" y="0"/>
            <a:chExt cx="28989" cy="173972"/>
          </a:xfrm>
        </p:grpSpPr>
        <p:sp>
          <p:nvSpPr>
            <p:cNvPr id="4" name="Freeform 4"/>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sp>
        <p:sp>
          <p:nvSpPr>
            <p:cNvPr id="5" name="TextBox 5"/>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39108" y="517674"/>
            <a:ext cx="15477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7" name="TextBox 7"/>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8" name="TextBox 8"/>
          <p:cNvSpPr txBox="1"/>
          <p:nvPr/>
        </p:nvSpPr>
        <p:spPr>
          <a:xfrm>
            <a:off x="920560" y="-41340"/>
            <a:ext cx="13100240" cy="10328340"/>
          </a:xfrm>
          <a:prstGeom prst="rect">
            <a:avLst/>
          </a:prstGeom>
        </p:spPr>
        <p:txBody>
          <a:bodyPr wrap="square" lIns="0" tIns="0" rIns="0" bIns="0" rtlCol="0" anchor="t">
            <a:spAutoFit/>
          </a:bodyPr>
          <a:lstStyle/>
          <a:p>
            <a:pPr algn="l">
              <a:lnSpc>
                <a:spcPts val="3924"/>
              </a:lnSpc>
            </a:pPr>
            <a:r>
              <a:rPr lang="en-US" sz="1600" dirty="0">
                <a:solidFill>
                  <a:srgbClr val="000000"/>
                </a:solidFill>
                <a:latin typeface="Canva Sans Bold"/>
                <a:ea typeface="Canva Sans Bold"/>
                <a:cs typeface="Canva Sans Bold"/>
                <a:sym typeface="Canva Sans Bold"/>
              </a:rPr>
              <a:t>                                            </a:t>
            </a:r>
          </a:p>
          <a:p>
            <a:pPr algn="l">
              <a:lnSpc>
                <a:spcPts val="3924"/>
              </a:lnSpc>
            </a:pPr>
            <a:endParaRPr lang="en-US" sz="1600" dirty="0">
              <a:solidFill>
                <a:srgbClr val="000000"/>
              </a:solidFill>
              <a:latin typeface="Canva Sans Bold"/>
              <a:ea typeface="Canva Sans Bold"/>
              <a:cs typeface="Canva Sans Bold"/>
              <a:sym typeface="Canva Sans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The user interface consists of a </a:t>
            </a:r>
            <a:r>
              <a:rPr lang="en-US" sz="1600" dirty="0" err="1">
                <a:solidFill>
                  <a:srgbClr val="000000"/>
                </a:solidFill>
                <a:latin typeface="Arial" panose="020B0604020202020204" pitchFamily="34" charset="0"/>
                <a:ea typeface="Arial Bold"/>
                <a:cs typeface="Arial" panose="020B0604020202020204" pitchFamily="34" charset="0"/>
                <a:sym typeface="Arial Bold"/>
              </a:rPr>
              <a:t>RecyclerView</a:t>
            </a:r>
            <a:r>
              <a:rPr lang="en-US" sz="1600" dirty="0">
                <a:solidFill>
                  <a:srgbClr val="000000"/>
                </a:solidFill>
                <a:latin typeface="Arial" panose="020B0604020202020204" pitchFamily="34" charset="0"/>
                <a:ea typeface="Arial Bold"/>
                <a:cs typeface="Arial" panose="020B0604020202020204" pitchFamily="34" charset="0"/>
                <a:sym typeface="Arial Bold"/>
              </a:rPr>
              <a:t> for displaying chat messages, an </a:t>
            </a:r>
            <a:r>
              <a:rPr lang="en-US" sz="1600" dirty="0" err="1">
                <a:solidFill>
                  <a:srgbClr val="000000"/>
                </a:solidFill>
                <a:latin typeface="Arial" panose="020B0604020202020204" pitchFamily="34" charset="0"/>
                <a:ea typeface="Arial Bold"/>
                <a:cs typeface="Arial" panose="020B0604020202020204" pitchFamily="34" charset="0"/>
                <a:sym typeface="Arial Bold"/>
              </a:rPr>
              <a:t>EditText</a:t>
            </a:r>
            <a:r>
              <a:rPr lang="en-US" sz="1600" dirty="0">
                <a:solidFill>
                  <a:srgbClr val="000000"/>
                </a:solidFill>
                <a:latin typeface="Arial" panose="020B0604020202020204" pitchFamily="34" charset="0"/>
                <a:ea typeface="Arial Bold"/>
                <a:cs typeface="Arial" panose="020B0604020202020204" pitchFamily="34" charset="0"/>
                <a:sym typeface="Arial Bold"/>
              </a:rPr>
              <a:t> for typing messages, and a Button to send messages. Here's a simple example layout in </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xml</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&lt;</a:t>
            </a:r>
            <a:r>
              <a:rPr lang="en-US" sz="1600" dirty="0" err="1">
                <a:solidFill>
                  <a:srgbClr val="000000"/>
                </a:solidFill>
                <a:latin typeface="Arial" panose="020B0604020202020204" pitchFamily="34" charset="0"/>
                <a:ea typeface="Arial Bold"/>
                <a:cs typeface="Arial" panose="020B0604020202020204" pitchFamily="34" charset="0"/>
                <a:sym typeface="Arial Bold"/>
              </a:rPr>
              <a:t>LinearLayout</a:t>
            </a: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xmlns:android</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u="sng" dirty="0">
                <a:solidFill>
                  <a:srgbClr val="000000"/>
                </a:solidFill>
                <a:latin typeface="Arial" panose="020B0604020202020204" pitchFamily="34" charset="0"/>
                <a:ea typeface="Arial Bold"/>
                <a:cs typeface="Arial" panose="020B0604020202020204" pitchFamily="34" charset="0"/>
                <a:sym typeface="Arial Bold"/>
                <a:hlinkClick r:id="rId4" tooltip="http://schemas.android.com/apk/res/android"/>
              </a:rPr>
              <a:t>Add a little bit of body text</a:t>
            </a:r>
          </a:p>
          <a:p>
            <a:pPr algn="l">
              <a:lnSpc>
                <a:spcPts val="1990"/>
              </a:lnSpc>
            </a:pPr>
            <a:endParaRPr lang="en-US" sz="1600" u="sng" dirty="0">
              <a:solidFill>
                <a:srgbClr val="000000"/>
              </a:solidFill>
              <a:latin typeface="Arial" panose="020B0604020202020204" pitchFamily="34" charset="0"/>
              <a:ea typeface="Arial Bold"/>
              <a:cs typeface="Arial" panose="020B0604020202020204" pitchFamily="34" charset="0"/>
              <a:sym typeface="Arial Bold"/>
              <a:hlinkClick r:id="rId4" tooltip="http://schemas.android.com/apk/res/androi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android:layout_width</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match_parent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android:layout_height</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match_parent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android:orientation</a:t>
            </a:r>
            <a:r>
              <a:rPr lang="en-US" sz="1600" dirty="0">
                <a:solidFill>
                  <a:srgbClr val="000000"/>
                </a:solidFill>
                <a:latin typeface="Arial" panose="020B0604020202020204" pitchFamily="34" charset="0"/>
                <a:ea typeface="Arial Bold"/>
                <a:cs typeface="Arial" panose="020B0604020202020204" pitchFamily="34" charset="0"/>
                <a:sym typeface="Arial Bold"/>
              </a:rPr>
              <a:t>="vertical"&gt;</a:t>
            </a:r>
          </a:p>
          <a:p>
            <a:pPr algn="l">
              <a:lnSpc>
                <a:spcPts val="1990"/>
              </a:lnSpc>
            </a:pP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 Message List --&gt;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a:t>
            </a:r>
            <a:r>
              <a:rPr lang="en-US" sz="1600" dirty="0" err="1">
                <a:solidFill>
                  <a:srgbClr val="000000"/>
                </a:solidFill>
                <a:latin typeface="Arial" panose="020B0604020202020204" pitchFamily="34" charset="0"/>
                <a:ea typeface="Arial Bold"/>
                <a:cs typeface="Arial" panose="020B0604020202020204" pitchFamily="34" charset="0"/>
                <a:sym typeface="Arial Bold"/>
              </a:rPr>
              <a:t>RecyclerView</a:t>
            </a: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android:id</a:t>
            </a:r>
            <a:r>
              <a:rPr lang="en-US" sz="1600" dirty="0">
                <a:solidFill>
                  <a:srgbClr val="000000"/>
                </a:solidFill>
                <a:latin typeface="Arial" panose="020B0604020202020204" pitchFamily="34" charset="0"/>
                <a:ea typeface="Arial Bold"/>
                <a:cs typeface="Arial" panose="020B0604020202020204" pitchFamily="34" charset="0"/>
                <a:sym typeface="Arial Bold"/>
              </a:rPr>
              <a:t>="@+id/</a:t>
            </a:r>
            <a:r>
              <a:rPr lang="en-US" sz="1600" dirty="0" err="1">
                <a:solidFill>
                  <a:srgbClr val="000000"/>
                </a:solidFill>
                <a:latin typeface="Arial" panose="020B0604020202020204" pitchFamily="34" charset="0"/>
                <a:ea typeface="Arial Bold"/>
                <a:cs typeface="Arial" panose="020B0604020202020204" pitchFamily="34" charset="0"/>
                <a:sym typeface="Arial Bold"/>
              </a:rPr>
              <a:t>recyclerView</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android:layout_width</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match_parent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android:layout_height</a:t>
            </a:r>
            <a:r>
              <a:rPr lang="en-US" sz="1600" dirty="0">
                <a:solidFill>
                  <a:srgbClr val="000000"/>
                </a:solidFill>
                <a:latin typeface="Arial" panose="020B0604020202020204" pitchFamily="34" charset="0"/>
                <a:ea typeface="Arial Bold"/>
                <a:cs typeface="Arial" panose="020B0604020202020204" pitchFamily="34" charset="0"/>
                <a:sym typeface="Arial Bold"/>
              </a:rPr>
              <a:t>="0dp"</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android:layout_weight</a:t>
            </a:r>
            <a:r>
              <a:rPr lang="en-US" sz="1600" dirty="0">
                <a:solidFill>
                  <a:srgbClr val="000000"/>
                </a:solidFill>
                <a:latin typeface="Arial" panose="020B0604020202020204" pitchFamily="34" charset="0"/>
                <a:ea typeface="Arial Bold"/>
                <a:cs typeface="Arial" panose="020B0604020202020204" pitchFamily="34" charset="0"/>
                <a:sym typeface="Arial Bold"/>
              </a:rPr>
              <a:t>="1" /&gt;</a:t>
            </a:r>
          </a:p>
          <a:p>
            <a:pPr algn="l">
              <a:lnSpc>
                <a:spcPts val="1990"/>
              </a:lnSpc>
            </a:pP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 Input Section --&gt;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a:t>
            </a:r>
            <a:r>
              <a:rPr lang="en-US" sz="1600" dirty="0" err="1">
                <a:solidFill>
                  <a:srgbClr val="000000"/>
                </a:solidFill>
                <a:latin typeface="Arial" panose="020B0604020202020204" pitchFamily="34" charset="0"/>
                <a:ea typeface="Arial Bold"/>
                <a:cs typeface="Arial" panose="020B0604020202020204" pitchFamily="34" charset="0"/>
                <a:sym typeface="Arial Bold"/>
              </a:rPr>
              <a:t>LinearLayout</a:t>
            </a: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android:layout_width</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match_parent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android:layout_height</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wrap_content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android:orientation</a:t>
            </a:r>
            <a:r>
              <a:rPr lang="en-US" sz="1600" dirty="0">
                <a:solidFill>
                  <a:srgbClr val="000000"/>
                </a:solidFill>
                <a:latin typeface="Arial" panose="020B0604020202020204" pitchFamily="34" charset="0"/>
                <a:ea typeface="Arial Bold"/>
                <a:cs typeface="Arial" panose="020B0604020202020204" pitchFamily="34" charset="0"/>
                <a:sym typeface="Arial Bold"/>
              </a:rPr>
              <a:t>="horizontal"&gt;</a:t>
            </a:r>
          </a:p>
          <a:p>
            <a:pPr algn="l">
              <a:lnSpc>
                <a:spcPts val="1990"/>
              </a:lnSpc>
            </a:pP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a:t>
            </a:r>
            <a:r>
              <a:rPr lang="en-US" sz="1600" dirty="0" err="1">
                <a:solidFill>
                  <a:srgbClr val="000000"/>
                </a:solidFill>
                <a:latin typeface="Arial" panose="020B0604020202020204" pitchFamily="34" charset="0"/>
                <a:ea typeface="Arial Bold"/>
                <a:cs typeface="Arial" panose="020B0604020202020204" pitchFamily="34" charset="0"/>
                <a:sym typeface="Arial Bold"/>
              </a:rPr>
              <a:t>EditText</a:t>
            </a: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android:id</a:t>
            </a:r>
            <a:r>
              <a:rPr lang="en-US" sz="1600" dirty="0">
                <a:solidFill>
                  <a:srgbClr val="000000"/>
                </a:solidFill>
                <a:latin typeface="Arial" panose="020B0604020202020204" pitchFamily="34" charset="0"/>
                <a:ea typeface="Arial Bold"/>
                <a:cs typeface="Arial" panose="020B0604020202020204" pitchFamily="34" charset="0"/>
                <a:sym typeface="Arial Bold"/>
              </a:rPr>
              <a:t>="@+id/</a:t>
            </a:r>
            <a:r>
              <a:rPr lang="en-US" sz="1600" dirty="0" err="1">
                <a:solidFill>
                  <a:srgbClr val="000000"/>
                </a:solidFill>
                <a:latin typeface="Arial" panose="020B0604020202020204" pitchFamily="34" charset="0"/>
                <a:ea typeface="Arial Bold"/>
                <a:cs typeface="Arial" panose="020B0604020202020204" pitchFamily="34" charset="0"/>
                <a:sym typeface="Arial Bold"/>
              </a:rPr>
              <a:t>messageInput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android:layout_width</a:t>
            </a:r>
            <a:r>
              <a:rPr lang="en-US" sz="1600" dirty="0">
                <a:solidFill>
                  <a:srgbClr val="000000"/>
                </a:solidFill>
                <a:latin typeface="Arial" panose="020B0604020202020204" pitchFamily="34" charset="0"/>
                <a:ea typeface="Arial Bold"/>
                <a:cs typeface="Arial" panose="020B0604020202020204" pitchFamily="34" charset="0"/>
                <a:sym typeface="Arial Bold"/>
              </a:rPr>
              <a:t>="0dp"</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android:layout_height</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wrap_content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android:layout_weight</a:t>
            </a:r>
            <a:r>
              <a:rPr lang="en-US" sz="1600" dirty="0">
                <a:solidFill>
                  <a:srgbClr val="000000"/>
                </a:solidFill>
                <a:latin typeface="Arial" panose="020B0604020202020204" pitchFamily="34" charset="0"/>
                <a:ea typeface="Arial Bold"/>
                <a:cs typeface="Arial" panose="020B0604020202020204" pitchFamily="34" charset="0"/>
                <a:sym typeface="Arial Bold"/>
              </a:rPr>
              <a:t>="1"</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android:hint</a:t>
            </a:r>
            <a:r>
              <a:rPr lang="en-US" sz="1600" dirty="0">
                <a:solidFill>
                  <a:srgbClr val="000000"/>
                </a:solidFill>
                <a:latin typeface="Arial" panose="020B0604020202020204" pitchFamily="34" charset="0"/>
                <a:ea typeface="Arial Bold"/>
                <a:cs typeface="Arial" panose="020B0604020202020204" pitchFamily="34" charset="0"/>
                <a:sym typeface="Arial Bold"/>
              </a:rPr>
              <a:t>="Type a message" /&gt;</a:t>
            </a:r>
          </a:p>
          <a:p>
            <a:pPr algn="l">
              <a:lnSpc>
                <a:spcPts val="1990"/>
              </a:lnSpc>
            </a:pPr>
            <a:endParaRPr lang="en-US" sz="1600" dirty="0">
              <a:solidFill>
                <a:srgbClr val="000000"/>
              </a:solidFill>
              <a:latin typeface="Arial" panose="020B0604020202020204" pitchFamily="34" charset="0"/>
              <a:ea typeface="Arial Bold"/>
              <a:cs typeface="Arial" panose="020B0604020202020204" pitchFamily="34" charset="0"/>
              <a:sym typeface="Arial Bold"/>
            </a:endParaRP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&lt;Button</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android:id</a:t>
            </a:r>
            <a:r>
              <a:rPr lang="en-US" sz="1600" dirty="0">
                <a:solidFill>
                  <a:srgbClr val="000000"/>
                </a:solidFill>
                <a:latin typeface="Arial" panose="020B0604020202020204" pitchFamily="34" charset="0"/>
                <a:ea typeface="Arial Bold"/>
                <a:cs typeface="Arial" panose="020B0604020202020204" pitchFamily="34" charset="0"/>
                <a:sym typeface="Arial Bold"/>
              </a:rPr>
              <a:t>="@+id/</a:t>
            </a:r>
            <a:r>
              <a:rPr lang="en-US" sz="1600" dirty="0" err="1">
                <a:solidFill>
                  <a:srgbClr val="000000"/>
                </a:solidFill>
                <a:latin typeface="Arial" panose="020B0604020202020204" pitchFamily="34" charset="0"/>
                <a:ea typeface="Arial Bold"/>
                <a:cs typeface="Arial" panose="020B0604020202020204" pitchFamily="34" charset="0"/>
                <a:sym typeface="Arial Bold"/>
              </a:rPr>
              <a:t>sendButton</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android:layout_width</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wrap_content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android:layout_height</a:t>
            </a:r>
            <a:r>
              <a:rPr lang="en-US" sz="1600" dirty="0">
                <a:solidFill>
                  <a:srgbClr val="000000"/>
                </a:solidFill>
                <a:latin typeface="Arial" panose="020B0604020202020204" pitchFamily="34" charset="0"/>
                <a:ea typeface="Arial Bold"/>
                <a:cs typeface="Arial" panose="020B0604020202020204" pitchFamily="34" charset="0"/>
                <a:sym typeface="Arial Bold"/>
              </a:rPr>
              <a:t>="</a:t>
            </a:r>
            <a:r>
              <a:rPr lang="en-US" sz="1600" dirty="0" err="1">
                <a:solidFill>
                  <a:srgbClr val="000000"/>
                </a:solidFill>
                <a:latin typeface="Arial" panose="020B0604020202020204" pitchFamily="34" charset="0"/>
                <a:ea typeface="Arial Bold"/>
                <a:cs typeface="Arial" panose="020B0604020202020204" pitchFamily="34" charset="0"/>
                <a:sym typeface="Arial Bold"/>
              </a:rPr>
              <a:t>wrap_content</a:t>
            </a:r>
            <a:r>
              <a:rPr lang="en-US" sz="1600" dirty="0">
                <a:solidFill>
                  <a:srgbClr val="000000"/>
                </a:solidFill>
                <a:latin typeface="Arial" panose="020B0604020202020204" pitchFamily="34" charset="0"/>
                <a:ea typeface="Arial Bold"/>
                <a:cs typeface="Arial" panose="020B0604020202020204" pitchFamily="34" charset="0"/>
                <a:sym typeface="Arial Bold"/>
              </a:rPr>
              <a: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a:t>
            </a:r>
            <a:r>
              <a:rPr lang="en-US" sz="1600" dirty="0" err="1">
                <a:solidFill>
                  <a:srgbClr val="000000"/>
                </a:solidFill>
                <a:latin typeface="Arial" panose="020B0604020202020204" pitchFamily="34" charset="0"/>
                <a:ea typeface="Arial Bold"/>
                <a:cs typeface="Arial" panose="020B0604020202020204" pitchFamily="34" charset="0"/>
                <a:sym typeface="Arial Bold"/>
              </a:rPr>
              <a:t>android:text</a:t>
            </a:r>
            <a:r>
              <a:rPr lang="en-US" sz="1600" dirty="0">
                <a:solidFill>
                  <a:srgbClr val="000000"/>
                </a:solidFill>
                <a:latin typeface="Arial" panose="020B0604020202020204" pitchFamily="34" charset="0"/>
                <a:ea typeface="Arial Bold"/>
                <a:cs typeface="Arial" panose="020B0604020202020204" pitchFamily="34" charset="0"/>
                <a:sym typeface="Arial Bold"/>
              </a:rPr>
              <a:t>="Send" /&gt;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    &lt;/</a:t>
            </a:r>
            <a:r>
              <a:rPr lang="en-US" sz="1600" dirty="0" err="1">
                <a:solidFill>
                  <a:srgbClr val="000000"/>
                </a:solidFill>
                <a:latin typeface="Arial" panose="020B0604020202020204" pitchFamily="34" charset="0"/>
                <a:ea typeface="Arial Bold"/>
                <a:cs typeface="Arial" panose="020B0604020202020204" pitchFamily="34" charset="0"/>
                <a:sym typeface="Arial Bold"/>
              </a:rPr>
              <a:t>LinearLayout</a:t>
            </a:r>
            <a:r>
              <a:rPr lang="en-US" sz="1600" dirty="0">
                <a:solidFill>
                  <a:srgbClr val="000000"/>
                </a:solidFill>
                <a:latin typeface="Arial" panose="020B0604020202020204" pitchFamily="34" charset="0"/>
                <a:ea typeface="Arial Bold"/>
                <a:cs typeface="Arial" panose="020B0604020202020204" pitchFamily="34" charset="0"/>
                <a:sym typeface="Arial Bold"/>
              </a:rPr>
              <a:t>&gt;</a:t>
            </a:r>
          </a:p>
          <a:p>
            <a:pPr algn="l">
              <a:lnSpc>
                <a:spcPts val="1990"/>
              </a:lnSpc>
            </a:pPr>
            <a:r>
              <a:rPr lang="en-US" sz="1600" dirty="0">
                <a:solidFill>
                  <a:srgbClr val="000000"/>
                </a:solidFill>
                <a:latin typeface="Arial" panose="020B0604020202020204" pitchFamily="34" charset="0"/>
                <a:ea typeface="Arial Bold"/>
                <a:cs typeface="Arial" panose="020B0604020202020204" pitchFamily="34" charset="0"/>
                <a:sym typeface="Arial Bold"/>
              </a:rPr>
              <a:t>&lt;/</a:t>
            </a:r>
            <a:r>
              <a:rPr lang="en-US" sz="1600" dirty="0" err="1">
                <a:solidFill>
                  <a:srgbClr val="000000"/>
                </a:solidFill>
                <a:latin typeface="Arial" panose="020B0604020202020204" pitchFamily="34" charset="0"/>
                <a:ea typeface="Arial Bold"/>
                <a:cs typeface="Arial" panose="020B0604020202020204" pitchFamily="34" charset="0"/>
                <a:sym typeface="Arial Bold"/>
              </a:rPr>
              <a:t>LinearLayout</a:t>
            </a:r>
            <a:r>
              <a:rPr lang="en-US" sz="1600" dirty="0">
                <a:solidFill>
                  <a:srgbClr val="000000"/>
                </a:solidFill>
                <a:latin typeface="Arial" panose="020B0604020202020204" pitchFamily="34" charset="0"/>
                <a:ea typeface="Arial Bold"/>
                <a:cs typeface="Arial" panose="020B0604020202020204" pitchFamily="34" charset="0"/>
                <a:sym typeface="Arial Bold"/>
              </a:rPr>
              <a:t>&gt;</a:t>
            </a:r>
          </a:p>
          <a:p>
            <a:pPr algn="l">
              <a:lnSpc>
                <a:spcPts val="475"/>
              </a:lnSpc>
            </a:pPr>
            <a:endParaRPr lang="en-US" sz="1600" dirty="0">
              <a:solidFill>
                <a:srgbClr val="000000"/>
              </a:solidFill>
              <a:latin typeface="Arial Bold"/>
              <a:ea typeface="Arial Bold"/>
              <a:cs typeface="Arial Bold"/>
              <a:sym typeface="Arial Bold"/>
            </a:endParaRPr>
          </a:p>
        </p:txBody>
      </p:sp>
      <p:sp>
        <p:nvSpPr>
          <p:cNvPr id="9" name="Freeform 9"/>
          <p:cNvSpPr/>
          <p:nvPr/>
        </p:nvSpPr>
        <p:spPr>
          <a:xfrm>
            <a:off x="9689525" y="5392524"/>
            <a:ext cx="6889630" cy="4935481"/>
          </a:xfrm>
          <a:custGeom>
            <a:avLst/>
            <a:gdLst/>
            <a:ahLst/>
            <a:cxnLst/>
            <a:rect l="l" t="t" r="r" b="b"/>
            <a:pathLst>
              <a:path w="6889630" h="4935481">
                <a:moveTo>
                  <a:pt x="0" y="0"/>
                </a:moveTo>
                <a:lnTo>
                  <a:pt x="6889631" y="0"/>
                </a:lnTo>
                <a:lnTo>
                  <a:pt x="6889631" y="4935481"/>
                </a:lnTo>
                <a:lnTo>
                  <a:pt x="0" y="49354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3297521" y="0"/>
            <a:ext cx="11683433"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Designing the User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802492"/>
            <a:ext cx="12074442" cy="7910830"/>
          </a:xfrm>
          <a:prstGeom prst="rect">
            <a:avLst/>
          </a:prstGeom>
        </p:spPr>
        <p:txBody>
          <a:bodyPr lIns="0" tIns="0" rIns="0" bIns="0" rtlCol="0" anchor="t">
            <a:spAutoFit/>
          </a:bodyPr>
          <a:lstStyle/>
          <a:p>
            <a:pPr algn="just">
              <a:lnSpc>
                <a:spcPts val="3920"/>
              </a:lnSpc>
            </a:pPr>
            <a:endParaRPr/>
          </a:p>
          <a:p>
            <a:pPr algn="just">
              <a:lnSpc>
                <a:spcPts val="3920"/>
              </a:lnSpc>
            </a:pPr>
            <a:r>
              <a:rPr lang="en-US" sz="2800">
                <a:solidFill>
                  <a:srgbClr val="000000"/>
                </a:solidFill>
                <a:latin typeface="Canva Sans"/>
                <a:ea typeface="Canva Sans"/>
                <a:cs typeface="Canva Sans"/>
                <a:sym typeface="Canva Sans"/>
              </a:rPr>
              <a:t>Firebase Authentication allows users to securely log in with their email and password. Here's how you implement it in your MainActivity.java:</a:t>
            </a:r>
          </a:p>
          <a:p>
            <a:pPr algn="just">
              <a:lnSpc>
                <a:spcPts val="3920"/>
              </a:lnSpc>
            </a:pPr>
            <a:r>
              <a:rPr lang="en-US" sz="2800">
                <a:solidFill>
                  <a:srgbClr val="000000"/>
                </a:solidFill>
                <a:latin typeface="Canva Sans"/>
                <a:ea typeface="Canva Sans"/>
                <a:cs typeface="Canva Sans"/>
                <a:sym typeface="Canva Sans"/>
              </a:rPr>
              <a:t>Java</a:t>
            </a:r>
          </a:p>
          <a:p>
            <a:pPr algn="just">
              <a:lnSpc>
                <a:spcPts val="3920"/>
              </a:lnSpc>
            </a:pPr>
            <a:endParaRPr lang="en-US" sz="2800">
              <a:solidFill>
                <a:srgbClr val="000000"/>
              </a:solidFill>
              <a:latin typeface="Canva Sans"/>
              <a:ea typeface="Canva Sans"/>
              <a:cs typeface="Canva Sans"/>
              <a:sym typeface="Canva Sans"/>
            </a:endParaRPr>
          </a:p>
          <a:p>
            <a:pPr algn="just">
              <a:lnSpc>
                <a:spcPts val="3920"/>
              </a:lnSpc>
            </a:pPr>
            <a:r>
              <a:rPr lang="en-US" sz="2800">
                <a:solidFill>
                  <a:srgbClr val="000000"/>
                </a:solidFill>
                <a:latin typeface="Canva Sans"/>
                <a:ea typeface="Canva Sans"/>
                <a:cs typeface="Canva Sans"/>
                <a:sym typeface="Canva Sans"/>
              </a:rPr>
              <a:t>FirebaseAuth mAuth = FirebaseAuth.getInstance();</a:t>
            </a:r>
          </a:p>
          <a:p>
            <a:pPr algn="just">
              <a:lnSpc>
                <a:spcPts val="3920"/>
              </a:lnSpc>
            </a:pPr>
            <a:endParaRPr lang="en-US" sz="2800">
              <a:solidFill>
                <a:srgbClr val="000000"/>
              </a:solidFill>
              <a:latin typeface="Canva Sans"/>
              <a:ea typeface="Canva Sans"/>
              <a:cs typeface="Canva Sans"/>
              <a:sym typeface="Canva Sans"/>
            </a:endParaRPr>
          </a:p>
          <a:p>
            <a:pPr algn="just">
              <a:lnSpc>
                <a:spcPts val="3920"/>
              </a:lnSpc>
            </a:pPr>
            <a:r>
              <a:rPr lang="en-US" sz="2800">
                <a:solidFill>
                  <a:srgbClr val="000000"/>
                </a:solidFill>
                <a:latin typeface="Canva Sans"/>
                <a:ea typeface="Canva Sans"/>
                <a:cs typeface="Canva Sans"/>
                <a:sym typeface="Canva Sans"/>
              </a:rPr>
              <a:t>mAuth.signInWithEmailAndPassword(email, password)</a:t>
            </a:r>
          </a:p>
          <a:p>
            <a:pPr algn="just">
              <a:lnSpc>
                <a:spcPts val="3920"/>
              </a:lnSpc>
            </a:pPr>
            <a:r>
              <a:rPr lang="en-US" sz="2800">
                <a:solidFill>
                  <a:srgbClr val="000000"/>
                </a:solidFill>
                <a:latin typeface="Canva Sans"/>
                <a:ea typeface="Canva Sans"/>
                <a:cs typeface="Canva Sans"/>
                <a:sym typeface="Canva Sans"/>
              </a:rPr>
              <a:t>    .addOnCompleteListener(this, task -&gt; {</a:t>
            </a:r>
          </a:p>
          <a:p>
            <a:pPr algn="just">
              <a:lnSpc>
                <a:spcPts val="3920"/>
              </a:lnSpc>
            </a:pPr>
            <a:r>
              <a:rPr lang="en-US" sz="2800">
                <a:solidFill>
                  <a:srgbClr val="000000"/>
                </a:solidFill>
                <a:latin typeface="Canva Sans"/>
                <a:ea typeface="Canva Sans"/>
                <a:cs typeface="Canva Sans"/>
                <a:sym typeface="Canva Sans"/>
              </a:rPr>
              <a:t>        if (task.isSuccessful()) {</a:t>
            </a:r>
          </a:p>
          <a:p>
            <a:pPr algn="just">
              <a:lnSpc>
                <a:spcPts val="3920"/>
              </a:lnSpc>
            </a:pPr>
            <a:r>
              <a:rPr lang="en-US" sz="2800">
                <a:solidFill>
                  <a:srgbClr val="000000"/>
                </a:solidFill>
                <a:latin typeface="Canva Sans"/>
                <a:ea typeface="Canva Sans"/>
                <a:cs typeface="Canva Sans"/>
                <a:sym typeface="Canva Sans"/>
              </a:rPr>
              <a:t>            FirebaseUser user = mAuth.getCurrentUser();</a:t>
            </a:r>
          </a:p>
          <a:p>
            <a:pPr algn="just">
              <a:lnSpc>
                <a:spcPts val="3920"/>
              </a:lnSpc>
            </a:pPr>
            <a:r>
              <a:rPr lang="en-US" sz="2800">
                <a:solidFill>
                  <a:srgbClr val="000000"/>
                </a:solidFill>
                <a:latin typeface="Canva Sans"/>
                <a:ea typeface="Canva Sans"/>
                <a:cs typeface="Canva Sans"/>
                <a:sym typeface="Canva Sans"/>
              </a:rPr>
              <a:t>        } else {</a:t>
            </a:r>
          </a:p>
          <a:p>
            <a:pPr algn="just">
              <a:lnSpc>
                <a:spcPts val="3920"/>
              </a:lnSpc>
            </a:pPr>
            <a:r>
              <a:rPr lang="en-US" sz="2800">
                <a:solidFill>
                  <a:srgbClr val="000000"/>
                </a:solidFill>
                <a:latin typeface="Canva Sans"/>
                <a:ea typeface="Canva Sans"/>
                <a:cs typeface="Canva Sans"/>
                <a:sym typeface="Canva Sans"/>
              </a:rPr>
              <a:t>            // Handle login failure</a:t>
            </a:r>
          </a:p>
          <a:p>
            <a:pPr algn="just">
              <a:lnSpc>
                <a:spcPts val="3920"/>
              </a:lnSpc>
            </a:pPr>
            <a:r>
              <a:rPr lang="en-US" sz="2800">
                <a:solidFill>
                  <a:srgbClr val="000000"/>
                </a:solidFill>
                <a:latin typeface="Canva Sans"/>
                <a:ea typeface="Canva Sans"/>
                <a:cs typeface="Canva Sans"/>
                <a:sym typeface="Canva Sans"/>
              </a:rPr>
              <a:t>        }</a:t>
            </a:r>
          </a:p>
          <a:p>
            <a:pPr algn="just">
              <a:lnSpc>
                <a:spcPts val="3920"/>
              </a:lnSpc>
            </a:pPr>
            <a:r>
              <a:rPr lang="en-US" sz="2800">
                <a:solidFill>
                  <a:srgbClr val="000000"/>
                </a:solidFill>
                <a:latin typeface="Canva Sans"/>
                <a:ea typeface="Canva Sans"/>
                <a:cs typeface="Canva Sans"/>
                <a:sym typeface="Canva Sans"/>
              </a:rPr>
              <a:t>    });</a:t>
            </a:r>
          </a:p>
          <a:p>
            <a:pPr algn="just">
              <a:lnSpc>
                <a:spcPts val="3920"/>
              </a:lnSpc>
            </a:pPr>
            <a:endParaRPr lang="en-US" sz="2800">
              <a:solidFill>
                <a:srgbClr val="000000"/>
              </a:solidFill>
              <a:latin typeface="Canva Sans"/>
              <a:ea typeface="Canva Sans"/>
              <a:cs typeface="Canva Sans"/>
              <a:sym typeface="Canva Sans"/>
            </a:endParaRPr>
          </a:p>
        </p:txBody>
      </p:sp>
      <p:sp>
        <p:nvSpPr>
          <p:cNvPr id="3" name="Freeform 3"/>
          <p:cNvSpPr/>
          <p:nvPr/>
        </p:nvSpPr>
        <p:spPr>
          <a:xfrm>
            <a:off x="11921706" y="5598521"/>
            <a:ext cx="5337594" cy="4114800"/>
          </a:xfrm>
          <a:custGeom>
            <a:avLst/>
            <a:gdLst/>
            <a:ahLst/>
            <a:cxnLst/>
            <a:rect l="l" t="t" r="r" b="b"/>
            <a:pathLst>
              <a:path w="5337594" h="4114800">
                <a:moveTo>
                  <a:pt x="0" y="0"/>
                </a:moveTo>
                <a:lnTo>
                  <a:pt x="5337594" y="0"/>
                </a:lnTo>
                <a:lnTo>
                  <a:pt x="53375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295782" y="101005"/>
            <a:ext cx="10993189"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User Authentication with Firebase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35ACF"/>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2919" y="900605"/>
            <a:ext cx="16949002" cy="9822433"/>
          </a:xfrm>
          <a:prstGeom prst="rect">
            <a:avLst/>
          </a:prstGeom>
        </p:spPr>
        <p:txBody>
          <a:bodyPr wrap="square" lIns="0" tIns="0" rIns="0" bIns="0" rtlCol="0" anchor="t">
            <a:spAutoFit/>
          </a:bodyPr>
          <a:lstStyle/>
          <a:p>
            <a:pPr algn="l">
              <a:lnSpc>
                <a:spcPts val="3220"/>
              </a:lnSpc>
            </a:pPr>
            <a:r>
              <a:rPr lang="en-US" sz="2300" dirty="0">
                <a:solidFill>
                  <a:srgbClr val="000000"/>
                </a:solidFill>
                <a:latin typeface="Canva Sans"/>
                <a:ea typeface="Canva Sans"/>
                <a:cs typeface="Canva Sans"/>
                <a:sym typeface="Canva Sans"/>
              </a:rPr>
              <a:t>Once the user is authenticated, the app can send and receive messages in real-time. Here’s how you can send a message:</a:t>
            </a:r>
          </a:p>
          <a:p>
            <a:pPr algn="l">
              <a:lnSpc>
                <a:spcPts val="3220"/>
              </a:lnSpc>
            </a:pPr>
            <a:r>
              <a:rPr lang="en-US" sz="2300" dirty="0">
                <a:solidFill>
                  <a:srgbClr val="000000"/>
                </a:solidFill>
                <a:latin typeface="Canva Sans"/>
                <a:ea typeface="Canva Sans"/>
                <a:cs typeface="Canva Sans"/>
                <a:sym typeface="Canva Sans"/>
              </a:rPr>
              <a:t>java</a:t>
            </a:r>
          </a:p>
          <a:p>
            <a:pPr algn="l">
              <a:lnSpc>
                <a:spcPts val="3220"/>
              </a:lnSpc>
            </a:pPr>
            <a:r>
              <a:rPr lang="en-US" sz="2300" dirty="0">
                <a:solidFill>
                  <a:srgbClr val="000000"/>
                </a:solidFill>
                <a:latin typeface="Canva Sans"/>
                <a:ea typeface="Canva Sans"/>
                <a:cs typeface="Canva Sans"/>
                <a:sym typeface="Canva Sans"/>
              </a:rPr>
              <a:t>Copy code</a:t>
            </a:r>
          </a:p>
          <a:p>
            <a:pPr algn="l">
              <a:lnSpc>
                <a:spcPts val="3220"/>
              </a:lnSpc>
            </a:pPr>
            <a:r>
              <a:rPr lang="en-US" sz="2300" dirty="0" err="1">
                <a:solidFill>
                  <a:srgbClr val="000000"/>
                </a:solidFill>
                <a:latin typeface="Canva Sans"/>
                <a:ea typeface="Canva Sans"/>
                <a:cs typeface="Canva Sans"/>
                <a:sym typeface="Canva Sans"/>
              </a:rPr>
              <a:t>sendButton.setOnClickListener</a:t>
            </a:r>
            <a:r>
              <a:rPr lang="en-US" sz="2300" dirty="0">
                <a:solidFill>
                  <a:srgbClr val="000000"/>
                </a:solidFill>
                <a:latin typeface="Canva Sans"/>
                <a:ea typeface="Canva Sans"/>
                <a:cs typeface="Canva Sans"/>
                <a:sym typeface="Canva Sans"/>
              </a:rPr>
              <a:t>(v -&gt; {</a:t>
            </a:r>
          </a:p>
          <a:p>
            <a:pPr algn="l">
              <a:lnSpc>
                <a:spcPts val="3220"/>
              </a:lnSpc>
            </a:pPr>
            <a:r>
              <a:rPr lang="en-US" sz="2300" dirty="0">
                <a:solidFill>
                  <a:srgbClr val="000000"/>
                </a:solidFill>
                <a:latin typeface="Canva Sans"/>
                <a:ea typeface="Canva Sans"/>
                <a:cs typeface="Canva Sans"/>
                <a:sym typeface="Canva Sans"/>
              </a:rPr>
              <a:t>    String </a:t>
            </a:r>
            <a:r>
              <a:rPr lang="en-US" sz="2300" dirty="0" err="1">
                <a:solidFill>
                  <a:srgbClr val="000000"/>
                </a:solidFill>
                <a:latin typeface="Canva Sans"/>
                <a:ea typeface="Canva Sans"/>
                <a:cs typeface="Canva Sans"/>
                <a:sym typeface="Canva Sans"/>
              </a:rPr>
              <a:t>messageText</a:t>
            </a:r>
            <a:r>
              <a:rPr lang="en-US" sz="2300" dirty="0">
                <a:solidFill>
                  <a:srgbClr val="000000"/>
                </a:solidFill>
                <a:latin typeface="Canva Sans"/>
                <a:ea typeface="Canva Sans"/>
                <a:cs typeface="Canva Sans"/>
                <a:sym typeface="Canva Sans"/>
              </a:rPr>
              <a:t> = </a:t>
            </a:r>
            <a:r>
              <a:rPr lang="en-US" sz="2300" dirty="0" err="1">
                <a:solidFill>
                  <a:srgbClr val="000000"/>
                </a:solidFill>
                <a:latin typeface="Canva Sans"/>
                <a:ea typeface="Canva Sans"/>
                <a:cs typeface="Canva Sans"/>
                <a:sym typeface="Canva Sans"/>
              </a:rPr>
              <a:t>messageInput.getText</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toString</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DatabaseReference</a:t>
            </a: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messagesRef</a:t>
            </a:r>
            <a:r>
              <a:rPr lang="en-US" sz="2300" dirty="0">
                <a:solidFill>
                  <a:srgbClr val="000000"/>
                </a:solidFill>
                <a:latin typeface="Canva Sans"/>
                <a:ea typeface="Canva Sans"/>
                <a:cs typeface="Canva Sans"/>
                <a:sym typeface="Canva Sans"/>
              </a:rPr>
              <a:t> = </a:t>
            </a:r>
            <a:r>
              <a:rPr lang="en-US" sz="2300" dirty="0" err="1">
                <a:solidFill>
                  <a:srgbClr val="000000"/>
                </a:solidFill>
                <a:latin typeface="Canva Sans"/>
                <a:ea typeface="Canva Sans"/>
                <a:cs typeface="Canva Sans"/>
                <a:sym typeface="Canva Sans"/>
              </a:rPr>
              <a:t>FirebaseDatabase.getInstance</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getReference</a:t>
            </a:r>
            <a:r>
              <a:rPr lang="en-US" sz="2300" dirty="0">
                <a:solidFill>
                  <a:srgbClr val="000000"/>
                </a:solidFill>
                <a:latin typeface="Canva Sans"/>
                <a:ea typeface="Canva Sans"/>
                <a:cs typeface="Canva Sans"/>
                <a:sym typeface="Canva Sans"/>
              </a:rPr>
              <a:t>("messages");</a:t>
            </a:r>
          </a:p>
          <a:p>
            <a:pPr algn="l">
              <a:lnSpc>
                <a:spcPts val="3220"/>
              </a:lnSpc>
            </a:pPr>
            <a:r>
              <a:rPr lang="en-US" sz="2300" dirty="0">
                <a:solidFill>
                  <a:srgbClr val="000000"/>
                </a:solidFill>
                <a:latin typeface="Canva Sans"/>
                <a:ea typeface="Canva Sans"/>
                <a:cs typeface="Canva Sans"/>
                <a:sym typeface="Canva Sans"/>
              </a:rPr>
              <a:t>    String </a:t>
            </a:r>
            <a:r>
              <a:rPr lang="en-US" sz="2300" dirty="0" err="1">
                <a:solidFill>
                  <a:srgbClr val="000000"/>
                </a:solidFill>
                <a:latin typeface="Canva Sans"/>
                <a:ea typeface="Canva Sans"/>
                <a:cs typeface="Canva Sans"/>
                <a:sym typeface="Canva Sans"/>
              </a:rPr>
              <a:t>messageId</a:t>
            </a:r>
            <a:r>
              <a:rPr lang="en-US" sz="2300" dirty="0">
                <a:solidFill>
                  <a:srgbClr val="000000"/>
                </a:solidFill>
                <a:latin typeface="Canva Sans"/>
                <a:ea typeface="Canva Sans"/>
                <a:cs typeface="Canva Sans"/>
                <a:sym typeface="Canva Sans"/>
              </a:rPr>
              <a:t> = </a:t>
            </a:r>
            <a:r>
              <a:rPr lang="en-US" sz="2300" dirty="0" err="1">
                <a:solidFill>
                  <a:srgbClr val="000000"/>
                </a:solidFill>
                <a:latin typeface="Canva Sans"/>
                <a:ea typeface="Canva Sans"/>
                <a:cs typeface="Canva Sans"/>
                <a:sym typeface="Canva Sans"/>
              </a:rPr>
              <a:t>messagesRef.push</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getKey</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messagesRef.child</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messageId</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setValue</a:t>
            </a:r>
            <a:r>
              <a:rPr lang="en-US" sz="2300" dirty="0">
                <a:solidFill>
                  <a:srgbClr val="000000"/>
                </a:solidFill>
                <a:latin typeface="Canva Sans"/>
                <a:ea typeface="Canva Sans"/>
                <a:cs typeface="Canva Sans"/>
                <a:sym typeface="Canva Sans"/>
              </a:rPr>
              <a:t>(new Message(</a:t>
            </a:r>
            <a:r>
              <a:rPr lang="en-US" sz="2300" dirty="0" err="1">
                <a:solidFill>
                  <a:srgbClr val="000000"/>
                </a:solidFill>
                <a:latin typeface="Canva Sans"/>
                <a:ea typeface="Canva Sans"/>
                <a:cs typeface="Canva Sans"/>
                <a:sym typeface="Canva Sans"/>
              </a:rPr>
              <a:t>messageId</a:t>
            </a: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messageText</a:t>
            </a: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userName</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messageInput.setText</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To retrieve messages in real-time:</a:t>
            </a:r>
          </a:p>
          <a:p>
            <a:pPr algn="l">
              <a:lnSpc>
                <a:spcPts val="3220"/>
              </a:lnSpc>
            </a:pPr>
            <a:r>
              <a:rPr lang="en-US" sz="2300" dirty="0">
                <a:solidFill>
                  <a:srgbClr val="000000"/>
                </a:solidFill>
                <a:latin typeface="Canva Sans"/>
                <a:ea typeface="Canva Sans"/>
                <a:cs typeface="Canva Sans"/>
                <a:sym typeface="Canva Sans"/>
              </a:rPr>
              <a:t>java</a:t>
            </a:r>
          </a:p>
          <a:p>
            <a:pPr algn="l">
              <a:lnSpc>
                <a:spcPts val="3220"/>
              </a:lnSpc>
            </a:pPr>
            <a:r>
              <a:rPr lang="en-US" sz="2300" dirty="0">
                <a:solidFill>
                  <a:srgbClr val="000000"/>
                </a:solidFill>
                <a:latin typeface="Canva Sans"/>
                <a:ea typeface="Canva Sans"/>
                <a:cs typeface="Canva Sans"/>
                <a:sym typeface="Canva Sans"/>
              </a:rPr>
              <a:t>Copy code</a:t>
            </a:r>
          </a:p>
          <a:p>
            <a:pPr algn="l">
              <a:lnSpc>
                <a:spcPts val="3220"/>
              </a:lnSpc>
            </a:pPr>
            <a:r>
              <a:rPr lang="en-US" sz="2300" dirty="0" err="1">
                <a:solidFill>
                  <a:srgbClr val="000000"/>
                </a:solidFill>
                <a:latin typeface="Canva Sans"/>
                <a:ea typeface="Canva Sans"/>
                <a:cs typeface="Canva Sans"/>
                <a:sym typeface="Canva Sans"/>
              </a:rPr>
              <a:t>DatabaseReference</a:t>
            </a: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messagesRef</a:t>
            </a:r>
            <a:r>
              <a:rPr lang="en-US" sz="2300" dirty="0">
                <a:solidFill>
                  <a:srgbClr val="000000"/>
                </a:solidFill>
                <a:latin typeface="Canva Sans"/>
                <a:ea typeface="Canva Sans"/>
                <a:cs typeface="Canva Sans"/>
                <a:sym typeface="Canva Sans"/>
              </a:rPr>
              <a:t> = </a:t>
            </a:r>
            <a:r>
              <a:rPr lang="en-US" sz="2300" dirty="0" err="1">
                <a:solidFill>
                  <a:srgbClr val="000000"/>
                </a:solidFill>
                <a:latin typeface="Canva Sans"/>
                <a:ea typeface="Canva Sans"/>
                <a:cs typeface="Canva Sans"/>
                <a:sym typeface="Canva Sans"/>
              </a:rPr>
              <a:t>FirebaseDatabase.getInstance</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getReference</a:t>
            </a:r>
            <a:r>
              <a:rPr lang="en-US" sz="2300" dirty="0">
                <a:solidFill>
                  <a:srgbClr val="000000"/>
                </a:solidFill>
                <a:latin typeface="Canva Sans"/>
                <a:ea typeface="Canva Sans"/>
                <a:cs typeface="Canva Sans"/>
                <a:sym typeface="Canva Sans"/>
              </a:rPr>
              <a:t>("messages");</a:t>
            </a:r>
          </a:p>
          <a:p>
            <a:pPr algn="l">
              <a:lnSpc>
                <a:spcPts val="3220"/>
              </a:lnSpc>
            </a:pPr>
            <a:r>
              <a:rPr lang="en-US" sz="2300" dirty="0" err="1">
                <a:solidFill>
                  <a:srgbClr val="000000"/>
                </a:solidFill>
                <a:latin typeface="Canva Sans"/>
                <a:ea typeface="Canva Sans"/>
                <a:cs typeface="Canva Sans"/>
                <a:sym typeface="Canva Sans"/>
              </a:rPr>
              <a:t>messagesRef.addChildEventListener</a:t>
            </a:r>
            <a:r>
              <a:rPr lang="en-US" sz="2300" dirty="0">
                <a:solidFill>
                  <a:srgbClr val="000000"/>
                </a:solidFill>
                <a:latin typeface="Canva Sans"/>
                <a:ea typeface="Canva Sans"/>
                <a:cs typeface="Canva Sans"/>
                <a:sym typeface="Canva Sans"/>
              </a:rPr>
              <a:t>(new </a:t>
            </a:r>
            <a:r>
              <a:rPr lang="en-US" sz="2300" dirty="0" err="1">
                <a:solidFill>
                  <a:srgbClr val="000000"/>
                </a:solidFill>
                <a:latin typeface="Canva Sans"/>
                <a:ea typeface="Canva Sans"/>
                <a:cs typeface="Canva Sans"/>
                <a:sym typeface="Canva Sans"/>
              </a:rPr>
              <a:t>ChildEventListener</a:t>
            </a:r>
            <a:r>
              <a:rPr lang="en-US" sz="2300" dirty="0">
                <a:solidFill>
                  <a:srgbClr val="000000"/>
                </a:solidFill>
                <a:latin typeface="Canva Sans"/>
                <a:ea typeface="Canva Sans"/>
                <a:cs typeface="Canva Sans"/>
                <a:sym typeface="Canva Sans"/>
              </a:rPr>
              <a:t>() {</a:t>
            </a:r>
          </a:p>
          <a:p>
            <a:pPr algn="l">
              <a:lnSpc>
                <a:spcPts val="3220"/>
              </a:lnSpc>
            </a:pPr>
            <a:r>
              <a:rPr lang="en-US" sz="2300" dirty="0">
                <a:solidFill>
                  <a:srgbClr val="000000"/>
                </a:solidFill>
                <a:latin typeface="Canva Sans"/>
                <a:ea typeface="Canva Sans"/>
                <a:cs typeface="Canva Sans"/>
                <a:sym typeface="Canva Sans"/>
              </a:rPr>
              <a:t>    @Override</a:t>
            </a:r>
          </a:p>
          <a:p>
            <a:pPr algn="l">
              <a:lnSpc>
                <a:spcPts val="3220"/>
              </a:lnSpc>
            </a:pPr>
            <a:r>
              <a:rPr lang="en-US" sz="2300" dirty="0">
                <a:solidFill>
                  <a:srgbClr val="000000"/>
                </a:solidFill>
                <a:latin typeface="Canva Sans"/>
                <a:ea typeface="Canva Sans"/>
                <a:cs typeface="Canva Sans"/>
                <a:sym typeface="Canva Sans"/>
              </a:rPr>
              <a:t>    public void </a:t>
            </a:r>
            <a:r>
              <a:rPr lang="en-US" sz="2300" dirty="0" err="1">
                <a:solidFill>
                  <a:srgbClr val="000000"/>
                </a:solidFill>
                <a:latin typeface="Canva Sans"/>
                <a:ea typeface="Canva Sans"/>
                <a:cs typeface="Canva Sans"/>
                <a:sym typeface="Canva Sans"/>
              </a:rPr>
              <a:t>onChildAdded</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DataSnapshot</a:t>
            </a:r>
            <a:r>
              <a:rPr lang="en-US" sz="2300" dirty="0">
                <a:solidFill>
                  <a:srgbClr val="000000"/>
                </a:solidFill>
                <a:latin typeface="Canva Sans"/>
                <a:ea typeface="Canva Sans"/>
                <a:cs typeface="Canva Sans"/>
                <a:sym typeface="Canva Sans"/>
              </a:rPr>
              <a:t> snapshot, String </a:t>
            </a:r>
            <a:r>
              <a:rPr lang="en-US" sz="2300" dirty="0" err="1">
                <a:solidFill>
                  <a:srgbClr val="000000"/>
                </a:solidFill>
                <a:latin typeface="Canva Sans"/>
                <a:ea typeface="Canva Sans"/>
                <a:cs typeface="Canva Sans"/>
                <a:sym typeface="Canva Sans"/>
              </a:rPr>
              <a:t>previousChildName</a:t>
            </a:r>
            <a:r>
              <a:rPr lang="en-US" sz="2300" dirty="0">
                <a:solidFill>
                  <a:srgbClr val="000000"/>
                </a:solidFill>
                <a:latin typeface="Canva Sans"/>
                <a:ea typeface="Canva Sans"/>
                <a:cs typeface="Canva Sans"/>
                <a:sym typeface="Canva Sans"/>
              </a:rPr>
              <a:t>) {</a:t>
            </a:r>
          </a:p>
          <a:p>
            <a:pPr algn="l">
              <a:lnSpc>
                <a:spcPts val="3220"/>
              </a:lnSpc>
            </a:pPr>
            <a:r>
              <a:rPr lang="en-US" sz="2300" dirty="0">
                <a:solidFill>
                  <a:srgbClr val="000000"/>
                </a:solidFill>
                <a:latin typeface="Canva Sans"/>
                <a:ea typeface="Canva Sans"/>
                <a:cs typeface="Canva Sans"/>
                <a:sym typeface="Canva Sans"/>
              </a:rPr>
              <a:t>        Message </a:t>
            </a:r>
            <a:r>
              <a:rPr lang="en-US" sz="2300" dirty="0" err="1">
                <a:solidFill>
                  <a:srgbClr val="000000"/>
                </a:solidFill>
                <a:latin typeface="Canva Sans"/>
                <a:ea typeface="Canva Sans"/>
                <a:cs typeface="Canva Sans"/>
                <a:sym typeface="Canva Sans"/>
              </a:rPr>
              <a:t>newMessage</a:t>
            </a:r>
            <a:r>
              <a:rPr lang="en-US" sz="2300" dirty="0">
                <a:solidFill>
                  <a:srgbClr val="000000"/>
                </a:solidFill>
                <a:latin typeface="Canva Sans"/>
                <a:ea typeface="Canva Sans"/>
                <a:cs typeface="Canva Sans"/>
                <a:sym typeface="Canva Sans"/>
              </a:rPr>
              <a:t> = </a:t>
            </a:r>
            <a:r>
              <a:rPr lang="en-US" sz="2300" dirty="0" err="1">
                <a:solidFill>
                  <a:srgbClr val="000000"/>
                </a:solidFill>
                <a:latin typeface="Canva Sans"/>
                <a:ea typeface="Canva Sans"/>
                <a:cs typeface="Canva Sans"/>
                <a:sym typeface="Canva Sans"/>
              </a:rPr>
              <a:t>snapshot.getValue</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Message.class</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messageList.add</a:t>
            </a:r>
            <a:r>
              <a:rPr lang="en-US" sz="2300" dirty="0">
                <a:solidFill>
                  <a:srgbClr val="000000"/>
                </a:solidFill>
                <a:latin typeface="Canva Sans"/>
                <a:ea typeface="Canva Sans"/>
                <a:cs typeface="Canva Sans"/>
                <a:sym typeface="Canva Sans"/>
              </a:rPr>
              <a:t>(</a:t>
            </a:r>
            <a:r>
              <a:rPr lang="en-US" sz="2300" dirty="0" err="1">
                <a:solidFill>
                  <a:srgbClr val="000000"/>
                </a:solidFill>
                <a:latin typeface="Canva Sans"/>
                <a:ea typeface="Canva Sans"/>
                <a:cs typeface="Canva Sans"/>
                <a:sym typeface="Canva Sans"/>
              </a:rPr>
              <a:t>newMessage</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r>
              <a:rPr lang="en-US" sz="2300" dirty="0" err="1">
                <a:solidFill>
                  <a:srgbClr val="000000"/>
                </a:solidFill>
                <a:latin typeface="Canva Sans"/>
                <a:ea typeface="Canva Sans"/>
                <a:cs typeface="Canva Sans"/>
                <a:sym typeface="Canva Sans"/>
              </a:rPr>
              <a:t>adapter.notifyDataSetChanged</a:t>
            </a:r>
            <a:r>
              <a:rPr lang="en-US" sz="2300" dirty="0">
                <a:solidFill>
                  <a:srgbClr val="000000"/>
                </a:solidFill>
                <a:latin typeface="Canva Sans"/>
                <a:ea typeface="Canva Sans"/>
                <a:cs typeface="Canva Sans"/>
                <a:sym typeface="Canva Sans"/>
              </a:rPr>
              <a:t>();</a:t>
            </a:r>
          </a:p>
          <a:p>
            <a:pPr algn="l">
              <a:lnSpc>
                <a:spcPts val="3220"/>
              </a:lnSpc>
            </a:pPr>
            <a:r>
              <a:rPr lang="en-US" sz="2300" dirty="0">
                <a:solidFill>
                  <a:srgbClr val="000000"/>
                </a:solidFill>
                <a:latin typeface="Canva Sans"/>
                <a:ea typeface="Canva Sans"/>
                <a:cs typeface="Canva Sans"/>
                <a:sym typeface="Canva Sans"/>
              </a:rPr>
              <a:t>    }</a:t>
            </a:r>
          </a:p>
          <a:p>
            <a:pPr algn="l">
              <a:lnSpc>
                <a:spcPts val="3220"/>
              </a:lnSpc>
            </a:pPr>
            <a:r>
              <a:rPr lang="en-US" sz="2300" dirty="0">
                <a:solidFill>
                  <a:srgbClr val="000000"/>
                </a:solidFill>
                <a:latin typeface="Canva Sans"/>
                <a:ea typeface="Canva Sans"/>
                <a:cs typeface="Canva Sans"/>
                <a:sym typeface="Canva Sans"/>
              </a:rPr>
              <a:t>});</a:t>
            </a:r>
          </a:p>
          <a:p>
            <a:pPr algn="l">
              <a:lnSpc>
                <a:spcPts val="3220"/>
              </a:lnSpc>
            </a:pPr>
            <a:endParaRPr lang="en-US" sz="2300" dirty="0">
              <a:solidFill>
                <a:srgbClr val="000000"/>
              </a:solidFill>
              <a:latin typeface="Canva Sans"/>
              <a:ea typeface="Canva Sans"/>
              <a:cs typeface="Canva Sans"/>
              <a:sym typeface="Canva Sans"/>
            </a:endParaRPr>
          </a:p>
        </p:txBody>
      </p:sp>
      <p:sp>
        <p:nvSpPr>
          <p:cNvPr id="6" name="Freeform 6"/>
          <p:cNvSpPr/>
          <p:nvPr/>
        </p:nvSpPr>
        <p:spPr>
          <a:xfrm>
            <a:off x="13958915" y="6030595"/>
            <a:ext cx="4103827" cy="4114800"/>
          </a:xfrm>
          <a:custGeom>
            <a:avLst/>
            <a:gdLst/>
            <a:ahLst/>
            <a:cxnLst/>
            <a:rect l="l" t="t" r="r" b="b"/>
            <a:pathLst>
              <a:path w="4103827" h="4114800">
                <a:moveTo>
                  <a:pt x="0" y="0"/>
                </a:moveTo>
                <a:lnTo>
                  <a:pt x="4103827" y="0"/>
                </a:lnTo>
                <a:lnTo>
                  <a:pt x="410382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72264" y="77557"/>
            <a:ext cx="17943472"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Real-Time Messaging with Firebase Realtime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9571" y="2402527"/>
            <a:ext cx="13902292" cy="7118254"/>
          </a:xfrm>
          <a:prstGeom prst="rect">
            <a:avLst/>
          </a:prstGeom>
        </p:spPr>
        <p:txBody>
          <a:bodyPr lIns="0" tIns="0" rIns="0" bIns="0" rtlCol="0" anchor="t">
            <a:spAutoFit/>
          </a:bodyPr>
          <a:lstStyle/>
          <a:p>
            <a:pPr algn="l">
              <a:lnSpc>
                <a:spcPts val="4754"/>
              </a:lnSpc>
            </a:pPr>
            <a:r>
              <a:rPr lang="en-US" sz="3396">
                <a:solidFill>
                  <a:srgbClr val="000000"/>
                </a:solidFill>
                <a:latin typeface="Canva Sans"/>
                <a:ea typeface="Canva Sans"/>
                <a:cs typeface="Canva Sans"/>
                <a:sym typeface="Canva Sans"/>
              </a:rPr>
              <a:t>To display messages in the chat interface, create a custom MessageAdapter for the RecyclerView:</a:t>
            </a:r>
          </a:p>
          <a:p>
            <a:pPr algn="l">
              <a:lnSpc>
                <a:spcPts val="4754"/>
              </a:lnSpc>
            </a:pPr>
            <a:r>
              <a:rPr lang="en-US" sz="3396">
                <a:solidFill>
                  <a:srgbClr val="000000"/>
                </a:solidFill>
                <a:latin typeface="Canva Sans"/>
                <a:ea typeface="Canva Sans"/>
                <a:cs typeface="Canva Sans"/>
                <a:sym typeface="Canva Sans"/>
              </a:rPr>
              <a:t>java</a:t>
            </a:r>
          </a:p>
          <a:p>
            <a:pPr algn="l">
              <a:lnSpc>
                <a:spcPts val="4754"/>
              </a:lnSpc>
            </a:pPr>
            <a:endParaRPr lang="en-US" sz="3396">
              <a:solidFill>
                <a:srgbClr val="000000"/>
              </a:solidFill>
              <a:latin typeface="Canva Sans"/>
              <a:ea typeface="Canva Sans"/>
              <a:cs typeface="Canva Sans"/>
              <a:sym typeface="Canva Sans"/>
            </a:endParaRPr>
          </a:p>
          <a:p>
            <a:pPr algn="l">
              <a:lnSpc>
                <a:spcPts val="4754"/>
              </a:lnSpc>
            </a:pPr>
            <a:r>
              <a:rPr lang="en-US" sz="3396">
                <a:solidFill>
                  <a:srgbClr val="000000"/>
                </a:solidFill>
                <a:latin typeface="Canva Sans"/>
                <a:ea typeface="Canva Sans"/>
                <a:cs typeface="Canva Sans"/>
                <a:sym typeface="Canva Sans"/>
              </a:rPr>
              <a:t>@Override</a:t>
            </a:r>
          </a:p>
          <a:p>
            <a:pPr algn="l">
              <a:lnSpc>
                <a:spcPts val="4754"/>
              </a:lnSpc>
            </a:pPr>
            <a:r>
              <a:rPr lang="en-US" sz="3396">
                <a:solidFill>
                  <a:srgbClr val="000000"/>
                </a:solidFill>
                <a:latin typeface="Canva Sans"/>
                <a:ea typeface="Canva Sans"/>
                <a:cs typeface="Canva Sans"/>
                <a:sym typeface="Canva Sans"/>
              </a:rPr>
              <a:t>public void onBindViewHolder(@NonNull MessageViewHolder holder, int position) {</a:t>
            </a:r>
          </a:p>
          <a:p>
            <a:pPr algn="l">
              <a:lnSpc>
                <a:spcPts val="4754"/>
              </a:lnSpc>
            </a:pPr>
            <a:r>
              <a:rPr lang="en-US" sz="3396">
                <a:solidFill>
                  <a:srgbClr val="000000"/>
                </a:solidFill>
                <a:latin typeface="Canva Sans"/>
                <a:ea typeface="Canva Sans"/>
                <a:cs typeface="Canva Sans"/>
                <a:sym typeface="Canva Sans"/>
              </a:rPr>
              <a:t>    Message message = messageList.get(position);</a:t>
            </a:r>
          </a:p>
          <a:p>
            <a:pPr algn="l">
              <a:lnSpc>
                <a:spcPts val="4754"/>
              </a:lnSpc>
            </a:pPr>
            <a:r>
              <a:rPr lang="en-US" sz="3396">
                <a:solidFill>
                  <a:srgbClr val="000000"/>
                </a:solidFill>
                <a:latin typeface="Canva Sans"/>
                <a:ea typeface="Canva Sans"/>
                <a:cs typeface="Canva Sans"/>
                <a:sym typeface="Canva Sans"/>
              </a:rPr>
              <a:t>    holder.messageText.setText(message.getText());</a:t>
            </a:r>
          </a:p>
          <a:p>
            <a:pPr algn="l">
              <a:lnSpc>
                <a:spcPts val="4754"/>
              </a:lnSpc>
            </a:pPr>
            <a:r>
              <a:rPr lang="en-US" sz="3396">
                <a:solidFill>
                  <a:srgbClr val="000000"/>
                </a:solidFill>
                <a:latin typeface="Canva Sans"/>
                <a:ea typeface="Canva Sans"/>
                <a:cs typeface="Canva Sans"/>
                <a:sym typeface="Canva Sans"/>
              </a:rPr>
              <a:t>    holder.userName.setText(message.getUserName());</a:t>
            </a:r>
          </a:p>
          <a:p>
            <a:pPr algn="l">
              <a:lnSpc>
                <a:spcPts val="4754"/>
              </a:lnSpc>
            </a:pPr>
            <a:r>
              <a:rPr lang="en-US" sz="3396">
                <a:solidFill>
                  <a:srgbClr val="000000"/>
                </a:solidFill>
                <a:latin typeface="Canva Sans"/>
                <a:ea typeface="Canva Sans"/>
                <a:cs typeface="Canva Sans"/>
                <a:sym typeface="Canva Sans"/>
              </a:rPr>
              <a:t>}</a:t>
            </a:r>
          </a:p>
          <a:p>
            <a:pPr algn="l">
              <a:lnSpc>
                <a:spcPts val="4754"/>
              </a:lnSpc>
            </a:pPr>
            <a:endParaRPr lang="en-US" sz="3396">
              <a:solidFill>
                <a:srgbClr val="000000"/>
              </a:solidFill>
              <a:latin typeface="Canva Sans"/>
              <a:ea typeface="Canva Sans"/>
              <a:cs typeface="Canva Sans"/>
              <a:sym typeface="Canva Sans"/>
            </a:endParaRPr>
          </a:p>
        </p:txBody>
      </p:sp>
      <p:sp>
        <p:nvSpPr>
          <p:cNvPr id="3" name="Freeform 3"/>
          <p:cNvSpPr/>
          <p:nvPr/>
        </p:nvSpPr>
        <p:spPr>
          <a:xfrm>
            <a:off x="13732747" y="1172749"/>
            <a:ext cx="4167845" cy="4114800"/>
          </a:xfrm>
          <a:custGeom>
            <a:avLst/>
            <a:gdLst/>
            <a:ahLst/>
            <a:cxnLst/>
            <a:rect l="l" t="t" r="r" b="b"/>
            <a:pathLst>
              <a:path w="4167845" h="4114800">
                <a:moveTo>
                  <a:pt x="0" y="0"/>
                </a:moveTo>
                <a:lnTo>
                  <a:pt x="4167845" y="0"/>
                </a:lnTo>
                <a:lnTo>
                  <a:pt x="416784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174495" y="322671"/>
            <a:ext cx="11932444"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Displaying Messages in </a:t>
            </a:r>
            <a:r>
              <a:rPr lang="en-US" sz="5199" b="1" dirty="0" err="1">
                <a:solidFill>
                  <a:srgbClr val="000000"/>
                </a:solidFill>
                <a:latin typeface="Canva Sans Bold"/>
                <a:ea typeface="Canva Sans Bold"/>
                <a:cs typeface="Canva Sans Bold"/>
                <a:sym typeface="Canva Sans Bold"/>
              </a:rPr>
              <a:t>RecyclerView</a:t>
            </a:r>
            <a:endParaRPr lang="en-US" sz="5199"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35ACF"/>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35ACF"/>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8177932" y="8597752"/>
            <a:ext cx="110068" cy="660548"/>
            <a:chOff x="0" y="0"/>
            <a:chExt cx="28989" cy="173972"/>
          </a:xfrm>
        </p:grpSpPr>
        <p:sp>
          <p:nvSpPr>
            <p:cNvPr id="9" name="Freeform 9"/>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sp>
        <p:sp>
          <p:nvSpPr>
            <p:cNvPr id="10" name="TextBox 10"/>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30837" y="2272301"/>
            <a:ext cx="18026327" cy="8183244"/>
          </a:xfrm>
          <a:prstGeom prst="rect">
            <a:avLst/>
          </a:prstGeom>
        </p:spPr>
        <p:txBody>
          <a:bodyPr lIns="0" tIns="0" rIns="0" bIns="0" rtlCol="0" anchor="t">
            <a:spAutoFit/>
          </a:bodyPr>
          <a:lstStyle/>
          <a:p>
            <a:pPr algn="l">
              <a:lnSpc>
                <a:spcPts val="3080"/>
              </a:lnSpc>
            </a:pPr>
            <a:r>
              <a:rPr lang="en-US" sz="2200">
                <a:solidFill>
                  <a:srgbClr val="000000"/>
                </a:solidFill>
                <a:latin typeface="Canva Sans"/>
                <a:ea typeface="Canva Sans"/>
                <a:cs typeface="Canva Sans"/>
                <a:sym typeface="Canva Sans"/>
              </a:rPr>
              <a:t>To keep users notified about new messages, we can use Firebase Cloud Messaging (FCM). Here’s a simple setup to send a notification when a new message arrives:</a:t>
            </a:r>
          </a:p>
          <a:p>
            <a:pPr algn="l">
              <a:lnSpc>
                <a:spcPts val="3080"/>
              </a:lnSpc>
            </a:pPr>
            <a:endParaRPr lang="en-US" sz="2200">
              <a:solidFill>
                <a:srgbClr val="000000"/>
              </a:solidFill>
              <a:latin typeface="Canva Sans"/>
              <a:ea typeface="Canva Sans"/>
              <a:cs typeface="Canva Sans"/>
              <a:sym typeface="Canva Sans"/>
            </a:endParaRPr>
          </a:p>
          <a:p>
            <a:pPr marL="474986" lvl="1" indent="-237493" algn="l">
              <a:lnSpc>
                <a:spcPts val="3080"/>
              </a:lnSpc>
              <a:buAutoNum type="arabicPeriod"/>
            </a:pPr>
            <a:r>
              <a:rPr lang="en-US" sz="2200">
                <a:solidFill>
                  <a:srgbClr val="000000"/>
                </a:solidFill>
                <a:latin typeface="Canva Sans"/>
                <a:ea typeface="Canva Sans"/>
                <a:cs typeface="Canva Sans"/>
                <a:sym typeface="Canva Sans"/>
              </a:rPr>
              <a:t>Set up Firebase Cloud Messaging in the Firebase Console.</a:t>
            </a:r>
          </a:p>
          <a:p>
            <a:pPr marL="474986" lvl="1" indent="-237493" algn="l">
              <a:lnSpc>
                <a:spcPts val="3080"/>
              </a:lnSpc>
              <a:buAutoNum type="arabicPeriod"/>
            </a:pPr>
            <a:r>
              <a:rPr lang="en-US" sz="2200">
                <a:solidFill>
                  <a:srgbClr val="000000"/>
                </a:solidFill>
                <a:latin typeface="Canva Sans"/>
                <a:ea typeface="Canva Sans"/>
                <a:cs typeface="Canva Sans"/>
                <a:sym typeface="Canva Sans"/>
              </a:rPr>
              <a:t>Add the firebase-messaging dependency in your project.</a:t>
            </a:r>
          </a:p>
          <a:p>
            <a:pPr algn="l">
              <a:lnSpc>
                <a:spcPts val="3080"/>
              </a:lnSpc>
            </a:pPr>
            <a:r>
              <a:rPr lang="en-US" sz="2200" b="1">
                <a:solidFill>
                  <a:srgbClr val="000000"/>
                </a:solidFill>
                <a:latin typeface="Canva Sans Bold"/>
                <a:ea typeface="Canva Sans Bold"/>
                <a:cs typeface="Canva Sans Bold"/>
                <a:sym typeface="Canva Sans Bold"/>
              </a:rPr>
              <a:t>Send a notification on new message:</a:t>
            </a:r>
          </a:p>
          <a:p>
            <a:pPr algn="l">
              <a:lnSpc>
                <a:spcPts val="3080"/>
              </a:lnSpc>
            </a:pPr>
            <a:endParaRPr lang="en-US" sz="2200" b="1">
              <a:solidFill>
                <a:srgbClr val="000000"/>
              </a:solidFill>
              <a:latin typeface="Canva Sans Bold"/>
              <a:ea typeface="Canva Sans Bold"/>
              <a:cs typeface="Canva Sans Bold"/>
              <a:sym typeface="Canva Sans Bold"/>
            </a:endParaRPr>
          </a:p>
          <a:p>
            <a:pPr algn="l">
              <a:lnSpc>
                <a:spcPts val="3080"/>
              </a:lnSpc>
            </a:pPr>
            <a:r>
              <a:rPr lang="en-US" sz="2200">
                <a:solidFill>
                  <a:srgbClr val="000000"/>
                </a:solidFill>
                <a:latin typeface="Canva Sans"/>
                <a:ea typeface="Canva Sans"/>
                <a:cs typeface="Canva Sans"/>
                <a:sym typeface="Canva Sans"/>
              </a:rPr>
              <a:t>Java</a:t>
            </a:r>
          </a:p>
          <a:p>
            <a:pPr algn="l">
              <a:lnSpc>
                <a:spcPts val="3080"/>
              </a:lnSpc>
            </a:pPr>
            <a:r>
              <a:rPr lang="en-US" sz="2200">
                <a:solidFill>
                  <a:srgbClr val="000000"/>
                </a:solidFill>
                <a:latin typeface="Canva Sans"/>
                <a:ea typeface="Canva Sans"/>
                <a:cs typeface="Canva Sans"/>
                <a:sym typeface="Canva Sans"/>
              </a:rPr>
              <a:t>FirebaseMessaging.getInstance().send(new RemoteMessage.Builder("your_firebase_cloud_messaging_key")</a:t>
            </a:r>
          </a:p>
          <a:p>
            <a:pPr algn="l">
              <a:lnSpc>
                <a:spcPts val="3080"/>
              </a:lnSpc>
            </a:pPr>
            <a:r>
              <a:rPr lang="en-US" sz="2200">
                <a:solidFill>
                  <a:srgbClr val="000000"/>
                </a:solidFill>
                <a:latin typeface="Canva Sans"/>
                <a:ea typeface="Canva Sans"/>
                <a:cs typeface="Canva Sans"/>
                <a:sym typeface="Canva Sans"/>
              </a:rPr>
              <a:t>    .setMessageId(Integer.toString(messageId))</a:t>
            </a:r>
          </a:p>
          <a:p>
            <a:pPr algn="l">
              <a:lnSpc>
                <a:spcPts val="3080"/>
              </a:lnSpc>
            </a:pPr>
            <a:r>
              <a:rPr lang="en-US" sz="2200">
                <a:solidFill>
                  <a:srgbClr val="000000"/>
                </a:solidFill>
                <a:latin typeface="Canva Sans"/>
                <a:ea typeface="Canva Sans"/>
                <a:cs typeface="Canva Sans"/>
                <a:sym typeface="Canva Sans"/>
              </a:rPr>
              <a:t>    .addData("message", messageText)</a:t>
            </a:r>
          </a:p>
          <a:p>
            <a:pPr algn="l">
              <a:lnSpc>
                <a:spcPts val="3080"/>
              </a:lnSpc>
            </a:pPr>
            <a:r>
              <a:rPr lang="en-US" sz="2200">
                <a:solidFill>
                  <a:srgbClr val="000000"/>
                </a:solidFill>
                <a:latin typeface="Canva Sans"/>
                <a:ea typeface="Canva Sans"/>
                <a:cs typeface="Canva Sans"/>
                <a:sym typeface="Canva Sans"/>
              </a:rPr>
              <a:t>    .build());</a:t>
            </a:r>
          </a:p>
          <a:p>
            <a:pPr algn="l">
              <a:lnSpc>
                <a:spcPts val="3080"/>
              </a:lnSpc>
            </a:pPr>
            <a:endParaRPr lang="en-US" sz="2200">
              <a:solidFill>
                <a:srgbClr val="000000"/>
              </a:solidFill>
              <a:latin typeface="Canva Sans"/>
              <a:ea typeface="Canva Sans"/>
              <a:cs typeface="Canva Sans"/>
              <a:sym typeface="Canva Sans"/>
            </a:endParaRPr>
          </a:p>
          <a:p>
            <a:pPr algn="l">
              <a:lnSpc>
                <a:spcPts val="3080"/>
              </a:lnSpc>
            </a:pPr>
            <a:r>
              <a:rPr lang="en-US" sz="2200" b="1">
                <a:solidFill>
                  <a:srgbClr val="000000"/>
                </a:solidFill>
                <a:latin typeface="Canva Sans Bold"/>
                <a:ea typeface="Canva Sans Bold"/>
                <a:cs typeface="Canva Sans Bold"/>
                <a:sym typeface="Canva Sans Bold"/>
              </a:rPr>
              <a:t>Handle push notifications in FirebaseMessagingService:</a:t>
            </a:r>
          </a:p>
          <a:p>
            <a:pPr algn="l">
              <a:lnSpc>
                <a:spcPts val="3080"/>
              </a:lnSpc>
            </a:pPr>
            <a:endParaRPr lang="en-US" sz="2200" b="1">
              <a:solidFill>
                <a:srgbClr val="000000"/>
              </a:solidFill>
              <a:latin typeface="Canva Sans Bold"/>
              <a:ea typeface="Canva Sans Bold"/>
              <a:cs typeface="Canva Sans Bold"/>
              <a:sym typeface="Canva Sans Bold"/>
            </a:endParaRPr>
          </a:p>
          <a:p>
            <a:pPr algn="l">
              <a:lnSpc>
                <a:spcPts val="3080"/>
              </a:lnSpc>
            </a:pPr>
            <a:r>
              <a:rPr lang="en-US" sz="2200">
                <a:solidFill>
                  <a:srgbClr val="000000"/>
                </a:solidFill>
                <a:latin typeface="Canva Sans"/>
                <a:ea typeface="Canva Sans"/>
                <a:cs typeface="Canva Sans"/>
                <a:sym typeface="Canva Sans"/>
              </a:rPr>
              <a:t>Java</a:t>
            </a:r>
          </a:p>
          <a:p>
            <a:pPr algn="l">
              <a:lnSpc>
                <a:spcPts val="3080"/>
              </a:lnSpc>
            </a:pPr>
            <a:r>
              <a:rPr lang="en-US" sz="2200">
                <a:solidFill>
                  <a:srgbClr val="000000"/>
                </a:solidFill>
                <a:latin typeface="Canva Sans"/>
                <a:ea typeface="Canva Sans"/>
                <a:cs typeface="Canva Sans"/>
                <a:sym typeface="Canva Sans"/>
              </a:rPr>
              <a:t>@Override</a:t>
            </a:r>
          </a:p>
          <a:p>
            <a:pPr algn="l">
              <a:lnSpc>
                <a:spcPts val="3080"/>
              </a:lnSpc>
            </a:pPr>
            <a:r>
              <a:rPr lang="en-US" sz="2200">
                <a:solidFill>
                  <a:srgbClr val="000000"/>
                </a:solidFill>
                <a:latin typeface="Canva Sans"/>
                <a:ea typeface="Canva Sans"/>
                <a:cs typeface="Canva Sans"/>
                <a:sym typeface="Canva Sans"/>
              </a:rPr>
              <a:t>public void onMessageReceived(RemoteMessage remoteMessage) {</a:t>
            </a:r>
          </a:p>
          <a:p>
            <a:pPr algn="l">
              <a:lnSpc>
                <a:spcPts val="3080"/>
              </a:lnSpc>
            </a:pPr>
            <a:r>
              <a:rPr lang="en-US" sz="2200">
                <a:solidFill>
                  <a:srgbClr val="000000"/>
                </a:solidFill>
                <a:latin typeface="Canva Sans"/>
                <a:ea typeface="Canva Sans"/>
                <a:cs typeface="Canva Sans"/>
                <a:sym typeface="Canva Sans"/>
              </a:rPr>
              <a:t>    // Display notification</a:t>
            </a:r>
          </a:p>
          <a:p>
            <a:pPr algn="l">
              <a:lnSpc>
                <a:spcPts val="3080"/>
              </a:lnSpc>
            </a:pPr>
            <a:r>
              <a:rPr lang="en-US" sz="2200">
                <a:solidFill>
                  <a:srgbClr val="000000"/>
                </a:solidFill>
                <a:latin typeface="Canva Sans"/>
                <a:ea typeface="Canva Sans"/>
                <a:cs typeface="Canva Sans"/>
                <a:sym typeface="Canva Sans"/>
              </a:rPr>
              <a:t>}</a:t>
            </a:r>
          </a:p>
          <a:p>
            <a:pPr algn="l">
              <a:lnSpc>
                <a:spcPts val="3080"/>
              </a:lnSpc>
            </a:pPr>
            <a:endParaRPr lang="en-US" sz="2200">
              <a:solidFill>
                <a:srgbClr val="000000"/>
              </a:solidFill>
              <a:latin typeface="Canva Sans"/>
              <a:ea typeface="Canva Sans"/>
              <a:cs typeface="Canva Sans"/>
              <a:sym typeface="Canva Sans"/>
            </a:endParaRPr>
          </a:p>
        </p:txBody>
      </p:sp>
      <p:sp>
        <p:nvSpPr>
          <p:cNvPr id="12" name="Freeform 12"/>
          <p:cNvSpPr/>
          <p:nvPr/>
        </p:nvSpPr>
        <p:spPr>
          <a:xfrm>
            <a:off x="14163511" y="6082639"/>
            <a:ext cx="3095789" cy="2966329"/>
          </a:xfrm>
          <a:custGeom>
            <a:avLst/>
            <a:gdLst/>
            <a:ahLst/>
            <a:cxnLst/>
            <a:rect l="l" t="t" r="r" b="b"/>
            <a:pathLst>
              <a:path w="3095789" h="2966329">
                <a:moveTo>
                  <a:pt x="0" y="0"/>
                </a:moveTo>
                <a:lnTo>
                  <a:pt x="3095789" y="0"/>
                </a:lnTo>
                <a:lnTo>
                  <a:pt x="3095789" y="2966329"/>
                </a:lnTo>
                <a:lnTo>
                  <a:pt x="0" y="2966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212610" y="368544"/>
            <a:ext cx="18088455" cy="1811020"/>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 Push Notifications with Firebase Cloud Messaging (FCM)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1283</Words>
  <Application>Microsoft Office PowerPoint</Application>
  <PresentationFormat>Custom</PresentationFormat>
  <Paragraphs>136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Poppins Bold</vt:lpstr>
      <vt:lpstr>Open Sans</vt:lpstr>
      <vt:lpstr>Canva Sans</vt:lpstr>
      <vt:lpstr>Open Sans Bold</vt:lpstr>
      <vt:lpstr>Arial Bold</vt:lpstr>
      <vt:lpstr>Arial</vt:lpstr>
      <vt:lpstr>Calibri</vt:lpstr>
      <vt:lpstr>Aristocratic</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AI&amp;DS 13</dc:creator>
  <cp:lastModifiedBy>ESWARAMOORTHI MAHALINGAM</cp:lastModifiedBy>
  <cp:revision>8</cp:revision>
  <dcterms:created xsi:type="dcterms:W3CDTF">2006-08-16T00:00:00Z</dcterms:created>
  <dcterms:modified xsi:type="dcterms:W3CDTF">2024-11-17T16:54:44Z</dcterms:modified>
  <dc:identifier>DAGWn0yg-LE</dc:identifier>
</cp:coreProperties>
</file>