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3A887-B895-4797-A466-7F682148677D}" type="datetimeFigureOut">
              <a:rPr lang="fr-CA" smtClean="0"/>
              <a:t>2018-03-19</a:t>
            </a:fld>
            <a:endParaRPr lang="fr-CA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70C34-74C1-4047-8DBB-B061C47AB81A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838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2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7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2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66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194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633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33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1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3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7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1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2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4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2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7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2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B5485-ACAE-4E96-AB39-286A93B4E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Une méthode </a:t>
            </a:r>
            <a:r>
              <a:rPr lang="fr-CA" b="1" dirty="0"/>
              <a:t>FLEXIBLE</a:t>
            </a:r>
            <a:br>
              <a:rPr lang="fr-CA" b="1" dirty="0"/>
            </a:br>
            <a:r>
              <a:rPr lang="fr-CA" dirty="0"/>
              <a:t>Une architecture </a:t>
            </a:r>
            <a:r>
              <a:rPr lang="fr-CA" b="1" dirty="0"/>
              <a:t>RIGIDE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B881CA-1DBE-47EA-B4E9-96C523963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Par: Étienne Asselin &amp; Vincent Rodier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53533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7837-515A-4E06-8422-BEAD54F5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Résultats</a:t>
            </a:r>
            <a:br>
              <a:rPr lang="fr-CA" b="1" dirty="0"/>
            </a:br>
            <a:r>
              <a:rPr lang="fr-CA" b="1" dirty="0"/>
              <a:t>Stratégies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977503-AD98-4784-9E95-365D9B88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1" y="2667000"/>
            <a:ext cx="4895056" cy="576262"/>
          </a:xfrm>
        </p:spPr>
        <p:txBody>
          <a:bodyPr/>
          <a:lstStyle/>
          <a:p>
            <a:r>
              <a:rPr lang="fr-CA" sz="2400" dirty="0"/>
              <a:t>1) Répondre au changement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D73322-5AA9-43F3-BA31-7AC98D7E21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dirty="0"/>
              <a:t>Se décompose en cinq manœuvres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Garder les designs simples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Prouver l'architecture avec du code itérativement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Utiliser de bonnes pratiques de conception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Retarder la prise de décision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Planification d’alternatives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D8899B-3545-458F-838D-EC9B8A8FC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7" y="2667000"/>
            <a:ext cx="4895057" cy="576262"/>
          </a:xfrm>
        </p:spPr>
        <p:txBody>
          <a:bodyPr/>
          <a:lstStyle/>
          <a:p>
            <a:r>
              <a:rPr lang="fr-CA" sz="2400" dirty="0"/>
              <a:t>2) Adresser le risque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C70003-7F07-44F1-9CBD-71099B39C4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En utilisant cette stratégie, une équipe de conceptions peut développer une architecture qui répond à des exigences architecturales avec un risque acceptable.</a:t>
            </a:r>
          </a:p>
          <a:p>
            <a:pPr marL="0" indent="0">
              <a:buNone/>
            </a:pPr>
            <a:r>
              <a:rPr lang="fr-CA" dirty="0"/>
              <a:t>Plus l'impact sur le risque est élevé, plus il est important d'atténuer ce risque tôt pour réduire le coût en temps et en argent.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D7FF381-A58F-4F47-BAA1-3EC4E04B54F5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b="1" dirty="0">
                <a:latin typeface="+mn-lt"/>
              </a:rPr>
              <a:t>R</a:t>
            </a:r>
            <a:r>
              <a:rPr lang="fr-CA" sz="1100" b="1" dirty="0" err="1">
                <a:latin typeface="+mn-lt"/>
              </a:rPr>
              <a:t>ésultats</a:t>
            </a:r>
            <a:endParaRPr lang="fr-CA" sz="1100" b="1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b="1" dirty="0"/>
              <a:t>Stratégies</a:t>
            </a:r>
            <a:endParaRPr lang="fr-CA" sz="1100" b="1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M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enaces</a:t>
            </a: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Conclusions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0487BDD-7239-4019-A58A-E931C2952F12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10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8119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7837-515A-4E06-8422-BEAD54F5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Résultats</a:t>
            </a:r>
            <a:br>
              <a:rPr lang="fr-CA" b="1" dirty="0"/>
            </a:br>
            <a:r>
              <a:rPr lang="fr-CA" b="1" dirty="0"/>
              <a:t>Stratégies (suite)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977503-AD98-4784-9E95-365D9B88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1" y="2667000"/>
            <a:ext cx="4895056" cy="576262"/>
          </a:xfrm>
        </p:spPr>
        <p:txBody>
          <a:bodyPr/>
          <a:lstStyle/>
          <a:p>
            <a:r>
              <a:rPr lang="fr-CA" sz="2400" dirty="0"/>
              <a:t>3) L'architecture émergente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D73322-5AA9-43F3-BA31-7AC98D7E21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L'architecture émergente consiste à produire une architecture dans laquelle l'équipe ne prend que des décisions architecturales minimales, telles que le choix de la technologie et des styles et modèles architecturaux de plus haut niveau.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D8899B-3545-458F-838D-EC9B8A8FC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7" y="2667000"/>
            <a:ext cx="4895057" cy="576262"/>
          </a:xfrm>
        </p:spPr>
        <p:txBody>
          <a:bodyPr/>
          <a:lstStyle/>
          <a:p>
            <a:r>
              <a:rPr lang="fr-CA" sz="2400" dirty="0"/>
              <a:t>4) L'architecture initiale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C70003-7F07-44F1-9CBD-71099B39C4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La stratégie de l’architecture initiale exige que l'équipe acquière un ensemble complet d'exigences et complète une conception architecturale exhaustive avant le début du développement.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D7FF381-A58F-4F47-BAA1-3EC4E04B54F5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b="1" dirty="0">
                <a:latin typeface="+mn-lt"/>
              </a:rPr>
              <a:t>R</a:t>
            </a:r>
            <a:r>
              <a:rPr lang="fr-CA" sz="1100" b="1" dirty="0" err="1">
                <a:latin typeface="+mn-lt"/>
              </a:rPr>
              <a:t>ésultats</a:t>
            </a:r>
            <a:endParaRPr lang="fr-CA" sz="1100" b="1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b="1" dirty="0"/>
              <a:t>Stratégies</a:t>
            </a:r>
            <a:endParaRPr lang="fr-CA" sz="1100" b="1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M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enaces</a:t>
            </a: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Conclusions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0487BDD-7239-4019-A58A-E931C2952F12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11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3280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9CB21-CEFB-4DA1-A9B4-5D9B338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CA" b="1" dirty="0"/>
              <a:t>Résultats</a:t>
            </a:r>
            <a:br>
              <a:rPr lang="fr-CA" b="1" dirty="0"/>
            </a:br>
            <a:r>
              <a:rPr lang="fr-CA" b="1" dirty="0"/>
              <a:t>Stratégies (suite)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A4CB16F-BABD-4FCA-9893-E2DD7CFAE828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12</a:t>
            </a:fld>
            <a:endParaRPr lang="fr-CA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2BA7D1F-9EA8-4701-B925-E842FFF3DD23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b="1" dirty="0"/>
              <a:t>R</a:t>
            </a:r>
            <a:r>
              <a:rPr lang="fr-CA" sz="1100" b="1" dirty="0" err="1"/>
              <a:t>ésultats</a:t>
            </a:r>
            <a:endParaRPr lang="fr-CA" sz="1100" b="1" dirty="0"/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b="1" dirty="0"/>
              <a:t>Stratégies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enaces</a:t>
            </a: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29EA3255-33E4-4C38-A434-CF907540B240}"/>
              </a:ext>
            </a:extLst>
          </p:cNvPr>
          <p:cNvSpPr txBox="1">
            <a:spLocks/>
          </p:cNvSpPr>
          <p:nvPr/>
        </p:nvSpPr>
        <p:spPr>
          <a:xfrm>
            <a:off x="1484311" y="2759075"/>
            <a:ext cx="8884482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5) Utiliser les </a:t>
            </a:r>
            <a:r>
              <a:rPr lang="fr-CA" dirty="0" err="1">
                <a:solidFill>
                  <a:schemeClr val="accent1">
                    <a:lumMod val="75000"/>
                  </a:schemeClr>
                </a:solidFill>
              </a:rPr>
              <a:t>frameworks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et les architectures de </a:t>
            </a:r>
            <a:r>
              <a:rPr lang="fr-CA" dirty="0" err="1">
                <a:solidFill>
                  <a:schemeClr val="accent1">
                    <a:lumMod val="75000"/>
                  </a:schemeClr>
                </a:solidFill>
              </a:rPr>
              <a:t>templates</a:t>
            </a:r>
            <a:endParaRPr lang="fr-C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A088970C-5E1B-49D6-AB0D-53A826038FA1}"/>
              </a:ext>
            </a:extLst>
          </p:cNvPr>
          <p:cNvSpPr txBox="1">
            <a:spLocks/>
          </p:cNvSpPr>
          <p:nvPr/>
        </p:nvSpPr>
        <p:spPr>
          <a:xfrm>
            <a:off x="1484311" y="3335337"/>
            <a:ext cx="9106652" cy="245586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dirty="0"/>
              <a:t>Cette dernière stratégie est le fait d'utiliser des </a:t>
            </a:r>
            <a:r>
              <a:rPr lang="fr-CA" dirty="0" err="1"/>
              <a:t>frameworks</a:t>
            </a:r>
            <a:r>
              <a:rPr lang="fr-CA" dirty="0"/>
              <a:t> et des </a:t>
            </a:r>
            <a:r>
              <a:rPr lang="fr-CA" dirty="0" err="1"/>
              <a:t>templates</a:t>
            </a:r>
            <a:r>
              <a:rPr lang="fr-CA" dirty="0"/>
              <a:t> d'architectures pour en faire émerger une architecture.</a:t>
            </a:r>
          </a:p>
          <a:p>
            <a:pPr marL="0" indent="0">
              <a:buNone/>
            </a:pPr>
            <a:r>
              <a:rPr lang="fr-CA" dirty="0"/>
              <a:t>Les équipes de développement doivent être conscientes que les </a:t>
            </a:r>
            <a:r>
              <a:rPr lang="fr-CA" dirty="0" err="1"/>
              <a:t>frameworks</a:t>
            </a:r>
            <a:r>
              <a:rPr lang="fr-CA" dirty="0"/>
              <a:t> ne peuvent pas toujours fournir une solution complète.</a:t>
            </a:r>
          </a:p>
        </p:txBody>
      </p:sp>
    </p:spTree>
    <p:extLst>
      <p:ext uri="{BB962C8B-B14F-4D97-AF65-F5344CB8AC3E}">
        <p14:creationId xmlns:p14="http://schemas.microsoft.com/office/powerpoint/2010/main" val="926217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9CB21-CEFB-4DA1-A9B4-5D9B338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CA" b="1" dirty="0"/>
              <a:t>Menaces à la validité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36F9C3-05E1-40F6-80D9-4EE8761F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fr-CA" dirty="0"/>
              <a:t>L'expérience des auteurs</a:t>
            </a:r>
          </a:p>
          <a:p>
            <a:r>
              <a:rPr lang="fr-CA" dirty="0"/>
              <a:t>La contrainte de temps</a:t>
            </a:r>
          </a:p>
          <a:p>
            <a:r>
              <a:rPr lang="fr-CA" dirty="0"/>
              <a:t>Le nombre de sources utilisées dans cette recherche</a:t>
            </a:r>
          </a:p>
          <a:p>
            <a:r>
              <a:rPr lang="fr-CA" dirty="0"/>
              <a:t>L'exactitude des sources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A4CB16F-BABD-4FCA-9893-E2DD7CFAE828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13</a:t>
            </a:fld>
            <a:endParaRPr lang="fr-CA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32EC9E6-47DA-4406-BD49-049328866D4B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fr-CA" sz="11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ésultats</a:t>
            </a:r>
            <a:endParaRPr lang="fr-CA" sz="1100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Stratégies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b="1" dirty="0"/>
              <a:t>M</a:t>
            </a:r>
            <a:r>
              <a:rPr lang="fr-CA" sz="1100" b="1" dirty="0" err="1"/>
              <a:t>enaces</a:t>
            </a:r>
            <a:r>
              <a:rPr lang="fr-CA" sz="1100" b="1" dirty="0"/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7956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9CB21-CEFB-4DA1-A9B4-5D9B338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CA" b="1" dirty="0"/>
              <a:t>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36F9C3-05E1-40F6-80D9-4EE8761F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Est-</a:t>
            </a:r>
            <a:r>
              <a:rPr lang="en-CA" b="1" dirty="0" err="1"/>
              <a:t>ce</a:t>
            </a:r>
            <a:r>
              <a:rPr lang="en-CA" b="1" dirty="0"/>
              <a:t> </a:t>
            </a:r>
            <a:r>
              <a:rPr lang="en-CA" b="1" dirty="0" err="1"/>
              <a:t>qu’un</a:t>
            </a:r>
            <a:r>
              <a:rPr lang="en-CA" b="1" dirty="0"/>
              <a:t> </a:t>
            </a:r>
            <a:r>
              <a:rPr lang="en-CA" b="1" dirty="0" err="1"/>
              <a:t>projet</a:t>
            </a:r>
            <a:r>
              <a:rPr lang="en-CA" b="1" dirty="0"/>
              <a:t> sans </a:t>
            </a:r>
            <a:r>
              <a:rPr lang="en-CA" b="1" dirty="0" err="1"/>
              <a:t>ou</a:t>
            </a:r>
            <a:r>
              <a:rPr lang="en-CA" b="1" dirty="0"/>
              <a:t> avec un </a:t>
            </a:r>
            <a:r>
              <a:rPr lang="en-CA" b="1" dirty="0" err="1"/>
              <a:t>très</a:t>
            </a:r>
            <a:r>
              <a:rPr lang="en-CA" b="1" dirty="0"/>
              <a:t> petit plan </a:t>
            </a:r>
            <a:r>
              <a:rPr lang="en-CA" b="1" dirty="0" err="1"/>
              <a:t>d’architecture</a:t>
            </a:r>
            <a:r>
              <a:rPr lang="en-CA" b="1" dirty="0"/>
              <a:t> </a:t>
            </a:r>
            <a:r>
              <a:rPr lang="en-CA" b="1" dirty="0" err="1"/>
              <a:t>est</a:t>
            </a:r>
            <a:r>
              <a:rPr lang="en-CA" b="1" dirty="0"/>
              <a:t> </a:t>
            </a:r>
            <a:r>
              <a:rPr lang="en-CA" b="1" dirty="0" err="1"/>
              <a:t>voué</a:t>
            </a:r>
            <a:r>
              <a:rPr lang="en-CA" b="1" dirty="0"/>
              <a:t> à </a:t>
            </a:r>
            <a:r>
              <a:rPr lang="en-CA" b="1" dirty="0" err="1"/>
              <a:t>l’échec</a:t>
            </a:r>
            <a:r>
              <a:rPr lang="en-CA" b="1" dirty="0"/>
              <a:t>?</a:t>
            </a:r>
          </a:p>
          <a:p>
            <a:pPr marL="0" indent="0">
              <a:buNone/>
            </a:pPr>
            <a:r>
              <a:rPr lang="fr-CA" dirty="0"/>
              <a:t>La réponse dépend des </a:t>
            </a:r>
            <a:r>
              <a:rPr lang="fr-CA" b="1" dirty="0"/>
              <a:t>forces</a:t>
            </a:r>
            <a:r>
              <a:rPr lang="fr-CA" dirty="0"/>
              <a:t> et des </a:t>
            </a:r>
            <a:r>
              <a:rPr lang="fr-CA" b="1" dirty="0"/>
              <a:t>stratégies</a:t>
            </a:r>
            <a:r>
              <a:rPr lang="fr-CA" dirty="0"/>
              <a:t> utilisées par l'équipe de développement. Une équipe avec la </a:t>
            </a:r>
            <a:r>
              <a:rPr lang="fr-CA" u="sng" dirty="0"/>
              <a:t>culture d'équipe </a:t>
            </a:r>
            <a:r>
              <a:rPr lang="fr-CA" dirty="0"/>
              <a:t>et l'</a:t>
            </a:r>
            <a:r>
              <a:rPr lang="fr-CA" u="sng" dirty="0"/>
              <a:t>expérience</a:t>
            </a:r>
            <a:r>
              <a:rPr lang="fr-CA" dirty="0"/>
              <a:t> pour un projet à </a:t>
            </a:r>
            <a:r>
              <a:rPr lang="fr-CA" u="sng" dirty="0"/>
              <a:t>faible risque technique </a:t>
            </a:r>
            <a:r>
              <a:rPr lang="fr-CA" dirty="0"/>
              <a:t>peut utiliser les </a:t>
            </a:r>
            <a:r>
              <a:rPr lang="fr-CA" u="sng" dirty="0"/>
              <a:t>stratégies de réponse aux changements </a:t>
            </a:r>
            <a:r>
              <a:rPr lang="fr-CA" dirty="0"/>
              <a:t>et </a:t>
            </a:r>
            <a:r>
              <a:rPr lang="fr-CA" u="sng" dirty="0"/>
              <a:t>d'architecture émergente </a:t>
            </a:r>
            <a:r>
              <a:rPr lang="fr-CA" dirty="0"/>
              <a:t>pour </a:t>
            </a:r>
            <a:r>
              <a:rPr lang="fr-CA" b="1" dirty="0"/>
              <a:t>réduire</a:t>
            </a:r>
            <a:r>
              <a:rPr lang="fr-CA" dirty="0"/>
              <a:t> la planification initiale. À condition que </a:t>
            </a:r>
            <a:r>
              <a:rPr lang="fr-CA" u="sng" dirty="0"/>
              <a:t>le client à une vision agile</a:t>
            </a:r>
            <a:r>
              <a:rPr lang="fr-CA" dirty="0"/>
              <a:t> pour son projet.</a:t>
            </a:r>
            <a:endParaRPr lang="en-CA" dirty="0"/>
          </a:p>
          <a:p>
            <a:endParaRPr lang="fr-CA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A4CB16F-BABD-4FCA-9893-E2DD7CFAE828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14</a:t>
            </a:fld>
            <a:endParaRPr lang="fr-CA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32EC9E6-47DA-4406-BD49-049328866D4B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fr-CA" sz="11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ésultats</a:t>
            </a:r>
            <a:endParaRPr lang="fr-CA" sz="1100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Stratégies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fr-CA" sz="11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enaces</a:t>
            </a: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b="1" dirty="0"/>
              <a:t>Conclusions</a:t>
            </a:r>
            <a:endParaRPr lang="fr-CA" sz="1100" b="1" dirty="0"/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0637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9CB21-CEFB-4DA1-A9B4-5D9B338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CA" b="1" dirty="0"/>
              <a:t>Conclusions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36F9C3-05E1-40F6-80D9-4EE8761F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b="1" dirty="0"/>
              <a:t>Est-il possible d'appliquer la philosophie du Manifeste Agile tout au long du projet et de ne rien planifier à l'avance?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Il sera très difficile, voir </a:t>
            </a:r>
            <a:r>
              <a:rPr lang="fr-CA" b="1" dirty="0"/>
              <a:t>impossible</a:t>
            </a:r>
            <a:r>
              <a:rPr lang="fr-CA" dirty="0"/>
              <a:t> de faire aucune planification initiale. Même si vous avez la meilleure </a:t>
            </a:r>
            <a:r>
              <a:rPr lang="fr-CA" u="sng" dirty="0"/>
              <a:t>culture et expérience </a:t>
            </a:r>
            <a:r>
              <a:rPr lang="fr-CA" dirty="0"/>
              <a:t>d'équipe et un </a:t>
            </a:r>
            <a:r>
              <a:rPr lang="fr-CA" u="sng" dirty="0"/>
              <a:t>client agile</a:t>
            </a:r>
            <a:r>
              <a:rPr lang="fr-CA" dirty="0"/>
              <a:t>, vous devez toujours planifier.</a:t>
            </a:r>
          </a:p>
          <a:p>
            <a:pPr marL="0" indent="0">
              <a:buNone/>
            </a:pPr>
            <a:endParaRPr lang="fr-CA" b="1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A4CB16F-BABD-4FCA-9893-E2DD7CFAE828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15</a:t>
            </a:fld>
            <a:endParaRPr lang="fr-CA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32EC9E6-47DA-4406-BD49-049328866D4B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fr-CA" sz="11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ésultats</a:t>
            </a:r>
            <a:endParaRPr lang="fr-CA" sz="1100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Stratégies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fr-CA" sz="11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enaces</a:t>
            </a: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b="1" dirty="0"/>
              <a:t>Conclusions</a:t>
            </a:r>
            <a:endParaRPr lang="fr-CA" sz="1100" b="1" dirty="0"/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83998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9CB21-CEFB-4DA1-A9B4-5D9B338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CA" b="1" dirty="0"/>
              <a:t>Conclusions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36F9C3-05E1-40F6-80D9-4EE8761F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b="1" dirty="0"/>
              <a:t>Comment savoir exactement combien d'architecture est-il préalablement nécessaire</a:t>
            </a:r>
            <a:r>
              <a:rPr lang="en-CA" b="1" dirty="0"/>
              <a:t>?</a:t>
            </a:r>
          </a:p>
          <a:p>
            <a:pPr marL="0" indent="0">
              <a:buNone/>
            </a:pPr>
            <a:r>
              <a:rPr lang="fr-CA" dirty="0"/>
              <a:t>Comme vue précédemment mais dépend surtout du niveau de </a:t>
            </a:r>
            <a:r>
              <a:rPr lang="fr-CA" u="sng" dirty="0"/>
              <a:t>risque</a:t>
            </a:r>
            <a:r>
              <a:rPr lang="fr-CA" dirty="0"/>
              <a:t>.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A4CB16F-BABD-4FCA-9893-E2DD7CFAE828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16</a:t>
            </a:fld>
            <a:endParaRPr lang="fr-CA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32EC9E6-47DA-4406-BD49-049328866D4B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fr-CA" sz="11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ésultats</a:t>
            </a:r>
            <a:endParaRPr lang="fr-CA" sz="1100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Stratégies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fr-CA" sz="11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enaces</a:t>
            </a: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b="1" dirty="0"/>
              <a:t>Conclusions</a:t>
            </a:r>
            <a:endParaRPr lang="fr-CA" sz="1100" b="1" dirty="0"/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04146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9CB21-CEFB-4DA1-A9B4-5D9B338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CA" b="1" dirty="0"/>
              <a:t>Références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A4CB16F-BABD-4FCA-9893-E2DD7CFAE828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17</a:t>
            </a:fld>
            <a:endParaRPr lang="fr-CA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32EC9E6-47DA-4406-BD49-049328866D4B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fr-CA" sz="11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ésultats</a:t>
            </a:r>
            <a:endParaRPr lang="fr-CA" sz="1100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Stratégies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fr-CA" sz="11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enaces</a:t>
            </a: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b="1" dirty="0"/>
              <a:t>Conclusions</a:t>
            </a:r>
            <a:endParaRPr lang="fr-CA" sz="1100" b="1" dirty="0"/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A0B76F97-E421-41DB-9259-250889B8B112}"/>
              </a:ext>
            </a:extLst>
          </p:cNvPr>
          <p:cNvSpPr txBox="1">
            <a:spLocks/>
          </p:cNvSpPr>
          <p:nvPr/>
        </p:nvSpPr>
        <p:spPr>
          <a:xfrm>
            <a:off x="1484311" y="2438399"/>
            <a:ext cx="4895056" cy="3352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300" dirty="0"/>
              <a:t>[1] 	M. Waterman, J. Noble, and G. Allan, “How much architecture? Reducing 	the up-front effort,” Proc. - </a:t>
            </a:r>
            <a:r>
              <a:rPr lang="en-CA" sz="1300" dirty="0" err="1"/>
              <a:t>Agil</a:t>
            </a:r>
            <a:r>
              <a:rPr lang="en-CA" sz="1300" dirty="0"/>
              <a:t>. India 2012, </a:t>
            </a:r>
            <a:r>
              <a:rPr lang="en-CA" sz="1300" dirty="0" err="1"/>
              <a:t>Agil</a:t>
            </a:r>
            <a:r>
              <a:rPr lang="en-CA" sz="1300" dirty="0"/>
              <a:t>. 2012, no. 2007, pp. 56–	59, 2012.</a:t>
            </a:r>
          </a:p>
          <a:p>
            <a:pPr marL="0" indent="0">
              <a:buNone/>
            </a:pPr>
            <a:r>
              <a:rPr lang="en-CA" sz="1300" dirty="0"/>
              <a:t>[2] 	M. Waterman, J. Noble, and G. Allan, “How much up-front? A grounded 	theory of agile architecture,” Proc. - Int. Conf. </a:t>
            </a:r>
            <a:r>
              <a:rPr lang="en-CA" sz="1300" dirty="0" err="1"/>
              <a:t>Softw</a:t>
            </a:r>
            <a:r>
              <a:rPr lang="en-CA" sz="1300" dirty="0"/>
              <a:t>. Eng., vol. 1, pp. 347–	357, 2015.</a:t>
            </a:r>
          </a:p>
          <a:p>
            <a:pPr marL="0" indent="0">
              <a:buNone/>
            </a:pPr>
            <a:r>
              <a:rPr lang="en-CA" sz="1300" dirty="0"/>
              <a:t>[3] 	J. Highsmith and A. Cockburn, “Agile software development: The 	business of innovation,” Computer (Long. Beach. Calif)., vol. 34, no. 9, pp. 	120–122, 2001.</a:t>
            </a:r>
          </a:p>
          <a:p>
            <a:pPr marL="0" indent="0">
              <a:buNone/>
            </a:pPr>
            <a:r>
              <a:rPr lang="en-CA" sz="1300" dirty="0"/>
              <a:t>[4] 	P. </a:t>
            </a:r>
            <a:r>
              <a:rPr lang="en-CA" sz="1300" dirty="0" err="1"/>
              <a:t>Kruchten</a:t>
            </a:r>
            <a:r>
              <a:rPr lang="en-CA" sz="1300" dirty="0"/>
              <a:t>, “Software architecture and agile software 	development: a clash of two cultures?,” 2010 ACM/IEEE 32nd 	Int. Conf. </a:t>
            </a:r>
            <a:r>
              <a:rPr lang="en-CA" sz="1300" dirty="0" err="1"/>
              <a:t>Softw</a:t>
            </a:r>
            <a:r>
              <a:rPr lang="en-CA" sz="1300" dirty="0"/>
              <a:t>. Eng., vol. 2, pp. 497–498, 2010.</a:t>
            </a:r>
          </a:p>
          <a:p>
            <a:pPr marL="0" indent="0">
              <a:buNone/>
            </a:pPr>
            <a:r>
              <a:rPr lang="en-CA" sz="1300" dirty="0"/>
              <a:t>[5] 	R. L. Nord and J. E. </a:t>
            </a:r>
            <a:r>
              <a:rPr lang="en-CA" sz="1300" dirty="0" err="1"/>
              <a:t>Tomayko</a:t>
            </a:r>
            <a:r>
              <a:rPr lang="en-CA" sz="1300" dirty="0"/>
              <a:t>, “Software architecture-	centric methods and agile development,” IEEE </a:t>
            </a:r>
            <a:r>
              <a:rPr lang="en-CA" sz="1300" dirty="0" err="1"/>
              <a:t>Softw</a:t>
            </a:r>
            <a:r>
              <a:rPr lang="en-CA" sz="1300" dirty="0"/>
              <a:t>., 	vol. 23, no. 2, pp. 47–53, 2006.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9" name="Espace réservé du contenu 5">
            <a:extLst>
              <a:ext uri="{FF2B5EF4-FFF2-40B4-BE49-F238E27FC236}">
                <a16:creationId xmlns:a16="http://schemas.microsoft.com/office/drawing/2014/main" id="{A37FB0E2-CAE3-47B1-9F33-3A412C08F836}"/>
              </a:ext>
            </a:extLst>
          </p:cNvPr>
          <p:cNvSpPr txBox="1">
            <a:spLocks/>
          </p:cNvSpPr>
          <p:nvPr/>
        </p:nvSpPr>
        <p:spPr>
          <a:xfrm>
            <a:off x="6607967" y="2438399"/>
            <a:ext cx="4895056" cy="33528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200" dirty="0"/>
              <a:t>[6] 	M. Schramm and M. </a:t>
            </a:r>
            <a:r>
              <a:rPr lang="en-CA" sz="1200" dirty="0" err="1"/>
              <a:t>Daneva</a:t>
            </a:r>
            <a:r>
              <a:rPr lang="en-CA" sz="1200" dirty="0"/>
              <a:t>, “Implementations of service oriented architecture and agile 	software development: What works and what are the challenges?,” Proc. - Int. Conf. Res. 	Challenges Inf. Sci., vol. 2016–August, 2016.</a:t>
            </a:r>
          </a:p>
          <a:p>
            <a:pPr marL="0" indent="0">
              <a:buNone/>
            </a:pPr>
            <a:r>
              <a:rPr lang="en-CA" sz="1200" dirty="0"/>
              <a:t>[7] 	L. Chen and M. A. Babar, “Towards an evidence-based understanding of emergence of 	architecture through continuous refactoring in agile software development,” Proc. - Work. 	IEEE/IFIP Conf. </a:t>
            </a:r>
            <a:r>
              <a:rPr lang="en-CA" sz="1200" dirty="0" err="1"/>
              <a:t>Softw</a:t>
            </a:r>
            <a:r>
              <a:rPr lang="en-CA" sz="1200" dirty="0"/>
              <a:t>. Archit. 2014, WICSA 2014, pp. 195–204, 2014.</a:t>
            </a:r>
          </a:p>
          <a:p>
            <a:pPr marL="0" indent="0">
              <a:buNone/>
            </a:pPr>
            <a:r>
              <a:rPr lang="en-CA" sz="1200" dirty="0"/>
              <a:t>[8] 	W. Santos, “Towards a better understanding of simplicity in Agile software development 	projects,” Proc. 20th Int. Conf. </a:t>
            </a:r>
            <a:r>
              <a:rPr lang="en-CA" sz="1200" dirty="0" err="1"/>
              <a:t>Eval</a:t>
            </a:r>
            <a:r>
              <a:rPr lang="en-CA" sz="1200" dirty="0"/>
              <a:t>. Assess. </a:t>
            </a:r>
            <a:r>
              <a:rPr lang="en-CA" sz="1200" dirty="0" err="1"/>
              <a:t>Softw</a:t>
            </a:r>
            <a:r>
              <a:rPr lang="en-CA" sz="1200" dirty="0"/>
              <a:t>. Eng. - EASE ’16, pp. 1–4, 2016.</a:t>
            </a:r>
          </a:p>
          <a:p>
            <a:pPr marL="0" indent="0">
              <a:buNone/>
            </a:pPr>
            <a:r>
              <a:rPr lang="en-CA" sz="1200" dirty="0"/>
              <a:t>[9]	 I. </a:t>
            </a:r>
            <a:r>
              <a:rPr lang="en-CA" sz="1200" dirty="0" err="1"/>
              <a:t>Hadar</a:t>
            </a:r>
            <a:r>
              <a:rPr lang="en-CA" sz="1200" dirty="0"/>
              <a:t>, S. Sherman, E. </a:t>
            </a:r>
            <a:r>
              <a:rPr lang="en-CA" sz="1200" dirty="0" err="1"/>
              <a:t>Hadar</a:t>
            </a:r>
            <a:r>
              <a:rPr lang="en-CA" sz="1200" dirty="0"/>
              <a:t>, and J. J. Harrison, “Less is more: Architecture 	documentation for agile development,” 2013 6th Int. Work. Coop. Hum. Asp. </a:t>
            </a:r>
            <a:r>
              <a:rPr lang="en-CA" sz="1200" dirty="0" err="1"/>
              <a:t>Softw</a:t>
            </a:r>
            <a:r>
              <a:rPr lang="en-CA" sz="1200" dirty="0"/>
              <a:t>. Eng. 	CHASE 2013 - Proc., pp. 121–124, 2013.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289983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9CB21-CEFB-4DA1-A9B4-5D9B338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Plan de </a:t>
            </a:r>
            <a:r>
              <a:rPr lang="fr-CA" b="1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36F9C3-05E1-40F6-80D9-4EE8761F4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dirty="0"/>
              <a:t>Sujet</a:t>
            </a:r>
          </a:p>
          <a:p>
            <a:r>
              <a:rPr lang="fr-CA" dirty="0"/>
              <a:t>Questions de recherche</a:t>
            </a:r>
          </a:p>
          <a:p>
            <a:r>
              <a:rPr lang="fr-CA" dirty="0"/>
              <a:t>Méthodologie</a:t>
            </a:r>
          </a:p>
          <a:p>
            <a:r>
              <a:rPr lang="en-CA" dirty="0"/>
              <a:t>R</a:t>
            </a:r>
            <a:r>
              <a:rPr lang="fr-CA" dirty="0" err="1"/>
              <a:t>ésultats</a:t>
            </a:r>
            <a:endParaRPr lang="fr-CA" dirty="0"/>
          </a:p>
          <a:p>
            <a:pPr lvl="1"/>
            <a:r>
              <a:rPr lang="fr-CA" dirty="0"/>
              <a:t>Forces</a:t>
            </a:r>
          </a:p>
          <a:p>
            <a:pPr lvl="1"/>
            <a:r>
              <a:rPr lang="fr-CA" dirty="0"/>
              <a:t>Stratégies</a:t>
            </a:r>
          </a:p>
          <a:p>
            <a:r>
              <a:rPr lang="en-CA" dirty="0"/>
              <a:t>M</a:t>
            </a:r>
            <a:r>
              <a:rPr lang="fr-CA" dirty="0" err="1"/>
              <a:t>enaces</a:t>
            </a:r>
            <a:r>
              <a:rPr lang="fr-CA" dirty="0"/>
              <a:t> à la validité</a:t>
            </a:r>
          </a:p>
          <a:p>
            <a:r>
              <a:rPr lang="en-CA" dirty="0"/>
              <a:t>Conclusions</a:t>
            </a: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A4CB16F-BABD-4FCA-9893-E2DD7CFAE828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/>
              <a:pPr marL="0" indent="0">
                <a:buNone/>
              </a:pPr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3924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9CB21-CEFB-4DA1-A9B4-5D9B338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CA" b="1" dirty="0"/>
              <a:t>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36F9C3-05E1-40F6-80D9-4EE8761F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Architecture </a:t>
            </a:r>
            <a:r>
              <a:rPr lang="en-CA" dirty="0" err="1"/>
              <a:t>logiciel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- </a:t>
            </a:r>
            <a:r>
              <a:rPr lang="en-CA" dirty="0" err="1"/>
              <a:t>Réduire</a:t>
            </a:r>
            <a:r>
              <a:rPr lang="en-CA" dirty="0"/>
              <a:t> le </a:t>
            </a:r>
            <a:r>
              <a:rPr lang="en-CA"/>
              <a:t>risque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- Faire la </a:t>
            </a:r>
            <a:r>
              <a:rPr lang="en-CA" dirty="0" err="1"/>
              <a:t>gestion</a:t>
            </a:r>
            <a:r>
              <a:rPr lang="en-CA" dirty="0"/>
              <a:t> de la </a:t>
            </a:r>
            <a:r>
              <a:rPr lang="en-CA" dirty="0" err="1"/>
              <a:t>complexité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 err="1"/>
              <a:t>Développement</a:t>
            </a:r>
            <a:r>
              <a:rPr lang="en-CA" dirty="0"/>
              <a:t> agile</a:t>
            </a:r>
          </a:p>
          <a:p>
            <a:pPr marL="0" indent="0">
              <a:buNone/>
            </a:pPr>
            <a:r>
              <a:rPr lang="en-CA" dirty="0"/>
              <a:t>	1- I</a:t>
            </a:r>
            <a:r>
              <a:rPr lang="fr-CA" dirty="0" err="1"/>
              <a:t>ndividus</a:t>
            </a:r>
            <a:r>
              <a:rPr lang="fr-CA" dirty="0"/>
              <a:t> et interactions plutôt que processus et outils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fr-CA" dirty="0"/>
              <a:t>2- Fonctionnalités opérationnelles plutôt que documentation exhaustive</a:t>
            </a:r>
          </a:p>
          <a:p>
            <a:pPr marL="0" indent="0">
              <a:buNone/>
            </a:pPr>
            <a:r>
              <a:rPr lang="en-CA" dirty="0"/>
              <a:t>	3- </a:t>
            </a:r>
            <a:r>
              <a:rPr lang="fr-CA" dirty="0"/>
              <a:t>Collaboration avec le client plutôt que contractualisation des relations</a:t>
            </a:r>
          </a:p>
          <a:p>
            <a:pPr marL="0" indent="0">
              <a:buNone/>
            </a:pPr>
            <a:r>
              <a:rPr lang="en-CA" dirty="0"/>
              <a:t>	4- </a:t>
            </a:r>
            <a:r>
              <a:rPr lang="fr-CA" u="sng" dirty="0"/>
              <a:t>Acceptation du changement plutôt que conformité aux plans</a:t>
            </a:r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A4CB16F-BABD-4FCA-9893-E2DD7CFAE828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3</a:t>
            </a:fld>
            <a:endParaRPr lang="fr-CA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2BA7D1F-9EA8-4701-B925-E842FFF3DD23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b="1" dirty="0">
                <a:latin typeface="+mn-lt"/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R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ésultats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	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	Stratégies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M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enaces</a:t>
            </a: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Conclusions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826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9CB21-CEFB-4DA1-A9B4-5D9B338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CA" b="1" dirty="0"/>
              <a:t>Questions de recherche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36F9C3-05E1-40F6-80D9-4EE8761F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en-CA" dirty="0"/>
              <a:t>Est-</a:t>
            </a:r>
            <a:r>
              <a:rPr lang="en-CA" dirty="0" err="1"/>
              <a:t>ce</a:t>
            </a:r>
            <a:r>
              <a:rPr lang="en-CA" dirty="0"/>
              <a:t> </a:t>
            </a:r>
            <a:r>
              <a:rPr lang="en-CA" dirty="0" err="1"/>
              <a:t>qu’un</a:t>
            </a:r>
            <a:r>
              <a:rPr lang="en-CA" dirty="0"/>
              <a:t> </a:t>
            </a:r>
            <a:r>
              <a:rPr lang="en-CA" dirty="0" err="1"/>
              <a:t>projet</a:t>
            </a:r>
            <a:r>
              <a:rPr lang="en-CA" dirty="0"/>
              <a:t> sans </a:t>
            </a:r>
            <a:r>
              <a:rPr lang="en-CA" dirty="0" err="1"/>
              <a:t>ou</a:t>
            </a:r>
            <a:r>
              <a:rPr lang="en-CA" dirty="0"/>
              <a:t> avec un </a:t>
            </a:r>
            <a:r>
              <a:rPr lang="en-CA" dirty="0" err="1"/>
              <a:t>très</a:t>
            </a:r>
            <a:r>
              <a:rPr lang="en-CA" dirty="0"/>
              <a:t> petit plan </a:t>
            </a:r>
            <a:r>
              <a:rPr lang="en-CA" dirty="0" err="1"/>
              <a:t>d’architecture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voué</a:t>
            </a:r>
            <a:r>
              <a:rPr lang="en-CA" dirty="0"/>
              <a:t> à </a:t>
            </a:r>
            <a:r>
              <a:rPr lang="en-CA" dirty="0" err="1"/>
              <a:t>l’échec</a:t>
            </a:r>
            <a:r>
              <a:rPr lang="en-CA" dirty="0"/>
              <a:t>?</a:t>
            </a:r>
          </a:p>
          <a:p>
            <a:r>
              <a:rPr lang="fr-CA" dirty="0"/>
              <a:t>Est-il possible d'appliquer la philosophie du Manifeste Agile tout au long du projet et de ne rien planifier à l'avance?</a:t>
            </a:r>
          </a:p>
          <a:p>
            <a:r>
              <a:rPr lang="fr-CA" dirty="0"/>
              <a:t>Comment savoir exactement combien d'architecture est-il préalablement nécessaire</a:t>
            </a:r>
            <a:r>
              <a:rPr lang="en-CA" dirty="0"/>
              <a:t>?</a:t>
            </a:r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A4CB16F-BABD-4FCA-9893-E2DD7CFAE828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4</a:t>
            </a:fld>
            <a:endParaRPr lang="fr-CA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2BA7D1F-9EA8-4701-B925-E842FFF3DD23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b="1" dirty="0">
                <a:latin typeface="+mn-lt"/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R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ésultats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Stratégies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M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enaces</a:t>
            </a: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Conclusions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2060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9CB21-CEFB-4DA1-A9B4-5D9B338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CA" b="1" dirty="0"/>
              <a:t>Méthodologie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36F9C3-05E1-40F6-80D9-4EE8761F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A4CB16F-BABD-4FCA-9893-E2DD7CFAE828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5</a:t>
            </a:fld>
            <a:endParaRPr lang="fr-CA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2BA7D1F-9EA8-4701-B925-E842FFF3DD23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b="1" dirty="0">
                <a:latin typeface="+mn-lt"/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R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ésultats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Stratégies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M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enaces</a:t>
            </a: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Conclusions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3EE907E-38F3-4224-BF82-ECCA96A6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466" y="2438399"/>
            <a:ext cx="8838399" cy="351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7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7837-515A-4E06-8422-BEAD54F5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Résultats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977503-AD98-4784-9E95-365D9B88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1" y="2667000"/>
            <a:ext cx="4895056" cy="576262"/>
          </a:xfrm>
        </p:spPr>
        <p:txBody>
          <a:bodyPr/>
          <a:lstStyle/>
          <a:p>
            <a:r>
              <a:rPr lang="fr-CA" sz="2400" dirty="0"/>
              <a:t>Forces de l’architecture agile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D73322-5AA9-43F3-BA31-7AC98D7E21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CA" dirty="0"/>
              <a:t>Instabilité des exigences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Risque technique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Valeur initiale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Culture d'équipe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Agilité du client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Expérience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D8899B-3545-458F-838D-EC9B8A8FC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7" y="2667000"/>
            <a:ext cx="4895057" cy="576262"/>
          </a:xfrm>
        </p:spPr>
        <p:txBody>
          <a:bodyPr/>
          <a:lstStyle/>
          <a:p>
            <a:r>
              <a:rPr lang="fr-CA" sz="2400" dirty="0"/>
              <a:t>Stratégies de l’architecture agile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C70003-7F07-44F1-9CBD-71099B39C4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/>
              <a:t>1) Répondre au changement</a:t>
            </a:r>
          </a:p>
          <a:p>
            <a:r>
              <a:rPr lang="fr-CA" dirty="0"/>
              <a:t>2) Adresser le risque</a:t>
            </a:r>
          </a:p>
          <a:p>
            <a:r>
              <a:rPr lang="fr-CA" dirty="0"/>
              <a:t>3) L'architecture émergente</a:t>
            </a:r>
          </a:p>
          <a:p>
            <a:r>
              <a:rPr lang="fr-CA" dirty="0"/>
              <a:t>4) L'architecture initiale </a:t>
            </a:r>
          </a:p>
          <a:p>
            <a:r>
              <a:rPr lang="fr-CA" dirty="0"/>
              <a:t>5) Utiliser les </a:t>
            </a:r>
            <a:r>
              <a:rPr lang="fr-CA" dirty="0" err="1"/>
              <a:t>frameworks</a:t>
            </a:r>
            <a:r>
              <a:rPr lang="fr-CA" dirty="0"/>
              <a:t> et les architectures de </a:t>
            </a:r>
            <a:r>
              <a:rPr lang="fr-CA" dirty="0" err="1"/>
              <a:t>templates</a:t>
            </a:r>
            <a:endParaRPr lang="fr-CA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D7FF381-A58F-4F47-BAA1-3EC4E04B54F5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b="1" dirty="0">
                <a:latin typeface="+mn-lt"/>
              </a:rPr>
              <a:t>R</a:t>
            </a:r>
            <a:r>
              <a:rPr lang="fr-CA" sz="1100" b="1" dirty="0" err="1">
                <a:latin typeface="+mn-lt"/>
              </a:rPr>
              <a:t>ésultats</a:t>
            </a:r>
            <a:endParaRPr lang="fr-CA" sz="1100" b="1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Stratégies</a:t>
            </a:r>
            <a:endParaRPr lang="fr-CA" sz="1100" b="1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M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enaces</a:t>
            </a: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Conclusions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0487BDD-7239-4019-A58A-E931C2952F12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6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9150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7837-515A-4E06-8422-BEAD54F5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Résultats</a:t>
            </a:r>
            <a:br>
              <a:rPr lang="fr-CA" b="1" dirty="0"/>
            </a:br>
            <a:r>
              <a:rPr lang="fr-CA" b="1" dirty="0"/>
              <a:t>Forces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977503-AD98-4784-9E95-365D9B88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1" y="2667000"/>
            <a:ext cx="4895056" cy="576262"/>
          </a:xfrm>
        </p:spPr>
        <p:txBody>
          <a:bodyPr/>
          <a:lstStyle/>
          <a:p>
            <a:r>
              <a:rPr lang="fr-CA" sz="2400" dirty="0"/>
              <a:t>1) Instabilité des exigences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D73322-5AA9-43F3-BA31-7AC98D7E21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/>
              <a:t>Exigences</a:t>
            </a:r>
            <a:r>
              <a:rPr lang="fr-CA" dirty="0"/>
              <a:t> incomplètes</a:t>
            </a:r>
          </a:p>
          <a:p>
            <a:r>
              <a:rPr lang="fr-CA" dirty="0"/>
              <a:t>Le client ne sait pas ce qu’il veut</a:t>
            </a:r>
          </a:p>
          <a:p>
            <a:r>
              <a:rPr lang="fr-CA" dirty="0"/>
              <a:t>Le client </a:t>
            </a:r>
            <a:r>
              <a:rPr lang="en-CA" dirty="0"/>
              <a:t>a de </a:t>
            </a:r>
            <a:r>
              <a:rPr lang="en-CA" dirty="0" err="1"/>
              <a:t>nouvelles</a:t>
            </a:r>
            <a:r>
              <a:rPr lang="en-CA" dirty="0"/>
              <a:t> </a:t>
            </a:r>
            <a:r>
              <a:rPr lang="en-CA" dirty="0" err="1"/>
              <a:t>idées</a:t>
            </a:r>
            <a:endParaRPr lang="en-CA" dirty="0"/>
          </a:p>
          <a:p>
            <a:r>
              <a:rPr lang="en-CA" dirty="0"/>
              <a:t>Impossible de savoir comment le </a:t>
            </a:r>
            <a:r>
              <a:rPr lang="en-CA" dirty="0" err="1"/>
              <a:t>système</a:t>
            </a:r>
            <a:r>
              <a:rPr lang="en-CA" dirty="0"/>
              <a:t> </a:t>
            </a:r>
            <a:r>
              <a:rPr lang="en-CA" dirty="0" err="1"/>
              <a:t>va</a:t>
            </a:r>
            <a:r>
              <a:rPr lang="en-CA" dirty="0"/>
              <a:t> </a:t>
            </a:r>
            <a:r>
              <a:rPr lang="en-CA" dirty="0" err="1"/>
              <a:t>être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oppération</a:t>
            </a:r>
            <a:r>
              <a:rPr lang="en-CA" dirty="0"/>
              <a:t> </a:t>
            </a:r>
            <a:endParaRPr lang="fr-CA" dirty="0"/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D</a:t>
            </a:r>
            <a:r>
              <a:rPr lang="fr-CA" dirty="0" err="1"/>
              <a:t>éfinir</a:t>
            </a:r>
            <a:r>
              <a:rPr lang="fr-CA" dirty="0"/>
              <a:t> que les exigences de haut niveaux au départ</a:t>
            </a:r>
            <a:endParaRPr lang="en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D8899B-3545-458F-838D-EC9B8A8FC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7" y="2667000"/>
            <a:ext cx="4895057" cy="576262"/>
          </a:xfrm>
        </p:spPr>
        <p:txBody>
          <a:bodyPr/>
          <a:lstStyle/>
          <a:p>
            <a:r>
              <a:rPr lang="fr-CA" sz="2400" dirty="0"/>
              <a:t>2) Risque technique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C70003-7F07-44F1-9CBD-71099B39C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37145" y="3335337"/>
            <a:ext cx="4895056" cy="2455862"/>
          </a:xfrm>
        </p:spPr>
        <p:txBody>
          <a:bodyPr/>
          <a:lstStyle/>
          <a:p>
            <a:r>
              <a:rPr lang="fr-CA" dirty="0"/>
              <a:t>Défis architecturaux difficiles et significatifs</a:t>
            </a:r>
          </a:p>
          <a:p>
            <a:r>
              <a:rPr lang="fr-CA" dirty="0"/>
              <a:t>Connexion de plusieurs systèmes ensemble</a:t>
            </a:r>
          </a:p>
          <a:p>
            <a:r>
              <a:rPr lang="en-CA" dirty="0"/>
              <a:t>N</a:t>
            </a:r>
            <a:r>
              <a:rPr lang="fr-CA" dirty="0" err="1"/>
              <a:t>écessitant</a:t>
            </a:r>
            <a:r>
              <a:rPr lang="fr-CA" dirty="0"/>
              <a:t> des l’</a:t>
            </a:r>
            <a:r>
              <a:rPr lang="fr-CA" dirty="0" err="1"/>
              <a:t>impliquations</a:t>
            </a:r>
            <a:r>
              <a:rPr lang="fr-CA" dirty="0"/>
              <a:t> de système </a:t>
            </a:r>
            <a:r>
              <a:rPr lang="fr-CA" dirty="0" err="1"/>
              <a:t>legacy</a:t>
            </a:r>
            <a:endParaRPr lang="fr-CA" dirty="0"/>
          </a:p>
          <a:p>
            <a:pPr>
              <a:buFont typeface="Wingdings" panose="05000000000000000000" pitchFamily="2" charset="2"/>
              <a:buChar char="ü"/>
            </a:pPr>
            <a:r>
              <a:rPr lang="fr-CA" dirty="0"/>
              <a:t>Réduire le risque avec des stratégies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D7FF381-A58F-4F47-BAA1-3EC4E04B54F5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b="1" dirty="0">
                <a:latin typeface="+mn-lt"/>
              </a:rPr>
              <a:t>R</a:t>
            </a:r>
            <a:r>
              <a:rPr lang="fr-CA" sz="1100" b="1" dirty="0" err="1">
                <a:latin typeface="+mn-lt"/>
              </a:rPr>
              <a:t>ésultats</a:t>
            </a:r>
            <a:endParaRPr lang="fr-CA" sz="1100" b="1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b="1" dirty="0"/>
              <a:t>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Stratégies</a:t>
            </a:r>
            <a:endParaRPr lang="fr-CA" sz="1100" b="1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M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enaces</a:t>
            </a: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Conclusions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0487BDD-7239-4019-A58A-E931C2952F12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7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6573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7837-515A-4E06-8422-BEAD54F5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Résultats</a:t>
            </a:r>
            <a:br>
              <a:rPr lang="fr-CA" b="1" dirty="0"/>
            </a:br>
            <a:r>
              <a:rPr lang="fr-CA" b="1" dirty="0"/>
              <a:t>Forces (suite)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977503-AD98-4784-9E95-365D9B88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1" y="2667000"/>
            <a:ext cx="4895056" cy="576262"/>
          </a:xfrm>
        </p:spPr>
        <p:txBody>
          <a:bodyPr/>
          <a:lstStyle/>
          <a:p>
            <a:r>
              <a:rPr lang="fr-CA" sz="2400" dirty="0"/>
              <a:t>3) Valeur initiale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D73322-5AA9-43F3-BA31-7AC98D7E21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A" dirty="0"/>
              <a:t>Réduire le temps des itérations pour avoir un produit rapidement</a:t>
            </a:r>
          </a:p>
          <a:p>
            <a:r>
              <a:rPr lang="fr-CA" dirty="0"/>
              <a:t>Diminuer l’horizon de planification</a:t>
            </a:r>
          </a:p>
          <a:p>
            <a:pPr>
              <a:buFont typeface="Corbel" panose="020B0503020204020204" pitchFamily="34" charset="0"/>
              <a:buChar char="×"/>
            </a:pPr>
            <a:r>
              <a:rPr lang="fr-CA" dirty="0"/>
              <a:t>Aucune conception initiale n'augmente l'effort global car l'architecture doit évoluer à chaque itération</a:t>
            </a:r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D8899B-3545-458F-838D-EC9B8A8FC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7" y="2667000"/>
            <a:ext cx="4895057" cy="576262"/>
          </a:xfrm>
        </p:spPr>
        <p:txBody>
          <a:bodyPr/>
          <a:lstStyle/>
          <a:p>
            <a:r>
              <a:rPr lang="fr-CA" sz="2400" dirty="0"/>
              <a:t>4) Culture d'équipe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C70003-7F07-44F1-9CBD-71099B39C4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/>
              <a:t>Confiance, communication et taille de l’équipe</a:t>
            </a:r>
          </a:p>
          <a:p>
            <a:pPr>
              <a:buFont typeface="Corbel" panose="020B0503020204020204" pitchFamily="34" charset="0"/>
              <a:buChar char="×"/>
            </a:pPr>
            <a:r>
              <a:rPr lang="fr-CA" dirty="0"/>
              <a:t>Sans la confiance et la cohésion on a recours à de la documentation et des plans formels pour communiquer.</a:t>
            </a:r>
          </a:p>
          <a:p>
            <a:pPr>
              <a:buFont typeface="Corbel" panose="020B0503020204020204" pitchFamily="34" charset="0"/>
              <a:buChar char="×"/>
            </a:pPr>
            <a:r>
              <a:rPr lang="fr-CA" dirty="0"/>
              <a:t>Les équipes de grande taille ont généralement besoins de plus de planification pour orchestrer l’itération.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D7FF381-A58F-4F47-BAA1-3EC4E04B54F5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b="1" dirty="0">
                <a:latin typeface="+mn-lt"/>
              </a:rPr>
              <a:t>R</a:t>
            </a:r>
            <a:r>
              <a:rPr lang="fr-CA" sz="1100" b="1" dirty="0" err="1">
                <a:latin typeface="+mn-lt"/>
              </a:rPr>
              <a:t>ésultats</a:t>
            </a:r>
            <a:endParaRPr lang="fr-CA" sz="1100" b="1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b="1" dirty="0"/>
              <a:t>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Stratégies</a:t>
            </a:r>
            <a:endParaRPr lang="fr-CA" sz="1100" b="1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M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enaces</a:t>
            </a: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Conclusions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0487BDD-7239-4019-A58A-E931C2952F12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8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5444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7837-515A-4E06-8422-BEAD54F5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Résultats</a:t>
            </a:r>
            <a:br>
              <a:rPr lang="fr-CA" b="1" dirty="0"/>
            </a:br>
            <a:r>
              <a:rPr lang="fr-CA" b="1" dirty="0"/>
              <a:t>Forces (suite)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977503-AD98-4784-9E95-365D9B88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1" y="2667000"/>
            <a:ext cx="4895056" cy="576262"/>
          </a:xfrm>
        </p:spPr>
        <p:txBody>
          <a:bodyPr/>
          <a:lstStyle/>
          <a:p>
            <a:r>
              <a:rPr lang="fr-CA" sz="2400" dirty="0"/>
              <a:t>5) Agilité du client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D73322-5AA9-43F3-BA31-7AC98D7E21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CA" dirty="0"/>
              <a:t>Le client doit avoir une vision agile pour que l’équipe de développement soit elle aussi agile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A" dirty="0"/>
              <a:t>Les clients agiles n'ont pas besoin que les équipes de développement produisent une documentation exubérante.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D8899B-3545-458F-838D-EC9B8A8FC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7" y="2667000"/>
            <a:ext cx="4895057" cy="576262"/>
          </a:xfrm>
        </p:spPr>
        <p:txBody>
          <a:bodyPr/>
          <a:lstStyle/>
          <a:p>
            <a:r>
              <a:rPr lang="fr-CA" sz="2400" dirty="0"/>
              <a:t>6) Expérience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C70003-7F07-44F1-9CBD-71099B39C4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/>
              <a:t> L'impact que la connaissance tacite et la capacité de décision selon un problème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A" dirty="0"/>
              <a:t>Réduction des processus et de la documentation et réduisent les efforts initiaux</a:t>
            </a:r>
          </a:p>
          <a:p>
            <a:pPr>
              <a:buFont typeface="Corbel" panose="020B0503020204020204" pitchFamily="34" charset="0"/>
              <a:buChar char="×"/>
            </a:pPr>
            <a:r>
              <a:rPr lang="fr-CA" dirty="0"/>
              <a:t>Si une équipe n'a pas l'expérience requise, ils peuvent avoir besoin d'acquérir cette connaissance par la recherche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D7FF381-A58F-4F47-BAA1-3EC4E04B54F5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b="1" dirty="0">
                <a:latin typeface="+mn-lt"/>
              </a:rPr>
              <a:t>R</a:t>
            </a:r>
            <a:r>
              <a:rPr lang="fr-CA" sz="1100" b="1" dirty="0" err="1">
                <a:latin typeface="+mn-lt"/>
              </a:rPr>
              <a:t>ésultats</a:t>
            </a:r>
            <a:endParaRPr lang="fr-CA" sz="1100" b="1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b="1" dirty="0"/>
              <a:t>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Stratégies</a:t>
            </a:r>
            <a:endParaRPr lang="fr-CA" sz="1100" b="1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M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enaces</a:t>
            </a: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Conclusions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0487BDD-7239-4019-A58A-E931C2952F12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9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20869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486</TotalTime>
  <Words>881</Words>
  <Application>Microsoft Office PowerPoint</Application>
  <PresentationFormat>Widescreen</PresentationFormat>
  <Paragraphs>249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Wingdings</vt:lpstr>
      <vt:lpstr>Wingdings 3</vt:lpstr>
      <vt:lpstr>Parallaxe</vt:lpstr>
      <vt:lpstr>Une méthode FLEXIBLE Une architecture RIGIDE</vt:lpstr>
      <vt:lpstr>Plan de présentation</vt:lpstr>
      <vt:lpstr>Sujet</vt:lpstr>
      <vt:lpstr>Questions de recherche</vt:lpstr>
      <vt:lpstr>Méthodologie</vt:lpstr>
      <vt:lpstr>Résultats</vt:lpstr>
      <vt:lpstr>Résultats Forces</vt:lpstr>
      <vt:lpstr>Résultats Forces (suite)</vt:lpstr>
      <vt:lpstr>Résultats Forces (suite)</vt:lpstr>
      <vt:lpstr>Résultats Stratégies</vt:lpstr>
      <vt:lpstr>Résultats Stratégies (suite)</vt:lpstr>
      <vt:lpstr>Résultats Stratégies (suite)</vt:lpstr>
      <vt:lpstr>Menaces à la validité</vt:lpstr>
      <vt:lpstr>Conclusions</vt:lpstr>
      <vt:lpstr>Conclusions (suite)</vt:lpstr>
      <vt:lpstr>Conclusions (suite)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méthode flexible, une architecture rigide</dc:title>
  <dc:creator>Claude Asselin</dc:creator>
  <cp:lastModifiedBy>Vincent Rodier</cp:lastModifiedBy>
  <cp:revision>26</cp:revision>
  <dcterms:created xsi:type="dcterms:W3CDTF">2018-03-17T14:46:46Z</dcterms:created>
  <dcterms:modified xsi:type="dcterms:W3CDTF">2018-03-19T12:39:25Z</dcterms:modified>
</cp:coreProperties>
</file>