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800" r:id="rId3"/>
  </p:sldMasterIdLst>
  <p:notesMasterIdLst>
    <p:notesMasterId r:id="rId45"/>
  </p:notesMasterIdLst>
  <p:handoutMasterIdLst>
    <p:handoutMasterId r:id="rId46"/>
  </p:handoutMasterIdLst>
  <p:sldIdLst>
    <p:sldId id="256" r:id="rId4"/>
    <p:sldId id="257" r:id="rId5"/>
    <p:sldId id="452" r:id="rId6"/>
    <p:sldId id="453" r:id="rId7"/>
    <p:sldId id="454" r:id="rId8"/>
    <p:sldId id="455" r:id="rId9"/>
    <p:sldId id="457" r:id="rId10"/>
    <p:sldId id="362" r:id="rId11"/>
    <p:sldId id="380" r:id="rId12"/>
    <p:sldId id="384" r:id="rId13"/>
    <p:sldId id="385" r:id="rId14"/>
    <p:sldId id="458" r:id="rId15"/>
    <p:sldId id="372" r:id="rId16"/>
    <p:sldId id="373" r:id="rId17"/>
    <p:sldId id="459" r:id="rId18"/>
    <p:sldId id="375" r:id="rId19"/>
    <p:sldId id="374" r:id="rId20"/>
    <p:sldId id="376" r:id="rId21"/>
    <p:sldId id="317" r:id="rId22"/>
    <p:sldId id="318" r:id="rId23"/>
    <p:sldId id="319" r:id="rId24"/>
    <p:sldId id="320" r:id="rId25"/>
    <p:sldId id="321" r:id="rId26"/>
    <p:sldId id="322" r:id="rId27"/>
    <p:sldId id="460" r:id="rId28"/>
    <p:sldId id="328" r:id="rId29"/>
    <p:sldId id="330" r:id="rId30"/>
    <p:sldId id="332" r:id="rId31"/>
    <p:sldId id="333" r:id="rId32"/>
    <p:sldId id="331" r:id="rId33"/>
    <p:sldId id="347" r:id="rId34"/>
    <p:sldId id="461" r:id="rId35"/>
    <p:sldId id="337" r:id="rId36"/>
    <p:sldId id="339" r:id="rId37"/>
    <p:sldId id="381" r:id="rId38"/>
    <p:sldId id="340" r:id="rId39"/>
    <p:sldId id="341" r:id="rId40"/>
    <p:sldId id="364" r:id="rId41"/>
    <p:sldId id="382" r:id="rId42"/>
    <p:sldId id="354" r:id="rId43"/>
    <p:sldId id="365" r:id="rId4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99798" autoAdjust="0"/>
  </p:normalViewPr>
  <p:slideViewPr>
    <p:cSldViewPr>
      <p:cViewPr>
        <p:scale>
          <a:sx n="183" d="100"/>
          <a:sy n="183" d="100"/>
        </p:scale>
        <p:origin x="-2992" y="-5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616"/>
    </p:cViewPr>
  </p:sorterViewPr>
  <p:notesViewPr>
    <p:cSldViewPr>
      <p:cViewPr varScale="1">
        <p:scale>
          <a:sx n="99" d="100"/>
          <a:sy n="99" d="100"/>
        </p:scale>
        <p:origin x="-357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03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smtClean="0">
                <a:latin typeface="Arial" pitchFamily="34" charset="0"/>
              </a:defRPr>
            </a:lvl1pPr>
          </a:lstStyle>
          <a:p>
            <a:pPr>
              <a:defRPr/>
            </a:pPr>
            <a:endParaRPr lang="en-US"/>
          </a:p>
        </p:txBody>
      </p:sp>
      <p:sp>
        <p:nvSpPr>
          <p:cNvPr id="556035"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atin typeface="Arial" pitchFamily="34" charset="0"/>
              </a:defRPr>
            </a:lvl1pPr>
          </a:lstStyle>
          <a:p>
            <a:pPr>
              <a:defRPr/>
            </a:pPr>
            <a:endParaRPr lang="en-US"/>
          </a:p>
        </p:txBody>
      </p:sp>
      <p:sp>
        <p:nvSpPr>
          <p:cNvPr id="556036"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smtClean="0">
                <a:latin typeface="Arial" pitchFamily="34" charset="0"/>
              </a:defRPr>
            </a:lvl1pPr>
          </a:lstStyle>
          <a:p>
            <a:pPr>
              <a:defRPr/>
            </a:pPr>
            <a:endParaRPr lang="en-US"/>
          </a:p>
        </p:txBody>
      </p:sp>
      <p:sp>
        <p:nvSpPr>
          <p:cNvPr id="556037"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atin typeface="Arial" pitchFamily="34" charset="0"/>
              </a:defRPr>
            </a:lvl1pPr>
          </a:lstStyle>
          <a:p>
            <a:pPr>
              <a:defRPr/>
            </a:pPr>
            <a:fld id="{0399403A-A180-4780-AC88-CB249F233969}" type="slidenum">
              <a:rPr lang="en-US"/>
              <a:pPr>
                <a:defRPr/>
              </a:pPr>
              <a:t>‹#›</a:t>
            </a:fld>
            <a:endParaRPr lang="en-US"/>
          </a:p>
        </p:txBody>
      </p:sp>
    </p:spTree>
    <p:extLst>
      <p:ext uri="{BB962C8B-B14F-4D97-AF65-F5344CB8AC3E}">
        <p14:creationId xmlns:p14="http://schemas.microsoft.com/office/powerpoint/2010/main" val="2038681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smtClean="0">
                <a:latin typeface="Arial" pitchFamily="34" charset="0"/>
              </a:defRPr>
            </a:lvl1pPr>
          </a:lstStyle>
          <a:p>
            <a:pPr>
              <a:defRPr/>
            </a:pPr>
            <a:endParaRPr lang="en-US"/>
          </a:p>
        </p:txBody>
      </p:sp>
      <p:sp>
        <p:nvSpPr>
          <p:cNvPr id="60419"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atin typeface="Arial" pitchFamily="34" charset="0"/>
              </a:defRPr>
            </a:lvl1pPr>
          </a:lstStyle>
          <a:p>
            <a:pPr>
              <a:defRPr/>
            </a:pPr>
            <a:endParaRPr lang="en-US"/>
          </a:p>
        </p:txBody>
      </p:sp>
      <p:sp>
        <p:nvSpPr>
          <p:cNvPr id="15667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0422"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smtClean="0">
                <a:latin typeface="Arial" pitchFamily="34" charset="0"/>
              </a:defRPr>
            </a:lvl1pPr>
          </a:lstStyle>
          <a:p>
            <a:pPr>
              <a:defRPr/>
            </a:pPr>
            <a:endParaRPr lang="en-US"/>
          </a:p>
        </p:txBody>
      </p:sp>
      <p:sp>
        <p:nvSpPr>
          <p:cNvPr id="60423"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atin typeface="Arial" pitchFamily="34" charset="0"/>
              </a:defRPr>
            </a:lvl1pPr>
          </a:lstStyle>
          <a:p>
            <a:pPr>
              <a:defRPr/>
            </a:pPr>
            <a:fld id="{3F89A1FE-DE6E-4BFB-A9D7-CEF9900134A5}" type="slidenum">
              <a:rPr lang="en-US"/>
              <a:pPr>
                <a:defRPr/>
              </a:pPr>
              <a:t>‹#›</a:t>
            </a:fld>
            <a:endParaRPr lang="en-US"/>
          </a:p>
        </p:txBody>
      </p:sp>
    </p:spTree>
    <p:extLst>
      <p:ext uri="{BB962C8B-B14F-4D97-AF65-F5344CB8AC3E}">
        <p14:creationId xmlns:p14="http://schemas.microsoft.com/office/powerpoint/2010/main" val="96306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784225" y="719138"/>
            <a:ext cx="5708650" cy="4281487"/>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784225" y="719138"/>
            <a:ext cx="5708650" cy="4281487"/>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784225" y="719138"/>
            <a:ext cx="5708650" cy="4281487"/>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258888" y="719138"/>
            <a:ext cx="4800600" cy="3600450"/>
          </a:xfrm>
          <a:ln/>
        </p:spPr>
      </p:sp>
      <p:sp>
        <p:nvSpPr>
          <p:cNvPr id="162819" name="Rectangle 3"/>
          <p:cNvSpPr>
            <a:spLocks noGrp="1" noChangeArrowheads="1"/>
          </p:cNvSpPr>
          <p:nvPr>
            <p:ph type="body" idx="1"/>
          </p:nvPr>
        </p:nvSpPr>
        <p:spPr>
          <a:noFill/>
          <a:ln/>
        </p:spPr>
        <p:txBody>
          <a:bodyPr/>
          <a:lstStyle/>
          <a:p>
            <a:pPr eaLnBrk="1" hangingPunct="1"/>
            <a:r>
              <a:rPr lang="fr-CA" smtClean="0">
                <a:latin typeface="Arial" charset="0"/>
              </a:rPr>
              <a:t>Mettre en évidence que les composantes interagissent ensemble pour former un système dans le but d’atteindre un objectif commun: réaliser un service, etc.</a:t>
            </a:r>
          </a:p>
          <a:p>
            <a:pPr eaLnBrk="1" hangingPunct="1"/>
            <a:endParaRPr lang="fr-CA" smtClean="0">
              <a:latin typeface="Arial" charset="0"/>
            </a:endParaRPr>
          </a:p>
          <a:p>
            <a:pPr eaLnBrk="1" hangingPunct="1"/>
            <a:r>
              <a:rPr lang="fr-CA" smtClean="0">
                <a:latin typeface="Arial" charset="0"/>
              </a:rPr>
              <a:t>Les systèmes parallèles sont proches des systèmes répartis mais n’ont pas les mêmes objectifs… ni les mêmes caractéristiques. </a:t>
            </a:r>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258888" y="719138"/>
            <a:ext cx="4800600" cy="3600450"/>
          </a:xfrm>
          <a:ln/>
        </p:spPr>
      </p:sp>
      <p:sp>
        <p:nvSpPr>
          <p:cNvPr id="163843" name="Rectangle 3"/>
          <p:cNvSpPr>
            <a:spLocks noGrp="1" noChangeArrowheads="1"/>
          </p:cNvSpPr>
          <p:nvPr>
            <p:ph type="body" idx="1"/>
          </p:nvPr>
        </p:nvSpPr>
        <p:spPr>
          <a:noFill/>
          <a:ln/>
        </p:spPr>
        <p:txBody>
          <a:bodyPr/>
          <a:lstStyle/>
          <a:p>
            <a:pPr eaLnBrk="1" hangingPunct="1"/>
            <a:r>
              <a:rPr lang="fr-CA" smtClean="0">
                <a:latin typeface="Arial" charset="0"/>
              </a:rPr>
              <a:t>Mettre en évidence que les composantes interagissent ensemble pour former un système dans le but d’atteindre un objectif commun: réaliser un service, etc.</a:t>
            </a:r>
          </a:p>
          <a:p>
            <a:pPr eaLnBrk="1" hangingPunct="1"/>
            <a:endParaRPr lang="fr-CA" smtClean="0">
              <a:latin typeface="Arial" charset="0"/>
            </a:endParaRPr>
          </a:p>
          <a:p>
            <a:pPr eaLnBrk="1" hangingPunct="1"/>
            <a:r>
              <a:rPr lang="fr-CA" smtClean="0">
                <a:latin typeface="Arial" charset="0"/>
              </a:rPr>
              <a:t>Les systèmes parallèles sont proches des systèmes répartis mais n’ont pas les mêmes objectifs… ni les mêmes caractéristiques. </a:t>
            </a:r>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258888" y="719138"/>
            <a:ext cx="4800600" cy="3600450"/>
          </a:xfrm>
          <a:ln/>
        </p:spPr>
      </p:sp>
      <p:sp>
        <p:nvSpPr>
          <p:cNvPr id="164867" name="Rectangle 3"/>
          <p:cNvSpPr>
            <a:spLocks noGrp="1" noChangeArrowheads="1"/>
          </p:cNvSpPr>
          <p:nvPr>
            <p:ph type="body" idx="1"/>
          </p:nvPr>
        </p:nvSpPr>
        <p:spPr>
          <a:noFill/>
          <a:ln/>
        </p:spPr>
        <p:txBody>
          <a:bodyPr/>
          <a:lstStyle/>
          <a:p>
            <a:pPr eaLnBrk="1" hangingPunct="1"/>
            <a:r>
              <a:rPr lang="fr-CA" smtClean="0">
                <a:latin typeface="Arial" charset="0"/>
              </a:rPr>
              <a:t>Mettre en évidence que les composantes interagissent ensemble pour former un système dans le but d’atteindre un objectif commun: réaliser un service, etc.</a:t>
            </a:r>
          </a:p>
          <a:p>
            <a:pPr eaLnBrk="1" hangingPunct="1"/>
            <a:endParaRPr lang="fr-CA" smtClean="0">
              <a:latin typeface="Arial" charset="0"/>
            </a:endParaRPr>
          </a:p>
          <a:p>
            <a:pPr eaLnBrk="1" hangingPunct="1"/>
            <a:r>
              <a:rPr lang="fr-CA" smtClean="0">
                <a:latin typeface="Arial" charset="0"/>
              </a:rPr>
              <a:t>Les systèmes parallèles sont proches des systèmes répartis mais n’ont pas les mêmes objectifs… ni les mêmes caractéristiques. </a:t>
            </a:r>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258888" y="719138"/>
            <a:ext cx="4800600" cy="3600450"/>
          </a:xfrm>
          <a:ln/>
        </p:spPr>
      </p:sp>
      <p:sp>
        <p:nvSpPr>
          <p:cNvPr id="165891" name="Rectangle 3"/>
          <p:cNvSpPr>
            <a:spLocks noGrp="1" noChangeArrowheads="1"/>
          </p:cNvSpPr>
          <p:nvPr>
            <p:ph type="body" idx="1"/>
          </p:nvPr>
        </p:nvSpPr>
        <p:spPr>
          <a:noFill/>
          <a:ln/>
        </p:spPr>
        <p:txBody>
          <a:bodyPr/>
          <a:lstStyle/>
          <a:p>
            <a:pPr eaLnBrk="1" hangingPunct="1"/>
            <a:r>
              <a:rPr lang="fr-CA" smtClean="0">
                <a:latin typeface="Arial" charset="0"/>
              </a:rPr>
              <a:t>Mettre en évidence que les composantes interagissent ensemble pour former un système dans le but d’atteindre un objectif commun: réaliser un service, etc.</a:t>
            </a:r>
          </a:p>
          <a:p>
            <a:pPr eaLnBrk="1" hangingPunct="1"/>
            <a:endParaRPr lang="fr-CA" smtClean="0">
              <a:latin typeface="Arial" charset="0"/>
            </a:endParaRPr>
          </a:p>
          <a:p>
            <a:pPr eaLnBrk="1" hangingPunct="1"/>
            <a:r>
              <a:rPr lang="fr-CA" smtClean="0">
                <a:latin typeface="Arial" charset="0"/>
              </a:rPr>
              <a:t>Les systèmes parallèles sont proches des systèmes répartis mais n’ont pas les mêmes objectifs… ni les mêmes caractéristiques. </a:t>
            </a:r>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258888" y="719138"/>
            <a:ext cx="4800600" cy="3600450"/>
          </a:xfrm>
          <a:ln/>
        </p:spPr>
      </p:sp>
      <p:sp>
        <p:nvSpPr>
          <p:cNvPr id="167939" name="Rectangle 3"/>
          <p:cNvSpPr>
            <a:spLocks noGrp="1" noChangeArrowheads="1"/>
          </p:cNvSpPr>
          <p:nvPr>
            <p:ph type="body" idx="1"/>
          </p:nvPr>
        </p:nvSpPr>
        <p:spPr>
          <a:noFill/>
          <a:ln/>
        </p:spPr>
        <p:txBody>
          <a:bodyPr/>
          <a:lstStyle/>
          <a:p>
            <a:pPr eaLnBrk="1" hangingPunct="1"/>
            <a:r>
              <a:rPr lang="fr-CA" smtClean="0">
                <a:latin typeface="Arial" charset="0"/>
              </a:rPr>
              <a:t>Mettre en évidence que les composantes interagissent ensemble pour former un système dans le but d’atteindre un objectif commun: réaliser un service, etc.</a:t>
            </a:r>
          </a:p>
          <a:p>
            <a:pPr eaLnBrk="1" hangingPunct="1"/>
            <a:endParaRPr lang="fr-CA" smtClean="0">
              <a:latin typeface="Arial" charset="0"/>
            </a:endParaRPr>
          </a:p>
          <a:p>
            <a:pPr eaLnBrk="1" hangingPunct="1"/>
            <a:r>
              <a:rPr lang="fr-CA" smtClean="0">
                <a:latin typeface="Arial" charset="0"/>
              </a:rPr>
              <a:t>Les systèmes parallèles sont proches des systèmes répartis mais n’ont pas les mêmes objectifs… ni les mêmes caractéristiques. </a:t>
            </a:r>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784225" y="719138"/>
            <a:ext cx="5708650" cy="4281487"/>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784225" y="719138"/>
            <a:ext cx="5708650" cy="4281487"/>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84225" y="719138"/>
            <a:ext cx="5708650" cy="4281487"/>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5"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5"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5"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lvl1pPr>
              <a:defRPr smtClean="0"/>
            </a:lvl1pPr>
          </a:lstStyle>
          <a:p>
            <a:pPr>
              <a:defRPr/>
            </a:pPr>
            <a:r>
              <a:rPr lang="en-US"/>
              <a:t>Automne 2005</a:t>
            </a:r>
          </a:p>
        </p:txBody>
      </p:sp>
      <p:sp>
        <p:nvSpPr>
          <p:cNvPr id="5" name="Espace réservé du pied de page 4"/>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smtClean="0"/>
            </a:lvl1pPr>
          </a:lstStyle>
          <a:p>
            <a:pPr>
              <a:defRPr/>
            </a:pPr>
            <a:r>
              <a:rPr lang="en-US"/>
              <a:t>Automne 2005</a:t>
            </a:r>
          </a:p>
        </p:txBody>
      </p:sp>
      <p:sp>
        <p:nvSpPr>
          <p:cNvPr id="5" name="Espace réservé du pied de page 4"/>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smtClean="0"/>
            </a:lvl1pPr>
          </a:lstStyle>
          <a:p>
            <a:pPr>
              <a:defRPr/>
            </a:pPr>
            <a:r>
              <a:rPr lang="en-US"/>
              <a:t>Automne 2005</a:t>
            </a:r>
          </a:p>
        </p:txBody>
      </p:sp>
      <p:sp>
        <p:nvSpPr>
          <p:cNvPr id="5" name="Espace réservé du pied de page 4"/>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685800"/>
            <a:ext cx="4038600" cy="544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685800"/>
            <a:ext cx="4038600" cy="544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smtClean="0"/>
            </a:lvl1pPr>
          </a:lstStyle>
          <a:p>
            <a:pPr>
              <a:defRPr/>
            </a:pPr>
            <a:r>
              <a:rPr lang="en-US"/>
              <a:t>Automne 2005</a:t>
            </a:r>
          </a:p>
        </p:txBody>
      </p:sp>
      <p:sp>
        <p:nvSpPr>
          <p:cNvPr id="6" name="Espace réservé du pied de page 5"/>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lvl1pPr>
              <a:defRPr smtClean="0"/>
            </a:lvl1pPr>
          </a:lstStyle>
          <a:p>
            <a:pPr>
              <a:defRPr/>
            </a:pPr>
            <a:r>
              <a:rPr lang="en-US"/>
              <a:t>Automne 2005</a:t>
            </a:r>
          </a:p>
        </p:txBody>
      </p:sp>
      <p:sp>
        <p:nvSpPr>
          <p:cNvPr id="8" name="Espace réservé du pied de page 7"/>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lvl1pPr>
              <a:defRPr smtClean="0"/>
            </a:lvl1pPr>
          </a:lstStyle>
          <a:p>
            <a:pPr>
              <a:defRPr/>
            </a:pPr>
            <a:r>
              <a:rPr lang="en-US"/>
              <a:t>Automne 2005</a:t>
            </a:r>
          </a:p>
        </p:txBody>
      </p:sp>
      <p:sp>
        <p:nvSpPr>
          <p:cNvPr id="4" name="Espace réservé du pied de page 3"/>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smtClean="0"/>
            </a:lvl1pPr>
          </a:lstStyle>
          <a:p>
            <a:pPr>
              <a:defRPr/>
            </a:pPr>
            <a:r>
              <a:rPr lang="en-US"/>
              <a:t>Automne 2005</a:t>
            </a:r>
          </a:p>
        </p:txBody>
      </p:sp>
      <p:sp>
        <p:nvSpPr>
          <p:cNvPr id="3" name="Espace réservé du pied de page 2"/>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smtClean="0"/>
            </a:lvl1pPr>
          </a:lstStyle>
          <a:p>
            <a:pPr>
              <a:defRPr/>
            </a:pPr>
            <a:r>
              <a:rPr lang="en-US"/>
              <a:t>Automne 2005</a:t>
            </a:r>
          </a:p>
        </p:txBody>
      </p:sp>
      <p:sp>
        <p:nvSpPr>
          <p:cNvPr id="6" name="Espace réservé du pied de page 5"/>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5"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smtClean="0"/>
            </a:lvl1pPr>
          </a:lstStyle>
          <a:p>
            <a:pPr>
              <a:defRPr/>
            </a:pPr>
            <a:r>
              <a:rPr lang="en-US"/>
              <a:t>Automne 2005</a:t>
            </a:r>
          </a:p>
        </p:txBody>
      </p:sp>
      <p:sp>
        <p:nvSpPr>
          <p:cNvPr id="6" name="Espace réservé du pied de page 5"/>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smtClean="0"/>
            </a:lvl1pPr>
          </a:lstStyle>
          <a:p>
            <a:pPr>
              <a:defRPr/>
            </a:pPr>
            <a:r>
              <a:rPr lang="en-US"/>
              <a:t>Automne 2005</a:t>
            </a:r>
          </a:p>
        </p:txBody>
      </p:sp>
      <p:sp>
        <p:nvSpPr>
          <p:cNvPr id="5" name="Espace réservé du pied de page 4"/>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smtClean="0"/>
            </a:lvl1pPr>
          </a:lstStyle>
          <a:p>
            <a:pPr>
              <a:defRPr/>
            </a:pPr>
            <a:r>
              <a:rPr lang="en-US"/>
              <a:t>Automne 2005</a:t>
            </a:r>
          </a:p>
        </p:txBody>
      </p:sp>
      <p:sp>
        <p:nvSpPr>
          <p:cNvPr id="5" name="Espace réservé du pied de page 4"/>
          <p:cNvSpPr>
            <a:spLocks noGrp="1"/>
          </p:cNvSpPr>
          <p:nvPr>
            <p:ph type="ftr" sz="quarter" idx="11"/>
          </p:nvPr>
        </p:nvSpPr>
        <p:spPr/>
        <p:txBody>
          <a:bodyPr/>
          <a:lstStyle>
            <a:lvl1pPr algn="r">
              <a:spcBef>
                <a:spcPct val="0"/>
              </a:spcBef>
              <a:defRPr smtClean="0"/>
            </a:lvl1pPr>
          </a:lstStyle>
          <a:p>
            <a:pPr>
              <a:defRPr/>
            </a:pPr>
            <a:r>
              <a:rPr lang="en-CA"/>
              <a:t>© GII 2005</a:t>
            </a:r>
            <a:endParaRPr lang="en-US"/>
          </a:p>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texte 2"/>
          <p:cNvSpPr>
            <a:spLocks noGrp="1"/>
          </p:cNvSpPr>
          <p:nvPr>
            <p:ph type="body" sz="half" idx="1"/>
          </p:nvPr>
        </p:nvSpPr>
        <p:spPr>
          <a:xfrm>
            <a:off x="457200" y="1600200"/>
            <a:ext cx="4038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Rectangle 11"/>
          <p:cNvSpPr>
            <a:spLocks noGrp="1" noChangeArrowheads="1"/>
          </p:cNvSpPr>
          <p:nvPr>
            <p:ph type="sldNum" sz="quarter" idx="10"/>
          </p:nvPr>
        </p:nvSpPr>
        <p:spPr>
          <a:xfrm>
            <a:off x="6553200" y="6356350"/>
            <a:ext cx="2133600" cy="365125"/>
          </a:xfrm>
          <a:prstGeom prst="rect">
            <a:avLst/>
          </a:prstGeom>
          <a:ln/>
        </p:spPr>
        <p:txBody>
          <a:bodyPr/>
          <a:lstStyle>
            <a:lvl1pPr>
              <a:defRPr/>
            </a:lvl1pPr>
          </a:lstStyle>
          <a:p>
            <a:pPr>
              <a:defRPr/>
            </a:pPr>
            <a:fld id="{834FD943-7A22-45A2-B05E-4ECC5A7F5C1F}" type="slidenum">
              <a:rPr lang="en-US"/>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texte 2"/>
          <p:cNvSpPr>
            <a:spLocks noGrp="1"/>
          </p:cNvSpPr>
          <p:nvPr>
            <p:ph type="body" sz="half" idx="1"/>
          </p:nvPr>
        </p:nvSpPr>
        <p:spPr>
          <a:xfrm>
            <a:off x="457200" y="685800"/>
            <a:ext cx="4038600" cy="54403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quarter" idx="2"/>
          </p:nvPr>
        </p:nvSpPr>
        <p:spPr>
          <a:xfrm>
            <a:off x="4648200" y="685800"/>
            <a:ext cx="4038600" cy="2643188"/>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contenu 4"/>
          <p:cNvSpPr>
            <a:spLocks noGrp="1"/>
          </p:cNvSpPr>
          <p:nvPr>
            <p:ph sz="quarter" idx="3"/>
          </p:nvPr>
        </p:nvSpPr>
        <p:spPr>
          <a:xfrm>
            <a:off x="4648200" y="3481388"/>
            <a:ext cx="4038600" cy="2644775"/>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e la date 5"/>
          <p:cNvSpPr>
            <a:spLocks noGrp="1"/>
          </p:cNvSpPr>
          <p:nvPr>
            <p:ph type="dt" sz="half" idx="10"/>
          </p:nvPr>
        </p:nvSpPr>
        <p:spPr>
          <a:xfrm>
            <a:off x="76200" y="6457950"/>
            <a:ext cx="2133600" cy="476250"/>
          </a:xfrm>
          <a:prstGeom prst="rect">
            <a:avLst/>
          </a:prstGeom>
        </p:spPr>
        <p:txBody>
          <a:bodyPr/>
          <a:lstStyle>
            <a:lvl1pPr>
              <a:defRPr>
                <a:latin typeface="Arial" pitchFamily="34" charset="0"/>
              </a:defRPr>
            </a:lvl1pPr>
          </a:lstStyle>
          <a:p>
            <a:pPr>
              <a:defRPr/>
            </a:pPr>
            <a:r>
              <a:rPr lang="en-US"/>
              <a:t>Automne 2006</a:t>
            </a:r>
          </a:p>
        </p:txBody>
      </p:sp>
      <p:sp>
        <p:nvSpPr>
          <p:cNvPr id="7" name="Espace réservé du pied de page 6"/>
          <p:cNvSpPr>
            <a:spLocks noGrp="1"/>
          </p:cNvSpPr>
          <p:nvPr>
            <p:ph type="ftr" sz="quarter" idx="11"/>
          </p:nvPr>
        </p:nvSpPr>
        <p:spPr>
          <a:xfrm>
            <a:off x="6172200" y="6457950"/>
            <a:ext cx="2895600" cy="476250"/>
          </a:xfrm>
          <a:prstGeom prst="rect">
            <a:avLst/>
          </a:prstGeom>
        </p:spPr>
        <p:txBody>
          <a:bodyPr/>
          <a:lstStyle>
            <a:lvl1pPr algn="r">
              <a:spcBef>
                <a:spcPct val="0"/>
              </a:spcBef>
              <a:defRPr>
                <a:latin typeface="Arial" pitchFamily="34" charset="0"/>
              </a:defRPr>
            </a:lvl1pPr>
          </a:lstStyle>
          <a:p>
            <a:pPr>
              <a:defRPr/>
            </a:pPr>
            <a:r>
              <a:rPr lang="en-CA"/>
              <a:t>© GII 2006</a:t>
            </a:r>
            <a:endParaRPr lang="en-US"/>
          </a:p>
          <a:p>
            <a:pPr>
              <a:defRPr/>
            </a:pP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cSld name="Titre et texte sur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texte 2"/>
          <p:cNvSpPr>
            <a:spLocks noGrp="1"/>
          </p:cNvSpPr>
          <p:nvPr>
            <p:ph type="body" sz="half" idx="1"/>
          </p:nvPr>
        </p:nvSpPr>
        <p:spPr>
          <a:xfrm>
            <a:off x="457200" y="685800"/>
            <a:ext cx="8229600" cy="2643188"/>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57200" y="3481388"/>
            <a:ext cx="8229600" cy="2644775"/>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a:xfrm>
            <a:off x="76200" y="6457950"/>
            <a:ext cx="2133600" cy="476250"/>
          </a:xfrm>
          <a:prstGeom prst="rect">
            <a:avLst/>
          </a:prstGeom>
        </p:spPr>
        <p:txBody>
          <a:bodyPr/>
          <a:lstStyle>
            <a:lvl1pPr>
              <a:defRPr>
                <a:latin typeface="Arial" pitchFamily="34" charset="0"/>
              </a:defRPr>
            </a:lvl1pPr>
          </a:lstStyle>
          <a:p>
            <a:pPr>
              <a:defRPr/>
            </a:pPr>
            <a:r>
              <a:rPr lang="en-US"/>
              <a:t>Automne 2006</a:t>
            </a:r>
          </a:p>
        </p:txBody>
      </p:sp>
      <p:sp>
        <p:nvSpPr>
          <p:cNvPr id="6" name="Espace réservé du pied de page 5"/>
          <p:cNvSpPr>
            <a:spLocks noGrp="1"/>
          </p:cNvSpPr>
          <p:nvPr>
            <p:ph type="ftr" sz="quarter" idx="11"/>
          </p:nvPr>
        </p:nvSpPr>
        <p:spPr>
          <a:xfrm>
            <a:off x="6172200" y="6457950"/>
            <a:ext cx="2895600" cy="476250"/>
          </a:xfrm>
          <a:prstGeom prst="rect">
            <a:avLst/>
          </a:prstGeom>
        </p:spPr>
        <p:txBody>
          <a:bodyPr/>
          <a:lstStyle>
            <a:lvl1pPr algn="r">
              <a:spcBef>
                <a:spcPct val="0"/>
              </a:spcBef>
              <a:defRPr>
                <a:latin typeface="Arial" pitchFamily="34" charset="0"/>
              </a:defRPr>
            </a:lvl1pPr>
          </a:lstStyle>
          <a:p>
            <a:pPr>
              <a:defRPr/>
            </a:pPr>
            <a:r>
              <a:rPr lang="en-CA"/>
              <a:t>© GII 2006</a:t>
            </a:r>
            <a:endParaRPr lang="en-US"/>
          </a:p>
          <a:p>
            <a:pPr>
              <a:defRPr/>
            </a:pP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pPr>
              <a:defRPr/>
            </a:pPr>
            <a:r>
              <a:rPr lang="en-US" smtClean="0"/>
              <a:t>Automne 2005</a:t>
            </a:r>
            <a:endParaRPr lang="en-US"/>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pPr>
              <a:defRPr/>
            </a:pPr>
            <a:r>
              <a:rPr lang="en-CA" smtClean="0"/>
              <a:t>© GII 2005</a:t>
            </a:r>
            <a:endParaRPr lang="en-US" smtClean="0"/>
          </a:p>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7C79BFFB-C349-4EE7-A1A9-0ACF633BF5A1}" type="slidenum">
              <a:rPr lang="fr-CA" smtClean="0"/>
              <a:t>‹#›</a:t>
            </a:fld>
            <a:endParaRPr lang="fr-CA"/>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pPr>
              <a:defRPr/>
            </a:pPr>
            <a:r>
              <a:rPr lang="en-US" smtClean="0"/>
              <a:t>INF8405</a:t>
            </a:r>
            <a:endParaRPr lang="en-US" dirty="0"/>
          </a:p>
        </p:txBody>
      </p:sp>
      <p:sp>
        <p:nvSpPr>
          <p:cNvPr id="9" name="Espace réservé du numéro de diapositive 8"/>
          <p:cNvSpPr>
            <a:spLocks noGrp="1"/>
          </p:cNvSpPr>
          <p:nvPr>
            <p:ph type="sldNum" sz="quarter" idx="15"/>
          </p:nvPr>
        </p:nvSpPr>
        <p:spPr/>
        <p:txBody>
          <a:bodyPr rtlCol="0"/>
          <a:lstStyle/>
          <a:p>
            <a:fld id="{7C79BFFB-C349-4EE7-A1A9-0ACF633BF5A1}" type="slidenum">
              <a:rPr lang="fr-CA" smtClean="0"/>
              <a:t>‹#›</a:t>
            </a:fld>
            <a:endParaRPr lang="fr-CA"/>
          </a:p>
        </p:txBody>
      </p:sp>
      <p:sp>
        <p:nvSpPr>
          <p:cNvPr id="10" name="Espace réservé du pied de page 9"/>
          <p:cNvSpPr>
            <a:spLocks noGrp="1"/>
          </p:cNvSpPr>
          <p:nvPr>
            <p:ph type="ftr" sz="quarter" idx="16"/>
          </p:nvPr>
        </p:nvSpPr>
        <p:spPr/>
        <p:txBody>
          <a:bodyPr rtlCol="0"/>
          <a:lstStyle/>
          <a:p>
            <a:pPr>
              <a:defRPr/>
            </a:pP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pPr>
              <a:defRPr/>
            </a:pPr>
            <a:r>
              <a:rPr lang="en-US" smtClean="0"/>
              <a:t>Automne 2005</a:t>
            </a:r>
            <a:endParaRPr lang="en-US"/>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pPr>
              <a:defRPr/>
            </a:pPr>
            <a:r>
              <a:rPr lang="en-CA" smtClean="0"/>
              <a:t>© GII 2005</a:t>
            </a:r>
            <a:endParaRPr lang="en-US" smtClean="0"/>
          </a:p>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7C79BFFB-C349-4EE7-A1A9-0ACF633BF5A1}" type="slidenum">
              <a:rPr lang="fr-CA" smtClean="0"/>
              <a:t>‹#›</a:t>
            </a:fld>
            <a:endParaRPr lang="fr-CA"/>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pPr>
              <a:defRPr/>
            </a:pPr>
            <a:r>
              <a:rPr lang="en-US" smtClean="0"/>
              <a:t>Automne 2005</a:t>
            </a:r>
            <a:endParaRPr lang="en-US"/>
          </a:p>
        </p:txBody>
      </p:sp>
      <p:sp>
        <p:nvSpPr>
          <p:cNvPr id="6" name="Espace réservé du pied de page 5"/>
          <p:cNvSpPr>
            <a:spLocks noGrp="1"/>
          </p:cNvSpPr>
          <p:nvPr>
            <p:ph type="ftr" sz="quarter" idx="11"/>
          </p:nvPr>
        </p:nvSpPr>
        <p:spPr/>
        <p:txBody>
          <a:bodyPr/>
          <a:lstStyle/>
          <a:p>
            <a:pPr>
              <a:defRPr/>
            </a:pPr>
            <a:r>
              <a:rPr lang="en-CA" smtClean="0"/>
              <a:t>© GII 2005</a:t>
            </a:r>
            <a:endParaRPr lang="en-US" smtClean="0"/>
          </a:p>
          <a:p>
            <a:pPr>
              <a:defRPr/>
            </a:pPr>
            <a:endParaRPr lang="en-US"/>
          </a:p>
        </p:txBody>
      </p:sp>
      <p:sp>
        <p:nvSpPr>
          <p:cNvPr id="7" name="Espace réservé du numéro de diapositive 6"/>
          <p:cNvSpPr>
            <a:spLocks noGrp="1"/>
          </p:cNvSpPr>
          <p:nvPr>
            <p:ph type="sldNum" sz="quarter" idx="12"/>
          </p:nvPr>
        </p:nvSpPr>
        <p:spPr/>
        <p:txBody>
          <a:bodyPr/>
          <a:lstStyle/>
          <a:p>
            <a:fld id="{7C79BFFB-C349-4EE7-A1A9-0ACF633BF5A1}" type="slidenum">
              <a:rPr lang="fr-CA" smtClean="0"/>
              <a:t>‹#›</a:t>
            </a:fld>
            <a:endParaRPr lang="fr-CA"/>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5"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pPr>
              <a:defRPr/>
            </a:pPr>
            <a:r>
              <a:rPr lang="en-US" smtClean="0"/>
              <a:t>Automne 2005</a:t>
            </a:r>
            <a:endParaRPr lang="en-US"/>
          </a:p>
        </p:txBody>
      </p:sp>
      <p:sp>
        <p:nvSpPr>
          <p:cNvPr id="8" name="Espace réservé du pied de page 7"/>
          <p:cNvSpPr>
            <a:spLocks noGrp="1"/>
          </p:cNvSpPr>
          <p:nvPr>
            <p:ph type="ftr" sz="quarter" idx="11"/>
          </p:nvPr>
        </p:nvSpPr>
        <p:spPr/>
        <p:txBody>
          <a:bodyPr/>
          <a:lstStyle/>
          <a:p>
            <a:pPr>
              <a:defRPr/>
            </a:pPr>
            <a:r>
              <a:rPr lang="en-CA" smtClean="0"/>
              <a:t>© GII 2005</a:t>
            </a:r>
            <a:endParaRPr lang="en-US" smtClean="0"/>
          </a:p>
          <a:p>
            <a:pPr>
              <a:defRPr/>
            </a:pPr>
            <a:endParaRPr lang="en-US"/>
          </a:p>
        </p:txBody>
      </p:sp>
      <p:sp>
        <p:nvSpPr>
          <p:cNvPr id="9" name="Espace réservé du numéro de diapositive 8"/>
          <p:cNvSpPr>
            <a:spLocks noGrp="1"/>
          </p:cNvSpPr>
          <p:nvPr>
            <p:ph type="sldNum" sz="quarter" idx="12"/>
          </p:nvPr>
        </p:nvSpPr>
        <p:spPr/>
        <p:txBody>
          <a:bodyPr/>
          <a:lstStyle/>
          <a:p>
            <a:fld id="{7C79BFFB-C349-4EE7-A1A9-0ACF633BF5A1}" type="slidenum">
              <a:rPr lang="fr-CA" smtClean="0"/>
              <a:t>‹#›</a:t>
            </a:fld>
            <a:endParaRPr lang="fr-CA"/>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pPr>
              <a:defRPr/>
            </a:pPr>
            <a:r>
              <a:rPr lang="en-US" smtClean="0"/>
              <a:t>Automne 2005</a:t>
            </a:r>
            <a:endParaRPr lang="en-US"/>
          </a:p>
        </p:txBody>
      </p:sp>
      <p:sp>
        <p:nvSpPr>
          <p:cNvPr id="7" name="Espace réservé du numéro de diapositive 6"/>
          <p:cNvSpPr>
            <a:spLocks noGrp="1"/>
          </p:cNvSpPr>
          <p:nvPr>
            <p:ph type="sldNum" sz="quarter" idx="11"/>
          </p:nvPr>
        </p:nvSpPr>
        <p:spPr/>
        <p:txBody>
          <a:bodyPr rtlCol="0"/>
          <a:lstStyle/>
          <a:p>
            <a:fld id="{7C79BFFB-C349-4EE7-A1A9-0ACF633BF5A1}" type="slidenum">
              <a:rPr lang="fr-CA" smtClean="0"/>
              <a:t>‹#›</a:t>
            </a:fld>
            <a:endParaRPr lang="fr-CA"/>
          </a:p>
        </p:txBody>
      </p:sp>
      <p:sp>
        <p:nvSpPr>
          <p:cNvPr id="8" name="Espace réservé du pied de page 7"/>
          <p:cNvSpPr>
            <a:spLocks noGrp="1"/>
          </p:cNvSpPr>
          <p:nvPr>
            <p:ph type="ftr" sz="quarter" idx="12"/>
          </p:nvPr>
        </p:nvSpPr>
        <p:spPr/>
        <p:txBody>
          <a:bodyPr rtlCol="0"/>
          <a:lstStyle/>
          <a:p>
            <a:pPr>
              <a:defRPr/>
            </a:pPr>
            <a:r>
              <a:rPr lang="en-CA" smtClean="0"/>
              <a:t>© GII 2005</a:t>
            </a:r>
            <a:endParaRPr lang="en-US" smtClean="0"/>
          </a:p>
          <a:p>
            <a:pPr>
              <a:defRPr/>
            </a:pP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Automne 2005</a:t>
            </a:r>
            <a:endParaRPr lang="en-US"/>
          </a:p>
        </p:txBody>
      </p:sp>
      <p:sp>
        <p:nvSpPr>
          <p:cNvPr id="3" name="Espace réservé du pied de page 2"/>
          <p:cNvSpPr>
            <a:spLocks noGrp="1"/>
          </p:cNvSpPr>
          <p:nvPr>
            <p:ph type="ftr" sz="quarter" idx="11"/>
          </p:nvPr>
        </p:nvSpPr>
        <p:spPr/>
        <p:txBody>
          <a:bodyPr/>
          <a:lstStyle/>
          <a:p>
            <a:pPr>
              <a:defRPr/>
            </a:pPr>
            <a:r>
              <a:rPr lang="en-CA" smtClean="0"/>
              <a:t>© GII 2005</a:t>
            </a:r>
            <a:endParaRPr lang="en-US" smtClean="0"/>
          </a:p>
          <a:p>
            <a:pPr>
              <a:defRPr/>
            </a:pPr>
            <a:endParaRPr lang="en-US"/>
          </a:p>
        </p:txBody>
      </p:sp>
      <p:sp>
        <p:nvSpPr>
          <p:cNvPr id="4" name="Espace réservé du numéro de diapositive 3"/>
          <p:cNvSpPr>
            <a:spLocks noGrp="1"/>
          </p:cNvSpPr>
          <p:nvPr>
            <p:ph type="sldNum" sz="quarter" idx="12"/>
          </p:nvPr>
        </p:nvSpPr>
        <p:spPr/>
        <p:txBody>
          <a:bodyPr/>
          <a:lstStyle/>
          <a:p>
            <a:fld id="{7C79BFFB-C349-4EE7-A1A9-0ACF633BF5A1}" type="slidenum">
              <a:rPr lang="fr-CA" smtClean="0"/>
              <a:t>‹#›</a:t>
            </a:fld>
            <a:endParaRPr lang="fr-CA"/>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pPr>
              <a:defRPr/>
            </a:pPr>
            <a:r>
              <a:rPr lang="en-US" smtClean="0"/>
              <a:t>Automne 2005</a:t>
            </a:r>
            <a:endParaRPr lang="en-US"/>
          </a:p>
        </p:txBody>
      </p:sp>
      <p:sp>
        <p:nvSpPr>
          <p:cNvPr id="22" name="Espace réservé du numéro de diapositive 21"/>
          <p:cNvSpPr>
            <a:spLocks noGrp="1"/>
          </p:cNvSpPr>
          <p:nvPr>
            <p:ph type="sldNum" sz="quarter" idx="15"/>
          </p:nvPr>
        </p:nvSpPr>
        <p:spPr/>
        <p:txBody>
          <a:bodyPr rtlCol="0"/>
          <a:lstStyle/>
          <a:p>
            <a:fld id="{7C79BFFB-C349-4EE7-A1A9-0ACF633BF5A1}" type="slidenum">
              <a:rPr lang="fr-CA" smtClean="0"/>
              <a:t>‹#›</a:t>
            </a:fld>
            <a:endParaRPr lang="fr-CA"/>
          </a:p>
        </p:txBody>
      </p:sp>
      <p:sp>
        <p:nvSpPr>
          <p:cNvPr id="23" name="Espace réservé du pied de page 22"/>
          <p:cNvSpPr>
            <a:spLocks noGrp="1"/>
          </p:cNvSpPr>
          <p:nvPr>
            <p:ph type="ftr" sz="quarter" idx="16"/>
          </p:nvPr>
        </p:nvSpPr>
        <p:spPr/>
        <p:txBody>
          <a:bodyPr rtlCol="0"/>
          <a:lstStyle/>
          <a:p>
            <a:pPr>
              <a:defRPr/>
            </a:pPr>
            <a:r>
              <a:rPr lang="en-CA" smtClean="0"/>
              <a:t>© GII 2005</a:t>
            </a:r>
            <a:endParaRPr lang="en-US" smtClean="0"/>
          </a:p>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pPr>
              <a:defRPr/>
            </a:pPr>
            <a:r>
              <a:rPr lang="en-US" smtClean="0"/>
              <a:t>Automne 2005</a:t>
            </a:r>
            <a:endParaRPr lang="en-US"/>
          </a:p>
        </p:txBody>
      </p:sp>
      <p:sp>
        <p:nvSpPr>
          <p:cNvPr id="18" name="Espace réservé du numéro de diapositive 17"/>
          <p:cNvSpPr>
            <a:spLocks noGrp="1"/>
          </p:cNvSpPr>
          <p:nvPr>
            <p:ph type="sldNum" sz="quarter" idx="11"/>
          </p:nvPr>
        </p:nvSpPr>
        <p:spPr/>
        <p:txBody>
          <a:bodyPr rtlCol="0"/>
          <a:lstStyle/>
          <a:p>
            <a:fld id="{7C79BFFB-C349-4EE7-A1A9-0ACF633BF5A1}" type="slidenum">
              <a:rPr lang="fr-CA" smtClean="0"/>
              <a:t>‹#›</a:t>
            </a:fld>
            <a:endParaRPr lang="fr-CA"/>
          </a:p>
        </p:txBody>
      </p:sp>
      <p:sp>
        <p:nvSpPr>
          <p:cNvPr id="21" name="Espace réservé du pied de page 20"/>
          <p:cNvSpPr>
            <a:spLocks noGrp="1"/>
          </p:cNvSpPr>
          <p:nvPr>
            <p:ph type="ftr" sz="quarter" idx="12"/>
          </p:nvPr>
        </p:nvSpPr>
        <p:spPr/>
        <p:txBody>
          <a:bodyPr rtlCol="0"/>
          <a:lstStyle/>
          <a:p>
            <a:pPr>
              <a:defRPr/>
            </a:pPr>
            <a:r>
              <a:rPr lang="en-CA" smtClean="0"/>
              <a:t>© GII 2005</a:t>
            </a:r>
            <a:endParaRPr lang="en-US" smtClean="0"/>
          </a:p>
          <a:p>
            <a:pPr>
              <a:defRPr/>
            </a:pP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r>
              <a:rPr lang="en-US" smtClean="0"/>
              <a:t>Automne 2005</a:t>
            </a:r>
            <a:endParaRPr lang="en-US"/>
          </a:p>
        </p:txBody>
      </p:sp>
      <p:sp>
        <p:nvSpPr>
          <p:cNvPr id="5" name="Espace réservé du pied de page 4"/>
          <p:cNvSpPr>
            <a:spLocks noGrp="1"/>
          </p:cNvSpPr>
          <p:nvPr>
            <p:ph type="ftr" sz="quarter" idx="11"/>
          </p:nvPr>
        </p:nvSpPr>
        <p:spPr/>
        <p:txBody>
          <a:bodyPr/>
          <a:lstStyle/>
          <a:p>
            <a:pPr>
              <a:defRPr/>
            </a:pPr>
            <a:r>
              <a:rPr lang="en-CA" smtClean="0"/>
              <a:t>© GII 2005</a:t>
            </a:r>
            <a:endParaRPr lang="en-US" smtClean="0"/>
          </a:p>
          <a:p>
            <a:pPr>
              <a:defRPr/>
            </a:pPr>
            <a:endParaRPr lang="en-US"/>
          </a:p>
        </p:txBody>
      </p:sp>
      <p:sp>
        <p:nvSpPr>
          <p:cNvPr id="6" name="Espace réservé du numéro de diapositive 5"/>
          <p:cNvSpPr>
            <a:spLocks noGrp="1"/>
          </p:cNvSpPr>
          <p:nvPr>
            <p:ph type="sldNum" sz="quarter" idx="12"/>
          </p:nvPr>
        </p:nvSpPr>
        <p:spPr/>
        <p:txBody>
          <a:bodyPr/>
          <a:lstStyle/>
          <a:p>
            <a:fld id="{7C79BFFB-C349-4EE7-A1A9-0ACF633BF5A1}" type="slidenum">
              <a:rPr lang="fr-CA" smtClean="0"/>
              <a:t>‹#›</a:t>
            </a:fld>
            <a:endParaRPr lang="fr-CA"/>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r>
              <a:rPr lang="en-US" smtClean="0"/>
              <a:t>Automne 2005</a:t>
            </a:r>
            <a:endParaRPr lang="en-US"/>
          </a:p>
        </p:txBody>
      </p:sp>
      <p:sp>
        <p:nvSpPr>
          <p:cNvPr id="5" name="Espace réservé du pied de page 4"/>
          <p:cNvSpPr>
            <a:spLocks noGrp="1"/>
          </p:cNvSpPr>
          <p:nvPr>
            <p:ph type="ftr" sz="quarter" idx="11"/>
          </p:nvPr>
        </p:nvSpPr>
        <p:spPr/>
        <p:txBody>
          <a:bodyPr/>
          <a:lstStyle/>
          <a:p>
            <a:pPr>
              <a:defRPr/>
            </a:pPr>
            <a:r>
              <a:rPr lang="en-CA" smtClean="0"/>
              <a:t>© GII 2005</a:t>
            </a:r>
            <a:endParaRPr lang="en-US" smtClean="0"/>
          </a:p>
          <a:p>
            <a:pPr>
              <a:defRPr/>
            </a:pPr>
            <a:endParaRPr lang="en-US"/>
          </a:p>
        </p:txBody>
      </p:sp>
      <p:sp>
        <p:nvSpPr>
          <p:cNvPr id="6" name="Espace réservé du numéro de diapositive 5"/>
          <p:cNvSpPr>
            <a:spLocks noGrp="1"/>
          </p:cNvSpPr>
          <p:nvPr>
            <p:ph type="sldNum" sz="quarter" idx="12"/>
          </p:nvPr>
        </p:nvSpPr>
        <p:spPr/>
        <p:txBody>
          <a:bodyPr/>
          <a:lstStyle/>
          <a:p>
            <a:fld id="{7C79BFFB-C349-4EE7-A1A9-0ACF633BF5A1}" type="slidenum">
              <a:rPr lang="fr-CA" smtClean="0"/>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6"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8"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4"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3"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6"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r>
              <a:rPr lang="en-US"/>
              <a:t>Automne 2005</a:t>
            </a:r>
          </a:p>
        </p:txBody>
      </p:sp>
      <p:sp>
        <p:nvSpPr>
          <p:cNvPr id="6" name="Rectangle 5"/>
          <p:cNvSpPr>
            <a:spLocks noGrp="1" noChangeArrowheads="1"/>
          </p:cNvSpPr>
          <p:nvPr>
            <p:ph type="ftr" sz="quarter" idx="11"/>
          </p:nvPr>
        </p:nvSpPr>
        <p:spPr>
          <a:ln/>
        </p:spPr>
        <p:txBody>
          <a:bodyPr/>
          <a:lstStyle>
            <a:lvl1pPr>
              <a:defRPr/>
            </a:lvl1pPr>
          </a:lstStyle>
          <a:p>
            <a:pPr>
              <a:defRPr/>
            </a:pPr>
            <a:r>
              <a:rPr lang="en-CA"/>
              <a:t>© </a:t>
            </a:r>
            <a:r>
              <a:rPr lang="en-CA" b="1"/>
              <a:t>GII 2005</a:t>
            </a:r>
            <a:endParaRPr lang="en-US" b="1"/>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1295400"/>
          </a:xfrm>
          <a:prstGeom prst="rect">
            <a:avLst/>
          </a:prstGeom>
          <a:solidFill>
            <a:srgbClr val="3366FF">
              <a:alpha val="64999"/>
            </a:srgbClr>
          </a:solidFill>
          <a:ln w="9525">
            <a:noFill/>
            <a:miter lim="800000"/>
            <a:headEnd/>
            <a:tailEnd/>
          </a:ln>
          <a:effectLst/>
        </p:spPr>
        <p:txBody>
          <a:bodyPr wrap="none" anchor="ctr"/>
          <a:lstStyle/>
          <a:p>
            <a:pPr>
              <a:defRPr/>
            </a:pPr>
            <a:endParaRPr lang="en-US">
              <a:latin typeface="Arial" pitchFamily="34" charset="0"/>
            </a:endParaRPr>
          </a:p>
        </p:txBody>
      </p:sp>
      <p:sp>
        <p:nvSpPr>
          <p:cNvPr id="4099" name="Rectangle 3"/>
          <p:cNvSpPr>
            <a:spLocks noChangeArrowheads="1"/>
          </p:cNvSpPr>
          <p:nvPr/>
        </p:nvSpPr>
        <p:spPr bwMode="auto">
          <a:xfrm>
            <a:off x="0" y="5562600"/>
            <a:ext cx="9144000" cy="1295400"/>
          </a:xfrm>
          <a:prstGeom prst="rect">
            <a:avLst/>
          </a:prstGeom>
          <a:solidFill>
            <a:srgbClr val="3366FF">
              <a:alpha val="66000"/>
            </a:srgbClr>
          </a:solidFill>
          <a:ln w="9525">
            <a:noFill/>
            <a:miter lim="800000"/>
            <a:headEnd/>
            <a:tailEnd/>
          </a:ln>
          <a:effectLst/>
        </p:spPr>
        <p:txBody>
          <a:bodyPr wrap="none" anchor="ctr"/>
          <a:lstStyle/>
          <a:p>
            <a:pPr>
              <a:defRPr/>
            </a:pPr>
            <a:endParaRPr lang="en-US">
              <a:latin typeface="Arial" pitchFamily="34" charset="0"/>
            </a:endParaRP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smtClean="0">
                <a:solidFill>
                  <a:schemeClr val="bg1"/>
                </a:solidFill>
                <a:latin typeface="Arial" pitchFamily="34" charset="0"/>
              </a:defRPr>
            </a:lvl1pPr>
          </a:lstStyle>
          <a:p>
            <a:pPr>
              <a:defRPr/>
            </a:pPr>
            <a:r>
              <a:rPr lang="en-US"/>
              <a:t>Automne 2005</a:t>
            </a:r>
          </a:p>
        </p:txBody>
      </p:sp>
      <p:sp>
        <p:nvSpPr>
          <p:cNvPr id="4101" name="Rectangle 5"/>
          <p:cNvSpPr>
            <a:spLocks noGrp="1" noChangeArrowheads="1"/>
          </p:cNvSpPr>
          <p:nvPr>
            <p:ph type="ftr" sz="quarter" idx="3"/>
          </p:nvPr>
        </p:nvSpPr>
        <p:spPr bwMode="auto">
          <a:xfrm>
            <a:off x="60198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bg1"/>
                </a:solidFill>
                <a:latin typeface="Arial" pitchFamily="34" charset="0"/>
              </a:defRPr>
            </a:lvl1pPr>
          </a:lstStyle>
          <a:p>
            <a:pPr>
              <a:defRPr/>
            </a:pPr>
            <a:r>
              <a:rPr lang="en-CA"/>
              <a:t>© </a:t>
            </a:r>
            <a:r>
              <a:rPr lang="en-CA" b="1"/>
              <a:t>GII 2005</a:t>
            </a:r>
            <a:endParaRPr lang="en-US" b="1"/>
          </a:p>
        </p:txBody>
      </p:sp>
      <p:pic>
        <p:nvPicPr>
          <p:cNvPr id="11270" name="Picture 6" descr="Logo_Poly_Rouge"/>
          <p:cNvPicPr>
            <a:picLocks noChangeAspect="1" noChangeArrowheads="1"/>
          </p:cNvPicPr>
          <p:nvPr/>
        </p:nvPicPr>
        <p:blipFill>
          <a:blip r:embed="rId13" cstate="print"/>
          <a:srcRect/>
          <a:stretch>
            <a:fillRect/>
          </a:stretch>
        </p:blipFill>
        <p:spPr bwMode="auto">
          <a:xfrm>
            <a:off x="7581900" y="228600"/>
            <a:ext cx="1333500" cy="784225"/>
          </a:xfrm>
          <a:prstGeom prst="rect">
            <a:avLst/>
          </a:prstGeom>
          <a:noFill/>
          <a:ln w="9525">
            <a:noFill/>
            <a:miter lim="800000"/>
            <a:headEnd/>
            <a:tailEnd/>
          </a:ln>
        </p:spPr>
      </p:pic>
      <p:sp>
        <p:nvSpPr>
          <p:cNvPr id="4103" name="Text Box 7"/>
          <p:cNvSpPr txBox="1">
            <a:spLocks noChangeArrowheads="1"/>
          </p:cNvSpPr>
          <p:nvPr/>
        </p:nvSpPr>
        <p:spPr bwMode="auto">
          <a:xfrm>
            <a:off x="457200" y="838200"/>
            <a:ext cx="2362200" cy="366713"/>
          </a:xfrm>
          <a:prstGeom prst="rect">
            <a:avLst/>
          </a:prstGeom>
          <a:noFill/>
          <a:ln w="9525">
            <a:noFill/>
            <a:miter lim="800000"/>
            <a:headEnd/>
            <a:tailEnd/>
          </a:ln>
          <a:effectLst/>
        </p:spPr>
        <p:txBody>
          <a:bodyPr>
            <a:spAutoFit/>
          </a:bodyPr>
          <a:lstStyle/>
          <a:p>
            <a:pPr>
              <a:spcBef>
                <a:spcPct val="50000"/>
              </a:spcBef>
              <a:defRPr/>
            </a:pPr>
            <a:endParaRPr lang="en-US" sz="1800">
              <a:latin typeface="Arial" pitchFamily="34" charset="0"/>
            </a:endParaRPr>
          </a:p>
        </p:txBody>
      </p:sp>
      <p:sp>
        <p:nvSpPr>
          <p:cNvPr id="4104" name="Text Box 8"/>
          <p:cNvSpPr txBox="1">
            <a:spLocks noChangeArrowheads="1"/>
          </p:cNvSpPr>
          <p:nvPr/>
        </p:nvSpPr>
        <p:spPr bwMode="auto">
          <a:xfrm>
            <a:off x="482600" y="890588"/>
            <a:ext cx="4953000" cy="366712"/>
          </a:xfrm>
          <a:prstGeom prst="rect">
            <a:avLst/>
          </a:prstGeom>
          <a:noFill/>
          <a:ln w="9525">
            <a:noFill/>
            <a:miter lim="800000"/>
            <a:headEnd/>
            <a:tailEnd/>
          </a:ln>
          <a:effectLst/>
        </p:spPr>
        <p:txBody>
          <a:bodyPr>
            <a:spAutoFit/>
          </a:bodyPr>
          <a:lstStyle/>
          <a:p>
            <a:pPr>
              <a:spcBef>
                <a:spcPct val="50000"/>
              </a:spcBef>
              <a:defRPr/>
            </a:pPr>
            <a:r>
              <a:rPr lang="en-CA" sz="1800" b="1">
                <a:solidFill>
                  <a:schemeClr val="bg1"/>
                </a:solidFill>
                <a:latin typeface="Arial" pitchFamily="34" charset="0"/>
              </a:rPr>
              <a:t>INF4402 – Systèmes</a:t>
            </a:r>
            <a:r>
              <a:rPr lang="fr-CA" sz="1800" b="1">
                <a:solidFill>
                  <a:schemeClr val="bg1"/>
                </a:solidFill>
                <a:latin typeface="Arial" pitchFamily="34" charset="0"/>
              </a:rPr>
              <a:t> répartis sur l’Internet</a:t>
            </a:r>
            <a:endParaRPr lang="en-US" sz="1800" b="1">
              <a:solidFill>
                <a:schemeClr val="bg1"/>
              </a:solidFill>
              <a:latin typeface="Arial" pitchFamily="34" charset="0"/>
            </a:endParaRPr>
          </a:p>
        </p:txBody>
      </p:sp>
      <p:sp>
        <p:nvSpPr>
          <p:cNvPr id="4105" name="Line 9"/>
          <p:cNvSpPr>
            <a:spLocks noChangeShapeType="1"/>
          </p:cNvSpPr>
          <p:nvPr/>
        </p:nvSpPr>
        <p:spPr bwMode="auto">
          <a:xfrm>
            <a:off x="457200" y="838200"/>
            <a:ext cx="0" cy="533400"/>
          </a:xfrm>
          <a:prstGeom prst="line">
            <a:avLst/>
          </a:prstGeom>
          <a:noFill/>
          <a:ln w="57150">
            <a:solidFill>
              <a:schemeClr val="bg1"/>
            </a:solidFill>
            <a:round/>
            <a:headEnd/>
            <a:tailEnd/>
          </a:ln>
          <a:effectLst/>
        </p:spPr>
        <p:txBody>
          <a:bodyPr/>
          <a:lstStyle/>
          <a:p>
            <a:pPr>
              <a:defRPr/>
            </a:pPr>
            <a:endParaRPr lang="en-US">
              <a:latin typeface="Arial" pitchFamily="34" charset="0"/>
            </a:endParaRPr>
          </a:p>
        </p:txBody>
      </p:sp>
      <p:sp>
        <p:nvSpPr>
          <p:cNvPr id="4106" name="Text Box 10"/>
          <p:cNvSpPr txBox="1">
            <a:spLocks noChangeArrowheads="1"/>
          </p:cNvSpPr>
          <p:nvPr/>
        </p:nvSpPr>
        <p:spPr bwMode="auto">
          <a:xfrm>
            <a:off x="584200" y="1536700"/>
            <a:ext cx="8001000" cy="3733800"/>
          </a:xfrm>
          <a:prstGeom prst="rect">
            <a:avLst/>
          </a:prstGeom>
          <a:noFill/>
          <a:ln w="9525">
            <a:noFill/>
            <a:miter lim="800000"/>
            <a:headEnd/>
            <a:tailEnd/>
          </a:ln>
          <a:effectLst/>
        </p:spPr>
        <p:txBody>
          <a:bodyPr wrap="none"/>
          <a:lstStyle/>
          <a:p>
            <a:pPr>
              <a:spcBef>
                <a:spcPct val="50000"/>
              </a:spcBef>
              <a:defRPr/>
            </a:pPr>
            <a:endParaRPr lang="en-US" sz="18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itchFamily="34" charset="0"/>
        </a:defRPr>
      </a:lvl2pPr>
      <a:lvl3pPr algn="ctr" rtl="0" eaLnBrk="0" fontAlgn="base" hangingPunct="0">
        <a:spcBef>
          <a:spcPct val="0"/>
        </a:spcBef>
        <a:spcAft>
          <a:spcPct val="0"/>
        </a:spcAft>
        <a:defRPr sz="3200" b="1">
          <a:solidFill>
            <a:schemeClr val="tx2"/>
          </a:solidFill>
          <a:latin typeface="Arial" pitchFamily="34" charset="0"/>
        </a:defRPr>
      </a:lvl3pPr>
      <a:lvl4pPr algn="ctr" rtl="0" eaLnBrk="0" fontAlgn="base" hangingPunct="0">
        <a:spcBef>
          <a:spcPct val="0"/>
        </a:spcBef>
        <a:spcAft>
          <a:spcPct val="0"/>
        </a:spcAft>
        <a:defRPr sz="3200" b="1">
          <a:solidFill>
            <a:schemeClr val="tx2"/>
          </a:solidFill>
          <a:latin typeface="Arial" pitchFamily="34" charset="0"/>
        </a:defRPr>
      </a:lvl4pPr>
      <a:lvl5pPr algn="ctr" rtl="0" eaLnBrk="0" fontAlgn="base" hangingPunct="0">
        <a:spcBef>
          <a:spcPct val="0"/>
        </a:spcBef>
        <a:spcAft>
          <a:spcPct val="0"/>
        </a:spcAft>
        <a:defRPr sz="3200" b="1">
          <a:solidFill>
            <a:schemeClr val="tx2"/>
          </a:solidFill>
          <a:latin typeface="Arial" pitchFamily="34" charset="0"/>
        </a:defRPr>
      </a:lvl5pPr>
      <a:lvl6pPr marL="457200" algn="ctr" rtl="0" fontAlgn="base">
        <a:spcBef>
          <a:spcPct val="0"/>
        </a:spcBef>
        <a:spcAft>
          <a:spcPct val="0"/>
        </a:spcAft>
        <a:defRPr sz="3200" b="1">
          <a:solidFill>
            <a:schemeClr val="tx2"/>
          </a:solidFill>
          <a:latin typeface="Arial" pitchFamily="34" charset="0"/>
        </a:defRPr>
      </a:lvl6pPr>
      <a:lvl7pPr marL="914400" algn="ctr" rtl="0" fontAlgn="base">
        <a:spcBef>
          <a:spcPct val="0"/>
        </a:spcBef>
        <a:spcAft>
          <a:spcPct val="0"/>
        </a:spcAft>
        <a:defRPr sz="3200" b="1">
          <a:solidFill>
            <a:schemeClr val="tx2"/>
          </a:solidFill>
          <a:latin typeface="Arial" pitchFamily="34" charset="0"/>
        </a:defRPr>
      </a:lvl7pPr>
      <a:lvl8pPr marL="1371600" algn="ctr" rtl="0" fontAlgn="base">
        <a:spcBef>
          <a:spcPct val="0"/>
        </a:spcBef>
        <a:spcAft>
          <a:spcPct val="0"/>
        </a:spcAft>
        <a:defRPr sz="3200" b="1">
          <a:solidFill>
            <a:schemeClr val="tx2"/>
          </a:solidFill>
          <a:latin typeface="Arial" pitchFamily="34" charset="0"/>
        </a:defRPr>
      </a:lvl8pPr>
      <a:lvl9pPr marL="1828800" algn="ctr" rtl="0" fontAlgn="base">
        <a:spcBef>
          <a:spcPct val="0"/>
        </a:spcBef>
        <a:spcAft>
          <a:spcPct val="0"/>
        </a:spcAft>
        <a:defRPr sz="3200" b="1">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6324600"/>
            <a:ext cx="9144000" cy="533400"/>
          </a:xfrm>
          <a:prstGeom prst="rect">
            <a:avLst/>
          </a:prstGeom>
          <a:solidFill>
            <a:srgbClr val="3366FF">
              <a:alpha val="64999"/>
            </a:srgbClr>
          </a:solidFill>
          <a:ln w="9525">
            <a:noFill/>
            <a:miter lim="800000"/>
            <a:headEnd/>
            <a:tailEnd/>
          </a:ln>
          <a:effectLst/>
        </p:spPr>
        <p:txBody>
          <a:bodyPr wrap="none" anchor="ctr"/>
          <a:lstStyle/>
          <a:p>
            <a:pPr>
              <a:defRPr/>
            </a:pPr>
            <a:endParaRPr lang="en-US">
              <a:latin typeface="Arial" pitchFamily="34" charset="0"/>
            </a:endParaRPr>
          </a:p>
        </p:txBody>
      </p:sp>
      <p:sp>
        <p:nvSpPr>
          <p:cNvPr id="12291" name="Rectangle 3"/>
          <p:cNvSpPr>
            <a:spLocks noGrp="1" noChangeArrowheads="1"/>
          </p:cNvSpPr>
          <p:nvPr>
            <p:ph type="body" idx="1"/>
          </p:nvPr>
        </p:nvSpPr>
        <p:spPr bwMode="auto">
          <a:xfrm>
            <a:off x="457200" y="685800"/>
            <a:ext cx="8229600" cy="544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76200" y="64579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smtClean="0">
                <a:solidFill>
                  <a:schemeClr val="bg1"/>
                </a:solidFill>
                <a:latin typeface="Arial" pitchFamily="34" charset="0"/>
              </a:defRPr>
            </a:lvl1pPr>
          </a:lstStyle>
          <a:p>
            <a:pPr>
              <a:defRPr/>
            </a:pPr>
            <a:r>
              <a:rPr lang="en-US"/>
              <a:t>Automne 2005</a:t>
            </a:r>
          </a:p>
        </p:txBody>
      </p:sp>
      <p:sp>
        <p:nvSpPr>
          <p:cNvPr id="6149" name="Rectangle 5"/>
          <p:cNvSpPr>
            <a:spLocks noGrp="1" noChangeArrowheads="1"/>
          </p:cNvSpPr>
          <p:nvPr>
            <p:ph type="ftr" sz="quarter" idx="3"/>
          </p:nvPr>
        </p:nvSpPr>
        <p:spPr bwMode="auto">
          <a:xfrm>
            <a:off x="6172200" y="64579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400" b="1" smtClean="0">
                <a:solidFill>
                  <a:schemeClr val="bg1"/>
                </a:solidFill>
                <a:latin typeface="Arial" pitchFamily="34" charset="0"/>
              </a:defRPr>
            </a:lvl1pPr>
          </a:lstStyle>
          <a:p>
            <a:pPr>
              <a:defRPr/>
            </a:pPr>
            <a:r>
              <a:rPr lang="en-CA"/>
              <a:t>© GII 2005</a:t>
            </a:r>
            <a:endParaRPr lang="en-US"/>
          </a:p>
          <a:p>
            <a:pPr>
              <a:defRPr/>
            </a:pPr>
            <a:endParaRPr lang="en-US"/>
          </a:p>
        </p:txBody>
      </p:sp>
      <p:sp>
        <p:nvSpPr>
          <p:cNvPr id="6150" name="Rectangle 6"/>
          <p:cNvSpPr>
            <a:spLocks noChangeArrowheads="1"/>
          </p:cNvSpPr>
          <p:nvPr/>
        </p:nvSpPr>
        <p:spPr bwMode="auto">
          <a:xfrm>
            <a:off x="0" y="0"/>
            <a:ext cx="9144000" cy="533400"/>
          </a:xfrm>
          <a:prstGeom prst="rect">
            <a:avLst/>
          </a:prstGeom>
          <a:solidFill>
            <a:srgbClr val="3366FF">
              <a:alpha val="64999"/>
            </a:srgbClr>
          </a:solidFill>
          <a:ln w="9525">
            <a:noFill/>
            <a:miter lim="800000"/>
            <a:headEnd/>
            <a:tailEnd/>
          </a:ln>
          <a:effectLst/>
        </p:spPr>
        <p:txBody>
          <a:bodyPr wrap="none" anchor="ctr"/>
          <a:lstStyle/>
          <a:p>
            <a:pPr>
              <a:defRPr/>
            </a:pPr>
            <a:endParaRPr lang="en-US">
              <a:latin typeface="Arial" pitchFamily="34" charset="0"/>
            </a:endParaRPr>
          </a:p>
        </p:txBody>
      </p:sp>
      <p:sp>
        <p:nvSpPr>
          <p:cNvPr id="6151" name="Text Box 7"/>
          <p:cNvSpPr txBox="1">
            <a:spLocks noChangeArrowheads="1"/>
          </p:cNvSpPr>
          <p:nvPr/>
        </p:nvSpPr>
        <p:spPr bwMode="auto">
          <a:xfrm>
            <a:off x="520700" y="246063"/>
            <a:ext cx="4953000" cy="274637"/>
          </a:xfrm>
          <a:prstGeom prst="rect">
            <a:avLst/>
          </a:prstGeom>
          <a:noFill/>
          <a:ln w="9525">
            <a:noFill/>
            <a:miter lim="800000"/>
            <a:headEnd/>
            <a:tailEnd/>
          </a:ln>
          <a:effectLst/>
        </p:spPr>
        <p:txBody>
          <a:bodyPr>
            <a:spAutoFit/>
          </a:bodyPr>
          <a:lstStyle/>
          <a:p>
            <a:pPr>
              <a:spcBef>
                <a:spcPct val="50000"/>
              </a:spcBef>
              <a:defRPr/>
            </a:pPr>
            <a:r>
              <a:rPr lang="en-CA" sz="1200" b="1">
                <a:solidFill>
                  <a:schemeClr val="bg1"/>
                </a:solidFill>
                <a:latin typeface="Arial" pitchFamily="34" charset="0"/>
              </a:rPr>
              <a:t>INF4402 – Systèmes</a:t>
            </a:r>
            <a:r>
              <a:rPr lang="fr-CA" sz="1200" b="1">
                <a:solidFill>
                  <a:schemeClr val="bg1"/>
                </a:solidFill>
                <a:latin typeface="Arial" pitchFamily="34" charset="0"/>
              </a:rPr>
              <a:t> répartis sur l’Internet</a:t>
            </a:r>
            <a:endParaRPr lang="en-US" sz="1200" b="1">
              <a:solidFill>
                <a:schemeClr val="bg1"/>
              </a:solidFill>
              <a:latin typeface="Arial" pitchFamily="34" charset="0"/>
            </a:endParaRPr>
          </a:p>
        </p:txBody>
      </p:sp>
      <p:sp>
        <p:nvSpPr>
          <p:cNvPr id="6152" name="Line 8"/>
          <p:cNvSpPr>
            <a:spLocks noChangeShapeType="1"/>
          </p:cNvSpPr>
          <p:nvPr/>
        </p:nvSpPr>
        <p:spPr bwMode="auto">
          <a:xfrm>
            <a:off x="508000" y="228600"/>
            <a:ext cx="0" cy="533400"/>
          </a:xfrm>
          <a:prstGeom prst="line">
            <a:avLst/>
          </a:prstGeom>
          <a:noFill/>
          <a:ln w="38100">
            <a:solidFill>
              <a:schemeClr val="bg1"/>
            </a:solidFill>
            <a:round/>
            <a:headEnd/>
            <a:tailEnd/>
          </a:ln>
          <a:effectLst/>
        </p:spPr>
        <p:txBody>
          <a:bodyPr/>
          <a:lstStyle/>
          <a:p>
            <a:pPr>
              <a:defRPr/>
            </a:pPr>
            <a:endParaRPr lang="en-US">
              <a:latin typeface="Arial" pitchFamily="34" charset="0"/>
            </a:endParaRPr>
          </a:p>
        </p:txBody>
      </p:sp>
      <p:pic>
        <p:nvPicPr>
          <p:cNvPr id="12297" name="Picture 9" descr="Logo_Poly_Rouge"/>
          <p:cNvPicPr>
            <a:picLocks noChangeAspect="1" noChangeArrowheads="1"/>
          </p:cNvPicPr>
          <p:nvPr/>
        </p:nvPicPr>
        <p:blipFill>
          <a:blip r:embed="rId16" cstate="print"/>
          <a:srcRect/>
          <a:stretch>
            <a:fillRect/>
          </a:stretch>
        </p:blipFill>
        <p:spPr bwMode="auto">
          <a:xfrm>
            <a:off x="8407400" y="76200"/>
            <a:ext cx="609600" cy="358775"/>
          </a:xfrm>
          <a:prstGeom prst="rect">
            <a:avLst/>
          </a:prstGeom>
          <a:noFill/>
          <a:ln w="9525">
            <a:noFill/>
            <a:miter lim="800000"/>
            <a:headEnd/>
            <a:tailEnd/>
          </a:ln>
        </p:spPr>
      </p:pic>
      <p:sp>
        <p:nvSpPr>
          <p:cNvPr id="6154" name="Text Box 10"/>
          <p:cNvSpPr txBox="1">
            <a:spLocks noChangeArrowheads="1"/>
          </p:cNvSpPr>
          <p:nvPr/>
        </p:nvSpPr>
        <p:spPr bwMode="auto">
          <a:xfrm>
            <a:off x="4219575" y="6462713"/>
            <a:ext cx="806450" cy="304800"/>
          </a:xfrm>
          <a:prstGeom prst="rect">
            <a:avLst/>
          </a:prstGeom>
          <a:noFill/>
          <a:ln w="9525">
            <a:noFill/>
            <a:miter lim="800000"/>
            <a:headEnd/>
            <a:tailEnd/>
          </a:ln>
          <a:effectLst/>
        </p:spPr>
        <p:txBody>
          <a:bodyPr wrap="none">
            <a:spAutoFit/>
          </a:bodyPr>
          <a:lstStyle/>
          <a:p>
            <a:pPr>
              <a:defRPr/>
            </a:pPr>
            <a:r>
              <a:rPr lang="en-CA" sz="1400" b="1">
                <a:solidFill>
                  <a:schemeClr val="bg1"/>
                </a:solidFill>
                <a:latin typeface="Arial" pitchFamily="34" charset="0"/>
              </a:rPr>
              <a:t>~ </a:t>
            </a:r>
            <a:fld id="{6184E30A-C5D5-420A-B8B6-5A8D9E28B171}" type="slidenum">
              <a:rPr lang="en-CA" sz="1400" b="1">
                <a:latin typeface="Arial" pitchFamily="34" charset="0"/>
              </a:rPr>
              <a:pPr>
                <a:defRPr/>
              </a:pPr>
              <a:t>‹#›</a:t>
            </a:fld>
            <a:r>
              <a:rPr lang="en-CA" sz="1400" b="1">
                <a:latin typeface="Arial" pitchFamily="34" charset="0"/>
              </a:rPr>
              <a:t> </a:t>
            </a:r>
            <a:r>
              <a:rPr lang="en-CA" sz="1400" b="1">
                <a:solidFill>
                  <a:schemeClr val="bg1"/>
                </a:solidFill>
                <a:latin typeface="Arial" pitchFamily="34" charset="0"/>
              </a:rPr>
              <a:t>~</a:t>
            </a:r>
            <a:endParaRPr lang="en-US" sz="1400" b="1">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52" r:id="rId12"/>
    <p:sldLayoutId id="2147483753" r:id="rId13"/>
    <p:sldLayoutId id="2147483754"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r>
              <a:rPr lang="en-US" smtClean="0"/>
              <a:t>Automne 2005</a:t>
            </a:r>
            <a:endParaRPr lang="en-US"/>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r>
              <a:rPr lang="en-CA" smtClean="0"/>
              <a:t>© </a:t>
            </a:r>
            <a:r>
              <a:rPr lang="en-CA" b="1" smtClean="0"/>
              <a:t>GII 2005</a:t>
            </a:r>
            <a:endParaRPr lang="en-US" b="1"/>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hyperlink" Target="http://lesantennespourlesnuls.pagesperso-orange.fr/page_notion_1.htm" TargetMode="External"/><Relationship Id="rId1" Type="http://schemas.openxmlformats.org/officeDocument/2006/relationships/slideLayout" Target="../slideLayouts/slideLayout27.xml"/><Relationship Id="rId2"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8.png"/><Relationship Id="rId3" Type="http://schemas.openxmlformats.org/officeDocument/2006/relationships/hyperlink" Target="http://rtelbeuf.forumpro.fr/t6-les-diferentes-modulati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0.gif"/><Relationship Id="rId3" Type="http://schemas.openxmlformats.org/officeDocument/2006/relationships/hyperlink" Target="http://electronicdesign.com/communications/understanding-modern-digital-modulation-techniqu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2.jpeg"/><Relationship Id="rId3" Type="http://schemas.openxmlformats.org/officeDocument/2006/relationships/hyperlink" Target="http://www.agoravox.fr/tribune-libre/article/le-numerique-ou-la-liberte-6993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3.jpeg"/><Relationship Id="rId3"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5.jpeg"/><Relationship Id="rId3" Type="http://schemas.openxmlformats.org/officeDocument/2006/relationships/hyperlink" Target="http://blog.oureducation.in/frequency-division-multiple-acces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21.png"/><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ctrTitle"/>
          </p:nvPr>
        </p:nvSpPr>
        <p:spPr bwMode="auto">
          <a:xfrm>
            <a:off x="228600" y="1447800"/>
            <a:ext cx="8686800" cy="3962400"/>
          </a:xfrm>
          <a:noFill/>
          <a:ln>
            <a:miter lim="800000"/>
            <a:headEnd/>
            <a:tailEnd/>
          </a:ln>
        </p:spPr>
        <p:txBody>
          <a:bodyPr vert="horz" wrap="square" lIns="91440" tIns="45720" rIns="91440" bIns="45720" numCol="1" anchor="ctr" anchorCtr="1" compatLnSpc="1">
            <a:prstTxWarp prst="textNoShape">
              <a:avLst/>
            </a:prstTxWarp>
          </a:bodyPr>
          <a:lstStyle/>
          <a:p>
            <a:pPr eaLnBrk="1" hangingPunct="1"/>
            <a:r>
              <a:rPr lang="en-CA" dirty="0" smtClean="0"/>
              <a:t>Module </a:t>
            </a:r>
            <a:br>
              <a:rPr lang="en-CA" dirty="0" smtClean="0"/>
            </a:br>
            <a:r>
              <a:rPr lang="en-CA" dirty="0" smtClean="0"/>
              <a:t/>
            </a:r>
            <a:br>
              <a:rPr lang="en-CA" dirty="0" smtClean="0"/>
            </a:br>
            <a:r>
              <a:rPr lang="en-CA" dirty="0" err="1" smtClean="0"/>
              <a:t>Couche</a:t>
            </a:r>
            <a:r>
              <a:rPr lang="en-CA" dirty="0" smtClean="0"/>
              <a:t> Physique</a:t>
            </a:r>
            <a:endParaRPr lang="en-US" dirty="0" smtClean="0"/>
          </a:p>
        </p:txBody>
      </p:sp>
      <p:sp>
        <p:nvSpPr>
          <p:cNvPr id="27650" name="Espace réservé du numéro de diapositive 3"/>
          <p:cNvSpPr>
            <a:spLocks noGrp="1"/>
          </p:cNvSpPr>
          <p:nvPr>
            <p:ph type="sldNum" sz="quarter" idx="12"/>
          </p:nvPr>
        </p:nvSpPr>
        <p:spPr>
          <a:xfrm>
            <a:off x="7010400" y="6356350"/>
            <a:ext cx="2133600" cy="365125"/>
          </a:xfrm>
          <a:prstGeom prst="rect">
            <a:avLst/>
          </a:prstGeom>
          <a:noFill/>
        </p:spPr>
        <p:txBody>
          <a:bodyPr/>
          <a:lstStyle/>
          <a:p>
            <a:fld id="{D2876BA4-94D2-4B84-ABA5-A2D6DE988F15}" type="slidenum">
              <a:rPr lang="en-US">
                <a:latin typeface="Arial" charset="0"/>
              </a:rPr>
              <a:pPr/>
              <a:t>1</a:t>
            </a:fld>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mtClean="0"/>
              <a:t>Transmission</a:t>
            </a:r>
            <a:endParaRPr lang="en-US" smtClean="0"/>
          </a:p>
        </p:txBody>
      </p:sp>
      <p:sp>
        <p:nvSpPr>
          <p:cNvPr id="72706"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7E8FF072-41B1-4F98-860F-E7B62E738DF9}" type="slidenum">
              <a:rPr lang="en-US">
                <a:latin typeface="Arial" charset="0"/>
              </a:rPr>
              <a:pPr/>
              <a:t>10</a:t>
            </a:fld>
            <a:endParaRPr lang="en-US">
              <a:latin typeface="Arial" charset="0"/>
            </a:endParaRPr>
          </a:p>
        </p:txBody>
      </p:sp>
      <p:pic>
        <p:nvPicPr>
          <p:cNvPr id="72708" name="Picture 4"/>
          <p:cNvPicPr>
            <a:picLocks noChangeAspect="1" noChangeArrowheads="1"/>
          </p:cNvPicPr>
          <p:nvPr/>
        </p:nvPicPr>
        <p:blipFill>
          <a:blip r:embed="rId2" cstate="print"/>
          <a:srcRect/>
          <a:stretch>
            <a:fillRect/>
          </a:stretch>
        </p:blipFill>
        <p:spPr bwMode="auto">
          <a:xfrm>
            <a:off x="228600" y="990600"/>
            <a:ext cx="5181600" cy="4686300"/>
          </a:xfrm>
          <a:prstGeom prst="rect">
            <a:avLst/>
          </a:prstGeom>
          <a:noFill/>
          <a:ln w="9525">
            <a:noFill/>
            <a:miter lim="800000"/>
            <a:headEnd/>
            <a:tailEnd/>
          </a:ln>
        </p:spPr>
      </p:pic>
      <p:pic>
        <p:nvPicPr>
          <p:cNvPr id="24578" name="Picture 2" descr="http://lesantennespourlesnuls.pagesperso-orange.fr/n_1_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323974"/>
            <a:ext cx="3705225" cy="224790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531923" y="3702278"/>
            <a:ext cx="2699778" cy="215444"/>
          </a:xfrm>
          <a:prstGeom prst="rect">
            <a:avLst/>
          </a:prstGeom>
          <a:noFill/>
        </p:spPr>
        <p:txBody>
          <a:bodyPr wrap="none" rtlCol="0">
            <a:spAutoFit/>
          </a:bodyPr>
          <a:lstStyle/>
          <a:p>
            <a:r>
              <a:rPr lang="en-CA" sz="800" dirty="0" smtClean="0"/>
              <a:t>Source: </a:t>
            </a:r>
            <a:r>
              <a:rPr lang="fr-CA" sz="800" dirty="0">
                <a:hlinkClick r:id="rId4"/>
              </a:rPr>
              <a:t>lesantennespourlesnuls.pagesperso-orange.fr</a:t>
            </a:r>
            <a:r>
              <a:rPr lang="fr-CA" sz="800" dirty="0"/>
              <a:t> </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mtClean="0"/>
              <a:t>Transmission</a:t>
            </a:r>
            <a:endParaRPr lang="en-US" smtClean="0"/>
          </a:p>
        </p:txBody>
      </p:sp>
      <p:sp>
        <p:nvSpPr>
          <p:cNvPr id="73732" name="Rectangle 3"/>
          <p:cNvSpPr>
            <a:spLocks noGrp="1" noChangeArrowheads="1"/>
          </p:cNvSpPr>
          <p:nvPr>
            <p:ph sz="quarter" idx="1"/>
          </p:nvPr>
        </p:nvSpPr>
        <p:spPr bwMode="auto">
          <a:xfrm>
            <a:off x="457200" y="1600200"/>
            <a:ext cx="8229600" cy="2438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sz="2400" smtClean="0">
                <a:latin typeface="Times New Roman" pitchFamily="18" charset="0"/>
              </a:rPr>
              <a:t>Principe : transmission de l'information par modulation d'une porteuse</a:t>
            </a:r>
          </a:p>
          <a:p>
            <a:pPr lvl="1" eaLnBrk="1" hangingPunct="1">
              <a:lnSpc>
                <a:spcPct val="90000"/>
              </a:lnSpc>
            </a:pPr>
            <a:r>
              <a:rPr lang="en-US" sz="2000" smtClean="0">
                <a:latin typeface="Times New Roman" pitchFamily="18" charset="0"/>
              </a:rPr>
              <a:t>Le signal transmis est caractérisé par son spectre</a:t>
            </a:r>
          </a:p>
          <a:p>
            <a:pPr lvl="1" eaLnBrk="1" hangingPunct="1">
              <a:lnSpc>
                <a:spcPct val="90000"/>
              </a:lnSpc>
            </a:pPr>
            <a:r>
              <a:rPr lang="en-US" sz="2000" smtClean="0">
                <a:latin typeface="Times New Roman" pitchFamily="18" charset="0"/>
              </a:rPr>
              <a:t>En radio, la puissance est souvent exprimée en dBm (décibels « milliwatt »)</a:t>
            </a:r>
          </a:p>
          <a:p>
            <a:pPr lvl="1" eaLnBrk="1" hangingPunct="1">
              <a:lnSpc>
                <a:spcPct val="90000"/>
              </a:lnSpc>
            </a:pPr>
            <a:r>
              <a:rPr lang="en-US" sz="2000" smtClean="0">
                <a:latin typeface="Times New Roman" pitchFamily="18" charset="0"/>
              </a:rPr>
              <a:t>dBm = 10*log10(P/ 0.001)</a:t>
            </a:r>
          </a:p>
          <a:p>
            <a:pPr lvl="1" eaLnBrk="1" hangingPunct="1">
              <a:lnSpc>
                <a:spcPct val="90000"/>
              </a:lnSpc>
            </a:pPr>
            <a:r>
              <a:rPr lang="en-US" sz="2000" smtClean="0">
                <a:latin typeface="Times New Roman" pitchFamily="18" charset="0"/>
              </a:rPr>
              <a:t>0 dBm         1 mW</a:t>
            </a:r>
          </a:p>
        </p:txBody>
      </p:sp>
      <p:sp>
        <p:nvSpPr>
          <p:cNvPr id="73730"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593CE73B-95D0-4D9D-AEAC-4F764BDC371E}" type="slidenum">
              <a:rPr lang="en-US">
                <a:latin typeface="Arial" charset="0"/>
              </a:rPr>
              <a:pPr/>
              <a:t>11</a:t>
            </a:fld>
            <a:endParaRPr lang="en-US">
              <a:latin typeface="Arial" charset="0"/>
            </a:endParaRPr>
          </a:p>
        </p:txBody>
      </p:sp>
      <p:pic>
        <p:nvPicPr>
          <p:cNvPr id="73733" name="Picture 4"/>
          <p:cNvPicPr>
            <a:picLocks noChangeAspect="1" noChangeArrowheads="1"/>
          </p:cNvPicPr>
          <p:nvPr/>
        </p:nvPicPr>
        <p:blipFill>
          <a:blip r:embed="rId2" cstate="print"/>
          <a:srcRect/>
          <a:stretch>
            <a:fillRect/>
          </a:stretch>
        </p:blipFill>
        <p:spPr bwMode="auto">
          <a:xfrm>
            <a:off x="1828800" y="3962400"/>
            <a:ext cx="4114800" cy="2052638"/>
          </a:xfrm>
          <a:prstGeom prst="rect">
            <a:avLst/>
          </a:prstGeom>
          <a:noFill/>
          <a:ln w="9525">
            <a:noFill/>
            <a:miter lim="800000"/>
            <a:headEnd/>
            <a:tailEnd/>
          </a:ln>
        </p:spPr>
      </p:pic>
      <p:pic>
        <p:nvPicPr>
          <p:cNvPr id="73734" name="Picture 5"/>
          <p:cNvPicPr>
            <a:picLocks noChangeAspect="1" noChangeArrowheads="1"/>
          </p:cNvPicPr>
          <p:nvPr/>
        </p:nvPicPr>
        <p:blipFill>
          <a:blip r:embed="rId3" cstate="print"/>
          <a:srcRect/>
          <a:stretch>
            <a:fillRect/>
          </a:stretch>
        </p:blipFill>
        <p:spPr bwMode="auto">
          <a:xfrm>
            <a:off x="2057400" y="3657600"/>
            <a:ext cx="327025" cy="2111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7467600" cy="563562"/>
          </a:xfrm>
        </p:spPr>
        <p:txBody>
          <a:bodyPr/>
          <a:lstStyle/>
          <a:p>
            <a:pPr algn="ctr"/>
            <a:r>
              <a:rPr lang="en-CA" dirty="0" smtClean="0"/>
              <a:t>Transmission</a:t>
            </a:r>
            <a:endParaRPr lang="fr-CA" dirty="0"/>
          </a:p>
        </p:txBody>
      </p:sp>
      <p:pic>
        <p:nvPicPr>
          <p:cNvPr id="22530" name="Picture 2" descr="http://i18.servimg.com/u/f18/11/62/75/08/bpsk_m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98956"/>
            <a:ext cx="5076825"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6334910" y="6413956"/>
            <a:ext cx="1446230" cy="215444"/>
          </a:xfrm>
          <a:prstGeom prst="rect">
            <a:avLst/>
          </a:prstGeom>
          <a:noFill/>
        </p:spPr>
        <p:txBody>
          <a:bodyPr wrap="none" rtlCol="0">
            <a:spAutoFit/>
          </a:bodyPr>
          <a:lstStyle/>
          <a:p>
            <a:r>
              <a:rPr lang="en-CA" sz="800" dirty="0" smtClean="0"/>
              <a:t>Source: </a:t>
            </a:r>
            <a:r>
              <a:rPr lang="fr-CA" sz="800" dirty="0">
                <a:hlinkClick r:id="rId3"/>
              </a:rPr>
              <a:t>rtelbeuf.forumpro.fr</a:t>
            </a:r>
            <a:endParaRPr lang="fr-CA" sz="800" dirty="0"/>
          </a:p>
        </p:txBody>
      </p:sp>
    </p:spTree>
    <p:extLst>
      <p:ext uri="{BB962C8B-B14F-4D97-AF65-F5344CB8AC3E}">
        <p14:creationId xmlns:p14="http://schemas.microsoft.com/office/powerpoint/2010/main" val="38831889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mtClean="0"/>
              <a:t>Modulation</a:t>
            </a:r>
            <a:endParaRPr lang="en-US" smtClean="0"/>
          </a:p>
        </p:txBody>
      </p:sp>
      <p:sp>
        <p:nvSpPr>
          <p:cNvPr id="74754"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7F1B6EE1-F661-4B4E-A2E8-6FB59B546374}" type="slidenum">
              <a:rPr lang="en-US">
                <a:latin typeface="Arial" charset="0"/>
              </a:rPr>
              <a:pPr/>
              <a:t>13</a:t>
            </a:fld>
            <a:endParaRPr lang="en-US">
              <a:latin typeface="Arial" charset="0"/>
            </a:endParaRPr>
          </a:p>
        </p:txBody>
      </p:sp>
      <p:pic>
        <p:nvPicPr>
          <p:cNvPr id="74756" name="Picture 3" descr="2-24"/>
          <p:cNvPicPr>
            <a:picLocks noChangeAspect="1" noChangeArrowheads="1"/>
          </p:cNvPicPr>
          <p:nvPr/>
        </p:nvPicPr>
        <p:blipFill>
          <a:blip r:embed="rId2" cstate="print"/>
          <a:srcRect/>
          <a:stretch>
            <a:fillRect/>
          </a:stretch>
        </p:blipFill>
        <p:spPr bwMode="auto">
          <a:xfrm>
            <a:off x="2133600" y="1219200"/>
            <a:ext cx="4191000" cy="3813175"/>
          </a:xfrm>
          <a:prstGeom prst="rect">
            <a:avLst/>
          </a:prstGeom>
          <a:noFill/>
          <a:ln w="9525">
            <a:noFill/>
            <a:miter lim="800000"/>
            <a:headEnd/>
            <a:tailEnd/>
          </a:ln>
        </p:spPr>
      </p:pic>
      <p:sp>
        <p:nvSpPr>
          <p:cNvPr id="74757" name="Text Box 4"/>
          <p:cNvSpPr txBox="1">
            <a:spLocks noChangeArrowheads="1"/>
          </p:cNvSpPr>
          <p:nvPr/>
        </p:nvSpPr>
        <p:spPr bwMode="auto">
          <a:xfrm>
            <a:off x="457200" y="5181600"/>
            <a:ext cx="8397875" cy="822325"/>
          </a:xfrm>
          <a:prstGeom prst="rect">
            <a:avLst/>
          </a:prstGeom>
          <a:noFill/>
          <a:ln w="9525">
            <a:noFill/>
            <a:miter lim="800000"/>
            <a:headEnd/>
            <a:tailEnd/>
          </a:ln>
        </p:spPr>
        <p:txBody>
          <a:bodyPr>
            <a:spAutoFit/>
          </a:bodyPr>
          <a:lstStyle/>
          <a:p>
            <a:r>
              <a:rPr lang="fr-CA">
                <a:latin typeface="Times New Roman" pitchFamily="18" charset="0"/>
              </a:rPr>
              <a:t>a) Signal binaire. b) modulation d’amplitude. c) modulation de fréquence. d) modulation de phase.</a:t>
            </a:r>
            <a:endParaRPr lang="en-US">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mtClean="0"/>
              <a:t>Modulation</a:t>
            </a:r>
            <a:endParaRPr lang="en-US" smtClean="0"/>
          </a:p>
        </p:txBody>
      </p:sp>
      <p:sp>
        <p:nvSpPr>
          <p:cNvPr id="75778"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09789304-4A6C-4D28-955A-6FC20EC60AD6}" type="slidenum">
              <a:rPr lang="en-US">
                <a:latin typeface="Arial" charset="0"/>
              </a:rPr>
              <a:pPr/>
              <a:t>14</a:t>
            </a:fld>
            <a:endParaRPr lang="en-US">
              <a:latin typeface="Arial" charset="0"/>
            </a:endParaRPr>
          </a:p>
        </p:txBody>
      </p:sp>
      <p:sp>
        <p:nvSpPr>
          <p:cNvPr id="75780" name="Text Box 3"/>
          <p:cNvSpPr txBox="1">
            <a:spLocks noChangeArrowheads="1"/>
          </p:cNvSpPr>
          <p:nvPr/>
        </p:nvSpPr>
        <p:spPr bwMode="auto">
          <a:xfrm>
            <a:off x="457200" y="990600"/>
            <a:ext cx="8245475" cy="1917700"/>
          </a:xfrm>
          <a:prstGeom prst="rect">
            <a:avLst/>
          </a:prstGeom>
          <a:noFill/>
          <a:ln w="9525">
            <a:noFill/>
            <a:miter lim="800000"/>
            <a:headEnd/>
            <a:tailEnd/>
          </a:ln>
        </p:spPr>
        <p:txBody>
          <a:bodyPr>
            <a:spAutoFit/>
          </a:bodyPr>
          <a:lstStyle/>
          <a:p>
            <a:r>
              <a:rPr lang="fr-CA" dirty="0"/>
              <a:t>Le nombre de modulations par se seconde se mesure en bauds. Durant chaque baud, un symbole est envoyé. Une ligne de </a:t>
            </a:r>
            <a:r>
              <a:rPr lang="fr-CA" i="1" dirty="0"/>
              <a:t>n</a:t>
            </a:r>
            <a:r>
              <a:rPr lang="fr-CA" dirty="0"/>
              <a:t> bauds transmet </a:t>
            </a:r>
            <a:r>
              <a:rPr lang="fr-CA" i="1" dirty="0"/>
              <a:t>n</a:t>
            </a:r>
            <a:r>
              <a:rPr lang="fr-CA" dirty="0"/>
              <a:t> symboles par seconde. Si un symbole se compose de </a:t>
            </a:r>
            <a:r>
              <a:rPr lang="fr-CA" i="1" dirty="0"/>
              <a:t>k</a:t>
            </a:r>
            <a:r>
              <a:rPr lang="fr-CA" dirty="0"/>
              <a:t> bits, on transmet </a:t>
            </a:r>
            <a:r>
              <a:rPr lang="fr-CA" i="1" dirty="0" err="1"/>
              <a:t>nk</a:t>
            </a:r>
            <a:r>
              <a:rPr lang="fr-CA" dirty="0"/>
              <a:t> bits par seconde.</a:t>
            </a:r>
            <a:endParaRPr lang="en-US" dirty="0"/>
          </a:p>
        </p:txBody>
      </p:sp>
      <p:pic>
        <p:nvPicPr>
          <p:cNvPr id="25602" name="Picture 2" descr="http://electronicdesign.com/content/content/64598/64598_fig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674" y="2946400"/>
            <a:ext cx="4962525" cy="342900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12200" y="6267679"/>
            <a:ext cx="1537600" cy="215444"/>
          </a:xfrm>
          <a:prstGeom prst="rect">
            <a:avLst/>
          </a:prstGeom>
          <a:noFill/>
        </p:spPr>
        <p:txBody>
          <a:bodyPr wrap="none" rtlCol="0">
            <a:spAutoFit/>
          </a:bodyPr>
          <a:lstStyle/>
          <a:p>
            <a:r>
              <a:rPr lang="en-CA" sz="800" dirty="0" smtClean="0"/>
              <a:t>Source: </a:t>
            </a:r>
            <a:r>
              <a:rPr lang="fr-CA" sz="800" dirty="0">
                <a:hlinkClick r:id="rId3"/>
              </a:rPr>
              <a:t>electronicdesign.com</a:t>
            </a:r>
            <a:endParaRPr lang="fr-CA" sz="800"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mtClean="0"/>
              <a:t>Modulation</a:t>
            </a:r>
            <a:endParaRPr lang="en-US" smtClean="0"/>
          </a:p>
        </p:txBody>
      </p:sp>
      <p:sp>
        <p:nvSpPr>
          <p:cNvPr id="76802"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5615BC11-E321-4E9A-93B8-6470DCFB326C}" type="slidenum">
              <a:rPr lang="en-US">
                <a:latin typeface="Arial" charset="0"/>
              </a:rPr>
              <a:pPr/>
              <a:t>15</a:t>
            </a:fld>
            <a:endParaRPr lang="en-US">
              <a:latin typeface="Arial" charset="0"/>
            </a:endParaRPr>
          </a:p>
        </p:txBody>
      </p:sp>
      <p:pic>
        <p:nvPicPr>
          <p:cNvPr id="5" name="Picture 3" descr="2-25"/>
          <p:cNvPicPr>
            <a:picLocks noChangeAspect="1" noChangeArrowheads="1"/>
          </p:cNvPicPr>
          <p:nvPr/>
        </p:nvPicPr>
        <p:blipFill>
          <a:blip r:embed="rId2" cstate="print"/>
          <a:srcRect/>
          <a:stretch>
            <a:fillRect/>
          </a:stretch>
        </p:blipFill>
        <p:spPr bwMode="auto">
          <a:xfrm>
            <a:off x="1066800" y="1752600"/>
            <a:ext cx="7493234" cy="2667000"/>
          </a:xfrm>
          <a:prstGeom prst="rect">
            <a:avLst/>
          </a:prstGeom>
          <a:noFill/>
          <a:ln w="9525">
            <a:noFill/>
            <a:miter lim="800000"/>
            <a:headEnd/>
            <a:tailEnd/>
          </a:ln>
        </p:spPr>
      </p:pic>
      <p:sp>
        <p:nvSpPr>
          <p:cNvPr id="6" name="Text Box 4"/>
          <p:cNvSpPr txBox="1">
            <a:spLocks noChangeArrowheads="1"/>
          </p:cNvSpPr>
          <p:nvPr/>
        </p:nvSpPr>
        <p:spPr bwMode="auto">
          <a:xfrm>
            <a:off x="2571867" y="4648200"/>
            <a:ext cx="4483100" cy="457200"/>
          </a:xfrm>
          <a:prstGeom prst="rect">
            <a:avLst/>
          </a:prstGeom>
          <a:noFill/>
          <a:ln w="9525">
            <a:noFill/>
            <a:miter lim="800000"/>
            <a:headEnd/>
            <a:tailEnd/>
          </a:ln>
        </p:spPr>
        <p:txBody>
          <a:bodyPr wrap="none">
            <a:spAutoFit/>
          </a:bodyPr>
          <a:lstStyle/>
          <a:p>
            <a:r>
              <a:rPr lang="fr-CA" dirty="0"/>
              <a:t>a) QPSK. b) 16QAM. c) 64QAM</a:t>
            </a:r>
            <a:endParaRPr lang="en-US" dirty="0"/>
          </a:p>
        </p:txBody>
      </p:sp>
    </p:spTree>
    <p:extLst>
      <p:ext uri="{BB962C8B-B14F-4D97-AF65-F5344CB8AC3E}">
        <p14:creationId xmlns:p14="http://schemas.microsoft.com/office/powerpoint/2010/main" val="13871284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mtClean="0"/>
              <a:t>Modulation</a:t>
            </a:r>
            <a:endParaRPr lang="en-US" smtClean="0"/>
          </a:p>
        </p:txBody>
      </p:sp>
      <p:sp>
        <p:nvSpPr>
          <p:cNvPr id="77826"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8E5837C4-93F7-4661-9843-31BE9E7FFBDC}" type="slidenum">
              <a:rPr lang="en-US">
                <a:latin typeface="Arial" charset="0"/>
              </a:rPr>
              <a:pPr/>
              <a:t>16</a:t>
            </a:fld>
            <a:endParaRPr lang="en-US">
              <a:latin typeface="Arial" charset="0"/>
            </a:endParaRPr>
          </a:p>
        </p:txBody>
      </p:sp>
      <p:pic>
        <p:nvPicPr>
          <p:cNvPr id="26626" name="Picture 2" descr="http://img.agoravox.fr/local/cache-vignettes/L620xH367/qpsk-33cc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1125"/>
            <a:ext cx="5905500" cy="349567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05400" y="5270956"/>
            <a:ext cx="1335622" cy="215444"/>
          </a:xfrm>
          <a:prstGeom prst="rect">
            <a:avLst/>
          </a:prstGeom>
          <a:noFill/>
        </p:spPr>
        <p:txBody>
          <a:bodyPr wrap="none" rtlCol="0">
            <a:spAutoFit/>
          </a:bodyPr>
          <a:lstStyle/>
          <a:p>
            <a:r>
              <a:rPr lang="en-CA" sz="800" dirty="0" smtClean="0"/>
              <a:t>Source: </a:t>
            </a:r>
            <a:r>
              <a:rPr lang="fr-CA" sz="800" dirty="0">
                <a:hlinkClick r:id="rId3"/>
              </a:rPr>
              <a:t>www.agoravox.fr</a:t>
            </a:r>
            <a:endParaRPr lang="fr-CA" sz="800"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mtClean="0"/>
              <a:t>Modulation</a:t>
            </a:r>
            <a:endParaRPr lang="en-US" smtClean="0"/>
          </a:p>
        </p:txBody>
      </p:sp>
      <p:sp>
        <p:nvSpPr>
          <p:cNvPr id="76802"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5615BC11-E321-4E9A-93B8-6470DCFB326C}" type="slidenum">
              <a:rPr lang="en-US">
                <a:latin typeface="Arial" charset="0"/>
              </a:rPr>
              <a:pPr/>
              <a:t>17</a:t>
            </a:fld>
            <a:endParaRPr lang="en-US">
              <a:latin typeface="Arial" charset="0"/>
            </a:endParaRPr>
          </a:p>
        </p:txBody>
      </p:sp>
      <p:sp>
        <p:nvSpPr>
          <p:cNvPr id="76804" name="Text Box 3"/>
          <p:cNvSpPr txBox="1">
            <a:spLocks noChangeArrowheads="1"/>
          </p:cNvSpPr>
          <p:nvPr/>
        </p:nvSpPr>
        <p:spPr bwMode="auto">
          <a:xfrm>
            <a:off x="593725" y="1563688"/>
            <a:ext cx="8245475" cy="4108450"/>
          </a:xfrm>
          <a:prstGeom prst="rect">
            <a:avLst/>
          </a:prstGeom>
          <a:noFill/>
          <a:ln w="9525">
            <a:noFill/>
            <a:miter lim="800000"/>
            <a:headEnd/>
            <a:tailEnd/>
          </a:ln>
        </p:spPr>
        <p:txBody>
          <a:bodyPr>
            <a:spAutoFit/>
          </a:bodyPr>
          <a:lstStyle/>
          <a:p>
            <a:r>
              <a:rPr lang="fr-CA"/>
              <a:t>QPSK (</a:t>
            </a:r>
            <a:r>
              <a:rPr lang="fr-CA" i="1"/>
              <a:t>quadrature phase shift keying</a:t>
            </a:r>
            <a:r>
              <a:rPr lang="fr-CA"/>
              <a:t>) modulation de phase en quadrature : avec quatre décalages de phase possible, il y a 2 bits par symbole et le débit binaire est le double du débit en bauds.</a:t>
            </a:r>
          </a:p>
          <a:p>
            <a:endParaRPr lang="fr-CA"/>
          </a:p>
          <a:p>
            <a:r>
              <a:rPr lang="fr-CA"/>
              <a:t>QAM (</a:t>
            </a:r>
            <a:r>
              <a:rPr lang="fr-CA" i="1"/>
              <a:t>quadrature amplitude modulation</a:t>
            </a:r>
            <a:r>
              <a:rPr lang="fr-CA"/>
              <a:t>) modulation d’amplitude en quadrature de phase : si on 4 amplitudes et qautre phases, totalisant 16 combinaison différents, s’appelle 16QAM, on peut transmettre 4 bits par symbole.</a:t>
            </a:r>
          </a:p>
          <a:p>
            <a:r>
              <a:rPr lang="fr-CA"/>
              <a:t>64QAM offre 64 combinaisons différentes et peut envoyer 6 bits par symbole.</a:t>
            </a:r>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eaLnBrk="1" hangingPunct="1"/>
            <a:r>
              <a:rPr lang="fr-CA" dirty="0" smtClean="0"/>
              <a:t>Modulation et distance</a:t>
            </a:r>
            <a:endParaRPr lang="en-US" dirty="0" smtClean="0"/>
          </a:p>
        </p:txBody>
      </p:sp>
      <p:sp>
        <p:nvSpPr>
          <p:cNvPr id="78850"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53222885-F82B-49DA-9C64-A79CE85C5A25}" type="slidenum">
              <a:rPr lang="en-US">
                <a:latin typeface="Arial" charset="0"/>
              </a:rPr>
              <a:pPr/>
              <a:t>18</a:t>
            </a:fld>
            <a:endParaRPr lang="en-US">
              <a:latin typeface="Arial" charset="0"/>
            </a:endParaRPr>
          </a:p>
        </p:txBody>
      </p:sp>
      <p:pic>
        <p:nvPicPr>
          <p:cNvPr id="27650" name="Picture 2" descr="http://i.cmpnet.com/wirelessnetdesignline/2008/06/sige-fig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172556"/>
            <a:ext cx="4876800" cy="406505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7467600" y="4419600"/>
            <a:ext cx="1375698" cy="215444"/>
          </a:xfrm>
          <a:prstGeom prst="rect">
            <a:avLst/>
          </a:prstGeom>
          <a:noFill/>
        </p:spPr>
        <p:txBody>
          <a:bodyPr wrap="none" rtlCol="0">
            <a:spAutoFit/>
          </a:bodyPr>
          <a:lstStyle/>
          <a:p>
            <a:r>
              <a:rPr lang="en-CA" sz="800" dirty="0" smtClean="0"/>
              <a:t>Source: </a:t>
            </a:r>
            <a:r>
              <a:rPr lang="fr-CA" sz="800" dirty="0">
                <a:hlinkClick r:id=""/>
              </a:rPr>
              <a:t>www.konvee.com</a:t>
            </a:r>
            <a:endParaRPr lang="fr-CA" sz="800" dirty="0"/>
          </a:p>
        </p:txBody>
      </p:sp>
      <p:pic>
        <p:nvPicPr>
          <p:cNvPr id="78852" name="Picture 4" descr="4-32"/>
          <p:cNvPicPr>
            <a:picLocks noChangeAspect="1" noChangeArrowheads="1"/>
          </p:cNvPicPr>
          <p:nvPr/>
        </p:nvPicPr>
        <p:blipFill>
          <a:blip r:embed="rId3" cstate="print"/>
          <a:srcRect/>
          <a:stretch>
            <a:fillRect/>
          </a:stretch>
        </p:blipFill>
        <p:spPr bwMode="auto">
          <a:xfrm>
            <a:off x="533400" y="838200"/>
            <a:ext cx="3925260" cy="2072517"/>
          </a:xfrm>
          <a:prstGeom prst="rect">
            <a:avLst/>
          </a:prstGeom>
          <a:noFill/>
          <a:ln w="9525">
            <a:noFill/>
            <a:miter lim="800000"/>
            <a:headEnd/>
            <a:tailEnd/>
          </a:ln>
        </p:spPr>
      </p:pic>
      <p:sp>
        <p:nvSpPr>
          <p:cNvPr id="3" name="ZoneTexte 2"/>
          <p:cNvSpPr txBox="1"/>
          <p:nvPr/>
        </p:nvSpPr>
        <p:spPr>
          <a:xfrm>
            <a:off x="2590800" y="5914448"/>
            <a:ext cx="5885970" cy="646331"/>
          </a:xfrm>
          <a:prstGeom prst="rect">
            <a:avLst/>
          </a:prstGeom>
          <a:noFill/>
        </p:spPr>
        <p:txBody>
          <a:bodyPr wrap="square" rtlCol="0">
            <a:spAutoFit/>
          </a:bodyPr>
          <a:lstStyle/>
          <a:p>
            <a:r>
              <a:rPr lang="en-US" sz="1200" dirty="0"/>
              <a:t>Forward Error Correction (FEC) is usually expressed as a fraction; i.e., 1/2, 3/4, etc. In the case of 3/4 FEC, for every 3 bits of data, you are sending out 4 bits, one of which is for error correction</a:t>
            </a:r>
            <a:endParaRPr lang="fr-CA" sz="12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Techniques d’accès aux systèmes  	</a:t>
            </a:r>
            <a:br>
              <a:rPr lang="fr-CA" sz="2400" smtClean="0">
                <a:latin typeface="Times New Roman" pitchFamily="18" charset="0"/>
              </a:rPr>
            </a:br>
            <a:r>
              <a:rPr lang="fr-CA" sz="2400" smtClean="0">
                <a:latin typeface="Times New Roman" pitchFamily="18" charset="0"/>
              </a:rPr>
              <a:t>cellulaires</a:t>
            </a:r>
            <a:endParaRPr lang="en-US" sz="2400" smtClean="0">
              <a:latin typeface="Times New Roman" pitchFamily="18" charset="0"/>
            </a:endParaRPr>
          </a:p>
        </p:txBody>
      </p:sp>
      <p:sp>
        <p:nvSpPr>
          <p:cNvPr id="79876" name="Rectangle 3"/>
          <p:cNvSpPr>
            <a:spLocks noGrp="1" noChangeArrowheads="1"/>
          </p:cNvSpPr>
          <p:nvPr>
            <p:ph sz="quarter" idx="1"/>
          </p:nvPr>
        </p:nvSpPr>
        <p:spPr bwMode="auto">
          <a:xfrm>
            <a:off x="457200" y="12954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25000"/>
              </a:spcBef>
            </a:pPr>
            <a:r>
              <a:rPr lang="en-US" smtClean="0">
                <a:latin typeface="Times New Roman" pitchFamily="18" charset="0"/>
              </a:rPr>
              <a:t>FDMA (frequency-division multiple access)</a:t>
            </a:r>
          </a:p>
          <a:p>
            <a:pPr lvl="1" eaLnBrk="1" hangingPunct="1">
              <a:spcBef>
                <a:spcPct val="25000"/>
              </a:spcBef>
              <a:buFont typeface="Wingdings 2" pitchFamily="18" charset="2"/>
              <a:buChar char=""/>
            </a:pPr>
            <a:r>
              <a:rPr lang="en-US" sz="2400" b="1" smtClean="0">
                <a:latin typeface="Times New Roman" pitchFamily="18" charset="0"/>
              </a:rPr>
              <a:t>Dans le FDMA, l</a:t>
            </a:r>
            <a:r>
              <a:rPr lang="fr-FR" sz="2400" b="1" smtClean="0">
                <a:latin typeface="Times New Roman" pitchFamily="18" charset="0"/>
                <a:cs typeface="Times New Roman" pitchFamily="18" charset="0"/>
              </a:rPr>
              <a:t>es unités mobiles partagent la bande de fréquences disponible en allouant une partie de cette bande de fréquences appelée </a:t>
            </a:r>
            <a:r>
              <a:rPr lang="fr-FR" sz="2400" b="1" i="1" smtClean="0">
                <a:latin typeface="Times New Roman" pitchFamily="18" charset="0"/>
                <a:cs typeface="Times New Roman" pitchFamily="18" charset="0"/>
              </a:rPr>
              <a:t>canal de trafic</a:t>
            </a:r>
            <a:r>
              <a:rPr lang="fr-FR" sz="2400" b="1" smtClean="0">
                <a:latin typeface="Times New Roman" pitchFamily="18" charset="0"/>
                <a:cs typeface="Times New Roman" pitchFamily="18" charset="0"/>
              </a:rPr>
              <a:t> à chaque unité mobile. </a:t>
            </a:r>
            <a:endParaRPr lang="fr-CA" sz="2400" b="1" smtClean="0">
              <a:latin typeface="Times New Roman" pitchFamily="18" charset="0"/>
              <a:cs typeface="Times New Roman" pitchFamily="18" charset="0"/>
            </a:endParaRPr>
          </a:p>
          <a:p>
            <a:pPr lvl="1" eaLnBrk="1" hangingPunct="1">
              <a:spcBef>
                <a:spcPct val="25000"/>
              </a:spcBef>
              <a:buFont typeface="Wingdings 2" pitchFamily="18" charset="2"/>
              <a:buChar char=""/>
            </a:pPr>
            <a:r>
              <a:rPr lang="fr-FR" sz="2400" b="1" smtClean="0">
                <a:latin typeface="Times New Roman" pitchFamily="18" charset="0"/>
                <a:cs typeface="Times New Roman" pitchFamily="18" charset="0"/>
              </a:rPr>
              <a:t>La puissance du signal de l'unité mobile est concentrée dans cette sous-bande de telle sorte qu’on peut allouer à des unités mobiles différentes sous-bandes utilisables en parallèle. </a:t>
            </a:r>
            <a:r>
              <a:rPr lang="en-US" sz="2400" b="1" smtClean="0">
                <a:latin typeface="Times New Roman" pitchFamily="18" charset="0"/>
                <a:cs typeface="Times New Roman" pitchFamily="18" charset="0"/>
              </a:rPr>
              <a:t> </a:t>
            </a:r>
          </a:p>
          <a:p>
            <a:pPr lvl="1" eaLnBrk="1" hangingPunct="1">
              <a:spcBef>
                <a:spcPct val="25000"/>
              </a:spcBef>
              <a:buFont typeface="Wingdings 2" pitchFamily="18" charset="2"/>
              <a:buChar char=""/>
            </a:pPr>
            <a:r>
              <a:rPr lang="en-US" sz="2400" b="1" smtClean="0">
                <a:latin typeface="Times New Roman" pitchFamily="18" charset="0"/>
                <a:cs typeface="Times New Roman" pitchFamily="18" charset="0"/>
              </a:rPr>
              <a:t>L</a:t>
            </a:r>
            <a:r>
              <a:rPr lang="fr-FR" sz="2400" b="1" smtClean="0">
                <a:latin typeface="Times New Roman" pitchFamily="18" charset="0"/>
                <a:cs typeface="Times New Roman" pitchFamily="18" charset="0"/>
              </a:rPr>
              <a:t>'interférence entre canaux adjacents est limitée par l'utilisation de 	bandes de garde</a:t>
            </a:r>
            <a:r>
              <a:rPr lang="en-US" sz="2400" b="1" smtClean="0">
                <a:latin typeface="Times New Roman" pitchFamily="18" charset="0"/>
                <a:cs typeface="Times New Roman" pitchFamily="18" charset="0"/>
              </a:rPr>
              <a:t>.</a:t>
            </a:r>
          </a:p>
        </p:txBody>
      </p:sp>
      <p:sp>
        <p:nvSpPr>
          <p:cNvPr id="79874"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A35CBD2B-BCE3-4151-9DB4-B0DEA0898716}" type="slidenum">
              <a:rPr lang="en-US">
                <a:latin typeface="Arial" charset="0"/>
              </a:rPr>
              <a:pPr/>
              <a:t>19</a:t>
            </a:fld>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sz="quarter" idx="1"/>
          </p:nvPr>
        </p:nvSpPr>
        <p:spPr bwMode="auto">
          <a:xfrm>
            <a:off x="457200" y="14478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gn="ctr" eaLnBrk="1" hangingPunct="1">
              <a:buFontTx/>
              <a:buNone/>
            </a:pPr>
            <a:r>
              <a:rPr lang="fr-CA" sz="2800" b="1" dirty="0" smtClean="0">
                <a:latin typeface="Times New Roman" pitchFamily="18" charset="0"/>
              </a:rPr>
              <a:t>Plan du module</a:t>
            </a:r>
          </a:p>
          <a:p>
            <a:pPr eaLnBrk="1" hangingPunct="1"/>
            <a:r>
              <a:rPr lang="fr-CA" sz="2800" dirty="0" smtClean="0">
                <a:latin typeface="Times New Roman" pitchFamily="18" charset="0"/>
              </a:rPr>
              <a:t>Techniques d’accès aux systèmes cellulaires</a:t>
            </a:r>
          </a:p>
          <a:p>
            <a:pPr eaLnBrk="1" hangingPunct="1"/>
            <a:r>
              <a:rPr lang="fr-CA" sz="2800" dirty="0" smtClean="0">
                <a:latin typeface="Times New Roman" pitchFamily="18" charset="0"/>
              </a:rPr>
              <a:t>Techniques de transmission</a:t>
            </a:r>
            <a:endParaRPr lang="en-US" sz="2800" dirty="0" smtClean="0">
              <a:latin typeface="Times New Roman" pitchFamily="18" charset="0"/>
            </a:endParaRPr>
          </a:p>
        </p:txBody>
      </p:sp>
      <p:sp>
        <p:nvSpPr>
          <p:cNvPr id="28674"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73BB8151-792F-4152-A804-D96BDB98DB52}" type="slidenum">
              <a:rPr lang="en-US">
                <a:latin typeface="Arial" charset="0"/>
              </a:rPr>
              <a:pPr/>
              <a:t>2</a:t>
            </a:fld>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Techniques d’accès aux systèmes 	 	</a:t>
            </a:r>
            <a:br>
              <a:rPr lang="fr-CA" sz="2400" smtClean="0">
                <a:latin typeface="Times New Roman" pitchFamily="18" charset="0"/>
              </a:rPr>
            </a:br>
            <a:r>
              <a:rPr lang="fr-CA" sz="2400" smtClean="0">
                <a:latin typeface="Times New Roman" pitchFamily="18" charset="0"/>
              </a:rPr>
              <a:t>cellulaires</a:t>
            </a:r>
            <a:endParaRPr lang="en-US" sz="2400" smtClean="0">
              <a:latin typeface="Times New Roman" pitchFamily="18" charset="0"/>
            </a:endParaRPr>
          </a:p>
        </p:txBody>
      </p:sp>
      <p:sp>
        <p:nvSpPr>
          <p:cNvPr id="80898"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D176B29B-BAB0-4180-A8AA-02189AFBAAF8}" type="slidenum">
              <a:rPr lang="en-US">
                <a:latin typeface="Arial" charset="0"/>
              </a:rPr>
              <a:pPr/>
              <a:t>20</a:t>
            </a:fld>
            <a:endParaRPr lang="en-US">
              <a:latin typeface="Arial" charset="0"/>
            </a:endParaRPr>
          </a:p>
        </p:txBody>
      </p:sp>
      <p:grpSp>
        <p:nvGrpSpPr>
          <p:cNvPr id="80900" name="Group 7"/>
          <p:cNvGrpSpPr>
            <a:grpSpLocks/>
          </p:cNvGrpSpPr>
          <p:nvPr/>
        </p:nvGrpSpPr>
        <p:grpSpPr bwMode="auto">
          <a:xfrm>
            <a:off x="1981200" y="2438400"/>
            <a:ext cx="5181600" cy="2209800"/>
            <a:chOff x="528" y="3456"/>
            <a:chExt cx="3264" cy="1392"/>
          </a:xfrm>
        </p:grpSpPr>
        <p:grpSp>
          <p:nvGrpSpPr>
            <p:cNvPr id="80901" name="Group 8"/>
            <p:cNvGrpSpPr>
              <a:grpSpLocks/>
            </p:cNvGrpSpPr>
            <p:nvPr/>
          </p:nvGrpSpPr>
          <p:grpSpPr bwMode="auto">
            <a:xfrm>
              <a:off x="912" y="3600"/>
              <a:ext cx="2056" cy="846"/>
              <a:chOff x="2601" y="8064"/>
              <a:chExt cx="5760" cy="1407"/>
            </a:xfrm>
          </p:grpSpPr>
          <p:grpSp>
            <p:nvGrpSpPr>
              <p:cNvPr id="80906" name="Group 9"/>
              <p:cNvGrpSpPr>
                <a:grpSpLocks/>
              </p:cNvGrpSpPr>
              <p:nvPr/>
            </p:nvGrpSpPr>
            <p:grpSpPr bwMode="auto">
              <a:xfrm>
                <a:off x="2601" y="8932"/>
                <a:ext cx="5760" cy="432"/>
                <a:chOff x="3168" y="3024"/>
                <a:chExt cx="5760" cy="432"/>
              </a:xfrm>
            </p:grpSpPr>
            <p:sp>
              <p:nvSpPr>
                <p:cNvPr id="80909" name="Line 10"/>
                <p:cNvSpPr>
                  <a:spLocks noChangeShapeType="1"/>
                </p:cNvSpPr>
                <p:nvPr/>
              </p:nvSpPr>
              <p:spPr bwMode="auto">
                <a:xfrm>
                  <a:off x="3168" y="3456"/>
                  <a:ext cx="5760" cy="0"/>
                </a:xfrm>
                <a:prstGeom prst="line">
                  <a:avLst/>
                </a:prstGeom>
                <a:noFill/>
                <a:ln w="28575">
                  <a:solidFill>
                    <a:srgbClr val="000000"/>
                  </a:solidFill>
                  <a:round/>
                  <a:headEnd/>
                  <a:tailEnd type="triangle" w="med" len="med"/>
                </a:ln>
              </p:spPr>
              <p:txBody>
                <a:bodyPr/>
                <a:lstStyle/>
                <a:p>
                  <a:endParaRPr lang="en-US"/>
                </a:p>
              </p:txBody>
            </p:sp>
            <p:sp>
              <p:nvSpPr>
                <p:cNvPr id="80910" name="Rectangle 11"/>
                <p:cNvSpPr>
                  <a:spLocks noChangeArrowheads="1"/>
                </p:cNvSpPr>
                <p:nvPr/>
              </p:nvSpPr>
              <p:spPr bwMode="auto">
                <a:xfrm>
                  <a:off x="4608" y="3024"/>
                  <a:ext cx="720" cy="432"/>
                </a:xfrm>
                <a:prstGeom prst="rect">
                  <a:avLst/>
                </a:prstGeom>
                <a:solidFill>
                  <a:srgbClr val="FFFFFF"/>
                </a:solidFill>
                <a:ln w="9525">
                  <a:solidFill>
                    <a:srgbClr val="000000"/>
                  </a:solidFill>
                  <a:miter lim="800000"/>
                  <a:headEnd/>
                  <a:tailEnd/>
                </a:ln>
              </p:spPr>
              <p:txBody>
                <a:bodyPr/>
                <a:lstStyle/>
                <a:p>
                  <a:pPr algn="ctr" eaLnBrk="0" hangingPunct="0"/>
                  <a:r>
                    <a:rPr lang="fr-FR" sz="1200">
                      <a:latin typeface="Times New Roman" pitchFamily="18" charset="0"/>
                    </a:rPr>
                    <a:t> U2</a:t>
                  </a:r>
                </a:p>
              </p:txBody>
            </p:sp>
            <p:sp>
              <p:nvSpPr>
                <p:cNvPr id="80911" name="Rectangle 12"/>
                <p:cNvSpPr>
                  <a:spLocks noChangeArrowheads="1"/>
                </p:cNvSpPr>
                <p:nvPr/>
              </p:nvSpPr>
              <p:spPr bwMode="auto">
                <a:xfrm>
                  <a:off x="5616" y="3024"/>
                  <a:ext cx="720" cy="432"/>
                </a:xfrm>
                <a:prstGeom prst="rect">
                  <a:avLst/>
                </a:prstGeom>
                <a:solidFill>
                  <a:srgbClr val="FFFFFF"/>
                </a:solidFill>
                <a:ln w="9525">
                  <a:solidFill>
                    <a:srgbClr val="000000"/>
                  </a:solidFill>
                  <a:miter lim="800000"/>
                  <a:headEnd/>
                  <a:tailEnd/>
                </a:ln>
              </p:spPr>
              <p:txBody>
                <a:bodyPr/>
                <a:lstStyle/>
                <a:p>
                  <a:pPr algn="ctr" eaLnBrk="0" hangingPunct="0"/>
                  <a:r>
                    <a:rPr lang="fr-FR" sz="1200">
                      <a:latin typeface="Times New Roman" pitchFamily="18" charset="0"/>
                    </a:rPr>
                    <a:t> U3</a:t>
                  </a:r>
                </a:p>
              </p:txBody>
            </p:sp>
            <p:sp>
              <p:nvSpPr>
                <p:cNvPr id="80912" name="Rectangle 13"/>
                <p:cNvSpPr>
                  <a:spLocks noChangeArrowheads="1"/>
                </p:cNvSpPr>
                <p:nvPr/>
              </p:nvSpPr>
              <p:spPr bwMode="auto">
                <a:xfrm>
                  <a:off x="6624" y="3024"/>
                  <a:ext cx="720" cy="432"/>
                </a:xfrm>
                <a:prstGeom prst="rect">
                  <a:avLst/>
                </a:prstGeom>
                <a:solidFill>
                  <a:srgbClr val="FFFFFF"/>
                </a:solidFill>
                <a:ln w="9525">
                  <a:solidFill>
                    <a:srgbClr val="000000"/>
                  </a:solidFill>
                  <a:miter lim="800000"/>
                  <a:headEnd/>
                  <a:tailEnd/>
                </a:ln>
              </p:spPr>
              <p:txBody>
                <a:bodyPr/>
                <a:lstStyle/>
                <a:p>
                  <a:pPr algn="ctr" eaLnBrk="0" hangingPunct="0"/>
                  <a:r>
                    <a:rPr lang="fr-FR" sz="1200">
                      <a:latin typeface="Times New Roman" pitchFamily="18" charset="0"/>
                    </a:rPr>
                    <a:t> U4</a:t>
                  </a:r>
                </a:p>
              </p:txBody>
            </p:sp>
            <p:sp>
              <p:nvSpPr>
                <p:cNvPr id="80913" name="Rectangle 14"/>
                <p:cNvSpPr>
                  <a:spLocks noChangeArrowheads="1"/>
                </p:cNvSpPr>
                <p:nvPr/>
              </p:nvSpPr>
              <p:spPr bwMode="auto">
                <a:xfrm>
                  <a:off x="3600" y="3024"/>
                  <a:ext cx="720" cy="432"/>
                </a:xfrm>
                <a:prstGeom prst="rect">
                  <a:avLst/>
                </a:prstGeom>
                <a:solidFill>
                  <a:srgbClr val="FFFFFF"/>
                </a:solidFill>
                <a:ln w="9525">
                  <a:solidFill>
                    <a:srgbClr val="000000"/>
                  </a:solidFill>
                  <a:miter lim="800000"/>
                  <a:headEnd/>
                  <a:tailEnd/>
                </a:ln>
              </p:spPr>
              <p:txBody>
                <a:bodyPr/>
                <a:lstStyle/>
                <a:p>
                  <a:pPr algn="ctr" eaLnBrk="0" hangingPunct="0"/>
                  <a:r>
                    <a:rPr lang="fr-FR" sz="1200">
                      <a:latin typeface="Times New Roman" pitchFamily="18" charset="0"/>
                    </a:rPr>
                    <a:t> U1</a:t>
                  </a:r>
                </a:p>
              </p:txBody>
            </p:sp>
            <p:sp>
              <p:nvSpPr>
                <p:cNvPr id="80914" name="Rectangle 15"/>
                <p:cNvSpPr>
                  <a:spLocks noChangeArrowheads="1"/>
                </p:cNvSpPr>
                <p:nvPr/>
              </p:nvSpPr>
              <p:spPr bwMode="auto">
                <a:xfrm>
                  <a:off x="7632" y="3024"/>
                  <a:ext cx="720" cy="432"/>
                </a:xfrm>
                <a:prstGeom prst="rect">
                  <a:avLst/>
                </a:prstGeom>
                <a:solidFill>
                  <a:srgbClr val="FFFFFF"/>
                </a:solidFill>
                <a:ln w="9525">
                  <a:solidFill>
                    <a:srgbClr val="000000"/>
                  </a:solidFill>
                  <a:miter lim="800000"/>
                  <a:headEnd/>
                  <a:tailEnd/>
                </a:ln>
              </p:spPr>
              <p:txBody>
                <a:bodyPr/>
                <a:lstStyle/>
                <a:p>
                  <a:pPr algn="ctr" eaLnBrk="0" hangingPunct="0"/>
                  <a:r>
                    <a:rPr lang="fr-FR" sz="1200">
                      <a:latin typeface="Times New Roman" pitchFamily="18" charset="0"/>
                    </a:rPr>
                    <a:t> U5</a:t>
                  </a:r>
                </a:p>
              </p:txBody>
            </p:sp>
          </p:grpSp>
          <p:sp>
            <p:nvSpPr>
              <p:cNvPr id="80907" name="Line 16"/>
              <p:cNvSpPr>
                <a:spLocks noChangeShapeType="1"/>
              </p:cNvSpPr>
              <p:nvPr/>
            </p:nvSpPr>
            <p:spPr bwMode="auto">
              <a:xfrm flipV="1">
                <a:off x="2601" y="8211"/>
                <a:ext cx="0" cy="1260"/>
              </a:xfrm>
              <a:prstGeom prst="line">
                <a:avLst/>
              </a:prstGeom>
              <a:noFill/>
              <a:ln w="25400">
                <a:solidFill>
                  <a:srgbClr val="000000"/>
                </a:solidFill>
                <a:round/>
                <a:headEnd/>
                <a:tailEnd type="triangle" w="med" len="med"/>
              </a:ln>
            </p:spPr>
            <p:txBody>
              <a:bodyPr/>
              <a:lstStyle/>
              <a:p>
                <a:endParaRPr lang="en-US"/>
              </a:p>
            </p:txBody>
          </p:sp>
          <p:sp>
            <p:nvSpPr>
              <p:cNvPr id="80908" name="Line 17"/>
              <p:cNvSpPr>
                <a:spLocks noChangeShapeType="1"/>
              </p:cNvSpPr>
              <p:nvPr/>
            </p:nvSpPr>
            <p:spPr bwMode="auto">
              <a:xfrm>
                <a:off x="6912" y="8064"/>
                <a:ext cx="0" cy="1260"/>
              </a:xfrm>
              <a:prstGeom prst="line">
                <a:avLst/>
              </a:prstGeom>
              <a:noFill/>
              <a:ln w="9525">
                <a:solidFill>
                  <a:srgbClr val="000000"/>
                </a:solidFill>
                <a:round/>
                <a:headEnd/>
                <a:tailEnd type="triangle" w="med" len="med"/>
              </a:ln>
            </p:spPr>
            <p:txBody>
              <a:bodyPr/>
              <a:lstStyle/>
              <a:p>
                <a:endParaRPr lang="en-US"/>
              </a:p>
            </p:txBody>
          </p:sp>
        </p:grpSp>
        <p:sp>
          <p:nvSpPr>
            <p:cNvPr id="80902" name="Rectangle 18"/>
            <p:cNvSpPr>
              <a:spLocks noChangeArrowheads="1"/>
            </p:cNvSpPr>
            <p:nvPr/>
          </p:nvSpPr>
          <p:spPr bwMode="auto">
            <a:xfrm>
              <a:off x="912" y="4416"/>
              <a:ext cx="2880" cy="173"/>
            </a:xfrm>
            <a:prstGeom prst="rect">
              <a:avLst/>
            </a:prstGeom>
            <a:noFill/>
            <a:ln w="9525">
              <a:noFill/>
              <a:miter lim="800000"/>
              <a:headEnd/>
              <a:tailEnd/>
            </a:ln>
          </p:spPr>
          <p:txBody>
            <a:bodyPr>
              <a:spAutoFit/>
            </a:bodyPr>
            <a:lstStyle/>
            <a:p>
              <a:r>
                <a:rPr lang="fr-CA" sz="1200">
                  <a:latin typeface="Times New Roman" pitchFamily="18" charset="0"/>
                  <a:cs typeface="Times New Roman" pitchFamily="18" charset="0"/>
                </a:rPr>
                <a:t>   </a:t>
              </a:r>
              <a:r>
                <a:rPr lang="fr-FR" sz="1200">
                  <a:latin typeface="Times New Roman" pitchFamily="18" charset="0"/>
                  <a:cs typeface="Times New Roman" pitchFamily="18" charset="0"/>
                </a:rPr>
                <a:t>F1       </a:t>
              </a:r>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 F</a:t>
              </a:r>
              <a:r>
                <a:rPr lang="en-US" sz="1200">
                  <a:latin typeface="Times New Roman" pitchFamily="18" charset="0"/>
                  <a:cs typeface="Times New Roman" pitchFamily="18" charset="0"/>
                </a:rPr>
                <a:t>2 </a:t>
              </a:r>
              <a:r>
                <a:rPr lang="fr-FR" sz="1200">
                  <a:latin typeface="Times New Roman" pitchFamily="18" charset="0"/>
                  <a:cs typeface="Times New Roman" pitchFamily="18" charset="0"/>
                </a:rPr>
                <a:t> </a:t>
              </a:r>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F3</a:t>
              </a:r>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F4</a:t>
              </a:r>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F5</a:t>
              </a:r>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Fréquence</a:t>
              </a:r>
              <a:r>
                <a:rPr lang="fr-FR" sz="1100">
                  <a:latin typeface="Times New Roman" pitchFamily="18" charset="0"/>
                </a:rPr>
                <a:t> </a:t>
              </a:r>
              <a:endParaRPr lang="fr-FR">
                <a:latin typeface="Times New Roman" pitchFamily="18" charset="0"/>
              </a:endParaRPr>
            </a:p>
          </p:txBody>
        </p:sp>
        <p:sp>
          <p:nvSpPr>
            <p:cNvPr id="80903" name="Rectangle 19"/>
            <p:cNvSpPr>
              <a:spLocks noChangeArrowheads="1"/>
            </p:cNvSpPr>
            <p:nvPr/>
          </p:nvSpPr>
          <p:spPr bwMode="auto">
            <a:xfrm>
              <a:off x="1044" y="4636"/>
              <a:ext cx="2268" cy="212"/>
            </a:xfrm>
            <a:prstGeom prst="rect">
              <a:avLst/>
            </a:prstGeom>
            <a:noFill/>
            <a:ln w="9525">
              <a:noFill/>
              <a:miter lim="800000"/>
              <a:headEnd/>
              <a:tailEnd/>
            </a:ln>
          </p:spPr>
          <p:txBody>
            <a:bodyPr>
              <a:spAutoFit/>
            </a:bodyPr>
            <a:lstStyle/>
            <a:p>
              <a:pPr algn="ctr"/>
              <a:r>
                <a:rPr lang="fr-FR" sz="1600" b="1">
                  <a:latin typeface="Times New Roman" pitchFamily="18" charset="0"/>
                  <a:cs typeface="Times New Roman" pitchFamily="18" charset="0"/>
                </a:rPr>
                <a:t>Principe de base du FDMA</a:t>
              </a:r>
              <a:r>
                <a:rPr lang="fr-FR" sz="1600">
                  <a:latin typeface="Times New Roman" pitchFamily="18" charset="0"/>
                </a:rPr>
                <a:t> </a:t>
              </a:r>
            </a:p>
          </p:txBody>
        </p:sp>
        <p:sp>
          <p:nvSpPr>
            <p:cNvPr id="80904" name="Rectangle 20"/>
            <p:cNvSpPr>
              <a:spLocks noChangeArrowheads="1"/>
            </p:cNvSpPr>
            <p:nvPr/>
          </p:nvSpPr>
          <p:spPr bwMode="auto">
            <a:xfrm>
              <a:off x="528" y="3600"/>
              <a:ext cx="720" cy="173"/>
            </a:xfrm>
            <a:prstGeom prst="rect">
              <a:avLst/>
            </a:prstGeom>
            <a:noFill/>
            <a:ln w="9525">
              <a:noFill/>
              <a:miter lim="800000"/>
              <a:headEnd/>
              <a:tailEnd/>
            </a:ln>
          </p:spPr>
          <p:txBody>
            <a:bodyPr>
              <a:spAutoFit/>
            </a:bodyPr>
            <a:lstStyle/>
            <a:p>
              <a:r>
                <a:rPr lang="fr-FR" sz="1200">
                  <a:latin typeface="Times New Roman" pitchFamily="18" charset="0"/>
                  <a:cs typeface="Times New Roman" pitchFamily="18" charset="0"/>
                </a:rPr>
                <a:t>Temps</a:t>
              </a:r>
              <a:r>
                <a:rPr lang="fr-FR" sz="1100">
                  <a:latin typeface="Times New Roman" pitchFamily="18" charset="0"/>
                </a:rPr>
                <a:t> </a:t>
              </a:r>
              <a:endParaRPr lang="fr-FR">
                <a:latin typeface="Times New Roman" pitchFamily="18" charset="0"/>
              </a:endParaRPr>
            </a:p>
          </p:txBody>
        </p:sp>
        <p:sp>
          <p:nvSpPr>
            <p:cNvPr id="80905" name="Rectangle 21"/>
            <p:cNvSpPr>
              <a:spLocks noChangeArrowheads="1"/>
            </p:cNvSpPr>
            <p:nvPr/>
          </p:nvSpPr>
          <p:spPr bwMode="auto">
            <a:xfrm>
              <a:off x="2064" y="3456"/>
              <a:ext cx="756" cy="173"/>
            </a:xfrm>
            <a:prstGeom prst="rect">
              <a:avLst/>
            </a:prstGeom>
            <a:noFill/>
            <a:ln w="9525">
              <a:noFill/>
              <a:miter lim="800000"/>
              <a:headEnd/>
              <a:tailEnd/>
            </a:ln>
          </p:spPr>
          <p:txBody>
            <a:bodyPr>
              <a:spAutoFit/>
            </a:bodyPr>
            <a:lstStyle/>
            <a:p>
              <a:r>
                <a:rPr lang="fr-FR" sz="1200">
                  <a:latin typeface="Times New Roman" pitchFamily="18" charset="0"/>
                  <a:cs typeface="Times New Roman" pitchFamily="18" charset="0"/>
                </a:rPr>
                <a:t>bande de garde</a:t>
              </a:r>
              <a:r>
                <a:rPr lang="fr-FR" sz="1100">
                  <a:latin typeface="Times New Roman" pitchFamily="18" charset="0"/>
                </a:rPr>
                <a:t> </a:t>
              </a:r>
              <a:endParaRPr lang="fr-FR">
                <a:latin typeface="Times New Roman" pitchFamily="18" charset="0"/>
              </a:endParaRPr>
            </a:p>
          </p:txBody>
        </p:sp>
      </p:gr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Techniques d’accès aux systèmes 	 	</a:t>
            </a:r>
            <a:br>
              <a:rPr lang="fr-CA" sz="2400" smtClean="0">
                <a:latin typeface="Times New Roman" pitchFamily="18" charset="0"/>
              </a:rPr>
            </a:br>
            <a:r>
              <a:rPr lang="fr-CA" sz="2400" smtClean="0">
                <a:latin typeface="Times New Roman" pitchFamily="18" charset="0"/>
              </a:rPr>
              <a:t>cellulaires</a:t>
            </a:r>
            <a:endParaRPr lang="en-US" sz="2400" smtClean="0">
              <a:latin typeface="Times New Roman" pitchFamily="18" charset="0"/>
            </a:endParaRPr>
          </a:p>
        </p:txBody>
      </p:sp>
      <p:sp>
        <p:nvSpPr>
          <p:cNvPr id="81924" name="Rectangle 3"/>
          <p:cNvSpPr>
            <a:spLocks noGrp="1" noChangeArrowheads="1"/>
          </p:cNvSpPr>
          <p:nvPr>
            <p:ph sz="quarter" idx="1"/>
          </p:nvPr>
        </p:nvSpPr>
        <p:spPr bwMode="auto">
          <a:xfrm>
            <a:off x="457200" y="12954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25000"/>
              </a:spcBef>
            </a:pPr>
            <a:r>
              <a:rPr lang="en-US" sz="2400" smtClean="0">
                <a:latin typeface="Times New Roman" pitchFamily="18" charset="0"/>
              </a:rPr>
              <a:t>TDMA (Time-division multiple access)</a:t>
            </a:r>
          </a:p>
          <a:p>
            <a:pPr eaLnBrk="1" hangingPunct="1">
              <a:lnSpc>
                <a:spcPct val="90000"/>
              </a:lnSpc>
              <a:spcBef>
                <a:spcPct val="25000"/>
              </a:spcBef>
            </a:pPr>
            <a:endParaRPr lang="en-US" sz="2400" smtClean="0">
              <a:latin typeface="Times New Roman" pitchFamily="18" charset="0"/>
            </a:endParaRPr>
          </a:p>
          <a:p>
            <a:pPr lvl="1" eaLnBrk="1" hangingPunct="1">
              <a:lnSpc>
                <a:spcPct val="90000"/>
              </a:lnSpc>
              <a:spcBef>
                <a:spcPct val="25000"/>
              </a:spcBef>
              <a:buFont typeface="Wingdings 2" pitchFamily="18" charset="2"/>
              <a:buChar char=""/>
            </a:pPr>
            <a:r>
              <a:rPr lang="en-US" sz="2400" smtClean="0">
                <a:latin typeface="Times New Roman" pitchFamily="18" charset="0"/>
                <a:cs typeface="Times New Roman" pitchFamily="18" charset="0"/>
              </a:rPr>
              <a:t>L</a:t>
            </a:r>
            <a:r>
              <a:rPr lang="fr-FR" sz="2400" smtClean="0">
                <a:latin typeface="Times New Roman" pitchFamily="18" charset="0"/>
                <a:cs typeface="Times New Roman" pitchFamily="18" charset="0"/>
              </a:rPr>
              <a:t>a bande de fréquence disponible est divisée en sous-bandes ou canaux de fréquence (comme dans le FDMA), qui sont à leur tour divisés en un certain nombre de tranches de temps.</a:t>
            </a:r>
            <a:endParaRPr lang="fr-CA" sz="2400" smtClean="0">
              <a:latin typeface="Times New Roman" pitchFamily="18" charset="0"/>
              <a:cs typeface="Times New Roman" pitchFamily="18" charset="0"/>
            </a:endParaRPr>
          </a:p>
          <a:p>
            <a:pPr lvl="1" eaLnBrk="1" hangingPunct="1">
              <a:lnSpc>
                <a:spcPct val="90000"/>
              </a:lnSpc>
              <a:spcBef>
                <a:spcPct val="25000"/>
              </a:spcBef>
              <a:buFont typeface="Wingdings 2" pitchFamily="18" charset="2"/>
              <a:buChar char=""/>
            </a:pPr>
            <a:r>
              <a:rPr lang="fr-FR" sz="2400" smtClean="0">
                <a:latin typeface="Times New Roman" pitchFamily="18" charset="0"/>
                <a:cs typeface="Times New Roman" pitchFamily="18" charset="0"/>
              </a:rPr>
              <a:t> Á chaque utilisateur est affectée une tranche de temps qui permet 	l'accès au canal de fréquence pour la durée de cette tranche de temps</a:t>
            </a:r>
            <a:endParaRPr lang="en-US" sz="2400" smtClean="0">
              <a:latin typeface="Times New Roman" pitchFamily="18" charset="0"/>
              <a:cs typeface="Times New Roman" pitchFamily="18" charset="0"/>
            </a:endParaRPr>
          </a:p>
        </p:txBody>
      </p:sp>
      <p:sp>
        <p:nvSpPr>
          <p:cNvPr id="81922"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469780F8-FAC0-42A7-9D29-3AD24603193F}" type="slidenum">
              <a:rPr lang="en-US">
                <a:latin typeface="Arial" charset="0"/>
              </a:rPr>
              <a:pPr/>
              <a:t>21</a:t>
            </a:fld>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Techniques d’accès aux systèmes 	 	</a:t>
            </a:r>
            <a:br>
              <a:rPr lang="fr-CA" sz="2400" smtClean="0">
                <a:latin typeface="Times New Roman" pitchFamily="18" charset="0"/>
              </a:rPr>
            </a:br>
            <a:r>
              <a:rPr lang="fr-CA" sz="2400" smtClean="0">
                <a:latin typeface="Times New Roman" pitchFamily="18" charset="0"/>
              </a:rPr>
              <a:t>cellulaires</a:t>
            </a:r>
            <a:endParaRPr lang="en-US" sz="2400" smtClean="0">
              <a:latin typeface="Times New Roman" pitchFamily="18" charset="0"/>
            </a:endParaRPr>
          </a:p>
        </p:txBody>
      </p:sp>
      <p:sp>
        <p:nvSpPr>
          <p:cNvPr id="82946"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588760D4-A36B-4947-87C4-20E89CAA9D33}" type="slidenum">
              <a:rPr lang="en-US">
                <a:latin typeface="Arial" charset="0"/>
              </a:rPr>
              <a:pPr/>
              <a:t>22</a:t>
            </a:fld>
            <a:endParaRPr lang="en-US">
              <a:latin typeface="Arial" charset="0"/>
            </a:endParaRPr>
          </a:p>
        </p:txBody>
      </p:sp>
      <p:grpSp>
        <p:nvGrpSpPr>
          <p:cNvPr id="82948" name="Group 45"/>
          <p:cNvGrpSpPr>
            <a:grpSpLocks/>
          </p:cNvGrpSpPr>
          <p:nvPr/>
        </p:nvGrpSpPr>
        <p:grpSpPr bwMode="auto">
          <a:xfrm>
            <a:off x="2667000" y="1981200"/>
            <a:ext cx="4437063" cy="2166938"/>
            <a:chOff x="3456" y="6336"/>
            <a:chExt cx="6192" cy="2304"/>
          </a:xfrm>
        </p:grpSpPr>
        <p:sp>
          <p:nvSpPr>
            <p:cNvPr id="82952" name="Line 46"/>
            <p:cNvSpPr>
              <a:spLocks noChangeShapeType="1"/>
            </p:cNvSpPr>
            <p:nvPr/>
          </p:nvSpPr>
          <p:spPr bwMode="auto">
            <a:xfrm>
              <a:off x="3456" y="8640"/>
              <a:ext cx="6192" cy="0"/>
            </a:xfrm>
            <a:prstGeom prst="line">
              <a:avLst/>
            </a:prstGeom>
            <a:noFill/>
            <a:ln w="28575">
              <a:solidFill>
                <a:srgbClr val="000000"/>
              </a:solidFill>
              <a:round/>
              <a:headEnd/>
              <a:tailEnd type="triangle" w="med" len="med"/>
            </a:ln>
          </p:spPr>
          <p:txBody>
            <a:bodyPr/>
            <a:lstStyle/>
            <a:p>
              <a:endParaRPr lang="en-US"/>
            </a:p>
          </p:txBody>
        </p:sp>
        <p:sp>
          <p:nvSpPr>
            <p:cNvPr id="82953" name="Rectangle 47"/>
            <p:cNvSpPr>
              <a:spLocks noChangeArrowheads="1"/>
            </p:cNvSpPr>
            <p:nvPr/>
          </p:nvSpPr>
          <p:spPr bwMode="auto">
            <a:xfrm>
              <a:off x="3456" y="8208"/>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U1</a:t>
              </a:r>
            </a:p>
          </p:txBody>
        </p:sp>
        <p:sp>
          <p:nvSpPr>
            <p:cNvPr id="82954" name="Rectangle 48"/>
            <p:cNvSpPr>
              <a:spLocks noChangeArrowheads="1"/>
            </p:cNvSpPr>
            <p:nvPr/>
          </p:nvSpPr>
          <p:spPr bwMode="auto">
            <a:xfrm>
              <a:off x="3456" y="7632"/>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U2</a:t>
              </a:r>
            </a:p>
          </p:txBody>
        </p:sp>
        <p:sp>
          <p:nvSpPr>
            <p:cNvPr id="82955" name="Rectangle 49"/>
            <p:cNvSpPr>
              <a:spLocks noChangeArrowheads="1"/>
            </p:cNvSpPr>
            <p:nvPr/>
          </p:nvSpPr>
          <p:spPr bwMode="auto">
            <a:xfrm>
              <a:off x="4464" y="8208"/>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U3</a:t>
              </a:r>
            </a:p>
          </p:txBody>
        </p:sp>
        <p:sp>
          <p:nvSpPr>
            <p:cNvPr id="82956" name="Rectangle 50"/>
            <p:cNvSpPr>
              <a:spLocks noChangeArrowheads="1"/>
            </p:cNvSpPr>
            <p:nvPr/>
          </p:nvSpPr>
          <p:spPr bwMode="auto">
            <a:xfrm>
              <a:off x="4464" y="7632"/>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U4</a:t>
              </a:r>
            </a:p>
          </p:txBody>
        </p:sp>
        <p:sp>
          <p:nvSpPr>
            <p:cNvPr id="82957" name="Rectangle 51"/>
            <p:cNvSpPr>
              <a:spLocks noChangeArrowheads="1"/>
            </p:cNvSpPr>
            <p:nvPr/>
          </p:nvSpPr>
          <p:spPr bwMode="auto">
            <a:xfrm>
              <a:off x="5472" y="8208"/>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U5</a:t>
              </a:r>
            </a:p>
          </p:txBody>
        </p:sp>
        <p:sp>
          <p:nvSpPr>
            <p:cNvPr id="82958" name="Rectangle 52"/>
            <p:cNvSpPr>
              <a:spLocks noChangeArrowheads="1"/>
            </p:cNvSpPr>
            <p:nvPr/>
          </p:nvSpPr>
          <p:spPr bwMode="auto">
            <a:xfrm>
              <a:off x="5472" y="7632"/>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U6</a:t>
              </a:r>
            </a:p>
          </p:txBody>
        </p:sp>
        <p:sp>
          <p:nvSpPr>
            <p:cNvPr id="82959" name="Rectangle 53"/>
            <p:cNvSpPr>
              <a:spLocks noChangeArrowheads="1"/>
            </p:cNvSpPr>
            <p:nvPr/>
          </p:nvSpPr>
          <p:spPr bwMode="auto">
            <a:xfrm>
              <a:off x="6480" y="8208"/>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U7</a:t>
              </a:r>
            </a:p>
          </p:txBody>
        </p:sp>
        <p:sp>
          <p:nvSpPr>
            <p:cNvPr id="82960" name="Rectangle 54"/>
            <p:cNvSpPr>
              <a:spLocks noChangeArrowheads="1"/>
            </p:cNvSpPr>
            <p:nvPr/>
          </p:nvSpPr>
          <p:spPr bwMode="auto">
            <a:xfrm>
              <a:off x="6480" y="7632"/>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U8</a:t>
              </a:r>
            </a:p>
          </p:txBody>
        </p:sp>
        <p:sp>
          <p:nvSpPr>
            <p:cNvPr id="82961" name="Rectangle 55"/>
            <p:cNvSpPr>
              <a:spLocks noChangeArrowheads="1"/>
            </p:cNvSpPr>
            <p:nvPr/>
          </p:nvSpPr>
          <p:spPr bwMode="auto">
            <a:xfrm>
              <a:off x="7488" y="8208"/>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 U9</a:t>
              </a:r>
            </a:p>
          </p:txBody>
        </p:sp>
        <p:sp>
          <p:nvSpPr>
            <p:cNvPr id="82962" name="Rectangle 56"/>
            <p:cNvSpPr>
              <a:spLocks noChangeArrowheads="1"/>
            </p:cNvSpPr>
            <p:nvPr/>
          </p:nvSpPr>
          <p:spPr bwMode="auto">
            <a:xfrm>
              <a:off x="7488" y="7632"/>
              <a:ext cx="720" cy="432"/>
            </a:xfrm>
            <a:prstGeom prst="rect">
              <a:avLst/>
            </a:prstGeom>
            <a:solidFill>
              <a:srgbClr val="FFFFFF"/>
            </a:solidFill>
            <a:ln w="9525">
              <a:solidFill>
                <a:srgbClr val="000000"/>
              </a:solidFill>
              <a:miter lim="800000"/>
              <a:headEnd/>
              <a:tailEnd/>
            </a:ln>
          </p:spPr>
          <p:txBody>
            <a:bodyPr/>
            <a:lstStyle/>
            <a:p>
              <a:pPr eaLnBrk="0" hangingPunct="0"/>
              <a:r>
                <a:rPr lang="fr-FR" sz="1200">
                  <a:latin typeface="Times New Roman" pitchFamily="18" charset="0"/>
                </a:rPr>
                <a:t>U10</a:t>
              </a:r>
            </a:p>
          </p:txBody>
        </p:sp>
        <p:sp>
          <p:nvSpPr>
            <p:cNvPr id="82963" name="Line 57"/>
            <p:cNvSpPr>
              <a:spLocks noChangeShapeType="1"/>
            </p:cNvSpPr>
            <p:nvPr/>
          </p:nvSpPr>
          <p:spPr bwMode="auto">
            <a:xfrm flipV="1">
              <a:off x="3456" y="6336"/>
              <a:ext cx="0" cy="2304"/>
            </a:xfrm>
            <a:prstGeom prst="line">
              <a:avLst/>
            </a:prstGeom>
            <a:noFill/>
            <a:ln w="28575">
              <a:solidFill>
                <a:srgbClr val="000000"/>
              </a:solidFill>
              <a:round/>
              <a:headEnd/>
              <a:tailEnd type="triangle" w="med" len="med"/>
            </a:ln>
          </p:spPr>
          <p:txBody>
            <a:bodyPr/>
            <a:lstStyle/>
            <a:p>
              <a:endParaRPr lang="en-US"/>
            </a:p>
          </p:txBody>
        </p:sp>
      </p:grpSp>
      <p:sp>
        <p:nvSpPr>
          <p:cNvPr id="82949" name="Rectangle 58"/>
          <p:cNvSpPr>
            <a:spLocks noChangeArrowheads="1"/>
          </p:cNvSpPr>
          <p:nvPr/>
        </p:nvSpPr>
        <p:spPr bwMode="auto">
          <a:xfrm>
            <a:off x="2362200" y="4191000"/>
            <a:ext cx="5181600" cy="274638"/>
          </a:xfrm>
          <a:prstGeom prst="rect">
            <a:avLst/>
          </a:prstGeom>
          <a:noFill/>
          <a:ln w="9525">
            <a:noFill/>
            <a:miter lim="800000"/>
            <a:headEnd/>
            <a:tailEnd/>
          </a:ln>
        </p:spPr>
        <p:txBody>
          <a:bodyPr>
            <a:spAutoFit/>
          </a:bodyPr>
          <a:lstStyle/>
          <a:p>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F1       </a:t>
            </a:r>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 F2	 F3     </a:t>
            </a:r>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 F4	           F5	</a:t>
            </a:r>
            <a:r>
              <a:rPr lang="en-US" sz="1200">
                <a:latin typeface="Times New Roman" pitchFamily="18" charset="0"/>
                <a:cs typeface="Times New Roman" pitchFamily="18" charset="0"/>
              </a:rPr>
              <a:t>        </a:t>
            </a:r>
            <a:r>
              <a:rPr lang="fr-FR" sz="1200">
                <a:latin typeface="Times New Roman" pitchFamily="18" charset="0"/>
                <a:cs typeface="Times New Roman" pitchFamily="18" charset="0"/>
              </a:rPr>
              <a:t>Fréquences</a:t>
            </a:r>
            <a:r>
              <a:rPr lang="fr-FR" sz="1100">
                <a:latin typeface="Times New Roman" pitchFamily="18" charset="0"/>
              </a:rPr>
              <a:t> </a:t>
            </a:r>
            <a:endParaRPr lang="fr-FR">
              <a:latin typeface="Times New Roman" pitchFamily="18" charset="0"/>
            </a:endParaRPr>
          </a:p>
        </p:txBody>
      </p:sp>
      <p:sp>
        <p:nvSpPr>
          <p:cNvPr id="82950" name="Rectangle 59"/>
          <p:cNvSpPr>
            <a:spLocks noChangeArrowheads="1"/>
          </p:cNvSpPr>
          <p:nvPr/>
        </p:nvSpPr>
        <p:spPr bwMode="auto">
          <a:xfrm>
            <a:off x="1981200" y="1905000"/>
            <a:ext cx="838200" cy="274638"/>
          </a:xfrm>
          <a:prstGeom prst="rect">
            <a:avLst/>
          </a:prstGeom>
          <a:noFill/>
          <a:ln w="9525">
            <a:noFill/>
            <a:miter lim="800000"/>
            <a:headEnd/>
            <a:tailEnd/>
          </a:ln>
        </p:spPr>
        <p:txBody>
          <a:bodyPr>
            <a:spAutoFit/>
          </a:bodyPr>
          <a:lstStyle/>
          <a:p>
            <a:r>
              <a:rPr lang="fr-CA" sz="1200">
                <a:latin typeface="Times New Roman" pitchFamily="18" charset="0"/>
                <a:cs typeface="Times New Roman" pitchFamily="18" charset="0"/>
              </a:rPr>
              <a:t>Temps</a:t>
            </a:r>
            <a:r>
              <a:rPr lang="fr-FR" sz="1100">
                <a:latin typeface="Times New Roman" pitchFamily="18" charset="0"/>
              </a:rPr>
              <a:t> </a:t>
            </a:r>
            <a:endParaRPr lang="fr-FR">
              <a:latin typeface="Times New Roman" pitchFamily="18" charset="0"/>
            </a:endParaRPr>
          </a:p>
        </p:txBody>
      </p:sp>
      <p:sp>
        <p:nvSpPr>
          <p:cNvPr id="82951" name="Rectangle 60"/>
          <p:cNvSpPr>
            <a:spLocks noChangeArrowheads="1"/>
          </p:cNvSpPr>
          <p:nvPr/>
        </p:nvSpPr>
        <p:spPr bwMode="auto">
          <a:xfrm>
            <a:off x="2590800" y="4692650"/>
            <a:ext cx="4191000" cy="336550"/>
          </a:xfrm>
          <a:prstGeom prst="rect">
            <a:avLst/>
          </a:prstGeom>
          <a:noFill/>
          <a:ln w="9525">
            <a:noFill/>
            <a:miter lim="800000"/>
            <a:headEnd/>
            <a:tailEnd/>
          </a:ln>
        </p:spPr>
        <p:txBody>
          <a:bodyPr>
            <a:spAutoFit/>
          </a:bodyPr>
          <a:lstStyle/>
          <a:p>
            <a:r>
              <a:rPr lang="fr-FR" sz="1600" b="1">
                <a:latin typeface="Times New Roman" pitchFamily="18" charset="0"/>
                <a:cs typeface="Times New Roman" pitchFamily="18" charset="0"/>
              </a:rPr>
              <a:t>               Principe de base du TDMA</a:t>
            </a:r>
            <a:r>
              <a:rPr lang="fr-FR" sz="1100">
                <a:latin typeface="Times New Roman" pitchFamily="18" charset="0"/>
              </a:rPr>
              <a:t> </a:t>
            </a:r>
            <a:endParaRPr lang="fr-FR">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Techniques d’accès aux systèmes 	 	</a:t>
            </a:r>
            <a:br>
              <a:rPr lang="fr-CA" sz="2400" smtClean="0">
                <a:latin typeface="Times New Roman" pitchFamily="18" charset="0"/>
              </a:rPr>
            </a:br>
            <a:r>
              <a:rPr lang="fr-CA" sz="2400" smtClean="0">
                <a:latin typeface="Times New Roman" pitchFamily="18" charset="0"/>
              </a:rPr>
              <a:t>cellulaires</a:t>
            </a:r>
            <a:endParaRPr lang="en-US" sz="2400" smtClean="0">
              <a:latin typeface="Times New Roman" pitchFamily="18" charset="0"/>
            </a:endParaRPr>
          </a:p>
        </p:txBody>
      </p:sp>
      <p:sp>
        <p:nvSpPr>
          <p:cNvPr id="83972" name="Rectangle 3"/>
          <p:cNvSpPr>
            <a:spLocks noGrp="1" noChangeArrowheads="1"/>
          </p:cNvSpPr>
          <p:nvPr>
            <p:ph sz="quarter" idx="1"/>
          </p:nvPr>
        </p:nvSpPr>
        <p:spPr bwMode="auto">
          <a:xfrm>
            <a:off x="228600" y="1295400"/>
            <a:ext cx="8610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sz="2400" smtClean="0">
                <a:latin typeface="Times New Roman" pitchFamily="18" charset="0"/>
              </a:rPr>
              <a:t>CDMA (code-division multiple access)</a:t>
            </a:r>
          </a:p>
          <a:p>
            <a:pPr lvl="1" algn="just" eaLnBrk="1" hangingPunct="1">
              <a:lnSpc>
                <a:spcPct val="80000"/>
              </a:lnSpc>
              <a:spcBef>
                <a:spcPct val="25000"/>
              </a:spcBef>
              <a:buFont typeface="Wingdings 2" pitchFamily="18" charset="2"/>
              <a:buChar char=""/>
            </a:pPr>
            <a:r>
              <a:rPr lang="fr-FR" sz="2400" smtClean="0">
                <a:latin typeface="Times New Roman" pitchFamily="18" charset="0"/>
                <a:cs typeface="Times New Roman" pitchFamily="18" charset="0"/>
              </a:rPr>
              <a:t>Selon la technique CDMA</a:t>
            </a:r>
            <a:r>
              <a:rPr lang="en-US" sz="2400" smtClean="0">
                <a:latin typeface="Times New Roman" pitchFamily="18" charset="0"/>
                <a:cs typeface="Times New Roman" pitchFamily="18" charset="0"/>
              </a:rPr>
              <a:t>,</a:t>
            </a:r>
            <a:r>
              <a:rPr lang="fr-FR" sz="2400" smtClean="0">
                <a:latin typeface="Times New Roman" pitchFamily="18" charset="0"/>
                <a:cs typeface="Times New Roman" pitchFamily="18" charset="0"/>
              </a:rPr>
              <a:t> les unités mobiles d’une même cellule partagent un même canal radio en utilisant une part importante de la bande passante réservée à l’interface air.</a:t>
            </a:r>
            <a:endParaRPr lang="fr-CA" sz="2400" smtClean="0">
              <a:latin typeface="Times New Roman" pitchFamily="18" charset="0"/>
              <a:cs typeface="Times New Roman" pitchFamily="18" charset="0"/>
            </a:endParaRPr>
          </a:p>
          <a:p>
            <a:pPr lvl="1" algn="just" eaLnBrk="1" hangingPunct="1">
              <a:lnSpc>
                <a:spcPct val="80000"/>
              </a:lnSpc>
              <a:spcBef>
                <a:spcPct val="25000"/>
              </a:spcBef>
              <a:buFont typeface="Wingdings 2" pitchFamily="18" charset="2"/>
              <a:buChar char=""/>
            </a:pPr>
            <a:r>
              <a:rPr lang="fr-CA" sz="2400" smtClean="0">
                <a:latin typeface="Times New Roman" pitchFamily="18" charset="0"/>
                <a:cs typeface="Times New Roman" pitchFamily="18" charset="0"/>
              </a:rPr>
              <a:t>L</a:t>
            </a:r>
            <a:r>
              <a:rPr lang="fr-FR" sz="2400" smtClean="0">
                <a:latin typeface="Times New Roman" pitchFamily="18" charset="0"/>
                <a:cs typeface="Times New Roman" pitchFamily="18" charset="0"/>
              </a:rPr>
              <a:t>a technique d’étalement de spectre est utilisée pour affecter 	à chaque utilisateur un code unique qui détermine les fréquences et la puissance utilisées.  </a:t>
            </a:r>
            <a:endParaRPr lang="fr-CA" sz="2400" smtClean="0">
              <a:latin typeface="Times New Roman" pitchFamily="18" charset="0"/>
              <a:cs typeface="Times New Roman" pitchFamily="18" charset="0"/>
            </a:endParaRPr>
          </a:p>
          <a:p>
            <a:pPr lvl="1" algn="just" eaLnBrk="1" hangingPunct="1">
              <a:lnSpc>
                <a:spcPct val="80000"/>
              </a:lnSpc>
              <a:spcBef>
                <a:spcPct val="25000"/>
              </a:spcBef>
              <a:buFont typeface="Wingdings 2" pitchFamily="18" charset="2"/>
              <a:buChar char=""/>
            </a:pPr>
            <a:r>
              <a:rPr lang="fr-CA" sz="2400" smtClean="0">
                <a:latin typeface="Times New Roman" pitchFamily="18" charset="0"/>
                <a:cs typeface="Times New Roman" pitchFamily="18" charset="0"/>
              </a:rPr>
              <a:t>Ce </a:t>
            </a:r>
            <a:r>
              <a:rPr lang="fr-FR" sz="2400" smtClean="0">
                <a:latin typeface="Times New Roman" pitchFamily="18" charset="0"/>
                <a:cs typeface="Times New Roman" pitchFamily="18" charset="0"/>
              </a:rPr>
              <a:t>code d’étalement, également appelé un </a:t>
            </a:r>
            <a:r>
              <a:rPr lang="fr-FR" sz="2400" i="1" smtClean="0">
                <a:latin typeface="Times New Roman" pitchFamily="18" charset="0"/>
                <a:cs typeface="Times New Roman" pitchFamily="18" charset="0"/>
              </a:rPr>
              <a:t>code PN</a:t>
            </a:r>
            <a:r>
              <a:rPr lang="fr-FR" sz="2400" smtClean="0">
                <a:latin typeface="Times New Roman" pitchFamily="18" charset="0"/>
                <a:cs typeface="Times New Roman" pitchFamily="18" charset="0"/>
              </a:rPr>
              <a:t> (Pseudo-random Noise), est utilisé pour permettre aux multiples utilisateurs de partager une même bande de fréquences.  En affectant à chaque client ce code unique, cette technique permet d’émettre simultanément sur la totalité de la bande passante, mais en ayant recours à une répartition par code entre les unités mobiles.</a:t>
            </a:r>
            <a:endParaRPr lang="en-US" sz="2400" smtClean="0">
              <a:latin typeface="Times New Roman" pitchFamily="18" charset="0"/>
              <a:cs typeface="Times New Roman" pitchFamily="18" charset="0"/>
            </a:endParaRPr>
          </a:p>
        </p:txBody>
      </p:sp>
      <p:sp>
        <p:nvSpPr>
          <p:cNvPr id="83970"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CBE1FB6B-7987-413F-87EA-040099D26AA7}" type="slidenum">
              <a:rPr lang="en-US">
                <a:latin typeface="Arial" charset="0"/>
              </a:rPr>
              <a:pPr/>
              <a:t>23</a:t>
            </a:fld>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Techniques d’accès aux systèmes 	 	</a:t>
            </a:r>
            <a:br>
              <a:rPr lang="fr-CA" sz="2400" smtClean="0">
                <a:latin typeface="Times New Roman" pitchFamily="18" charset="0"/>
              </a:rPr>
            </a:br>
            <a:r>
              <a:rPr lang="fr-CA" sz="2400" smtClean="0">
                <a:latin typeface="Times New Roman" pitchFamily="18" charset="0"/>
              </a:rPr>
              <a:t>cellulaires</a:t>
            </a:r>
            <a:endParaRPr lang="en-US" sz="2400" smtClean="0">
              <a:latin typeface="Times New Roman" pitchFamily="18" charset="0"/>
            </a:endParaRPr>
          </a:p>
        </p:txBody>
      </p:sp>
      <p:sp>
        <p:nvSpPr>
          <p:cNvPr id="84994"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DBE462F8-D907-419E-B677-96395D3BB167}" type="slidenum">
              <a:rPr lang="en-US">
                <a:latin typeface="Arial" charset="0"/>
              </a:rPr>
              <a:pPr/>
              <a:t>24</a:t>
            </a:fld>
            <a:endParaRPr lang="en-US">
              <a:latin typeface="Arial" charset="0"/>
            </a:endParaRPr>
          </a:p>
        </p:txBody>
      </p:sp>
      <p:grpSp>
        <p:nvGrpSpPr>
          <p:cNvPr id="84996" name="Group 19"/>
          <p:cNvGrpSpPr>
            <a:grpSpLocks/>
          </p:cNvGrpSpPr>
          <p:nvPr/>
        </p:nvGrpSpPr>
        <p:grpSpPr bwMode="auto">
          <a:xfrm>
            <a:off x="2647950" y="1828800"/>
            <a:ext cx="4210050" cy="3689350"/>
            <a:chOff x="864" y="2880"/>
            <a:chExt cx="2652" cy="2324"/>
          </a:xfrm>
        </p:grpSpPr>
        <p:grpSp>
          <p:nvGrpSpPr>
            <p:cNvPr id="84997" name="Group 20"/>
            <p:cNvGrpSpPr>
              <a:grpSpLocks/>
            </p:cNvGrpSpPr>
            <p:nvPr/>
          </p:nvGrpSpPr>
          <p:grpSpPr bwMode="auto">
            <a:xfrm>
              <a:off x="1296" y="2880"/>
              <a:ext cx="1728" cy="1920"/>
              <a:chOff x="3744" y="3888"/>
              <a:chExt cx="5760" cy="3600"/>
            </a:xfrm>
          </p:grpSpPr>
          <p:sp>
            <p:nvSpPr>
              <p:cNvPr id="85001" name="Line 21"/>
              <p:cNvSpPr>
                <a:spLocks noChangeShapeType="1"/>
              </p:cNvSpPr>
              <p:nvPr/>
            </p:nvSpPr>
            <p:spPr bwMode="auto">
              <a:xfrm flipV="1">
                <a:off x="3744" y="3888"/>
                <a:ext cx="0" cy="3600"/>
              </a:xfrm>
              <a:prstGeom prst="line">
                <a:avLst/>
              </a:prstGeom>
              <a:noFill/>
              <a:ln w="28575">
                <a:solidFill>
                  <a:srgbClr val="000000"/>
                </a:solidFill>
                <a:round/>
                <a:headEnd/>
                <a:tailEnd type="triangle" w="med" len="med"/>
              </a:ln>
            </p:spPr>
            <p:txBody>
              <a:bodyPr/>
              <a:lstStyle/>
              <a:p>
                <a:endParaRPr lang="en-US"/>
              </a:p>
            </p:txBody>
          </p:sp>
          <p:sp>
            <p:nvSpPr>
              <p:cNvPr id="85002" name="Line 22"/>
              <p:cNvSpPr>
                <a:spLocks noChangeShapeType="1"/>
              </p:cNvSpPr>
              <p:nvPr/>
            </p:nvSpPr>
            <p:spPr bwMode="auto">
              <a:xfrm>
                <a:off x="3744" y="7488"/>
                <a:ext cx="5760" cy="0"/>
              </a:xfrm>
              <a:prstGeom prst="line">
                <a:avLst/>
              </a:prstGeom>
              <a:noFill/>
              <a:ln w="28575">
                <a:solidFill>
                  <a:srgbClr val="000000"/>
                </a:solidFill>
                <a:round/>
                <a:headEnd/>
                <a:tailEnd type="triangle" w="med" len="med"/>
              </a:ln>
            </p:spPr>
            <p:txBody>
              <a:bodyPr/>
              <a:lstStyle/>
              <a:p>
                <a:endParaRPr lang="en-US"/>
              </a:p>
            </p:txBody>
          </p:sp>
          <p:sp>
            <p:nvSpPr>
              <p:cNvPr id="85003" name="Rectangle 23"/>
              <p:cNvSpPr>
                <a:spLocks noChangeArrowheads="1"/>
              </p:cNvSpPr>
              <p:nvPr/>
            </p:nvSpPr>
            <p:spPr bwMode="auto">
              <a:xfrm>
                <a:off x="3744" y="7056"/>
                <a:ext cx="3888" cy="432"/>
              </a:xfrm>
              <a:prstGeom prst="rect">
                <a:avLst/>
              </a:prstGeom>
              <a:solidFill>
                <a:srgbClr val="FFFFFF"/>
              </a:solidFill>
              <a:ln w="9525">
                <a:solidFill>
                  <a:srgbClr val="000000"/>
                </a:solidFill>
                <a:miter lim="800000"/>
                <a:headEnd/>
                <a:tailEnd/>
              </a:ln>
            </p:spPr>
            <p:txBody>
              <a:bodyPr/>
              <a:lstStyle/>
              <a:p>
                <a:pPr algn="ctr" eaLnBrk="0" hangingPunct="0"/>
                <a:r>
                  <a:rPr lang="fr-FR" sz="1200" b="1">
                    <a:latin typeface="Times New Roman" pitchFamily="18" charset="0"/>
                  </a:rPr>
                  <a:t>U1</a:t>
                </a:r>
              </a:p>
            </p:txBody>
          </p:sp>
          <p:sp>
            <p:nvSpPr>
              <p:cNvPr id="85004" name="Rectangle 24"/>
              <p:cNvSpPr>
                <a:spLocks noChangeArrowheads="1"/>
              </p:cNvSpPr>
              <p:nvPr/>
            </p:nvSpPr>
            <p:spPr bwMode="auto">
              <a:xfrm>
                <a:off x="3744" y="6624"/>
                <a:ext cx="3888" cy="432"/>
              </a:xfrm>
              <a:prstGeom prst="rect">
                <a:avLst/>
              </a:prstGeom>
              <a:solidFill>
                <a:srgbClr val="FFFFFF"/>
              </a:solidFill>
              <a:ln w="9525">
                <a:solidFill>
                  <a:srgbClr val="000000"/>
                </a:solidFill>
                <a:miter lim="800000"/>
                <a:headEnd/>
                <a:tailEnd/>
              </a:ln>
            </p:spPr>
            <p:txBody>
              <a:bodyPr/>
              <a:lstStyle/>
              <a:p>
                <a:pPr algn="ctr" eaLnBrk="0" hangingPunct="0"/>
                <a:r>
                  <a:rPr lang="fr-FR" sz="1200" b="1">
                    <a:latin typeface="Times New Roman" pitchFamily="18" charset="0"/>
                  </a:rPr>
                  <a:t>U2</a:t>
                </a:r>
              </a:p>
            </p:txBody>
          </p:sp>
          <p:sp>
            <p:nvSpPr>
              <p:cNvPr id="85005" name="Rectangle 25"/>
              <p:cNvSpPr>
                <a:spLocks noChangeArrowheads="1"/>
              </p:cNvSpPr>
              <p:nvPr/>
            </p:nvSpPr>
            <p:spPr bwMode="auto">
              <a:xfrm>
                <a:off x="3744" y="6192"/>
                <a:ext cx="3888" cy="432"/>
              </a:xfrm>
              <a:prstGeom prst="rect">
                <a:avLst/>
              </a:prstGeom>
              <a:solidFill>
                <a:srgbClr val="FFFFFF"/>
              </a:solidFill>
              <a:ln w="9525">
                <a:solidFill>
                  <a:srgbClr val="000000"/>
                </a:solidFill>
                <a:miter lim="800000"/>
                <a:headEnd/>
                <a:tailEnd/>
              </a:ln>
            </p:spPr>
            <p:txBody>
              <a:bodyPr/>
              <a:lstStyle/>
              <a:p>
                <a:pPr algn="ctr" eaLnBrk="0" hangingPunct="0"/>
                <a:r>
                  <a:rPr lang="fr-FR" sz="1200" b="1">
                    <a:latin typeface="Times New Roman" pitchFamily="18" charset="0"/>
                  </a:rPr>
                  <a:t>U3</a:t>
                </a:r>
              </a:p>
            </p:txBody>
          </p:sp>
          <p:sp>
            <p:nvSpPr>
              <p:cNvPr id="85006" name="Rectangle 26"/>
              <p:cNvSpPr>
                <a:spLocks noChangeArrowheads="1"/>
              </p:cNvSpPr>
              <p:nvPr/>
            </p:nvSpPr>
            <p:spPr bwMode="auto">
              <a:xfrm>
                <a:off x="3744" y="5328"/>
                <a:ext cx="3888" cy="432"/>
              </a:xfrm>
              <a:prstGeom prst="rect">
                <a:avLst/>
              </a:prstGeom>
              <a:solidFill>
                <a:srgbClr val="FFFFFF"/>
              </a:solidFill>
              <a:ln w="9525">
                <a:solidFill>
                  <a:srgbClr val="000000"/>
                </a:solidFill>
                <a:miter lim="800000"/>
                <a:headEnd/>
                <a:tailEnd/>
              </a:ln>
            </p:spPr>
            <p:txBody>
              <a:bodyPr/>
              <a:lstStyle/>
              <a:p>
                <a:pPr algn="ctr" eaLnBrk="0" hangingPunct="0"/>
                <a:r>
                  <a:rPr lang="fr-FR" sz="1400" b="1" baseline="30000">
                    <a:latin typeface="Times New Roman" pitchFamily="18" charset="0"/>
                  </a:rPr>
                  <a:t>.</a:t>
                </a:r>
              </a:p>
              <a:p>
                <a:pPr eaLnBrk="0" hangingPunct="0"/>
                <a:endParaRPr lang="fr-FR" sz="1200">
                  <a:latin typeface="Times New Roman" pitchFamily="18" charset="0"/>
                </a:endParaRPr>
              </a:p>
            </p:txBody>
          </p:sp>
          <p:sp>
            <p:nvSpPr>
              <p:cNvPr id="85007" name="Rectangle 27"/>
              <p:cNvSpPr>
                <a:spLocks noChangeArrowheads="1"/>
              </p:cNvSpPr>
              <p:nvPr/>
            </p:nvSpPr>
            <p:spPr bwMode="auto">
              <a:xfrm>
                <a:off x="3744" y="5760"/>
                <a:ext cx="3888" cy="432"/>
              </a:xfrm>
              <a:prstGeom prst="rect">
                <a:avLst/>
              </a:prstGeom>
              <a:solidFill>
                <a:srgbClr val="FFFFFF"/>
              </a:solidFill>
              <a:ln w="9525">
                <a:solidFill>
                  <a:srgbClr val="000000"/>
                </a:solidFill>
                <a:miter lim="800000"/>
                <a:headEnd/>
                <a:tailEnd/>
              </a:ln>
            </p:spPr>
            <p:txBody>
              <a:bodyPr/>
              <a:lstStyle/>
              <a:p>
                <a:pPr algn="ctr" eaLnBrk="0" hangingPunct="0"/>
                <a:r>
                  <a:rPr lang="fr-FR" sz="1400" b="1" baseline="30000">
                    <a:latin typeface="Times New Roman" pitchFamily="18" charset="0"/>
                  </a:rPr>
                  <a:t>.</a:t>
                </a:r>
              </a:p>
              <a:p>
                <a:pPr eaLnBrk="0" hangingPunct="0"/>
                <a:endParaRPr lang="fr-FR" sz="1200">
                  <a:latin typeface="Times New Roman" pitchFamily="18" charset="0"/>
                </a:endParaRPr>
              </a:p>
            </p:txBody>
          </p:sp>
          <p:sp>
            <p:nvSpPr>
              <p:cNvPr id="85008" name="Rectangle 28"/>
              <p:cNvSpPr>
                <a:spLocks noChangeArrowheads="1"/>
              </p:cNvSpPr>
              <p:nvPr/>
            </p:nvSpPr>
            <p:spPr bwMode="auto">
              <a:xfrm>
                <a:off x="3744" y="4464"/>
                <a:ext cx="3888" cy="432"/>
              </a:xfrm>
              <a:prstGeom prst="rect">
                <a:avLst/>
              </a:prstGeom>
              <a:solidFill>
                <a:srgbClr val="FFFFFF"/>
              </a:solidFill>
              <a:ln w="9525">
                <a:solidFill>
                  <a:srgbClr val="000000"/>
                </a:solidFill>
                <a:miter lim="800000"/>
                <a:headEnd/>
                <a:tailEnd/>
              </a:ln>
            </p:spPr>
            <p:txBody>
              <a:bodyPr/>
              <a:lstStyle/>
              <a:p>
                <a:pPr algn="ctr" eaLnBrk="0" hangingPunct="0"/>
                <a:r>
                  <a:rPr lang="fr-FR" sz="1200" b="1">
                    <a:latin typeface="Times New Roman" pitchFamily="18" charset="0"/>
                  </a:rPr>
                  <a:t>Un</a:t>
                </a:r>
              </a:p>
            </p:txBody>
          </p:sp>
          <p:sp>
            <p:nvSpPr>
              <p:cNvPr id="85009" name="Rectangle 29"/>
              <p:cNvSpPr>
                <a:spLocks noChangeArrowheads="1"/>
              </p:cNvSpPr>
              <p:nvPr/>
            </p:nvSpPr>
            <p:spPr bwMode="auto">
              <a:xfrm>
                <a:off x="3744" y="4896"/>
                <a:ext cx="3888" cy="432"/>
              </a:xfrm>
              <a:prstGeom prst="rect">
                <a:avLst/>
              </a:prstGeom>
              <a:solidFill>
                <a:srgbClr val="FFFFFF"/>
              </a:solidFill>
              <a:ln w="9525">
                <a:solidFill>
                  <a:srgbClr val="000000"/>
                </a:solidFill>
                <a:miter lim="800000"/>
                <a:headEnd/>
                <a:tailEnd/>
              </a:ln>
            </p:spPr>
            <p:txBody>
              <a:bodyPr/>
              <a:lstStyle/>
              <a:p>
                <a:pPr algn="ctr" eaLnBrk="0" hangingPunct="0"/>
                <a:r>
                  <a:rPr lang="fr-FR" sz="1400" b="1" baseline="30000">
                    <a:latin typeface="Times New Roman" pitchFamily="18" charset="0"/>
                  </a:rPr>
                  <a:t>.</a:t>
                </a:r>
              </a:p>
            </p:txBody>
          </p:sp>
        </p:grpSp>
        <p:sp>
          <p:nvSpPr>
            <p:cNvPr id="84998" name="Rectangle 30"/>
            <p:cNvSpPr>
              <a:spLocks noChangeArrowheads="1"/>
            </p:cNvSpPr>
            <p:nvPr/>
          </p:nvSpPr>
          <p:spPr bwMode="auto">
            <a:xfrm>
              <a:off x="960" y="4992"/>
              <a:ext cx="2436" cy="212"/>
            </a:xfrm>
            <a:prstGeom prst="rect">
              <a:avLst/>
            </a:prstGeom>
            <a:noFill/>
            <a:ln w="9525">
              <a:noFill/>
              <a:miter lim="800000"/>
              <a:headEnd/>
              <a:tailEnd/>
            </a:ln>
          </p:spPr>
          <p:txBody>
            <a:bodyPr>
              <a:spAutoFit/>
            </a:bodyPr>
            <a:lstStyle/>
            <a:p>
              <a:r>
                <a:rPr lang="fr-FR" sz="1600" b="1">
                  <a:latin typeface="Times New Roman" pitchFamily="18" charset="0"/>
                  <a:cs typeface="Times New Roman" pitchFamily="18" charset="0"/>
                </a:rPr>
                <a:t>              Principe de base du CDMA</a:t>
              </a:r>
              <a:r>
                <a:rPr lang="fr-FR" sz="1600">
                  <a:latin typeface="Times New Roman" pitchFamily="18" charset="0"/>
                </a:rPr>
                <a:t> </a:t>
              </a:r>
            </a:p>
          </p:txBody>
        </p:sp>
        <p:sp>
          <p:nvSpPr>
            <p:cNvPr id="84999" name="Rectangle 31"/>
            <p:cNvSpPr>
              <a:spLocks noChangeArrowheads="1"/>
            </p:cNvSpPr>
            <p:nvPr/>
          </p:nvSpPr>
          <p:spPr bwMode="auto">
            <a:xfrm>
              <a:off x="864" y="2880"/>
              <a:ext cx="360" cy="288"/>
            </a:xfrm>
            <a:prstGeom prst="rect">
              <a:avLst/>
            </a:prstGeom>
            <a:noFill/>
            <a:ln w="9525">
              <a:noFill/>
              <a:miter lim="800000"/>
              <a:headEnd/>
              <a:tailEnd/>
            </a:ln>
          </p:spPr>
          <p:txBody>
            <a:bodyPr>
              <a:spAutoFit/>
            </a:bodyPr>
            <a:lstStyle/>
            <a:p>
              <a:r>
                <a:rPr lang="fr-FR" sz="1200">
                  <a:latin typeface="Times New Roman" pitchFamily="18" charset="0"/>
                  <a:cs typeface="Times New Roman" pitchFamily="18" charset="0"/>
                </a:rPr>
                <a:t>Code PN</a:t>
              </a:r>
              <a:r>
                <a:rPr lang="fr-FR" sz="1100">
                  <a:latin typeface="Times New Roman" pitchFamily="18" charset="0"/>
                </a:rPr>
                <a:t> </a:t>
              </a:r>
              <a:endParaRPr lang="fr-FR">
                <a:latin typeface="Times New Roman" pitchFamily="18" charset="0"/>
              </a:endParaRPr>
            </a:p>
          </p:txBody>
        </p:sp>
        <p:sp>
          <p:nvSpPr>
            <p:cNvPr id="85000" name="Rectangle 32"/>
            <p:cNvSpPr>
              <a:spLocks noChangeArrowheads="1"/>
            </p:cNvSpPr>
            <p:nvPr/>
          </p:nvSpPr>
          <p:spPr bwMode="auto">
            <a:xfrm>
              <a:off x="2856" y="4848"/>
              <a:ext cx="660" cy="173"/>
            </a:xfrm>
            <a:prstGeom prst="rect">
              <a:avLst/>
            </a:prstGeom>
            <a:noFill/>
            <a:ln w="9525">
              <a:noFill/>
              <a:miter lim="800000"/>
              <a:headEnd/>
              <a:tailEnd/>
            </a:ln>
          </p:spPr>
          <p:txBody>
            <a:bodyPr>
              <a:spAutoFit/>
            </a:bodyPr>
            <a:lstStyle/>
            <a:p>
              <a:r>
                <a:rPr lang="fr-CA" sz="1200">
                  <a:latin typeface="Times New Roman" pitchFamily="18" charset="0"/>
                  <a:cs typeface="Times New Roman" pitchFamily="18" charset="0"/>
                </a:rPr>
                <a:t>Fréquences</a:t>
              </a:r>
              <a:r>
                <a:rPr lang="fr-FR" sz="1100">
                  <a:latin typeface="Times New Roman" pitchFamily="18" charset="0"/>
                </a:rPr>
                <a:t> </a:t>
              </a:r>
              <a:endParaRPr lang="fr-FR">
                <a:latin typeface="Times New Roman" pitchFamily="18" charset="0"/>
              </a:endParaRPr>
            </a:p>
          </p:txBody>
        </p:sp>
      </p:gr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487362"/>
          </a:xfrm>
        </p:spPr>
        <p:txBody>
          <a:bodyPr>
            <a:normAutofit fontScale="90000"/>
          </a:bodyPr>
          <a:lstStyle/>
          <a:p>
            <a:pPr algn="ctr"/>
            <a:r>
              <a:rPr lang="en-CA" dirty="0" smtClean="0"/>
              <a:t>Modulation</a:t>
            </a:r>
            <a:endParaRPr lang="fr-CA" dirty="0"/>
          </a:p>
        </p:txBody>
      </p:sp>
      <p:pic>
        <p:nvPicPr>
          <p:cNvPr id="30722" name="Picture 2" descr="http://blog.oureducation.in/wp-content/uploads/2013/05/fdma_tdma_cd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00251"/>
            <a:ext cx="8305800" cy="300112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5334000" y="5410200"/>
            <a:ext cx="1500732" cy="215444"/>
          </a:xfrm>
          <a:prstGeom prst="rect">
            <a:avLst/>
          </a:prstGeom>
          <a:noFill/>
        </p:spPr>
        <p:txBody>
          <a:bodyPr wrap="none" rtlCol="0">
            <a:spAutoFit/>
          </a:bodyPr>
          <a:lstStyle/>
          <a:p>
            <a:r>
              <a:rPr lang="en-CA" sz="800" dirty="0" smtClean="0"/>
              <a:t>Source: </a:t>
            </a:r>
            <a:r>
              <a:rPr lang="fr-CA" sz="800" dirty="0">
                <a:hlinkClick r:id="rId3"/>
              </a:rPr>
              <a:t>blog.oureducation.in</a:t>
            </a:r>
            <a:endParaRPr lang="fr-CA" sz="800" dirty="0"/>
          </a:p>
        </p:txBody>
      </p:sp>
    </p:spTree>
    <p:extLst>
      <p:ext uri="{BB962C8B-B14F-4D97-AF65-F5344CB8AC3E}">
        <p14:creationId xmlns:p14="http://schemas.microsoft.com/office/powerpoint/2010/main" val="39043413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Techniques de transmission</a:t>
            </a:r>
            <a:br>
              <a:rPr lang="fr-CA" sz="2400" smtClean="0">
                <a:latin typeface="Times New Roman" pitchFamily="18" charset="0"/>
              </a:rPr>
            </a:br>
            <a:r>
              <a:rPr lang="fr-CA" sz="2400" smtClean="0">
                <a:latin typeface="Times New Roman" pitchFamily="18" charset="0"/>
              </a:rPr>
              <a:t> </a:t>
            </a:r>
            <a:r>
              <a:rPr lang="en-US" sz="2800" b="0" smtClean="0">
                <a:solidFill>
                  <a:schemeClr val="tx1"/>
                </a:solidFill>
                <a:latin typeface="Times New Roman" pitchFamily="18" charset="0"/>
              </a:rPr>
              <a:t>FHSS</a:t>
            </a:r>
          </a:p>
        </p:txBody>
      </p:sp>
      <p:sp>
        <p:nvSpPr>
          <p:cNvPr id="86018"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B11B2F9F-960A-46BB-B5AD-192FBA956530}" type="slidenum">
              <a:rPr lang="en-US">
                <a:latin typeface="Arial" charset="0"/>
              </a:rPr>
              <a:pPr/>
              <a:t>26</a:t>
            </a:fld>
            <a:endParaRPr lang="en-US">
              <a:latin typeface="Arial" charset="0"/>
            </a:endParaRPr>
          </a:p>
        </p:txBody>
      </p:sp>
      <p:sp>
        <p:nvSpPr>
          <p:cNvPr id="86020" name="Text Box 17"/>
          <p:cNvSpPr txBox="1">
            <a:spLocks noChangeArrowheads="1"/>
          </p:cNvSpPr>
          <p:nvPr/>
        </p:nvSpPr>
        <p:spPr bwMode="auto">
          <a:xfrm>
            <a:off x="365125" y="1335088"/>
            <a:ext cx="8474075" cy="4108450"/>
          </a:xfrm>
          <a:prstGeom prst="rect">
            <a:avLst/>
          </a:prstGeom>
          <a:noFill/>
          <a:ln w="9525">
            <a:noFill/>
            <a:miter lim="800000"/>
            <a:headEnd/>
            <a:tailEnd/>
          </a:ln>
        </p:spPr>
        <p:txBody>
          <a:bodyPr>
            <a:spAutoFit/>
          </a:bodyPr>
          <a:lstStyle/>
          <a:p>
            <a:r>
              <a:rPr lang="en-US">
                <a:latin typeface="Times New Roman" pitchFamily="18" charset="0"/>
              </a:rPr>
              <a:t>FHSS (Frequency Hopping Spread Spectrum)/FSK (Frequency Shift Keying) ou étalement du spectre par saut de fréquence. </a:t>
            </a:r>
          </a:p>
          <a:p>
            <a:r>
              <a:rPr lang="en-US">
                <a:latin typeface="Times New Roman" pitchFamily="18" charset="0"/>
              </a:rPr>
              <a:t>On modifie la fréquence de la porteuse par une séquence de sauts. C'est-à-dire que l'émetteur change de fréquence d'émission de façon périodique et suivant une séquence préétablie, il synchronise le récepteur grâce à des trames balises qui contiennent la séquence de saut et la durée. </a:t>
            </a:r>
          </a:p>
          <a:p>
            <a:r>
              <a:rPr lang="en-US">
                <a:latin typeface="Times New Roman" pitchFamily="18" charset="0"/>
              </a:rPr>
              <a:t>Dans la norme 802.11 la bande de fréquence ISM définie de 2,400 à 2,4835 GHz est divisée en 79 canaux de 1 MHz et le saut se fait toutes les 300 à 400 ms. L'émetteur et le récepteur s'accordent sur une séquence de saut.</a:t>
            </a:r>
            <a:r>
              <a:rPr lang="en-US" sz="1800">
                <a:latin typeface="Times New Roman" pitchFamily="18" charset="0"/>
              </a:rPr>
              <a:t>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bwMode="auto">
          <a:xfrm>
            <a:off x="4572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800" smtClean="0">
                <a:latin typeface="Times New Roman" pitchFamily="18" charset="0"/>
              </a:rPr>
              <a:t>Techniques de transmission</a:t>
            </a:r>
            <a:br>
              <a:rPr lang="fr-CA" sz="2800" smtClean="0">
                <a:latin typeface="Times New Roman" pitchFamily="18" charset="0"/>
              </a:rPr>
            </a:br>
            <a:r>
              <a:rPr lang="fr-CA" sz="2800" smtClean="0">
                <a:latin typeface="Times New Roman" pitchFamily="18" charset="0"/>
              </a:rPr>
              <a:t> </a:t>
            </a:r>
            <a:r>
              <a:rPr lang="en-US" b="0" smtClean="0">
                <a:solidFill>
                  <a:schemeClr val="tx1"/>
                </a:solidFill>
                <a:latin typeface="Times New Roman" pitchFamily="18" charset="0"/>
              </a:rPr>
              <a:t>FHSS</a:t>
            </a:r>
          </a:p>
        </p:txBody>
      </p:sp>
      <p:sp>
        <p:nvSpPr>
          <p:cNvPr id="89090"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AF21FE1F-2EE6-45B0-8942-04641A0522B7}" type="slidenum">
              <a:rPr lang="en-US">
                <a:latin typeface="Arial" charset="0"/>
              </a:rPr>
              <a:pPr/>
              <a:t>27</a:t>
            </a:fld>
            <a:endParaRPr lang="en-US">
              <a:latin typeface="Arial" charset="0"/>
            </a:endParaRPr>
          </a:p>
        </p:txBody>
      </p:sp>
      <p:pic>
        <p:nvPicPr>
          <p:cNvPr id="89092" name="Picture 4"/>
          <p:cNvPicPr>
            <a:picLocks noChangeAspect="1" noChangeArrowheads="1"/>
          </p:cNvPicPr>
          <p:nvPr/>
        </p:nvPicPr>
        <p:blipFill>
          <a:blip r:embed="rId2" cstate="print"/>
          <a:srcRect/>
          <a:stretch>
            <a:fillRect/>
          </a:stretch>
        </p:blipFill>
        <p:spPr bwMode="auto">
          <a:xfrm>
            <a:off x="990600" y="1981200"/>
            <a:ext cx="6654800" cy="31638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bwMode="auto">
          <a:xfrm>
            <a:off x="304800" y="762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800" smtClean="0">
                <a:latin typeface="Times New Roman" pitchFamily="18" charset="0"/>
              </a:rPr>
              <a:t>Techniques de transmission</a:t>
            </a:r>
            <a:br>
              <a:rPr lang="fr-CA" sz="2800" smtClean="0">
                <a:latin typeface="Times New Roman" pitchFamily="18" charset="0"/>
              </a:rPr>
            </a:br>
            <a:r>
              <a:rPr lang="fr-CA" sz="2800" smtClean="0">
                <a:latin typeface="Times New Roman" pitchFamily="18" charset="0"/>
              </a:rPr>
              <a:t> </a:t>
            </a:r>
            <a:r>
              <a:rPr lang="en-US" b="0" smtClean="0">
                <a:solidFill>
                  <a:schemeClr val="tx1"/>
                </a:solidFill>
                <a:latin typeface="Times New Roman" pitchFamily="18" charset="0"/>
              </a:rPr>
              <a:t>DSSS</a:t>
            </a:r>
          </a:p>
        </p:txBody>
      </p:sp>
      <p:sp>
        <p:nvSpPr>
          <p:cNvPr id="90114"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8FCFE97B-B977-4A45-9364-F361CFD75821}" type="slidenum">
              <a:rPr lang="en-US">
                <a:latin typeface="Arial" charset="0"/>
              </a:rPr>
              <a:pPr/>
              <a:t>28</a:t>
            </a:fld>
            <a:endParaRPr lang="en-US">
              <a:latin typeface="Arial" charset="0"/>
            </a:endParaRPr>
          </a:p>
        </p:txBody>
      </p:sp>
      <p:sp>
        <p:nvSpPr>
          <p:cNvPr id="90116" name="Text Box 3"/>
          <p:cNvSpPr txBox="1">
            <a:spLocks noChangeArrowheads="1"/>
          </p:cNvSpPr>
          <p:nvPr/>
        </p:nvSpPr>
        <p:spPr bwMode="auto">
          <a:xfrm>
            <a:off x="365125" y="1335088"/>
            <a:ext cx="8474075" cy="3935412"/>
          </a:xfrm>
          <a:prstGeom prst="rect">
            <a:avLst/>
          </a:prstGeom>
          <a:noFill/>
          <a:ln w="9525">
            <a:noFill/>
            <a:miter lim="800000"/>
            <a:headEnd/>
            <a:tailEnd/>
          </a:ln>
        </p:spPr>
        <p:txBody>
          <a:bodyPr>
            <a:spAutoFit/>
          </a:bodyPr>
          <a:lstStyle/>
          <a:p>
            <a:r>
              <a:rPr lang="en-US" sz="2800" dirty="0">
                <a:latin typeface="Times New Roman" pitchFamily="18" charset="0"/>
              </a:rPr>
              <a:t>DSSS (Direct Sequence Spread Spectrum) </a:t>
            </a:r>
            <a:r>
              <a:rPr lang="en-US" sz="2800" dirty="0" err="1">
                <a:latin typeface="Times New Roman" pitchFamily="18" charset="0"/>
              </a:rPr>
              <a:t>ou</a:t>
            </a:r>
            <a:r>
              <a:rPr lang="en-US" sz="2800" dirty="0">
                <a:latin typeface="Times New Roman" pitchFamily="18" charset="0"/>
              </a:rPr>
              <a:t> </a:t>
            </a:r>
            <a:r>
              <a:rPr lang="en-US" sz="2800" dirty="0" err="1">
                <a:latin typeface="Times New Roman" pitchFamily="18" charset="0"/>
              </a:rPr>
              <a:t>étalement</a:t>
            </a:r>
            <a:r>
              <a:rPr lang="en-US" sz="2800" dirty="0">
                <a:latin typeface="Times New Roman" pitchFamily="18" charset="0"/>
              </a:rPr>
              <a:t> du </a:t>
            </a:r>
            <a:r>
              <a:rPr lang="en-US" sz="2800" dirty="0" err="1">
                <a:latin typeface="Times New Roman" pitchFamily="18" charset="0"/>
              </a:rPr>
              <a:t>spectre</a:t>
            </a:r>
            <a:r>
              <a:rPr lang="en-US" sz="2800" dirty="0">
                <a:latin typeface="Times New Roman" pitchFamily="18" charset="0"/>
              </a:rPr>
              <a:t> par </a:t>
            </a:r>
            <a:r>
              <a:rPr lang="en-US" sz="2800" dirty="0" err="1">
                <a:latin typeface="Times New Roman" pitchFamily="18" charset="0"/>
              </a:rPr>
              <a:t>séquence</a:t>
            </a:r>
            <a:r>
              <a:rPr lang="en-US" sz="2800" dirty="0">
                <a:latin typeface="Times New Roman" pitchFamily="18" charset="0"/>
              </a:rPr>
              <a:t> </a:t>
            </a:r>
            <a:r>
              <a:rPr lang="en-US" sz="2800" dirty="0" err="1">
                <a:latin typeface="Times New Roman" pitchFamily="18" charset="0"/>
              </a:rPr>
              <a:t>directe</a:t>
            </a:r>
            <a:r>
              <a:rPr lang="en-US" sz="2800" dirty="0">
                <a:latin typeface="Times New Roman" pitchFamily="18" charset="0"/>
              </a:rPr>
              <a:t>. </a:t>
            </a:r>
            <a:r>
              <a:rPr lang="en-US" sz="2800" dirty="0" smtClean="0">
                <a:latin typeface="Times New Roman" pitchFamily="18" charset="0"/>
              </a:rPr>
              <a:t>Le DSSS </a:t>
            </a:r>
            <a:r>
              <a:rPr lang="en-US" sz="2800" dirty="0" err="1">
                <a:latin typeface="Times New Roman" pitchFamily="18" charset="0"/>
              </a:rPr>
              <a:t>est</a:t>
            </a:r>
            <a:r>
              <a:rPr lang="en-US" sz="2800" dirty="0">
                <a:latin typeface="Times New Roman" pitchFamily="18" charset="0"/>
              </a:rPr>
              <a:t> </a:t>
            </a:r>
            <a:r>
              <a:rPr lang="en-US" sz="2800" dirty="0" err="1">
                <a:latin typeface="Times New Roman" pitchFamily="18" charset="0"/>
              </a:rPr>
              <a:t>une</a:t>
            </a:r>
            <a:r>
              <a:rPr lang="en-US" sz="2800" dirty="0">
                <a:latin typeface="Times New Roman" pitchFamily="18" charset="0"/>
              </a:rPr>
              <a:t> technique </a:t>
            </a:r>
            <a:r>
              <a:rPr lang="en-US" sz="2800" dirty="0" err="1">
                <a:latin typeface="Times New Roman" pitchFamily="18" charset="0"/>
              </a:rPr>
              <a:t>dite</a:t>
            </a:r>
            <a:r>
              <a:rPr lang="en-US" sz="2800" dirty="0">
                <a:latin typeface="Times New Roman" pitchFamily="18" charset="0"/>
              </a:rPr>
              <a:t> </a:t>
            </a:r>
            <a:r>
              <a:rPr lang="en-US" sz="2800" dirty="0" err="1">
                <a:latin typeface="Times New Roman" pitchFamily="18" charset="0"/>
              </a:rPr>
              <a:t>à</a:t>
            </a:r>
            <a:r>
              <a:rPr lang="en-US" sz="2800" dirty="0">
                <a:latin typeface="Times New Roman" pitchFamily="18" charset="0"/>
              </a:rPr>
              <a:t> </a:t>
            </a:r>
            <a:r>
              <a:rPr lang="en-US" sz="2800" dirty="0" err="1">
                <a:latin typeface="Times New Roman" pitchFamily="18" charset="0"/>
              </a:rPr>
              <a:t>étalement</a:t>
            </a:r>
            <a:r>
              <a:rPr lang="en-US" sz="2800" dirty="0">
                <a:latin typeface="Times New Roman" pitchFamily="18" charset="0"/>
              </a:rPr>
              <a:t> de </a:t>
            </a:r>
            <a:r>
              <a:rPr lang="en-US" sz="2800" dirty="0" err="1">
                <a:latin typeface="Times New Roman" pitchFamily="18" charset="0"/>
              </a:rPr>
              <a:t>spectre</a:t>
            </a:r>
            <a:r>
              <a:rPr lang="en-US" sz="2800" dirty="0">
                <a:latin typeface="Times New Roman" pitchFamily="18" charset="0"/>
              </a:rPr>
              <a:t> </a:t>
            </a:r>
            <a:r>
              <a:rPr lang="en-US" sz="2800" dirty="0" err="1">
                <a:latin typeface="Times New Roman" pitchFamily="18" charset="0"/>
              </a:rPr>
              <a:t>fonctionnant</a:t>
            </a:r>
            <a:r>
              <a:rPr lang="en-US" sz="2800" dirty="0">
                <a:latin typeface="Times New Roman" pitchFamily="18" charset="0"/>
              </a:rPr>
              <a:t> </a:t>
            </a:r>
            <a:r>
              <a:rPr lang="en-US" sz="2800" dirty="0" err="1">
                <a:latin typeface="Times New Roman" pitchFamily="18" charset="0"/>
              </a:rPr>
              <a:t>sur</a:t>
            </a:r>
            <a:r>
              <a:rPr lang="en-US" sz="2800" dirty="0">
                <a:latin typeface="Times New Roman" pitchFamily="18" charset="0"/>
              </a:rPr>
              <a:t> la </a:t>
            </a:r>
            <a:r>
              <a:rPr lang="en-US" sz="2800" dirty="0" err="1">
                <a:latin typeface="Times New Roman" pitchFamily="18" charset="0"/>
              </a:rPr>
              <a:t>bande</a:t>
            </a:r>
            <a:r>
              <a:rPr lang="en-US" sz="2800" dirty="0">
                <a:latin typeface="Times New Roman" pitchFamily="18" charset="0"/>
              </a:rPr>
              <a:t> ISM des 2,4 GHz. </a:t>
            </a:r>
          </a:p>
          <a:p>
            <a:endParaRPr lang="en-US" sz="2800" dirty="0">
              <a:latin typeface="Times New Roman" pitchFamily="18" charset="0"/>
            </a:endParaRPr>
          </a:p>
          <a:p>
            <a:r>
              <a:rPr lang="en-US" sz="2800" dirty="0" err="1">
                <a:latin typeface="Times New Roman" pitchFamily="18" charset="0"/>
              </a:rPr>
              <a:t>Cette</a:t>
            </a:r>
            <a:r>
              <a:rPr lang="en-US" sz="2800" dirty="0">
                <a:latin typeface="Times New Roman" pitchFamily="18" charset="0"/>
              </a:rPr>
              <a:t> </a:t>
            </a:r>
            <a:r>
              <a:rPr lang="en-US" sz="2800" dirty="0" err="1">
                <a:latin typeface="Times New Roman" pitchFamily="18" charset="0"/>
              </a:rPr>
              <a:t>fois</a:t>
            </a:r>
            <a:r>
              <a:rPr lang="en-US" sz="2800" dirty="0">
                <a:latin typeface="Times New Roman" pitchFamily="18" charset="0"/>
              </a:rPr>
              <a:t>-ci la </a:t>
            </a:r>
            <a:r>
              <a:rPr lang="en-US" sz="2800" dirty="0" err="1">
                <a:latin typeface="Times New Roman" pitchFamily="18" charset="0"/>
              </a:rPr>
              <a:t>bande</a:t>
            </a:r>
            <a:r>
              <a:rPr lang="en-US" sz="2800" dirty="0">
                <a:latin typeface="Times New Roman" pitchFamily="18" charset="0"/>
              </a:rPr>
              <a:t> </a:t>
            </a:r>
            <a:r>
              <a:rPr lang="en-US" sz="2800" dirty="0" err="1">
                <a:latin typeface="Times New Roman" pitchFamily="18" charset="0"/>
              </a:rPr>
              <a:t>est</a:t>
            </a:r>
            <a:r>
              <a:rPr lang="en-US" sz="2800" dirty="0">
                <a:latin typeface="Times New Roman" pitchFamily="18" charset="0"/>
              </a:rPr>
              <a:t> </a:t>
            </a:r>
            <a:r>
              <a:rPr lang="en-US" sz="2800" dirty="0" err="1">
                <a:latin typeface="Times New Roman" pitchFamily="18" charset="0"/>
              </a:rPr>
              <a:t>divisée</a:t>
            </a:r>
            <a:r>
              <a:rPr lang="en-US" sz="2800" dirty="0">
                <a:latin typeface="Times New Roman" pitchFamily="18" charset="0"/>
              </a:rPr>
              <a:t> en 14 </a:t>
            </a:r>
            <a:r>
              <a:rPr lang="en-US" sz="2800" dirty="0" err="1">
                <a:latin typeface="Times New Roman" pitchFamily="18" charset="0"/>
              </a:rPr>
              <a:t>canaux</a:t>
            </a:r>
            <a:r>
              <a:rPr lang="en-US" sz="2800" dirty="0">
                <a:latin typeface="Times New Roman" pitchFamily="18" charset="0"/>
              </a:rPr>
              <a:t> de 20 MHz, </a:t>
            </a:r>
            <a:r>
              <a:rPr lang="en-US" sz="2800" dirty="0" err="1">
                <a:latin typeface="Times New Roman" pitchFamily="18" charset="0"/>
              </a:rPr>
              <a:t>chaque</a:t>
            </a:r>
            <a:r>
              <a:rPr lang="en-US" sz="2800" dirty="0">
                <a:latin typeface="Times New Roman" pitchFamily="18" charset="0"/>
              </a:rPr>
              <a:t> canal de 20 MHz </a:t>
            </a:r>
            <a:r>
              <a:rPr lang="en-US" sz="2800" dirty="0" err="1">
                <a:latin typeface="Times New Roman" pitchFamily="18" charset="0"/>
              </a:rPr>
              <a:t>étant</a:t>
            </a:r>
            <a:r>
              <a:rPr lang="en-US" sz="2800" dirty="0">
                <a:latin typeface="Times New Roman" pitchFamily="18" charset="0"/>
              </a:rPr>
              <a:t> </a:t>
            </a:r>
            <a:r>
              <a:rPr lang="en-US" sz="2800" dirty="0" err="1">
                <a:latin typeface="Times New Roman" pitchFamily="18" charset="0"/>
              </a:rPr>
              <a:t>constitué</a:t>
            </a:r>
            <a:r>
              <a:rPr lang="en-US" sz="2800" dirty="0">
                <a:latin typeface="Times New Roman" pitchFamily="18" charset="0"/>
              </a:rPr>
              <a:t> de </a:t>
            </a:r>
            <a:r>
              <a:rPr lang="en-US" sz="2800" dirty="0" err="1">
                <a:latin typeface="Times New Roman" pitchFamily="18" charset="0"/>
              </a:rPr>
              <a:t>quatre</a:t>
            </a:r>
            <a:r>
              <a:rPr lang="en-US" sz="2800" dirty="0">
                <a:latin typeface="Times New Roman" pitchFamily="18" charset="0"/>
              </a:rPr>
              <a:t> </a:t>
            </a:r>
            <a:r>
              <a:rPr lang="en-US" sz="2800" dirty="0" err="1">
                <a:latin typeface="Times New Roman" pitchFamily="18" charset="0"/>
              </a:rPr>
              <a:t>unités</a:t>
            </a:r>
            <a:r>
              <a:rPr lang="en-US" sz="2800" dirty="0">
                <a:latin typeface="Times New Roman" pitchFamily="18" charset="0"/>
              </a:rPr>
              <a:t> de 5 </a:t>
            </a:r>
            <a:r>
              <a:rPr lang="en-US" sz="2800" dirty="0" err="1">
                <a:latin typeface="Times New Roman" pitchFamily="18" charset="0"/>
              </a:rPr>
              <a:t>MHz.</a:t>
            </a:r>
            <a:r>
              <a:rPr lang="en-US" sz="2800" dirty="0">
                <a:latin typeface="Times New Roman" pitchFamily="18" charset="0"/>
              </a:rPr>
              <a:t> </a:t>
            </a:r>
            <a:r>
              <a:rPr lang="en-US" sz="2800" dirty="0" err="1">
                <a:latin typeface="Times New Roman" pitchFamily="18" charset="0"/>
              </a:rPr>
              <a:t>Chaque</a:t>
            </a:r>
            <a:r>
              <a:rPr lang="en-US" sz="2800" dirty="0">
                <a:latin typeface="Times New Roman" pitchFamily="18" charset="0"/>
              </a:rPr>
              <a:t> canal </a:t>
            </a:r>
            <a:r>
              <a:rPr lang="en-US" sz="2800" dirty="0" err="1">
                <a:latin typeface="Times New Roman" pitchFamily="18" charset="0"/>
              </a:rPr>
              <a:t>est</a:t>
            </a:r>
            <a:r>
              <a:rPr lang="en-US" sz="2800" dirty="0">
                <a:latin typeface="Times New Roman" pitchFamily="18" charset="0"/>
              </a:rPr>
              <a:t> </a:t>
            </a:r>
            <a:r>
              <a:rPr lang="en-US" sz="2800" dirty="0" err="1">
                <a:latin typeface="Times New Roman" pitchFamily="18" charset="0"/>
              </a:rPr>
              <a:t>espacé</a:t>
            </a:r>
            <a:r>
              <a:rPr lang="en-US" sz="2800" dirty="0">
                <a:latin typeface="Times New Roman" pitchFamily="18" charset="0"/>
              </a:rPr>
              <a:t> de 5 MHz, </a:t>
            </a:r>
            <a:r>
              <a:rPr lang="en-US" sz="2800" dirty="0" err="1">
                <a:latin typeface="Times New Roman" pitchFamily="18" charset="0"/>
              </a:rPr>
              <a:t>sauf</a:t>
            </a:r>
            <a:r>
              <a:rPr lang="en-US" sz="2800" dirty="0">
                <a:latin typeface="Times New Roman" pitchFamily="18" charset="0"/>
              </a:rPr>
              <a:t> le canal 14, </a:t>
            </a:r>
            <a:r>
              <a:rPr lang="en-US" sz="2800" dirty="0" err="1">
                <a:latin typeface="Times New Roman" pitchFamily="18" charset="0"/>
              </a:rPr>
              <a:t>espacé</a:t>
            </a:r>
            <a:r>
              <a:rPr lang="en-US" sz="2800" dirty="0">
                <a:latin typeface="Times New Roman" pitchFamily="18" charset="0"/>
              </a:rPr>
              <a:t> de 12 MHz avec le canal 13.</a:t>
            </a:r>
            <a:r>
              <a:rPr lang="en-US" dirty="0"/>
              <a:t> </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bwMode="auto">
          <a:xfrm>
            <a:off x="304800" y="762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800" smtClean="0">
                <a:latin typeface="Times New Roman" pitchFamily="18" charset="0"/>
              </a:rPr>
              <a:t>Techniques de transmission</a:t>
            </a:r>
            <a:br>
              <a:rPr lang="fr-CA" sz="2800" smtClean="0">
                <a:latin typeface="Times New Roman" pitchFamily="18" charset="0"/>
              </a:rPr>
            </a:br>
            <a:r>
              <a:rPr lang="fr-CA" sz="2800" smtClean="0">
                <a:latin typeface="Times New Roman" pitchFamily="18" charset="0"/>
              </a:rPr>
              <a:t> </a:t>
            </a:r>
            <a:r>
              <a:rPr lang="en-US" b="0" smtClean="0">
                <a:solidFill>
                  <a:schemeClr val="tx1"/>
                </a:solidFill>
                <a:latin typeface="Times New Roman" pitchFamily="18" charset="0"/>
              </a:rPr>
              <a:t>DSSS</a:t>
            </a:r>
          </a:p>
        </p:txBody>
      </p:sp>
      <p:sp>
        <p:nvSpPr>
          <p:cNvPr id="92162"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E5CA9AC6-438A-4753-B504-8FE34C548CF4}" type="slidenum">
              <a:rPr lang="en-US">
                <a:latin typeface="Arial" charset="0"/>
              </a:rPr>
              <a:pPr/>
              <a:t>29</a:t>
            </a:fld>
            <a:endParaRPr lang="en-US">
              <a:latin typeface="Arial" charset="0"/>
            </a:endParaRPr>
          </a:p>
        </p:txBody>
      </p:sp>
      <p:sp>
        <p:nvSpPr>
          <p:cNvPr id="92164" name="Text Box 3"/>
          <p:cNvSpPr txBox="1">
            <a:spLocks noChangeArrowheads="1"/>
          </p:cNvSpPr>
          <p:nvPr/>
        </p:nvSpPr>
        <p:spPr bwMode="auto">
          <a:xfrm>
            <a:off x="365125" y="1335088"/>
            <a:ext cx="8474075" cy="3081337"/>
          </a:xfrm>
          <a:prstGeom prst="rect">
            <a:avLst/>
          </a:prstGeom>
          <a:noFill/>
          <a:ln w="9525">
            <a:noFill/>
            <a:miter lim="800000"/>
            <a:headEnd/>
            <a:tailEnd/>
          </a:ln>
        </p:spPr>
        <p:txBody>
          <a:bodyPr>
            <a:spAutoFit/>
          </a:bodyPr>
          <a:lstStyle/>
          <a:p>
            <a:r>
              <a:rPr lang="en-US" sz="2800">
                <a:latin typeface="Times New Roman" pitchFamily="18" charset="0"/>
              </a:rPr>
              <a:t>La largeur de bande étant de 83,5 MHz, on ne peut placer bout à bout 14 canaux de 20 MHz sans les faire se chevaucher. Lorsqu'un canal est sélectionné, le spectre du signal occupe une bande de 10 MHz de chaque côté de la fréquence crête, c'est pour cela qu'on ne peut utiliser que trois canaux distincts (donc trois réseaux) émettant sur une même cellule sans risque d'interférences.</a:t>
            </a:r>
            <a:r>
              <a:rPr lang="en-US"/>
              <a:t>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s-CO" sz="2200" b="1" smtClean="0">
                <a:latin typeface="Times New Roman" pitchFamily="18" charset="0"/>
              </a:rPr>
              <a:t>Caractéristiques des réseaux sans fil</a:t>
            </a:r>
          </a:p>
          <a:p>
            <a:pPr lvl="1" eaLnBrk="1" hangingPunct="1">
              <a:buFontTx/>
              <a:buNone/>
            </a:pPr>
            <a:endParaRPr lang="es-CO" sz="2200" smtClean="0">
              <a:latin typeface="Times New Roman" pitchFamily="18" charset="0"/>
            </a:endParaRPr>
          </a:p>
          <a:p>
            <a:pPr lvl="1" eaLnBrk="1" hangingPunct="1"/>
            <a:r>
              <a:rPr lang="es-CO" sz="2200" b="1" smtClean="0">
                <a:latin typeface="Times New Roman" pitchFamily="18" charset="0"/>
              </a:rPr>
              <a:t>L’air est le médium de communication utilisé.</a:t>
            </a:r>
          </a:p>
          <a:p>
            <a:pPr lvl="2" eaLnBrk="1" hangingPunct="1"/>
            <a:r>
              <a:rPr lang="es-CO" sz="2200" smtClean="0">
                <a:latin typeface="Times New Roman" pitchFamily="18" charset="0"/>
              </a:rPr>
              <a:t>Implique différents effets sur le signal: obstruction, absorption, attéunation, etc. </a:t>
            </a:r>
          </a:p>
          <a:p>
            <a:pPr lvl="1" eaLnBrk="1" hangingPunct="1"/>
            <a:endParaRPr lang="es-CO" sz="2200" smtClean="0">
              <a:latin typeface="Times New Roman" pitchFamily="18" charset="0"/>
            </a:endParaRPr>
          </a:p>
          <a:p>
            <a:pPr lvl="1" eaLnBrk="1" hangingPunct="1"/>
            <a:r>
              <a:rPr lang="es-CO" sz="2200" b="1" smtClean="0">
                <a:latin typeface="Times New Roman" pitchFamily="18" charset="0"/>
              </a:rPr>
              <a:t>Utilise des antennes qui déservent une zone de couverture</a:t>
            </a:r>
          </a:p>
          <a:p>
            <a:pPr lvl="2" eaLnBrk="1" hangingPunct="1"/>
            <a:r>
              <a:rPr lang="es-CO" sz="2200" smtClean="0">
                <a:latin typeface="Times New Roman" pitchFamily="18" charset="0"/>
              </a:rPr>
              <a:t>La zone, généralement hexagonale (peut prendre d’autre forme selon le type d’antenne), peut varier de quelques mètres à plusieurs kilomètres.</a:t>
            </a:r>
          </a:p>
          <a:p>
            <a:pPr lvl="1" eaLnBrk="1" hangingPunct="1"/>
            <a:endParaRPr lang="es-CO" sz="2200" smtClean="0">
              <a:latin typeface="Times New Roman" pitchFamily="18" charset="0"/>
            </a:endParaRPr>
          </a:p>
        </p:txBody>
      </p:sp>
      <p:sp>
        <p:nvSpPr>
          <p:cNvPr id="34818"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604390B7-F420-48EE-AA53-C988E914AB8B}" type="slidenum">
              <a:rPr lang="en-US">
                <a:latin typeface="Arial" charset="0"/>
              </a:rPr>
              <a:pPr/>
              <a:t>3</a:t>
            </a:fld>
            <a:endParaRPr lang="en-US">
              <a:latin typeface="Arial" charset="0"/>
            </a:endParaRPr>
          </a:p>
        </p:txBody>
      </p:sp>
      <p:sp>
        <p:nvSpPr>
          <p:cNvPr id="2" name="ZoneTexte 1"/>
          <p:cNvSpPr txBox="1"/>
          <p:nvPr/>
        </p:nvSpPr>
        <p:spPr>
          <a:xfrm>
            <a:off x="2819400" y="389840"/>
            <a:ext cx="3185487" cy="646331"/>
          </a:xfrm>
          <a:prstGeom prst="rect">
            <a:avLst/>
          </a:prstGeom>
          <a:noFill/>
        </p:spPr>
        <p:txBody>
          <a:bodyPr wrap="none" rtlCol="0">
            <a:spAutoFit/>
          </a:bodyPr>
          <a:lstStyle/>
          <a:p>
            <a:r>
              <a:rPr lang="en-CA" sz="3600" dirty="0" err="1" smtClean="0">
                <a:latin typeface="Times New Roman" pitchFamily="18" charset="0"/>
                <a:cs typeface="Times New Roman" pitchFamily="18" charset="0"/>
              </a:rPr>
              <a:t>Réseaux</a:t>
            </a:r>
            <a:r>
              <a:rPr lang="en-CA" sz="3600" dirty="0" smtClean="0">
                <a:latin typeface="Times New Roman" pitchFamily="18" charset="0"/>
                <a:cs typeface="Times New Roman" pitchFamily="18" charset="0"/>
              </a:rPr>
              <a:t> sans </a:t>
            </a:r>
            <a:r>
              <a:rPr lang="en-CA" sz="3600" dirty="0" err="1" smtClean="0">
                <a:latin typeface="Times New Roman" pitchFamily="18" charset="0"/>
                <a:cs typeface="Times New Roman" pitchFamily="18" charset="0"/>
              </a:rPr>
              <a:t>fil</a:t>
            </a:r>
            <a:endParaRPr lang="fr-CA" sz="3600" dirty="0">
              <a:latin typeface="Times New Roman" pitchFamily="18" charset="0"/>
              <a:cs typeface="Times New Roman" pitchFamily="18" charset="0"/>
            </a:endParaRPr>
          </a:p>
        </p:txBody>
      </p:sp>
    </p:spTree>
    <p:extLst>
      <p:ext uri="{BB962C8B-B14F-4D97-AF65-F5344CB8AC3E}">
        <p14:creationId xmlns:p14="http://schemas.microsoft.com/office/powerpoint/2010/main" val="31438310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bwMode="auto">
          <a:xfrm>
            <a:off x="4572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800" smtClean="0">
                <a:latin typeface="Times New Roman" pitchFamily="18" charset="0"/>
              </a:rPr>
              <a:t>Techniques de transmission</a:t>
            </a:r>
            <a:br>
              <a:rPr lang="fr-CA" sz="2800" smtClean="0">
                <a:latin typeface="Times New Roman" pitchFamily="18" charset="0"/>
              </a:rPr>
            </a:br>
            <a:r>
              <a:rPr lang="fr-CA" sz="2800" smtClean="0">
                <a:latin typeface="Times New Roman" pitchFamily="18" charset="0"/>
              </a:rPr>
              <a:t> </a:t>
            </a:r>
            <a:r>
              <a:rPr lang="en-US" b="0" smtClean="0">
                <a:solidFill>
                  <a:schemeClr val="tx1"/>
                </a:solidFill>
                <a:latin typeface="Times New Roman" pitchFamily="18" charset="0"/>
              </a:rPr>
              <a:t>DSSS</a:t>
            </a:r>
          </a:p>
        </p:txBody>
      </p:sp>
      <p:sp>
        <p:nvSpPr>
          <p:cNvPr id="93186"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4DFC8410-F544-4420-A1A7-66E8369CCE70}" type="slidenum">
              <a:rPr lang="en-US">
                <a:latin typeface="Arial" charset="0"/>
              </a:rPr>
              <a:pPr/>
              <a:t>30</a:t>
            </a:fld>
            <a:endParaRPr lang="en-US">
              <a:latin typeface="Arial" charset="0"/>
            </a:endParaRPr>
          </a:p>
        </p:txBody>
      </p:sp>
      <p:pic>
        <p:nvPicPr>
          <p:cNvPr id="93188" name="Picture 4"/>
          <p:cNvPicPr>
            <a:picLocks noChangeAspect="1" noChangeArrowheads="1"/>
          </p:cNvPicPr>
          <p:nvPr/>
        </p:nvPicPr>
        <p:blipFill>
          <a:blip r:embed="rId2" cstate="print"/>
          <a:srcRect/>
          <a:stretch>
            <a:fillRect/>
          </a:stretch>
        </p:blipFill>
        <p:spPr bwMode="auto">
          <a:xfrm>
            <a:off x="990600" y="1757363"/>
            <a:ext cx="7467600" cy="34861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FR" altLang="ko-KR" sz="2800" smtClean="0">
                <a:latin typeface="Times New Roman" pitchFamily="18" charset="0"/>
                <a:ea typeface="굴림" charset="-127"/>
              </a:rPr>
              <a:t>Le principe de l'OFDM (</a:t>
            </a:r>
            <a:r>
              <a:rPr lang="en-US" altLang="ko-KR" sz="2800" b="1" i="1" smtClean="0">
                <a:latin typeface="Times New Roman" pitchFamily="18" charset="0"/>
                <a:ea typeface="굴림" charset="-127"/>
              </a:rPr>
              <a:t>Orthogonal Frequency Division Multiplexing</a:t>
            </a:r>
            <a:r>
              <a:rPr lang="en-US" altLang="ko-KR" sz="2800" smtClean="0">
                <a:latin typeface="Times New Roman" pitchFamily="18" charset="0"/>
                <a:ea typeface="굴림" charset="-127"/>
              </a:rPr>
              <a:t> ) </a:t>
            </a:r>
            <a:r>
              <a:rPr lang="fr-FR" altLang="ko-KR" sz="2800" smtClean="0">
                <a:latin typeface="Times New Roman" pitchFamily="18" charset="0"/>
                <a:ea typeface="굴림" charset="-127"/>
              </a:rPr>
              <a:t>consiste à répartir sur un grand nombre de sous-porteuses le signal numérique que l'on veut transmettre. Comme si l'on combinait le signal à transmettre sur un grand nombre de systèmes de transmission (exemple : des émetteurs) indépendants et à des fréquences différentes.</a:t>
            </a:r>
            <a:endParaRPr lang="en-US" sz="2800" smtClean="0">
              <a:latin typeface="Times New Roman" pitchFamily="18" charset="0"/>
            </a:endParaRPr>
          </a:p>
        </p:txBody>
      </p:sp>
      <p:sp>
        <p:nvSpPr>
          <p:cNvPr id="94210"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FEFDB6AE-ABDE-4EA6-AD2E-338828E2F4B7}" type="slidenum">
              <a:rPr lang="en-US">
                <a:latin typeface="Arial" charset="0"/>
              </a:rPr>
              <a:pPr/>
              <a:t>31</a:t>
            </a:fld>
            <a:endParaRPr lang="en-US">
              <a:latin typeface="Arial" charset="0"/>
            </a:endParaRPr>
          </a:p>
        </p:txBody>
      </p:sp>
      <p:sp>
        <p:nvSpPr>
          <p:cNvPr id="94212" name="Rectangle 4"/>
          <p:cNvSpPr>
            <a:spLocks noChangeArrowheads="1"/>
          </p:cNvSpPr>
          <p:nvPr/>
        </p:nvSpPr>
        <p:spPr bwMode="auto">
          <a:xfrm>
            <a:off x="228600" y="228600"/>
            <a:ext cx="8229600" cy="1143000"/>
          </a:xfrm>
          <a:prstGeom prst="rect">
            <a:avLst/>
          </a:prstGeom>
          <a:noFill/>
          <a:ln w="9525">
            <a:noFill/>
            <a:miter lim="800000"/>
            <a:headEnd/>
            <a:tailEnd/>
          </a:ln>
        </p:spPr>
        <p:txBody>
          <a:bodyPr/>
          <a:lstStyle/>
          <a:p>
            <a:pPr algn="ctr"/>
            <a:r>
              <a:rPr lang="fr-CA" sz="2800" b="1">
                <a:solidFill>
                  <a:schemeClr val="tx2"/>
                </a:solidFill>
                <a:latin typeface="Times New Roman" pitchFamily="18" charset="0"/>
              </a:rPr>
              <a:t>Techniques de transmission :  </a:t>
            </a:r>
            <a:r>
              <a:rPr lang="en-US" sz="3200">
                <a:latin typeface="Times New Roman" pitchFamily="18" charset="0"/>
              </a:rPr>
              <a:t>OFDM</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487362"/>
          </a:xfrm>
        </p:spPr>
        <p:txBody>
          <a:bodyPr>
            <a:normAutofit fontScale="90000"/>
          </a:bodyPr>
          <a:lstStyle/>
          <a:p>
            <a:pPr algn="ctr"/>
            <a:r>
              <a:rPr lang="en-CA" dirty="0" smtClean="0"/>
              <a:t>Modulation</a:t>
            </a:r>
            <a:endParaRPr lang="fr-CA" dirty="0"/>
          </a:p>
        </p:txBody>
      </p:sp>
      <p:pic>
        <p:nvPicPr>
          <p:cNvPr id="31746" name="Picture 2" descr="http://cdn4.explainthatstuff.com/wireless-technologies-fdma-tdma-cdma-ofd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207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ce réservé du numéro de diapositive 1"/>
          <p:cNvSpPr>
            <a:spLocks noGrp="1"/>
          </p:cNvSpPr>
          <p:nvPr>
            <p:ph type="sldNum" sz="quarter" idx="12"/>
          </p:nvPr>
        </p:nvSpPr>
        <p:spPr>
          <a:xfrm>
            <a:off x="7010400" y="6356350"/>
            <a:ext cx="2133600" cy="365125"/>
          </a:xfrm>
          <a:prstGeom prst="rect">
            <a:avLst/>
          </a:prstGeom>
          <a:noFill/>
        </p:spPr>
        <p:txBody>
          <a:bodyPr/>
          <a:lstStyle/>
          <a:p>
            <a:fld id="{60AD918F-4CBD-43AB-8DBB-842618BFBCEC}" type="slidenum">
              <a:rPr lang="en-US">
                <a:latin typeface="Arial" charset="0"/>
              </a:rPr>
              <a:pPr/>
              <a:t>33</a:t>
            </a:fld>
            <a:endParaRPr lang="en-US">
              <a:latin typeface="Arial" charset="0"/>
            </a:endParaRPr>
          </a:p>
        </p:txBody>
      </p:sp>
      <p:sp>
        <p:nvSpPr>
          <p:cNvPr id="103427" name="Espace réservé du numéro de diapositive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9982284-E3A3-4DDD-B37B-5D50EE2D92DC}" type="slidenum">
              <a:rPr lang="fr-FR" sz="1400">
                <a:latin typeface="Times New Roman" pitchFamily="18" charset="0"/>
              </a:rPr>
              <a:pPr algn="r"/>
              <a:t>33</a:t>
            </a:fld>
            <a:endParaRPr lang="fr-FR" sz="1400">
              <a:latin typeface="Times New Roman" pitchFamily="18" charset="0"/>
            </a:endParaRPr>
          </a:p>
        </p:txBody>
      </p:sp>
      <p:sp>
        <p:nvSpPr>
          <p:cNvPr id="103428" name="Line 2"/>
          <p:cNvSpPr>
            <a:spLocks noChangeShapeType="1"/>
          </p:cNvSpPr>
          <p:nvPr/>
        </p:nvSpPr>
        <p:spPr bwMode="auto">
          <a:xfrm>
            <a:off x="0" y="838200"/>
            <a:ext cx="9144000" cy="0"/>
          </a:xfrm>
          <a:prstGeom prst="line">
            <a:avLst/>
          </a:prstGeom>
          <a:noFill/>
          <a:ln w="57150">
            <a:solidFill>
              <a:schemeClr val="accent2"/>
            </a:solidFill>
            <a:round/>
            <a:headEnd/>
            <a:tailEnd/>
          </a:ln>
        </p:spPr>
        <p:txBody>
          <a:bodyPr/>
          <a:lstStyle/>
          <a:p>
            <a:endParaRPr lang="en-US"/>
          </a:p>
        </p:txBody>
      </p:sp>
      <p:sp>
        <p:nvSpPr>
          <p:cNvPr id="103430" name="Rectangle 6"/>
          <p:cNvSpPr>
            <a:spLocks noChangeArrowheads="1"/>
          </p:cNvSpPr>
          <p:nvPr/>
        </p:nvSpPr>
        <p:spPr bwMode="auto">
          <a:xfrm>
            <a:off x="228600" y="228600"/>
            <a:ext cx="8229600" cy="1143000"/>
          </a:xfrm>
          <a:prstGeom prst="rect">
            <a:avLst/>
          </a:prstGeom>
          <a:noFill/>
          <a:ln w="9525">
            <a:noFill/>
            <a:miter lim="800000"/>
            <a:headEnd/>
            <a:tailEnd/>
          </a:ln>
        </p:spPr>
        <p:txBody>
          <a:bodyPr/>
          <a:lstStyle/>
          <a:p>
            <a:pPr algn="ctr"/>
            <a:r>
              <a:rPr lang="fr-CA" sz="2800" b="1">
                <a:solidFill>
                  <a:schemeClr val="tx2"/>
                </a:solidFill>
                <a:latin typeface="Times New Roman" pitchFamily="18" charset="0"/>
              </a:rPr>
              <a:t>Techniques de transmission :  </a:t>
            </a:r>
            <a:r>
              <a:rPr lang="en-US" sz="3200">
                <a:latin typeface="Times New Roman" pitchFamily="18" charset="0"/>
              </a:rPr>
              <a:t>OFDM</a:t>
            </a:r>
          </a:p>
        </p:txBody>
      </p:sp>
      <p:pic>
        <p:nvPicPr>
          <p:cNvPr id="2" name="Image 1"/>
          <p:cNvPicPr>
            <a:picLocks noChangeAspect="1"/>
          </p:cNvPicPr>
          <p:nvPr/>
        </p:nvPicPr>
        <p:blipFill>
          <a:blip r:embed="rId3"/>
          <a:stretch>
            <a:fillRect/>
          </a:stretch>
        </p:blipFill>
        <p:spPr>
          <a:xfrm>
            <a:off x="838200" y="1447800"/>
            <a:ext cx="7228881" cy="3530600"/>
          </a:xfrm>
          <a:prstGeom prst="rect">
            <a:avLst/>
          </a:prstGeom>
        </p:spPr>
      </p:pic>
      <p:sp>
        <p:nvSpPr>
          <p:cNvPr id="3" name="ZoneTexte 2"/>
          <p:cNvSpPr txBox="1"/>
          <p:nvPr/>
        </p:nvSpPr>
        <p:spPr>
          <a:xfrm>
            <a:off x="5867400" y="5715000"/>
            <a:ext cx="1484651" cy="215444"/>
          </a:xfrm>
          <a:prstGeom prst="rect">
            <a:avLst/>
          </a:prstGeom>
          <a:noFill/>
        </p:spPr>
        <p:txBody>
          <a:bodyPr wrap="none" rtlCol="0">
            <a:spAutoFit/>
          </a:bodyPr>
          <a:lstStyle/>
          <a:p>
            <a:r>
              <a:rPr lang="fr-FR" sz="800" dirty="0" smtClean="0"/>
              <a:t>Source: </a:t>
            </a:r>
            <a:r>
              <a:rPr lang="fr-FR" sz="800" dirty="0"/>
              <a:t>Divergent Dynamics</a:t>
            </a:r>
            <a:endParaRPr lang="fr-FR" sz="800"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Espace réservé du numéro de diapositive 1"/>
          <p:cNvSpPr>
            <a:spLocks noGrp="1"/>
          </p:cNvSpPr>
          <p:nvPr>
            <p:ph type="sldNum" sz="quarter" idx="12"/>
          </p:nvPr>
        </p:nvSpPr>
        <p:spPr>
          <a:xfrm>
            <a:off x="7010400" y="6356350"/>
            <a:ext cx="2133600" cy="365125"/>
          </a:xfrm>
          <a:prstGeom prst="rect">
            <a:avLst/>
          </a:prstGeom>
          <a:noFill/>
        </p:spPr>
        <p:txBody>
          <a:bodyPr/>
          <a:lstStyle/>
          <a:p>
            <a:fld id="{7A7FDE01-D52C-4B97-9F0C-497574962833}" type="slidenum">
              <a:rPr lang="en-US">
                <a:latin typeface="Arial" charset="0"/>
              </a:rPr>
              <a:pPr/>
              <a:t>34</a:t>
            </a:fld>
            <a:endParaRPr lang="en-US">
              <a:latin typeface="Arial" charset="0"/>
            </a:endParaRPr>
          </a:p>
        </p:txBody>
      </p:sp>
      <p:sp>
        <p:nvSpPr>
          <p:cNvPr id="104451" name="Espace réservé du numéro de diapositive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9F47595-696C-4CFC-9295-3B91A9183409}" type="slidenum">
              <a:rPr lang="fr-FR" sz="1400">
                <a:latin typeface="Times New Roman" pitchFamily="18" charset="0"/>
              </a:rPr>
              <a:pPr algn="r"/>
              <a:t>34</a:t>
            </a:fld>
            <a:endParaRPr lang="fr-FR" sz="1400">
              <a:latin typeface="Times New Roman" pitchFamily="18" charset="0"/>
            </a:endParaRPr>
          </a:p>
        </p:txBody>
      </p:sp>
      <p:sp>
        <p:nvSpPr>
          <p:cNvPr id="104452" name="Line 2"/>
          <p:cNvSpPr>
            <a:spLocks noChangeShapeType="1"/>
          </p:cNvSpPr>
          <p:nvPr/>
        </p:nvSpPr>
        <p:spPr bwMode="auto">
          <a:xfrm>
            <a:off x="0" y="838200"/>
            <a:ext cx="9144000" cy="0"/>
          </a:xfrm>
          <a:prstGeom prst="line">
            <a:avLst/>
          </a:prstGeom>
          <a:noFill/>
          <a:ln w="57150">
            <a:solidFill>
              <a:schemeClr val="accent2"/>
            </a:solidFill>
            <a:round/>
            <a:headEnd/>
            <a:tailEnd/>
          </a:ln>
        </p:spPr>
        <p:txBody>
          <a:bodyPr/>
          <a:lstStyle/>
          <a:p>
            <a:endParaRPr lang="en-US"/>
          </a:p>
        </p:txBody>
      </p:sp>
      <p:sp>
        <p:nvSpPr>
          <p:cNvPr id="104453" name="Text Box 5"/>
          <p:cNvSpPr txBox="1">
            <a:spLocks noChangeArrowheads="1"/>
          </p:cNvSpPr>
          <p:nvPr/>
        </p:nvSpPr>
        <p:spPr bwMode="auto">
          <a:xfrm>
            <a:off x="377825" y="1071563"/>
            <a:ext cx="8442325" cy="4254500"/>
          </a:xfrm>
          <a:prstGeom prst="rect">
            <a:avLst/>
          </a:prstGeom>
          <a:noFill/>
          <a:ln w="9525">
            <a:noFill/>
            <a:miter lim="800000"/>
            <a:headEnd/>
            <a:tailEnd/>
          </a:ln>
        </p:spPr>
        <p:txBody>
          <a:bodyPr>
            <a:spAutoFit/>
          </a:bodyPr>
          <a:lstStyle/>
          <a:p>
            <a:pPr>
              <a:lnSpc>
                <a:spcPct val="90000"/>
              </a:lnSpc>
              <a:spcBef>
                <a:spcPct val="50000"/>
              </a:spcBef>
            </a:pPr>
            <a:r>
              <a:rPr lang="en-US" dirty="0">
                <a:latin typeface="Times New Roman" pitchFamily="18" charset="0"/>
              </a:rPr>
              <a:t>Le </a:t>
            </a:r>
            <a:r>
              <a:rPr lang="en-US" dirty="0" err="1">
                <a:latin typeface="Times New Roman" pitchFamily="18" charset="0"/>
              </a:rPr>
              <a:t>phénomène</a:t>
            </a:r>
            <a:r>
              <a:rPr lang="en-US" dirty="0">
                <a:latin typeface="Times New Roman" pitchFamily="18" charset="0"/>
              </a:rPr>
              <a:t> de propagation </a:t>
            </a:r>
            <a:r>
              <a:rPr lang="en-US" dirty="0" err="1">
                <a:latin typeface="Times New Roman" pitchFamily="18" charset="0"/>
              </a:rPr>
              <a:t>est</a:t>
            </a:r>
            <a:r>
              <a:rPr lang="en-US" dirty="0">
                <a:latin typeface="Times New Roman" pitchFamily="18" charset="0"/>
              </a:rPr>
              <a:t> un </a:t>
            </a:r>
            <a:r>
              <a:rPr lang="en-US" dirty="0" err="1">
                <a:latin typeface="Times New Roman" pitchFamily="18" charset="0"/>
              </a:rPr>
              <a:t>élément</a:t>
            </a:r>
            <a:r>
              <a:rPr lang="en-US" dirty="0">
                <a:latin typeface="Times New Roman" pitchFamily="18" charset="0"/>
              </a:rPr>
              <a:t> </a:t>
            </a:r>
            <a:r>
              <a:rPr lang="en-US" dirty="0" err="1">
                <a:latin typeface="Times New Roman" pitchFamily="18" charset="0"/>
              </a:rPr>
              <a:t>déterminant</a:t>
            </a:r>
            <a:r>
              <a:rPr lang="en-US" dirty="0">
                <a:latin typeface="Times New Roman" pitchFamily="18" charset="0"/>
              </a:rPr>
              <a:t> </a:t>
            </a:r>
            <a:r>
              <a:rPr lang="en-US" dirty="0" err="1">
                <a:latin typeface="Times New Roman" pitchFamily="18" charset="0"/>
              </a:rPr>
              <a:t>dans</a:t>
            </a:r>
            <a:r>
              <a:rPr lang="en-US" dirty="0">
                <a:latin typeface="Times New Roman" pitchFamily="18" charset="0"/>
              </a:rPr>
              <a:t> la transmission radio. </a:t>
            </a:r>
            <a:r>
              <a:rPr lang="en-US" dirty="0" err="1">
                <a:latin typeface="Times New Roman" pitchFamily="18" charset="0"/>
              </a:rPr>
              <a:t>Suivant</a:t>
            </a:r>
            <a:r>
              <a:rPr lang="en-US" dirty="0">
                <a:latin typeface="Times New Roman" pitchFamily="18" charset="0"/>
              </a:rPr>
              <a:t> le type </a:t>
            </a:r>
            <a:r>
              <a:rPr lang="en-US" dirty="0" err="1">
                <a:latin typeface="Times New Roman" pitchFamily="18" charset="0"/>
              </a:rPr>
              <a:t>d'environnement</a:t>
            </a:r>
            <a:r>
              <a:rPr lang="en-US" dirty="0">
                <a:latin typeface="Times New Roman" pitchFamily="18" charset="0"/>
              </a:rPr>
              <a:t>, les </a:t>
            </a:r>
            <a:r>
              <a:rPr lang="en-US" dirty="0" err="1">
                <a:latin typeface="Times New Roman" pitchFamily="18" charset="0"/>
              </a:rPr>
              <a:t>caractéristiques</a:t>
            </a:r>
            <a:r>
              <a:rPr lang="en-US" dirty="0">
                <a:latin typeface="Times New Roman" pitchFamily="18" charset="0"/>
              </a:rPr>
              <a:t> </a:t>
            </a:r>
            <a:r>
              <a:rPr lang="en-US" dirty="0" err="1">
                <a:latin typeface="Times New Roman" pitchFamily="18" charset="0"/>
              </a:rPr>
              <a:t>d'émission</a:t>
            </a:r>
            <a:r>
              <a:rPr lang="en-US" dirty="0">
                <a:latin typeface="Times New Roman" pitchFamily="18" charset="0"/>
              </a:rPr>
              <a:t> et de </a:t>
            </a:r>
            <a:r>
              <a:rPr lang="en-US" dirty="0" err="1">
                <a:latin typeface="Times New Roman" pitchFamily="18" charset="0"/>
              </a:rPr>
              <a:t>réception</a:t>
            </a:r>
            <a:r>
              <a:rPr lang="en-US" dirty="0">
                <a:latin typeface="Times New Roman" pitchFamily="18" charset="0"/>
              </a:rPr>
              <a:t> </a:t>
            </a:r>
            <a:r>
              <a:rPr lang="en-US" dirty="0" err="1">
                <a:latin typeface="Times New Roman" pitchFamily="18" charset="0"/>
              </a:rPr>
              <a:t>vont</a:t>
            </a:r>
            <a:r>
              <a:rPr lang="en-US" dirty="0">
                <a:latin typeface="Times New Roman" pitchFamily="18" charset="0"/>
              </a:rPr>
              <a:t> </a:t>
            </a:r>
            <a:r>
              <a:rPr lang="en-US" dirty="0" err="1">
                <a:latin typeface="Times New Roman" pitchFamily="18" charset="0"/>
              </a:rPr>
              <a:t>être</a:t>
            </a:r>
            <a:r>
              <a:rPr lang="en-US" dirty="0">
                <a:latin typeface="Times New Roman" pitchFamily="18" charset="0"/>
              </a:rPr>
              <a:t> </a:t>
            </a:r>
            <a:r>
              <a:rPr lang="en-US" dirty="0" err="1">
                <a:latin typeface="Times New Roman" pitchFamily="18" charset="0"/>
              </a:rPr>
              <a:t>profondément</a:t>
            </a:r>
            <a:r>
              <a:rPr lang="en-US" dirty="0">
                <a:latin typeface="Times New Roman" pitchFamily="18" charset="0"/>
              </a:rPr>
              <a:t> </a:t>
            </a:r>
            <a:r>
              <a:rPr lang="en-US" dirty="0" err="1">
                <a:latin typeface="Times New Roman" pitchFamily="18" charset="0"/>
              </a:rPr>
              <a:t>modifiées</a:t>
            </a:r>
            <a:r>
              <a:rPr lang="en-US" dirty="0">
                <a:latin typeface="Times New Roman" pitchFamily="18" charset="0"/>
              </a:rPr>
              <a:t>. </a:t>
            </a:r>
          </a:p>
          <a:p>
            <a:pPr>
              <a:lnSpc>
                <a:spcPct val="90000"/>
              </a:lnSpc>
              <a:spcBef>
                <a:spcPct val="50000"/>
              </a:spcBef>
            </a:pPr>
            <a:r>
              <a:rPr lang="en-US" dirty="0">
                <a:latin typeface="Times New Roman" pitchFamily="18" charset="0"/>
              </a:rPr>
              <a:t>En propagation </a:t>
            </a:r>
            <a:r>
              <a:rPr lang="en-US" dirty="0" err="1">
                <a:latin typeface="Times New Roman" pitchFamily="18" charset="0"/>
              </a:rPr>
              <a:t>directe</a:t>
            </a:r>
            <a:r>
              <a:rPr lang="en-US" dirty="0">
                <a:latin typeface="Times New Roman" pitchFamily="18" charset="0"/>
              </a:rPr>
              <a:t>, le signal </a:t>
            </a:r>
            <a:r>
              <a:rPr lang="en-US" dirty="0" err="1">
                <a:latin typeface="Times New Roman" pitchFamily="18" charset="0"/>
              </a:rPr>
              <a:t>reçu</a:t>
            </a:r>
            <a:r>
              <a:rPr lang="en-US" dirty="0">
                <a:latin typeface="Times New Roman" pitchFamily="18" charset="0"/>
              </a:rPr>
              <a:t> </a:t>
            </a:r>
            <a:r>
              <a:rPr lang="en-US" dirty="0" err="1">
                <a:latin typeface="Times New Roman" pitchFamily="18" charset="0"/>
              </a:rPr>
              <a:t>va</a:t>
            </a:r>
            <a:r>
              <a:rPr lang="en-US" dirty="0">
                <a:latin typeface="Times New Roman" pitchFamily="18" charset="0"/>
              </a:rPr>
              <a:t> </a:t>
            </a:r>
            <a:r>
              <a:rPr lang="en-US" dirty="0" err="1">
                <a:latin typeface="Times New Roman" pitchFamily="18" charset="0"/>
              </a:rPr>
              <a:t>décroître</a:t>
            </a:r>
            <a:r>
              <a:rPr lang="en-US" dirty="0">
                <a:latin typeface="Times New Roman" pitchFamily="18" charset="0"/>
              </a:rPr>
              <a:t> de </a:t>
            </a:r>
            <a:r>
              <a:rPr lang="en-US" dirty="0" err="1">
                <a:latin typeface="Times New Roman" pitchFamily="18" charset="0"/>
              </a:rPr>
              <a:t>façon</a:t>
            </a:r>
            <a:r>
              <a:rPr lang="en-US" dirty="0">
                <a:latin typeface="Times New Roman" pitchFamily="18" charset="0"/>
              </a:rPr>
              <a:t> </a:t>
            </a:r>
            <a:r>
              <a:rPr lang="en-US" dirty="0" err="1">
                <a:latin typeface="Times New Roman" pitchFamily="18" charset="0"/>
              </a:rPr>
              <a:t>linéaire</a:t>
            </a:r>
            <a:r>
              <a:rPr lang="en-US" dirty="0">
                <a:latin typeface="Times New Roman" pitchFamily="18" charset="0"/>
              </a:rPr>
              <a:t>, </a:t>
            </a:r>
            <a:r>
              <a:rPr lang="en-US" dirty="0" err="1">
                <a:latin typeface="Times New Roman" pitchFamily="18" charset="0"/>
              </a:rPr>
              <a:t>tandis</a:t>
            </a:r>
            <a:r>
              <a:rPr lang="en-US" dirty="0">
                <a:latin typeface="Times New Roman" pitchFamily="18" charset="0"/>
              </a:rPr>
              <a:t> </a:t>
            </a:r>
            <a:r>
              <a:rPr lang="en-US" dirty="0" err="1">
                <a:latin typeface="Times New Roman" pitchFamily="18" charset="0"/>
              </a:rPr>
              <a:t>qu'en</a:t>
            </a:r>
            <a:r>
              <a:rPr lang="en-US" dirty="0">
                <a:latin typeface="Times New Roman" pitchFamily="18" charset="0"/>
              </a:rPr>
              <a:t> milieu </a:t>
            </a:r>
            <a:r>
              <a:rPr lang="en-US" dirty="0" err="1">
                <a:latin typeface="Times New Roman" pitchFamily="18" charset="0"/>
              </a:rPr>
              <a:t>confiné</a:t>
            </a:r>
            <a:r>
              <a:rPr lang="en-US" dirty="0">
                <a:latin typeface="Times New Roman" pitchFamily="18" charset="0"/>
              </a:rPr>
              <a:t>, le signal </a:t>
            </a:r>
            <a:r>
              <a:rPr lang="en-US" dirty="0" err="1">
                <a:latin typeface="Times New Roman" pitchFamily="18" charset="0"/>
              </a:rPr>
              <a:t>reçu</a:t>
            </a:r>
            <a:r>
              <a:rPr lang="en-US" dirty="0">
                <a:latin typeface="Times New Roman" pitchFamily="18" charset="0"/>
              </a:rPr>
              <a:t> </a:t>
            </a:r>
            <a:r>
              <a:rPr lang="en-US" dirty="0" err="1">
                <a:latin typeface="Times New Roman" pitchFamily="18" charset="0"/>
              </a:rPr>
              <a:t>subit</a:t>
            </a:r>
            <a:r>
              <a:rPr lang="en-US" dirty="0">
                <a:latin typeface="Times New Roman" pitchFamily="18" charset="0"/>
              </a:rPr>
              <a:t> des modifications </a:t>
            </a:r>
            <a:r>
              <a:rPr lang="en-US" dirty="0" err="1">
                <a:latin typeface="Times New Roman" pitchFamily="18" charset="0"/>
              </a:rPr>
              <a:t>lors</a:t>
            </a:r>
            <a:r>
              <a:rPr lang="en-US" dirty="0">
                <a:latin typeface="Times New Roman" pitchFamily="18" charset="0"/>
              </a:rPr>
              <a:t> de son </a:t>
            </a:r>
            <a:r>
              <a:rPr lang="en-US" dirty="0" err="1">
                <a:latin typeface="Times New Roman" pitchFamily="18" charset="0"/>
              </a:rPr>
              <a:t>trajet</a:t>
            </a:r>
            <a:r>
              <a:rPr lang="en-US" dirty="0">
                <a:latin typeface="Times New Roman" pitchFamily="18" charset="0"/>
              </a:rPr>
              <a:t>. </a:t>
            </a:r>
          </a:p>
          <a:p>
            <a:pPr>
              <a:lnSpc>
                <a:spcPct val="90000"/>
              </a:lnSpc>
              <a:spcBef>
                <a:spcPct val="50000"/>
              </a:spcBef>
            </a:pPr>
            <a:r>
              <a:rPr lang="en-US" dirty="0">
                <a:latin typeface="Times New Roman" pitchFamily="18" charset="0"/>
              </a:rPr>
              <a:t>Il </a:t>
            </a:r>
            <a:r>
              <a:rPr lang="en-US" dirty="0" err="1">
                <a:latin typeface="Times New Roman" pitchFamily="18" charset="0"/>
              </a:rPr>
              <a:t>peut</a:t>
            </a:r>
            <a:r>
              <a:rPr lang="en-US" dirty="0">
                <a:latin typeface="Times New Roman" pitchFamily="18" charset="0"/>
              </a:rPr>
              <a:t> </a:t>
            </a:r>
            <a:r>
              <a:rPr lang="en-US" dirty="0" err="1">
                <a:latin typeface="Times New Roman" pitchFamily="18" charset="0"/>
              </a:rPr>
              <a:t>être</a:t>
            </a:r>
            <a:r>
              <a:rPr lang="en-US" dirty="0">
                <a:latin typeface="Times New Roman" pitchFamily="18" charset="0"/>
              </a:rPr>
              <a:t> </a:t>
            </a:r>
            <a:r>
              <a:rPr lang="en-US" dirty="0" err="1">
                <a:latin typeface="Times New Roman" pitchFamily="18" charset="0"/>
              </a:rPr>
              <a:t>atténué</a:t>
            </a:r>
            <a:r>
              <a:rPr lang="en-US" dirty="0">
                <a:latin typeface="Times New Roman" pitchFamily="18" charset="0"/>
              </a:rPr>
              <a:t>, </a:t>
            </a:r>
            <a:r>
              <a:rPr lang="en-US" dirty="0" err="1">
                <a:latin typeface="Times New Roman" pitchFamily="18" charset="0"/>
              </a:rPr>
              <a:t>diffracté</a:t>
            </a:r>
            <a:r>
              <a:rPr lang="en-US" dirty="0">
                <a:latin typeface="Times New Roman" pitchFamily="18" charset="0"/>
              </a:rPr>
              <a:t>, et </a:t>
            </a:r>
            <a:r>
              <a:rPr lang="en-US" dirty="0" err="1">
                <a:latin typeface="Times New Roman" pitchFamily="18" charset="0"/>
              </a:rPr>
              <a:t>également</a:t>
            </a:r>
            <a:r>
              <a:rPr lang="en-US" dirty="0">
                <a:latin typeface="Times New Roman" pitchFamily="18" charset="0"/>
              </a:rPr>
              <a:t> </a:t>
            </a:r>
            <a:r>
              <a:rPr lang="en-US" dirty="0" err="1">
                <a:latin typeface="Times New Roman" pitchFamily="18" charset="0"/>
              </a:rPr>
              <a:t>réfléchi</a:t>
            </a:r>
            <a:r>
              <a:rPr lang="en-US" dirty="0">
                <a:latin typeface="Times New Roman" pitchFamily="18" charset="0"/>
              </a:rPr>
              <a:t>. </a:t>
            </a:r>
          </a:p>
          <a:p>
            <a:pPr>
              <a:lnSpc>
                <a:spcPct val="90000"/>
              </a:lnSpc>
              <a:spcBef>
                <a:spcPct val="50000"/>
              </a:spcBef>
            </a:pPr>
            <a:r>
              <a:rPr lang="en-US" dirty="0">
                <a:latin typeface="Times New Roman" pitchFamily="18" charset="0"/>
              </a:rPr>
              <a:t>En </a:t>
            </a:r>
            <a:r>
              <a:rPr lang="en-US" dirty="0" err="1">
                <a:latin typeface="Times New Roman" pitchFamily="18" charset="0"/>
              </a:rPr>
              <a:t>règle</a:t>
            </a:r>
            <a:r>
              <a:rPr lang="en-US" dirty="0">
                <a:latin typeface="Times New Roman" pitchFamily="18" charset="0"/>
              </a:rPr>
              <a:t> </a:t>
            </a:r>
            <a:r>
              <a:rPr lang="en-US" dirty="0" err="1">
                <a:latin typeface="Times New Roman" pitchFamily="18" charset="0"/>
              </a:rPr>
              <a:t>générale</a:t>
            </a:r>
            <a:r>
              <a:rPr lang="en-US" dirty="0">
                <a:latin typeface="Times New Roman" pitchFamily="18" charset="0"/>
              </a:rPr>
              <a:t> on </a:t>
            </a:r>
            <a:r>
              <a:rPr lang="en-US" dirty="0" err="1">
                <a:latin typeface="Times New Roman" pitchFamily="18" charset="0"/>
              </a:rPr>
              <a:t>considère</a:t>
            </a:r>
            <a:r>
              <a:rPr lang="en-US" dirty="0">
                <a:latin typeface="Times New Roman" pitchFamily="18" charset="0"/>
              </a:rPr>
              <a:t> </a:t>
            </a:r>
            <a:r>
              <a:rPr lang="en-US" dirty="0" err="1">
                <a:latin typeface="Times New Roman" pitchFamily="18" charset="0"/>
              </a:rPr>
              <a:t>qu'il</a:t>
            </a:r>
            <a:r>
              <a:rPr lang="en-US" dirty="0">
                <a:latin typeface="Times New Roman" pitchFamily="18" charset="0"/>
              </a:rPr>
              <a:t> y a </a:t>
            </a:r>
            <a:r>
              <a:rPr lang="en-US" dirty="0" err="1">
                <a:latin typeface="Times New Roman" pitchFamily="18" charset="0"/>
              </a:rPr>
              <a:t>quatre</a:t>
            </a:r>
            <a:r>
              <a:rPr lang="en-US" dirty="0">
                <a:latin typeface="Times New Roman" pitchFamily="18" charset="0"/>
              </a:rPr>
              <a:t> </a:t>
            </a:r>
            <a:r>
              <a:rPr lang="en-US" dirty="0" err="1">
                <a:latin typeface="Times New Roman" pitchFamily="18" charset="0"/>
              </a:rPr>
              <a:t>chemins</a:t>
            </a:r>
            <a:r>
              <a:rPr lang="en-US" dirty="0">
                <a:latin typeface="Times New Roman" pitchFamily="18" charset="0"/>
              </a:rPr>
              <a:t> </a:t>
            </a:r>
            <a:r>
              <a:rPr lang="en-US" dirty="0" err="1">
                <a:latin typeface="Times New Roman" pitchFamily="18" charset="0"/>
              </a:rPr>
              <a:t>créés</a:t>
            </a:r>
            <a:r>
              <a:rPr lang="en-US" dirty="0">
                <a:latin typeface="Times New Roman" pitchFamily="18" charset="0"/>
              </a:rPr>
              <a:t> </a:t>
            </a:r>
            <a:r>
              <a:rPr lang="en-US" dirty="0" err="1">
                <a:latin typeface="Times New Roman" pitchFamily="18" charset="0"/>
              </a:rPr>
              <a:t>lorsqu'un</a:t>
            </a:r>
            <a:r>
              <a:rPr lang="en-US" dirty="0">
                <a:latin typeface="Times New Roman" pitchFamily="18" charset="0"/>
              </a:rPr>
              <a:t> signal </a:t>
            </a:r>
            <a:r>
              <a:rPr lang="en-US" dirty="0" err="1">
                <a:latin typeface="Times New Roman" pitchFamily="18" charset="0"/>
              </a:rPr>
              <a:t>subit</a:t>
            </a:r>
            <a:r>
              <a:rPr lang="en-US" dirty="0">
                <a:latin typeface="Times New Roman" pitchFamily="18" charset="0"/>
              </a:rPr>
              <a:t> </a:t>
            </a:r>
            <a:r>
              <a:rPr lang="en-US" dirty="0" err="1">
                <a:latin typeface="Times New Roman" pitchFamily="18" charset="0"/>
              </a:rPr>
              <a:t>une</a:t>
            </a:r>
            <a:r>
              <a:rPr lang="en-US" dirty="0">
                <a:latin typeface="Times New Roman" pitchFamily="18" charset="0"/>
              </a:rPr>
              <a:t> </a:t>
            </a:r>
            <a:r>
              <a:rPr lang="en-US" dirty="0" err="1">
                <a:latin typeface="Times New Roman" pitchFamily="18" charset="0"/>
              </a:rPr>
              <a:t>altération</a:t>
            </a:r>
            <a:r>
              <a:rPr lang="en-US" dirty="0">
                <a:latin typeface="Times New Roman" pitchFamily="18" charset="0"/>
              </a:rPr>
              <a:t> : le </a:t>
            </a:r>
            <a:r>
              <a:rPr lang="en-US" dirty="0" err="1">
                <a:latin typeface="Times New Roman" pitchFamily="18" charset="0"/>
              </a:rPr>
              <a:t>trajet</a:t>
            </a:r>
            <a:r>
              <a:rPr lang="en-US" dirty="0">
                <a:latin typeface="Times New Roman" pitchFamily="18" charset="0"/>
              </a:rPr>
              <a:t> direct, le </a:t>
            </a:r>
            <a:r>
              <a:rPr lang="en-US" dirty="0" err="1">
                <a:latin typeface="Times New Roman" pitchFamily="18" charset="0"/>
              </a:rPr>
              <a:t>trajet</a:t>
            </a:r>
            <a:r>
              <a:rPr lang="en-US" dirty="0">
                <a:latin typeface="Times New Roman" pitchFamily="18" charset="0"/>
              </a:rPr>
              <a:t> avec </a:t>
            </a:r>
            <a:r>
              <a:rPr lang="en-US" dirty="0" err="1">
                <a:latin typeface="Times New Roman" pitchFamily="18" charset="0"/>
              </a:rPr>
              <a:t>réflexion</a:t>
            </a:r>
            <a:r>
              <a:rPr lang="en-US" dirty="0">
                <a:latin typeface="Times New Roman" pitchFamily="18" charset="0"/>
              </a:rPr>
              <a:t> </a:t>
            </a:r>
            <a:r>
              <a:rPr lang="en-US" dirty="0" err="1">
                <a:latin typeface="Times New Roman" pitchFamily="18" charset="0"/>
              </a:rPr>
              <a:t>sur</a:t>
            </a:r>
            <a:r>
              <a:rPr lang="en-US" dirty="0">
                <a:latin typeface="Times New Roman" pitchFamily="18" charset="0"/>
              </a:rPr>
              <a:t> le sol, et </a:t>
            </a:r>
            <a:r>
              <a:rPr lang="en-US" dirty="0" err="1">
                <a:latin typeface="Times New Roman" pitchFamily="18" charset="0"/>
              </a:rPr>
              <a:t>deux</a:t>
            </a:r>
            <a:r>
              <a:rPr lang="en-US" dirty="0">
                <a:latin typeface="Times New Roman" pitchFamily="18" charset="0"/>
              </a:rPr>
              <a:t> </a:t>
            </a:r>
            <a:r>
              <a:rPr lang="en-US" dirty="0" err="1">
                <a:latin typeface="Times New Roman" pitchFamily="18" charset="0"/>
              </a:rPr>
              <a:t>trajets</a:t>
            </a:r>
            <a:r>
              <a:rPr lang="en-US" dirty="0">
                <a:latin typeface="Times New Roman" pitchFamily="18" charset="0"/>
              </a:rPr>
              <a:t> avec </a:t>
            </a:r>
            <a:r>
              <a:rPr lang="en-US" dirty="0" err="1">
                <a:latin typeface="Times New Roman" pitchFamily="18" charset="0"/>
              </a:rPr>
              <a:t>réflexion</a:t>
            </a:r>
            <a:r>
              <a:rPr lang="en-US" dirty="0">
                <a:latin typeface="Times New Roman" pitchFamily="18" charset="0"/>
              </a:rPr>
              <a:t> </a:t>
            </a:r>
            <a:r>
              <a:rPr lang="en-US" dirty="0" err="1">
                <a:latin typeface="Times New Roman" pitchFamily="18" charset="0"/>
              </a:rPr>
              <a:t>sur</a:t>
            </a:r>
            <a:r>
              <a:rPr lang="en-US" dirty="0">
                <a:latin typeface="Times New Roman" pitchFamily="18" charset="0"/>
              </a:rPr>
              <a:t> le </a:t>
            </a:r>
            <a:r>
              <a:rPr lang="en-US" dirty="0" err="1">
                <a:latin typeface="Times New Roman" pitchFamily="18" charset="0"/>
              </a:rPr>
              <a:t>mur</a:t>
            </a:r>
            <a:r>
              <a:rPr lang="en-US" dirty="0">
                <a:latin typeface="Times New Roman" pitchFamily="18" charset="0"/>
              </a:rPr>
              <a:t>. </a:t>
            </a:r>
            <a:endParaRPr lang="fr-CA" b="1" dirty="0">
              <a:latin typeface="Times New Roman" pitchFamily="18" charset="0"/>
            </a:endParaRPr>
          </a:p>
        </p:txBody>
      </p:sp>
      <p:sp>
        <p:nvSpPr>
          <p:cNvPr id="104454" name="Rectangle 6"/>
          <p:cNvSpPr>
            <a:spLocks noChangeArrowheads="1"/>
          </p:cNvSpPr>
          <p:nvPr/>
        </p:nvSpPr>
        <p:spPr bwMode="auto">
          <a:xfrm>
            <a:off x="228600" y="228600"/>
            <a:ext cx="8229600" cy="1143000"/>
          </a:xfrm>
          <a:prstGeom prst="rect">
            <a:avLst/>
          </a:prstGeom>
          <a:noFill/>
          <a:ln w="9525">
            <a:noFill/>
            <a:miter lim="800000"/>
            <a:headEnd/>
            <a:tailEnd/>
          </a:ln>
        </p:spPr>
        <p:txBody>
          <a:bodyPr/>
          <a:lstStyle/>
          <a:p>
            <a:pPr algn="ctr"/>
            <a:r>
              <a:rPr lang="fr-CA" sz="2800" b="1" dirty="0">
                <a:solidFill>
                  <a:schemeClr val="tx2"/>
                </a:solidFill>
                <a:latin typeface="Times New Roman" pitchFamily="18" charset="0"/>
              </a:rPr>
              <a:t>Techniques de </a:t>
            </a:r>
            <a:r>
              <a:rPr lang="fr-CA" sz="2800" b="1" dirty="0" smtClean="0">
                <a:solidFill>
                  <a:schemeClr val="tx2"/>
                </a:solidFill>
                <a:latin typeface="Times New Roman" pitchFamily="18" charset="0"/>
              </a:rPr>
              <a:t>transmission</a:t>
            </a:r>
            <a:endParaRPr lang="en-US" sz="3200" dirty="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Espace réservé du numéro de diapositive 1"/>
          <p:cNvSpPr>
            <a:spLocks noGrp="1"/>
          </p:cNvSpPr>
          <p:nvPr>
            <p:ph type="sldNum" sz="quarter" idx="12"/>
          </p:nvPr>
        </p:nvSpPr>
        <p:spPr>
          <a:xfrm>
            <a:off x="7010400" y="6356350"/>
            <a:ext cx="2133600" cy="365125"/>
          </a:xfrm>
          <a:prstGeom prst="rect">
            <a:avLst/>
          </a:prstGeom>
          <a:noFill/>
        </p:spPr>
        <p:txBody>
          <a:bodyPr/>
          <a:lstStyle/>
          <a:p>
            <a:fld id="{58BB05DF-F375-4156-8B58-B24042C7DC54}" type="slidenum">
              <a:rPr lang="en-US">
                <a:latin typeface="Arial" charset="0"/>
              </a:rPr>
              <a:pPr/>
              <a:t>35</a:t>
            </a:fld>
            <a:endParaRPr lang="en-US">
              <a:latin typeface="Arial" charset="0"/>
            </a:endParaRPr>
          </a:p>
        </p:txBody>
      </p:sp>
      <p:sp>
        <p:nvSpPr>
          <p:cNvPr id="105475" name="Espace réservé du numéro de diapositive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5DF69B5-CC88-4837-993E-0866502CA4C2}" type="slidenum">
              <a:rPr lang="fr-FR" sz="1400">
                <a:latin typeface="Times New Roman" pitchFamily="18" charset="0"/>
              </a:rPr>
              <a:pPr algn="r"/>
              <a:t>35</a:t>
            </a:fld>
            <a:endParaRPr lang="fr-FR" sz="1400">
              <a:latin typeface="Times New Roman" pitchFamily="18" charset="0"/>
            </a:endParaRPr>
          </a:p>
        </p:txBody>
      </p:sp>
      <p:sp>
        <p:nvSpPr>
          <p:cNvPr id="105476" name="Line 2"/>
          <p:cNvSpPr>
            <a:spLocks noChangeShapeType="1"/>
          </p:cNvSpPr>
          <p:nvPr/>
        </p:nvSpPr>
        <p:spPr bwMode="auto">
          <a:xfrm>
            <a:off x="0" y="838200"/>
            <a:ext cx="9144000" cy="0"/>
          </a:xfrm>
          <a:prstGeom prst="line">
            <a:avLst/>
          </a:prstGeom>
          <a:noFill/>
          <a:ln w="57150">
            <a:solidFill>
              <a:schemeClr val="accent2"/>
            </a:solidFill>
            <a:round/>
            <a:headEnd/>
            <a:tailEnd/>
          </a:ln>
        </p:spPr>
        <p:txBody>
          <a:bodyPr/>
          <a:lstStyle/>
          <a:p>
            <a:endParaRPr lang="en-US"/>
          </a:p>
        </p:txBody>
      </p:sp>
      <p:sp>
        <p:nvSpPr>
          <p:cNvPr id="105477" name="Text Box 5"/>
          <p:cNvSpPr txBox="1">
            <a:spLocks noChangeArrowheads="1"/>
          </p:cNvSpPr>
          <p:nvPr/>
        </p:nvSpPr>
        <p:spPr bwMode="auto">
          <a:xfrm>
            <a:off x="304800" y="1981200"/>
            <a:ext cx="8442325" cy="1406525"/>
          </a:xfrm>
          <a:prstGeom prst="rect">
            <a:avLst/>
          </a:prstGeom>
          <a:noFill/>
          <a:ln w="9525">
            <a:noFill/>
            <a:miter lim="800000"/>
            <a:headEnd/>
            <a:tailEnd/>
          </a:ln>
        </p:spPr>
        <p:txBody>
          <a:bodyPr>
            <a:spAutoFit/>
          </a:bodyPr>
          <a:lstStyle/>
          <a:p>
            <a:pPr>
              <a:lnSpc>
                <a:spcPct val="90000"/>
              </a:lnSpc>
              <a:spcBef>
                <a:spcPct val="50000"/>
              </a:spcBef>
            </a:pPr>
            <a:r>
              <a:rPr lang="en-US">
                <a:latin typeface="Times New Roman" pitchFamily="18" charset="0"/>
              </a:rPr>
              <a:t>Deux autres éléments modifiant le signal pendant la transmission sont à prendre en considération : le déplacement de personnes, le changement de topologie physique (ouverture de portes …) et l'utilisation d'appareil tel que ventilateurs, four à micro onde…</a:t>
            </a:r>
            <a:r>
              <a:rPr lang="en-US" b="1">
                <a:latin typeface="Times New Roman" pitchFamily="18" charset="0"/>
              </a:rPr>
              <a:t> </a:t>
            </a:r>
            <a:endParaRPr lang="fr-CA" b="1">
              <a:latin typeface="Times New Roman" pitchFamily="18" charset="0"/>
            </a:endParaRPr>
          </a:p>
        </p:txBody>
      </p:sp>
      <p:sp>
        <p:nvSpPr>
          <p:cNvPr id="105478" name="Rectangle 5"/>
          <p:cNvSpPr>
            <a:spLocks noChangeArrowheads="1"/>
          </p:cNvSpPr>
          <p:nvPr/>
        </p:nvSpPr>
        <p:spPr bwMode="auto">
          <a:xfrm>
            <a:off x="228600" y="228600"/>
            <a:ext cx="8229600" cy="1143000"/>
          </a:xfrm>
          <a:prstGeom prst="rect">
            <a:avLst/>
          </a:prstGeom>
          <a:noFill/>
          <a:ln w="9525">
            <a:noFill/>
            <a:miter lim="800000"/>
            <a:headEnd/>
            <a:tailEnd/>
          </a:ln>
        </p:spPr>
        <p:txBody>
          <a:bodyPr/>
          <a:lstStyle/>
          <a:p>
            <a:pPr algn="ctr"/>
            <a:r>
              <a:rPr lang="fr-CA" sz="2800" b="1" dirty="0">
                <a:solidFill>
                  <a:schemeClr val="tx2"/>
                </a:solidFill>
                <a:latin typeface="Times New Roman" pitchFamily="18" charset="0"/>
              </a:rPr>
              <a:t>Techniques de </a:t>
            </a:r>
            <a:r>
              <a:rPr lang="fr-CA" sz="2800" b="1" dirty="0" smtClean="0">
                <a:solidFill>
                  <a:schemeClr val="tx2"/>
                </a:solidFill>
                <a:latin typeface="Times New Roman" pitchFamily="18" charset="0"/>
              </a:rPr>
              <a:t>transmission</a:t>
            </a:r>
            <a:endParaRPr lang="en-US" sz="3200" dirty="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Espace réservé du numéro de diapositive 1"/>
          <p:cNvSpPr>
            <a:spLocks noGrp="1"/>
          </p:cNvSpPr>
          <p:nvPr>
            <p:ph type="sldNum" sz="quarter" idx="12"/>
          </p:nvPr>
        </p:nvSpPr>
        <p:spPr>
          <a:xfrm>
            <a:off x="7010400" y="6356350"/>
            <a:ext cx="2133600" cy="365125"/>
          </a:xfrm>
          <a:prstGeom prst="rect">
            <a:avLst/>
          </a:prstGeom>
          <a:noFill/>
        </p:spPr>
        <p:txBody>
          <a:bodyPr/>
          <a:lstStyle/>
          <a:p>
            <a:fld id="{99B1E177-3AC9-4D64-A451-193FD4722FF6}" type="slidenum">
              <a:rPr lang="en-US">
                <a:latin typeface="Arial" charset="0"/>
              </a:rPr>
              <a:pPr/>
              <a:t>36</a:t>
            </a:fld>
            <a:endParaRPr lang="en-US">
              <a:latin typeface="Arial" charset="0"/>
            </a:endParaRPr>
          </a:p>
        </p:txBody>
      </p:sp>
      <p:sp>
        <p:nvSpPr>
          <p:cNvPr id="106499" name="Espace réservé du numéro de diapositive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5969C05-26BC-4ACD-92C0-5295D71311F2}" type="slidenum">
              <a:rPr lang="fr-FR" sz="1400">
                <a:latin typeface="Times New Roman" pitchFamily="18" charset="0"/>
              </a:rPr>
              <a:pPr algn="r"/>
              <a:t>36</a:t>
            </a:fld>
            <a:endParaRPr lang="fr-FR" sz="1400">
              <a:latin typeface="Times New Roman" pitchFamily="18" charset="0"/>
            </a:endParaRPr>
          </a:p>
        </p:txBody>
      </p:sp>
      <p:sp>
        <p:nvSpPr>
          <p:cNvPr id="106500" name="Line 2"/>
          <p:cNvSpPr>
            <a:spLocks noChangeShapeType="1"/>
          </p:cNvSpPr>
          <p:nvPr/>
        </p:nvSpPr>
        <p:spPr bwMode="auto">
          <a:xfrm>
            <a:off x="0" y="838200"/>
            <a:ext cx="9144000" cy="0"/>
          </a:xfrm>
          <a:prstGeom prst="line">
            <a:avLst/>
          </a:prstGeom>
          <a:noFill/>
          <a:ln w="57150">
            <a:solidFill>
              <a:schemeClr val="accent2"/>
            </a:solidFill>
            <a:round/>
            <a:headEnd/>
            <a:tailEnd/>
          </a:ln>
        </p:spPr>
        <p:txBody>
          <a:bodyPr/>
          <a:lstStyle/>
          <a:p>
            <a:endParaRPr lang="en-US"/>
          </a:p>
        </p:txBody>
      </p:sp>
      <p:sp>
        <p:nvSpPr>
          <p:cNvPr id="106501" name="Text Box 3"/>
          <p:cNvSpPr txBox="1">
            <a:spLocks noChangeArrowheads="1"/>
          </p:cNvSpPr>
          <p:nvPr/>
        </p:nvSpPr>
        <p:spPr bwMode="auto">
          <a:xfrm>
            <a:off x="228600" y="152400"/>
            <a:ext cx="8077200" cy="519113"/>
          </a:xfrm>
          <a:prstGeom prst="rect">
            <a:avLst/>
          </a:prstGeom>
          <a:noFill/>
          <a:ln w="9525">
            <a:noFill/>
            <a:miter lim="800000"/>
            <a:headEnd/>
            <a:tailEnd/>
          </a:ln>
        </p:spPr>
        <p:txBody>
          <a:bodyPr>
            <a:spAutoFit/>
          </a:bodyPr>
          <a:lstStyle/>
          <a:p>
            <a:pPr algn="ctr">
              <a:spcBef>
                <a:spcPct val="50000"/>
              </a:spcBef>
            </a:pPr>
            <a:r>
              <a:rPr lang="fr-CA" sz="2800">
                <a:latin typeface="Times New Roman" pitchFamily="18" charset="0"/>
              </a:rPr>
              <a:t>Transmission</a:t>
            </a:r>
          </a:p>
        </p:txBody>
      </p:sp>
      <p:pic>
        <p:nvPicPr>
          <p:cNvPr id="106502" name="Picture 5"/>
          <p:cNvPicPr>
            <a:picLocks noChangeAspect="1" noChangeArrowheads="1"/>
          </p:cNvPicPr>
          <p:nvPr/>
        </p:nvPicPr>
        <p:blipFill>
          <a:blip r:embed="rId3" cstate="print"/>
          <a:srcRect/>
          <a:stretch>
            <a:fillRect/>
          </a:stretch>
        </p:blipFill>
        <p:spPr bwMode="auto">
          <a:xfrm>
            <a:off x="1685925" y="1376363"/>
            <a:ext cx="5772150" cy="41052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Espace réservé du numéro de diapositive 1"/>
          <p:cNvSpPr>
            <a:spLocks noGrp="1"/>
          </p:cNvSpPr>
          <p:nvPr>
            <p:ph type="sldNum" sz="quarter" idx="12"/>
          </p:nvPr>
        </p:nvSpPr>
        <p:spPr>
          <a:xfrm>
            <a:off x="7010400" y="6356350"/>
            <a:ext cx="2133600" cy="365125"/>
          </a:xfrm>
          <a:prstGeom prst="rect">
            <a:avLst/>
          </a:prstGeom>
          <a:noFill/>
        </p:spPr>
        <p:txBody>
          <a:bodyPr/>
          <a:lstStyle/>
          <a:p>
            <a:fld id="{34FDDFCE-639D-4EA4-9AFF-645606CD4FFF}" type="slidenum">
              <a:rPr lang="en-US">
                <a:latin typeface="Arial" charset="0"/>
              </a:rPr>
              <a:pPr/>
              <a:t>37</a:t>
            </a:fld>
            <a:endParaRPr lang="en-US">
              <a:latin typeface="Arial" charset="0"/>
            </a:endParaRPr>
          </a:p>
        </p:txBody>
      </p:sp>
      <p:sp>
        <p:nvSpPr>
          <p:cNvPr id="107523" name="Espace réservé du numéro de diapositive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94147A2-0444-4078-85CB-E94CAA711E46}" type="slidenum">
              <a:rPr lang="fr-FR" sz="1400">
                <a:latin typeface="Times New Roman" pitchFamily="18" charset="0"/>
              </a:rPr>
              <a:pPr algn="r"/>
              <a:t>37</a:t>
            </a:fld>
            <a:endParaRPr lang="fr-FR" sz="1400">
              <a:latin typeface="Times New Roman" pitchFamily="18" charset="0"/>
            </a:endParaRPr>
          </a:p>
        </p:txBody>
      </p:sp>
      <p:sp>
        <p:nvSpPr>
          <p:cNvPr id="107524" name="Line 2"/>
          <p:cNvSpPr>
            <a:spLocks noChangeShapeType="1"/>
          </p:cNvSpPr>
          <p:nvPr/>
        </p:nvSpPr>
        <p:spPr bwMode="auto">
          <a:xfrm>
            <a:off x="0" y="838200"/>
            <a:ext cx="9144000" cy="0"/>
          </a:xfrm>
          <a:prstGeom prst="line">
            <a:avLst/>
          </a:prstGeom>
          <a:noFill/>
          <a:ln w="57150">
            <a:solidFill>
              <a:schemeClr val="accent2"/>
            </a:solidFill>
            <a:round/>
            <a:headEnd/>
            <a:tailEnd/>
          </a:ln>
        </p:spPr>
        <p:txBody>
          <a:bodyPr/>
          <a:lstStyle/>
          <a:p>
            <a:endParaRPr lang="en-US"/>
          </a:p>
        </p:txBody>
      </p:sp>
      <p:sp>
        <p:nvSpPr>
          <p:cNvPr id="107525" name="Text Box 3"/>
          <p:cNvSpPr txBox="1">
            <a:spLocks noChangeArrowheads="1"/>
          </p:cNvSpPr>
          <p:nvPr/>
        </p:nvSpPr>
        <p:spPr bwMode="auto">
          <a:xfrm>
            <a:off x="228600" y="152400"/>
            <a:ext cx="8077200" cy="457200"/>
          </a:xfrm>
          <a:prstGeom prst="rect">
            <a:avLst/>
          </a:prstGeom>
          <a:noFill/>
          <a:ln w="9525">
            <a:noFill/>
            <a:miter lim="800000"/>
            <a:headEnd/>
            <a:tailEnd/>
          </a:ln>
        </p:spPr>
        <p:txBody>
          <a:bodyPr>
            <a:spAutoFit/>
          </a:bodyPr>
          <a:lstStyle/>
          <a:p>
            <a:pPr algn="ctr">
              <a:spcBef>
                <a:spcPct val="50000"/>
              </a:spcBef>
            </a:pPr>
            <a:r>
              <a:rPr lang="fr-CA"/>
              <a:t>Transmission</a:t>
            </a:r>
          </a:p>
        </p:txBody>
      </p:sp>
      <p:sp>
        <p:nvSpPr>
          <p:cNvPr id="107526" name="Text Box 5"/>
          <p:cNvSpPr txBox="1">
            <a:spLocks noChangeArrowheads="1"/>
          </p:cNvSpPr>
          <p:nvPr/>
        </p:nvSpPr>
        <p:spPr bwMode="auto">
          <a:xfrm>
            <a:off x="381000" y="1752600"/>
            <a:ext cx="8442325" cy="1735138"/>
          </a:xfrm>
          <a:prstGeom prst="rect">
            <a:avLst/>
          </a:prstGeom>
          <a:noFill/>
          <a:ln w="9525">
            <a:noFill/>
            <a:miter lim="800000"/>
            <a:headEnd/>
            <a:tailEnd/>
          </a:ln>
        </p:spPr>
        <p:txBody>
          <a:bodyPr>
            <a:spAutoFit/>
          </a:bodyPr>
          <a:lstStyle/>
          <a:p>
            <a:pPr>
              <a:lnSpc>
                <a:spcPct val="90000"/>
              </a:lnSpc>
              <a:spcBef>
                <a:spcPct val="50000"/>
              </a:spcBef>
            </a:pPr>
            <a:r>
              <a:rPr lang="en-US">
                <a:latin typeface="Times New Roman" pitchFamily="18" charset="0"/>
              </a:rPr>
              <a:t>Ce sont les conditions de propagation qui vont déterminer toutes les conditions d'utilisation (vitesse de transmission et débit). Nous allons voir à présent en fonction de ces phénomènes d'altération, les techniques qui permettent à un signal électrique radio de mieux transporter l'information.</a:t>
            </a:r>
            <a:r>
              <a:rPr lang="en-US" b="1">
                <a:latin typeface="Times New Roman" pitchFamily="18" charset="0"/>
              </a:rPr>
              <a:t> </a:t>
            </a:r>
            <a:endParaRPr lang="fr-CA" b="1">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bwMode="auto">
          <a:xfrm>
            <a:off x="3810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MIMO</a:t>
            </a:r>
            <a:br>
              <a:rPr lang="fr-CA" sz="2400" smtClean="0">
                <a:latin typeface="Times New Roman" pitchFamily="18" charset="0"/>
              </a:rPr>
            </a:br>
            <a:r>
              <a:rPr lang="fr-FR" altLang="ko-KR" sz="2400" smtClean="0">
                <a:latin typeface="Times New Roman" pitchFamily="18" charset="0"/>
                <a:ea typeface="굴림" charset="-127"/>
              </a:rPr>
              <a:t>Multiple Input Multiple Output</a:t>
            </a:r>
            <a:r>
              <a:rPr lang="en-US" altLang="ko-KR" smtClean="0">
                <a:ea typeface="굴림" charset="-127"/>
              </a:rPr>
              <a:t> </a:t>
            </a:r>
            <a:endParaRPr lang="en-US" smtClean="0"/>
          </a:p>
        </p:txBody>
      </p:sp>
      <p:sp>
        <p:nvSpPr>
          <p:cNvPr id="109572" name="Rectangle 3"/>
          <p:cNvSpPr>
            <a:spLocks noGrp="1" noChangeArrowheads="1"/>
          </p:cNvSpPr>
          <p:nvPr>
            <p:ph sz="quarter" idx="1"/>
          </p:nvPr>
        </p:nvSpPr>
        <p:spPr bwMode="auto">
          <a:xfrm>
            <a:off x="457200" y="1600200"/>
            <a:ext cx="8229600" cy="1981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pPr>
            <a:r>
              <a:rPr lang="fr-FR" altLang="ko-KR" sz="2400" smtClean="0">
                <a:latin typeface="Times New Roman" pitchFamily="18" charset="0"/>
                <a:ea typeface="굴림" charset="-127"/>
              </a:rPr>
              <a:t>Diversité spatiale : Les Wireless LAN, comme le WiFi, sont bien souvent utilisés dans des milieux couverts avec tous types d’obstacles engendrant de nombreuses réflexions. Ces différentes réflexions entraînent la création de plusieurs canaux de transmission. Ces différents canaux forment ce que l’on appelle la diversité spatiale</a:t>
            </a:r>
            <a:r>
              <a:rPr lang="en-US" altLang="ko-KR" sz="1800" smtClean="0">
                <a:ea typeface="굴림" charset="-127"/>
              </a:rPr>
              <a:t> </a:t>
            </a:r>
            <a:r>
              <a:rPr lang="en-US" altLang="ko-KR" sz="2400" smtClean="0">
                <a:latin typeface="Times New Roman" pitchFamily="18" charset="0"/>
                <a:ea typeface="굴림" charset="-127"/>
              </a:rPr>
              <a:t>  </a:t>
            </a:r>
            <a:endParaRPr lang="en-US" sz="2400" smtClean="0">
              <a:latin typeface="Times New Roman" pitchFamily="18" charset="0"/>
            </a:endParaRPr>
          </a:p>
        </p:txBody>
      </p:sp>
      <p:sp>
        <p:nvSpPr>
          <p:cNvPr id="109570"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E30C0111-9216-4C2D-84A0-FE0B0485658A}" type="slidenum">
              <a:rPr lang="en-US">
                <a:latin typeface="Arial" charset="0"/>
              </a:rPr>
              <a:pPr/>
              <a:t>38</a:t>
            </a:fld>
            <a:endParaRPr lang="en-US">
              <a:latin typeface="Arial" charset="0"/>
            </a:endParaRPr>
          </a:p>
        </p:txBody>
      </p:sp>
      <p:pic>
        <p:nvPicPr>
          <p:cNvPr id="109573" name="Picture 4" descr="mimo"/>
          <p:cNvPicPr>
            <a:picLocks noChangeAspect="1" noChangeArrowheads="1"/>
          </p:cNvPicPr>
          <p:nvPr/>
        </p:nvPicPr>
        <p:blipFill>
          <a:blip r:embed="rId2" cstate="print"/>
          <a:srcRect/>
          <a:stretch>
            <a:fillRect/>
          </a:stretch>
        </p:blipFill>
        <p:spPr bwMode="auto">
          <a:xfrm>
            <a:off x="457200" y="3886200"/>
            <a:ext cx="4229100" cy="1685925"/>
          </a:xfrm>
          <a:prstGeom prst="rect">
            <a:avLst/>
          </a:prstGeom>
          <a:noFill/>
          <a:ln w="9525">
            <a:noFill/>
            <a:miter lim="800000"/>
            <a:headEnd/>
            <a:tailEnd/>
          </a:ln>
        </p:spPr>
      </p:pic>
      <p:pic>
        <p:nvPicPr>
          <p:cNvPr id="109574" name="Picture 5" descr="mimo canal"/>
          <p:cNvPicPr>
            <a:picLocks noChangeAspect="1" noChangeArrowheads="1"/>
          </p:cNvPicPr>
          <p:nvPr/>
        </p:nvPicPr>
        <p:blipFill>
          <a:blip r:embed="rId3" cstate="print"/>
          <a:srcRect/>
          <a:stretch>
            <a:fillRect/>
          </a:stretch>
        </p:blipFill>
        <p:spPr bwMode="auto">
          <a:xfrm>
            <a:off x="5105400" y="4191000"/>
            <a:ext cx="3467100" cy="11049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Espace réservé du numéro de diapositive 1"/>
          <p:cNvSpPr>
            <a:spLocks noGrp="1"/>
          </p:cNvSpPr>
          <p:nvPr>
            <p:ph type="sldNum" sz="quarter" idx="12"/>
          </p:nvPr>
        </p:nvSpPr>
        <p:spPr>
          <a:xfrm>
            <a:off x="7010400" y="6356350"/>
            <a:ext cx="2133600" cy="365125"/>
          </a:xfrm>
          <a:prstGeom prst="rect">
            <a:avLst/>
          </a:prstGeom>
          <a:noFill/>
        </p:spPr>
        <p:txBody>
          <a:bodyPr/>
          <a:lstStyle/>
          <a:p>
            <a:fld id="{9D5E6C14-0C59-4450-8804-FCC9B36C281B}" type="slidenum">
              <a:rPr lang="en-US">
                <a:latin typeface="Arial" charset="0"/>
              </a:rPr>
              <a:pPr/>
              <a:t>39</a:t>
            </a:fld>
            <a:endParaRPr lang="en-US">
              <a:latin typeface="Arial" charset="0"/>
            </a:endParaRPr>
          </a:p>
        </p:txBody>
      </p:sp>
      <p:sp>
        <p:nvSpPr>
          <p:cNvPr id="110595" name="Espace réservé du numéro de diapositive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3C04EF5-FDA1-45CF-9DA4-62831FA56A36}" type="slidenum">
              <a:rPr lang="fr-FR" sz="1400">
                <a:latin typeface="Times New Roman" pitchFamily="18" charset="0"/>
              </a:rPr>
              <a:pPr algn="r"/>
              <a:t>39</a:t>
            </a:fld>
            <a:endParaRPr lang="fr-FR" sz="1400">
              <a:latin typeface="Times New Roman" pitchFamily="18" charset="0"/>
            </a:endParaRPr>
          </a:p>
        </p:txBody>
      </p:sp>
      <p:sp>
        <p:nvSpPr>
          <p:cNvPr id="110596" name="Line 2"/>
          <p:cNvSpPr>
            <a:spLocks noChangeShapeType="1"/>
          </p:cNvSpPr>
          <p:nvPr/>
        </p:nvSpPr>
        <p:spPr bwMode="auto">
          <a:xfrm>
            <a:off x="0" y="838200"/>
            <a:ext cx="9144000" cy="0"/>
          </a:xfrm>
          <a:prstGeom prst="line">
            <a:avLst/>
          </a:prstGeom>
          <a:noFill/>
          <a:ln w="57150">
            <a:solidFill>
              <a:schemeClr val="accent2"/>
            </a:solidFill>
            <a:round/>
            <a:headEnd/>
            <a:tailEnd/>
          </a:ln>
        </p:spPr>
        <p:txBody>
          <a:bodyPr/>
          <a:lstStyle/>
          <a:p>
            <a:endParaRPr lang="en-US"/>
          </a:p>
        </p:txBody>
      </p:sp>
      <p:sp>
        <p:nvSpPr>
          <p:cNvPr id="110597" name="Text Box 3"/>
          <p:cNvSpPr txBox="1">
            <a:spLocks noChangeArrowheads="1"/>
          </p:cNvSpPr>
          <p:nvPr/>
        </p:nvSpPr>
        <p:spPr bwMode="auto">
          <a:xfrm>
            <a:off x="228600" y="152400"/>
            <a:ext cx="8077200" cy="519113"/>
          </a:xfrm>
          <a:prstGeom prst="rect">
            <a:avLst/>
          </a:prstGeom>
          <a:noFill/>
          <a:ln w="9525">
            <a:noFill/>
            <a:miter lim="800000"/>
            <a:headEnd/>
            <a:tailEnd/>
          </a:ln>
        </p:spPr>
        <p:txBody>
          <a:bodyPr>
            <a:spAutoFit/>
          </a:bodyPr>
          <a:lstStyle/>
          <a:p>
            <a:pPr algn="ctr">
              <a:spcBef>
                <a:spcPct val="50000"/>
              </a:spcBef>
            </a:pPr>
            <a:r>
              <a:rPr lang="fr-CA" sz="2800">
                <a:latin typeface="Times New Roman" pitchFamily="18" charset="0"/>
              </a:rPr>
              <a:t>Transmission</a:t>
            </a:r>
          </a:p>
        </p:txBody>
      </p:sp>
      <p:sp>
        <p:nvSpPr>
          <p:cNvPr id="110598" name="Text Box 5"/>
          <p:cNvSpPr txBox="1">
            <a:spLocks noChangeArrowheads="1"/>
          </p:cNvSpPr>
          <p:nvPr/>
        </p:nvSpPr>
        <p:spPr bwMode="auto">
          <a:xfrm>
            <a:off x="377825" y="1071563"/>
            <a:ext cx="8442325" cy="3414712"/>
          </a:xfrm>
          <a:prstGeom prst="rect">
            <a:avLst/>
          </a:prstGeom>
          <a:noFill/>
          <a:ln w="9525">
            <a:noFill/>
            <a:miter lim="800000"/>
            <a:headEnd/>
            <a:tailEnd/>
          </a:ln>
        </p:spPr>
        <p:txBody>
          <a:bodyPr>
            <a:spAutoFit/>
          </a:bodyPr>
          <a:lstStyle/>
          <a:p>
            <a:pPr>
              <a:lnSpc>
                <a:spcPct val="90000"/>
              </a:lnSpc>
              <a:spcBef>
                <a:spcPct val="50000"/>
              </a:spcBef>
            </a:pPr>
            <a:r>
              <a:rPr lang="en-US">
                <a:latin typeface="Times New Roman" pitchFamily="18" charset="0"/>
              </a:rPr>
              <a:t>La </a:t>
            </a:r>
            <a:r>
              <a:rPr lang="en-US" i="1">
                <a:latin typeface="Times New Roman" pitchFamily="18" charset="0"/>
              </a:rPr>
              <a:t>diversité spatiale</a:t>
            </a:r>
            <a:r>
              <a:rPr lang="en-US">
                <a:latin typeface="Times New Roman" pitchFamily="18" charset="0"/>
              </a:rPr>
              <a:t> (ou diversité d'antenne) est la plus utilisée :</a:t>
            </a:r>
          </a:p>
          <a:p>
            <a:pPr>
              <a:lnSpc>
                <a:spcPct val="90000"/>
              </a:lnSpc>
              <a:spcBef>
                <a:spcPct val="50000"/>
              </a:spcBef>
            </a:pPr>
            <a:r>
              <a:rPr lang="en-US">
                <a:latin typeface="Times New Roman" pitchFamily="18" charset="0"/>
              </a:rPr>
              <a:t/>
            </a:r>
            <a:br>
              <a:rPr lang="en-US">
                <a:latin typeface="Times New Roman" pitchFamily="18" charset="0"/>
              </a:rPr>
            </a:br>
            <a:r>
              <a:rPr lang="en-US">
                <a:latin typeface="Times New Roman" pitchFamily="18" charset="0"/>
              </a:rPr>
              <a:t>Le récepteur dispose de plusieurs antennes (minimum deux). Pour information, la longueur entre les antennes doit être un multiple de la demi-longueur d'onde de la fréquence de la porteuse. </a:t>
            </a:r>
          </a:p>
          <a:p>
            <a:pPr>
              <a:lnSpc>
                <a:spcPct val="90000"/>
              </a:lnSpc>
              <a:spcBef>
                <a:spcPct val="50000"/>
              </a:spcBef>
            </a:pPr>
            <a:r>
              <a:rPr lang="en-US">
                <a:latin typeface="Times New Roman" pitchFamily="18" charset="0"/>
              </a:rPr>
              <a:t>A la réception d'une trame il peut choisir la meilleure réception reçue par ses antennes, il peut aussi additionner ou combiner les signaux, ce qui améliore très sensiblement le résultat.</a:t>
            </a:r>
            <a:br>
              <a:rPr lang="en-US">
                <a:latin typeface="Times New Roman" pitchFamily="18" charset="0"/>
              </a:rPr>
            </a:br>
            <a:endParaRPr lang="fr-CA" b="1">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sz="quarter" idx="1"/>
          </p:nvPr>
        </p:nvSpPr>
        <p:spPr bwMode="auto">
          <a:xfrm>
            <a:off x="457200" y="16002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s-CO" sz="3100" b="1" smtClean="0">
                <a:latin typeface="Times New Roman" pitchFamily="18" charset="0"/>
              </a:rPr>
              <a:t>Caractéristiques des réseaux sans fil (suite)</a:t>
            </a:r>
            <a:endParaRPr lang="es-CO" sz="3100" smtClean="0">
              <a:latin typeface="Times New Roman" pitchFamily="18" charset="0"/>
            </a:endParaRPr>
          </a:p>
          <a:p>
            <a:pPr lvl="1" eaLnBrk="1" hangingPunct="1">
              <a:buFontTx/>
              <a:buNone/>
            </a:pPr>
            <a:r>
              <a:rPr lang="es-CO" smtClean="0">
                <a:latin typeface="Times New Roman" pitchFamily="18" charset="0"/>
              </a:rPr>
              <a:t>Bandes de </a:t>
            </a:r>
            <a:r>
              <a:rPr lang="en-US" smtClean="0">
                <a:latin typeface="Times New Roman" pitchFamily="18" charset="0"/>
              </a:rPr>
              <a:t>fréquences</a:t>
            </a:r>
            <a:r>
              <a:rPr lang="en-US" smtClean="0"/>
              <a:t> </a:t>
            </a:r>
          </a:p>
          <a:p>
            <a:pPr lvl="1" eaLnBrk="1" hangingPunct="1"/>
            <a:endParaRPr lang="es-CO" sz="3100" smtClean="0">
              <a:latin typeface="Times New Roman" pitchFamily="18" charset="0"/>
            </a:endParaRPr>
          </a:p>
        </p:txBody>
      </p:sp>
      <p:sp>
        <p:nvSpPr>
          <p:cNvPr id="35842"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C98ED85E-D92F-4808-A489-839DDCDB8CD6}" type="slidenum">
              <a:rPr lang="en-US">
                <a:latin typeface="Arial" charset="0"/>
              </a:rPr>
              <a:pPr/>
              <a:t>4</a:t>
            </a:fld>
            <a:endParaRPr lang="en-US">
              <a:latin typeface="Arial" charset="0"/>
            </a:endParaRPr>
          </a:p>
        </p:txBody>
      </p:sp>
      <p:pic>
        <p:nvPicPr>
          <p:cNvPr id="35844" name="Picture 3"/>
          <p:cNvPicPr>
            <a:picLocks noChangeAspect="1" noChangeArrowheads="1"/>
          </p:cNvPicPr>
          <p:nvPr/>
        </p:nvPicPr>
        <p:blipFill>
          <a:blip r:embed="rId3" cstate="print"/>
          <a:srcRect/>
          <a:stretch>
            <a:fillRect/>
          </a:stretch>
        </p:blipFill>
        <p:spPr bwMode="auto">
          <a:xfrm>
            <a:off x="1752600" y="2971800"/>
            <a:ext cx="5743575" cy="2790825"/>
          </a:xfrm>
          <a:prstGeom prst="rect">
            <a:avLst/>
          </a:prstGeom>
          <a:noFill/>
          <a:ln w="9525">
            <a:noFill/>
            <a:miter lim="800000"/>
            <a:headEnd/>
            <a:tailEnd/>
          </a:ln>
        </p:spPr>
      </p:pic>
    </p:spTree>
    <p:extLst>
      <p:ext uri="{BB962C8B-B14F-4D97-AF65-F5344CB8AC3E}">
        <p14:creationId xmlns:p14="http://schemas.microsoft.com/office/powerpoint/2010/main" val="289561059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bwMode="auto">
          <a:xfrm>
            <a:off x="3810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MIMO</a:t>
            </a:r>
            <a:br>
              <a:rPr lang="fr-CA" sz="2400" smtClean="0">
                <a:latin typeface="Times New Roman" pitchFamily="18" charset="0"/>
              </a:rPr>
            </a:br>
            <a:r>
              <a:rPr lang="fr-FR" altLang="ko-KR" sz="2400" smtClean="0">
                <a:latin typeface="Times New Roman" pitchFamily="18" charset="0"/>
                <a:ea typeface="굴림" charset="-127"/>
              </a:rPr>
              <a:t>Multiple Input Multiple Output</a:t>
            </a:r>
            <a:r>
              <a:rPr lang="en-US" altLang="ko-KR" smtClean="0">
                <a:ea typeface="굴림" charset="-127"/>
              </a:rPr>
              <a:t> </a:t>
            </a:r>
            <a:endParaRPr lang="en-US" smtClean="0"/>
          </a:p>
        </p:txBody>
      </p:sp>
      <p:sp>
        <p:nvSpPr>
          <p:cNvPr id="112644" name="Rectangle 3"/>
          <p:cNvSpPr>
            <a:spLocks noGrp="1" noChangeArrowheads="1"/>
          </p:cNvSpPr>
          <p:nvPr>
            <p:ph sz="quarter" idx="1"/>
          </p:nvPr>
        </p:nvSpPr>
        <p:spPr bwMode="auto">
          <a:xfrm>
            <a:off x="381000" y="1524000"/>
            <a:ext cx="8229600" cy="1066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FR" altLang="ko-KR" sz="2400" smtClean="0">
                <a:latin typeface="Times New Roman" pitchFamily="18" charset="0"/>
                <a:ea typeface="굴림" charset="-127"/>
              </a:rPr>
              <a:t>Communication </a:t>
            </a:r>
            <a:r>
              <a:rPr lang="en-US" sz="2400" i="1" smtClean="0">
                <a:latin typeface="Times New Roman" pitchFamily="18" charset="0"/>
              </a:rPr>
              <a:t>Single Input Single Output</a:t>
            </a:r>
            <a:r>
              <a:rPr lang="en-US" altLang="ko-KR" sz="2400" smtClean="0">
                <a:latin typeface="Times New Roman" pitchFamily="18" charset="0"/>
                <a:ea typeface="굴림" charset="-127"/>
              </a:rPr>
              <a:t> </a:t>
            </a:r>
            <a:endParaRPr lang="en-US" sz="2400" smtClean="0">
              <a:latin typeface="Times New Roman" pitchFamily="18" charset="0"/>
            </a:endParaRPr>
          </a:p>
        </p:txBody>
      </p:sp>
      <p:sp>
        <p:nvSpPr>
          <p:cNvPr id="112642"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3DDDBD0E-2E10-412C-B1BE-3F3878AA7992}" type="slidenum">
              <a:rPr lang="en-US">
                <a:latin typeface="Arial" charset="0"/>
              </a:rPr>
              <a:pPr/>
              <a:t>40</a:t>
            </a:fld>
            <a:endParaRPr lang="en-US">
              <a:latin typeface="Arial" charset="0"/>
            </a:endParaRPr>
          </a:p>
        </p:txBody>
      </p:sp>
      <p:grpSp>
        <p:nvGrpSpPr>
          <p:cNvPr id="112645" name="Group 33"/>
          <p:cNvGrpSpPr>
            <a:grpSpLocks/>
          </p:cNvGrpSpPr>
          <p:nvPr/>
        </p:nvGrpSpPr>
        <p:grpSpPr bwMode="auto">
          <a:xfrm>
            <a:off x="708025" y="3200400"/>
            <a:ext cx="7434263" cy="1163638"/>
            <a:chOff x="446" y="2016"/>
            <a:chExt cx="4683" cy="733"/>
          </a:xfrm>
        </p:grpSpPr>
        <p:grpSp>
          <p:nvGrpSpPr>
            <p:cNvPr id="112646" name="Group 6"/>
            <p:cNvGrpSpPr>
              <a:grpSpLocks/>
            </p:cNvGrpSpPr>
            <p:nvPr/>
          </p:nvGrpSpPr>
          <p:grpSpPr bwMode="auto">
            <a:xfrm>
              <a:off x="2448" y="2016"/>
              <a:ext cx="736" cy="699"/>
              <a:chOff x="2423" y="3398"/>
              <a:chExt cx="736" cy="473"/>
            </a:xfrm>
          </p:grpSpPr>
          <p:sp>
            <p:nvSpPr>
              <p:cNvPr id="487431" name="Cloud"/>
              <p:cNvSpPr>
                <a:spLocks noChangeAspect="1" noEditPoints="1" noChangeArrowheads="1"/>
              </p:cNvSpPr>
              <p:nvPr/>
            </p:nvSpPr>
            <p:spPr bwMode="auto">
              <a:xfrm>
                <a:off x="2423" y="3398"/>
                <a:ext cx="736" cy="47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pitchFamily="34" charset="0"/>
                </a:endParaRPr>
              </a:p>
            </p:txBody>
          </p:sp>
          <p:sp>
            <p:nvSpPr>
              <p:cNvPr id="112672" name="Text Box 8"/>
              <p:cNvSpPr txBox="1">
                <a:spLocks noChangeArrowheads="1"/>
              </p:cNvSpPr>
              <p:nvPr/>
            </p:nvSpPr>
            <p:spPr bwMode="auto">
              <a:xfrm>
                <a:off x="2500" y="3521"/>
                <a:ext cx="603" cy="130"/>
              </a:xfrm>
              <a:prstGeom prst="rect">
                <a:avLst/>
              </a:prstGeom>
              <a:noFill/>
              <a:ln w="9525">
                <a:noFill/>
                <a:miter lim="800000"/>
                <a:headEnd/>
                <a:tailEnd/>
              </a:ln>
            </p:spPr>
            <p:txBody>
              <a:bodyPr>
                <a:spAutoFit/>
              </a:bodyPr>
              <a:lstStyle/>
              <a:p>
                <a:pPr eaLnBrk="0" hangingPunct="0"/>
                <a:r>
                  <a:rPr lang="en-US" altLang="ja-JP" sz="1400">
                    <a:solidFill>
                      <a:schemeClr val="bg2"/>
                    </a:solidFill>
                    <a:latin typeface="Arial Unicode MS" pitchFamily="34" charset="-128"/>
                    <a:ea typeface="Arial Unicode MS" pitchFamily="34" charset="-128"/>
                    <a:cs typeface="Arial Unicode MS" pitchFamily="34" charset="-128"/>
                  </a:rPr>
                  <a:t>channel</a:t>
                </a:r>
              </a:p>
            </p:txBody>
          </p:sp>
        </p:grpSp>
        <p:sp>
          <p:nvSpPr>
            <p:cNvPr id="112647" name="AutoShape 9"/>
            <p:cNvSpPr>
              <a:spLocks noChangeArrowheads="1"/>
            </p:cNvSpPr>
            <p:nvPr/>
          </p:nvSpPr>
          <p:spPr bwMode="auto">
            <a:xfrm flipV="1">
              <a:off x="2133" y="2486"/>
              <a:ext cx="108" cy="140"/>
            </a:xfrm>
            <a:prstGeom prst="triangle">
              <a:avLst>
                <a:gd name="adj" fmla="val 50000"/>
              </a:avLst>
            </a:prstGeom>
            <a:solidFill>
              <a:srgbClr val="CC0000"/>
            </a:solidFill>
            <a:ln w="19050">
              <a:solidFill>
                <a:schemeClr val="tx1"/>
              </a:solidFill>
              <a:miter lim="800000"/>
              <a:headEnd/>
              <a:tailEnd/>
            </a:ln>
          </p:spPr>
          <p:txBody>
            <a:bodyPr wrap="none" anchor="ctr"/>
            <a:lstStyle/>
            <a:p>
              <a:endParaRPr lang="en-US"/>
            </a:p>
          </p:txBody>
        </p:sp>
        <p:sp>
          <p:nvSpPr>
            <p:cNvPr id="112648" name="Rectangle 10"/>
            <p:cNvSpPr>
              <a:spLocks noChangeArrowheads="1"/>
            </p:cNvSpPr>
            <p:nvPr/>
          </p:nvSpPr>
          <p:spPr bwMode="auto">
            <a:xfrm>
              <a:off x="828" y="2266"/>
              <a:ext cx="1084" cy="483"/>
            </a:xfrm>
            <a:prstGeom prst="rect">
              <a:avLst/>
            </a:prstGeom>
            <a:solidFill>
              <a:srgbClr val="4D4D4D"/>
            </a:solidFill>
            <a:ln w="19050">
              <a:solidFill>
                <a:schemeClr val="tx1"/>
              </a:solidFill>
              <a:miter lim="800000"/>
              <a:headEnd/>
              <a:tailEnd/>
            </a:ln>
          </p:spPr>
          <p:txBody>
            <a:bodyPr wrap="none" anchor="ctr"/>
            <a:lstStyle/>
            <a:p>
              <a:endParaRPr lang="en-US"/>
            </a:p>
          </p:txBody>
        </p:sp>
        <p:sp>
          <p:nvSpPr>
            <p:cNvPr id="112649" name="Text Box 11"/>
            <p:cNvSpPr txBox="1">
              <a:spLocks noChangeArrowheads="1"/>
            </p:cNvSpPr>
            <p:nvPr/>
          </p:nvSpPr>
          <p:spPr bwMode="auto">
            <a:xfrm>
              <a:off x="1480" y="2360"/>
              <a:ext cx="336" cy="185"/>
            </a:xfrm>
            <a:prstGeom prst="rect">
              <a:avLst/>
            </a:prstGeom>
            <a:solidFill>
              <a:srgbClr val="009999"/>
            </a:solidFill>
            <a:ln w="19050">
              <a:solidFill>
                <a:schemeClr val="tx1"/>
              </a:solidFill>
              <a:miter lim="800000"/>
              <a:headEnd/>
              <a:tailEnd/>
            </a:ln>
          </p:spPr>
          <p:txBody>
            <a:bodyPr lIns="0" rIns="0">
              <a:spAutoFit/>
            </a:bodyPr>
            <a:lstStyle/>
            <a:p>
              <a:pPr algn="ctr" eaLnBrk="0" hangingPunct="0">
                <a:spcBef>
                  <a:spcPct val="50000"/>
                </a:spcBef>
              </a:pPr>
              <a:r>
                <a:rPr lang="en-US" sz="1200"/>
                <a:t>Radio</a:t>
              </a:r>
            </a:p>
          </p:txBody>
        </p:sp>
        <p:sp>
          <p:nvSpPr>
            <p:cNvPr id="112650" name="Text Box 12"/>
            <p:cNvSpPr txBox="1">
              <a:spLocks noChangeArrowheads="1"/>
            </p:cNvSpPr>
            <p:nvPr/>
          </p:nvSpPr>
          <p:spPr bwMode="auto">
            <a:xfrm>
              <a:off x="1113" y="2359"/>
              <a:ext cx="266" cy="184"/>
            </a:xfrm>
            <a:prstGeom prst="rect">
              <a:avLst/>
            </a:prstGeom>
            <a:solidFill>
              <a:srgbClr val="336699"/>
            </a:solidFill>
            <a:ln w="19050">
              <a:solidFill>
                <a:schemeClr val="tx1"/>
              </a:solidFill>
              <a:miter lim="800000"/>
              <a:headEnd/>
              <a:tailEnd/>
            </a:ln>
          </p:spPr>
          <p:txBody>
            <a:bodyPr lIns="0" rIns="0">
              <a:spAutoFit/>
            </a:bodyPr>
            <a:lstStyle/>
            <a:p>
              <a:pPr algn="ctr" eaLnBrk="0" hangingPunct="0">
                <a:spcBef>
                  <a:spcPct val="50000"/>
                </a:spcBef>
              </a:pPr>
              <a:r>
                <a:rPr lang="en-US" sz="1200"/>
                <a:t>DSP</a:t>
              </a:r>
            </a:p>
          </p:txBody>
        </p:sp>
        <p:cxnSp>
          <p:nvCxnSpPr>
            <p:cNvPr id="112651" name="AutoShape 13"/>
            <p:cNvCxnSpPr>
              <a:cxnSpLocks noChangeShapeType="1"/>
              <a:stCxn id="112650" idx="3"/>
              <a:endCxn id="112649" idx="1"/>
            </p:cNvCxnSpPr>
            <p:nvPr/>
          </p:nvCxnSpPr>
          <p:spPr bwMode="auto">
            <a:xfrm>
              <a:off x="1385" y="2496"/>
              <a:ext cx="89" cy="2"/>
            </a:xfrm>
            <a:prstGeom prst="curvedConnector3">
              <a:avLst>
                <a:gd name="adj1" fmla="val 49440"/>
              </a:avLst>
            </a:prstGeom>
            <a:noFill/>
            <a:ln w="19050">
              <a:solidFill>
                <a:schemeClr val="tx1"/>
              </a:solidFill>
              <a:round/>
              <a:headEnd/>
              <a:tailEnd type="triangle" w="sm" len="sm"/>
            </a:ln>
          </p:spPr>
        </p:cxnSp>
        <p:sp>
          <p:nvSpPr>
            <p:cNvPr id="112652" name="Text Box 14"/>
            <p:cNvSpPr txBox="1">
              <a:spLocks noChangeArrowheads="1"/>
            </p:cNvSpPr>
            <p:nvPr/>
          </p:nvSpPr>
          <p:spPr bwMode="auto">
            <a:xfrm>
              <a:off x="446" y="2354"/>
              <a:ext cx="288" cy="173"/>
            </a:xfrm>
            <a:prstGeom prst="rect">
              <a:avLst/>
            </a:prstGeom>
            <a:noFill/>
            <a:ln w="9525">
              <a:noFill/>
              <a:miter lim="800000"/>
              <a:headEnd/>
              <a:tailEnd/>
            </a:ln>
          </p:spPr>
          <p:txBody>
            <a:bodyPr>
              <a:spAutoFit/>
            </a:bodyPr>
            <a:lstStyle/>
            <a:p>
              <a:pPr algn="r" eaLnBrk="0" hangingPunct="0">
                <a:spcBef>
                  <a:spcPct val="50000"/>
                </a:spcBef>
              </a:pPr>
              <a:r>
                <a:rPr lang="en-US" sz="1200"/>
                <a:t>Bits</a:t>
              </a:r>
            </a:p>
          </p:txBody>
        </p:sp>
        <p:sp>
          <p:nvSpPr>
            <p:cNvPr id="112653" name="Text Box 15"/>
            <p:cNvSpPr txBox="1">
              <a:spLocks noChangeArrowheads="1"/>
            </p:cNvSpPr>
            <p:nvPr/>
          </p:nvSpPr>
          <p:spPr bwMode="auto">
            <a:xfrm>
              <a:off x="833" y="2542"/>
              <a:ext cx="193" cy="133"/>
            </a:xfrm>
            <a:prstGeom prst="rect">
              <a:avLst/>
            </a:prstGeom>
            <a:solidFill>
              <a:srgbClr val="292929"/>
            </a:solidFill>
            <a:ln w="9525">
              <a:solidFill>
                <a:schemeClr val="tx1"/>
              </a:solidFill>
              <a:miter lim="800000"/>
              <a:headEnd/>
              <a:tailEnd/>
            </a:ln>
          </p:spPr>
          <p:txBody>
            <a:bodyPr lIns="36576" tIns="9144" rIns="36576" bIns="9144">
              <a:spAutoFit/>
            </a:bodyPr>
            <a:lstStyle/>
            <a:p>
              <a:pPr algn="ctr" eaLnBrk="0" hangingPunct="0"/>
              <a:r>
                <a:rPr lang="en-US" sz="1200" b="1"/>
                <a:t>TX</a:t>
              </a:r>
            </a:p>
          </p:txBody>
        </p:sp>
        <p:sp>
          <p:nvSpPr>
            <p:cNvPr id="112654" name="AutoShape 16"/>
            <p:cNvSpPr>
              <a:spLocks noChangeArrowheads="1"/>
            </p:cNvSpPr>
            <p:nvPr/>
          </p:nvSpPr>
          <p:spPr bwMode="auto">
            <a:xfrm flipV="1">
              <a:off x="2133" y="2063"/>
              <a:ext cx="108" cy="140"/>
            </a:xfrm>
            <a:prstGeom prst="triangle">
              <a:avLst>
                <a:gd name="adj" fmla="val 50000"/>
              </a:avLst>
            </a:prstGeom>
            <a:solidFill>
              <a:srgbClr val="CC0000"/>
            </a:solidFill>
            <a:ln w="19050">
              <a:solidFill>
                <a:schemeClr val="tx1"/>
              </a:solidFill>
              <a:miter lim="800000"/>
              <a:headEnd/>
              <a:tailEnd/>
            </a:ln>
          </p:spPr>
          <p:txBody>
            <a:bodyPr wrap="none" anchor="ctr"/>
            <a:lstStyle/>
            <a:p>
              <a:endParaRPr lang="en-US"/>
            </a:p>
          </p:txBody>
        </p:sp>
        <p:sp>
          <p:nvSpPr>
            <p:cNvPr id="112655" name="Line 17"/>
            <p:cNvSpPr>
              <a:spLocks noChangeShapeType="1"/>
            </p:cNvSpPr>
            <p:nvPr/>
          </p:nvSpPr>
          <p:spPr bwMode="auto">
            <a:xfrm>
              <a:off x="726" y="2487"/>
              <a:ext cx="376" cy="0"/>
            </a:xfrm>
            <a:prstGeom prst="line">
              <a:avLst/>
            </a:prstGeom>
            <a:noFill/>
            <a:ln w="19050">
              <a:solidFill>
                <a:schemeClr val="tx1"/>
              </a:solidFill>
              <a:round/>
              <a:headEnd/>
              <a:tailEnd type="triangle" w="med" len="med"/>
            </a:ln>
          </p:spPr>
          <p:txBody>
            <a:bodyPr/>
            <a:lstStyle/>
            <a:p>
              <a:endParaRPr lang="en-US"/>
            </a:p>
          </p:txBody>
        </p:sp>
        <p:sp>
          <p:nvSpPr>
            <p:cNvPr id="112656" name="Freeform 18"/>
            <p:cNvSpPr>
              <a:spLocks/>
            </p:cNvSpPr>
            <p:nvPr/>
          </p:nvSpPr>
          <p:spPr bwMode="auto">
            <a:xfrm>
              <a:off x="1998" y="2192"/>
              <a:ext cx="189" cy="233"/>
            </a:xfrm>
            <a:custGeom>
              <a:avLst/>
              <a:gdLst>
                <a:gd name="T0" fmla="*/ 1 w 189"/>
                <a:gd name="T1" fmla="*/ 158 h 158"/>
                <a:gd name="T2" fmla="*/ 0 w 189"/>
                <a:gd name="T3" fmla="*/ 61 h 158"/>
                <a:gd name="T4" fmla="*/ 189 w 189"/>
                <a:gd name="T5" fmla="*/ 60 h 158"/>
                <a:gd name="T6" fmla="*/ 189 w 189"/>
                <a:gd name="T7" fmla="*/ 0 h 158"/>
                <a:gd name="T8" fmla="*/ 0 60000 65536"/>
                <a:gd name="T9" fmla="*/ 0 60000 65536"/>
                <a:gd name="T10" fmla="*/ 0 60000 65536"/>
                <a:gd name="T11" fmla="*/ 0 60000 65536"/>
                <a:gd name="T12" fmla="*/ 0 w 189"/>
                <a:gd name="T13" fmla="*/ 0 h 158"/>
                <a:gd name="T14" fmla="*/ 189 w 189"/>
                <a:gd name="T15" fmla="*/ 158 h 158"/>
              </a:gdLst>
              <a:ahLst/>
              <a:cxnLst>
                <a:cxn ang="T8">
                  <a:pos x="T0" y="T1"/>
                </a:cxn>
                <a:cxn ang="T9">
                  <a:pos x="T2" y="T3"/>
                </a:cxn>
                <a:cxn ang="T10">
                  <a:pos x="T4" y="T5"/>
                </a:cxn>
                <a:cxn ang="T11">
                  <a:pos x="T6" y="T7"/>
                </a:cxn>
              </a:cxnLst>
              <a:rect l="T12" t="T13" r="T14" b="T15"/>
              <a:pathLst>
                <a:path w="189" h="158">
                  <a:moveTo>
                    <a:pt x="1" y="158"/>
                  </a:moveTo>
                  <a:lnTo>
                    <a:pt x="0" y="61"/>
                  </a:lnTo>
                  <a:lnTo>
                    <a:pt x="189" y="60"/>
                  </a:lnTo>
                  <a:lnTo>
                    <a:pt x="189" y="0"/>
                  </a:lnTo>
                </a:path>
              </a:pathLst>
            </a:custGeom>
            <a:noFill/>
            <a:ln w="19050" cmpd="sng">
              <a:solidFill>
                <a:schemeClr val="tx1"/>
              </a:solidFill>
              <a:round/>
              <a:headEnd type="none" w="med" len="med"/>
              <a:tailEnd type="none" w="med" len="med"/>
            </a:ln>
          </p:spPr>
          <p:txBody>
            <a:bodyPr/>
            <a:lstStyle/>
            <a:p>
              <a:endParaRPr lang="en-US"/>
            </a:p>
          </p:txBody>
        </p:sp>
        <p:sp>
          <p:nvSpPr>
            <p:cNvPr id="112657" name="Freeform 19"/>
            <p:cNvSpPr>
              <a:spLocks/>
            </p:cNvSpPr>
            <p:nvPr/>
          </p:nvSpPr>
          <p:spPr bwMode="auto">
            <a:xfrm>
              <a:off x="2001" y="2527"/>
              <a:ext cx="186" cy="178"/>
            </a:xfrm>
            <a:custGeom>
              <a:avLst/>
              <a:gdLst>
                <a:gd name="T0" fmla="*/ 0 w 186"/>
                <a:gd name="T1" fmla="*/ 0 h 120"/>
                <a:gd name="T2" fmla="*/ 0 w 186"/>
                <a:gd name="T3" fmla="*/ 120 h 120"/>
                <a:gd name="T4" fmla="*/ 186 w 186"/>
                <a:gd name="T5" fmla="*/ 119 h 120"/>
                <a:gd name="T6" fmla="*/ 186 w 186"/>
                <a:gd name="T7" fmla="*/ 59 h 120"/>
                <a:gd name="T8" fmla="*/ 0 60000 65536"/>
                <a:gd name="T9" fmla="*/ 0 60000 65536"/>
                <a:gd name="T10" fmla="*/ 0 60000 65536"/>
                <a:gd name="T11" fmla="*/ 0 60000 65536"/>
                <a:gd name="T12" fmla="*/ 0 w 186"/>
                <a:gd name="T13" fmla="*/ 0 h 120"/>
                <a:gd name="T14" fmla="*/ 186 w 186"/>
                <a:gd name="T15" fmla="*/ 120 h 120"/>
              </a:gdLst>
              <a:ahLst/>
              <a:cxnLst>
                <a:cxn ang="T8">
                  <a:pos x="T0" y="T1"/>
                </a:cxn>
                <a:cxn ang="T9">
                  <a:pos x="T2" y="T3"/>
                </a:cxn>
                <a:cxn ang="T10">
                  <a:pos x="T4" y="T5"/>
                </a:cxn>
                <a:cxn ang="T11">
                  <a:pos x="T6" y="T7"/>
                </a:cxn>
              </a:cxnLst>
              <a:rect l="T12" t="T13" r="T14" b="T15"/>
              <a:pathLst>
                <a:path w="186" h="120">
                  <a:moveTo>
                    <a:pt x="0" y="0"/>
                  </a:moveTo>
                  <a:lnTo>
                    <a:pt x="0" y="120"/>
                  </a:lnTo>
                  <a:lnTo>
                    <a:pt x="186" y="119"/>
                  </a:lnTo>
                  <a:lnTo>
                    <a:pt x="186" y="59"/>
                  </a:lnTo>
                </a:path>
              </a:pathLst>
            </a:custGeom>
            <a:noFill/>
            <a:ln w="19050" cmpd="sng">
              <a:solidFill>
                <a:schemeClr val="tx1"/>
              </a:solidFill>
              <a:round/>
              <a:headEnd type="none" w="med" len="med"/>
              <a:tailEnd type="none" w="med" len="med"/>
            </a:ln>
          </p:spPr>
          <p:txBody>
            <a:bodyPr/>
            <a:lstStyle/>
            <a:p>
              <a:endParaRPr lang="en-US"/>
            </a:p>
          </p:txBody>
        </p:sp>
        <p:sp>
          <p:nvSpPr>
            <p:cNvPr id="112658" name="Freeform 20"/>
            <p:cNvSpPr>
              <a:spLocks/>
            </p:cNvSpPr>
            <p:nvPr/>
          </p:nvSpPr>
          <p:spPr bwMode="auto">
            <a:xfrm>
              <a:off x="1816" y="2458"/>
              <a:ext cx="195" cy="40"/>
            </a:xfrm>
            <a:custGeom>
              <a:avLst/>
              <a:gdLst>
                <a:gd name="T0" fmla="*/ 0 w 188"/>
                <a:gd name="T1" fmla="*/ 22 h 22"/>
                <a:gd name="T2" fmla="*/ 150 w 188"/>
                <a:gd name="T3" fmla="*/ 21 h 22"/>
                <a:gd name="T4" fmla="*/ 188 w 188"/>
                <a:gd name="T5" fmla="*/ 0 h 22"/>
                <a:gd name="T6" fmla="*/ 0 60000 65536"/>
                <a:gd name="T7" fmla="*/ 0 60000 65536"/>
                <a:gd name="T8" fmla="*/ 0 60000 65536"/>
                <a:gd name="T9" fmla="*/ 0 w 188"/>
                <a:gd name="T10" fmla="*/ 0 h 22"/>
                <a:gd name="T11" fmla="*/ 188 w 188"/>
                <a:gd name="T12" fmla="*/ 22 h 22"/>
              </a:gdLst>
              <a:ahLst/>
              <a:cxnLst>
                <a:cxn ang="T6">
                  <a:pos x="T0" y="T1"/>
                </a:cxn>
                <a:cxn ang="T7">
                  <a:pos x="T2" y="T3"/>
                </a:cxn>
                <a:cxn ang="T8">
                  <a:pos x="T4" y="T5"/>
                </a:cxn>
              </a:cxnLst>
              <a:rect l="T9" t="T10" r="T11" b="T12"/>
              <a:pathLst>
                <a:path w="188" h="22">
                  <a:moveTo>
                    <a:pt x="0" y="22"/>
                  </a:moveTo>
                  <a:lnTo>
                    <a:pt x="150" y="21"/>
                  </a:lnTo>
                  <a:lnTo>
                    <a:pt x="188" y="0"/>
                  </a:lnTo>
                </a:path>
              </a:pathLst>
            </a:custGeom>
            <a:noFill/>
            <a:ln w="19050" cmpd="sng">
              <a:solidFill>
                <a:schemeClr val="tx1"/>
              </a:solidFill>
              <a:round/>
              <a:headEnd type="none" w="med" len="med"/>
              <a:tailEnd type="none" w="med" len="med"/>
            </a:ln>
          </p:spPr>
          <p:txBody>
            <a:bodyPr/>
            <a:lstStyle/>
            <a:p>
              <a:endParaRPr lang="en-US"/>
            </a:p>
          </p:txBody>
        </p:sp>
        <p:sp>
          <p:nvSpPr>
            <p:cNvPr id="112659" name="AutoShape 21"/>
            <p:cNvSpPr>
              <a:spLocks noChangeArrowheads="1"/>
            </p:cNvSpPr>
            <p:nvPr/>
          </p:nvSpPr>
          <p:spPr bwMode="auto">
            <a:xfrm flipH="1" flipV="1">
              <a:off x="3358" y="2486"/>
              <a:ext cx="108" cy="140"/>
            </a:xfrm>
            <a:prstGeom prst="triangle">
              <a:avLst>
                <a:gd name="adj" fmla="val 50000"/>
              </a:avLst>
            </a:prstGeom>
            <a:solidFill>
              <a:srgbClr val="CC0000"/>
            </a:solidFill>
            <a:ln w="19050">
              <a:solidFill>
                <a:schemeClr val="tx1"/>
              </a:solidFill>
              <a:miter lim="800000"/>
              <a:headEnd/>
              <a:tailEnd/>
            </a:ln>
          </p:spPr>
          <p:txBody>
            <a:bodyPr wrap="none" anchor="ctr"/>
            <a:lstStyle/>
            <a:p>
              <a:endParaRPr lang="en-US"/>
            </a:p>
          </p:txBody>
        </p:sp>
        <p:sp>
          <p:nvSpPr>
            <p:cNvPr id="112660" name="Rectangle 22"/>
            <p:cNvSpPr>
              <a:spLocks noChangeArrowheads="1"/>
            </p:cNvSpPr>
            <p:nvPr/>
          </p:nvSpPr>
          <p:spPr bwMode="auto">
            <a:xfrm>
              <a:off x="3687" y="2266"/>
              <a:ext cx="1084" cy="483"/>
            </a:xfrm>
            <a:prstGeom prst="rect">
              <a:avLst/>
            </a:prstGeom>
            <a:solidFill>
              <a:srgbClr val="4D4D4D"/>
            </a:solidFill>
            <a:ln w="19050">
              <a:solidFill>
                <a:schemeClr val="tx1"/>
              </a:solidFill>
              <a:miter lim="800000"/>
              <a:headEnd/>
              <a:tailEnd/>
            </a:ln>
          </p:spPr>
          <p:txBody>
            <a:bodyPr wrap="none" anchor="ctr"/>
            <a:lstStyle/>
            <a:p>
              <a:endParaRPr lang="en-US"/>
            </a:p>
          </p:txBody>
        </p:sp>
        <p:sp>
          <p:nvSpPr>
            <p:cNvPr id="112661" name="Text Box 23"/>
            <p:cNvSpPr txBox="1">
              <a:spLocks noChangeArrowheads="1"/>
            </p:cNvSpPr>
            <p:nvPr/>
          </p:nvSpPr>
          <p:spPr bwMode="auto">
            <a:xfrm flipH="1">
              <a:off x="3783" y="2360"/>
              <a:ext cx="336" cy="185"/>
            </a:xfrm>
            <a:prstGeom prst="rect">
              <a:avLst/>
            </a:prstGeom>
            <a:solidFill>
              <a:srgbClr val="009999"/>
            </a:solidFill>
            <a:ln w="19050">
              <a:solidFill>
                <a:schemeClr val="tx1"/>
              </a:solidFill>
              <a:miter lim="800000"/>
              <a:headEnd/>
              <a:tailEnd/>
            </a:ln>
          </p:spPr>
          <p:txBody>
            <a:bodyPr lIns="0" rIns="0">
              <a:spAutoFit/>
            </a:bodyPr>
            <a:lstStyle/>
            <a:p>
              <a:pPr algn="ctr" eaLnBrk="0" hangingPunct="0">
                <a:spcBef>
                  <a:spcPct val="50000"/>
                </a:spcBef>
              </a:pPr>
              <a:r>
                <a:rPr lang="en-US" sz="1200"/>
                <a:t>Radio</a:t>
              </a:r>
            </a:p>
          </p:txBody>
        </p:sp>
        <p:sp>
          <p:nvSpPr>
            <p:cNvPr id="112662" name="Text Box 24"/>
            <p:cNvSpPr txBox="1">
              <a:spLocks noChangeArrowheads="1"/>
            </p:cNvSpPr>
            <p:nvPr/>
          </p:nvSpPr>
          <p:spPr bwMode="auto">
            <a:xfrm flipH="1">
              <a:off x="4220" y="2359"/>
              <a:ext cx="266" cy="184"/>
            </a:xfrm>
            <a:prstGeom prst="rect">
              <a:avLst/>
            </a:prstGeom>
            <a:solidFill>
              <a:srgbClr val="336699"/>
            </a:solidFill>
            <a:ln w="19050">
              <a:solidFill>
                <a:schemeClr val="tx1"/>
              </a:solidFill>
              <a:miter lim="800000"/>
              <a:headEnd/>
              <a:tailEnd/>
            </a:ln>
          </p:spPr>
          <p:txBody>
            <a:bodyPr lIns="0" rIns="0">
              <a:spAutoFit/>
            </a:bodyPr>
            <a:lstStyle/>
            <a:p>
              <a:pPr algn="ctr" eaLnBrk="0" hangingPunct="0">
                <a:spcBef>
                  <a:spcPct val="50000"/>
                </a:spcBef>
              </a:pPr>
              <a:r>
                <a:rPr lang="en-US" sz="1200"/>
                <a:t>DSP</a:t>
              </a:r>
            </a:p>
          </p:txBody>
        </p:sp>
        <p:cxnSp>
          <p:nvCxnSpPr>
            <p:cNvPr id="112663" name="AutoShape 25"/>
            <p:cNvCxnSpPr>
              <a:cxnSpLocks noChangeShapeType="1"/>
              <a:stCxn id="112661" idx="1"/>
              <a:endCxn id="112662" idx="3"/>
            </p:cNvCxnSpPr>
            <p:nvPr/>
          </p:nvCxnSpPr>
          <p:spPr bwMode="auto">
            <a:xfrm flipV="1">
              <a:off x="4125" y="2495"/>
              <a:ext cx="89" cy="1"/>
            </a:xfrm>
            <a:prstGeom prst="curvedConnector3">
              <a:avLst>
                <a:gd name="adj1" fmla="val 49440"/>
              </a:avLst>
            </a:prstGeom>
            <a:noFill/>
            <a:ln w="19050">
              <a:solidFill>
                <a:schemeClr val="tx1"/>
              </a:solidFill>
              <a:round/>
              <a:headEnd/>
              <a:tailEnd type="triangle" w="sm" len="sm"/>
            </a:ln>
          </p:spPr>
        </p:cxnSp>
        <p:sp>
          <p:nvSpPr>
            <p:cNvPr id="112664" name="Text Box 26"/>
            <p:cNvSpPr txBox="1">
              <a:spLocks noChangeArrowheads="1"/>
            </p:cNvSpPr>
            <p:nvPr/>
          </p:nvSpPr>
          <p:spPr bwMode="auto">
            <a:xfrm flipH="1">
              <a:off x="4841" y="2363"/>
              <a:ext cx="288" cy="173"/>
            </a:xfrm>
            <a:prstGeom prst="rect">
              <a:avLst/>
            </a:prstGeom>
            <a:noFill/>
            <a:ln w="9525">
              <a:noFill/>
              <a:miter lim="800000"/>
              <a:headEnd/>
              <a:tailEnd/>
            </a:ln>
          </p:spPr>
          <p:txBody>
            <a:bodyPr>
              <a:spAutoFit/>
            </a:bodyPr>
            <a:lstStyle/>
            <a:p>
              <a:pPr algn="r" eaLnBrk="0" hangingPunct="0">
                <a:spcBef>
                  <a:spcPct val="50000"/>
                </a:spcBef>
              </a:pPr>
              <a:r>
                <a:rPr lang="en-US" sz="1200"/>
                <a:t>Bits</a:t>
              </a:r>
            </a:p>
          </p:txBody>
        </p:sp>
        <p:sp>
          <p:nvSpPr>
            <p:cNvPr id="112665" name="Text Box 27"/>
            <p:cNvSpPr txBox="1">
              <a:spLocks noChangeArrowheads="1"/>
            </p:cNvSpPr>
            <p:nvPr/>
          </p:nvSpPr>
          <p:spPr bwMode="auto">
            <a:xfrm flipH="1">
              <a:off x="4574" y="2542"/>
              <a:ext cx="193" cy="133"/>
            </a:xfrm>
            <a:prstGeom prst="rect">
              <a:avLst/>
            </a:prstGeom>
            <a:solidFill>
              <a:srgbClr val="292929"/>
            </a:solidFill>
            <a:ln w="9525">
              <a:solidFill>
                <a:schemeClr val="tx1"/>
              </a:solidFill>
              <a:miter lim="800000"/>
              <a:headEnd/>
              <a:tailEnd/>
            </a:ln>
          </p:spPr>
          <p:txBody>
            <a:bodyPr lIns="36576" tIns="9144" rIns="36576" bIns="9144">
              <a:spAutoFit/>
            </a:bodyPr>
            <a:lstStyle/>
            <a:p>
              <a:pPr algn="ctr" eaLnBrk="0" hangingPunct="0"/>
              <a:r>
                <a:rPr lang="en-US" sz="1200" b="1"/>
                <a:t>RX</a:t>
              </a:r>
            </a:p>
          </p:txBody>
        </p:sp>
        <p:sp>
          <p:nvSpPr>
            <p:cNvPr id="112666" name="AutoShape 28"/>
            <p:cNvSpPr>
              <a:spLocks noChangeArrowheads="1"/>
            </p:cNvSpPr>
            <p:nvPr/>
          </p:nvSpPr>
          <p:spPr bwMode="auto">
            <a:xfrm flipH="1" flipV="1">
              <a:off x="3358" y="2063"/>
              <a:ext cx="108" cy="140"/>
            </a:xfrm>
            <a:prstGeom prst="triangle">
              <a:avLst>
                <a:gd name="adj" fmla="val 50000"/>
              </a:avLst>
            </a:prstGeom>
            <a:solidFill>
              <a:srgbClr val="CC0000"/>
            </a:solidFill>
            <a:ln w="19050">
              <a:solidFill>
                <a:schemeClr val="tx1"/>
              </a:solidFill>
              <a:miter lim="800000"/>
              <a:headEnd/>
              <a:tailEnd/>
            </a:ln>
          </p:spPr>
          <p:txBody>
            <a:bodyPr wrap="none" anchor="ctr"/>
            <a:lstStyle/>
            <a:p>
              <a:endParaRPr lang="en-US"/>
            </a:p>
          </p:txBody>
        </p:sp>
        <p:sp>
          <p:nvSpPr>
            <p:cNvPr id="112667" name="Line 29"/>
            <p:cNvSpPr>
              <a:spLocks noChangeShapeType="1"/>
            </p:cNvSpPr>
            <p:nvPr/>
          </p:nvSpPr>
          <p:spPr bwMode="auto">
            <a:xfrm>
              <a:off x="4485" y="2493"/>
              <a:ext cx="376" cy="0"/>
            </a:xfrm>
            <a:prstGeom prst="line">
              <a:avLst/>
            </a:prstGeom>
            <a:noFill/>
            <a:ln w="19050">
              <a:solidFill>
                <a:schemeClr val="tx1"/>
              </a:solidFill>
              <a:round/>
              <a:headEnd/>
              <a:tailEnd type="triangle" w="med" len="med"/>
            </a:ln>
          </p:spPr>
          <p:txBody>
            <a:bodyPr/>
            <a:lstStyle/>
            <a:p>
              <a:endParaRPr lang="en-US"/>
            </a:p>
          </p:txBody>
        </p:sp>
        <p:sp>
          <p:nvSpPr>
            <p:cNvPr id="112668" name="Freeform 30"/>
            <p:cNvSpPr>
              <a:spLocks/>
            </p:cNvSpPr>
            <p:nvPr/>
          </p:nvSpPr>
          <p:spPr bwMode="auto">
            <a:xfrm flipH="1">
              <a:off x="3412" y="2192"/>
              <a:ext cx="189" cy="233"/>
            </a:xfrm>
            <a:custGeom>
              <a:avLst/>
              <a:gdLst>
                <a:gd name="T0" fmla="*/ 1 w 189"/>
                <a:gd name="T1" fmla="*/ 158 h 158"/>
                <a:gd name="T2" fmla="*/ 0 w 189"/>
                <a:gd name="T3" fmla="*/ 61 h 158"/>
                <a:gd name="T4" fmla="*/ 189 w 189"/>
                <a:gd name="T5" fmla="*/ 60 h 158"/>
                <a:gd name="T6" fmla="*/ 189 w 189"/>
                <a:gd name="T7" fmla="*/ 0 h 158"/>
                <a:gd name="T8" fmla="*/ 0 60000 65536"/>
                <a:gd name="T9" fmla="*/ 0 60000 65536"/>
                <a:gd name="T10" fmla="*/ 0 60000 65536"/>
                <a:gd name="T11" fmla="*/ 0 60000 65536"/>
                <a:gd name="T12" fmla="*/ 0 w 189"/>
                <a:gd name="T13" fmla="*/ 0 h 158"/>
                <a:gd name="T14" fmla="*/ 189 w 189"/>
                <a:gd name="T15" fmla="*/ 158 h 158"/>
              </a:gdLst>
              <a:ahLst/>
              <a:cxnLst>
                <a:cxn ang="T8">
                  <a:pos x="T0" y="T1"/>
                </a:cxn>
                <a:cxn ang="T9">
                  <a:pos x="T2" y="T3"/>
                </a:cxn>
                <a:cxn ang="T10">
                  <a:pos x="T4" y="T5"/>
                </a:cxn>
                <a:cxn ang="T11">
                  <a:pos x="T6" y="T7"/>
                </a:cxn>
              </a:cxnLst>
              <a:rect l="T12" t="T13" r="T14" b="T15"/>
              <a:pathLst>
                <a:path w="189" h="158">
                  <a:moveTo>
                    <a:pt x="1" y="158"/>
                  </a:moveTo>
                  <a:lnTo>
                    <a:pt x="0" y="61"/>
                  </a:lnTo>
                  <a:lnTo>
                    <a:pt x="189" y="60"/>
                  </a:lnTo>
                  <a:lnTo>
                    <a:pt x="189" y="0"/>
                  </a:lnTo>
                </a:path>
              </a:pathLst>
            </a:custGeom>
            <a:noFill/>
            <a:ln w="19050" cmpd="sng">
              <a:solidFill>
                <a:schemeClr val="tx1"/>
              </a:solidFill>
              <a:round/>
              <a:headEnd type="none" w="med" len="med"/>
              <a:tailEnd type="none" w="med" len="med"/>
            </a:ln>
          </p:spPr>
          <p:txBody>
            <a:bodyPr/>
            <a:lstStyle/>
            <a:p>
              <a:endParaRPr lang="en-US"/>
            </a:p>
          </p:txBody>
        </p:sp>
        <p:sp>
          <p:nvSpPr>
            <p:cNvPr id="112669" name="Freeform 31"/>
            <p:cNvSpPr>
              <a:spLocks/>
            </p:cNvSpPr>
            <p:nvPr/>
          </p:nvSpPr>
          <p:spPr bwMode="auto">
            <a:xfrm flipH="1">
              <a:off x="3412" y="2527"/>
              <a:ext cx="186" cy="178"/>
            </a:xfrm>
            <a:custGeom>
              <a:avLst/>
              <a:gdLst>
                <a:gd name="T0" fmla="*/ 0 w 186"/>
                <a:gd name="T1" fmla="*/ 0 h 120"/>
                <a:gd name="T2" fmla="*/ 0 w 186"/>
                <a:gd name="T3" fmla="*/ 120 h 120"/>
                <a:gd name="T4" fmla="*/ 186 w 186"/>
                <a:gd name="T5" fmla="*/ 119 h 120"/>
                <a:gd name="T6" fmla="*/ 186 w 186"/>
                <a:gd name="T7" fmla="*/ 59 h 120"/>
                <a:gd name="T8" fmla="*/ 0 60000 65536"/>
                <a:gd name="T9" fmla="*/ 0 60000 65536"/>
                <a:gd name="T10" fmla="*/ 0 60000 65536"/>
                <a:gd name="T11" fmla="*/ 0 60000 65536"/>
                <a:gd name="T12" fmla="*/ 0 w 186"/>
                <a:gd name="T13" fmla="*/ 0 h 120"/>
                <a:gd name="T14" fmla="*/ 186 w 186"/>
                <a:gd name="T15" fmla="*/ 120 h 120"/>
              </a:gdLst>
              <a:ahLst/>
              <a:cxnLst>
                <a:cxn ang="T8">
                  <a:pos x="T0" y="T1"/>
                </a:cxn>
                <a:cxn ang="T9">
                  <a:pos x="T2" y="T3"/>
                </a:cxn>
                <a:cxn ang="T10">
                  <a:pos x="T4" y="T5"/>
                </a:cxn>
                <a:cxn ang="T11">
                  <a:pos x="T6" y="T7"/>
                </a:cxn>
              </a:cxnLst>
              <a:rect l="T12" t="T13" r="T14" b="T15"/>
              <a:pathLst>
                <a:path w="186" h="120">
                  <a:moveTo>
                    <a:pt x="0" y="0"/>
                  </a:moveTo>
                  <a:lnTo>
                    <a:pt x="0" y="120"/>
                  </a:lnTo>
                  <a:lnTo>
                    <a:pt x="186" y="119"/>
                  </a:lnTo>
                  <a:lnTo>
                    <a:pt x="186" y="59"/>
                  </a:lnTo>
                </a:path>
              </a:pathLst>
            </a:custGeom>
            <a:noFill/>
            <a:ln w="19050" cmpd="sng">
              <a:solidFill>
                <a:schemeClr val="tx1"/>
              </a:solidFill>
              <a:round/>
              <a:headEnd type="none" w="med" len="med"/>
              <a:tailEnd type="none" w="med" len="med"/>
            </a:ln>
          </p:spPr>
          <p:txBody>
            <a:bodyPr/>
            <a:lstStyle/>
            <a:p>
              <a:endParaRPr lang="en-US"/>
            </a:p>
          </p:txBody>
        </p:sp>
        <p:sp>
          <p:nvSpPr>
            <p:cNvPr id="112670" name="Freeform 32"/>
            <p:cNvSpPr>
              <a:spLocks/>
            </p:cNvSpPr>
            <p:nvPr/>
          </p:nvSpPr>
          <p:spPr bwMode="auto">
            <a:xfrm flipH="1">
              <a:off x="3588" y="2458"/>
              <a:ext cx="195" cy="40"/>
            </a:xfrm>
            <a:custGeom>
              <a:avLst/>
              <a:gdLst>
                <a:gd name="T0" fmla="*/ 0 w 188"/>
                <a:gd name="T1" fmla="*/ 22 h 22"/>
                <a:gd name="T2" fmla="*/ 150 w 188"/>
                <a:gd name="T3" fmla="*/ 21 h 22"/>
                <a:gd name="T4" fmla="*/ 188 w 188"/>
                <a:gd name="T5" fmla="*/ 0 h 22"/>
                <a:gd name="T6" fmla="*/ 0 60000 65536"/>
                <a:gd name="T7" fmla="*/ 0 60000 65536"/>
                <a:gd name="T8" fmla="*/ 0 60000 65536"/>
                <a:gd name="T9" fmla="*/ 0 w 188"/>
                <a:gd name="T10" fmla="*/ 0 h 22"/>
                <a:gd name="T11" fmla="*/ 188 w 188"/>
                <a:gd name="T12" fmla="*/ 22 h 22"/>
              </a:gdLst>
              <a:ahLst/>
              <a:cxnLst>
                <a:cxn ang="T6">
                  <a:pos x="T0" y="T1"/>
                </a:cxn>
                <a:cxn ang="T7">
                  <a:pos x="T2" y="T3"/>
                </a:cxn>
                <a:cxn ang="T8">
                  <a:pos x="T4" y="T5"/>
                </a:cxn>
              </a:cxnLst>
              <a:rect l="T9" t="T10" r="T11" b="T12"/>
              <a:pathLst>
                <a:path w="188" h="22">
                  <a:moveTo>
                    <a:pt x="0" y="22"/>
                  </a:moveTo>
                  <a:lnTo>
                    <a:pt x="150" y="21"/>
                  </a:lnTo>
                  <a:lnTo>
                    <a:pt x="188" y="0"/>
                  </a:lnTo>
                </a:path>
              </a:pathLst>
            </a:custGeom>
            <a:noFill/>
            <a:ln w="19050" cmpd="sng">
              <a:solidFill>
                <a:schemeClr val="tx1"/>
              </a:solidFill>
              <a:round/>
              <a:headEnd type="none" w="med" len="med"/>
              <a:tailEnd type="none" w="med" len="med"/>
            </a:ln>
          </p:spPr>
          <p:txBody>
            <a:bodyPr/>
            <a:lstStyle/>
            <a:p>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bwMode="auto">
          <a:xfrm>
            <a:off x="3810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MIMO</a:t>
            </a:r>
            <a:br>
              <a:rPr lang="fr-CA" sz="2400" smtClean="0">
                <a:latin typeface="Times New Roman" pitchFamily="18" charset="0"/>
              </a:rPr>
            </a:br>
            <a:r>
              <a:rPr lang="fr-FR" altLang="ko-KR" sz="2400" smtClean="0">
                <a:latin typeface="Times New Roman" pitchFamily="18" charset="0"/>
                <a:ea typeface="굴림" charset="-127"/>
              </a:rPr>
              <a:t>Multiple Input Multiple Output</a:t>
            </a:r>
            <a:r>
              <a:rPr lang="en-US" altLang="ko-KR" smtClean="0">
                <a:ea typeface="굴림" charset="-127"/>
              </a:rPr>
              <a:t> </a:t>
            </a:r>
            <a:endParaRPr lang="en-US" smtClean="0"/>
          </a:p>
        </p:txBody>
      </p:sp>
      <p:sp>
        <p:nvSpPr>
          <p:cNvPr id="113666"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CDCBB16A-4656-4419-916C-9BC92FA583C1}" type="slidenum">
              <a:rPr lang="en-US">
                <a:latin typeface="Arial" charset="0"/>
              </a:rPr>
              <a:pPr/>
              <a:t>41</a:t>
            </a:fld>
            <a:endParaRPr lang="en-US">
              <a:latin typeface="Arial" charset="0"/>
            </a:endParaRPr>
          </a:p>
        </p:txBody>
      </p:sp>
      <p:grpSp>
        <p:nvGrpSpPr>
          <p:cNvPr id="113668" name="Group 36"/>
          <p:cNvGrpSpPr>
            <a:grpSpLocks/>
          </p:cNvGrpSpPr>
          <p:nvPr/>
        </p:nvGrpSpPr>
        <p:grpSpPr bwMode="auto">
          <a:xfrm>
            <a:off x="838200" y="2895600"/>
            <a:ext cx="7456488" cy="1447800"/>
            <a:chOff x="603" y="1118"/>
            <a:chExt cx="4697" cy="912"/>
          </a:xfrm>
        </p:grpSpPr>
        <p:grpSp>
          <p:nvGrpSpPr>
            <p:cNvPr id="113669" name="Group 7"/>
            <p:cNvGrpSpPr>
              <a:grpSpLocks/>
            </p:cNvGrpSpPr>
            <p:nvPr/>
          </p:nvGrpSpPr>
          <p:grpSpPr bwMode="auto">
            <a:xfrm>
              <a:off x="2609" y="1170"/>
              <a:ext cx="736" cy="727"/>
              <a:chOff x="2405" y="1501"/>
              <a:chExt cx="736" cy="727"/>
            </a:xfrm>
          </p:grpSpPr>
          <p:sp>
            <p:nvSpPr>
              <p:cNvPr id="501768" name="Cloud"/>
              <p:cNvSpPr>
                <a:spLocks noChangeAspect="1" noEditPoints="1" noChangeArrowheads="1"/>
              </p:cNvSpPr>
              <p:nvPr/>
            </p:nvSpPr>
            <p:spPr bwMode="auto">
              <a:xfrm>
                <a:off x="2405" y="1501"/>
                <a:ext cx="736" cy="72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pitchFamily="34" charset="0"/>
                </a:endParaRPr>
              </a:p>
            </p:txBody>
          </p:sp>
          <p:sp>
            <p:nvSpPr>
              <p:cNvPr id="113697" name="Text Box 9"/>
              <p:cNvSpPr txBox="1">
                <a:spLocks noChangeArrowheads="1"/>
              </p:cNvSpPr>
              <p:nvPr/>
            </p:nvSpPr>
            <p:spPr bwMode="auto">
              <a:xfrm>
                <a:off x="2482" y="1758"/>
                <a:ext cx="603" cy="192"/>
              </a:xfrm>
              <a:prstGeom prst="rect">
                <a:avLst/>
              </a:prstGeom>
              <a:noFill/>
              <a:ln w="9525">
                <a:noFill/>
                <a:miter lim="800000"/>
                <a:headEnd/>
                <a:tailEnd/>
              </a:ln>
            </p:spPr>
            <p:txBody>
              <a:bodyPr>
                <a:spAutoFit/>
              </a:bodyPr>
              <a:lstStyle/>
              <a:p>
                <a:pPr eaLnBrk="0" hangingPunct="0"/>
                <a:r>
                  <a:rPr lang="en-US" altLang="ja-JP" sz="1400">
                    <a:solidFill>
                      <a:schemeClr val="bg2"/>
                    </a:solidFill>
                    <a:latin typeface="Arial Unicode MS" pitchFamily="34" charset="-128"/>
                    <a:ea typeface="Arial Unicode MS" pitchFamily="34" charset="-128"/>
                    <a:cs typeface="Arial Unicode MS" pitchFamily="34" charset="-128"/>
                  </a:rPr>
                  <a:t>channel</a:t>
                </a:r>
              </a:p>
            </p:txBody>
          </p:sp>
        </p:grpSp>
        <p:sp>
          <p:nvSpPr>
            <p:cNvPr id="113670" name="AutoShape 10"/>
            <p:cNvSpPr>
              <a:spLocks noChangeArrowheads="1"/>
            </p:cNvSpPr>
            <p:nvPr/>
          </p:nvSpPr>
          <p:spPr bwMode="auto">
            <a:xfrm flipV="1">
              <a:off x="2255" y="1568"/>
              <a:ext cx="108" cy="95"/>
            </a:xfrm>
            <a:prstGeom prst="triangle">
              <a:avLst>
                <a:gd name="adj" fmla="val 50000"/>
              </a:avLst>
            </a:prstGeom>
            <a:solidFill>
              <a:srgbClr val="CC0000"/>
            </a:solidFill>
            <a:ln w="19050">
              <a:solidFill>
                <a:schemeClr val="tx1"/>
              </a:solidFill>
              <a:miter lim="800000"/>
              <a:headEnd/>
              <a:tailEnd/>
            </a:ln>
          </p:spPr>
          <p:txBody>
            <a:bodyPr wrap="none" anchor="ctr"/>
            <a:lstStyle/>
            <a:p>
              <a:endParaRPr lang="en-US"/>
            </a:p>
          </p:txBody>
        </p:sp>
        <p:sp>
          <p:nvSpPr>
            <p:cNvPr id="113671" name="Rectangle 11"/>
            <p:cNvSpPr>
              <a:spLocks noChangeArrowheads="1"/>
            </p:cNvSpPr>
            <p:nvPr/>
          </p:nvSpPr>
          <p:spPr bwMode="auto">
            <a:xfrm>
              <a:off x="1083" y="1118"/>
              <a:ext cx="960" cy="899"/>
            </a:xfrm>
            <a:prstGeom prst="rect">
              <a:avLst/>
            </a:prstGeom>
            <a:solidFill>
              <a:srgbClr val="4D4D4D"/>
            </a:solidFill>
            <a:ln w="19050">
              <a:solidFill>
                <a:schemeClr val="tx1"/>
              </a:solidFill>
              <a:miter lim="800000"/>
              <a:headEnd/>
              <a:tailEnd/>
            </a:ln>
          </p:spPr>
          <p:txBody>
            <a:bodyPr wrap="none" anchor="ctr"/>
            <a:lstStyle/>
            <a:p>
              <a:endParaRPr lang="en-US"/>
            </a:p>
          </p:txBody>
        </p:sp>
        <p:sp>
          <p:nvSpPr>
            <p:cNvPr id="113672" name="Text Box 12"/>
            <p:cNvSpPr txBox="1">
              <a:spLocks noChangeArrowheads="1"/>
            </p:cNvSpPr>
            <p:nvPr/>
          </p:nvSpPr>
          <p:spPr bwMode="auto">
            <a:xfrm>
              <a:off x="1602" y="1631"/>
              <a:ext cx="336" cy="185"/>
            </a:xfrm>
            <a:prstGeom prst="rect">
              <a:avLst/>
            </a:prstGeom>
            <a:solidFill>
              <a:srgbClr val="009999"/>
            </a:solidFill>
            <a:ln w="19050">
              <a:solidFill>
                <a:schemeClr val="tx1"/>
              </a:solidFill>
              <a:miter lim="800000"/>
              <a:headEnd/>
              <a:tailEnd/>
            </a:ln>
          </p:spPr>
          <p:txBody>
            <a:bodyPr lIns="0" rIns="0">
              <a:spAutoFit/>
            </a:bodyPr>
            <a:lstStyle/>
            <a:p>
              <a:pPr algn="ctr" eaLnBrk="0" hangingPunct="0">
                <a:spcBef>
                  <a:spcPct val="50000"/>
                </a:spcBef>
              </a:pPr>
              <a:r>
                <a:rPr lang="en-US" sz="1200"/>
                <a:t>Radio</a:t>
              </a:r>
            </a:p>
          </p:txBody>
        </p:sp>
        <p:sp>
          <p:nvSpPr>
            <p:cNvPr id="113673" name="Text Box 13"/>
            <p:cNvSpPr txBox="1">
              <a:spLocks noChangeArrowheads="1"/>
            </p:cNvSpPr>
            <p:nvPr/>
          </p:nvSpPr>
          <p:spPr bwMode="auto">
            <a:xfrm>
              <a:off x="1212" y="1384"/>
              <a:ext cx="192" cy="415"/>
            </a:xfrm>
            <a:prstGeom prst="rect">
              <a:avLst/>
            </a:prstGeom>
            <a:solidFill>
              <a:srgbClr val="336699"/>
            </a:solidFill>
            <a:ln w="19050">
              <a:solidFill>
                <a:schemeClr val="tx1"/>
              </a:solidFill>
              <a:miter lim="800000"/>
              <a:headEnd/>
              <a:tailEnd/>
            </a:ln>
          </p:spPr>
          <p:txBody>
            <a:bodyPr lIns="0" rIns="0">
              <a:spAutoFit/>
            </a:bodyPr>
            <a:lstStyle/>
            <a:p>
              <a:pPr algn="ctr" eaLnBrk="0" hangingPunct="0">
                <a:spcBef>
                  <a:spcPct val="50000"/>
                </a:spcBef>
              </a:pPr>
              <a:r>
                <a:rPr lang="en-US" sz="1200"/>
                <a:t>D</a:t>
              </a:r>
              <a:br>
                <a:rPr lang="en-US" sz="1200"/>
              </a:br>
              <a:r>
                <a:rPr lang="en-US" sz="1200"/>
                <a:t>S</a:t>
              </a:r>
              <a:br>
                <a:rPr lang="en-US" sz="1200"/>
              </a:br>
              <a:r>
                <a:rPr lang="en-US" sz="1200"/>
                <a:t>P</a:t>
              </a:r>
            </a:p>
          </p:txBody>
        </p:sp>
        <p:cxnSp>
          <p:nvCxnSpPr>
            <p:cNvPr id="113674" name="AutoShape 14"/>
            <p:cNvCxnSpPr>
              <a:cxnSpLocks noChangeShapeType="1"/>
              <a:stCxn id="113673" idx="3"/>
              <a:endCxn id="113672" idx="1"/>
            </p:cNvCxnSpPr>
            <p:nvPr/>
          </p:nvCxnSpPr>
          <p:spPr bwMode="auto">
            <a:xfrm>
              <a:off x="1410" y="1592"/>
              <a:ext cx="186" cy="132"/>
            </a:xfrm>
            <a:prstGeom prst="curvedConnector3">
              <a:avLst>
                <a:gd name="adj1" fmla="val 50000"/>
              </a:avLst>
            </a:prstGeom>
            <a:noFill/>
            <a:ln w="19050">
              <a:solidFill>
                <a:schemeClr val="tx1"/>
              </a:solidFill>
              <a:round/>
              <a:headEnd/>
              <a:tailEnd type="triangle" w="sm" len="sm"/>
            </a:ln>
          </p:spPr>
        </p:cxnSp>
        <p:sp>
          <p:nvSpPr>
            <p:cNvPr id="113675" name="Text Box 15"/>
            <p:cNvSpPr txBox="1">
              <a:spLocks noChangeArrowheads="1"/>
            </p:cNvSpPr>
            <p:nvPr/>
          </p:nvSpPr>
          <p:spPr bwMode="auto">
            <a:xfrm>
              <a:off x="603" y="1498"/>
              <a:ext cx="288" cy="173"/>
            </a:xfrm>
            <a:prstGeom prst="rect">
              <a:avLst/>
            </a:prstGeom>
            <a:noFill/>
            <a:ln w="9525">
              <a:noFill/>
              <a:miter lim="800000"/>
              <a:headEnd/>
              <a:tailEnd/>
            </a:ln>
          </p:spPr>
          <p:txBody>
            <a:bodyPr>
              <a:spAutoFit/>
            </a:bodyPr>
            <a:lstStyle/>
            <a:p>
              <a:pPr algn="r" eaLnBrk="0" hangingPunct="0">
                <a:spcBef>
                  <a:spcPct val="50000"/>
                </a:spcBef>
              </a:pPr>
              <a:r>
                <a:rPr lang="en-US" sz="1200"/>
                <a:t>Bits</a:t>
              </a:r>
            </a:p>
          </p:txBody>
        </p:sp>
        <p:sp>
          <p:nvSpPr>
            <p:cNvPr id="113676" name="Text Box 16"/>
            <p:cNvSpPr txBox="1">
              <a:spLocks noChangeArrowheads="1"/>
            </p:cNvSpPr>
            <p:nvPr/>
          </p:nvSpPr>
          <p:spPr bwMode="auto">
            <a:xfrm>
              <a:off x="1092" y="1855"/>
              <a:ext cx="193" cy="155"/>
            </a:xfrm>
            <a:prstGeom prst="rect">
              <a:avLst/>
            </a:prstGeom>
            <a:solidFill>
              <a:srgbClr val="292929"/>
            </a:solidFill>
            <a:ln w="9525">
              <a:solidFill>
                <a:schemeClr val="tx1"/>
              </a:solidFill>
              <a:miter lim="800000"/>
              <a:headEnd/>
              <a:tailEnd/>
            </a:ln>
          </p:spPr>
          <p:txBody>
            <a:bodyPr lIns="36576" tIns="27432" rIns="36576" bIns="27432">
              <a:spAutoFit/>
            </a:bodyPr>
            <a:lstStyle/>
            <a:p>
              <a:pPr algn="ctr" eaLnBrk="0" hangingPunct="0"/>
              <a:r>
                <a:rPr lang="en-US" sz="1200" b="1"/>
                <a:t>TX</a:t>
              </a:r>
            </a:p>
          </p:txBody>
        </p:sp>
        <p:sp>
          <p:nvSpPr>
            <p:cNvPr id="113677" name="Text Box 17"/>
            <p:cNvSpPr txBox="1">
              <a:spLocks noChangeArrowheads="1"/>
            </p:cNvSpPr>
            <p:nvPr/>
          </p:nvSpPr>
          <p:spPr bwMode="auto">
            <a:xfrm>
              <a:off x="1607" y="1308"/>
              <a:ext cx="336" cy="185"/>
            </a:xfrm>
            <a:prstGeom prst="rect">
              <a:avLst/>
            </a:prstGeom>
            <a:solidFill>
              <a:srgbClr val="009999"/>
            </a:solidFill>
            <a:ln w="19050">
              <a:solidFill>
                <a:schemeClr val="tx1"/>
              </a:solidFill>
              <a:miter lim="800000"/>
              <a:headEnd/>
              <a:tailEnd/>
            </a:ln>
          </p:spPr>
          <p:txBody>
            <a:bodyPr lIns="0" rIns="0">
              <a:spAutoFit/>
            </a:bodyPr>
            <a:lstStyle/>
            <a:p>
              <a:pPr algn="ctr" eaLnBrk="0" hangingPunct="0">
                <a:spcBef>
                  <a:spcPct val="50000"/>
                </a:spcBef>
              </a:pPr>
              <a:r>
                <a:rPr lang="en-US" sz="1200"/>
                <a:t>Radio</a:t>
              </a:r>
            </a:p>
          </p:txBody>
        </p:sp>
        <p:cxnSp>
          <p:nvCxnSpPr>
            <p:cNvPr id="113678" name="AutoShape 18"/>
            <p:cNvCxnSpPr>
              <a:cxnSpLocks noChangeShapeType="1"/>
              <a:stCxn id="113673" idx="3"/>
              <a:endCxn id="113677" idx="1"/>
            </p:cNvCxnSpPr>
            <p:nvPr/>
          </p:nvCxnSpPr>
          <p:spPr bwMode="auto">
            <a:xfrm flipV="1">
              <a:off x="1410" y="1401"/>
              <a:ext cx="191" cy="191"/>
            </a:xfrm>
            <a:prstGeom prst="curvedConnector3">
              <a:avLst>
                <a:gd name="adj1" fmla="val 49736"/>
              </a:avLst>
            </a:prstGeom>
            <a:noFill/>
            <a:ln w="19050">
              <a:solidFill>
                <a:schemeClr val="tx1"/>
              </a:solidFill>
              <a:round/>
              <a:headEnd/>
              <a:tailEnd type="triangle" w="sm" len="sm"/>
            </a:ln>
          </p:spPr>
        </p:cxnSp>
        <p:sp>
          <p:nvSpPr>
            <p:cNvPr id="113679" name="Freeform 19"/>
            <p:cNvSpPr>
              <a:spLocks/>
            </p:cNvSpPr>
            <p:nvPr/>
          </p:nvSpPr>
          <p:spPr bwMode="auto">
            <a:xfrm>
              <a:off x="1943" y="1325"/>
              <a:ext cx="371" cy="60"/>
            </a:xfrm>
            <a:custGeom>
              <a:avLst/>
              <a:gdLst>
                <a:gd name="T0" fmla="*/ 0 w 371"/>
                <a:gd name="T1" fmla="*/ 60 h 60"/>
                <a:gd name="T2" fmla="*/ 371 w 371"/>
                <a:gd name="T3" fmla="*/ 60 h 60"/>
                <a:gd name="T4" fmla="*/ 371 w 371"/>
                <a:gd name="T5" fmla="*/ 0 h 60"/>
                <a:gd name="T6" fmla="*/ 0 60000 65536"/>
                <a:gd name="T7" fmla="*/ 0 60000 65536"/>
                <a:gd name="T8" fmla="*/ 0 60000 65536"/>
                <a:gd name="T9" fmla="*/ 0 w 371"/>
                <a:gd name="T10" fmla="*/ 0 h 60"/>
                <a:gd name="T11" fmla="*/ 371 w 371"/>
                <a:gd name="T12" fmla="*/ 60 h 60"/>
              </a:gdLst>
              <a:ahLst/>
              <a:cxnLst>
                <a:cxn ang="T6">
                  <a:pos x="T0" y="T1"/>
                </a:cxn>
                <a:cxn ang="T7">
                  <a:pos x="T2" y="T3"/>
                </a:cxn>
                <a:cxn ang="T8">
                  <a:pos x="T4" y="T5"/>
                </a:cxn>
              </a:cxnLst>
              <a:rect l="T9" t="T10" r="T11" b="T12"/>
              <a:pathLst>
                <a:path w="371" h="60">
                  <a:moveTo>
                    <a:pt x="0" y="60"/>
                  </a:moveTo>
                  <a:lnTo>
                    <a:pt x="371" y="60"/>
                  </a:lnTo>
                  <a:lnTo>
                    <a:pt x="371" y="0"/>
                  </a:lnTo>
                </a:path>
              </a:pathLst>
            </a:custGeom>
            <a:noFill/>
            <a:ln w="19050" cmpd="sng">
              <a:solidFill>
                <a:schemeClr val="tx1"/>
              </a:solidFill>
              <a:round/>
              <a:headEnd type="none" w="med" len="med"/>
              <a:tailEnd type="none" w="med" len="med"/>
            </a:ln>
          </p:spPr>
          <p:txBody>
            <a:bodyPr/>
            <a:lstStyle/>
            <a:p>
              <a:endParaRPr lang="en-US"/>
            </a:p>
          </p:txBody>
        </p:sp>
        <p:sp>
          <p:nvSpPr>
            <p:cNvPr id="113680" name="AutoShape 20"/>
            <p:cNvSpPr>
              <a:spLocks noChangeArrowheads="1"/>
            </p:cNvSpPr>
            <p:nvPr/>
          </p:nvSpPr>
          <p:spPr bwMode="auto">
            <a:xfrm flipV="1">
              <a:off x="2261" y="1228"/>
              <a:ext cx="108" cy="95"/>
            </a:xfrm>
            <a:prstGeom prst="triangle">
              <a:avLst>
                <a:gd name="adj" fmla="val 50000"/>
              </a:avLst>
            </a:prstGeom>
            <a:solidFill>
              <a:srgbClr val="CC0000"/>
            </a:solidFill>
            <a:ln w="19050">
              <a:solidFill>
                <a:schemeClr val="tx1"/>
              </a:solidFill>
              <a:miter lim="800000"/>
              <a:headEnd/>
              <a:tailEnd/>
            </a:ln>
          </p:spPr>
          <p:txBody>
            <a:bodyPr wrap="none" anchor="ctr"/>
            <a:lstStyle/>
            <a:p>
              <a:endParaRPr lang="en-US"/>
            </a:p>
          </p:txBody>
        </p:sp>
        <p:sp>
          <p:nvSpPr>
            <p:cNvPr id="113681" name="Line 21"/>
            <p:cNvSpPr>
              <a:spLocks noChangeShapeType="1"/>
            </p:cNvSpPr>
            <p:nvPr/>
          </p:nvSpPr>
          <p:spPr bwMode="auto">
            <a:xfrm>
              <a:off x="891" y="1588"/>
              <a:ext cx="330" cy="0"/>
            </a:xfrm>
            <a:prstGeom prst="line">
              <a:avLst/>
            </a:prstGeom>
            <a:noFill/>
            <a:ln w="19050">
              <a:solidFill>
                <a:schemeClr val="tx1"/>
              </a:solidFill>
              <a:round/>
              <a:headEnd/>
              <a:tailEnd type="triangle" w="med" len="med"/>
            </a:ln>
          </p:spPr>
          <p:txBody>
            <a:bodyPr/>
            <a:lstStyle/>
            <a:p>
              <a:endParaRPr lang="en-US"/>
            </a:p>
          </p:txBody>
        </p:sp>
        <p:sp>
          <p:nvSpPr>
            <p:cNvPr id="113682" name="Freeform 22"/>
            <p:cNvSpPr>
              <a:spLocks/>
            </p:cNvSpPr>
            <p:nvPr/>
          </p:nvSpPr>
          <p:spPr bwMode="auto">
            <a:xfrm>
              <a:off x="1938" y="1664"/>
              <a:ext cx="371" cy="60"/>
            </a:xfrm>
            <a:custGeom>
              <a:avLst/>
              <a:gdLst>
                <a:gd name="T0" fmla="*/ 0 w 371"/>
                <a:gd name="T1" fmla="*/ 60 h 60"/>
                <a:gd name="T2" fmla="*/ 371 w 371"/>
                <a:gd name="T3" fmla="*/ 60 h 60"/>
                <a:gd name="T4" fmla="*/ 371 w 371"/>
                <a:gd name="T5" fmla="*/ 0 h 60"/>
                <a:gd name="T6" fmla="*/ 0 60000 65536"/>
                <a:gd name="T7" fmla="*/ 0 60000 65536"/>
                <a:gd name="T8" fmla="*/ 0 60000 65536"/>
                <a:gd name="T9" fmla="*/ 0 w 371"/>
                <a:gd name="T10" fmla="*/ 0 h 60"/>
                <a:gd name="T11" fmla="*/ 371 w 371"/>
                <a:gd name="T12" fmla="*/ 60 h 60"/>
              </a:gdLst>
              <a:ahLst/>
              <a:cxnLst>
                <a:cxn ang="T6">
                  <a:pos x="T0" y="T1"/>
                </a:cxn>
                <a:cxn ang="T7">
                  <a:pos x="T2" y="T3"/>
                </a:cxn>
                <a:cxn ang="T8">
                  <a:pos x="T4" y="T5"/>
                </a:cxn>
              </a:cxnLst>
              <a:rect l="T9" t="T10" r="T11" b="T12"/>
              <a:pathLst>
                <a:path w="371" h="60">
                  <a:moveTo>
                    <a:pt x="0" y="60"/>
                  </a:moveTo>
                  <a:lnTo>
                    <a:pt x="371" y="60"/>
                  </a:lnTo>
                  <a:lnTo>
                    <a:pt x="371" y="0"/>
                  </a:lnTo>
                </a:path>
              </a:pathLst>
            </a:custGeom>
            <a:noFill/>
            <a:ln w="19050" cmpd="sng">
              <a:solidFill>
                <a:schemeClr val="tx1"/>
              </a:solidFill>
              <a:round/>
              <a:headEnd type="none" w="med" len="med"/>
              <a:tailEnd type="none" w="med" len="med"/>
            </a:ln>
          </p:spPr>
          <p:txBody>
            <a:bodyPr/>
            <a:lstStyle/>
            <a:p>
              <a:endParaRPr lang="en-US"/>
            </a:p>
          </p:txBody>
        </p:sp>
        <p:sp>
          <p:nvSpPr>
            <p:cNvPr id="113683" name="AutoShape 23"/>
            <p:cNvSpPr>
              <a:spLocks noChangeArrowheads="1"/>
            </p:cNvSpPr>
            <p:nvPr/>
          </p:nvSpPr>
          <p:spPr bwMode="auto">
            <a:xfrm flipH="1" flipV="1">
              <a:off x="3540" y="1581"/>
              <a:ext cx="108" cy="95"/>
            </a:xfrm>
            <a:prstGeom prst="triangle">
              <a:avLst>
                <a:gd name="adj" fmla="val 50000"/>
              </a:avLst>
            </a:prstGeom>
            <a:solidFill>
              <a:srgbClr val="CC0000"/>
            </a:solidFill>
            <a:ln w="19050">
              <a:solidFill>
                <a:schemeClr val="tx1"/>
              </a:solidFill>
              <a:miter lim="800000"/>
              <a:headEnd/>
              <a:tailEnd/>
            </a:ln>
          </p:spPr>
          <p:txBody>
            <a:bodyPr wrap="none" anchor="ctr"/>
            <a:lstStyle/>
            <a:p>
              <a:endParaRPr lang="en-US"/>
            </a:p>
          </p:txBody>
        </p:sp>
        <p:sp>
          <p:nvSpPr>
            <p:cNvPr id="113684" name="Rectangle 24"/>
            <p:cNvSpPr>
              <a:spLocks noChangeArrowheads="1"/>
            </p:cNvSpPr>
            <p:nvPr/>
          </p:nvSpPr>
          <p:spPr bwMode="auto">
            <a:xfrm flipH="1">
              <a:off x="3860" y="1131"/>
              <a:ext cx="960" cy="899"/>
            </a:xfrm>
            <a:prstGeom prst="rect">
              <a:avLst/>
            </a:prstGeom>
            <a:solidFill>
              <a:srgbClr val="4D4D4D"/>
            </a:solidFill>
            <a:ln w="19050">
              <a:solidFill>
                <a:schemeClr val="tx1"/>
              </a:solidFill>
              <a:miter lim="800000"/>
              <a:headEnd/>
              <a:tailEnd/>
            </a:ln>
          </p:spPr>
          <p:txBody>
            <a:bodyPr wrap="none" anchor="ctr"/>
            <a:lstStyle/>
            <a:p>
              <a:endParaRPr lang="en-US"/>
            </a:p>
          </p:txBody>
        </p:sp>
        <p:sp>
          <p:nvSpPr>
            <p:cNvPr id="113685" name="Text Box 25"/>
            <p:cNvSpPr txBox="1">
              <a:spLocks noChangeArrowheads="1"/>
            </p:cNvSpPr>
            <p:nvPr/>
          </p:nvSpPr>
          <p:spPr bwMode="auto">
            <a:xfrm flipH="1">
              <a:off x="3965" y="1644"/>
              <a:ext cx="336" cy="185"/>
            </a:xfrm>
            <a:prstGeom prst="rect">
              <a:avLst/>
            </a:prstGeom>
            <a:solidFill>
              <a:srgbClr val="009999"/>
            </a:solidFill>
            <a:ln w="19050">
              <a:solidFill>
                <a:schemeClr val="tx1"/>
              </a:solidFill>
              <a:miter lim="800000"/>
              <a:headEnd/>
              <a:tailEnd/>
            </a:ln>
          </p:spPr>
          <p:txBody>
            <a:bodyPr lIns="0" rIns="0">
              <a:spAutoFit/>
            </a:bodyPr>
            <a:lstStyle/>
            <a:p>
              <a:pPr algn="ctr" eaLnBrk="0" hangingPunct="0">
                <a:spcBef>
                  <a:spcPct val="50000"/>
                </a:spcBef>
              </a:pPr>
              <a:r>
                <a:rPr lang="en-US" sz="1200"/>
                <a:t>Radio</a:t>
              </a:r>
            </a:p>
          </p:txBody>
        </p:sp>
        <p:sp>
          <p:nvSpPr>
            <p:cNvPr id="113686" name="Text Box 26"/>
            <p:cNvSpPr txBox="1">
              <a:spLocks noChangeArrowheads="1"/>
            </p:cNvSpPr>
            <p:nvPr/>
          </p:nvSpPr>
          <p:spPr bwMode="auto">
            <a:xfrm flipH="1">
              <a:off x="4499" y="1397"/>
              <a:ext cx="192" cy="415"/>
            </a:xfrm>
            <a:prstGeom prst="rect">
              <a:avLst/>
            </a:prstGeom>
            <a:solidFill>
              <a:srgbClr val="336699"/>
            </a:solidFill>
            <a:ln w="19050">
              <a:solidFill>
                <a:schemeClr val="tx1"/>
              </a:solidFill>
              <a:miter lim="800000"/>
              <a:headEnd/>
              <a:tailEnd/>
            </a:ln>
          </p:spPr>
          <p:txBody>
            <a:bodyPr lIns="0" rIns="0">
              <a:spAutoFit/>
            </a:bodyPr>
            <a:lstStyle/>
            <a:p>
              <a:pPr algn="ctr" eaLnBrk="0" hangingPunct="0">
                <a:spcBef>
                  <a:spcPct val="50000"/>
                </a:spcBef>
              </a:pPr>
              <a:r>
                <a:rPr lang="en-US" sz="1200"/>
                <a:t>D</a:t>
              </a:r>
              <a:br>
                <a:rPr lang="en-US" sz="1200"/>
              </a:br>
              <a:r>
                <a:rPr lang="en-US" sz="1200"/>
                <a:t>S</a:t>
              </a:r>
              <a:br>
                <a:rPr lang="en-US" sz="1200"/>
              </a:br>
              <a:r>
                <a:rPr lang="en-US" sz="1200"/>
                <a:t>P</a:t>
              </a:r>
            </a:p>
          </p:txBody>
        </p:sp>
        <p:cxnSp>
          <p:nvCxnSpPr>
            <p:cNvPr id="113687" name="AutoShape 27"/>
            <p:cNvCxnSpPr>
              <a:cxnSpLocks noChangeShapeType="1"/>
              <a:stCxn id="113686" idx="3"/>
              <a:endCxn id="113685" idx="1"/>
            </p:cNvCxnSpPr>
            <p:nvPr/>
          </p:nvCxnSpPr>
          <p:spPr bwMode="auto">
            <a:xfrm rot="10800000" flipV="1">
              <a:off x="4307" y="1604"/>
              <a:ext cx="186" cy="132"/>
            </a:xfrm>
            <a:prstGeom prst="curvedConnector3">
              <a:avLst>
                <a:gd name="adj1" fmla="val 50000"/>
              </a:avLst>
            </a:prstGeom>
            <a:noFill/>
            <a:ln w="19050">
              <a:solidFill>
                <a:schemeClr val="tx1"/>
              </a:solidFill>
              <a:round/>
              <a:headEnd/>
              <a:tailEnd type="triangle" w="sm" len="sm"/>
            </a:ln>
          </p:spPr>
        </p:cxnSp>
        <p:sp>
          <p:nvSpPr>
            <p:cNvPr id="113688" name="Text Box 28"/>
            <p:cNvSpPr txBox="1">
              <a:spLocks noChangeArrowheads="1"/>
            </p:cNvSpPr>
            <p:nvPr/>
          </p:nvSpPr>
          <p:spPr bwMode="auto">
            <a:xfrm flipH="1">
              <a:off x="5012" y="1511"/>
              <a:ext cx="288" cy="173"/>
            </a:xfrm>
            <a:prstGeom prst="rect">
              <a:avLst/>
            </a:prstGeom>
            <a:noFill/>
            <a:ln w="9525">
              <a:noFill/>
              <a:miter lim="800000"/>
              <a:headEnd/>
              <a:tailEnd/>
            </a:ln>
          </p:spPr>
          <p:txBody>
            <a:bodyPr>
              <a:spAutoFit/>
            </a:bodyPr>
            <a:lstStyle/>
            <a:p>
              <a:pPr algn="r" eaLnBrk="0" hangingPunct="0">
                <a:spcBef>
                  <a:spcPct val="50000"/>
                </a:spcBef>
              </a:pPr>
              <a:r>
                <a:rPr lang="en-US" sz="1200"/>
                <a:t>Bits</a:t>
              </a:r>
            </a:p>
          </p:txBody>
        </p:sp>
        <p:sp>
          <p:nvSpPr>
            <p:cNvPr id="113689" name="Text Box 29"/>
            <p:cNvSpPr txBox="1">
              <a:spLocks noChangeArrowheads="1"/>
            </p:cNvSpPr>
            <p:nvPr/>
          </p:nvSpPr>
          <p:spPr bwMode="auto">
            <a:xfrm flipH="1">
              <a:off x="4618" y="1868"/>
              <a:ext cx="193" cy="155"/>
            </a:xfrm>
            <a:prstGeom prst="rect">
              <a:avLst/>
            </a:prstGeom>
            <a:solidFill>
              <a:srgbClr val="292929"/>
            </a:solidFill>
            <a:ln w="9525">
              <a:solidFill>
                <a:schemeClr val="tx1"/>
              </a:solidFill>
              <a:miter lim="800000"/>
              <a:headEnd/>
              <a:tailEnd/>
            </a:ln>
          </p:spPr>
          <p:txBody>
            <a:bodyPr lIns="36576" tIns="27432" rIns="36576" bIns="27432">
              <a:spAutoFit/>
            </a:bodyPr>
            <a:lstStyle/>
            <a:p>
              <a:pPr algn="ctr" eaLnBrk="0" hangingPunct="0"/>
              <a:r>
                <a:rPr lang="en-US" sz="1200" b="1"/>
                <a:t>RX</a:t>
              </a:r>
            </a:p>
          </p:txBody>
        </p:sp>
        <p:sp>
          <p:nvSpPr>
            <p:cNvPr id="113690" name="Text Box 30"/>
            <p:cNvSpPr txBox="1">
              <a:spLocks noChangeArrowheads="1"/>
            </p:cNvSpPr>
            <p:nvPr/>
          </p:nvSpPr>
          <p:spPr bwMode="auto">
            <a:xfrm flipH="1">
              <a:off x="3960" y="1321"/>
              <a:ext cx="336" cy="185"/>
            </a:xfrm>
            <a:prstGeom prst="rect">
              <a:avLst/>
            </a:prstGeom>
            <a:solidFill>
              <a:srgbClr val="009999"/>
            </a:solidFill>
            <a:ln w="19050">
              <a:solidFill>
                <a:schemeClr val="tx1"/>
              </a:solidFill>
              <a:miter lim="800000"/>
              <a:headEnd/>
              <a:tailEnd/>
            </a:ln>
          </p:spPr>
          <p:txBody>
            <a:bodyPr lIns="0" rIns="0">
              <a:spAutoFit/>
            </a:bodyPr>
            <a:lstStyle/>
            <a:p>
              <a:pPr algn="ctr" eaLnBrk="0" hangingPunct="0">
                <a:spcBef>
                  <a:spcPct val="50000"/>
                </a:spcBef>
              </a:pPr>
              <a:r>
                <a:rPr lang="en-US" sz="1200"/>
                <a:t>Radio</a:t>
              </a:r>
            </a:p>
          </p:txBody>
        </p:sp>
        <p:cxnSp>
          <p:nvCxnSpPr>
            <p:cNvPr id="113691" name="AutoShape 31"/>
            <p:cNvCxnSpPr>
              <a:cxnSpLocks noChangeShapeType="1"/>
              <a:stCxn id="113686" idx="3"/>
              <a:endCxn id="113690" idx="1"/>
            </p:cNvCxnSpPr>
            <p:nvPr/>
          </p:nvCxnSpPr>
          <p:spPr bwMode="auto">
            <a:xfrm rot="10800000">
              <a:off x="4302" y="1413"/>
              <a:ext cx="191" cy="191"/>
            </a:xfrm>
            <a:prstGeom prst="curvedConnector3">
              <a:avLst>
                <a:gd name="adj1" fmla="val 49736"/>
              </a:avLst>
            </a:prstGeom>
            <a:noFill/>
            <a:ln w="19050">
              <a:solidFill>
                <a:schemeClr val="tx1"/>
              </a:solidFill>
              <a:round/>
              <a:headEnd/>
              <a:tailEnd type="triangle" w="sm" len="sm"/>
            </a:ln>
          </p:spPr>
        </p:cxnSp>
        <p:sp>
          <p:nvSpPr>
            <p:cNvPr id="113692" name="Freeform 32"/>
            <p:cNvSpPr>
              <a:spLocks/>
            </p:cNvSpPr>
            <p:nvPr/>
          </p:nvSpPr>
          <p:spPr bwMode="auto">
            <a:xfrm flipH="1">
              <a:off x="3589" y="1338"/>
              <a:ext cx="371" cy="60"/>
            </a:xfrm>
            <a:custGeom>
              <a:avLst/>
              <a:gdLst>
                <a:gd name="T0" fmla="*/ 0 w 371"/>
                <a:gd name="T1" fmla="*/ 60 h 60"/>
                <a:gd name="T2" fmla="*/ 371 w 371"/>
                <a:gd name="T3" fmla="*/ 60 h 60"/>
                <a:gd name="T4" fmla="*/ 371 w 371"/>
                <a:gd name="T5" fmla="*/ 0 h 60"/>
                <a:gd name="T6" fmla="*/ 0 60000 65536"/>
                <a:gd name="T7" fmla="*/ 0 60000 65536"/>
                <a:gd name="T8" fmla="*/ 0 60000 65536"/>
                <a:gd name="T9" fmla="*/ 0 w 371"/>
                <a:gd name="T10" fmla="*/ 0 h 60"/>
                <a:gd name="T11" fmla="*/ 371 w 371"/>
                <a:gd name="T12" fmla="*/ 60 h 60"/>
              </a:gdLst>
              <a:ahLst/>
              <a:cxnLst>
                <a:cxn ang="T6">
                  <a:pos x="T0" y="T1"/>
                </a:cxn>
                <a:cxn ang="T7">
                  <a:pos x="T2" y="T3"/>
                </a:cxn>
                <a:cxn ang="T8">
                  <a:pos x="T4" y="T5"/>
                </a:cxn>
              </a:cxnLst>
              <a:rect l="T9" t="T10" r="T11" b="T12"/>
              <a:pathLst>
                <a:path w="371" h="60">
                  <a:moveTo>
                    <a:pt x="0" y="60"/>
                  </a:moveTo>
                  <a:lnTo>
                    <a:pt x="371" y="60"/>
                  </a:lnTo>
                  <a:lnTo>
                    <a:pt x="371" y="0"/>
                  </a:lnTo>
                </a:path>
              </a:pathLst>
            </a:custGeom>
            <a:noFill/>
            <a:ln w="19050" cmpd="sng">
              <a:solidFill>
                <a:schemeClr val="tx1"/>
              </a:solidFill>
              <a:round/>
              <a:headEnd type="none" w="med" len="med"/>
              <a:tailEnd type="none" w="med" len="med"/>
            </a:ln>
          </p:spPr>
          <p:txBody>
            <a:bodyPr/>
            <a:lstStyle/>
            <a:p>
              <a:endParaRPr lang="en-US"/>
            </a:p>
          </p:txBody>
        </p:sp>
        <p:sp>
          <p:nvSpPr>
            <p:cNvPr id="113693" name="AutoShape 33"/>
            <p:cNvSpPr>
              <a:spLocks noChangeArrowheads="1"/>
            </p:cNvSpPr>
            <p:nvPr/>
          </p:nvSpPr>
          <p:spPr bwMode="auto">
            <a:xfrm flipH="1" flipV="1">
              <a:off x="3534" y="1241"/>
              <a:ext cx="108" cy="95"/>
            </a:xfrm>
            <a:prstGeom prst="triangle">
              <a:avLst>
                <a:gd name="adj" fmla="val 50000"/>
              </a:avLst>
            </a:prstGeom>
            <a:solidFill>
              <a:srgbClr val="CC0000"/>
            </a:solidFill>
            <a:ln w="19050">
              <a:solidFill>
                <a:schemeClr val="tx1"/>
              </a:solidFill>
              <a:miter lim="800000"/>
              <a:headEnd/>
              <a:tailEnd/>
            </a:ln>
          </p:spPr>
          <p:txBody>
            <a:bodyPr wrap="none" anchor="ctr"/>
            <a:lstStyle/>
            <a:p>
              <a:endParaRPr lang="en-US"/>
            </a:p>
          </p:txBody>
        </p:sp>
        <p:sp>
          <p:nvSpPr>
            <p:cNvPr id="113694" name="Line 34"/>
            <p:cNvSpPr>
              <a:spLocks noChangeShapeType="1"/>
            </p:cNvSpPr>
            <p:nvPr/>
          </p:nvSpPr>
          <p:spPr bwMode="auto">
            <a:xfrm flipH="1">
              <a:off x="4682" y="1601"/>
              <a:ext cx="330" cy="0"/>
            </a:xfrm>
            <a:prstGeom prst="line">
              <a:avLst/>
            </a:prstGeom>
            <a:noFill/>
            <a:ln w="19050">
              <a:solidFill>
                <a:schemeClr val="tx1"/>
              </a:solidFill>
              <a:round/>
              <a:headEnd/>
              <a:tailEnd type="triangle" w="med" len="med"/>
            </a:ln>
          </p:spPr>
          <p:txBody>
            <a:bodyPr/>
            <a:lstStyle/>
            <a:p>
              <a:endParaRPr lang="en-US"/>
            </a:p>
          </p:txBody>
        </p:sp>
        <p:sp>
          <p:nvSpPr>
            <p:cNvPr id="113695" name="Freeform 35"/>
            <p:cNvSpPr>
              <a:spLocks/>
            </p:cNvSpPr>
            <p:nvPr/>
          </p:nvSpPr>
          <p:spPr bwMode="auto">
            <a:xfrm flipH="1">
              <a:off x="3594" y="1677"/>
              <a:ext cx="371" cy="60"/>
            </a:xfrm>
            <a:custGeom>
              <a:avLst/>
              <a:gdLst>
                <a:gd name="T0" fmla="*/ 0 w 371"/>
                <a:gd name="T1" fmla="*/ 60 h 60"/>
                <a:gd name="T2" fmla="*/ 371 w 371"/>
                <a:gd name="T3" fmla="*/ 60 h 60"/>
                <a:gd name="T4" fmla="*/ 371 w 371"/>
                <a:gd name="T5" fmla="*/ 0 h 60"/>
                <a:gd name="T6" fmla="*/ 0 60000 65536"/>
                <a:gd name="T7" fmla="*/ 0 60000 65536"/>
                <a:gd name="T8" fmla="*/ 0 60000 65536"/>
                <a:gd name="T9" fmla="*/ 0 w 371"/>
                <a:gd name="T10" fmla="*/ 0 h 60"/>
                <a:gd name="T11" fmla="*/ 371 w 371"/>
                <a:gd name="T12" fmla="*/ 60 h 60"/>
              </a:gdLst>
              <a:ahLst/>
              <a:cxnLst>
                <a:cxn ang="T6">
                  <a:pos x="T0" y="T1"/>
                </a:cxn>
                <a:cxn ang="T7">
                  <a:pos x="T2" y="T3"/>
                </a:cxn>
                <a:cxn ang="T8">
                  <a:pos x="T4" y="T5"/>
                </a:cxn>
              </a:cxnLst>
              <a:rect l="T9" t="T10" r="T11" b="T12"/>
              <a:pathLst>
                <a:path w="371" h="60">
                  <a:moveTo>
                    <a:pt x="0" y="60"/>
                  </a:moveTo>
                  <a:lnTo>
                    <a:pt x="371" y="60"/>
                  </a:lnTo>
                  <a:lnTo>
                    <a:pt x="371" y="0"/>
                  </a:lnTo>
                </a:path>
              </a:pathLst>
            </a:custGeom>
            <a:noFill/>
            <a:ln w="19050" cmpd="sng">
              <a:solidFill>
                <a:schemeClr val="tx1"/>
              </a:solidFill>
              <a:round/>
              <a:headEnd type="none" w="med" len="med"/>
              <a:tailEnd type="none" w="med" len="med"/>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sz="quarter" idx="1"/>
          </p:nvPr>
        </p:nvSpPr>
        <p:spPr bwMode="auto">
          <a:xfrm>
            <a:off x="457200" y="1600200"/>
            <a:ext cx="8229600" cy="11430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lnSpc>
                <a:spcPct val="80000"/>
              </a:lnSpc>
            </a:pPr>
            <a:r>
              <a:rPr lang="es-CO" sz="2800" dirty="0" err="1" smtClean="0">
                <a:latin typeface="Times New Roman" pitchFamily="18" charset="0"/>
              </a:rPr>
              <a:t>Bandes</a:t>
            </a:r>
            <a:r>
              <a:rPr lang="es-CO" sz="2800" dirty="0" smtClean="0">
                <a:latin typeface="Times New Roman" pitchFamily="18" charset="0"/>
              </a:rPr>
              <a:t> de </a:t>
            </a:r>
            <a:r>
              <a:rPr lang="en-US" sz="2800" dirty="0" err="1" smtClean="0">
                <a:latin typeface="Times New Roman" pitchFamily="18" charset="0"/>
              </a:rPr>
              <a:t>fréquences</a:t>
            </a:r>
            <a:r>
              <a:rPr lang="en-US" sz="2800" dirty="0" smtClean="0">
                <a:latin typeface="Times New Roman" pitchFamily="18" charset="0"/>
              </a:rPr>
              <a:t> : </a:t>
            </a:r>
            <a:r>
              <a:rPr lang="en-US" sz="2800" dirty="0" err="1" smtClean="0">
                <a:latin typeface="Times New Roman" pitchFamily="18" charset="0"/>
              </a:rPr>
              <a:t>Deux</a:t>
            </a:r>
            <a:r>
              <a:rPr lang="en-US" sz="2800" dirty="0" smtClean="0">
                <a:latin typeface="Times New Roman" pitchFamily="18" charset="0"/>
              </a:rPr>
              <a:t> </a:t>
            </a:r>
            <a:r>
              <a:rPr lang="en-US" sz="2800" dirty="0" err="1" smtClean="0">
                <a:latin typeface="Times New Roman" pitchFamily="18" charset="0"/>
              </a:rPr>
              <a:t>groupes</a:t>
            </a:r>
            <a:r>
              <a:rPr lang="en-US" sz="2800" dirty="0" smtClean="0">
                <a:latin typeface="Times New Roman" pitchFamily="18" charset="0"/>
              </a:rPr>
              <a:t> </a:t>
            </a:r>
            <a:r>
              <a:rPr lang="en-US" sz="2800" dirty="0" err="1" smtClean="0">
                <a:latin typeface="Times New Roman" pitchFamily="18" charset="0"/>
              </a:rPr>
              <a:t>sont</a:t>
            </a:r>
            <a:r>
              <a:rPr lang="en-US" sz="2800" dirty="0" smtClean="0">
                <a:latin typeface="Times New Roman" pitchFamily="18" charset="0"/>
              </a:rPr>
              <a:t> </a:t>
            </a:r>
            <a:r>
              <a:rPr lang="en-US" sz="2800" dirty="0" err="1" smtClean="0">
                <a:latin typeface="Times New Roman" pitchFamily="18" charset="0"/>
              </a:rPr>
              <a:t>représentés</a:t>
            </a:r>
            <a:r>
              <a:rPr lang="en-US" sz="2800" dirty="0" smtClean="0">
                <a:latin typeface="Times New Roman" pitchFamily="18" charset="0"/>
              </a:rPr>
              <a:t> </a:t>
            </a:r>
            <a:br>
              <a:rPr lang="en-US" sz="2800" dirty="0" smtClean="0">
                <a:latin typeface="Times New Roman" pitchFamily="18" charset="0"/>
              </a:rPr>
            </a:br>
            <a:endParaRPr lang="en-US" sz="2800" dirty="0" smtClean="0">
              <a:latin typeface="Times New Roman" pitchFamily="18" charset="0"/>
            </a:endParaRPr>
          </a:p>
          <a:p>
            <a:pPr lvl="1" eaLnBrk="1" hangingPunct="1">
              <a:lnSpc>
                <a:spcPct val="80000"/>
              </a:lnSpc>
            </a:pPr>
            <a:r>
              <a:rPr lang="en-US" sz="2800" dirty="0" smtClean="0">
                <a:latin typeface="Times New Roman" pitchFamily="18" charset="0"/>
              </a:rPr>
              <a:t>les technologies pour les </a:t>
            </a:r>
            <a:r>
              <a:rPr lang="en-US" sz="2800" dirty="0" err="1" smtClean="0">
                <a:latin typeface="Times New Roman" pitchFamily="18" charset="0"/>
              </a:rPr>
              <a:t>téléphones</a:t>
            </a:r>
            <a:r>
              <a:rPr lang="en-US" sz="2800" dirty="0" smtClean="0">
                <a:latin typeface="Times New Roman" pitchFamily="18" charset="0"/>
              </a:rPr>
              <a:t> portables (de 824 à 2.170 MHz)</a:t>
            </a:r>
            <a:br>
              <a:rPr lang="en-US" sz="2800" dirty="0" smtClean="0">
                <a:latin typeface="Times New Roman" pitchFamily="18" charset="0"/>
              </a:rPr>
            </a:br>
            <a:endParaRPr lang="en-US" sz="2800" dirty="0" smtClean="0">
              <a:latin typeface="Times New Roman" pitchFamily="18" charset="0"/>
            </a:endParaRPr>
          </a:p>
          <a:p>
            <a:pPr lvl="1" eaLnBrk="1" hangingPunct="1">
              <a:lnSpc>
                <a:spcPct val="80000"/>
              </a:lnSpc>
            </a:pPr>
            <a:r>
              <a:rPr lang="en-US" sz="2800" dirty="0" smtClean="0">
                <a:latin typeface="Times New Roman" pitchFamily="18" charset="0"/>
              </a:rPr>
              <a:t>les technologies </a:t>
            </a:r>
            <a:r>
              <a:rPr lang="en-US" sz="2800" dirty="0" err="1" smtClean="0">
                <a:latin typeface="Times New Roman" pitchFamily="18" charset="0"/>
              </a:rPr>
              <a:t>utilisées</a:t>
            </a:r>
            <a:r>
              <a:rPr lang="en-US" sz="2800" dirty="0" smtClean="0">
                <a:latin typeface="Times New Roman" pitchFamily="18" charset="0"/>
              </a:rPr>
              <a:t> pour </a:t>
            </a:r>
            <a:r>
              <a:rPr lang="en-US" sz="2800" dirty="0" err="1" smtClean="0">
                <a:latin typeface="Times New Roman" pitchFamily="18" charset="0"/>
              </a:rPr>
              <a:t>l'informatique</a:t>
            </a:r>
            <a:r>
              <a:rPr lang="en-US" sz="2800" dirty="0" smtClean="0">
                <a:latin typeface="Times New Roman" pitchFamily="18" charset="0"/>
              </a:rPr>
              <a:t>, pour les WPAN et les WLAN, </a:t>
            </a:r>
            <a:r>
              <a:rPr lang="en-US" sz="2800" dirty="0" err="1" smtClean="0">
                <a:latin typeface="Times New Roman" pitchFamily="18" charset="0"/>
              </a:rPr>
              <a:t>fonctionnent</a:t>
            </a:r>
            <a:r>
              <a:rPr lang="en-US" sz="2800" dirty="0" smtClean="0">
                <a:latin typeface="Times New Roman" pitchFamily="18" charset="0"/>
              </a:rPr>
              <a:t> </a:t>
            </a:r>
            <a:r>
              <a:rPr lang="en-US" sz="2800" dirty="0" err="1" smtClean="0">
                <a:latin typeface="Times New Roman" pitchFamily="18" charset="0"/>
              </a:rPr>
              <a:t>sur</a:t>
            </a:r>
            <a:r>
              <a:rPr lang="en-US" sz="2800" dirty="0" smtClean="0">
                <a:latin typeface="Times New Roman" pitchFamily="18" charset="0"/>
              </a:rPr>
              <a:t> </a:t>
            </a:r>
            <a:r>
              <a:rPr lang="en-US" sz="2800" dirty="0" err="1" smtClean="0">
                <a:latin typeface="Times New Roman" pitchFamily="18" charset="0"/>
              </a:rPr>
              <a:t>deux</a:t>
            </a:r>
            <a:r>
              <a:rPr lang="en-US" sz="2800" dirty="0" smtClean="0">
                <a:latin typeface="Times New Roman" pitchFamily="18" charset="0"/>
              </a:rPr>
              <a:t> </a:t>
            </a:r>
            <a:r>
              <a:rPr lang="en-US" sz="2800" dirty="0" err="1" smtClean="0">
                <a:latin typeface="Times New Roman" pitchFamily="18" charset="0"/>
              </a:rPr>
              <a:t>bandes</a:t>
            </a:r>
            <a:r>
              <a:rPr lang="en-US" sz="2800" dirty="0" smtClean="0">
                <a:latin typeface="Times New Roman" pitchFamily="18" charset="0"/>
              </a:rPr>
              <a:t> : la </a:t>
            </a:r>
            <a:r>
              <a:rPr lang="en-US" sz="2800" dirty="0" err="1" smtClean="0">
                <a:latin typeface="Times New Roman" pitchFamily="18" charset="0"/>
              </a:rPr>
              <a:t>bande</a:t>
            </a:r>
            <a:r>
              <a:rPr lang="en-US" sz="2800" dirty="0" smtClean="0">
                <a:latin typeface="Times New Roman" pitchFamily="18" charset="0"/>
              </a:rPr>
              <a:t> ISM (Industrial Scientific Medical) (de 2.400 à 2.500 MHz) et la </a:t>
            </a:r>
            <a:r>
              <a:rPr lang="en-US" sz="2800" dirty="0" err="1" smtClean="0">
                <a:latin typeface="Times New Roman" pitchFamily="18" charset="0"/>
              </a:rPr>
              <a:t>bande</a:t>
            </a:r>
            <a:r>
              <a:rPr lang="en-US" sz="2800" dirty="0" smtClean="0">
                <a:latin typeface="Times New Roman" pitchFamily="18" charset="0"/>
              </a:rPr>
              <a:t> U-NII (Unlicensed-National Information Infrastructure) (de 5.150 à 5.720 MHz). </a:t>
            </a:r>
            <a:endParaRPr lang="es-CO" sz="2800" dirty="0" smtClean="0">
              <a:latin typeface="Times New Roman" pitchFamily="18" charset="0"/>
            </a:endParaRPr>
          </a:p>
        </p:txBody>
      </p:sp>
      <p:sp>
        <p:nvSpPr>
          <p:cNvPr id="36866"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4D7BF0C2-8D3D-4E1B-B02D-9505787C5C89}" type="slidenum">
              <a:rPr lang="en-US">
                <a:latin typeface="Arial" charset="0"/>
              </a:rPr>
              <a:pPr/>
              <a:t>5</a:t>
            </a:fld>
            <a:endParaRPr lang="en-US">
              <a:latin typeface="Arial" charset="0"/>
            </a:endParaRPr>
          </a:p>
        </p:txBody>
      </p:sp>
    </p:spTree>
    <p:extLst>
      <p:ext uri="{BB962C8B-B14F-4D97-AF65-F5344CB8AC3E}">
        <p14:creationId xmlns:p14="http://schemas.microsoft.com/office/powerpoint/2010/main" val="194360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sz="quarter" idx="1"/>
          </p:nvPr>
        </p:nvSpPr>
        <p:spPr bwMode="auto">
          <a:xfrm>
            <a:off x="457200" y="1600200"/>
            <a:ext cx="8229600" cy="1143000"/>
          </a:xfrm>
          <a:noFill/>
          <a:ln>
            <a:miter lim="800000"/>
            <a:headEnd/>
            <a:tailEnd/>
          </a:ln>
        </p:spPr>
        <p:txBody>
          <a:bodyPr vert="horz" wrap="square" lIns="91440" tIns="45720" rIns="91440" bIns="45720" numCol="1" anchor="t" anchorCtr="0" compatLnSpc="1">
            <a:prstTxWarp prst="textNoShape">
              <a:avLst/>
            </a:prstTxWarp>
            <a:noAutofit/>
          </a:bodyPr>
          <a:lstStyle/>
          <a:p>
            <a:pPr eaLnBrk="1" hangingPunct="1">
              <a:lnSpc>
                <a:spcPct val="80000"/>
              </a:lnSpc>
            </a:pPr>
            <a:r>
              <a:rPr lang="es-CO" dirty="0" err="1" smtClean="0">
                <a:latin typeface="Times New Roman" pitchFamily="18" charset="0"/>
                <a:cs typeface="Times New Roman" pitchFamily="18" charset="0"/>
              </a:rPr>
              <a:t>Bandes</a:t>
            </a:r>
            <a:r>
              <a:rPr lang="es-CO" dirty="0" smtClean="0">
                <a:latin typeface="Times New Roman" pitchFamily="18" charset="0"/>
                <a:cs typeface="Times New Roman" pitchFamily="18" charset="0"/>
              </a:rPr>
              <a:t> de </a:t>
            </a:r>
            <a:r>
              <a:rPr lang="en-US" dirty="0" err="1" smtClean="0">
                <a:latin typeface="Times New Roman" pitchFamily="18" charset="0"/>
                <a:cs typeface="Times New Roman" pitchFamily="18" charset="0"/>
              </a:rPr>
              <a:t>fréquences</a:t>
            </a:r>
            <a:r>
              <a:rPr lang="en-US" dirty="0" smtClean="0">
                <a:latin typeface="Times New Roman" pitchFamily="18" charset="0"/>
                <a:cs typeface="Times New Roman" pitchFamily="18" charset="0"/>
              </a:rPr>
              <a:t> (suite)</a:t>
            </a:r>
          </a:p>
          <a:p>
            <a:pPr eaLnBrk="1" hangingPunct="1">
              <a:lnSpc>
                <a:spcPct val="80000"/>
              </a:lnSpc>
            </a:pPr>
            <a:endParaRPr lang="en-US" dirty="0" smtClean="0">
              <a:latin typeface="Times New Roman" pitchFamily="18" charset="0"/>
              <a:cs typeface="Times New Roman" pitchFamily="18" charset="0"/>
            </a:endParaRPr>
          </a:p>
          <a:p>
            <a:pPr eaLnBrk="1" hangingPunct="1">
              <a:lnSpc>
                <a:spcPct val="80000"/>
              </a:lnSpc>
            </a:pPr>
            <a:r>
              <a:rPr lang="en-US" dirty="0" err="1" smtClean="0">
                <a:latin typeface="Times New Roman" pitchFamily="18" charset="0"/>
                <a:cs typeface="Times New Roman" pitchFamily="18" charset="0"/>
              </a:rPr>
              <a:t>Bande</a:t>
            </a:r>
            <a:r>
              <a:rPr lang="en-US" dirty="0" smtClean="0">
                <a:latin typeface="Times New Roman" pitchFamily="18" charset="0"/>
                <a:cs typeface="Times New Roman" pitchFamily="18" charset="0"/>
              </a:rPr>
              <a:t> ISM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La </a:t>
            </a:r>
            <a:r>
              <a:rPr lang="en-US" dirty="0" err="1" smtClean="0">
                <a:latin typeface="Times New Roman" pitchFamily="18" charset="0"/>
                <a:cs typeface="Times New Roman" pitchFamily="18" charset="0"/>
              </a:rPr>
              <a:t>bande</a:t>
            </a:r>
            <a:r>
              <a:rPr lang="en-US" dirty="0" smtClean="0">
                <a:latin typeface="Times New Roman" pitchFamily="18" charset="0"/>
                <a:cs typeface="Times New Roman" pitchFamily="18" charset="0"/>
              </a:rPr>
              <a:t> ISM correspond à </a:t>
            </a:r>
            <a:r>
              <a:rPr lang="en-US" dirty="0" err="1" smtClean="0">
                <a:latin typeface="Times New Roman" pitchFamily="18" charset="0"/>
                <a:cs typeface="Times New Roman" pitchFamily="18" charset="0"/>
              </a:rPr>
              <a:t>trois</a:t>
            </a:r>
            <a:r>
              <a:rPr lang="en-US" dirty="0" smtClean="0">
                <a:latin typeface="Times New Roman" pitchFamily="18" charset="0"/>
                <a:cs typeface="Times New Roman" pitchFamily="18" charset="0"/>
              </a:rPr>
              <a:t> sous </a:t>
            </a:r>
            <a:r>
              <a:rPr lang="en-US" dirty="0" err="1" smtClean="0">
                <a:latin typeface="Times New Roman" pitchFamily="18" charset="0"/>
                <a:cs typeface="Times New Roman" pitchFamily="18" charset="0"/>
              </a:rPr>
              <a:t>bandes</a:t>
            </a:r>
            <a:r>
              <a:rPr lang="en-US" dirty="0" smtClean="0">
                <a:latin typeface="Times New Roman" pitchFamily="18" charset="0"/>
                <a:cs typeface="Times New Roman" pitchFamily="18" charset="0"/>
              </a:rPr>
              <a:t> (902-928 MHz, 2.400-2.4835 GHz, 5.725-5.850 GHz) </a:t>
            </a:r>
            <a:r>
              <a:rPr lang="en-US" dirty="0" err="1" smtClean="0">
                <a:latin typeface="Times New Roman" pitchFamily="18" charset="0"/>
                <a:cs typeface="Times New Roman" pitchFamily="18" charset="0"/>
              </a:rPr>
              <a:t>seule</a:t>
            </a:r>
            <a:r>
              <a:rPr lang="en-US" dirty="0" smtClean="0">
                <a:latin typeface="Times New Roman" pitchFamily="18" charset="0"/>
                <a:cs typeface="Times New Roman" pitchFamily="18" charset="0"/>
              </a:rPr>
              <a:t> la </a:t>
            </a:r>
            <a:r>
              <a:rPr lang="en-US" dirty="0" err="1" smtClean="0">
                <a:latin typeface="Times New Roman" pitchFamily="18" charset="0"/>
                <a:cs typeface="Times New Roman" pitchFamily="18" charset="0"/>
              </a:rPr>
              <a:t>bande</a:t>
            </a:r>
            <a:r>
              <a:rPr lang="en-US" dirty="0" smtClean="0">
                <a:latin typeface="Times New Roman" pitchFamily="18" charset="0"/>
                <a:cs typeface="Times New Roman" pitchFamily="18" charset="0"/>
              </a:rPr>
              <a:t> de 2.400-2.4835 GHz, avec </a:t>
            </a:r>
            <a:r>
              <a:rPr lang="en-US" dirty="0" err="1" smtClean="0">
                <a:latin typeface="Times New Roman" pitchFamily="18" charset="0"/>
                <a:cs typeface="Times New Roman" pitchFamily="18" charset="0"/>
              </a:rPr>
              <a:t>une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bande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passante</a:t>
            </a:r>
            <a:r>
              <a:rPr lang="en-US" dirty="0" smtClean="0">
                <a:latin typeface="Times New Roman" pitchFamily="18" charset="0"/>
                <a:cs typeface="Times New Roman" pitchFamily="18" charset="0"/>
              </a:rPr>
              <a:t> de 83,5 MHz, </a:t>
            </a:r>
            <a:r>
              <a:rPr lang="en-US" dirty="0" err="1" smtClean="0">
                <a:latin typeface="Times New Roman" pitchFamily="18" charset="0"/>
                <a:cs typeface="Times New Roman" pitchFamily="18" charset="0"/>
              </a:rPr>
              <a: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utilisée</a:t>
            </a:r>
            <a:r>
              <a:rPr lang="en-US" dirty="0" smtClean="0">
                <a:latin typeface="Times New Roman" pitchFamily="18" charset="0"/>
                <a:cs typeface="Times New Roman" pitchFamily="18" charset="0"/>
              </a:rPr>
              <a:t> par la </a:t>
            </a:r>
            <a:r>
              <a:rPr lang="en-US" dirty="0" err="1" smtClean="0">
                <a:latin typeface="Times New Roman" pitchFamily="18" charset="0"/>
                <a:cs typeface="Times New Roman" pitchFamily="18" charset="0"/>
              </a:rPr>
              <a:t>norme</a:t>
            </a:r>
            <a:r>
              <a:rPr lang="en-US" dirty="0" smtClean="0">
                <a:latin typeface="Times New Roman" pitchFamily="18" charset="0"/>
                <a:cs typeface="Times New Roman" pitchFamily="18" charset="0"/>
              </a:rPr>
              <a:t> 802.11b.</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eaLnBrk="1" hangingPunct="1">
              <a:lnSpc>
                <a:spcPct val="80000"/>
              </a:lnSpc>
            </a:pPr>
            <a:r>
              <a:rPr lang="en-US" dirty="0" smtClean="0">
                <a:latin typeface="Times New Roman" pitchFamily="18" charset="0"/>
                <a:cs typeface="Times New Roman" pitchFamily="18" charset="0"/>
              </a:rPr>
              <a:t>La </a:t>
            </a:r>
            <a:r>
              <a:rPr lang="en-US" dirty="0" err="1" smtClean="0">
                <a:latin typeface="Times New Roman" pitchFamily="18" charset="0"/>
                <a:cs typeface="Times New Roman" pitchFamily="18" charset="0"/>
              </a:rPr>
              <a:t>largeur</a:t>
            </a:r>
            <a:r>
              <a:rPr lang="en-US" dirty="0" smtClean="0">
                <a:latin typeface="Times New Roman" pitchFamily="18" charset="0"/>
                <a:cs typeface="Times New Roman" pitchFamily="18" charset="0"/>
              </a:rPr>
              <a:t> de </a:t>
            </a:r>
            <a:r>
              <a:rPr lang="en-US" dirty="0" err="1" smtClean="0">
                <a:latin typeface="Times New Roman" pitchFamily="18" charset="0"/>
                <a:cs typeface="Times New Roman" pitchFamily="18" charset="0"/>
              </a:rPr>
              <a:t>bande</a:t>
            </a:r>
            <a:r>
              <a:rPr lang="en-US" dirty="0" smtClean="0">
                <a:latin typeface="Times New Roman" pitchFamily="18" charset="0"/>
                <a:cs typeface="Times New Roman" pitchFamily="18" charset="0"/>
              </a:rPr>
              <a:t> ISM (le maximum </a:t>
            </a:r>
            <a:r>
              <a:rPr lang="en-US" dirty="0" err="1" smtClean="0">
                <a:latin typeface="Times New Roman" pitchFamily="18" charset="0"/>
                <a:cs typeface="Times New Roman" pitchFamily="18" charset="0"/>
              </a:rPr>
              <a:t>est</a:t>
            </a:r>
            <a:r>
              <a:rPr lang="en-US" dirty="0" smtClean="0">
                <a:latin typeface="Times New Roman" pitchFamily="18" charset="0"/>
                <a:cs typeface="Times New Roman" pitchFamily="18" charset="0"/>
              </a:rPr>
              <a:t> de 83 .5MHz) </a:t>
            </a:r>
            <a:r>
              <a:rPr lang="en-US" dirty="0" err="1" smtClean="0">
                <a:latin typeface="Times New Roman" pitchFamily="18" charset="0"/>
                <a:cs typeface="Times New Roman" pitchFamily="18" charset="0"/>
              </a:rPr>
              <a:t>est</a:t>
            </a:r>
            <a:r>
              <a:rPr lang="en-US" dirty="0" smtClean="0">
                <a:latin typeface="Times New Roman" pitchFamily="18" charset="0"/>
                <a:cs typeface="Times New Roman" pitchFamily="18" charset="0"/>
              </a:rPr>
              <a:t> variable </a:t>
            </a:r>
            <a:r>
              <a:rPr lang="en-US" dirty="0" err="1" smtClean="0">
                <a:latin typeface="Times New Roman" pitchFamily="18" charset="0"/>
                <a:cs typeface="Times New Roman" pitchFamily="18" charset="0"/>
              </a:rPr>
              <a:t>suivant</a:t>
            </a:r>
            <a:r>
              <a:rPr lang="en-US" dirty="0" smtClean="0">
                <a:latin typeface="Times New Roman" pitchFamily="18" charset="0"/>
                <a:cs typeface="Times New Roman" pitchFamily="18" charset="0"/>
              </a:rPr>
              <a:t> les pays, de </a:t>
            </a:r>
            <a:r>
              <a:rPr lang="en-US" dirty="0" err="1" smtClean="0">
                <a:latin typeface="Times New Roman" pitchFamily="18" charset="0"/>
                <a:cs typeface="Times New Roman" pitchFamily="18" charset="0"/>
              </a:rPr>
              <a:t>même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que</a:t>
            </a:r>
            <a:r>
              <a:rPr lang="en-US" dirty="0" smtClean="0">
                <a:latin typeface="Times New Roman" pitchFamily="18" charset="0"/>
                <a:cs typeface="Times New Roman" pitchFamily="18" charset="0"/>
              </a:rPr>
              <a:t> la puissance </a:t>
            </a:r>
            <a:r>
              <a:rPr lang="en-US" dirty="0" err="1" smtClean="0">
                <a:latin typeface="Times New Roman" pitchFamily="18" charset="0"/>
                <a:cs typeface="Times New Roman" pitchFamily="18" charset="0"/>
              </a:rPr>
              <a:t>utilisable</a:t>
            </a:r>
            <a:r>
              <a:rPr lang="en-US" dirty="0" smtClean="0">
                <a:latin typeface="Times New Roman" pitchFamily="18" charset="0"/>
                <a:cs typeface="Times New Roman" pitchFamily="18" charset="0"/>
              </a:rPr>
              <a:t>. Par </a:t>
            </a:r>
            <a:r>
              <a:rPr lang="en-US" dirty="0" err="1" smtClean="0">
                <a:latin typeface="Times New Roman" pitchFamily="18" charset="0"/>
                <a:cs typeface="Times New Roman" pitchFamily="18" charset="0"/>
              </a:rPr>
              <a:t>ailleurs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cette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bande</a:t>
            </a:r>
            <a:r>
              <a:rPr lang="en-US" dirty="0" smtClean="0">
                <a:latin typeface="Times New Roman" pitchFamily="18" charset="0"/>
                <a:cs typeface="Times New Roman" pitchFamily="18" charset="0"/>
              </a:rPr>
              <a:t>, plus </a:t>
            </a:r>
            <a:r>
              <a:rPr lang="en-US" dirty="0" err="1" smtClean="0">
                <a:latin typeface="Times New Roman" pitchFamily="18" charset="0"/>
                <a:cs typeface="Times New Roman" pitchFamily="18" charset="0"/>
              </a:rPr>
              <a:t>précisément</a:t>
            </a:r>
            <a:r>
              <a:rPr lang="en-US" dirty="0" smtClean="0">
                <a:latin typeface="Times New Roman" pitchFamily="18" charset="0"/>
                <a:cs typeface="Times New Roman" pitchFamily="18" charset="0"/>
              </a:rPr>
              <a:t> la sous-</a:t>
            </a:r>
            <a:r>
              <a:rPr lang="en-US" dirty="0" err="1" smtClean="0">
                <a:latin typeface="Times New Roman" pitchFamily="18" charset="0"/>
                <a:cs typeface="Times New Roman" pitchFamily="18" charset="0"/>
              </a:rPr>
              <a:t>bande</a:t>
            </a:r>
            <a:r>
              <a:rPr lang="en-US" dirty="0" smtClean="0">
                <a:latin typeface="Times New Roman" pitchFamily="18" charset="0"/>
                <a:cs typeface="Times New Roman" pitchFamily="18" charset="0"/>
              </a:rPr>
              <a:t> 2.400-2.4835 GHz, </a:t>
            </a:r>
            <a:r>
              <a:rPr lang="en-US" dirty="0" err="1" smtClean="0">
                <a:latin typeface="Times New Roman" pitchFamily="18" charset="0"/>
                <a:cs typeface="Times New Roman" pitchFamily="18" charset="0"/>
              </a:rPr>
              <a: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fortement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utilisée</a:t>
            </a:r>
            <a:r>
              <a:rPr lang="en-US" dirty="0" smtClean="0">
                <a:latin typeface="Times New Roman" pitchFamily="18" charset="0"/>
                <a:cs typeface="Times New Roman" pitchFamily="18" charset="0"/>
              </a:rPr>
              <a:t> par </a:t>
            </a:r>
            <a:r>
              <a:rPr lang="en-US" dirty="0" err="1" smtClean="0">
                <a:latin typeface="Times New Roman" pitchFamily="18" charset="0"/>
                <a:cs typeface="Times New Roman" pitchFamily="18" charset="0"/>
              </a:rPr>
              <a:t>différents</a:t>
            </a:r>
            <a:r>
              <a:rPr lang="en-US" dirty="0" smtClean="0">
                <a:latin typeface="Times New Roman" pitchFamily="18" charset="0"/>
                <a:cs typeface="Times New Roman" pitchFamily="18" charset="0"/>
              </a:rPr>
              <a:t> standards et </a:t>
            </a:r>
            <a:r>
              <a:rPr lang="en-US" dirty="0" err="1" smtClean="0">
                <a:latin typeface="Times New Roman" pitchFamily="18" charset="0"/>
                <a:cs typeface="Times New Roman" pitchFamily="18" charset="0"/>
              </a:rPr>
              <a:t>perturbée</a:t>
            </a:r>
            <a:r>
              <a:rPr lang="en-US" dirty="0" smtClean="0">
                <a:latin typeface="Times New Roman" pitchFamily="18" charset="0"/>
                <a:cs typeface="Times New Roman" pitchFamily="18" charset="0"/>
              </a:rPr>
              <a:t> par des </a:t>
            </a:r>
            <a:r>
              <a:rPr lang="en-US" dirty="0" err="1" smtClean="0">
                <a:latin typeface="Times New Roman" pitchFamily="18" charset="0"/>
                <a:cs typeface="Times New Roman" pitchFamily="18" charset="0"/>
              </a:rPr>
              <a:t>appareils</a:t>
            </a:r>
            <a:r>
              <a:rPr lang="en-US" dirty="0" smtClean="0">
                <a:latin typeface="Times New Roman" pitchFamily="18" charset="0"/>
                <a:cs typeface="Times New Roman" pitchFamily="18" charset="0"/>
              </a:rPr>
              <a:t> (four à micro </a:t>
            </a:r>
            <a:r>
              <a:rPr lang="en-US" dirty="0" err="1" smtClean="0">
                <a:latin typeface="Times New Roman" pitchFamily="18" charset="0"/>
                <a:cs typeface="Times New Roman" pitchFamily="18" charset="0"/>
              </a:rPr>
              <a:t>ondes</a:t>
            </a:r>
            <a:r>
              <a:rPr lang="en-US" dirty="0" smtClean="0">
                <a:latin typeface="Times New Roman" pitchFamily="18" charset="0"/>
                <a:cs typeface="Times New Roman" pitchFamily="18" charset="0"/>
              </a:rPr>
              <a:t>, clavier et </a:t>
            </a:r>
            <a:r>
              <a:rPr lang="en-US" dirty="0" err="1" smtClean="0">
                <a:latin typeface="Times New Roman" pitchFamily="18" charset="0"/>
                <a:cs typeface="Times New Roman" pitchFamily="18" charset="0"/>
              </a:rPr>
              <a:t>souris</a:t>
            </a:r>
            <a:r>
              <a:rPr lang="en-US" dirty="0" smtClean="0">
                <a:latin typeface="Times New Roman" pitchFamily="18" charset="0"/>
                <a:cs typeface="Times New Roman" pitchFamily="18" charset="0"/>
              </a:rPr>
              <a:t> sans </a:t>
            </a:r>
            <a:r>
              <a:rPr lang="en-US" dirty="0" err="1" smtClean="0">
                <a:latin typeface="Times New Roman" pitchFamily="18" charset="0"/>
                <a:cs typeface="Times New Roman" pitchFamily="18" charset="0"/>
              </a:rPr>
              <a:t>fil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fonctionnant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fréquences</a:t>
            </a:r>
            <a:r>
              <a:rPr lang="en-US" dirty="0" smtClean="0">
                <a:latin typeface="Times New Roman" pitchFamily="18" charset="0"/>
                <a:cs typeface="Times New Roman" pitchFamily="18" charset="0"/>
              </a:rPr>
              <a:t>.  </a:t>
            </a:r>
            <a:endParaRPr lang="es-CO" dirty="0" smtClean="0">
              <a:latin typeface="Times New Roman" pitchFamily="18" charset="0"/>
              <a:cs typeface="Times New Roman" pitchFamily="18" charset="0"/>
            </a:endParaRPr>
          </a:p>
        </p:txBody>
      </p:sp>
      <p:sp>
        <p:nvSpPr>
          <p:cNvPr id="37890"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AD4CEFD8-3A17-43DC-9A14-0D88345D4C8C}" type="slidenum">
              <a:rPr lang="en-US">
                <a:latin typeface="Arial" charset="0"/>
              </a:rPr>
              <a:pPr/>
              <a:t>6</a:t>
            </a:fld>
            <a:endParaRPr lang="en-US">
              <a:latin typeface="Arial" charset="0"/>
            </a:endParaRPr>
          </a:p>
        </p:txBody>
      </p:sp>
    </p:spTree>
    <p:extLst>
      <p:ext uri="{BB962C8B-B14F-4D97-AF65-F5344CB8AC3E}">
        <p14:creationId xmlns:p14="http://schemas.microsoft.com/office/powerpoint/2010/main" val="3053470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s-CO" sz="2200" b="1" smtClean="0">
                <a:latin typeface="Times New Roman" pitchFamily="18" charset="0"/>
              </a:rPr>
              <a:t>Caractéristiques des réseaux sans fil (suite)</a:t>
            </a:r>
            <a:endParaRPr lang="es-CO" sz="2200" smtClean="0">
              <a:latin typeface="Times New Roman" pitchFamily="18" charset="0"/>
            </a:endParaRPr>
          </a:p>
          <a:p>
            <a:pPr lvl="1" eaLnBrk="1" hangingPunct="1"/>
            <a:endParaRPr lang="es-CO" sz="2200" smtClean="0">
              <a:latin typeface="Times New Roman" pitchFamily="18" charset="0"/>
            </a:endParaRPr>
          </a:p>
          <a:p>
            <a:pPr lvl="1" eaLnBrk="1" hangingPunct="1"/>
            <a:r>
              <a:rPr lang="es-CO" sz="2200" b="1" smtClean="0">
                <a:latin typeface="Times New Roman" pitchFamily="18" charset="0"/>
              </a:rPr>
              <a:t>Différentes techniques de modulation et d’accès au canal: OFDM, TDMA, CDMA, CSMA, DSSS, etc.</a:t>
            </a:r>
          </a:p>
          <a:p>
            <a:pPr lvl="2" eaLnBrk="1" hangingPunct="1"/>
            <a:r>
              <a:rPr lang="es-CO" sz="2200" smtClean="0">
                <a:latin typeface="Times New Roman" pitchFamily="18" charset="0"/>
              </a:rPr>
              <a:t>Le médium est partagé: la même quantité pour tout le monde, accessible en même temps, utilisation efficace.</a:t>
            </a:r>
          </a:p>
          <a:p>
            <a:pPr lvl="1" eaLnBrk="1" hangingPunct="1"/>
            <a:r>
              <a:rPr lang="es-CO" sz="2200" b="1" smtClean="0">
                <a:latin typeface="Times New Roman" pitchFamily="18" charset="0"/>
              </a:rPr>
              <a:t>LOS (Line-of-Sight) ou NLOS (Non-Line of Sight)</a:t>
            </a:r>
          </a:p>
          <a:p>
            <a:pPr lvl="2" eaLnBrk="1" hangingPunct="1"/>
            <a:r>
              <a:rPr lang="es-CO" sz="2200" smtClean="0">
                <a:latin typeface="Times New Roman" pitchFamily="18" charset="0"/>
              </a:rPr>
              <a:t>Dépend de la technologie, de la fréquence, etc.</a:t>
            </a:r>
          </a:p>
          <a:p>
            <a:pPr lvl="1" eaLnBrk="1" hangingPunct="1"/>
            <a:r>
              <a:rPr lang="es-CO" sz="2200" b="1" smtClean="0">
                <a:latin typeface="Times New Roman" pitchFamily="18" charset="0"/>
              </a:rPr>
              <a:t>Environnement peu sécuritaire</a:t>
            </a:r>
          </a:p>
          <a:p>
            <a:pPr lvl="2" eaLnBrk="1" hangingPunct="1"/>
            <a:r>
              <a:rPr lang="es-CO" sz="2200" smtClean="0">
                <a:latin typeface="Times New Roman" pitchFamily="18" charset="0"/>
              </a:rPr>
              <a:t>Tout le monde peut écouter et écrire (DoS) sur le canal</a:t>
            </a:r>
          </a:p>
        </p:txBody>
      </p:sp>
      <p:sp>
        <p:nvSpPr>
          <p:cNvPr id="39938"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EBE2DE5B-4EF4-49A8-B648-B00A46EAB768}" type="slidenum">
              <a:rPr lang="en-US">
                <a:latin typeface="Arial" charset="0"/>
              </a:rPr>
              <a:pPr/>
              <a:t>7</a:t>
            </a:fld>
            <a:endParaRPr lang="en-US">
              <a:latin typeface="Arial" charset="0"/>
            </a:endParaRPr>
          </a:p>
        </p:txBody>
      </p:sp>
    </p:spTree>
    <p:extLst>
      <p:ext uri="{BB962C8B-B14F-4D97-AF65-F5344CB8AC3E}">
        <p14:creationId xmlns:p14="http://schemas.microsoft.com/office/powerpoint/2010/main" val="14808102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bwMode="auto">
          <a:xfrm>
            <a:off x="3810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smtClean="0">
                <a:latin typeface="Times New Roman" pitchFamily="18" charset="0"/>
              </a:rPr>
              <a:t>Rapport signal sur bruit</a:t>
            </a:r>
            <a:r>
              <a:rPr lang="en-US" smtClean="0"/>
              <a:t> </a:t>
            </a:r>
          </a:p>
        </p:txBody>
      </p:sp>
      <p:sp>
        <p:nvSpPr>
          <p:cNvPr id="70658"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567B9DD9-9F05-47A3-8F7C-146CFEC99CE6}" type="slidenum">
              <a:rPr lang="en-US">
                <a:latin typeface="Arial" charset="0"/>
              </a:rPr>
              <a:pPr/>
              <a:t>8</a:t>
            </a:fld>
            <a:endParaRPr lang="en-US">
              <a:latin typeface="Arial" charset="0"/>
            </a:endParaRPr>
          </a:p>
        </p:txBody>
      </p:sp>
      <p:sp>
        <p:nvSpPr>
          <p:cNvPr id="498691" name="Text Box 3"/>
          <p:cNvSpPr txBox="1">
            <a:spLocks noChangeArrowheads="1"/>
          </p:cNvSpPr>
          <p:nvPr/>
        </p:nvSpPr>
        <p:spPr bwMode="auto">
          <a:xfrm>
            <a:off x="381000" y="1219200"/>
            <a:ext cx="8321675" cy="5203825"/>
          </a:xfrm>
          <a:prstGeom prst="rect">
            <a:avLst/>
          </a:prstGeom>
          <a:noFill/>
          <a:ln w="9525">
            <a:noFill/>
            <a:miter lim="800000"/>
            <a:headEnd/>
            <a:tailEnd/>
          </a:ln>
          <a:effectLst/>
        </p:spPr>
        <p:txBody>
          <a:bodyPr>
            <a:spAutoFit/>
          </a:bodyPr>
          <a:lstStyle/>
          <a:p>
            <a:pPr>
              <a:buFont typeface="Symbol" pitchFamily="18" charset="2"/>
              <a:buChar char=""/>
              <a:defRPr/>
            </a:pPr>
            <a:r>
              <a:rPr lang="en-US">
                <a:latin typeface="Arial" pitchFamily="34" charset="0"/>
              </a:rPr>
              <a:t>Le </a:t>
            </a:r>
            <a:r>
              <a:rPr lang="en-US" b="1">
                <a:latin typeface="Arial" pitchFamily="34" charset="0"/>
              </a:rPr>
              <a:t>rapport signal-bruit</a:t>
            </a:r>
            <a:r>
              <a:rPr lang="en-US">
                <a:latin typeface="Arial" pitchFamily="34" charset="0"/>
              </a:rPr>
              <a:t> est un terme utilisé pour désigner le rapport entre la grandeur d'un signal (information utile, significative) et celle du bruit (information inutile, non significative, par exemple, le bruit thermique en raison du mouvement moléculaire du système). Il est exprimé en décibels. </a:t>
            </a:r>
          </a:p>
          <a:p>
            <a:pPr>
              <a:buFont typeface="Symbol" pitchFamily="18" charset="2"/>
              <a:buChar char=""/>
              <a:defRPr/>
            </a:pPr>
            <a:endParaRPr lang="en-US">
              <a:latin typeface="Arial" pitchFamily="34" charset="0"/>
            </a:endParaRPr>
          </a:p>
          <a:p>
            <a:pPr lvl="2">
              <a:buFont typeface="Symbol" pitchFamily="18" charset="2"/>
              <a:buChar char=""/>
              <a:defRPr/>
            </a:pPr>
            <a:r>
              <a:rPr lang="en-US">
                <a:latin typeface="Arial" pitchFamily="34" charset="0"/>
              </a:rPr>
              <a:t>Il est noté S/N (signal-to-noise ratio). S désigne la puissance du signal et N celle du bruit.</a:t>
            </a:r>
          </a:p>
          <a:p>
            <a:pPr>
              <a:buFont typeface="Symbol" pitchFamily="18" charset="2"/>
              <a:buChar char=""/>
              <a:defRPr/>
            </a:pPr>
            <a:endParaRPr lang="en-US">
              <a:latin typeface="Arial" pitchFamily="34" charset="0"/>
            </a:endParaRPr>
          </a:p>
          <a:p>
            <a:pPr lvl="1">
              <a:defRPr/>
            </a:pPr>
            <a:r>
              <a:rPr lang="en-US">
                <a:latin typeface="Arial" pitchFamily="34" charset="0"/>
              </a:rPr>
              <a:t>	Débit plus grand demande S/N plus grand</a:t>
            </a:r>
          </a:p>
          <a:p>
            <a:pPr lvl="1">
              <a:buFontTx/>
              <a:buChar char="•"/>
              <a:defRPr/>
            </a:pPr>
            <a:endParaRPr lang="en-US">
              <a:effectLst>
                <a:outerShdw blurRad="38100" dist="38100" dir="2700000" algn="tl">
                  <a:srgbClr val="C0C0C0"/>
                </a:outerShdw>
              </a:effectLst>
              <a:latin typeface="Arial" pitchFamily="34" charset="0"/>
            </a:endParaRPr>
          </a:p>
          <a:p>
            <a:pPr lvl="1">
              <a:defRPr/>
            </a:pPr>
            <a:r>
              <a:rPr lang="en-US">
                <a:latin typeface="Arial" pitchFamily="34" charset="0"/>
              </a:rPr>
              <a:t>	Le signal décroît avec la distance</a:t>
            </a:r>
            <a:endParaRPr lang="en-US">
              <a:effectLst>
                <a:outerShdw blurRad="38100" dist="38100" dir="2700000" algn="tl">
                  <a:srgbClr val="C0C0C0"/>
                </a:outerShdw>
              </a:effectLst>
              <a:latin typeface="Arial" pitchFamily="34" charset="0"/>
            </a:endParaRPr>
          </a:p>
          <a:p>
            <a:pPr>
              <a:buFont typeface="Symbol" pitchFamily="18" charset="2"/>
              <a:buChar char=""/>
              <a:defRPr/>
            </a:pPr>
            <a:endParaRPr lang="en-US">
              <a:latin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b="0" smtClean="0">
                <a:latin typeface="Times New Roman" pitchFamily="18" charset="0"/>
              </a:rPr>
              <a:t>Transmission</a:t>
            </a:r>
            <a:endParaRPr lang="en-US" b="0" smtClean="0">
              <a:latin typeface="Times New Roman" pitchFamily="18" charset="0"/>
            </a:endParaRPr>
          </a:p>
        </p:txBody>
      </p:sp>
      <p:sp>
        <p:nvSpPr>
          <p:cNvPr id="71684" name="Rectangle 3"/>
          <p:cNvSpPr>
            <a:spLocks noGrp="1" noChangeArrowheads="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fr-CA" sz="2400" smtClean="0">
                <a:latin typeface="Times New Roman" pitchFamily="18" charset="0"/>
              </a:rPr>
              <a:t>Pour résoudre les difficultés associées à la transmission de signaux numériques sur certains moyen de transmission (i.e. lignes téléphoniques), on recourt aux signaux analogiques. </a:t>
            </a:r>
          </a:p>
          <a:p>
            <a:pPr eaLnBrk="1" hangingPunct="1"/>
            <a:r>
              <a:rPr lang="fr-CA" sz="2400" smtClean="0">
                <a:latin typeface="Times New Roman" pitchFamily="18" charset="0"/>
              </a:rPr>
              <a:t>C’est ainsi qu’on introduit un signal sinusoïdal, appelé signal porteur ou porteuse, dont l’amplitude, la fréquence ou la phase peuvent être modulées pour transmettre des informations.</a:t>
            </a:r>
            <a:endParaRPr lang="en-US" sz="2400" smtClean="0">
              <a:latin typeface="Times New Roman" pitchFamily="18" charset="0"/>
            </a:endParaRPr>
          </a:p>
        </p:txBody>
      </p:sp>
      <p:sp>
        <p:nvSpPr>
          <p:cNvPr id="71682" name="Espace réservé du numéro de diapositive 3"/>
          <p:cNvSpPr>
            <a:spLocks noGrp="1"/>
          </p:cNvSpPr>
          <p:nvPr>
            <p:ph type="sldNum" sz="quarter" idx="15"/>
          </p:nvPr>
        </p:nvSpPr>
        <p:spPr>
          <a:xfrm>
            <a:off x="7010400" y="6356350"/>
            <a:ext cx="2133600" cy="365125"/>
          </a:xfrm>
          <a:prstGeom prst="rect">
            <a:avLst/>
          </a:prstGeom>
          <a:noFill/>
        </p:spPr>
        <p:txBody>
          <a:bodyPr/>
          <a:lstStyle/>
          <a:p>
            <a:fld id="{233EA472-F2F0-49AB-A79B-88A415762BF3}" type="slidenum">
              <a:rPr lang="en-US">
                <a:latin typeface="Arial" charset="0"/>
              </a:rPr>
              <a:pPr/>
              <a:t>9</a:t>
            </a:fld>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f4402">
  <a:themeElements>
    <a:clrScheme name="inf44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f44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nf44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f44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f44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f44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f44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f44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f44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f44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f44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f44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f44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f44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inf4402</Template>
  <TotalTime>2767</TotalTime>
  <Words>1860</Words>
  <Application>Microsoft Macintosh PowerPoint</Application>
  <PresentationFormat>Présentation à l'écran (4:3)</PresentationFormat>
  <Paragraphs>234</Paragraphs>
  <Slides>41</Slides>
  <Notes>12</Notes>
  <HiddenSlides>0</HiddenSlides>
  <MMClips>0</MMClips>
  <ScaleCrop>false</ScaleCrop>
  <HeadingPairs>
    <vt:vector size="4" baseType="variant">
      <vt:variant>
        <vt:lpstr>Thème</vt:lpstr>
      </vt:variant>
      <vt:variant>
        <vt:i4>3</vt:i4>
      </vt:variant>
      <vt:variant>
        <vt:lpstr>Titres des diapositives</vt:lpstr>
      </vt:variant>
      <vt:variant>
        <vt:i4>41</vt:i4>
      </vt:variant>
    </vt:vector>
  </HeadingPairs>
  <TitlesOfParts>
    <vt:vector size="44" baseType="lpstr">
      <vt:lpstr>inf4402</vt:lpstr>
      <vt:lpstr>Custom Design</vt:lpstr>
      <vt:lpstr>Oriel</vt:lpstr>
      <vt:lpstr>Module   Couche Physique</vt:lpstr>
      <vt:lpstr>Présentation PowerPoint</vt:lpstr>
      <vt:lpstr>Présentation PowerPoint</vt:lpstr>
      <vt:lpstr>Présentation PowerPoint</vt:lpstr>
      <vt:lpstr>Présentation PowerPoint</vt:lpstr>
      <vt:lpstr>Présentation PowerPoint</vt:lpstr>
      <vt:lpstr>Présentation PowerPoint</vt:lpstr>
      <vt:lpstr>Rapport signal sur bruit </vt:lpstr>
      <vt:lpstr>Transmission</vt:lpstr>
      <vt:lpstr>Transmission</vt:lpstr>
      <vt:lpstr>Transmission</vt:lpstr>
      <vt:lpstr>Transmission</vt:lpstr>
      <vt:lpstr>Modulation</vt:lpstr>
      <vt:lpstr>Modulation</vt:lpstr>
      <vt:lpstr>Modulation</vt:lpstr>
      <vt:lpstr>Modulation</vt:lpstr>
      <vt:lpstr>Modulation</vt:lpstr>
      <vt:lpstr>Modulation et distance</vt:lpstr>
      <vt:lpstr>Techniques d’accès aux systèmes    cellulaires</vt:lpstr>
      <vt:lpstr>Techniques d’accès aux systèmes     cellulaires</vt:lpstr>
      <vt:lpstr>Techniques d’accès aux systèmes     cellulaires</vt:lpstr>
      <vt:lpstr>Techniques d’accès aux systèmes     cellulaires</vt:lpstr>
      <vt:lpstr>Techniques d’accès aux systèmes     cellulaires</vt:lpstr>
      <vt:lpstr>Techniques d’accès aux systèmes     cellulaires</vt:lpstr>
      <vt:lpstr>Modulation</vt:lpstr>
      <vt:lpstr>Techniques de transmission  FHSS</vt:lpstr>
      <vt:lpstr>Techniques de transmission  FHSS</vt:lpstr>
      <vt:lpstr>Techniques de transmission  DSSS</vt:lpstr>
      <vt:lpstr>Techniques de transmission  DSSS</vt:lpstr>
      <vt:lpstr>Techniques de transmission  DSSS</vt:lpstr>
      <vt:lpstr>Présentation PowerPoint</vt:lpstr>
      <vt:lpstr>Modulation</vt:lpstr>
      <vt:lpstr>Présentation PowerPoint</vt:lpstr>
      <vt:lpstr>Présentation PowerPoint</vt:lpstr>
      <vt:lpstr>Présentation PowerPoint</vt:lpstr>
      <vt:lpstr>Présentation PowerPoint</vt:lpstr>
      <vt:lpstr>Présentation PowerPoint</vt:lpstr>
      <vt:lpstr>MIMO Multiple Input Multiple Output </vt:lpstr>
      <vt:lpstr>Présentation PowerPoint</vt:lpstr>
      <vt:lpstr>MIMO Multiple Input Multiple Output </vt:lpstr>
      <vt:lpstr>MIMO Multiple Input Multiple Output </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  Fondements des systèmes répartis</dc:title>
  <dc:creator>none</dc:creator>
  <cp:lastModifiedBy>Alejandro Quintero</cp:lastModifiedBy>
  <cp:revision>786</cp:revision>
  <cp:lastPrinted>2013-12-16T20:51:56Z</cp:lastPrinted>
  <dcterms:created xsi:type="dcterms:W3CDTF">2005-08-24T15:32:00Z</dcterms:created>
  <dcterms:modified xsi:type="dcterms:W3CDTF">2017-01-23T13:51:45Z</dcterms:modified>
</cp:coreProperties>
</file>