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57" r:id="rId4"/>
    <p:sldId id="258" r:id="rId5"/>
    <p:sldId id="265" r:id="rId6"/>
    <p:sldId id="267" r:id="rId7"/>
    <p:sldId id="269" r:id="rId8"/>
    <p:sldId id="261" r:id="rId9"/>
    <p:sldId id="262" r:id="rId10"/>
    <p:sldId id="268" r:id="rId11"/>
    <p:sldId id="263" r:id="rId12"/>
    <p:sldId id="270" r:id="rId13"/>
    <p:sldId id="264" r:id="rId14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5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7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7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7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05B41DF-98D8-41D6-BA39-44CC9D77220F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282200" y="10155240"/>
            <a:ext cx="3270600" cy="53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2" name="Picture 71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/>
          <p:nvPr/>
        </p:nvPicPr>
        <p:blipFill>
          <a:blip r:embed="rId14"/>
          <a:stretch/>
        </p:blipFill>
        <p:spPr>
          <a:xfrm>
            <a:off x="360" y="0"/>
            <a:ext cx="10075320" cy="7554240"/>
          </a:xfrm>
          <a:prstGeom prst="rect">
            <a:avLst/>
          </a:prstGeom>
          <a:ln>
            <a:noFill/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google.com/machine-learning/crash-course/" TargetMode="External"/><Relationship Id="rId3" Type="http://schemas.openxmlformats.org/officeDocument/2006/relationships/hyperlink" Target="https://cv-tricks.com/tensorflow-tutorial/training-convolutional-neural-network-for-image-classification/amp/" TargetMode="External"/><Relationship Id="rId7" Type="http://schemas.openxmlformats.org/officeDocument/2006/relationships/hyperlink" Target="https://www.learnopencv.com/image-classification-using-convolutional-neural-networks-in-kera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learnpython.org/" TargetMode="External"/><Relationship Id="rId5" Type="http://schemas.openxmlformats.org/officeDocument/2006/relationships/hyperlink" Target="https://www.tensorflow.org/" TargetMode="External"/><Relationship Id="rId4" Type="http://schemas.openxmlformats.org/officeDocument/2006/relationships/hyperlink" Target="https://www.tensorflow.org/tutorials/images/deep_cn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chinjegaonkar/ImageClassifie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295280" y="1039320"/>
            <a:ext cx="7480440" cy="5470200"/>
          </a:xfrm>
          <a:custGeom>
            <a:avLst/>
            <a:gdLst/>
            <a:ahLst/>
            <a:cxnLst/>
            <a:rect l="l" t="t" r="r" b="b"/>
            <a:pathLst>
              <a:path w="5703" h="3129">
                <a:moveTo>
                  <a:pt x="1722" y="476"/>
                </a:moveTo>
                <a:lnTo>
                  <a:pt x="4097" y="476"/>
                </a:lnTo>
                <a:lnTo>
                  <a:pt x="4378" y="159"/>
                </a:lnTo>
                <a:lnTo>
                  <a:pt x="5237" y="159"/>
                </a:lnTo>
                <a:lnTo>
                  <a:pt x="5303" y="235"/>
                </a:lnTo>
                <a:lnTo>
                  <a:pt x="5556" y="235"/>
                </a:lnTo>
                <a:lnTo>
                  <a:pt x="5556" y="654"/>
                </a:lnTo>
                <a:lnTo>
                  <a:pt x="5628" y="726"/>
                </a:lnTo>
                <a:lnTo>
                  <a:pt x="5628" y="2331"/>
                </a:lnTo>
                <a:lnTo>
                  <a:pt x="5556" y="2391"/>
                </a:lnTo>
                <a:lnTo>
                  <a:pt x="5556" y="2797"/>
                </a:lnTo>
                <a:lnTo>
                  <a:pt x="5278" y="2797"/>
                </a:lnTo>
                <a:lnTo>
                  <a:pt x="5059" y="3070"/>
                </a:lnTo>
                <a:lnTo>
                  <a:pt x="4984" y="2970"/>
                </a:lnTo>
                <a:lnTo>
                  <a:pt x="3981" y="2970"/>
                </a:lnTo>
                <a:lnTo>
                  <a:pt x="3900" y="3070"/>
                </a:lnTo>
                <a:lnTo>
                  <a:pt x="3747" y="2879"/>
                </a:lnTo>
                <a:lnTo>
                  <a:pt x="153" y="2879"/>
                </a:lnTo>
                <a:lnTo>
                  <a:pt x="153" y="159"/>
                </a:lnTo>
                <a:lnTo>
                  <a:pt x="1428" y="159"/>
                </a:lnTo>
                <a:lnTo>
                  <a:pt x="1722" y="476"/>
                </a:lnTo>
                <a:moveTo>
                  <a:pt x="541" y="0"/>
                </a:moveTo>
                <a:lnTo>
                  <a:pt x="181" y="0"/>
                </a:lnTo>
                <a:lnTo>
                  <a:pt x="6" y="181"/>
                </a:lnTo>
                <a:lnTo>
                  <a:pt x="6" y="554"/>
                </a:lnTo>
                <a:lnTo>
                  <a:pt x="94" y="626"/>
                </a:lnTo>
                <a:lnTo>
                  <a:pt x="94" y="1076"/>
                </a:lnTo>
                <a:lnTo>
                  <a:pt x="9" y="1161"/>
                </a:lnTo>
                <a:lnTo>
                  <a:pt x="9" y="1890"/>
                </a:lnTo>
                <a:lnTo>
                  <a:pt x="94" y="1956"/>
                </a:lnTo>
                <a:lnTo>
                  <a:pt x="94" y="2425"/>
                </a:lnTo>
                <a:lnTo>
                  <a:pt x="3" y="2488"/>
                </a:lnTo>
                <a:lnTo>
                  <a:pt x="0" y="2854"/>
                </a:lnTo>
                <a:lnTo>
                  <a:pt x="187" y="3048"/>
                </a:lnTo>
                <a:lnTo>
                  <a:pt x="531" y="3048"/>
                </a:lnTo>
                <a:lnTo>
                  <a:pt x="616" y="2944"/>
                </a:lnTo>
                <a:lnTo>
                  <a:pt x="3256" y="2944"/>
                </a:lnTo>
                <a:lnTo>
                  <a:pt x="3325" y="3048"/>
                </a:lnTo>
                <a:lnTo>
                  <a:pt x="3637" y="3048"/>
                </a:lnTo>
                <a:lnTo>
                  <a:pt x="3716" y="2944"/>
                </a:lnTo>
                <a:lnTo>
                  <a:pt x="3859" y="3129"/>
                </a:lnTo>
                <a:lnTo>
                  <a:pt x="5106" y="3129"/>
                </a:lnTo>
                <a:lnTo>
                  <a:pt x="5250" y="2944"/>
                </a:lnTo>
                <a:lnTo>
                  <a:pt x="5700" y="2944"/>
                </a:lnTo>
                <a:lnTo>
                  <a:pt x="5703" y="91"/>
                </a:lnTo>
                <a:lnTo>
                  <a:pt x="619" y="91"/>
                </a:lnTo>
                <a:lnTo>
                  <a:pt x="541" y="0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-2160" y="129600"/>
            <a:ext cx="4377240" cy="565200"/>
          </a:xfrm>
          <a:custGeom>
            <a:avLst/>
            <a:gdLst/>
            <a:ahLst/>
            <a:cxnLst/>
            <a:rect l="l" t="t" r="r" b="b"/>
            <a:pathLst>
              <a:path w="3339" h="326">
                <a:moveTo>
                  <a:pt x="0" y="0"/>
                </a:moveTo>
                <a:lnTo>
                  <a:pt x="1229" y="0"/>
                </a:lnTo>
                <a:lnTo>
                  <a:pt x="1362" y="96"/>
                </a:lnTo>
                <a:lnTo>
                  <a:pt x="2991" y="96"/>
                </a:lnTo>
                <a:lnTo>
                  <a:pt x="3339" y="326"/>
                </a:lnTo>
              </a:path>
            </a:pathLst>
          </a:custGeom>
          <a:noFill/>
          <a:ln w="28440">
            <a:solidFill>
              <a:schemeClr val="bg1"/>
            </a:solidFill>
            <a:miter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3"/>
          <p:cNvSpPr/>
          <p:nvPr/>
        </p:nvSpPr>
        <p:spPr>
          <a:xfrm>
            <a:off x="-2160" y="346320"/>
            <a:ext cx="7459200" cy="598320"/>
          </a:xfrm>
          <a:custGeom>
            <a:avLst/>
            <a:gdLst/>
            <a:ahLst/>
            <a:cxnLst/>
            <a:rect l="l" t="t" r="r" b="b"/>
            <a:pathLst>
              <a:path w="5687" h="345">
                <a:moveTo>
                  <a:pt x="0" y="230"/>
                </a:moveTo>
                <a:lnTo>
                  <a:pt x="2941" y="230"/>
                </a:lnTo>
                <a:lnTo>
                  <a:pt x="3074" y="345"/>
                </a:lnTo>
                <a:lnTo>
                  <a:pt x="3611" y="345"/>
                </a:lnTo>
                <a:lnTo>
                  <a:pt x="3786" y="194"/>
                </a:lnTo>
                <a:lnTo>
                  <a:pt x="4126" y="194"/>
                </a:lnTo>
                <a:lnTo>
                  <a:pt x="4330" y="0"/>
                </a:lnTo>
                <a:lnTo>
                  <a:pt x="5687" y="0"/>
                </a:lnTo>
              </a:path>
            </a:pathLst>
          </a:custGeom>
          <a:noFill/>
          <a:ln w="28440">
            <a:solidFill>
              <a:schemeClr val="bg1"/>
            </a:solidFill>
            <a:miter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4"/>
          <p:cNvSpPr/>
          <p:nvPr/>
        </p:nvSpPr>
        <p:spPr>
          <a:xfrm>
            <a:off x="7462440" y="226080"/>
            <a:ext cx="156960" cy="21096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5"/>
          <p:cNvSpPr/>
          <p:nvPr/>
        </p:nvSpPr>
        <p:spPr>
          <a:xfrm>
            <a:off x="4299480" y="576720"/>
            <a:ext cx="156960" cy="21096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6"/>
          <p:cNvSpPr/>
          <p:nvPr/>
        </p:nvSpPr>
        <p:spPr>
          <a:xfrm>
            <a:off x="6925680" y="7239240"/>
            <a:ext cx="3142440" cy="199080"/>
          </a:xfrm>
          <a:custGeom>
            <a:avLst/>
            <a:gdLst/>
            <a:ahLst/>
            <a:cxnLst/>
            <a:rect l="l" t="t" r="r" b="b"/>
            <a:pathLst>
              <a:path w="2158" h="105">
                <a:moveTo>
                  <a:pt x="0" y="0"/>
                </a:moveTo>
                <a:lnTo>
                  <a:pt x="1543" y="0"/>
                </a:lnTo>
                <a:lnTo>
                  <a:pt x="1713" y="105"/>
                </a:lnTo>
                <a:lnTo>
                  <a:pt x="2158" y="105"/>
                </a:lnTo>
              </a:path>
            </a:pathLst>
          </a:custGeom>
          <a:noFill/>
          <a:ln w="28440">
            <a:solidFill>
              <a:srgbClr val="FFFFFF"/>
            </a:solidFill>
            <a:miter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7"/>
          <p:cNvSpPr/>
          <p:nvPr/>
        </p:nvSpPr>
        <p:spPr>
          <a:xfrm>
            <a:off x="3975120" y="6341040"/>
            <a:ext cx="6093000" cy="712080"/>
          </a:xfrm>
          <a:custGeom>
            <a:avLst/>
            <a:gdLst/>
            <a:ahLst/>
            <a:cxnLst/>
            <a:rect l="l" t="t" r="r" b="b"/>
            <a:pathLst>
              <a:path w="4181" h="369">
                <a:moveTo>
                  <a:pt x="4181" y="0"/>
                </a:moveTo>
                <a:lnTo>
                  <a:pt x="3706" y="275"/>
                </a:lnTo>
                <a:lnTo>
                  <a:pt x="1621" y="275"/>
                </a:lnTo>
                <a:lnTo>
                  <a:pt x="1463" y="369"/>
                </a:lnTo>
                <a:lnTo>
                  <a:pt x="0" y="369"/>
                </a:lnTo>
              </a:path>
            </a:pathLst>
          </a:custGeom>
          <a:noFill/>
          <a:ln w="28440">
            <a:solidFill>
              <a:srgbClr val="FFFFFF"/>
            </a:solidFill>
            <a:miter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8"/>
          <p:cNvSpPr/>
          <p:nvPr/>
        </p:nvSpPr>
        <p:spPr>
          <a:xfrm>
            <a:off x="3790440" y="6928560"/>
            <a:ext cx="174960" cy="23508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9"/>
          <p:cNvSpPr/>
          <p:nvPr/>
        </p:nvSpPr>
        <p:spPr>
          <a:xfrm>
            <a:off x="6829200" y="7133040"/>
            <a:ext cx="174960" cy="23508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10"/>
          <p:cNvSpPr/>
          <p:nvPr/>
        </p:nvSpPr>
        <p:spPr>
          <a:xfrm>
            <a:off x="504000" y="2117563"/>
            <a:ext cx="9065160" cy="3380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2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IN" sz="2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Convolutional Neural Network (</a:t>
            </a:r>
            <a:r>
              <a:rPr lang="en-IN" sz="2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CNN) </a:t>
            </a:r>
            <a:endParaRPr lang="en-IN" sz="2400" b="1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IN" sz="2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</a:p>
          <a:p>
            <a:pPr algn="ctr">
              <a:lnSpc>
                <a:spcPct val="100000"/>
              </a:lnSpc>
            </a:pPr>
            <a:r>
              <a:rPr lang="en-IN" sz="40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Image </a:t>
            </a:r>
            <a:r>
              <a:rPr lang="en-IN" sz="4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Classifier</a:t>
            </a:r>
            <a:endParaRPr lang="en-IN" sz="4000" b="1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IN" sz="2400" b="1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IN" sz="2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Using Machine Learning</a:t>
            </a:r>
            <a:endParaRPr lang="en-IN" sz="24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/>
      </p:transition>
    </mc:Choice>
    <mc:Fallback xmlns:p15="http://schemas.microsoft.com/office/powerpoint/2012/main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1"/>
          <p:cNvSpPr/>
          <p:nvPr/>
        </p:nvSpPr>
        <p:spPr>
          <a:xfrm>
            <a:off x="133113" y="148679"/>
            <a:ext cx="9853097" cy="6613068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CustomShape 2"/>
          <p:cNvSpPr/>
          <p:nvPr/>
        </p:nvSpPr>
        <p:spPr>
          <a:xfrm>
            <a:off x="517359" y="289630"/>
            <a:ext cx="8927430" cy="8172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36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Possible Improvements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42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54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Picture 17"/>
          <p:cNvPicPr/>
          <p:nvPr/>
        </p:nvPicPr>
        <p:blipFill>
          <a:blip r:embed="rId2"/>
          <a:stretch/>
        </p:blipFill>
        <p:spPr>
          <a:xfrm>
            <a:off x="3888000" y="6914938"/>
            <a:ext cx="2012400" cy="486000"/>
          </a:xfrm>
          <a:prstGeom prst="rect">
            <a:avLst/>
          </a:prstGeom>
          <a:ln>
            <a:noFill/>
          </a:ln>
        </p:spPr>
      </p:pic>
      <p:sp>
        <p:nvSpPr>
          <p:cNvPr id="19" name="TextBox 18"/>
          <p:cNvSpPr txBox="1"/>
          <p:nvPr/>
        </p:nvSpPr>
        <p:spPr>
          <a:xfrm>
            <a:off x="517359" y="1247855"/>
            <a:ext cx="90718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better network design to get more accurate output\predictions</a:t>
            </a: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 Predictions</a:t>
            </a: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 Optimizations</a:t>
            </a: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/>
          <p:cNvSpPr/>
          <p:nvPr/>
        </p:nvSpPr>
        <p:spPr>
          <a:xfrm>
            <a:off x="133113" y="148679"/>
            <a:ext cx="9853097" cy="6613068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CustomShape 2"/>
          <p:cNvSpPr/>
          <p:nvPr/>
        </p:nvSpPr>
        <p:spPr>
          <a:xfrm>
            <a:off x="517359" y="289630"/>
            <a:ext cx="8927430" cy="8172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3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References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42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54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/>
          <a:stretch/>
        </p:blipFill>
        <p:spPr>
          <a:xfrm>
            <a:off x="3888000" y="6914938"/>
            <a:ext cx="2012400" cy="486000"/>
          </a:xfrm>
          <a:prstGeom prst="rect">
            <a:avLst/>
          </a:prstGeom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517359" y="1247855"/>
            <a:ext cx="90718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Machine Learning, Deep Learning</a:t>
            </a:r>
            <a:endParaRPr lang="en-IN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Convolutional Neural Network (CNN</a:t>
            </a:r>
            <a:r>
              <a:rPr lang="en-IN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)</a:t>
            </a:r>
            <a:endParaRPr lang="en-IN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TensorFlow</a:t>
            </a:r>
            <a:endParaRPr lang="en-US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Python</a:t>
            </a:r>
            <a:endParaRPr lang="en-US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OpenCV</a:t>
            </a:r>
            <a:endParaRPr lang="en-US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Machine Learning Crash Course (MLCC)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3828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67524" y="996728"/>
            <a:ext cx="9137160" cy="496152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647640" y="903240"/>
            <a:ext cx="7765560" cy="117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Picture 5"/>
          <p:cNvPicPr/>
          <p:nvPr/>
        </p:nvPicPr>
        <p:blipFill>
          <a:blip r:embed="rId2"/>
          <a:stretch/>
        </p:blipFill>
        <p:spPr>
          <a:xfrm>
            <a:off x="1008000" y="2376000"/>
            <a:ext cx="8310960" cy="1858680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23" name="Picture 122"/>
          <p:cNvPicPr/>
          <p:nvPr/>
        </p:nvPicPr>
        <p:blipFill>
          <a:blip r:embed="rId3"/>
          <a:stretch/>
        </p:blipFill>
        <p:spPr>
          <a:xfrm>
            <a:off x="3888000" y="6782400"/>
            <a:ext cx="2012400" cy="48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33113" y="148679"/>
            <a:ext cx="9853097" cy="6613068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17359" y="289630"/>
            <a:ext cx="8927430" cy="8172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36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Use Case Description </a:t>
            </a:r>
            <a:r>
              <a:rPr lang="en-US" sz="20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What we have tried to build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42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54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0" name="Picture 89"/>
          <p:cNvPicPr/>
          <p:nvPr/>
        </p:nvPicPr>
        <p:blipFill>
          <a:blip r:embed="rId2"/>
          <a:stretch/>
        </p:blipFill>
        <p:spPr>
          <a:xfrm>
            <a:off x="3888000" y="6914938"/>
            <a:ext cx="2012400" cy="486000"/>
          </a:xfrm>
          <a:prstGeom prst="rect">
            <a:avLst/>
          </a:prstGeom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17359" y="1247855"/>
            <a:ext cx="90718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 Colourfulness Identification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system to identify whether the image is grey or colour (with good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Cases:</a:t>
            </a: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Case #1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Verify whether the image is grey or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colour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along with the percentage of confidence</a:t>
            </a: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Case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#2: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Must identify an image is colour even if the respective image has a small, clear and distinct colour information on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Case #3: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Must identify an image is grey even if the respective image has very extremely small degree of colour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artefacts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it (not noticeable visually but will/may be computationally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automates the identification of the images as colour or grey, which would help the publisher in decision making</a:t>
            </a:r>
          </a:p>
          <a:p>
            <a:pPr marL="342900" indent="-342900">
              <a:buFont typeface="+mj-lt"/>
              <a:buAutoNum type="arabicPeriod"/>
            </a:pP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133113" y="148679"/>
            <a:ext cx="9853097" cy="6613068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CustomShape 2"/>
          <p:cNvSpPr/>
          <p:nvPr/>
        </p:nvSpPr>
        <p:spPr>
          <a:xfrm>
            <a:off x="517359" y="289630"/>
            <a:ext cx="8927430" cy="8172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36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Problem Being </a:t>
            </a:r>
            <a:r>
              <a:rPr lang="en-IN" sz="3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Solved </a:t>
            </a:r>
            <a:r>
              <a:rPr lang="en-IN" sz="20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– the problem that we are solving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42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54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/>
          <a:stretch/>
        </p:blipFill>
        <p:spPr>
          <a:xfrm>
            <a:off x="3888000" y="6914938"/>
            <a:ext cx="2012400" cy="486000"/>
          </a:xfrm>
          <a:prstGeom prst="rect">
            <a:avLst/>
          </a:prstGeom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517359" y="1247855"/>
            <a:ext cx="90718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Avoid the manual verification of the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images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colour or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grey</a:t>
            </a:r>
            <a:endParaRPr lang="en-US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Fully automate the current partial automated process to identify images as colour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Reduce the probability of image misclassification</a:t>
            </a: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Reduce the additional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cost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 an author has to bear due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faulty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processing of images</a:t>
            </a: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Avoid an additional manual visual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checking of each image which would also save the time</a:t>
            </a: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Help the publisher in decision making</a:t>
            </a: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Help to further automate publishers processing</a:t>
            </a: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Classify images with good percentage of confidence</a:t>
            </a: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133113" y="88521"/>
            <a:ext cx="9853097" cy="6613068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517359" y="289630"/>
            <a:ext cx="8927430" cy="8172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3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Solution </a:t>
            </a:r>
            <a:r>
              <a:rPr lang="en-IN" sz="3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Approach and Architecture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42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54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/>
        </p:blipFill>
        <p:spPr>
          <a:xfrm>
            <a:off x="3888000" y="6914938"/>
            <a:ext cx="2012400" cy="486000"/>
          </a:xfrm>
          <a:prstGeom prst="rect">
            <a:avLst/>
          </a:prstGeom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82" y="1912937"/>
            <a:ext cx="9685662" cy="336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615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133113" y="148679"/>
            <a:ext cx="9853097" cy="6613068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517359" y="289630"/>
            <a:ext cx="8927430" cy="8172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36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Technology/Tool/Cloud Stack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42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54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/>
        </p:blipFill>
        <p:spPr>
          <a:xfrm>
            <a:off x="3888000" y="6914938"/>
            <a:ext cx="2012400" cy="486000"/>
          </a:xfrm>
          <a:prstGeom prst="rect">
            <a:avLst/>
          </a:prstGeom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517359" y="1247855"/>
            <a:ext cx="90718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 Learning, Deep Learning</a:t>
            </a: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Convolutional Neural Network (CNN)</a:t>
            </a: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OpenCV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Shape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9865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133113" y="148679"/>
            <a:ext cx="9853097" cy="6613068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517359" y="289630"/>
            <a:ext cx="8927430" cy="8172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3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Hardware </a:t>
            </a:r>
            <a:r>
              <a:rPr lang="en-IN" sz="3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Specifications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42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54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/>
        </p:blipFill>
        <p:spPr>
          <a:xfrm>
            <a:off x="3888000" y="6914938"/>
            <a:ext cx="2012400" cy="486000"/>
          </a:xfrm>
          <a:prstGeom prst="rect">
            <a:avLst/>
          </a:prstGeom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517359" y="1247855"/>
            <a:ext cx="9071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CPUs</a:t>
            </a: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GPUs</a:t>
            </a: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9461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133113" y="148679"/>
            <a:ext cx="9853097" cy="6613068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517359" y="289630"/>
            <a:ext cx="8927430" cy="8172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36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Demonstration Video/Prototype Demo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42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54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/>
        </p:blipFill>
        <p:spPr>
          <a:xfrm>
            <a:off x="3888000" y="6914938"/>
            <a:ext cx="2012400" cy="486000"/>
          </a:xfrm>
          <a:prstGeom prst="rect">
            <a:avLst/>
          </a:prstGeom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517359" y="1247855"/>
            <a:ext cx="9071809" cy="511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17359" y="1247855"/>
            <a:ext cx="9071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GitHub Link</a:t>
            </a:r>
            <a:endParaRPr lang="en-IN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Video Link</a:t>
            </a:r>
            <a:endParaRPr lang="en-IN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/>
          <p:cNvSpPr/>
          <p:nvPr/>
        </p:nvSpPr>
        <p:spPr>
          <a:xfrm>
            <a:off x="133113" y="148679"/>
            <a:ext cx="9853097" cy="6613068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CustomShape 2"/>
          <p:cNvSpPr/>
          <p:nvPr/>
        </p:nvSpPr>
        <p:spPr>
          <a:xfrm>
            <a:off x="517359" y="289630"/>
            <a:ext cx="8927430" cy="8172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3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Why </a:t>
            </a:r>
            <a:r>
              <a:rPr lang="en-IN" sz="3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This Solution Should be Considered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42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54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/>
          <a:stretch/>
        </p:blipFill>
        <p:spPr>
          <a:xfrm>
            <a:off x="3888000" y="6914938"/>
            <a:ext cx="2012400" cy="486000"/>
          </a:xfrm>
          <a:prstGeom prst="rect">
            <a:avLst/>
          </a:prstGeom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517359" y="1247855"/>
            <a:ext cx="90718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Platform Independent - Runs on verity of platforms - from desktops to clusters of servers to mobile and edge devices</a:t>
            </a: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Easy deployment - can run on multiple CPUs, GPUs and TPUs (Tensor processing unit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 identifies an image is colour or grey along with confidence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 identifies grey images with extremely small colour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artefacts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as grey with good percentage of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 identifies even images with small, distinct/clear colour information on it as colour with good percentage of confidence</a:t>
            </a: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 is based on Training Data, Validation Data and Test Data</a:t>
            </a: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/>
          <p:cNvSpPr/>
          <p:nvPr/>
        </p:nvSpPr>
        <p:spPr>
          <a:xfrm>
            <a:off x="133113" y="148679"/>
            <a:ext cx="9853097" cy="6613068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CustomShape 2"/>
          <p:cNvSpPr/>
          <p:nvPr/>
        </p:nvSpPr>
        <p:spPr>
          <a:xfrm>
            <a:off x="517359" y="289630"/>
            <a:ext cx="8927430" cy="8172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36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Challenges Faced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42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54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/>
          <a:stretch/>
        </p:blipFill>
        <p:spPr>
          <a:xfrm>
            <a:off x="3888000" y="6914938"/>
            <a:ext cx="2012400" cy="486000"/>
          </a:xfrm>
          <a:prstGeom prst="rect">
            <a:avLst/>
          </a:prstGeom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517359" y="1247855"/>
            <a:ext cx="90718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Selecting the solution approach</a:t>
            </a: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Deciding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solution model which fits the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2198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2808</TotalTime>
  <Words>427</Words>
  <Application>Microsoft Office PowerPoint</Application>
  <PresentationFormat>Custom</PresentationFormat>
  <Paragraphs>104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Sachin Jegaonkar</dc:creator>
  <dc:description/>
  <cp:lastModifiedBy>Sachin Jegaonkar</cp:lastModifiedBy>
  <cp:revision>129</cp:revision>
  <dcterms:modified xsi:type="dcterms:W3CDTF">2018-08-17T17:41:21Z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