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1" r:id="rId6"/>
    <p:sldId id="263" r:id="rId7"/>
    <p:sldId id="264" r:id="rId8"/>
    <p:sldId id="260" r:id="rId9"/>
    <p:sldId id="265" r:id="rId10"/>
    <p:sldId id="266"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5769F4-29CF-4913-AE6F-8CC0A47DE0F7}" type="datetimeFigureOut">
              <a:rPr lang="en-US" smtClean="0"/>
              <a:t>21/09/2019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12660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5769F4-29CF-4913-AE6F-8CC0A47DE0F7}" type="datetimeFigureOut">
              <a:rPr lang="en-US" smtClean="0"/>
              <a:t>21/09/2019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55357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5769F4-29CF-4913-AE6F-8CC0A47DE0F7}" type="datetimeFigureOut">
              <a:rPr lang="en-US" smtClean="0"/>
              <a:t>21/09/2019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136158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5769F4-29CF-4913-AE6F-8CC0A47DE0F7}" type="datetimeFigureOut">
              <a:rPr lang="en-US" smtClean="0"/>
              <a:t>21/09/2019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393282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769F4-29CF-4913-AE6F-8CC0A47DE0F7}" type="datetimeFigureOut">
              <a:rPr lang="en-US" smtClean="0"/>
              <a:t>21/09/2019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240243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5769F4-29CF-4913-AE6F-8CC0A47DE0F7}" type="datetimeFigureOut">
              <a:rPr lang="en-US" smtClean="0"/>
              <a:t>21/09/2019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16054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5769F4-29CF-4913-AE6F-8CC0A47DE0F7}" type="datetimeFigureOut">
              <a:rPr lang="en-US" smtClean="0"/>
              <a:t>21/09/2019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147435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5769F4-29CF-4913-AE6F-8CC0A47DE0F7}" type="datetimeFigureOut">
              <a:rPr lang="en-US" smtClean="0"/>
              <a:t>21/09/2019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318095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769F4-29CF-4913-AE6F-8CC0A47DE0F7}" type="datetimeFigureOut">
              <a:rPr lang="en-US" smtClean="0"/>
              <a:t>21/09/2019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297603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769F4-29CF-4913-AE6F-8CC0A47DE0F7}" type="datetimeFigureOut">
              <a:rPr lang="en-US" smtClean="0"/>
              <a:t>21/09/2019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249936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769F4-29CF-4913-AE6F-8CC0A47DE0F7}" type="datetimeFigureOut">
              <a:rPr lang="en-US" smtClean="0"/>
              <a:t>21/09/2019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60823-BED9-4D5F-98DE-A7DFBC0F8AF6}" type="slidenum">
              <a:rPr lang="en-US" smtClean="0"/>
              <a:t>‹#›</a:t>
            </a:fld>
            <a:endParaRPr lang="en-US"/>
          </a:p>
        </p:txBody>
      </p:sp>
    </p:spTree>
    <p:extLst>
      <p:ext uri="{BB962C8B-B14F-4D97-AF65-F5344CB8AC3E}">
        <p14:creationId xmlns:p14="http://schemas.microsoft.com/office/powerpoint/2010/main" val="100044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769F4-29CF-4913-AE6F-8CC0A47DE0F7}" type="datetimeFigureOut">
              <a:rPr lang="en-US" smtClean="0"/>
              <a:t>21/09/2019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60823-BED9-4D5F-98DE-A7DFBC0F8AF6}" type="slidenum">
              <a:rPr lang="en-US" smtClean="0"/>
              <a:t>‹#›</a:t>
            </a:fld>
            <a:endParaRPr lang="en-US"/>
          </a:p>
        </p:txBody>
      </p:sp>
    </p:spTree>
    <p:extLst>
      <p:ext uri="{BB962C8B-B14F-4D97-AF65-F5344CB8AC3E}">
        <p14:creationId xmlns:p14="http://schemas.microsoft.com/office/powerpoint/2010/main" val="749162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Chia mạng con IPv4</a:t>
            </a:r>
            <a:br>
              <a:rPr lang="en-US" smtClean="0"/>
            </a:br>
            <a:r>
              <a:rPr lang="en-US" smtClean="0"/>
              <a:t>(Subnetting)</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7158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smtClean="0"/>
              <a:t>2) Các </a:t>
            </a:r>
            <a:r>
              <a:rPr lang="en-US" b="1"/>
              <a:t>số hiệu mạng con khác là gì?</a:t>
            </a:r>
            <a:r>
              <a:rPr lang="en-US"/>
              <a:t/>
            </a:r>
            <a:br>
              <a:rPr lang="en-US"/>
            </a:br>
            <a:endParaRPr lang="en-US"/>
          </a:p>
        </p:txBody>
      </p:sp>
      <p:sp>
        <p:nvSpPr>
          <p:cNvPr id="3" name="Content Placeholder 2"/>
          <p:cNvSpPr>
            <a:spLocks noGrp="1"/>
          </p:cNvSpPr>
          <p:nvPr>
            <p:ph idx="1"/>
          </p:nvPr>
        </p:nvSpPr>
        <p:spPr>
          <a:xfrm>
            <a:off x="152400" y="685800"/>
            <a:ext cx="8763000" cy="6019800"/>
          </a:xfrm>
        </p:spPr>
        <p:txBody>
          <a:bodyPr>
            <a:normAutofit/>
          </a:bodyPr>
          <a:lstStyle/>
          <a:p>
            <a:r>
              <a:rPr lang="en-US" sz="1900"/>
              <a:t>Có 3 bước để tìm tất cả các số hiệu mạng con của một mạng như sau:</a:t>
            </a:r>
          </a:p>
          <a:p>
            <a:r>
              <a:rPr lang="en-US" sz="1900" b="1"/>
              <a:t>Bước 1</a:t>
            </a:r>
            <a:r>
              <a:rPr lang="en-US" sz="1900"/>
              <a:t>: Ghi số hiệu mạng và mặt nạ mạng con trong 2 dòng đầu tiên của sơ đồ mạng con.</a:t>
            </a:r>
          </a:p>
          <a:p>
            <a:r>
              <a:rPr lang="en-US" sz="1900" b="1"/>
              <a:t>Bước 2</a:t>
            </a:r>
            <a:r>
              <a:rPr lang="en-US" sz="1900"/>
              <a:t>:  Ghi số hiệu mạng trong dòng thứ 3. Đây là mạng con 0 (zero subnet).</a:t>
            </a:r>
          </a:p>
          <a:p>
            <a:r>
              <a:rPr lang="en-US" sz="1900" b="1"/>
              <a:t>Bước 3</a:t>
            </a:r>
            <a:r>
              <a:rPr lang="en-US" sz="1900"/>
              <a:t>: Thực hiện 2 việc sau, dừng lại khi số tiếp theo ta định ghi xuống sẽ là 256 (Nhưng đừng ghi nó xuống, nó bất hợp lệ)</a:t>
            </a:r>
          </a:p>
          <a:p>
            <a:pPr lvl="2"/>
            <a:r>
              <a:rPr lang="en-US" sz="1900"/>
              <a:t>Sao chép tất cả các octet không thú vị từ dòng trước.</a:t>
            </a:r>
          </a:p>
          <a:p>
            <a:pPr lvl="2"/>
            <a:r>
              <a:rPr lang="en-US" sz="1900"/>
              <a:t>Cộng số kỳ ảo vào octet thú vị dòng trước, và ghi xuống bảng như giá trị của octet thú vị.</a:t>
            </a:r>
          </a:p>
          <a:p>
            <a:pPr marL="0" indent="0">
              <a:buNone/>
            </a:pPr>
            <a:r>
              <a:rPr lang="en-US" sz="1800"/>
              <a:t>Ví dụ: Cho địa chỉ  130.4.0.0/255.255.252.0. Tìm tất cả các số hiệu mạng con.</a:t>
            </a:r>
          </a:p>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114800"/>
            <a:ext cx="8382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089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6600" smtClean="0"/>
          </a:p>
          <a:p>
            <a:pPr marL="0" indent="0" algn="ctr">
              <a:buNone/>
            </a:pPr>
            <a:r>
              <a:rPr lang="en-US" sz="6600" smtClean="0"/>
              <a:t>Hết</a:t>
            </a:r>
            <a:endParaRPr lang="en-US" sz="6600"/>
          </a:p>
        </p:txBody>
      </p:sp>
    </p:spTree>
    <p:extLst>
      <p:ext uri="{BB962C8B-B14F-4D97-AF65-F5344CB8AC3E}">
        <p14:creationId xmlns:p14="http://schemas.microsoft.com/office/powerpoint/2010/main" val="1394746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smtClean="0"/>
              <a:t>1</a:t>
            </a:r>
            <a:r>
              <a:rPr lang="en-US" i="1" smtClean="0"/>
              <a:t> </a:t>
            </a:r>
            <a:r>
              <a:rPr lang="en-US" b="1" i="1" smtClean="0"/>
              <a:t> Mục đích chia mạng con (subnetting):</a:t>
            </a:r>
            <a:endParaRPr lang="en-US"/>
          </a:p>
        </p:txBody>
      </p:sp>
      <p:sp>
        <p:nvSpPr>
          <p:cNvPr id="3" name="Content Placeholder 2"/>
          <p:cNvSpPr>
            <a:spLocks noGrp="1"/>
          </p:cNvSpPr>
          <p:nvPr>
            <p:ph idx="1"/>
          </p:nvPr>
        </p:nvSpPr>
        <p:spPr/>
        <p:txBody>
          <a:bodyPr/>
          <a:lstStyle/>
          <a:p>
            <a:endParaRPr lang="en-US"/>
          </a:p>
          <a:p>
            <a:r>
              <a:rPr lang="en-US" smtClean="0"/>
              <a:t>Giảm </a:t>
            </a:r>
            <a:r>
              <a:rPr lang="en-US"/>
              <a:t>kích thước của một miền quảng bá (broadcast domain).</a:t>
            </a:r>
          </a:p>
          <a:p>
            <a:r>
              <a:rPr lang="en-US" smtClean="0"/>
              <a:t>Cải </a:t>
            </a:r>
            <a:r>
              <a:rPr lang="en-US"/>
              <a:t>thiện sự an toàn của mạng. </a:t>
            </a:r>
          </a:p>
          <a:p>
            <a:r>
              <a:rPr lang="en-US" smtClean="0"/>
              <a:t>Cho </a:t>
            </a:r>
            <a:r>
              <a:rPr lang="en-US"/>
              <a:t>phép phân cấp quản lý..</a:t>
            </a:r>
          </a:p>
          <a:p>
            <a:r>
              <a:rPr lang="en-US" smtClean="0"/>
              <a:t>Tận </a:t>
            </a:r>
            <a:r>
              <a:rPr lang="en-US"/>
              <a:t>dụng tối đa địa chỉ IP mà NIC cấp cho có nhiều host nhưng không sử dụng hết</a:t>
            </a:r>
          </a:p>
          <a:p>
            <a:endParaRPr lang="en-US"/>
          </a:p>
        </p:txBody>
      </p:sp>
    </p:spTree>
    <p:extLst>
      <p:ext uri="{BB962C8B-B14F-4D97-AF65-F5344CB8AC3E}">
        <p14:creationId xmlns:p14="http://schemas.microsoft.com/office/powerpoint/2010/main" val="556394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smtClean="0"/>
              <a:t>2. Kỹ </a:t>
            </a:r>
            <a:r>
              <a:rPr lang="en-US" b="1" i="1"/>
              <a:t>thuật chia mạng con:</a:t>
            </a:r>
            <a:r>
              <a:rPr lang="en-US"/>
              <a:t/>
            </a:r>
            <a:br>
              <a:rPr lang="en-US"/>
            </a:br>
            <a:endParaRPr lang="en-US"/>
          </a:p>
        </p:txBody>
      </p:sp>
      <p:sp>
        <p:nvSpPr>
          <p:cNvPr id="3" name="Content Placeholder 2"/>
          <p:cNvSpPr>
            <a:spLocks noGrp="1"/>
          </p:cNvSpPr>
          <p:nvPr>
            <p:ph idx="1"/>
          </p:nvPr>
        </p:nvSpPr>
        <p:spPr>
          <a:xfrm>
            <a:off x="457200" y="762000"/>
            <a:ext cx="8229600" cy="5943600"/>
          </a:xfrm>
        </p:spPr>
        <p:txBody>
          <a:bodyPr>
            <a:normAutofit fontScale="77500" lnSpcReduction="20000"/>
          </a:bodyPr>
          <a:lstStyle/>
          <a:p>
            <a:pPr marL="0" indent="0">
              <a:buNone/>
            </a:pPr>
            <a:r>
              <a:rPr lang="en-US" b="1" i="1"/>
              <a:t>Công thức tìm số mạng con(subnet)  và số host/subnet:</a:t>
            </a:r>
            <a:endParaRPr lang="en-US"/>
          </a:p>
          <a:p>
            <a:r>
              <a:rPr lang="en-US" smtClean="0"/>
              <a:t> </a:t>
            </a:r>
            <a:r>
              <a:rPr lang="en-US"/>
              <a:t>Để chia mạng con, ta mượn một số bit của phần định danh máy (host ID) để tạo địa chỉ mạng con. Các bit  “mượn” luôn luôn là các bit trái nhất của phần host ID, các bit này sát với byte cuối cùng của phần mạng (netid</a:t>
            </a:r>
            <a:r>
              <a:rPr lang="en-US" smtClean="0"/>
              <a:t>).</a:t>
            </a:r>
            <a:r>
              <a:rPr lang="en-US"/>
              <a:t> </a:t>
            </a:r>
          </a:p>
          <a:p>
            <a:pPr lvl="1"/>
            <a:r>
              <a:rPr lang="en-US" smtClean="0"/>
              <a:t>Số </a:t>
            </a:r>
            <a:r>
              <a:rPr lang="en-US"/>
              <a:t>bit mượn bao nhiêu phụ thuộc vào số mạng con cần thiết mà nhà khai thác quyết định sẽ tạo ra. </a:t>
            </a:r>
          </a:p>
          <a:p>
            <a:pPr lvl="1"/>
            <a:r>
              <a:rPr lang="en-US" smtClean="0"/>
              <a:t>Gọi </a:t>
            </a:r>
            <a:r>
              <a:rPr lang="en-US"/>
              <a:t>số bit mượn là n, số bit nguyên bản của phần host ID là h, ta có công thức sau:</a:t>
            </a:r>
          </a:p>
          <a:p>
            <a:pPr marL="0" indent="0">
              <a:buNone/>
            </a:pPr>
            <a:r>
              <a:rPr lang="en-US"/>
              <a:t> </a:t>
            </a:r>
            <a:r>
              <a:rPr lang="en-US" smtClean="0"/>
              <a:t>   + Số </a:t>
            </a:r>
            <a:r>
              <a:rPr lang="en-US"/>
              <a:t>mạng con = 2</a:t>
            </a:r>
            <a:r>
              <a:rPr lang="en-US" baseline="30000"/>
              <a:t>n</a:t>
            </a:r>
            <a:r>
              <a:rPr lang="en-US"/>
              <a:t>  (theo RFC 1912)  n=1,2,...,</a:t>
            </a:r>
            <a:r>
              <a:rPr lang="en-US" smtClean="0"/>
              <a:t>h-2</a:t>
            </a:r>
            <a:endParaRPr lang="en-US"/>
          </a:p>
          <a:p>
            <a:pPr marL="0" indent="0">
              <a:buNone/>
            </a:pPr>
            <a:r>
              <a:rPr lang="en-US" smtClean="0"/>
              <a:t>    + Số </a:t>
            </a:r>
            <a:r>
              <a:rPr lang="en-US"/>
              <a:t>địa chỉ máy (host)/ mạng con(subnet)  = 2</a:t>
            </a:r>
            <a:r>
              <a:rPr lang="en-US" baseline="30000"/>
              <a:t>h-n </a:t>
            </a:r>
            <a:r>
              <a:rPr lang="en-US"/>
              <a:t>- 2 </a:t>
            </a:r>
          </a:p>
          <a:p>
            <a:pPr marL="0" indent="0" algn="just">
              <a:buNone/>
            </a:pPr>
            <a:r>
              <a:rPr lang="en-US" smtClean="0"/>
              <a:t>Ví </a:t>
            </a:r>
            <a:r>
              <a:rPr lang="en-US"/>
              <a:t>dụ: </a:t>
            </a:r>
            <a:r>
              <a:rPr lang="en-US" smtClean="0"/>
              <a:t>cho </a:t>
            </a:r>
            <a:r>
              <a:rPr lang="en-US"/>
              <a:t>địa chỉ IP </a:t>
            </a:r>
            <a:r>
              <a:rPr lang="en-US" smtClean="0"/>
              <a:t>192.168.1.0</a:t>
            </a:r>
            <a:r>
              <a:rPr lang="en-US"/>
              <a:t>, </a:t>
            </a:r>
            <a:r>
              <a:rPr lang="en-US" smtClean="0"/>
              <a:t>mượn 3 bit để chia mạng con. Đây </a:t>
            </a:r>
            <a:r>
              <a:rPr lang="en-US"/>
              <a:t>là địa chỉ lớp C phần host ID là byte cuối cùng. Số bit mượn để chia mạng con là 3 ta có:</a:t>
            </a:r>
          </a:p>
          <a:p>
            <a:pPr marL="0" indent="0">
              <a:buNone/>
            </a:pPr>
            <a:r>
              <a:rPr lang="en-US" smtClean="0"/>
              <a:t>	 </a:t>
            </a:r>
            <a:r>
              <a:rPr lang="en-US"/>
              <a:t>Số mạng con chia được = </a:t>
            </a:r>
            <a:r>
              <a:rPr lang="en-US" smtClean="0"/>
              <a:t>2</a:t>
            </a:r>
            <a:r>
              <a:rPr lang="en-US" baseline="30000" smtClean="0"/>
              <a:t>3</a:t>
            </a:r>
            <a:r>
              <a:rPr lang="en-US" smtClean="0"/>
              <a:t> </a:t>
            </a:r>
            <a:r>
              <a:rPr lang="en-US"/>
              <a:t>= 8</a:t>
            </a:r>
          </a:p>
          <a:p>
            <a:pPr marL="0" indent="0">
              <a:buNone/>
            </a:pPr>
            <a:r>
              <a:rPr lang="en-US" smtClean="0"/>
              <a:t>	 </a:t>
            </a:r>
            <a:r>
              <a:rPr lang="en-US"/>
              <a:t>Số địa chỉ host / mạng con = 2</a:t>
            </a:r>
            <a:r>
              <a:rPr lang="en-US" baseline="30000"/>
              <a:t>8-3 </a:t>
            </a:r>
            <a:r>
              <a:rPr lang="en-US"/>
              <a:t> - 2</a:t>
            </a:r>
            <a:r>
              <a:rPr lang="en-US" baseline="30000"/>
              <a:t> </a:t>
            </a:r>
            <a:r>
              <a:rPr lang="en-US"/>
              <a:t>= 2</a:t>
            </a:r>
            <a:r>
              <a:rPr lang="en-US" baseline="30000"/>
              <a:t>5</a:t>
            </a:r>
            <a:r>
              <a:rPr lang="en-US"/>
              <a:t> – 2 = 14.</a:t>
            </a:r>
          </a:p>
          <a:p>
            <a:endParaRPr lang="en-US"/>
          </a:p>
        </p:txBody>
      </p:sp>
    </p:spTree>
    <p:extLst>
      <p:ext uri="{BB962C8B-B14F-4D97-AF65-F5344CB8AC3E}">
        <p14:creationId xmlns:p14="http://schemas.microsoft.com/office/powerpoint/2010/main" val="1395720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802341"/>
          </a:xfrm>
        </p:spPr>
        <p:txBody>
          <a:bodyPr/>
          <a:lstStyle/>
          <a:p>
            <a:r>
              <a:rPr lang="en-US" b="1" i="1"/>
              <a:t>Các câu hỏi với chia mạng con</a:t>
            </a:r>
            <a:endParaRPr lang="en-US"/>
          </a:p>
        </p:txBody>
      </p:sp>
      <p:sp>
        <p:nvSpPr>
          <p:cNvPr id="3" name="Content Placeholder 2"/>
          <p:cNvSpPr>
            <a:spLocks noGrp="1"/>
          </p:cNvSpPr>
          <p:nvPr>
            <p:ph idx="1"/>
          </p:nvPr>
        </p:nvSpPr>
        <p:spPr>
          <a:xfrm>
            <a:off x="457200" y="762000"/>
            <a:ext cx="8458200" cy="5867400"/>
          </a:xfrm>
        </p:spPr>
        <p:txBody>
          <a:bodyPr>
            <a:normAutofit fontScale="70000" lnSpcReduction="20000"/>
          </a:bodyPr>
          <a:lstStyle/>
          <a:p>
            <a:pPr marL="0" indent="0">
              <a:buNone/>
            </a:pPr>
            <a:r>
              <a:rPr lang="en-US" b="1" smtClean="0"/>
              <a:t>1) Số </a:t>
            </a:r>
            <a:r>
              <a:rPr lang="en-US" b="1"/>
              <a:t>hiệu mạng con, các địa chỉ IP trong mạng con là gì?</a:t>
            </a:r>
            <a:endParaRPr lang="en-US"/>
          </a:p>
          <a:p>
            <a:r>
              <a:rPr lang="en-US"/>
              <a:t>Cho một địa chỉ IP và mặt nạ mạng con, hãy xác định địa chỉ thuộc mạng con nào và các địa chỉ IP khác trong cùng mạng con với địa chỉ IP đã cho</a:t>
            </a:r>
            <a:r>
              <a:rPr lang="en-US" smtClean="0"/>
              <a:t>.</a:t>
            </a:r>
          </a:p>
          <a:p>
            <a:r>
              <a:rPr lang="en-US" b="1"/>
              <a:t>Phương pháp</a:t>
            </a:r>
            <a:r>
              <a:rPr lang="en-US"/>
              <a:t>:</a:t>
            </a:r>
            <a:endParaRPr lang="en-US" sz="2800"/>
          </a:p>
          <a:p>
            <a:pPr marL="0" lvl="0" indent="0">
              <a:buNone/>
            </a:pPr>
            <a:r>
              <a:rPr lang="en-US" b="1" i="1" smtClean="0"/>
              <a:t>- Với </a:t>
            </a:r>
            <a:r>
              <a:rPr lang="en-US" b="1" i="1"/>
              <a:t>mặt nạ dễ</a:t>
            </a:r>
            <a:r>
              <a:rPr lang="en-US"/>
              <a:t> (tức là mặt nạ chỉ chứa các số 255 hoặc 0 ở dạng thập phân có dấu chấm như 255.0.0.0 hay 255.255.0.0. hay 255.255.255.0):</a:t>
            </a:r>
            <a:endParaRPr lang="en-US" sz="2800"/>
          </a:p>
          <a:p>
            <a:pPr marL="0" indent="0">
              <a:buNone/>
            </a:pPr>
            <a:r>
              <a:rPr lang="en-US" b="1"/>
              <a:t>+</a:t>
            </a:r>
            <a:r>
              <a:rPr lang="en-US" b="1" smtClean="0"/>
              <a:t>Tìm </a:t>
            </a:r>
            <a:r>
              <a:rPr lang="en-US" b="1"/>
              <a:t>số hiệu mạng</a:t>
            </a:r>
            <a:r>
              <a:rPr lang="en-US"/>
              <a:t>:</a:t>
            </a:r>
            <a:endParaRPr lang="en-US" sz="2800"/>
          </a:p>
          <a:p>
            <a:pPr marL="0" indent="0">
              <a:buNone/>
            </a:pPr>
            <a:r>
              <a:rPr lang="en-US" u="sng" smtClean="0"/>
              <a:t>Bước </a:t>
            </a:r>
            <a:r>
              <a:rPr lang="en-US" u="sng"/>
              <a:t>1:</a:t>
            </a:r>
            <a:r>
              <a:rPr lang="en-US"/>
              <a:t> Chép 2 byte đầu tiên (mặt nạ 255.255.0.0) hoặc 3 byte đầu tiên (mặt nạ 255.255.255.0) từ địa chỉ IP nguyên bản.</a:t>
            </a:r>
            <a:endParaRPr lang="en-US" sz="2800"/>
          </a:p>
          <a:p>
            <a:pPr marL="0" indent="0">
              <a:buNone/>
            </a:pPr>
            <a:r>
              <a:rPr lang="en-US" u="sng"/>
              <a:t>Bước 2:</a:t>
            </a:r>
            <a:r>
              <a:rPr lang="en-US"/>
              <a:t> Ghi các số 0 trong 2 (hoặc 1 byte cuối cùng) </a:t>
            </a:r>
            <a:endParaRPr lang="en-US" sz="2800"/>
          </a:p>
          <a:p>
            <a:pPr lvl="1"/>
            <a:r>
              <a:rPr lang="en-US"/>
              <a:t>Để tìm địa chỉ quảng bá, thực hiện tương tự như tìm số hiệu mạng, nhưng thay vì viết số 0 vào hai (hoặc một ) octet cuối cùng, ta viết vào đó số 255.</a:t>
            </a:r>
            <a:endParaRPr lang="en-US" sz="2400"/>
          </a:p>
          <a:p>
            <a:pPr lvl="1"/>
            <a:r>
              <a:rPr lang="en-US"/>
              <a:t>Để tìm địa chỉ hợp lệ đầu tiên trong mạng con vừa xác định: chép lại số hiệu mạng, nhưng cộng thêm 1 vào octet thứ 4.</a:t>
            </a:r>
            <a:endParaRPr lang="en-US" sz="2400"/>
          </a:p>
          <a:p>
            <a:pPr lvl="1"/>
            <a:r>
              <a:rPr lang="en-US"/>
              <a:t>Để tìm địa chỉ hợp lệ cuối cùng trong mạng con vừa xác định: chép lại địa chỉ quảng bá, nhưng trừ đi 1 từ octet thứ 4.</a:t>
            </a:r>
            <a:endParaRPr lang="en-US" sz="2400"/>
          </a:p>
          <a:p>
            <a:pPr marL="0" indent="0">
              <a:buNone/>
            </a:pPr>
            <a:endParaRPr lang="en-US"/>
          </a:p>
          <a:p>
            <a:endParaRPr lang="en-US"/>
          </a:p>
        </p:txBody>
      </p:sp>
    </p:spTree>
    <p:extLst>
      <p:ext uri="{BB962C8B-B14F-4D97-AF65-F5344CB8AC3E}">
        <p14:creationId xmlns:p14="http://schemas.microsoft.com/office/powerpoint/2010/main" val="3976608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smtClean="0"/>
              <a:t>Ví dụ</a:t>
            </a:r>
            <a:endParaRPr lang="en-US"/>
          </a:p>
        </p:txBody>
      </p:sp>
      <p:sp>
        <p:nvSpPr>
          <p:cNvPr id="3" name="Content Placeholder 2"/>
          <p:cNvSpPr>
            <a:spLocks noGrp="1"/>
          </p:cNvSpPr>
          <p:nvPr>
            <p:ph idx="1"/>
          </p:nvPr>
        </p:nvSpPr>
        <p:spPr>
          <a:xfrm>
            <a:off x="228600" y="609600"/>
            <a:ext cx="8458200" cy="5516563"/>
          </a:xfrm>
        </p:spPr>
        <p:txBody>
          <a:bodyPr/>
          <a:lstStyle/>
          <a:p>
            <a:r>
              <a:rPr lang="en-US" smtClean="0"/>
              <a:t>Cho địa chỉ 170.171.172.173/255.255.255.0. Hãy xác định địa chỉ này thuộc mạng con nào và các địa chỉ IP khác trong cùng mạng con với địa chỉ IP đã cho.</a:t>
            </a:r>
          </a:p>
          <a:p>
            <a:endParaRPr lang="en-US" smtClean="0"/>
          </a:p>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75438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0" lang="en-US" b="1" i="1" u="none" strike="noStrike" cap="none" normalizeH="0" baseline="0" smtClean="0">
                <a:ln>
                  <a:noFill/>
                </a:ln>
                <a:solidFill>
                  <a:schemeClr val="tx1"/>
                </a:solidFill>
                <a:effectLst/>
                <a:latin typeface="Arial" pitchFamily="34" charset="0"/>
                <a:ea typeface="Times New Roman" pitchFamily="18" charset="0"/>
                <a:cs typeface="Arial" pitchFamily="34" charset="0"/>
              </a:rPr>
              <a:t>Với mặt nạ khó</a:t>
            </a: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 (trong mặt nạ có các số khác 0 và khác 255</a:t>
            </a:r>
            <a:endParaRPr lang="en-US"/>
          </a:p>
        </p:txBody>
      </p:sp>
      <p:sp>
        <p:nvSpPr>
          <p:cNvPr id="7" name="TextBox 6"/>
          <p:cNvSpPr txBox="1"/>
          <p:nvPr/>
        </p:nvSpPr>
        <p:spPr>
          <a:xfrm>
            <a:off x="304800" y="1600200"/>
            <a:ext cx="8610600" cy="830997"/>
          </a:xfrm>
          <a:prstGeom prst="rect">
            <a:avLst/>
          </a:prstGeom>
          <a:noFill/>
        </p:spPr>
        <p:txBody>
          <a:bodyPr wrap="square" rtlCol="0">
            <a:spAutoFit/>
          </a:bodyPr>
          <a:lstStyle/>
          <a:p>
            <a:pPr lvl="0"/>
            <a:r>
              <a:rPr lang="en-US" sz="2400" smtClean="0"/>
              <a:t>Ta cũng sử </a:t>
            </a:r>
            <a:r>
              <a:rPr lang="en-US" sz="2400"/>
              <a:t>dụng một bảng gọi là sơ đồ mạng con như sau:</a:t>
            </a:r>
          </a:p>
          <a:p>
            <a:endParaRPr lang="en-US" sz="24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1"/>
            <a:ext cx="7467600"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52400" y="4343400"/>
            <a:ext cx="8915400" cy="1200329"/>
          </a:xfrm>
          <a:prstGeom prst="rect">
            <a:avLst/>
          </a:prstGeom>
          <a:noFill/>
        </p:spPr>
        <p:txBody>
          <a:bodyPr wrap="square" rtlCol="0">
            <a:spAutoFit/>
          </a:bodyPr>
          <a:lstStyle/>
          <a:p>
            <a:r>
              <a:rPr lang="en-US" sz="2400"/>
              <a:t>Gọi octet chứa giá trị khác 255 và khác 0 trong mặt nạ là octet “thú vị”</a:t>
            </a:r>
          </a:p>
          <a:p>
            <a:r>
              <a:rPr lang="en-US" sz="2400"/>
              <a:t>Ghi địa chỉ IP đã cho và mặt nạ vào bảng, vẽ một hình chữ nhật quanh octet “thú vị” trong bảng.</a:t>
            </a:r>
          </a:p>
        </p:txBody>
      </p:sp>
    </p:spTree>
    <p:extLst>
      <p:ext uri="{BB962C8B-B14F-4D97-AF65-F5344CB8AC3E}">
        <p14:creationId xmlns:p14="http://schemas.microsoft.com/office/powerpoint/2010/main" val="3369727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a:t>Tìm số hiệu mạng</a:t>
            </a:r>
            <a:r>
              <a:rPr lang="en-US"/>
              <a:t>:</a:t>
            </a:r>
          </a:p>
          <a:p>
            <a:r>
              <a:rPr lang="en-US" u="sng"/>
              <a:t>Bước 1</a:t>
            </a:r>
            <a:r>
              <a:rPr lang="en-US"/>
              <a:t>: Tìm số kỳ ảo, số kỳ ảo = 256 – giá trị nằm trong octet thú vị của mặt nạ. </a:t>
            </a:r>
          </a:p>
          <a:p>
            <a:r>
              <a:rPr lang="en-US" u="sng"/>
              <a:t>Bước 2</a:t>
            </a:r>
            <a:r>
              <a:rPr lang="en-US"/>
              <a:t>:Tìm bội số của số kỳ ảo gần nhất với giá trị nằm trong octet thú vị của địa chỉ  nhưng bội số này không lớn hơn giá trị này.</a:t>
            </a:r>
          </a:p>
          <a:p>
            <a:r>
              <a:rPr lang="en-US" u="sng"/>
              <a:t>Bước 3</a:t>
            </a:r>
            <a:r>
              <a:rPr lang="en-US"/>
              <a:t>: Ghi bội số đó xuống như là giá trị của octet thú vị của số hiệu mạng con.</a:t>
            </a:r>
          </a:p>
          <a:p>
            <a:endParaRPr lang="en-US"/>
          </a:p>
        </p:txBody>
      </p:sp>
    </p:spTree>
    <p:extLst>
      <p:ext uri="{BB962C8B-B14F-4D97-AF65-F5344CB8AC3E}">
        <p14:creationId xmlns:p14="http://schemas.microsoft.com/office/powerpoint/2010/main" val="932154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0"/>
            <a:ext cx="8686800" cy="254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2590800"/>
            <a:ext cx="8305800" cy="4093428"/>
          </a:xfrm>
          <a:prstGeom prst="rect">
            <a:avLst/>
          </a:prstGeom>
        </p:spPr>
        <p:txBody>
          <a:bodyPr wrap="square">
            <a:spAutoFit/>
          </a:bodyPr>
          <a:lstStyle/>
          <a:p>
            <a:r>
              <a:rPr lang="en-US" sz="2600"/>
              <a:t>Trong ví dụ này, octet thú vị chứa giá trị 252 trong mặt nạ, số kỳ ảo = 256 – 252 = 4. Bội số cần tìm là 100.</a:t>
            </a:r>
          </a:p>
          <a:p>
            <a:r>
              <a:rPr lang="en-US" sz="2600" b="1"/>
              <a:t>Tìm địa chỉ IP đầu tiên của mạng con</a:t>
            </a:r>
            <a:r>
              <a:rPr lang="en-US" sz="2600"/>
              <a:t>: </a:t>
            </a:r>
          </a:p>
          <a:p>
            <a:r>
              <a:rPr lang="en-US" sz="2600"/>
              <a:t>Để tìm địa chỉ IP hợp lệ đầu tiên trong mạng con, chép lại số hiệu mạng con, nhưng cộng thêm 1 vào octet thứ 4. </a:t>
            </a:r>
          </a:p>
          <a:p>
            <a:r>
              <a:rPr lang="en-US" sz="2600" b="1"/>
              <a:t>Tìm địa chỉ quảng bá của mạng con</a:t>
            </a:r>
            <a:r>
              <a:rPr lang="en-US" sz="2600"/>
              <a:t>:</a:t>
            </a:r>
          </a:p>
          <a:p>
            <a:r>
              <a:rPr lang="en-US" sz="2600"/>
              <a:t>Trong dòng dành cho dịa chỉ broadcast, ghi số 255 vào tất cả các octet bên phải octet thú vị. Trong octet thú vị, cộng giá trị trong đó với số kỳ ảo và trừ đi 1 (ở ví dụ này là 100 + 4  - 1 =103) và ghi giá trị này.</a:t>
            </a:r>
          </a:p>
        </p:txBody>
      </p:sp>
    </p:spTree>
    <p:extLst>
      <p:ext uri="{BB962C8B-B14F-4D97-AF65-F5344CB8AC3E}">
        <p14:creationId xmlns:p14="http://schemas.microsoft.com/office/powerpoint/2010/main" val="123023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2362200"/>
          </a:xfrm>
        </p:spPr>
        <p:txBody>
          <a:bodyPr>
            <a:normAutofit fontScale="90000"/>
          </a:bodyPr>
          <a:lstStyle/>
          <a:p>
            <a:pPr algn="l"/>
            <a:r>
              <a:rPr lang="en-US" b="1"/>
              <a:t>Tìm địa chỉ IP cuối cùng của mạng con</a:t>
            </a:r>
            <a:r>
              <a:rPr lang="en-US"/>
              <a:t>: </a:t>
            </a:r>
            <a:br>
              <a:rPr lang="en-US"/>
            </a:br>
            <a:r>
              <a:rPr lang="en-US" sz="3600"/>
              <a:t>Chép lại địa chỉ broadcast, nhưng trừ đi 1 từ octet cuối cùng.</a:t>
            </a:r>
            <a:br>
              <a:rPr lang="en-US" sz="3600"/>
            </a:br>
            <a:r>
              <a:rPr lang="en-US" sz="3600"/>
              <a:t>Với ví dụ trên ta có:</a:t>
            </a:r>
            <a:r>
              <a:rPr lang="en-US"/>
              <a:t/>
            </a:r>
            <a:br>
              <a:rPr lang="en-US"/>
            </a:b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84582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87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891</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Chia mạng con IPv4 (Subnetting)</vt:lpstr>
      <vt:lpstr>1  Mục đích chia mạng con (subnetting):</vt:lpstr>
      <vt:lpstr>2. Kỹ thuật chia mạng con: </vt:lpstr>
      <vt:lpstr>Các câu hỏi với chia mạng con</vt:lpstr>
      <vt:lpstr>Ví dụ</vt:lpstr>
      <vt:lpstr>Với mặt nạ khó (trong mặt nạ có các số khác 0 và khác 255</vt:lpstr>
      <vt:lpstr>PowerPoint Presentation</vt:lpstr>
      <vt:lpstr>PowerPoint Presentation</vt:lpstr>
      <vt:lpstr>Tìm địa chỉ IP cuối cùng của mạng con:  Chép lại địa chỉ broadcast, nhưng trừ đi 1 từ octet cuối cùng. Với ví dụ trên ta có: </vt:lpstr>
      <vt:lpstr>2) Các số hiệu mạng con khác là gì?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Chia mạng con  (Subnetting)</dc:title>
  <dc:creator>nttoanpc</dc:creator>
  <cp:lastModifiedBy>toan</cp:lastModifiedBy>
  <cp:revision>10</cp:revision>
  <dcterms:created xsi:type="dcterms:W3CDTF">2017-05-03T08:00:55Z</dcterms:created>
  <dcterms:modified xsi:type="dcterms:W3CDTF">2019-09-21T02:10:45Z</dcterms:modified>
</cp:coreProperties>
</file>