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57" r:id="rId1"/>
  </p:sldMasterIdLst>
  <p:notesMasterIdLst>
    <p:notesMasterId r:id="rId54"/>
  </p:notesMasterIdLst>
  <p:sldIdLst>
    <p:sldId id="256" r:id="rId2"/>
    <p:sldId id="314" r:id="rId3"/>
    <p:sldId id="330" r:id="rId4"/>
    <p:sldId id="289" r:id="rId5"/>
    <p:sldId id="334" r:id="rId6"/>
    <p:sldId id="326" r:id="rId7"/>
    <p:sldId id="336" r:id="rId8"/>
    <p:sldId id="324" r:id="rId9"/>
    <p:sldId id="335" r:id="rId10"/>
    <p:sldId id="333" r:id="rId11"/>
    <p:sldId id="344" r:id="rId12"/>
    <p:sldId id="345" r:id="rId13"/>
    <p:sldId id="315" r:id="rId14"/>
    <p:sldId id="343" r:id="rId15"/>
    <p:sldId id="346" r:id="rId16"/>
    <p:sldId id="351" r:id="rId17"/>
    <p:sldId id="307" r:id="rId18"/>
    <p:sldId id="347" r:id="rId19"/>
    <p:sldId id="305" r:id="rId20"/>
    <p:sldId id="294" r:id="rId21"/>
    <p:sldId id="348" r:id="rId22"/>
    <p:sldId id="290" r:id="rId23"/>
    <p:sldId id="349" r:id="rId24"/>
    <p:sldId id="311" r:id="rId25"/>
    <p:sldId id="309" r:id="rId26"/>
    <p:sldId id="350" r:id="rId27"/>
    <p:sldId id="320" r:id="rId28"/>
    <p:sldId id="337" r:id="rId29"/>
    <p:sldId id="321" r:id="rId30"/>
    <p:sldId id="332" r:id="rId31"/>
    <p:sldId id="361" r:id="rId32"/>
    <p:sldId id="355" r:id="rId33"/>
    <p:sldId id="362" r:id="rId34"/>
    <p:sldId id="356" r:id="rId35"/>
    <p:sldId id="357" r:id="rId36"/>
    <p:sldId id="322" r:id="rId37"/>
    <p:sldId id="313" r:id="rId38"/>
    <p:sldId id="303" r:id="rId39"/>
    <p:sldId id="302" r:id="rId40"/>
    <p:sldId id="325" r:id="rId41"/>
    <p:sldId id="364" r:id="rId42"/>
    <p:sldId id="365" r:id="rId43"/>
    <p:sldId id="363" r:id="rId44"/>
    <p:sldId id="297" r:id="rId45"/>
    <p:sldId id="298" r:id="rId46"/>
    <p:sldId id="323" r:id="rId47"/>
    <p:sldId id="327" r:id="rId48"/>
    <p:sldId id="359" r:id="rId49"/>
    <p:sldId id="358" r:id="rId50"/>
    <p:sldId id="331" r:id="rId51"/>
    <p:sldId id="300" r:id="rId52"/>
    <p:sldId id="360" r:id="rId53"/>
  </p:sldIdLst>
  <p:sldSz cx="12192000" cy="6858000"/>
  <p:notesSz cx="6858000" cy="9144000"/>
  <p:embeddedFontLst>
    <p:embeddedFont>
      <p:font typeface="微软雅黑" panose="020B0503020204020204" pitchFamily="34" charset="-122"/>
      <p:regular r:id="rId55"/>
      <p:bold r:id="rId56"/>
    </p:embeddedFont>
    <p:embeddedFont>
      <p:font typeface="Calibri Light" panose="020F0302020204030204" pitchFamily="34" charset="0"/>
      <p:regular r:id="rId57"/>
      <p:italic r:id="rId58"/>
    </p:embeddedFont>
    <p:embeddedFont>
      <p:font typeface="Nexa Light" panose="02000000000000000000" charset="0"/>
      <p:regular r:id="rId59"/>
    </p:embeddedFont>
    <p:embeddedFont>
      <p:font typeface="Century Gothic" panose="020B0502020202020204" pitchFamily="34" charset="0"/>
      <p:regular r:id="rId60"/>
      <p:bold r:id="rId61"/>
      <p:italic r:id="rId62"/>
      <p:boldItalic r:id="rId63"/>
    </p:embeddedFont>
    <p:embeddedFont>
      <p:font typeface="Calibri" panose="020F0502020204030204" pitchFamily="34" charset="0"/>
      <p:regular r:id="rId64"/>
      <p:bold r:id="rId65"/>
      <p:italic r:id="rId66"/>
      <p:boldItalic r:id="rId67"/>
    </p:embeddedFont>
    <p:embeddedFont>
      <p:font typeface="微软雅黑 Light" panose="020B0502040204020203" pitchFamily="34" charset="-122"/>
      <p:regular r:id="rId68"/>
    </p:embeddedFont>
    <p:embeddedFont>
      <p:font typeface="造字工房悦圆（非商用）常规体" charset="-122"/>
      <p:regular r:id="rId6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orient="horz" pos="2001" userDrawn="1">
          <p15:clr>
            <a:srgbClr val="A4A3A4"/>
          </p15:clr>
        </p15:guide>
        <p15:guide id="4" orient="horz" pos="2273" userDrawn="1">
          <p15:clr>
            <a:srgbClr val="A4A3A4"/>
          </p15:clr>
        </p15:guide>
        <p15:guide id="5" orient="horz" pos="2636" userDrawn="1">
          <p15:clr>
            <a:srgbClr val="A4A3A4"/>
          </p15:clr>
        </p15:guide>
        <p15:guide id="6" pos="824" userDrawn="1">
          <p15:clr>
            <a:srgbClr val="A4A3A4"/>
          </p15:clr>
        </p15:guide>
        <p15:guide id="7" pos="6879" userDrawn="1">
          <p15:clr>
            <a:srgbClr val="A4A3A4"/>
          </p15:clr>
        </p15:guide>
        <p15:guide id="8" orient="horz" pos="3181" userDrawn="1">
          <p15:clr>
            <a:srgbClr val="A4A3A4"/>
          </p15:clr>
        </p15:guide>
        <p15:guide id="9" orient="horz" pos="3385" userDrawn="1">
          <p15:clr>
            <a:srgbClr val="A4A3A4"/>
          </p15:clr>
        </p15:guide>
        <p15:guide id="10" orient="horz" pos="2908" userDrawn="1">
          <p15:clr>
            <a:srgbClr val="A4A3A4"/>
          </p15:clr>
        </p15:guide>
        <p15:guide id="11" orient="horz" pos="1616" userDrawn="1">
          <p15:clr>
            <a:srgbClr val="A4A3A4"/>
          </p15:clr>
        </p15:guide>
        <p15:guide id="12" orient="horz" pos="1797" userDrawn="1">
          <p15:clr>
            <a:srgbClr val="A4A3A4"/>
          </p15:clr>
        </p15:guide>
        <p15:guide id="13" orient="horz" pos="2931" userDrawn="1">
          <p15:clr>
            <a:srgbClr val="A4A3A4"/>
          </p15:clr>
        </p15:guide>
        <p15:guide id="14" orient="horz" pos="2591" userDrawn="1">
          <p15:clr>
            <a:srgbClr val="A4A3A4"/>
          </p15:clr>
        </p15:guide>
        <p15:guide id="15" orient="horz" pos="1185" userDrawn="1">
          <p15:clr>
            <a:srgbClr val="A4A3A4"/>
          </p15:clr>
        </p15:guide>
        <p15:guide id="16" pos="4112" userDrawn="1">
          <p15:clr>
            <a:srgbClr val="A4A3A4"/>
          </p15:clr>
        </p15:guide>
        <p15:guide id="17" orient="horz" pos="1684" userDrawn="1">
          <p15:clr>
            <a:srgbClr val="A4A3A4"/>
          </p15:clr>
        </p15:guide>
        <p15:guide id="18" pos="4407" userDrawn="1">
          <p15:clr>
            <a:srgbClr val="A4A3A4"/>
          </p15:clr>
        </p15:guide>
        <p15:guide id="19" pos="4883" userDrawn="1">
          <p15:clr>
            <a:srgbClr val="A4A3A4"/>
          </p15:clr>
        </p15:guide>
        <p15:guide id="20" pos="2116" userDrawn="1">
          <p15:clr>
            <a:srgbClr val="A4A3A4"/>
          </p15:clr>
        </p15:guide>
        <p15:guide id="21" pos="2797" userDrawn="1">
          <p15:clr>
            <a:srgbClr val="A4A3A4"/>
          </p15:clr>
        </p15:guide>
        <p15:guide id="22" pos="2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B902"/>
    <a:srgbClr val="FFFFFF"/>
    <a:srgbClr val="594A23"/>
    <a:srgbClr val="282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8" autoAdjust="0"/>
    <p:restoredTop sz="94660"/>
  </p:normalViewPr>
  <p:slideViewPr>
    <p:cSldViewPr snapToGrid="0" showGuides="1">
      <p:cViewPr varScale="1">
        <p:scale>
          <a:sx n="80" d="100"/>
          <a:sy n="80" d="100"/>
        </p:scale>
        <p:origin x="498" y="66"/>
      </p:cViewPr>
      <p:guideLst>
        <p:guide orient="horz" pos="2092"/>
        <p:guide pos="3840"/>
        <p:guide orient="horz" pos="2001"/>
        <p:guide orient="horz" pos="2273"/>
        <p:guide orient="horz" pos="2636"/>
        <p:guide pos="824"/>
        <p:guide pos="6879"/>
        <p:guide orient="horz" pos="3181"/>
        <p:guide orient="horz" pos="3385"/>
        <p:guide orient="horz" pos="2908"/>
        <p:guide orient="horz" pos="1616"/>
        <p:guide orient="horz" pos="1797"/>
        <p:guide orient="horz" pos="2931"/>
        <p:guide orient="horz" pos="2591"/>
        <p:guide orient="horz" pos="1185"/>
        <p:guide pos="4112"/>
        <p:guide orient="horz" pos="1684"/>
        <p:guide pos="4407"/>
        <p:guide pos="4883"/>
        <p:guide pos="2116"/>
        <p:guide pos="2797"/>
        <p:guide pos="232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4B7548-DDF1-42C4-83F4-E1EE55DE951E}" type="doc">
      <dgm:prSet loTypeId="urn:microsoft.com/office/officeart/2009/layout/CircleArrowProcess" loCatId="cycle" qsTypeId="urn:microsoft.com/office/officeart/2005/8/quickstyle/simple3" qsCatId="simple" csTypeId="urn:microsoft.com/office/officeart/2005/8/colors/accent1_2" csCatId="accent1" phldr="1"/>
      <dgm:spPr/>
      <dgm:t>
        <a:bodyPr/>
        <a:lstStyle/>
        <a:p>
          <a:endParaRPr lang="zh-CN" altLang="en-US"/>
        </a:p>
      </dgm:t>
    </dgm:pt>
    <dgm:pt modelId="{BFAEA269-5A51-48EB-B91F-8EE3D03BD20F}">
      <dgm:prSet phldrT="[文本]"/>
      <dgm:spPr/>
      <dgm:t>
        <a:bodyPr/>
        <a:lstStyle/>
        <a:p>
          <a:r>
            <a:rPr lang="zh-CN" altLang="en-US" dirty="0" smtClean="0"/>
            <a:t>网络</a:t>
          </a:r>
          <a:endParaRPr lang="zh-CN" altLang="en-US" dirty="0"/>
        </a:p>
      </dgm:t>
    </dgm:pt>
    <dgm:pt modelId="{06F60A6F-7493-461E-9180-9A62F09092E5}" type="parTrans" cxnId="{BC8C1F63-DFAF-4ECE-A7D6-197604206461}">
      <dgm:prSet/>
      <dgm:spPr/>
      <dgm:t>
        <a:bodyPr/>
        <a:lstStyle/>
        <a:p>
          <a:endParaRPr lang="zh-CN" altLang="en-US"/>
        </a:p>
      </dgm:t>
    </dgm:pt>
    <dgm:pt modelId="{AD001C05-ED51-4F62-B1FD-1AA06C6C1CEB}" type="sibTrans" cxnId="{BC8C1F63-DFAF-4ECE-A7D6-197604206461}">
      <dgm:prSet/>
      <dgm:spPr/>
      <dgm:t>
        <a:bodyPr/>
        <a:lstStyle/>
        <a:p>
          <a:endParaRPr lang="zh-CN" altLang="en-US"/>
        </a:p>
      </dgm:t>
    </dgm:pt>
    <dgm:pt modelId="{1C6A349B-37FB-4BB9-8303-577AA2A533B8}">
      <dgm:prSet phldrT="[文本]"/>
      <dgm:spPr/>
      <dgm:t>
        <a:bodyPr/>
        <a:lstStyle/>
        <a:p>
          <a:r>
            <a:rPr lang="zh-CN" altLang="en-US" dirty="0" smtClean="0"/>
            <a:t>应用</a:t>
          </a:r>
          <a:endParaRPr lang="zh-CN" altLang="en-US" dirty="0"/>
        </a:p>
      </dgm:t>
    </dgm:pt>
    <dgm:pt modelId="{6665C2BD-2298-4723-B912-B581008666E8}" type="parTrans" cxnId="{0DF8F09A-2266-408A-81CB-9FC67E41E358}">
      <dgm:prSet/>
      <dgm:spPr/>
      <dgm:t>
        <a:bodyPr/>
        <a:lstStyle/>
        <a:p>
          <a:endParaRPr lang="zh-CN" altLang="en-US"/>
        </a:p>
      </dgm:t>
    </dgm:pt>
    <dgm:pt modelId="{359A30C1-5779-496D-A628-43C8C0351081}" type="sibTrans" cxnId="{0DF8F09A-2266-408A-81CB-9FC67E41E358}">
      <dgm:prSet/>
      <dgm:spPr/>
      <dgm:t>
        <a:bodyPr/>
        <a:lstStyle/>
        <a:p>
          <a:endParaRPr lang="zh-CN" altLang="en-US"/>
        </a:p>
      </dgm:t>
    </dgm:pt>
    <dgm:pt modelId="{26CDF40B-F602-473E-985C-CAC90B898BAC}">
      <dgm:prSet phldrT="[文本]"/>
      <dgm:spPr/>
      <dgm:t>
        <a:bodyPr/>
        <a:lstStyle/>
        <a:p>
          <a:r>
            <a:rPr lang="zh-CN" altLang="en-US" dirty="0" smtClean="0"/>
            <a:t>容器和系统</a:t>
          </a:r>
          <a:endParaRPr lang="zh-CN" altLang="en-US" dirty="0"/>
        </a:p>
      </dgm:t>
    </dgm:pt>
    <dgm:pt modelId="{1631C841-C012-4869-9B05-7B42D472AAC6}" type="parTrans" cxnId="{816AB7D0-9CBA-4052-9794-60E9B8FB1268}">
      <dgm:prSet/>
      <dgm:spPr/>
      <dgm:t>
        <a:bodyPr/>
        <a:lstStyle/>
        <a:p>
          <a:endParaRPr lang="zh-CN" altLang="en-US"/>
        </a:p>
      </dgm:t>
    </dgm:pt>
    <dgm:pt modelId="{53A61549-58DD-4C87-ABE1-985F2E0A6D0E}" type="sibTrans" cxnId="{816AB7D0-9CBA-4052-9794-60E9B8FB1268}">
      <dgm:prSet/>
      <dgm:spPr/>
      <dgm:t>
        <a:bodyPr/>
        <a:lstStyle/>
        <a:p>
          <a:endParaRPr lang="zh-CN" altLang="en-US"/>
        </a:p>
      </dgm:t>
    </dgm:pt>
    <dgm:pt modelId="{8DF7D0A4-9B1D-4712-A5F4-A2271FB6757D}" type="pres">
      <dgm:prSet presAssocID="{4E4B7548-DDF1-42C4-83F4-E1EE55DE951E}" presName="Name0" presStyleCnt="0">
        <dgm:presLayoutVars>
          <dgm:chMax val="7"/>
          <dgm:chPref val="7"/>
          <dgm:dir/>
          <dgm:animLvl val="lvl"/>
        </dgm:presLayoutVars>
      </dgm:prSet>
      <dgm:spPr/>
      <dgm:t>
        <a:bodyPr/>
        <a:lstStyle/>
        <a:p>
          <a:endParaRPr lang="zh-CN" altLang="en-US"/>
        </a:p>
      </dgm:t>
    </dgm:pt>
    <dgm:pt modelId="{CDEAC48F-D3C0-4F9F-84F8-760942D214E5}" type="pres">
      <dgm:prSet presAssocID="{BFAEA269-5A51-48EB-B91F-8EE3D03BD20F}" presName="Accent1" presStyleCnt="0"/>
      <dgm:spPr/>
    </dgm:pt>
    <dgm:pt modelId="{655AEBBB-E326-4CC1-9CE4-3A8A4C95380A}" type="pres">
      <dgm:prSet presAssocID="{BFAEA269-5A51-48EB-B91F-8EE3D03BD20F}" presName="Accent" presStyleLbl="node1" presStyleIdx="0" presStyleCnt="3" custLinFactNeighborX="1366" custLinFactNeighborY="1821"/>
      <dgm:spPr/>
    </dgm:pt>
    <dgm:pt modelId="{E0990F89-F21A-4E32-8C9C-1AF96F759219}" type="pres">
      <dgm:prSet presAssocID="{BFAEA269-5A51-48EB-B91F-8EE3D03BD20F}" presName="Parent1" presStyleLbl="revTx" presStyleIdx="0" presStyleCnt="3">
        <dgm:presLayoutVars>
          <dgm:chMax val="1"/>
          <dgm:chPref val="1"/>
          <dgm:bulletEnabled val="1"/>
        </dgm:presLayoutVars>
      </dgm:prSet>
      <dgm:spPr/>
      <dgm:t>
        <a:bodyPr/>
        <a:lstStyle/>
        <a:p>
          <a:endParaRPr lang="zh-CN" altLang="en-US"/>
        </a:p>
      </dgm:t>
    </dgm:pt>
    <dgm:pt modelId="{477E18CC-9B00-465F-96B8-002131052EB5}" type="pres">
      <dgm:prSet presAssocID="{1C6A349B-37FB-4BB9-8303-577AA2A533B8}" presName="Accent2" presStyleCnt="0"/>
      <dgm:spPr/>
    </dgm:pt>
    <dgm:pt modelId="{16DB5705-0404-41BA-BB16-4C8261B2AD53}" type="pres">
      <dgm:prSet presAssocID="{1C6A349B-37FB-4BB9-8303-577AA2A533B8}" presName="Accent" presStyleLbl="node1" presStyleIdx="1" presStyleCnt="3"/>
      <dgm:spPr/>
    </dgm:pt>
    <dgm:pt modelId="{72F0F14A-2A25-488D-850E-92F1E8E7D122}" type="pres">
      <dgm:prSet presAssocID="{1C6A349B-37FB-4BB9-8303-577AA2A533B8}" presName="Parent2" presStyleLbl="revTx" presStyleIdx="1" presStyleCnt="3">
        <dgm:presLayoutVars>
          <dgm:chMax val="1"/>
          <dgm:chPref val="1"/>
          <dgm:bulletEnabled val="1"/>
        </dgm:presLayoutVars>
      </dgm:prSet>
      <dgm:spPr/>
      <dgm:t>
        <a:bodyPr/>
        <a:lstStyle/>
        <a:p>
          <a:endParaRPr lang="zh-CN" altLang="en-US"/>
        </a:p>
      </dgm:t>
    </dgm:pt>
    <dgm:pt modelId="{274E8E10-E499-4FC4-9B7A-616662A13C8D}" type="pres">
      <dgm:prSet presAssocID="{26CDF40B-F602-473E-985C-CAC90B898BAC}" presName="Accent3" presStyleCnt="0"/>
      <dgm:spPr/>
    </dgm:pt>
    <dgm:pt modelId="{1FA9258B-7A85-4F71-9BAB-11BDAF308401}" type="pres">
      <dgm:prSet presAssocID="{26CDF40B-F602-473E-985C-CAC90B898BAC}" presName="Accent" presStyleLbl="node1" presStyleIdx="2" presStyleCnt="3"/>
      <dgm:spPr/>
    </dgm:pt>
    <dgm:pt modelId="{722FC585-4284-45E8-A238-9883474517CA}" type="pres">
      <dgm:prSet presAssocID="{26CDF40B-F602-473E-985C-CAC90B898BAC}" presName="Parent3" presStyleLbl="revTx" presStyleIdx="2" presStyleCnt="3">
        <dgm:presLayoutVars>
          <dgm:chMax val="1"/>
          <dgm:chPref val="1"/>
          <dgm:bulletEnabled val="1"/>
        </dgm:presLayoutVars>
      </dgm:prSet>
      <dgm:spPr/>
      <dgm:t>
        <a:bodyPr/>
        <a:lstStyle/>
        <a:p>
          <a:endParaRPr lang="zh-CN" altLang="en-US"/>
        </a:p>
      </dgm:t>
    </dgm:pt>
  </dgm:ptLst>
  <dgm:cxnLst>
    <dgm:cxn modelId="{0DF8F09A-2266-408A-81CB-9FC67E41E358}" srcId="{4E4B7548-DDF1-42C4-83F4-E1EE55DE951E}" destId="{1C6A349B-37FB-4BB9-8303-577AA2A533B8}" srcOrd="1" destOrd="0" parTransId="{6665C2BD-2298-4723-B912-B581008666E8}" sibTransId="{359A30C1-5779-496D-A628-43C8C0351081}"/>
    <dgm:cxn modelId="{816AB7D0-9CBA-4052-9794-60E9B8FB1268}" srcId="{4E4B7548-DDF1-42C4-83F4-E1EE55DE951E}" destId="{26CDF40B-F602-473E-985C-CAC90B898BAC}" srcOrd="2" destOrd="0" parTransId="{1631C841-C012-4869-9B05-7B42D472AAC6}" sibTransId="{53A61549-58DD-4C87-ABE1-985F2E0A6D0E}"/>
    <dgm:cxn modelId="{AC4123E1-57CD-4B83-A8A1-24E0EE43FAF6}" type="presOf" srcId="{1C6A349B-37FB-4BB9-8303-577AA2A533B8}" destId="{72F0F14A-2A25-488D-850E-92F1E8E7D122}" srcOrd="0" destOrd="0" presId="urn:microsoft.com/office/officeart/2009/layout/CircleArrowProcess"/>
    <dgm:cxn modelId="{F0A90BDF-2368-4D94-9753-4CC913FA814E}" type="presOf" srcId="{26CDF40B-F602-473E-985C-CAC90B898BAC}" destId="{722FC585-4284-45E8-A238-9883474517CA}" srcOrd="0" destOrd="0" presId="urn:microsoft.com/office/officeart/2009/layout/CircleArrowProcess"/>
    <dgm:cxn modelId="{A7B6D3A1-8176-4AE3-AB65-F396F998C674}" type="presOf" srcId="{4E4B7548-DDF1-42C4-83F4-E1EE55DE951E}" destId="{8DF7D0A4-9B1D-4712-A5F4-A2271FB6757D}" srcOrd="0" destOrd="0" presId="urn:microsoft.com/office/officeart/2009/layout/CircleArrowProcess"/>
    <dgm:cxn modelId="{CF0FD0C9-0480-40C8-B318-17BBC8521296}" type="presOf" srcId="{BFAEA269-5A51-48EB-B91F-8EE3D03BD20F}" destId="{E0990F89-F21A-4E32-8C9C-1AF96F759219}" srcOrd="0" destOrd="0" presId="urn:microsoft.com/office/officeart/2009/layout/CircleArrowProcess"/>
    <dgm:cxn modelId="{BC8C1F63-DFAF-4ECE-A7D6-197604206461}" srcId="{4E4B7548-DDF1-42C4-83F4-E1EE55DE951E}" destId="{BFAEA269-5A51-48EB-B91F-8EE3D03BD20F}" srcOrd="0" destOrd="0" parTransId="{06F60A6F-7493-461E-9180-9A62F09092E5}" sibTransId="{AD001C05-ED51-4F62-B1FD-1AA06C6C1CEB}"/>
    <dgm:cxn modelId="{E22B28D4-ED77-4162-912C-9F4E60B5338D}" type="presParOf" srcId="{8DF7D0A4-9B1D-4712-A5F4-A2271FB6757D}" destId="{CDEAC48F-D3C0-4F9F-84F8-760942D214E5}" srcOrd="0" destOrd="0" presId="urn:microsoft.com/office/officeart/2009/layout/CircleArrowProcess"/>
    <dgm:cxn modelId="{1D2DEA1B-DFC4-4756-AB4E-7B2640FF6C0A}" type="presParOf" srcId="{CDEAC48F-D3C0-4F9F-84F8-760942D214E5}" destId="{655AEBBB-E326-4CC1-9CE4-3A8A4C95380A}" srcOrd="0" destOrd="0" presId="urn:microsoft.com/office/officeart/2009/layout/CircleArrowProcess"/>
    <dgm:cxn modelId="{FF1EE035-10FD-4D81-8A28-06C3DEA47562}" type="presParOf" srcId="{8DF7D0A4-9B1D-4712-A5F4-A2271FB6757D}" destId="{E0990F89-F21A-4E32-8C9C-1AF96F759219}" srcOrd="1" destOrd="0" presId="urn:microsoft.com/office/officeart/2009/layout/CircleArrowProcess"/>
    <dgm:cxn modelId="{2159FE0E-FAE4-4CA5-B135-E3D02BC51D13}" type="presParOf" srcId="{8DF7D0A4-9B1D-4712-A5F4-A2271FB6757D}" destId="{477E18CC-9B00-465F-96B8-002131052EB5}" srcOrd="2" destOrd="0" presId="urn:microsoft.com/office/officeart/2009/layout/CircleArrowProcess"/>
    <dgm:cxn modelId="{3A96489F-E9AD-4EA2-B655-71262EE2544C}" type="presParOf" srcId="{477E18CC-9B00-465F-96B8-002131052EB5}" destId="{16DB5705-0404-41BA-BB16-4C8261B2AD53}" srcOrd="0" destOrd="0" presId="urn:microsoft.com/office/officeart/2009/layout/CircleArrowProcess"/>
    <dgm:cxn modelId="{C4194A3A-4A11-4179-85AA-ED7328C1C3D2}" type="presParOf" srcId="{8DF7D0A4-9B1D-4712-A5F4-A2271FB6757D}" destId="{72F0F14A-2A25-488D-850E-92F1E8E7D122}" srcOrd="3" destOrd="0" presId="urn:microsoft.com/office/officeart/2009/layout/CircleArrowProcess"/>
    <dgm:cxn modelId="{0EC3A6E4-F0A1-4803-9922-9EE4B11FC4F8}" type="presParOf" srcId="{8DF7D0A4-9B1D-4712-A5F4-A2271FB6757D}" destId="{274E8E10-E499-4FC4-9B7A-616662A13C8D}" srcOrd="4" destOrd="0" presId="urn:microsoft.com/office/officeart/2009/layout/CircleArrowProcess"/>
    <dgm:cxn modelId="{C58A1533-CB3C-49F7-8CAE-C2328159A727}" type="presParOf" srcId="{274E8E10-E499-4FC4-9B7A-616662A13C8D}" destId="{1FA9258B-7A85-4F71-9BAB-11BDAF308401}" srcOrd="0" destOrd="0" presId="urn:microsoft.com/office/officeart/2009/layout/CircleArrowProcess"/>
    <dgm:cxn modelId="{C5B74178-D9DC-41D4-9517-EA42651D9AF0}" type="presParOf" srcId="{8DF7D0A4-9B1D-4712-A5F4-A2271FB6757D}" destId="{722FC585-4284-45E8-A238-9883474517CA}"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60BBA-1F18-4E25-A376-5DACC8E4263D}" type="datetimeFigureOut">
              <a:rPr lang="zh-CN" altLang="en-US" smtClean="0"/>
              <a:t>2016-08-22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7B7FC-E058-4AE0-9AF7-8F97CF8DBC26}" type="slidenum">
              <a:rPr lang="zh-CN" altLang="en-US" smtClean="0"/>
              <a:t>‹#›</a:t>
            </a:fld>
            <a:endParaRPr lang="zh-CN" altLang="en-US"/>
          </a:p>
        </p:txBody>
      </p:sp>
    </p:spTree>
    <p:extLst>
      <p:ext uri="{BB962C8B-B14F-4D97-AF65-F5344CB8AC3E}">
        <p14:creationId xmlns:p14="http://schemas.microsoft.com/office/powerpoint/2010/main" val="347574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F7B7FC-E058-4AE0-9AF7-8F97CF8DBC26}" type="slidenum">
              <a:rPr lang="zh-CN" altLang="en-US" smtClean="0"/>
              <a:t>11</a:t>
            </a:fld>
            <a:endParaRPr lang="zh-CN" altLang="en-US"/>
          </a:p>
        </p:txBody>
      </p:sp>
    </p:spTree>
    <p:extLst>
      <p:ext uri="{BB962C8B-B14F-4D97-AF65-F5344CB8AC3E}">
        <p14:creationId xmlns:p14="http://schemas.microsoft.com/office/powerpoint/2010/main" val="1639591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技术语言不断迭代更新，</a:t>
            </a:r>
            <a:r>
              <a:rPr lang="en-US" altLang="zh-CN" sz="1200" dirty="0" smtClean="0"/>
              <a:t>java</a:t>
            </a:r>
            <a:r>
              <a:rPr lang="zh-CN" altLang="en-US" sz="1200" dirty="0" smtClean="0"/>
              <a:t>一样会有更适合的语言完成简单逻辑比如</a:t>
            </a:r>
            <a:r>
              <a:rPr lang="en-US" altLang="zh-CN" sz="1200" b="0" i="0" kern="1200" dirty="0" smtClean="0">
                <a:solidFill>
                  <a:schemeClr val="tx1"/>
                </a:solidFill>
                <a:effectLst/>
                <a:latin typeface="+mn-lt"/>
                <a:ea typeface="+mn-ea"/>
                <a:cs typeface="+mn-cs"/>
              </a:rPr>
              <a:t>Python</a:t>
            </a:r>
            <a:r>
              <a:rPr lang="zh-CN" altLang="en-US" sz="1200" dirty="0" smtClean="0"/>
              <a:t>而</a:t>
            </a:r>
            <a:r>
              <a:rPr lang="en-US" altLang="zh-CN" sz="1200" dirty="0" err="1" smtClean="0"/>
              <a:t>mq</a:t>
            </a:r>
            <a:r>
              <a:rPr lang="zh-CN" altLang="en-US" sz="1200" dirty="0" smtClean="0"/>
              <a:t>本身是跨语言的，我们可以用多种更适合的语言来重写每一个服务而不会担心对其他业务有影响，因为每个业务都很独立，服务都是插拔式的没有任何依赖，也就是依赖翻转</a:t>
            </a:r>
            <a:r>
              <a:rPr lang="zh-CN" altLang="en-US" sz="1200" dirty="0" smtClean="0">
                <a:solidFill>
                  <a:srgbClr val="000000"/>
                </a:solidFill>
                <a:latin typeface="微软雅黑 Light" panose="020B0502040204020203" pitchFamily="34" charset="-122"/>
                <a:ea typeface="微软雅黑 Light" panose="020B0502040204020203" pitchFamily="34" charset="-122"/>
              </a:rPr>
              <a:t>。</a:t>
            </a:r>
            <a:endParaRPr lang="zh-CN" altLang="en-US" dirty="0"/>
          </a:p>
        </p:txBody>
      </p:sp>
      <p:sp>
        <p:nvSpPr>
          <p:cNvPr id="4" name="灯片编号占位符 3"/>
          <p:cNvSpPr>
            <a:spLocks noGrp="1"/>
          </p:cNvSpPr>
          <p:nvPr>
            <p:ph type="sldNum" sz="quarter" idx="10"/>
          </p:nvPr>
        </p:nvSpPr>
        <p:spPr/>
        <p:txBody>
          <a:bodyPr/>
          <a:lstStyle/>
          <a:p>
            <a:fld id="{4AF7B7FC-E058-4AE0-9AF7-8F97CF8DBC26}" type="slidenum">
              <a:rPr lang="zh-CN" altLang="en-US" smtClean="0"/>
              <a:t>16</a:t>
            </a:fld>
            <a:endParaRPr lang="zh-CN" altLang="en-US"/>
          </a:p>
        </p:txBody>
      </p:sp>
    </p:spTree>
    <p:extLst>
      <p:ext uri="{BB962C8B-B14F-4D97-AF65-F5344CB8AC3E}">
        <p14:creationId xmlns:p14="http://schemas.microsoft.com/office/powerpoint/2010/main" val="2656231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F7B7FC-E058-4AE0-9AF7-8F97CF8DBC26}" type="slidenum">
              <a:rPr lang="zh-CN" altLang="en-US" smtClean="0"/>
              <a:t>24</a:t>
            </a:fld>
            <a:endParaRPr lang="zh-CN" altLang="en-US"/>
          </a:p>
        </p:txBody>
      </p:sp>
    </p:spTree>
    <p:extLst>
      <p:ext uri="{BB962C8B-B14F-4D97-AF65-F5344CB8AC3E}">
        <p14:creationId xmlns:p14="http://schemas.microsoft.com/office/powerpoint/2010/main" val="9429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753353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2713453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961181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723784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095900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212257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940858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73115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333551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1417249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CC5A8D4-8E72-446C-AA1B-EBD6F1925E72}" type="datetimeFigureOut">
              <a:rPr lang="zh-CN" altLang="en-US" smtClean="0"/>
              <a:t>2016-08-22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471377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journey.yanj.c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5A8D4-8E72-446C-AA1B-EBD6F1925E72}" type="datetimeFigureOut">
              <a:rPr lang="zh-CN" altLang="en-US" smtClean="0"/>
              <a:t>2016-08-22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19913-8645-4F3E-AAB5-4B4F23A00CED}" type="slidenum">
              <a:rPr lang="zh-CN" altLang="en-US" smtClean="0"/>
              <a:t>‹#›</a:t>
            </a:fld>
            <a:endParaRPr lang="zh-CN" altLang="en-US"/>
          </a:p>
        </p:txBody>
      </p:sp>
      <p:sp>
        <p:nvSpPr>
          <p:cNvPr id="7" name="矩形 6">
            <a:hlinkClick r:id="rId13"/>
          </p:cNvPr>
          <p:cNvSpPr/>
          <p:nvPr userDrawn="1"/>
        </p:nvSpPr>
        <p:spPr>
          <a:xfrm>
            <a:off x="248061" y="45522"/>
            <a:ext cx="5847939" cy="369332"/>
          </a:xfrm>
          <a:prstGeom prst="rect">
            <a:avLst/>
          </a:prstGeom>
        </p:spPr>
        <p:txBody>
          <a:bodyPr wrap="square">
            <a:spAutoFit/>
          </a:bodyPr>
          <a:lstStyle/>
          <a:p>
            <a:r>
              <a:rPr lang="zh-CN" altLang="en-US" sz="1800" dirty="0" smtClean="0">
                <a:solidFill>
                  <a:schemeClr val="bg1"/>
                </a:solidFill>
                <a:latin typeface="造字工房悦圆（非商用）常规体" pitchFamily="50" charset="-122"/>
                <a:ea typeface="造字工房悦圆（非商用）常规体" pitchFamily="50" charset="-122"/>
              </a:rPr>
              <a:t>http://journey.yanj.cn/</a:t>
            </a:r>
            <a:endParaRPr lang="zh-CN" altLang="en-US" sz="1800" dirty="0">
              <a:solidFill>
                <a:schemeClr val="bg1"/>
              </a:solidFill>
              <a:latin typeface="造字工房悦圆（非商用）常规体" pitchFamily="50" charset="-122"/>
              <a:ea typeface="造字工房悦圆（非商用）常规体" pitchFamily="50" charset="-122"/>
            </a:endParaRPr>
          </a:p>
        </p:txBody>
      </p:sp>
      <p:sp>
        <p:nvSpPr>
          <p:cNvPr id="8" name="矩形 7">
            <a:hlinkClick r:id="rId13"/>
          </p:cNvPr>
          <p:cNvSpPr/>
          <p:nvPr userDrawn="1"/>
        </p:nvSpPr>
        <p:spPr>
          <a:xfrm>
            <a:off x="3581400" y="45522"/>
            <a:ext cx="5847939" cy="369332"/>
          </a:xfrm>
          <a:prstGeom prst="rect">
            <a:avLst/>
          </a:prstGeom>
        </p:spPr>
        <p:txBody>
          <a:bodyPr wrap="square">
            <a:spAutoFit/>
          </a:bodyPr>
          <a:lstStyle/>
          <a:p>
            <a:r>
              <a:rPr lang="zh-CN" altLang="en-US" sz="1800" dirty="0" smtClean="0">
                <a:solidFill>
                  <a:schemeClr val="bg1"/>
                </a:solidFill>
                <a:latin typeface="造字工房悦圆（非商用）常规体" pitchFamily="50" charset="-122"/>
                <a:ea typeface="造字工房悦圆（非商用）常规体" pitchFamily="50" charset="-122"/>
              </a:rPr>
              <a:t>拿着我免费模板去商业用途的，能有点职业道德吗？</a:t>
            </a:r>
            <a:endParaRPr lang="zh-CN" altLang="en-US" sz="1800" dirty="0">
              <a:solidFill>
                <a:schemeClr val="bg1"/>
              </a:solidFill>
              <a:latin typeface="造字工房悦圆（非商用）常规体" pitchFamily="50" charset="-122"/>
              <a:ea typeface="造字工房悦圆（非商用）常规体" pitchFamily="50" charset="-122"/>
            </a:endParaRPr>
          </a:p>
        </p:txBody>
      </p:sp>
    </p:spTree>
    <p:extLst>
      <p:ext uri="{BB962C8B-B14F-4D97-AF65-F5344CB8AC3E}">
        <p14:creationId xmlns:p14="http://schemas.microsoft.com/office/powerpoint/2010/main" val="339794016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emf"/><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6" name="文本框 35"/>
          <p:cNvSpPr txBox="1"/>
          <p:nvPr/>
        </p:nvSpPr>
        <p:spPr>
          <a:xfrm>
            <a:off x="3900332" y="3220681"/>
            <a:ext cx="7482351" cy="800219"/>
          </a:xfrm>
          <a:prstGeom prst="rect">
            <a:avLst/>
          </a:prstGeom>
          <a:noFill/>
        </p:spPr>
        <p:txBody>
          <a:bodyPr wrap="square" rtlCol="0">
            <a:spAutoFit/>
          </a:bodyPr>
          <a:lstStyle/>
          <a:p>
            <a:r>
              <a:rPr lang="en-US" altLang="zh-CN" sz="4600" dirty="0" smtClean="0">
                <a:solidFill>
                  <a:schemeClr val="bg1"/>
                </a:solidFill>
                <a:latin typeface="Century Gothic" panose="020B0502020202020204" pitchFamily="34" charset="0"/>
              </a:rPr>
              <a:t>CRM7 </a:t>
            </a:r>
            <a:r>
              <a:rPr lang="zh-CN" altLang="en-US" sz="4600" dirty="0" smtClean="0">
                <a:solidFill>
                  <a:schemeClr val="bg1"/>
                </a:solidFill>
                <a:latin typeface="Century Gothic" panose="020B0502020202020204" pitchFamily="34" charset="0"/>
              </a:rPr>
              <a:t>技术架构分享</a:t>
            </a:r>
            <a:endParaRPr lang="zh-CN" altLang="en-US" sz="4600" dirty="0">
              <a:solidFill>
                <a:schemeClr val="bg1"/>
              </a:solidFill>
              <a:latin typeface="Century Gothic" panose="020B0502020202020204" pitchFamily="34" charset="0"/>
            </a:endParaRPr>
          </a:p>
        </p:txBody>
      </p:sp>
      <p:sp>
        <p:nvSpPr>
          <p:cNvPr id="37" name="文本框 36"/>
          <p:cNvSpPr txBox="1"/>
          <p:nvPr/>
        </p:nvSpPr>
        <p:spPr>
          <a:xfrm>
            <a:off x="7257702" y="3970805"/>
            <a:ext cx="3947326" cy="400110"/>
          </a:xfrm>
          <a:prstGeom prst="rect">
            <a:avLst/>
          </a:prstGeom>
          <a:noFill/>
        </p:spPr>
        <p:txBody>
          <a:bodyPr wrap="square" rtlCol="0">
            <a:spAutoFit/>
          </a:bodyPr>
          <a:lstStyle/>
          <a:p>
            <a:r>
              <a:rPr lang="en-US" altLang="zh-CN" sz="2000" dirty="0" smtClean="0">
                <a:solidFill>
                  <a:schemeClr val="bg1"/>
                </a:solidFill>
                <a:latin typeface="Century Gothic" panose="020B0502020202020204" pitchFamily="34" charset="0"/>
              </a:rPr>
              <a:t>Designed by  XiangXiaoZhuo</a:t>
            </a:r>
            <a:endParaRPr lang="zh-CN" altLang="en-US" sz="2000" dirty="0">
              <a:solidFill>
                <a:schemeClr val="bg1"/>
              </a:solidFill>
              <a:latin typeface="Century Gothic" panose="020B0502020202020204" pitchFamily="34" charset="0"/>
            </a:endParaRPr>
          </a:p>
        </p:txBody>
      </p:sp>
      <p:sp>
        <p:nvSpPr>
          <p:cNvPr id="38" name="矩形 37"/>
          <p:cNvSpPr/>
          <p:nvPr/>
        </p:nvSpPr>
        <p:spPr>
          <a:xfrm rot="5400000">
            <a:off x="10646203" y="3774257"/>
            <a:ext cx="962441" cy="1552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p:cNvPicPr>
            <a:picLocks noChangeAspect="1"/>
          </p:cNvPicPr>
          <p:nvPr/>
        </p:nvPicPr>
        <p:blipFill rotWithShape="1">
          <a:blip r:embed="rId2"/>
          <a:srcRect l="25721" b="54024"/>
          <a:stretch/>
        </p:blipFill>
        <p:spPr>
          <a:xfrm>
            <a:off x="-58994" y="4221163"/>
            <a:ext cx="5479362" cy="2651585"/>
          </a:xfrm>
          <a:prstGeom prst="rect">
            <a:avLst/>
          </a:prstGeom>
        </p:spPr>
      </p:pic>
      <p:pic>
        <p:nvPicPr>
          <p:cNvPr id="45" name="图片 44"/>
          <p:cNvPicPr>
            <a:picLocks noChangeAspect="1"/>
          </p:cNvPicPr>
          <p:nvPr/>
        </p:nvPicPr>
        <p:blipFill rotWithShape="1">
          <a:blip r:embed="rId3"/>
          <a:srcRect t="58179" r="32505"/>
          <a:stretch/>
        </p:blipFill>
        <p:spPr>
          <a:xfrm>
            <a:off x="7644908" y="-29498"/>
            <a:ext cx="4596253" cy="2480799"/>
          </a:xfrm>
          <a:prstGeom prst="rect">
            <a:avLst/>
          </a:prstGeom>
        </p:spPr>
      </p:pic>
    </p:spTree>
    <p:extLst>
      <p:ext uri="{BB962C8B-B14F-4D97-AF65-F5344CB8AC3E}">
        <p14:creationId xmlns:p14="http://schemas.microsoft.com/office/powerpoint/2010/main" val="312189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0-#ppt_h/2"/>
                                          </p:val>
                                        </p:tav>
                                        <p:tav tm="100000">
                                          <p:val>
                                            <p:strVal val="#ppt_y"/>
                                          </p:val>
                                        </p:tav>
                                      </p:tavLst>
                                    </p:anim>
                                  </p:childTnLst>
                                </p:cTn>
                              </p:par>
                              <p:par>
                                <p:cTn id="13" presetID="22" presetClass="entr" presetSubtype="2"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right)">
                                      <p:cBhvr>
                                        <p:cTn id="15" dur="5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anim calcmode="lin" valueType="num">
                                      <p:cBhvr>
                                        <p:cTn id="19" dur="500" fill="hold"/>
                                        <p:tgtEl>
                                          <p:spTgt spid="36"/>
                                        </p:tgtEl>
                                        <p:attrNameLst>
                                          <p:attrName>ppt_x</p:attrName>
                                        </p:attrNameLst>
                                      </p:cBhvr>
                                      <p:tavLst>
                                        <p:tav tm="0">
                                          <p:val>
                                            <p:strVal val="#ppt_x"/>
                                          </p:val>
                                        </p:tav>
                                        <p:tav tm="100000">
                                          <p:val>
                                            <p:strVal val="#ppt_x"/>
                                          </p:val>
                                        </p:tav>
                                      </p:tavLst>
                                    </p:anim>
                                    <p:anim calcmode="lin" valueType="num">
                                      <p:cBhvr>
                                        <p:cTn id="20" dur="500" fill="hold"/>
                                        <p:tgtEl>
                                          <p:spTgt spid="3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anim calcmode="lin" valueType="num">
                                      <p:cBhvr>
                                        <p:cTn id="24" dur="500" fill="hold"/>
                                        <p:tgtEl>
                                          <p:spTgt spid="37"/>
                                        </p:tgtEl>
                                        <p:attrNameLst>
                                          <p:attrName>ppt_x</p:attrName>
                                        </p:attrNameLst>
                                      </p:cBhvr>
                                      <p:tavLst>
                                        <p:tav tm="0">
                                          <p:val>
                                            <p:strVal val="#ppt_x"/>
                                          </p:val>
                                        </p:tav>
                                        <p:tav tm="100000">
                                          <p:val>
                                            <p:strVal val="#ppt_x"/>
                                          </p:val>
                                        </p:tav>
                                      </p:tavLst>
                                    </p:anim>
                                    <p:anim calcmode="lin" valueType="num">
                                      <p:cBhvr>
                                        <p:cTn id="25"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1840" y="131825"/>
            <a:ext cx="3452943"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子系统的拆分</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5240162"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666923" y="1714599"/>
            <a:ext cx="1413320"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按角色拆分</a:t>
            </a:r>
            <a:endParaRPr lang="en-US" altLang="zh-CN" dirty="0" smtClean="0">
              <a:latin typeface="微软雅黑 Light" panose="020B0502040204020203" pitchFamily="34" charset="-122"/>
              <a:ea typeface="微软雅黑 Light" panose="020B0502040204020203" pitchFamily="34" charset="-122"/>
            </a:endParaRPr>
          </a:p>
        </p:txBody>
      </p:sp>
      <p:sp>
        <p:nvSpPr>
          <p:cNvPr id="5" name="矩形 4"/>
          <p:cNvSpPr/>
          <p:nvPr/>
        </p:nvSpPr>
        <p:spPr>
          <a:xfrm>
            <a:off x="666923" y="3723055"/>
            <a:ext cx="1338828"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按模块拆分</a:t>
            </a:r>
          </a:p>
        </p:txBody>
      </p:sp>
      <p:pic>
        <p:nvPicPr>
          <p:cNvPr id="97" name="图片 96"/>
          <p:cNvPicPr>
            <a:picLocks noChangeAspect="1"/>
          </p:cNvPicPr>
          <p:nvPr/>
        </p:nvPicPr>
        <p:blipFill>
          <a:blip r:embed="rId2"/>
          <a:stretch>
            <a:fillRect/>
          </a:stretch>
        </p:blipFill>
        <p:spPr>
          <a:xfrm>
            <a:off x="2618340" y="1439333"/>
            <a:ext cx="8450779" cy="4009079"/>
          </a:xfrm>
          <a:prstGeom prst="rect">
            <a:avLst/>
          </a:prstGeom>
        </p:spPr>
      </p:pic>
    </p:spTree>
    <p:extLst>
      <p:ext uri="{BB962C8B-B14F-4D97-AF65-F5344CB8AC3E}">
        <p14:creationId xmlns:p14="http://schemas.microsoft.com/office/powerpoint/2010/main" val="1052498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十角星 17"/>
          <p:cNvSpPr/>
          <p:nvPr/>
        </p:nvSpPr>
        <p:spPr>
          <a:xfrm>
            <a:off x="7959734" y="1141034"/>
            <a:ext cx="2143822"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pPr algn="ctr" defTabSz="914377"/>
            <a:r>
              <a:rPr lang="zh-CN" altLang="en-US" sz="1600" dirty="0" smtClean="0">
                <a:solidFill>
                  <a:prstClr val="white"/>
                </a:solidFill>
                <a:latin typeface="微软雅黑 Light" panose="020B0502040204020203" pitchFamily="34" charset="-122"/>
                <a:ea typeface="微软雅黑 Light" panose="020B0502040204020203" pitchFamily="34" charset="-122"/>
              </a:rPr>
              <a:t>核心：业务需求</a:t>
            </a:r>
            <a:endParaRPr lang="zh-CN" altLang="en-US" sz="1600" dirty="0">
              <a:solidFill>
                <a:prstClr val="white"/>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7282892" y="2486324"/>
            <a:ext cx="3519321" cy="369332"/>
          </a:xfrm>
          <a:prstGeom prst="rect">
            <a:avLst/>
          </a:prstGeom>
          <a:noFill/>
        </p:spPr>
        <p:txBody>
          <a:bodyPr wrap="square" rtlCol="0">
            <a:spAutoFit/>
          </a:bodyPr>
          <a:lstStyle/>
          <a:p>
            <a:r>
              <a:rPr lang="en-US" altLang="zh-CN" dirty="0" smtClean="0">
                <a:latin typeface="微软雅黑 Light" panose="020B0502040204020203" pitchFamily="34" charset="-122"/>
                <a:ea typeface="微软雅黑 Light" panose="020B0502040204020203" pitchFamily="34" charset="-122"/>
              </a:rPr>
              <a:t>CRM7</a:t>
            </a:r>
            <a:r>
              <a:rPr lang="zh-CN" altLang="en-US" dirty="0" smtClean="0">
                <a:latin typeface="微软雅黑 Light" panose="020B0502040204020203" pitchFamily="34" charset="-122"/>
                <a:ea typeface="微软雅黑 Light" panose="020B0502040204020203" pitchFamily="34" charset="-122"/>
              </a:rPr>
              <a:t>的</a:t>
            </a:r>
            <a:r>
              <a:rPr lang="en-US" altLang="zh-CN" dirty="0" smtClean="0">
                <a:latin typeface="微软雅黑 Light" panose="020B0502040204020203" pitchFamily="34" charset="-122"/>
                <a:ea typeface="微软雅黑 Light" panose="020B0502040204020203" pitchFamily="34" charset="-122"/>
              </a:rPr>
              <a:t>SAAS</a:t>
            </a:r>
            <a:r>
              <a:rPr lang="zh-CN" altLang="en-US" dirty="0">
                <a:latin typeface="微软雅黑 Light" panose="020B0502040204020203" pitchFamily="34" charset="-122"/>
                <a:ea typeface="微软雅黑 Light" panose="020B0502040204020203" pitchFamily="34" charset="-122"/>
              </a:rPr>
              <a:t>需要</a:t>
            </a:r>
            <a:r>
              <a:rPr lang="zh-CN" altLang="en-US" dirty="0" smtClean="0">
                <a:latin typeface="微软雅黑 Light" panose="020B0502040204020203" pitchFamily="34" charset="-122"/>
                <a:ea typeface="微软雅黑 Light" panose="020B0502040204020203" pitchFamily="34" charset="-122"/>
              </a:rPr>
              <a:t>提供什么服务</a:t>
            </a:r>
            <a:r>
              <a:rPr lang="en-US" altLang="zh-CN" dirty="0" smtClean="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7282892" y="3271055"/>
            <a:ext cx="215617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如何支持多终端？</a:t>
            </a:r>
            <a:endParaRPr lang="zh-CN" altLang="en-US" dirty="0">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7282892" y="4840517"/>
            <a:ext cx="3054670"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子系统的拆分方式？</a:t>
            </a:r>
            <a:endParaRPr lang="zh-CN" altLang="en-US"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系统规划</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7282892" y="4055786"/>
            <a:ext cx="3054670"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用户个性化要求如何满足？</a:t>
            </a:r>
            <a:endParaRPr lang="zh-CN" altLang="en-US" dirty="0">
              <a:latin typeface="微软雅黑 Light" panose="020B0502040204020203" pitchFamily="34" charset="-122"/>
              <a:ea typeface="微软雅黑 Light" panose="020B0502040204020203" pitchFamily="34" charset="-122"/>
            </a:endParaRPr>
          </a:p>
        </p:txBody>
      </p:sp>
      <p:sp>
        <p:nvSpPr>
          <p:cNvPr id="21" name="椭圆 20"/>
          <p:cNvSpPr/>
          <p:nvPr/>
        </p:nvSpPr>
        <p:spPr>
          <a:xfrm>
            <a:off x="6542748" y="3168049"/>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latin typeface="Nexa Light" panose="02000000000000000000" charset="0"/>
                <a:ea typeface="微软雅黑 Light" panose="020B0502040204020203" pitchFamily="34" charset="-122"/>
              </a:rPr>
              <a:t>2</a:t>
            </a:r>
            <a:endParaRPr lang="zh-CN" altLang="en-US" sz="2400" dirty="0">
              <a:latin typeface="Nexa Light" panose="02000000000000000000" charset="0"/>
              <a:ea typeface="微软雅黑 Light" panose="020B0502040204020203" pitchFamily="34" charset="-122"/>
            </a:endParaRPr>
          </a:p>
        </p:txBody>
      </p:sp>
      <p:sp>
        <p:nvSpPr>
          <p:cNvPr id="29" name="文本框 28"/>
          <p:cNvSpPr txBox="1"/>
          <p:nvPr/>
        </p:nvSpPr>
        <p:spPr>
          <a:xfrm>
            <a:off x="7282892" y="5612060"/>
            <a:ext cx="3054670" cy="646331"/>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多个子系统的单点登录方便用户使用</a:t>
            </a:r>
            <a:endParaRPr lang="zh-CN" altLang="en-US" dirty="0">
              <a:latin typeface="微软雅黑 Light" panose="020B0502040204020203" pitchFamily="34" charset="-122"/>
              <a:ea typeface="微软雅黑 Light" panose="020B0502040204020203" pitchFamily="34" charset="-122"/>
            </a:endParaRPr>
          </a:p>
        </p:txBody>
      </p:sp>
      <p:sp>
        <p:nvSpPr>
          <p:cNvPr id="31" name="椭圆 30"/>
          <p:cNvSpPr/>
          <p:nvPr/>
        </p:nvSpPr>
        <p:spPr>
          <a:xfrm>
            <a:off x="6542748" y="398272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3</a:t>
            </a:r>
            <a:endParaRPr lang="zh-CN" altLang="en-US" sz="2400" dirty="0">
              <a:latin typeface="Nexa Light" panose="02000000000000000000" charset="0"/>
              <a:ea typeface="微软雅黑 Light" panose="020B0502040204020203" pitchFamily="34" charset="-122"/>
            </a:endParaRPr>
          </a:p>
        </p:txBody>
      </p:sp>
      <p:sp>
        <p:nvSpPr>
          <p:cNvPr id="32" name="椭圆 31"/>
          <p:cNvSpPr/>
          <p:nvPr/>
        </p:nvSpPr>
        <p:spPr>
          <a:xfrm>
            <a:off x="6542748" y="4797391"/>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4</a:t>
            </a:r>
            <a:endParaRPr lang="zh-CN" altLang="en-US" sz="2400" dirty="0">
              <a:latin typeface="Nexa Light" panose="02000000000000000000" charset="0"/>
              <a:ea typeface="微软雅黑 Light" panose="020B0502040204020203" pitchFamily="34" charset="-122"/>
            </a:endParaRPr>
          </a:p>
        </p:txBody>
      </p:sp>
      <p:sp>
        <p:nvSpPr>
          <p:cNvPr id="33" name="椭圆 32"/>
          <p:cNvSpPr/>
          <p:nvPr/>
        </p:nvSpPr>
        <p:spPr>
          <a:xfrm>
            <a:off x="6542748" y="561206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5</a:t>
            </a:r>
            <a:endParaRPr lang="zh-CN" altLang="en-US" sz="2400" dirty="0">
              <a:latin typeface="Nexa Light" panose="02000000000000000000" charset="0"/>
              <a:ea typeface="微软雅黑 Light" panose="020B0502040204020203" pitchFamily="34" charset="-122"/>
            </a:endParaRPr>
          </a:p>
        </p:txBody>
      </p:sp>
      <p:sp>
        <p:nvSpPr>
          <p:cNvPr id="34" name="椭圆 33"/>
          <p:cNvSpPr/>
          <p:nvPr/>
        </p:nvSpPr>
        <p:spPr>
          <a:xfrm>
            <a:off x="6542748" y="2353378"/>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1</a:t>
            </a:r>
            <a:endParaRPr lang="zh-CN" altLang="en-US" sz="2400" dirty="0">
              <a:latin typeface="Nexa Light" panose="02000000000000000000" charset="0"/>
              <a:ea typeface="微软雅黑 Light" panose="020B0502040204020203" pitchFamily="34" charset="-122"/>
            </a:endParaRPr>
          </a:p>
        </p:txBody>
      </p:sp>
      <p:sp>
        <p:nvSpPr>
          <p:cNvPr id="35" name="环形箭头 34"/>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6" name="任意多边形 35"/>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37" name="任意多边形 36"/>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8000"/>
            </a:schemeClr>
          </a:fillRef>
          <a:effectRef idx="1">
            <a:schemeClr val="accent1">
              <a:alpha val="90000"/>
              <a:hueOff val="0"/>
              <a:satOff val="0"/>
              <a:lumOff val="0"/>
              <a:alphaOff val="-8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8" name="任意多边形 37"/>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9" name="任意多边形 38"/>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40" name="任意多边形 39"/>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41" name="任意多边形 40"/>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spTree>
    <p:extLst>
      <p:ext uri="{BB962C8B-B14F-4D97-AF65-F5344CB8AC3E}">
        <p14:creationId xmlns:p14="http://schemas.microsoft.com/office/powerpoint/2010/main" val="2757092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2"/>
          <a:stretch>
            <a:fillRect/>
          </a:stretch>
        </p:blipFill>
        <p:spPr>
          <a:xfrm>
            <a:off x="834495" y="2762439"/>
            <a:ext cx="3343275" cy="1971675"/>
          </a:xfrm>
          <a:prstGeom prst="rect">
            <a:avLst/>
          </a:prstGeom>
        </p:spPr>
      </p:pic>
      <p:sp>
        <p:nvSpPr>
          <p:cNvPr id="25" name="椭圆形标注 24"/>
          <p:cNvSpPr/>
          <p:nvPr/>
        </p:nvSpPr>
        <p:spPr>
          <a:xfrm>
            <a:off x="1546579" y="1874433"/>
            <a:ext cx="2336800" cy="1362617"/>
          </a:xfrm>
          <a:prstGeom prst="wedgeEllipse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 name="文本框 1"/>
          <p:cNvSpPr txBox="1"/>
          <p:nvPr/>
        </p:nvSpPr>
        <p:spPr>
          <a:xfrm>
            <a:off x="3077344" y="175487"/>
            <a:ext cx="5396805"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子系统的单点登录</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5240162"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pic>
        <p:nvPicPr>
          <p:cNvPr id="21" name="图片 20"/>
          <p:cNvPicPr>
            <a:picLocks noChangeAspect="1"/>
          </p:cNvPicPr>
          <p:nvPr/>
        </p:nvPicPr>
        <p:blipFill>
          <a:blip r:embed="rId3"/>
          <a:stretch>
            <a:fillRect/>
          </a:stretch>
        </p:blipFill>
        <p:spPr>
          <a:xfrm>
            <a:off x="4406242" y="1604679"/>
            <a:ext cx="7036986" cy="3942235"/>
          </a:xfrm>
          <a:prstGeom prst="rect">
            <a:avLst/>
          </a:prstGeom>
        </p:spPr>
      </p:pic>
      <p:sp>
        <p:nvSpPr>
          <p:cNvPr id="24" name="文本框 23"/>
          <p:cNvSpPr txBox="1"/>
          <p:nvPr/>
        </p:nvSpPr>
        <p:spPr>
          <a:xfrm>
            <a:off x="1919113" y="2094076"/>
            <a:ext cx="1964266" cy="923330"/>
          </a:xfrm>
          <a:prstGeom prst="rect">
            <a:avLst/>
          </a:prstGeom>
          <a:noFill/>
        </p:spPr>
        <p:txBody>
          <a:bodyPr wrap="square" rtlCol="0">
            <a:spAutoFit/>
          </a:bodyPr>
          <a:lstStyle/>
          <a:p>
            <a:r>
              <a:rPr lang="zh-CN" altLang="en-US" dirty="0" smtClean="0">
                <a:solidFill>
                  <a:schemeClr val="bg1"/>
                </a:solidFill>
                <a:latin typeface="微软雅黑 Light" panose="020B0502040204020203" pitchFamily="34" charset="-122"/>
                <a:ea typeface="微软雅黑 Light" panose="020B0502040204020203" pitchFamily="34" charset="-122"/>
              </a:rPr>
              <a:t>登陆任意子系统</a:t>
            </a:r>
            <a:endParaRPr lang="en-US" altLang="zh-CN" dirty="0" smtClean="0">
              <a:solidFill>
                <a:schemeClr val="bg1"/>
              </a:solidFill>
              <a:latin typeface="微软雅黑 Light" panose="020B0502040204020203" pitchFamily="34" charset="-122"/>
              <a:ea typeface="微软雅黑 Light" panose="020B0502040204020203" pitchFamily="34" charset="-122"/>
            </a:endParaRPr>
          </a:p>
          <a:p>
            <a:r>
              <a:rPr lang="zh-CN" altLang="en-US" dirty="0" smtClean="0">
                <a:solidFill>
                  <a:schemeClr val="bg1"/>
                </a:solidFill>
                <a:latin typeface="微软雅黑 Light" panose="020B0502040204020203" pitchFamily="34" charset="-122"/>
                <a:ea typeface="微软雅黑 Light" panose="020B0502040204020203" pitchFamily="34" charset="-122"/>
              </a:rPr>
              <a:t>可直接跳转到其它子系统</a:t>
            </a: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65419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532814" y="2574862"/>
            <a:ext cx="3485142"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业务： 实时业务，准实时业务</a:t>
            </a:r>
            <a:endParaRPr lang="zh-CN" altLang="en-US"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调度关系</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8" name="椭圆 17"/>
          <p:cNvSpPr/>
          <p:nvPr/>
        </p:nvSpPr>
        <p:spPr>
          <a:xfrm>
            <a:off x="6508881" y="248120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9" name="文本框 18"/>
          <p:cNvSpPr txBox="1"/>
          <p:nvPr/>
        </p:nvSpPr>
        <p:spPr>
          <a:xfrm>
            <a:off x="6679084" y="2574862"/>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6" name="十角星 25"/>
          <p:cNvSpPr/>
          <p:nvPr/>
        </p:nvSpPr>
        <p:spPr>
          <a:xfrm>
            <a:off x="7402993" y="144235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核心：原子</a:t>
            </a:r>
            <a:r>
              <a:rPr lang="zh-CN" altLang="en-US" sz="1600" dirty="0">
                <a:latin typeface="微软雅黑 Light" panose="020B0502040204020203" pitchFamily="34" charset="-122"/>
                <a:ea typeface="微软雅黑 Light" panose="020B0502040204020203" pitchFamily="34" charset="-122"/>
              </a:rPr>
              <a:t>性</a:t>
            </a:r>
            <a:r>
              <a:rPr lang="zh-CN" altLang="en-US" sz="1600" dirty="0" smtClean="0">
                <a:latin typeface="微软雅黑 Light" panose="020B0502040204020203" pitchFamily="34" charset="-122"/>
                <a:ea typeface="微软雅黑 Light" panose="020B0502040204020203" pitchFamily="34" charset="-122"/>
              </a:rPr>
              <a:t>，低耦合，</a:t>
            </a:r>
            <a:r>
              <a:rPr lang="zh-CN" altLang="en-US" sz="1600" dirty="0">
                <a:latin typeface="微软雅黑 Light" panose="020B0502040204020203" pitchFamily="34" charset="-122"/>
                <a:ea typeface="微软雅黑 Light" panose="020B0502040204020203" pitchFamily="34" charset="-122"/>
              </a:rPr>
              <a:t>线条型</a:t>
            </a:r>
          </a:p>
        </p:txBody>
      </p:sp>
      <p:grpSp>
        <p:nvGrpSpPr>
          <p:cNvPr id="35" name="组合 34"/>
          <p:cNvGrpSpPr/>
          <p:nvPr/>
        </p:nvGrpSpPr>
        <p:grpSpPr>
          <a:xfrm>
            <a:off x="804758" y="1518811"/>
            <a:ext cx="4374306" cy="4069174"/>
            <a:chOff x="804758" y="1518811"/>
            <a:chExt cx="4374306" cy="4069174"/>
          </a:xfrm>
        </p:grpSpPr>
        <p:sp>
          <p:nvSpPr>
            <p:cNvPr id="28" name="环形箭头 27"/>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任意多边形 28"/>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30" name="任意多边形 29"/>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1" name="任意多边形 30"/>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2" name="任意多边形 31"/>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3" name="任意多边形 32"/>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34" name="任意多边形 33"/>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Tree>
    <p:extLst>
      <p:ext uri="{BB962C8B-B14F-4D97-AF65-F5344CB8AC3E}">
        <p14:creationId xmlns:p14="http://schemas.microsoft.com/office/powerpoint/2010/main" val="363158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542299" y="2394757"/>
            <a:ext cx="2879997" cy="37618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6" name="矩形 15"/>
          <p:cNvSpPr/>
          <p:nvPr/>
        </p:nvSpPr>
        <p:spPr>
          <a:xfrm>
            <a:off x="1729409" y="2385470"/>
            <a:ext cx="3001617" cy="37618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3077344" y="175487"/>
            <a:ext cx="5396805"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实时业务和准实时业务</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5240162" y="877594"/>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570383" y="1267570"/>
            <a:ext cx="8219661" cy="923330"/>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①分离准实时提高的是峰值吞吐量，在我们的业务场景下，等于提高了日吞吐量</a:t>
            </a:r>
            <a:endParaRPr lang="en-US" altLang="zh-CN" dirty="0" smtClean="0">
              <a:latin typeface="微软雅黑 Light" panose="020B0502040204020203" pitchFamily="34" charset="-122"/>
              <a:ea typeface="微软雅黑 Light" panose="020B0502040204020203" pitchFamily="34" charset="-122"/>
            </a:endParaRPr>
          </a:p>
          <a:p>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②</a:t>
            </a:r>
            <a:r>
              <a:rPr lang="zh-CN" altLang="en-US" dirty="0">
                <a:latin typeface="微软雅黑 Light" panose="020B0502040204020203" pitchFamily="34" charset="-122"/>
                <a:ea typeface="微软雅黑 Light" panose="020B0502040204020203" pitchFamily="34" charset="-122"/>
              </a:rPr>
              <a:t>不会</a:t>
            </a:r>
            <a:r>
              <a:rPr lang="zh-CN" altLang="en-US" dirty="0" smtClean="0">
                <a:latin typeface="微软雅黑 Light" panose="020B0502040204020203" pitchFamily="34" charset="-122"/>
                <a:ea typeface="微软雅黑 Light" panose="020B0502040204020203" pitchFamily="34" charset="-122"/>
              </a:rPr>
              <a:t>因为准实时业务</a:t>
            </a:r>
            <a:r>
              <a:rPr lang="zh-CN" altLang="en-US" dirty="0">
                <a:latin typeface="微软雅黑 Light" panose="020B0502040204020203" pitchFamily="34" charset="-122"/>
                <a:ea typeface="微软雅黑 Light" panose="020B0502040204020203" pitchFamily="34" charset="-122"/>
              </a:rPr>
              <a:t>的不断增加引起系统持续变慢造成用户体验差</a:t>
            </a:r>
          </a:p>
        </p:txBody>
      </p:sp>
      <p:sp>
        <p:nvSpPr>
          <p:cNvPr id="6" name="圆角矩形 5"/>
          <p:cNvSpPr/>
          <p:nvPr/>
        </p:nvSpPr>
        <p:spPr>
          <a:xfrm>
            <a:off x="2644043" y="3161375"/>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消费</a:t>
            </a:r>
            <a:endParaRPr lang="zh-CN" altLang="en-US" dirty="0">
              <a:latin typeface="微软雅黑 Light" panose="020B0502040204020203" pitchFamily="34" charset="-122"/>
              <a:ea typeface="微软雅黑 Light" panose="020B0502040204020203" pitchFamily="34" charset="-122"/>
            </a:endParaRPr>
          </a:p>
        </p:txBody>
      </p:sp>
      <p:sp>
        <p:nvSpPr>
          <p:cNvPr id="7" name="圆角矩形 6"/>
          <p:cNvSpPr/>
          <p:nvPr/>
        </p:nvSpPr>
        <p:spPr>
          <a:xfrm>
            <a:off x="2644043" y="3682206"/>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充值</a:t>
            </a:r>
          </a:p>
        </p:txBody>
      </p:sp>
      <p:sp>
        <p:nvSpPr>
          <p:cNvPr id="8" name="圆角矩形 7"/>
          <p:cNvSpPr/>
          <p:nvPr/>
        </p:nvSpPr>
        <p:spPr>
          <a:xfrm>
            <a:off x="2644043" y="4203037"/>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赠送</a:t>
            </a:r>
            <a:endParaRPr lang="zh-CN" altLang="en-US" dirty="0">
              <a:latin typeface="微软雅黑 Light" panose="020B0502040204020203" pitchFamily="34" charset="-122"/>
              <a:ea typeface="微软雅黑 Light" panose="020B0502040204020203" pitchFamily="34" charset="-122"/>
            </a:endParaRPr>
          </a:p>
        </p:txBody>
      </p:sp>
      <p:sp>
        <p:nvSpPr>
          <p:cNvPr id="9" name="圆角矩形 8"/>
          <p:cNvSpPr/>
          <p:nvPr/>
        </p:nvSpPr>
        <p:spPr>
          <a:xfrm>
            <a:off x="2644043" y="4723868"/>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积分</a:t>
            </a:r>
          </a:p>
        </p:txBody>
      </p:sp>
      <p:sp>
        <p:nvSpPr>
          <p:cNvPr id="10" name="圆角矩形 9"/>
          <p:cNvSpPr/>
          <p:nvPr/>
        </p:nvSpPr>
        <p:spPr>
          <a:xfrm>
            <a:off x="2644043" y="5244697"/>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转账</a:t>
            </a:r>
          </a:p>
        </p:txBody>
      </p:sp>
      <p:sp>
        <p:nvSpPr>
          <p:cNvPr id="11" name="圆角矩形 10"/>
          <p:cNvSpPr/>
          <p:nvPr/>
        </p:nvSpPr>
        <p:spPr>
          <a:xfrm>
            <a:off x="7366883" y="3166586"/>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行为累计</a:t>
            </a:r>
            <a:endParaRPr lang="zh-CN" altLang="en-US" dirty="0">
              <a:latin typeface="微软雅黑 Light" panose="020B0502040204020203" pitchFamily="34" charset="-122"/>
              <a:ea typeface="微软雅黑 Light" panose="020B0502040204020203" pitchFamily="34" charset="-122"/>
            </a:endParaRPr>
          </a:p>
        </p:txBody>
      </p:sp>
      <p:sp>
        <p:nvSpPr>
          <p:cNvPr id="12" name="圆角矩形 11"/>
          <p:cNvSpPr/>
          <p:nvPr/>
        </p:nvSpPr>
        <p:spPr>
          <a:xfrm>
            <a:off x="7366883" y="3686683"/>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卡升降级</a:t>
            </a:r>
            <a:endParaRPr lang="zh-CN" altLang="en-US" dirty="0">
              <a:latin typeface="微软雅黑 Light" panose="020B0502040204020203" pitchFamily="34" charset="-122"/>
              <a:ea typeface="微软雅黑 Light" panose="020B0502040204020203" pitchFamily="34" charset="-122"/>
            </a:endParaRPr>
          </a:p>
        </p:txBody>
      </p:sp>
      <p:sp>
        <p:nvSpPr>
          <p:cNvPr id="13" name="圆角矩形 12"/>
          <p:cNvSpPr/>
          <p:nvPr/>
        </p:nvSpPr>
        <p:spPr>
          <a:xfrm>
            <a:off x="7366883" y="4206780"/>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提示短信</a:t>
            </a:r>
            <a:endParaRPr lang="zh-CN" altLang="en-US" dirty="0">
              <a:latin typeface="微软雅黑 Light" panose="020B0502040204020203" pitchFamily="34" charset="-122"/>
              <a:ea typeface="微软雅黑 Light" panose="020B0502040204020203" pitchFamily="34" charset="-122"/>
            </a:endParaRPr>
          </a:p>
        </p:txBody>
      </p:sp>
      <p:sp>
        <p:nvSpPr>
          <p:cNvPr id="15" name="圆角矩形 14"/>
          <p:cNvSpPr/>
          <p:nvPr/>
        </p:nvSpPr>
        <p:spPr>
          <a:xfrm>
            <a:off x="7366883" y="4726876"/>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Light" panose="020B0502040204020203" pitchFamily="34" charset="-122"/>
                <a:ea typeface="微软雅黑 Light" panose="020B0502040204020203" pitchFamily="34" charset="-122"/>
              </a:rPr>
              <a:t>预警</a:t>
            </a:r>
          </a:p>
        </p:txBody>
      </p:sp>
      <p:sp>
        <p:nvSpPr>
          <p:cNvPr id="17" name="文本框 16"/>
          <p:cNvSpPr txBox="1"/>
          <p:nvPr/>
        </p:nvSpPr>
        <p:spPr>
          <a:xfrm>
            <a:off x="2723556" y="2627367"/>
            <a:ext cx="170950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实时业务</a:t>
            </a:r>
            <a:endParaRPr lang="zh-CN" altLang="en-US" dirty="0">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7366882" y="2651376"/>
            <a:ext cx="170950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准实时业务</a:t>
            </a:r>
            <a:endParaRPr lang="zh-CN" altLang="en-US" dirty="0">
              <a:latin typeface="微软雅黑 Light" panose="020B0502040204020203" pitchFamily="34" charset="-122"/>
              <a:ea typeface="微软雅黑 Light" panose="020B0502040204020203" pitchFamily="34" charset="-122"/>
            </a:endParaRPr>
          </a:p>
        </p:txBody>
      </p:sp>
      <p:sp>
        <p:nvSpPr>
          <p:cNvPr id="20" name="圆角矩形 19"/>
          <p:cNvSpPr/>
          <p:nvPr/>
        </p:nvSpPr>
        <p:spPr>
          <a:xfrm>
            <a:off x="7392929" y="5271602"/>
            <a:ext cx="1178735" cy="34024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智能标签</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82319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532814" y="2574862"/>
            <a:ext cx="3485142"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业务： 实时业务，准实时业务</a:t>
            </a:r>
            <a:endParaRPr lang="zh-CN" altLang="en-US"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调度关系</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8" name="椭圆 17"/>
          <p:cNvSpPr/>
          <p:nvPr/>
        </p:nvSpPr>
        <p:spPr>
          <a:xfrm>
            <a:off x="6508881" y="248120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9" name="文本框 18"/>
          <p:cNvSpPr txBox="1"/>
          <p:nvPr/>
        </p:nvSpPr>
        <p:spPr>
          <a:xfrm>
            <a:off x="6679084" y="2574862"/>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0" name="椭圆 19"/>
          <p:cNvSpPr/>
          <p:nvPr/>
        </p:nvSpPr>
        <p:spPr>
          <a:xfrm>
            <a:off x="6508881" y="3265778"/>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 name="文本框 20"/>
          <p:cNvSpPr txBox="1"/>
          <p:nvPr/>
        </p:nvSpPr>
        <p:spPr>
          <a:xfrm>
            <a:off x="6633928" y="3359440"/>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2</a:t>
            </a:r>
            <a:endParaRPr lang="zh-CN" altLang="en-US" sz="2400" dirty="0">
              <a:solidFill>
                <a:schemeClr val="bg1"/>
              </a:solidFill>
              <a:latin typeface="Nexa Light" panose="02000000000000000000" pitchFamily="2" charset="0"/>
            </a:endParaRPr>
          </a:p>
        </p:txBody>
      </p:sp>
      <p:sp>
        <p:nvSpPr>
          <p:cNvPr id="26" name="十角星 25"/>
          <p:cNvSpPr/>
          <p:nvPr/>
        </p:nvSpPr>
        <p:spPr>
          <a:xfrm>
            <a:off x="7402993" y="144235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核心：原子</a:t>
            </a:r>
            <a:r>
              <a:rPr lang="zh-CN" altLang="en-US" sz="1600" dirty="0">
                <a:latin typeface="微软雅黑 Light" panose="020B0502040204020203" pitchFamily="34" charset="-122"/>
                <a:ea typeface="微软雅黑 Light" panose="020B0502040204020203" pitchFamily="34" charset="-122"/>
              </a:rPr>
              <a:t>性</a:t>
            </a:r>
            <a:r>
              <a:rPr lang="zh-CN" altLang="en-US" sz="1600" dirty="0" smtClean="0">
                <a:latin typeface="微软雅黑 Light" panose="020B0502040204020203" pitchFamily="34" charset="-122"/>
                <a:ea typeface="微软雅黑 Light" panose="020B0502040204020203" pitchFamily="34" charset="-122"/>
              </a:rPr>
              <a:t>，低耦合，</a:t>
            </a:r>
            <a:r>
              <a:rPr lang="zh-CN" altLang="en-US" sz="1600" dirty="0">
                <a:latin typeface="微软雅黑 Light" panose="020B0502040204020203" pitchFamily="34" charset="-122"/>
                <a:ea typeface="微软雅黑 Light" panose="020B0502040204020203" pitchFamily="34" charset="-122"/>
              </a:rPr>
              <a:t>线条型</a:t>
            </a:r>
          </a:p>
        </p:txBody>
      </p:sp>
      <p:sp>
        <p:nvSpPr>
          <p:cNvPr id="28" name="文本框 27"/>
          <p:cNvSpPr txBox="1"/>
          <p:nvPr/>
        </p:nvSpPr>
        <p:spPr>
          <a:xfrm>
            <a:off x="7532814" y="3345706"/>
            <a:ext cx="4009774"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可配置服务：微服务池（插件化服务）</a:t>
            </a:r>
            <a:endParaRPr lang="zh-CN" altLang="en-US" dirty="0">
              <a:latin typeface="微软雅黑 Light" panose="020B0502040204020203" pitchFamily="34" charset="-122"/>
              <a:ea typeface="微软雅黑 Light" panose="020B0502040204020203" pitchFamily="34" charset="-122"/>
            </a:endParaRPr>
          </a:p>
        </p:txBody>
      </p:sp>
      <p:grpSp>
        <p:nvGrpSpPr>
          <p:cNvPr id="29" name="组合 28"/>
          <p:cNvGrpSpPr/>
          <p:nvPr/>
        </p:nvGrpSpPr>
        <p:grpSpPr>
          <a:xfrm>
            <a:off x="804758" y="1518811"/>
            <a:ext cx="4374306" cy="4069174"/>
            <a:chOff x="804758" y="1518811"/>
            <a:chExt cx="4374306" cy="4069174"/>
          </a:xfrm>
        </p:grpSpPr>
        <p:sp>
          <p:nvSpPr>
            <p:cNvPr id="30" name="环形箭头 29"/>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1" name="任意多边形 30"/>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32" name="任意多边形 31"/>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3" name="任意多边形 32"/>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4" name="任意多边形 33"/>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5" name="任意多边形 34"/>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36" name="任意多边形 35"/>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Tree>
    <p:extLst>
      <p:ext uri="{BB962C8B-B14F-4D97-AF65-F5344CB8AC3E}">
        <p14:creationId xmlns:p14="http://schemas.microsoft.com/office/powerpoint/2010/main" val="1331607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524" y="1497206"/>
            <a:ext cx="10533990" cy="5509200"/>
          </a:xfrm>
          <a:prstGeom prst="rect">
            <a:avLst/>
          </a:prstGeom>
        </p:spPr>
        <p:txBody>
          <a:bodyPr wrap="square">
            <a:spAutoFit/>
          </a:bodyPr>
          <a:lstStyle/>
          <a:p>
            <a:r>
              <a:rPr lang="zh-CN" altLang="en-US" sz="1600" dirty="0" smtClean="0">
                <a:solidFill>
                  <a:srgbClr val="000000"/>
                </a:solidFill>
                <a:latin typeface="微软雅黑 Light" panose="020B0502040204020203" pitchFamily="34" charset="-122"/>
                <a:ea typeface="微软雅黑 Light" panose="020B0502040204020203" pitchFamily="34" charset="-122"/>
              </a:rPr>
              <a:t>① 线性结构的微服务设计</a:t>
            </a:r>
            <a:r>
              <a:rPr lang="zh-CN" altLang="en-US" sz="1600" dirty="0" smtClean="0">
                <a:latin typeface="微软雅黑 Light" panose="020B0502040204020203" pitchFamily="34" charset="-122"/>
                <a:ea typeface="微软雅黑 Light" panose="020B0502040204020203" pitchFamily="34" charset="-122"/>
              </a:rPr>
              <a:t>。降低</a:t>
            </a:r>
            <a:r>
              <a:rPr lang="zh-CN" altLang="en-US" sz="1600" dirty="0">
                <a:latin typeface="微软雅黑 Light" panose="020B0502040204020203" pitchFamily="34" charset="-122"/>
                <a:ea typeface="微软雅黑 Light" panose="020B0502040204020203" pitchFamily="34" charset="-122"/>
              </a:rPr>
              <a:t>了系统之间的耦合性</a:t>
            </a:r>
            <a:r>
              <a:rPr lang="zh-CN" altLang="en-US" sz="1600" dirty="0" smtClean="0">
                <a:latin typeface="微软雅黑 Light" panose="020B0502040204020203" pitchFamily="34" charset="-122"/>
                <a:ea typeface="微软雅黑 Light" panose="020B0502040204020203" pitchFamily="34" charset="-122"/>
              </a:rPr>
              <a:t>，</a:t>
            </a:r>
            <a:endParaRPr lang="en-US" altLang="zh-CN" sz="1600" dirty="0" smtClean="0">
              <a:latin typeface="微软雅黑 Light" panose="020B0502040204020203" pitchFamily="34" charset="-122"/>
              <a:ea typeface="微软雅黑 Light" panose="020B0502040204020203" pitchFamily="34" charset="-122"/>
            </a:endParaRPr>
          </a:p>
          <a:p>
            <a:r>
              <a:rPr lang="zh-CN" altLang="en-US" sz="1600" dirty="0" smtClean="0">
                <a:latin typeface="微软雅黑 Light" panose="020B0502040204020203" pitchFamily="34" charset="-122"/>
                <a:ea typeface="微软雅黑 Light" panose="020B0502040204020203" pitchFamily="34" charset="-122"/>
              </a:rPr>
              <a:t>增强</a:t>
            </a:r>
            <a:r>
              <a:rPr lang="zh-CN" altLang="en-US" sz="1600" dirty="0">
                <a:latin typeface="微软雅黑 Light" panose="020B0502040204020203" pitchFamily="34" charset="-122"/>
                <a:ea typeface="微软雅黑 Light" panose="020B0502040204020203" pitchFamily="34" charset="-122"/>
              </a:rPr>
              <a:t>了每个服务的独立性，可以更清晰的划分服务</a:t>
            </a:r>
            <a:r>
              <a:rPr lang="zh-CN" altLang="en-US" sz="1600" dirty="0" smtClean="0">
                <a:latin typeface="微软雅黑 Light" panose="020B0502040204020203" pitchFamily="34" charset="-122"/>
                <a:ea typeface="微软雅黑 Light" panose="020B0502040204020203" pitchFamily="34" charset="-122"/>
              </a:rPr>
              <a:t>职责</a:t>
            </a:r>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r>
              <a:rPr lang="zh-CN" altLang="en-US" sz="1600" dirty="0" smtClean="0">
                <a:latin typeface="微软雅黑 Light" panose="020B0502040204020203" pitchFamily="34" charset="-122"/>
                <a:ea typeface="微软雅黑 Light" panose="020B0502040204020203" pitchFamily="34" charset="-122"/>
              </a:rPr>
              <a:t>                                                                          ② 依靠消息总线使得开发不受开发语言的限制。随着语言的</a:t>
            </a:r>
            <a:endParaRPr lang="en-US" altLang="zh-CN" sz="1600" dirty="0" smtClean="0">
              <a:latin typeface="微软雅黑 Light" panose="020B0502040204020203" pitchFamily="34" charset="-122"/>
              <a:ea typeface="微软雅黑 Light" panose="020B0502040204020203" pitchFamily="34" charset="-122"/>
            </a:endParaRPr>
          </a:p>
          <a:p>
            <a:r>
              <a:rPr lang="en-US" altLang="zh-CN" sz="1600" dirty="0">
                <a:latin typeface="微软雅黑 Light" panose="020B0502040204020203" pitchFamily="34" charset="-122"/>
                <a:ea typeface="微软雅黑 Light" panose="020B0502040204020203" pitchFamily="34" charset="-122"/>
              </a:rPr>
              <a:t> </a:t>
            </a:r>
            <a:r>
              <a:rPr lang="en-US" altLang="zh-CN" sz="1600" dirty="0" smtClean="0">
                <a:latin typeface="微软雅黑 Light" panose="020B0502040204020203" pitchFamily="34" charset="-122"/>
                <a:ea typeface="微软雅黑 Light" panose="020B0502040204020203" pitchFamily="34" charset="-122"/>
              </a:rPr>
              <a:t>                                                         </a:t>
            </a:r>
            <a:r>
              <a:rPr lang="zh-CN" altLang="en-US" sz="1600" dirty="0" smtClean="0">
                <a:latin typeface="微软雅黑 Light" panose="020B0502040204020203" pitchFamily="34" charset="-122"/>
                <a:ea typeface="微软雅黑 Light" panose="020B0502040204020203" pitchFamily="34" charset="-122"/>
              </a:rPr>
              <a:t>                     不断发展</a:t>
            </a:r>
            <a:r>
              <a:rPr lang="zh-CN" altLang="en-US" sz="1600" dirty="0">
                <a:latin typeface="微软雅黑 Light" panose="020B0502040204020203" pitchFamily="34" charset="-122"/>
                <a:ea typeface="微软雅黑 Light" panose="020B0502040204020203" pitchFamily="34" charset="-122"/>
              </a:rPr>
              <a:t>可以</a:t>
            </a:r>
            <a:r>
              <a:rPr lang="zh-CN" altLang="en-US" sz="1600" dirty="0" smtClean="0">
                <a:latin typeface="微软雅黑 Light" panose="020B0502040204020203" pitchFamily="34" charset="-122"/>
                <a:ea typeface="微软雅黑 Light" panose="020B0502040204020203" pitchFamily="34" charset="-122"/>
              </a:rPr>
              <a:t>选择更适合业务的开发语言重写业务（如 </a:t>
            </a:r>
            <a:endParaRPr lang="en-US" altLang="zh-CN" sz="1600" dirty="0" smtClean="0">
              <a:latin typeface="微软雅黑 Light" panose="020B0502040204020203" pitchFamily="34" charset="-122"/>
              <a:ea typeface="微软雅黑 Light" panose="020B0502040204020203" pitchFamily="34" charset="-122"/>
            </a:endParaRPr>
          </a:p>
          <a:p>
            <a:r>
              <a:rPr lang="en-US" altLang="zh-CN" sz="1600" dirty="0">
                <a:latin typeface="微软雅黑 Light" panose="020B0502040204020203" pitchFamily="34" charset="-122"/>
                <a:ea typeface="微软雅黑 Light" panose="020B0502040204020203" pitchFamily="34" charset="-122"/>
              </a:rPr>
              <a:t> </a:t>
            </a:r>
            <a:r>
              <a:rPr lang="en-US" altLang="zh-CN" sz="1600" dirty="0" smtClean="0">
                <a:latin typeface="微软雅黑 Light" panose="020B0502040204020203" pitchFamily="34" charset="-122"/>
                <a:ea typeface="微软雅黑 Light" panose="020B0502040204020203" pitchFamily="34" charset="-122"/>
              </a:rPr>
              <a:t>                                                                              Python</a:t>
            </a:r>
            <a:r>
              <a:rPr lang="zh-CN" altLang="en-US" sz="1600" dirty="0" smtClean="0">
                <a:latin typeface="微软雅黑 Light" panose="020B0502040204020203" pitchFamily="34" charset="-122"/>
                <a:ea typeface="微软雅黑 Light" panose="020B0502040204020203" pitchFamily="34" charset="-122"/>
              </a:rPr>
              <a:t>），并对原有业务无任何影响</a:t>
            </a:r>
            <a:endParaRPr lang="en-US" altLang="zh-CN" sz="1600" dirty="0">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endParaRPr lang="en-US" altLang="zh-CN" sz="1600" dirty="0">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endParaRPr lang="en-US" altLang="zh-CN" sz="1600" dirty="0">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r>
              <a:rPr lang="zh-CN" altLang="en-US" sz="1600" dirty="0" smtClean="0">
                <a:solidFill>
                  <a:srgbClr val="000000"/>
                </a:solidFill>
                <a:latin typeface="微软雅黑 Light" panose="020B0502040204020203" pitchFamily="34" charset="-122"/>
                <a:ea typeface="微软雅黑 Light" panose="020B0502040204020203" pitchFamily="34" charset="-122"/>
              </a:rPr>
              <a:t>③以配置的方式实现可插拔方式的插件化服务。新老业务可随时根据</a:t>
            </a:r>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r>
              <a:rPr lang="zh-CN" altLang="en-US" sz="1600" dirty="0">
                <a:solidFill>
                  <a:srgbClr val="000000"/>
                </a:solidFill>
                <a:latin typeface="微软雅黑 Light" panose="020B0502040204020203" pitchFamily="34" charset="-122"/>
                <a:ea typeface="微软雅黑 Light" panose="020B0502040204020203" pitchFamily="34" charset="-122"/>
              </a:rPr>
              <a:t>需求</a:t>
            </a:r>
            <a:r>
              <a:rPr lang="zh-CN" altLang="en-US" sz="1600" dirty="0" smtClean="0">
                <a:solidFill>
                  <a:srgbClr val="000000"/>
                </a:solidFill>
                <a:latin typeface="微软雅黑 Light" panose="020B0502040204020203" pitchFamily="34" charset="-122"/>
                <a:ea typeface="微软雅黑 Light" panose="020B0502040204020203" pitchFamily="34" charset="-122"/>
              </a:rPr>
              <a:t>从服务池中选出需要使用的服务</a:t>
            </a:r>
            <a:endParaRPr lang="en-US" altLang="zh-CN" sz="1600" dirty="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4076746" y="143114"/>
            <a:ext cx="3067664" cy="707886"/>
          </a:xfrm>
          <a:prstGeom prst="rect">
            <a:avLst/>
          </a:prstGeom>
          <a:noFill/>
        </p:spPr>
        <p:txBody>
          <a:bodyPr wrap="square" rtlCol="0">
            <a:spAutoFit/>
          </a:bodyPr>
          <a:lstStyle/>
          <a:p>
            <a:pPr algn="ctr"/>
            <a:r>
              <a:rPr lang="zh-CN" altLang="en-US" sz="4000" dirty="0">
                <a:solidFill>
                  <a:srgbClr val="F7B902"/>
                </a:solidFill>
                <a:latin typeface="微软雅黑 Light" panose="020B0502040204020203" pitchFamily="34" charset="-122"/>
                <a:ea typeface="微软雅黑 Light" panose="020B0502040204020203" pitchFamily="34" charset="-122"/>
              </a:rPr>
              <a:t>微</a:t>
            </a:r>
            <a:r>
              <a:rPr lang="zh-CN" altLang="en-US" sz="4000" dirty="0" smtClean="0">
                <a:solidFill>
                  <a:srgbClr val="F7B902"/>
                </a:solidFill>
                <a:latin typeface="微软雅黑 Light" panose="020B0502040204020203" pitchFamily="34" charset="-122"/>
                <a:ea typeface="微软雅黑 Light" panose="020B0502040204020203" pitchFamily="34" charset="-122"/>
              </a:rPr>
              <a:t>服务池</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4" name="矩形 3"/>
          <p:cNvSpPr/>
          <p:nvPr/>
        </p:nvSpPr>
        <p:spPr>
          <a:xfrm>
            <a:off x="5240162"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1" name="矩形 20"/>
          <p:cNvSpPr/>
          <p:nvPr/>
        </p:nvSpPr>
        <p:spPr>
          <a:xfrm>
            <a:off x="653524" y="1158652"/>
            <a:ext cx="2646878" cy="338554"/>
          </a:xfrm>
          <a:prstGeom prst="rect">
            <a:avLst/>
          </a:prstGeom>
        </p:spPr>
        <p:txBody>
          <a:bodyPr wrap="none">
            <a:spAutoFit/>
          </a:bodyPr>
          <a:lstStyle/>
          <a:p>
            <a:r>
              <a:rPr lang="zh-CN" altLang="en-US" sz="1600" b="1" dirty="0" smtClean="0">
                <a:solidFill>
                  <a:srgbClr val="000000"/>
                </a:solidFill>
                <a:latin typeface="微软雅黑 Light" panose="020B0502040204020203" pitchFamily="34" charset="-122"/>
                <a:ea typeface="微软雅黑 Light" panose="020B0502040204020203" pitchFamily="34" charset="-122"/>
              </a:rPr>
              <a:t>以容器的思想治理微服务</a:t>
            </a:r>
            <a:r>
              <a:rPr lang="zh-CN" altLang="en-US" sz="1600" dirty="0" smtClean="0">
                <a:solidFill>
                  <a:srgbClr val="000000"/>
                </a:solidFill>
                <a:latin typeface="微软雅黑 Light" panose="020B0502040204020203" pitchFamily="34" charset="-122"/>
                <a:ea typeface="微软雅黑 Light" panose="020B0502040204020203" pitchFamily="34" charset="-122"/>
              </a:rPr>
              <a:t>：</a:t>
            </a:r>
            <a:endParaRPr lang="en-US" altLang="zh-CN" sz="1600" dirty="0">
              <a:solidFill>
                <a:srgbClr val="000000"/>
              </a:solidFill>
              <a:latin typeface="微软雅黑 Light" panose="020B0502040204020203" pitchFamily="34" charset="-122"/>
              <a:ea typeface="微软雅黑 Light" panose="020B0502040204020203" pitchFamily="34" charset="-122"/>
            </a:endParaRPr>
          </a:p>
        </p:txBody>
      </p:sp>
      <p:sp>
        <p:nvSpPr>
          <p:cNvPr id="10" name="圆角矩形 9"/>
          <p:cNvSpPr/>
          <p:nvPr/>
        </p:nvSpPr>
        <p:spPr>
          <a:xfrm>
            <a:off x="7507109" y="1748525"/>
            <a:ext cx="699911" cy="486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a:t>
            </a:r>
            <a:endParaRPr lang="zh-CN" altLang="en-US" dirty="0"/>
          </a:p>
        </p:txBody>
      </p:sp>
      <p:cxnSp>
        <p:nvCxnSpPr>
          <p:cNvPr id="14" name="直接箭头连接符 13"/>
          <p:cNvCxnSpPr>
            <a:endCxn id="10" idx="0"/>
          </p:cNvCxnSpPr>
          <p:nvPr/>
        </p:nvCxnSpPr>
        <p:spPr>
          <a:xfrm>
            <a:off x="7857064" y="1456265"/>
            <a:ext cx="1" cy="29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2"/>
          </p:cNvCxnSpPr>
          <p:nvPr/>
        </p:nvCxnSpPr>
        <p:spPr>
          <a:xfrm flipH="1">
            <a:off x="7857064" y="2235199"/>
            <a:ext cx="1" cy="343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8556975" y="1748525"/>
            <a:ext cx="699911" cy="486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a:t>
            </a:r>
            <a:endParaRPr lang="zh-CN" altLang="en-US" dirty="0"/>
          </a:p>
        </p:txBody>
      </p:sp>
      <p:cxnSp>
        <p:nvCxnSpPr>
          <p:cNvPr id="24" name="直接箭头连接符 23"/>
          <p:cNvCxnSpPr>
            <a:endCxn id="23" idx="0"/>
          </p:cNvCxnSpPr>
          <p:nvPr/>
        </p:nvCxnSpPr>
        <p:spPr>
          <a:xfrm>
            <a:off x="8906930" y="1456265"/>
            <a:ext cx="1" cy="29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3" idx="2"/>
          </p:cNvCxnSpPr>
          <p:nvPr/>
        </p:nvCxnSpPr>
        <p:spPr>
          <a:xfrm flipH="1">
            <a:off x="8906930" y="2235199"/>
            <a:ext cx="1" cy="343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9606839" y="1748525"/>
            <a:ext cx="699911" cy="486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a:t>
            </a:r>
            <a:endParaRPr lang="zh-CN" altLang="en-US" dirty="0"/>
          </a:p>
        </p:txBody>
      </p:sp>
      <p:cxnSp>
        <p:nvCxnSpPr>
          <p:cNvPr id="27" name="直接箭头连接符 26"/>
          <p:cNvCxnSpPr>
            <a:endCxn id="26" idx="0"/>
          </p:cNvCxnSpPr>
          <p:nvPr/>
        </p:nvCxnSpPr>
        <p:spPr>
          <a:xfrm>
            <a:off x="9956794" y="1456265"/>
            <a:ext cx="1" cy="292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6" idx="2"/>
          </p:cNvCxnSpPr>
          <p:nvPr/>
        </p:nvCxnSpPr>
        <p:spPr>
          <a:xfrm flipH="1">
            <a:off x="9956794" y="2235199"/>
            <a:ext cx="1" cy="343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306" y="2647190"/>
            <a:ext cx="2163939" cy="2163939"/>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6589" y="4227837"/>
            <a:ext cx="2580161" cy="2438252"/>
          </a:xfrm>
          <a:prstGeom prst="rect">
            <a:avLst/>
          </a:prstGeom>
        </p:spPr>
      </p:pic>
    </p:spTree>
    <p:extLst>
      <p:ext uri="{BB962C8B-B14F-4D97-AF65-F5344CB8AC3E}">
        <p14:creationId xmlns:p14="http://schemas.microsoft.com/office/powerpoint/2010/main" val="403560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89700" y="74274"/>
            <a:ext cx="4643618"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线性微服务池结构</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0" name="圆角矩形 9"/>
          <p:cNvSpPr/>
          <p:nvPr/>
        </p:nvSpPr>
        <p:spPr>
          <a:xfrm>
            <a:off x="1197050" y="3499556"/>
            <a:ext cx="1275124" cy="6055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200" dirty="0" smtClean="0">
                <a:latin typeface="微软雅黑 Light" panose="020B0502040204020203" pitchFamily="34" charset="-122"/>
                <a:ea typeface="微软雅黑 Light" panose="020B0502040204020203" pitchFamily="34" charset="-122"/>
              </a:rPr>
              <a:t>     Crouter</a:t>
            </a:r>
          </a:p>
          <a:p>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交易路由服务</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11" name="剪去单角的矩形 10"/>
          <p:cNvSpPr/>
          <p:nvPr/>
        </p:nvSpPr>
        <p:spPr>
          <a:xfrm>
            <a:off x="1197050" y="2308515"/>
            <a:ext cx="9312906" cy="595750"/>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RabbitMQ</a:t>
            </a:r>
            <a:endParaRPr lang="en-US" altLang="zh-CN" sz="1200" dirty="0">
              <a:solidFill>
                <a:schemeClr val="tx1"/>
              </a:solidFill>
              <a:latin typeface="微软雅黑 Light" panose="020B0502040204020203" pitchFamily="34" charset="-122"/>
              <a:ea typeface="微软雅黑 Light" panose="020B0502040204020203" pitchFamily="34" charset="-122"/>
            </a:endParaRPr>
          </a:p>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消息总线</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12" name="圆角矩形 11"/>
          <p:cNvSpPr/>
          <p:nvPr/>
        </p:nvSpPr>
        <p:spPr>
          <a:xfrm>
            <a:off x="4300756" y="3499556"/>
            <a:ext cx="1263996" cy="6055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200" dirty="0" smtClean="0">
                <a:latin typeface="微软雅黑 Light" panose="020B0502040204020203" pitchFamily="34" charset="-122"/>
                <a:ea typeface="微软雅黑 Light" panose="020B0502040204020203" pitchFamily="34" charset="-122"/>
              </a:rPr>
              <a:t>     Cnotify</a:t>
            </a:r>
          </a:p>
          <a:p>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a:solidFill>
                  <a:schemeClr val="tx1"/>
                </a:solidFill>
                <a:latin typeface="微软雅黑 Light" panose="020B0502040204020203" pitchFamily="34" charset="-122"/>
                <a:ea typeface="微软雅黑 Light" panose="020B0502040204020203" pitchFamily="34" charset="-122"/>
              </a:rPr>
              <a:t>业务</a:t>
            </a:r>
            <a:r>
              <a:rPr lang="zh-CN" altLang="en-US" sz="1200" dirty="0" smtClean="0">
                <a:latin typeface="微软雅黑 Light" panose="020B0502040204020203" pitchFamily="34" charset="-122"/>
                <a:ea typeface="微软雅黑 Light" panose="020B0502040204020203" pitchFamily="34" charset="-122"/>
              </a:rPr>
              <a:t>规则服务</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13" name="圆角矩形 12"/>
          <p:cNvSpPr/>
          <p:nvPr/>
        </p:nvSpPr>
        <p:spPr>
          <a:xfrm>
            <a:off x="9245960" y="3499556"/>
            <a:ext cx="1263996" cy="6055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200" dirty="0" smtClean="0">
                <a:latin typeface="微软雅黑 Light" panose="020B0502040204020203" pitchFamily="34" charset="-122"/>
                <a:ea typeface="微软雅黑 Light" panose="020B0502040204020203" pitchFamily="34" charset="-122"/>
              </a:rPr>
              <a:t>     Csms</a:t>
            </a:r>
          </a:p>
          <a:p>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短信发送服务</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14" name="圆角矩形 13"/>
          <p:cNvSpPr/>
          <p:nvPr/>
        </p:nvSpPr>
        <p:spPr>
          <a:xfrm>
            <a:off x="7394440" y="3499556"/>
            <a:ext cx="1602297" cy="6055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200" dirty="0" smtClean="0">
                <a:latin typeface="微软雅黑 Light" panose="020B0502040204020203" pitchFamily="34" charset="-122"/>
                <a:ea typeface="微软雅黑 Light" panose="020B0502040204020203" pitchFamily="34" charset="-122"/>
              </a:rPr>
              <a:t>       Cbehavior</a:t>
            </a:r>
          </a:p>
          <a:p>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用户行为记录服务</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15" name="圆角矩形 14"/>
          <p:cNvSpPr/>
          <p:nvPr/>
        </p:nvSpPr>
        <p:spPr>
          <a:xfrm>
            <a:off x="5847598" y="3499556"/>
            <a:ext cx="1263996" cy="6055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200" dirty="0" smtClean="0">
                <a:latin typeface="微软雅黑 Light" panose="020B0502040204020203" pitchFamily="34" charset="-122"/>
                <a:ea typeface="微软雅黑 Light" panose="020B0502040204020203" pitchFamily="34" charset="-122"/>
              </a:rPr>
              <a:t>     Cup</a:t>
            </a:r>
          </a:p>
          <a:p>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卡升级服务</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2" name="圆角矩形 21"/>
          <p:cNvSpPr/>
          <p:nvPr/>
        </p:nvSpPr>
        <p:spPr>
          <a:xfrm>
            <a:off x="2753914" y="3499556"/>
            <a:ext cx="1263996" cy="6055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1200" dirty="0" smtClean="0">
                <a:latin typeface="微软雅黑 Light" panose="020B0502040204020203" pitchFamily="34" charset="-122"/>
                <a:ea typeface="微软雅黑 Light" panose="020B0502040204020203" pitchFamily="34" charset="-122"/>
              </a:rPr>
              <a:t>     </a:t>
            </a:r>
            <a:r>
              <a:rPr lang="en-US" altLang="zh-CN" sz="1200" dirty="0">
                <a:latin typeface="微软雅黑 Light" panose="020B0502040204020203" pitchFamily="34" charset="-122"/>
                <a:ea typeface="微软雅黑 Light" panose="020B0502040204020203" pitchFamily="34" charset="-122"/>
              </a:rPr>
              <a:t>Clabel</a:t>
            </a:r>
            <a:endParaRPr lang="en-US" altLang="zh-CN" sz="1200" dirty="0" smtClean="0">
              <a:latin typeface="微软雅黑 Light" panose="020B0502040204020203" pitchFamily="34" charset="-122"/>
              <a:ea typeface="微软雅黑 Light" panose="020B0502040204020203" pitchFamily="34" charset="-122"/>
            </a:endParaRPr>
          </a:p>
          <a:p>
            <a:r>
              <a:rPr lang="en-US" altLang="zh-CN" sz="1200" dirty="0" smtClean="0">
                <a:solidFill>
                  <a:schemeClr val="tx1"/>
                </a:solidFill>
                <a:latin typeface="微软雅黑 Light" panose="020B0502040204020203" pitchFamily="34" charset="-122"/>
                <a:ea typeface="微软雅黑 Light" panose="020B0502040204020203" pitchFamily="34" charset="-122"/>
              </a:rPr>
              <a:t>   (</a:t>
            </a:r>
            <a:r>
              <a:rPr lang="zh-CN" altLang="en-US" sz="1200" dirty="0" smtClean="0">
                <a:latin typeface="微软雅黑 Light" panose="020B0502040204020203" pitchFamily="34" charset="-122"/>
                <a:ea typeface="微软雅黑 Light" panose="020B0502040204020203" pitchFamily="34" charset="-122"/>
              </a:rPr>
              <a:t>贴签服务</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5" name="剪去单角的矩形 24"/>
          <p:cNvSpPr/>
          <p:nvPr/>
        </p:nvSpPr>
        <p:spPr>
          <a:xfrm>
            <a:off x="1197050" y="5102595"/>
            <a:ext cx="9312906" cy="654738"/>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Crm</a:t>
            </a:r>
          </a:p>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a:solidFill>
                  <a:schemeClr val="tx1"/>
                </a:solidFill>
                <a:latin typeface="微软雅黑 Light" panose="020B0502040204020203" pitchFamily="34" charset="-122"/>
                <a:ea typeface="微软雅黑 Light" panose="020B0502040204020203" pitchFamily="34" charset="-122"/>
              </a:rPr>
              <a:t>阿里云</a:t>
            </a:r>
            <a:r>
              <a:rPr lang="en-US" altLang="zh-CN" sz="1200" dirty="0">
                <a:solidFill>
                  <a:schemeClr val="tx1"/>
                </a:solidFill>
                <a:latin typeface="微软雅黑 Light" panose="020B0502040204020203" pitchFamily="34" charset="-122"/>
                <a:ea typeface="微软雅黑 Light" panose="020B0502040204020203" pitchFamily="34" charset="-122"/>
              </a:rPr>
              <a:t>RDS</a:t>
            </a:r>
            <a:r>
              <a:rPr lang="en-US" altLang="zh-CN" sz="1200" dirty="0" smtClean="0">
                <a:solidFill>
                  <a:schemeClr val="tx1"/>
                </a:solidFill>
                <a:latin typeface="微软雅黑 Light" panose="020B0502040204020203" pitchFamily="34" charset="-122"/>
                <a:ea typeface="微软雅黑 Light" panose="020B0502040204020203" pitchFamily="34" charset="-122"/>
              </a:rPr>
              <a:t>)  </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master/slave</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endParaRPr lang="en-US" altLang="zh-CN" sz="1200" dirty="0">
              <a:solidFill>
                <a:schemeClr val="tx1"/>
              </a:solidFill>
              <a:latin typeface="微软雅黑 Light" panose="020B0502040204020203" pitchFamily="34" charset="-122"/>
              <a:ea typeface="微软雅黑 Light" panose="020B0502040204020203" pitchFamily="34" charset="-122"/>
            </a:endParaRPr>
          </a:p>
        </p:txBody>
      </p:sp>
      <p:sp>
        <p:nvSpPr>
          <p:cNvPr id="37" name="圆角矩形 36"/>
          <p:cNvSpPr/>
          <p:nvPr/>
        </p:nvSpPr>
        <p:spPr>
          <a:xfrm>
            <a:off x="1197050" y="1274368"/>
            <a:ext cx="9312906" cy="54186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CRM7</a:t>
            </a:r>
            <a:r>
              <a:rPr lang="zh-CN" altLang="en-US" sz="1200" dirty="0" smtClean="0">
                <a:solidFill>
                  <a:schemeClr val="tx1"/>
                </a:solidFill>
                <a:latin typeface="微软雅黑 Light" panose="020B0502040204020203" pitchFamily="34" charset="-122"/>
                <a:ea typeface="微软雅黑 Light" panose="020B0502040204020203" pitchFamily="34" charset="-122"/>
              </a:rPr>
              <a:t>商户管理平台</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38" name="下箭头 37"/>
          <p:cNvSpPr/>
          <p:nvPr/>
        </p:nvSpPr>
        <p:spPr>
          <a:xfrm>
            <a:off x="5711509" y="1816236"/>
            <a:ext cx="282846" cy="492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a:off x="1834612" y="2915108"/>
            <a:ext cx="0" cy="595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3387018" y="2894711"/>
            <a:ext cx="14739" cy="636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4954162" y="2900924"/>
            <a:ext cx="5812" cy="6236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6479596" y="2905553"/>
            <a:ext cx="0" cy="6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8189776" y="2915108"/>
            <a:ext cx="5813" cy="595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9877958" y="2905553"/>
            <a:ext cx="0" cy="614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10" idx="2"/>
            <a:endCxn id="25" idx="3"/>
          </p:cNvCxnSpPr>
          <p:nvPr/>
        </p:nvCxnSpPr>
        <p:spPr>
          <a:xfrm>
            <a:off x="1834612" y="4105095"/>
            <a:ext cx="4018891" cy="99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22" idx="2"/>
            <a:endCxn id="25" idx="3"/>
          </p:cNvCxnSpPr>
          <p:nvPr/>
        </p:nvCxnSpPr>
        <p:spPr>
          <a:xfrm>
            <a:off x="3385912" y="4105095"/>
            <a:ext cx="2467591" cy="99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2" idx="2"/>
            <a:endCxn id="25" idx="3"/>
          </p:cNvCxnSpPr>
          <p:nvPr/>
        </p:nvCxnSpPr>
        <p:spPr>
          <a:xfrm>
            <a:off x="4932754" y="4105095"/>
            <a:ext cx="920749" cy="99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5" idx="2"/>
            <a:endCxn id="25" idx="3"/>
          </p:cNvCxnSpPr>
          <p:nvPr/>
        </p:nvCxnSpPr>
        <p:spPr>
          <a:xfrm flipH="1">
            <a:off x="5853503" y="4105095"/>
            <a:ext cx="626093" cy="99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14" idx="2"/>
            <a:endCxn id="25" idx="3"/>
          </p:cNvCxnSpPr>
          <p:nvPr/>
        </p:nvCxnSpPr>
        <p:spPr>
          <a:xfrm flipH="1">
            <a:off x="5853503" y="4105095"/>
            <a:ext cx="2342086" cy="99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3" idx="2"/>
            <a:endCxn id="25" idx="3"/>
          </p:cNvCxnSpPr>
          <p:nvPr/>
        </p:nvCxnSpPr>
        <p:spPr>
          <a:xfrm flipH="1">
            <a:off x="5853503" y="4105095"/>
            <a:ext cx="4024455" cy="997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939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par>
                                <p:cTn id="38" presetID="22" presetClass="entr" presetSubtype="1"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up)">
                                      <p:cBhvr>
                                        <p:cTn id="40" dur="500"/>
                                        <p:tgtEl>
                                          <p:spTgt spid="54"/>
                                        </p:tgtEl>
                                      </p:cBhvr>
                                    </p:animEffect>
                                  </p:childTnLst>
                                </p:cTn>
                              </p:par>
                              <p:par>
                                <p:cTn id="41" presetID="22" presetClass="entr" presetSubtype="1"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up)">
                                      <p:cBhvr>
                                        <p:cTn id="43" dur="500"/>
                                        <p:tgtEl>
                                          <p:spTgt spid="55"/>
                                        </p:tgtEl>
                                      </p:cBhvr>
                                    </p:animEffect>
                                  </p:childTnLst>
                                </p:cTn>
                              </p:par>
                              <p:par>
                                <p:cTn id="44" presetID="22" presetClass="entr" presetSubtype="1"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up)">
                                      <p:cBhvr>
                                        <p:cTn id="46" dur="500"/>
                                        <p:tgtEl>
                                          <p:spTgt spid="56"/>
                                        </p:tgtEl>
                                      </p:cBhvr>
                                    </p:animEffect>
                                  </p:childTnLst>
                                </p:cTn>
                              </p:par>
                              <p:par>
                                <p:cTn id="47" presetID="22" presetClass="entr" presetSubtype="1"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up)">
                                      <p:cBhvr>
                                        <p:cTn id="49" dur="500"/>
                                        <p:tgtEl>
                                          <p:spTgt spid="57"/>
                                        </p:tgtEl>
                                      </p:cBhvr>
                                    </p:animEffect>
                                  </p:childTnLst>
                                </p:cTn>
                              </p:par>
                              <p:par>
                                <p:cTn id="50" presetID="22" presetClass="entr" presetSubtype="1" fill="hold"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up)">
                                      <p:cBhvr>
                                        <p:cTn id="52" dur="500"/>
                                        <p:tgtEl>
                                          <p:spTgt spid="58"/>
                                        </p:tgtEl>
                                      </p:cBhvr>
                                    </p:animEffect>
                                  </p:childTnLst>
                                </p:cTn>
                              </p:par>
                              <p:par>
                                <p:cTn id="53" presetID="22" presetClass="entr" presetSubtype="1"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up)">
                                      <p:cBhvr>
                                        <p:cTn id="55" dur="500"/>
                                        <p:tgtEl>
                                          <p:spTgt spid="5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par>
                                <p:cTn id="61" presetID="22" presetClass="entr" presetSubtype="1"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wipe(up)">
                                      <p:cBhvr>
                                        <p:cTn id="63" dur="500"/>
                                        <p:tgtEl>
                                          <p:spTgt spid="74"/>
                                        </p:tgtEl>
                                      </p:cBhvr>
                                    </p:animEffect>
                                  </p:childTnLst>
                                </p:cTn>
                              </p:par>
                              <p:par>
                                <p:cTn id="64" presetID="22" presetClass="entr" presetSubtype="1" fill="hold" nodeType="with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up)">
                                      <p:cBhvr>
                                        <p:cTn id="66" dur="500"/>
                                        <p:tgtEl>
                                          <p:spTgt spid="76"/>
                                        </p:tgtEl>
                                      </p:cBhvr>
                                    </p:animEffect>
                                  </p:childTnLst>
                                </p:cTn>
                              </p:par>
                              <p:par>
                                <p:cTn id="67" presetID="22" presetClass="entr" presetSubtype="1"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wipe(up)">
                                      <p:cBhvr>
                                        <p:cTn id="69" dur="500"/>
                                        <p:tgtEl>
                                          <p:spTgt spid="78"/>
                                        </p:tgtEl>
                                      </p:cBhvr>
                                    </p:animEffect>
                                  </p:childTnLst>
                                </p:cTn>
                              </p:par>
                              <p:par>
                                <p:cTn id="70" presetID="22" presetClass="entr" presetSubtype="1" fill="hold" nodeType="with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wipe(up)">
                                      <p:cBhvr>
                                        <p:cTn id="72" dur="500"/>
                                        <p:tgtEl>
                                          <p:spTgt spid="80"/>
                                        </p:tgtEl>
                                      </p:cBhvr>
                                    </p:animEffect>
                                  </p:childTnLst>
                                </p:cTn>
                              </p:par>
                              <p:par>
                                <p:cTn id="73" presetID="22" presetClass="entr" presetSubtype="1" fill="hold" nodeType="withEffect">
                                  <p:stCondLst>
                                    <p:cond delay="0"/>
                                  </p:stCondLst>
                                  <p:childTnLst>
                                    <p:set>
                                      <p:cBhvr>
                                        <p:cTn id="74" dur="1" fill="hold">
                                          <p:stCondLst>
                                            <p:cond delay="0"/>
                                          </p:stCondLst>
                                        </p:cTn>
                                        <p:tgtEl>
                                          <p:spTgt spid="82"/>
                                        </p:tgtEl>
                                        <p:attrNameLst>
                                          <p:attrName>style.visibility</p:attrName>
                                        </p:attrNameLst>
                                      </p:cBhvr>
                                      <p:to>
                                        <p:strVal val="visible"/>
                                      </p:to>
                                    </p:set>
                                    <p:animEffect transition="in" filter="wipe(up)">
                                      <p:cBhvr>
                                        <p:cTn id="75" dur="500"/>
                                        <p:tgtEl>
                                          <p:spTgt spid="82"/>
                                        </p:tgtEl>
                                      </p:cBhvr>
                                    </p:animEffect>
                                  </p:childTnLst>
                                </p:cTn>
                              </p:par>
                              <p:par>
                                <p:cTn id="76" presetID="22" presetClass="entr" presetSubtype="1" fill="hold"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wipe(up)">
                                      <p:cBhvr>
                                        <p:cTn id="7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2" grpId="0" animBg="1"/>
      <p:bldP spid="25" grpId="0" animBg="1"/>
      <p:bldP spid="37"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532814" y="2574862"/>
            <a:ext cx="3485142"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业务： 实时业务，准实时业务</a:t>
            </a:r>
            <a:endParaRPr lang="zh-CN" altLang="en-US"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7555391" y="4147587"/>
            <a:ext cx="383509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对外唯一入口： </a:t>
            </a:r>
            <a:r>
              <a:rPr lang="en-US" altLang="zh-CN" dirty="0" smtClean="0">
                <a:latin typeface="微软雅黑 Light" panose="020B0502040204020203" pitchFamily="34" charset="-122"/>
                <a:ea typeface="微软雅黑 Light" panose="020B0502040204020203" pitchFamily="34" charset="-122"/>
              </a:rPr>
              <a:t>CRM API</a:t>
            </a:r>
            <a:r>
              <a:rPr lang="zh-CN" altLang="en-US" dirty="0" smtClean="0">
                <a:latin typeface="微软雅黑 Light" panose="020B0502040204020203" pitchFamily="34" charset="-122"/>
                <a:ea typeface="微软雅黑 Light" panose="020B0502040204020203" pitchFamily="34" charset="-122"/>
              </a:rPr>
              <a:t>接口服务</a:t>
            </a:r>
            <a:endParaRPr lang="zh-CN" altLang="en-US"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调度关系</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8" name="椭圆 17"/>
          <p:cNvSpPr/>
          <p:nvPr/>
        </p:nvSpPr>
        <p:spPr>
          <a:xfrm>
            <a:off x="6508881" y="248120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9" name="文本框 18"/>
          <p:cNvSpPr txBox="1"/>
          <p:nvPr/>
        </p:nvSpPr>
        <p:spPr>
          <a:xfrm>
            <a:off x="6679084" y="2574862"/>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0" name="椭圆 19"/>
          <p:cNvSpPr/>
          <p:nvPr/>
        </p:nvSpPr>
        <p:spPr>
          <a:xfrm>
            <a:off x="6508881" y="3265778"/>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 name="文本框 20"/>
          <p:cNvSpPr txBox="1"/>
          <p:nvPr/>
        </p:nvSpPr>
        <p:spPr>
          <a:xfrm>
            <a:off x="6633928" y="3359440"/>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2</a:t>
            </a:r>
            <a:endParaRPr lang="zh-CN" altLang="en-US" sz="2400" dirty="0">
              <a:solidFill>
                <a:schemeClr val="bg1"/>
              </a:solidFill>
              <a:latin typeface="Nexa Light" panose="02000000000000000000" pitchFamily="2" charset="0"/>
            </a:endParaRPr>
          </a:p>
        </p:txBody>
      </p:sp>
      <p:sp>
        <p:nvSpPr>
          <p:cNvPr id="22" name="椭圆 21"/>
          <p:cNvSpPr/>
          <p:nvPr/>
        </p:nvSpPr>
        <p:spPr>
          <a:xfrm>
            <a:off x="6508881" y="405035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3" name="文本框 22"/>
          <p:cNvSpPr txBox="1"/>
          <p:nvPr/>
        </p:nvSpPr>
        <p:spPr>
          <a:xfrm>
            <a:off x="6645217" y="4144018"/>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3</a:t>
            </a:r>
            <a:endParaRPr lang="zh-CN" altLang="en-US" sz="2400" dirty="0">
              <a:solidFill>
                <a:schemeClr val="bg1"/>
              </a:solidFill>
              <a:latin typeface="Nexa Light" panose="02000000000000000000" pitchFamily="2" charset="0"/>
            </a:endParaRPr>
          </a:p>
        </p:txBody>
      </p:sp>
      <p:sp>
        <p:nvSpPr>
          <p:cNvPr id="26" name="十角星 25"/>
          <p:cNvSpPr/>
          <p:nvPr/>
        </p:nvSpPr>
        <p:spPr>
          <a:xfrm>
            <a:off x="7402993" y="144235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核心：原子</a:t>
            </a:r>
            <a:r>
              <a:rPr lang="zh-CN" altLang="en-US" sz="1600" dirty="0">
                <a:latin typeface="微软雅黑 Light" panose="020B0502040204020203" pitchFamily="34" charset="-122"/>
                <a:ea typeface="微软雅黑 Light" panose="020B0502040204020203" pitchFamily="34" charset="-122"/>
              </a:rPr>
              <a:t>性</a:t>
            </a:r>
            <a:r>
              <a:rPr lang="zh-CN" altLang="en-US" sz="1600" dirty="0" smtClean="0">
                <a:latin typeface="微软雅黑 Light" panose="020B0502040204020203" pitchFamily="34" charset="-122"/>
                <a:ea typeface="微软雅黑 Light" panose="020B0502040204020203" pitchFamily="34" charset="-122"/>
              </a:rPr>
              <a:t>，低耦合，</a:t>
            </a:r>
            <a:r>
              <a:rPr lang="zh-CN" altLang="en-US" sz="1600" dirty="0">
                <a:latin typeface="微软雅黑 Light" panose="020B0502040204020203" pitchFamily="34" charset="-122"/>
                <a:ea typeface="微软雅黑 Light" panose="020B0502040204020203" pitchFamily="34" charset="-122"/>
              </a:rPr>
              <a:t>线条型</a:t>
            </a:r>
          </a:p>
        </p:txBody>
      </p:sp>
      <p:sp>
        <p:nvSpPr>
          <p:cNvPr id="27" name="文本框 26"/>
          <p:cNvSpPr txBox="1"/>
          <p:nvPr/>
        </p:nvSpPr>
        <p:spPr>
          <a:xfrm>
            <a:off x="7532814" y="3345706"/>
            <a:ext cx="4009774"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可配置服务：微服务池（插件化服务）</a:t>
            </a:r>
            <a:endParaRPr lang="zh-CN" altLang="en-US" dirty="0">
              <a:latin typeface="微软雅黑 Light" panose="020B0502040204020203" pitchFamily="34" charset="-122"/>
              <a:ea typeface="微软雅黑 Light" panose="020B0502040204020203" pitchFamily="34" charset="-122"/>
            </a:endParaRPr>
          </a:p>
        </p:txBody>
      </p:sp>
      <p:grpSp>
        <p:nvGrpSpPr>
          <p:cNvPr id="29" name="组合 28"/>
          <p:cNvGrpSpPr/>
          <p:nvPr/>
        </p:nvGrpSpPr>
        <p:grpSpPr>
          <a:xfrm>
            <a:off x="804758" y="1518811"/>
            <a:ext cx="4374306" cy="4069174"/>
            <a:chOff x="804758" y="1518811"/>
            <a:chExt cx="4374306" cy="4069174"/>
          </a:xfrm>
        </p:grpSpPr>
        <p:sp>
          <p:nvSpPr>
            <p:cNvPr id="30" name="环形箭头 29"/>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1" name="任意多边形 30"/>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32" name="任意多边形 31"/>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3" name="任意多边形 32"/>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4" name="任意多边形 33"/>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5" name="任意多边形 34"/>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36" name="任意多边形 35"/>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Tree>
    <p:extLst>
      <p:ext uri="{BB962C8B-B14F-4D97-AF65-F5344CB8AC3E}">
        <p14:creationId xmlns:p14="http://schemas.microsoft.com/office/powerpoint/2010/main" val="3417206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36768" y="80173"/>
            <a:ext cx="4699000" cy="707886"/>
          </a:xfrm>
          <a:prstGeom prst="rect">
            <a:avLst/>
          </a:prstGeom>
          <a:noFill/>
        </p:spPr>
        <p:txBody>
          <a:bodyPr wrap="square" rtlCol="0">
            <a:spAutoFit/>
          </a:bodyPr>
          <a:lstStyle/>
          <a:p>
            <a:pPr algn="ctr"/>
            <a:r>
              <a:rPr lang="en-US" altLang="zh-CN" sz="4000" dirty="0" smtClean="0">
                <a:solidFill>
                  <a:srgbClr val="F7B902"/>
                </a:solidFill>
                <a:latin typeface="微软雅黑 Light" panose="020B0502040204020203" pitchFamily="34" charset="-122"/>
                <a:ea typeface="微软雅黑 Light" panose="020B0502040204020203" pitchFamily="34" charset="-122"/>
              </a:rPr>
              <a:t>CRM7</a:t>
            </a:r>
            <a:r>
              <a:rPr lang="zh-CN" altLang="en-US" sz="4000" dirty="0">
                <a:solidFill>
                  <a:srgbClr val="F7B902"/>
                </a:solidFill>
                <a:latin typeface="微软雅黑 Light" panose="020B0502040204020203" pitchFamily="34" charset="-122"/>
                <a:ea typeface="微软雅黑 Light" panose="020B0502040204020203" pitchFamily="34" charset="-122"/>
              </a:rPr>
              <a:t>中心</a:t>
            </a:r>
            <a:r>
              <a:rPr lang="zh-CN" altLang="en-US" sz="4000" dirty="0" smtClean="0">
                <a:solidFill>
                  <a:srgbClr val="F7B902"/>
                </a:solidFill>
                <a:latin typeface="微软雅黑 Light" panose="020B0502040204020203" pitchFamily="34" charset="-122"/>
                <a:ea typeface="微软雅黑 Light" panose="020B0502040204020203" pitchFamily="34" charset="-122"/>
              </a:rPr>
              <a:t>管理平台</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4" name="圆角矩形 3"/>
          <p:cNvSpPr/>
          <p:nvPr/>
        </p:nvSpPr>
        <p:spPr>
          <a:xfrm>
            <a:off x="5023717" y="3018103"/>
            <a:ext cx="1062551" cy="648603"/>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CCMS</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（中心平台接口）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 name="圆角矩形 4"/>
          <p:cNvSpPr/>
          <p:nvPr/>
        </p:nvSpPr>
        <p:spPr>
          <a:xfrm>
            <a:off x="5046409" y="1897895"/>
            <a:ext cx="993446" cy="593306"/>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CCweb</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（中心</a:t>
            </a:r>
            <a:r>
              <a:rPr lang="en-US" altLang="zh-CN" sz="1200" dirty="0" smtClean="0">
                <a:solidFill>
                  <a:schemeClr val="tx1"/>
                </a:solidFill>
                <a:latin typeface="微软雅黑 Light" panose="020B0502040204020203" pitchFamily="34" charset="-122"/>
                <a:ea typeface="微软雅黑 Light" panose="020B0502040204020203" pitchFamily="34" charset="-122"/>
              </a:rPr>
              <a:t>PC</a:t>
            </a:r>
            <a:r>
              <a:rPr lang="zh-CN" altLang="en-US" sz="1200" dirty="0" smtClean="0">
                <a:solidFill>
                  <a:schemeClr val="tx1"/>
                </a:solidFill>
                <a:latin typeface="微软雅黑 Light" panose="020B0502040204020203" pitchFamily="34" charset="-122"/>
                <a:ea typeface="微软雅黑 Light" panose="020B0502040204020203" pitchFamily="34" charset="-122"/>
              </a:rPr>
              <a:t>前端）</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6" name="直接箭头连接符 5"/>
          <p:cNvCxnSpPr>
            <a:stCxn id="4" idx="0"/>
            <a:endCxn id="5" idx="2"/>
          </p:cNvCxnSpPr>
          <p:nvPr/>
        </p:nvCxnSpPr>
        <p:spPr>
          <a:xfrm flipH="1" flipV="1">
            <a:off x="5543132" y="2491201"/>
            <a:ext cx="11861" cy="52690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7867429" y="3078451"/>
            <a:ext cx="825186" cy="59330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统一平台</a:t>
            </a:r>
            <a:r>
              <a:rPr lang="en-US" altLang="zh-CN" sz="1200" dirty="0" smtClean="0">
                <a:solidFill>
                  <a:schemeClr val="tx1"/>
                </a:solidFill>
                <a:latin typeface="微软雅黑 Light" panose="020B0502040204020203" pitchFamily="34" charset="-122"/>
                <a:ea typeface="微软雅黑 Light" panose="020B0502040204020203" pitchFamily="34" charset="-122"/>
              </a:rPr>
              <a:t>S1</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8" name="剪去单角的矩形 7"/>
          <p:cNvSpPr/>
          <p:nvPr/>
        </p:nvSpPr>
        <p:spPr>
          <a:xfrm>
            <a:off x="5070021" y="4188614"/>
            <a:ext cx="996827" cy="742635"/>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CrmCenter</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 </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a:solidFill>
                  <a:schemeClr val="tx1"/>
                </a:solidFill>
                <a:latin typeface="微软雅黑 Light" panose="020B0502040204020203" pitchFamily="34" charset="-122"/>
                <a:ea typeface="微软雅黑 Light" panose="020B0502040204020203" pitchFamily="34" charset="-122"/>
              </a:rPr>
              <a:t>阿里云</a:t>
            </a:r>
            <a:r>
              <a:rPr lang="en-US" altLang="zh-CN" sz="1200" dirty="0">
                <a:solidFill>
                  <a:schemeClr val="tx1"/>
                </a:solidFill>
                <a:latin typeface="微软雅黑 Light" panose="020B0502040204020203" pitchFamily="34" charset="-122"/>
                <a:ea typeface="微软雅黑 Light" panose="020B0502040204020203" pitchFamily="34" charset="-122"/>
              </a:rPr>
              <a:t>RDS)</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9" name="直接箭头连接符 8"/>
          <p:cNvCxnSpPr>
            <a:stCxn id="4" idx="2"/>
            <a:endCxn id="8" idx="3"/>
          </p:cNvCxnSpPr>
          <p:nvPr/>
        </p:nvCxnSpPr>
        <p:spPr>
          <a:xfrm>
            <a:off x="5554993" y="3666706"/>
            <a:ext cx="13442" cy="521908"/>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1" name="圆角矩形 10"/>
          <p:cNvSpPr/>
          <p:nvPr/>
        </p:nvSpPr>
        <p:spPr>
          <a:xfrm>
            <a:off x="7749897" y="4213037"/>
            <a:ext cx="1062551" cy="648603"/>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CCAS</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（中心</a:t>
            </a:r>
            <a:r>
              <a:rPr lang="en-US" altLang="zh-CN" sz="1200" dirty="0" smtClean="0">
                <a:solidFill>
                  <a:schemeClr val="tx1"/>
                </a:solidFill>
                <a:latin typeface="微软雅黑 Light" panose="020B0502040204020203" pitchFamily="34" charset="-122"/>
                <a:ea typeface="微软雅黑 Light" panose="020B0502040204020203" pitchFamily="34" charset="-122"/>
              </a:rPr>
              <a:t>API</a:t>
            </a:r>
            <a:r>
              <a:rPr lang="zh-CN" altLang="en-US" sz="1200" dirty="0" smtClean="0">
                <a:solidFill>
                  <a:schemeClr val="tx1"/>
                </a:solidFill>
                <a:latin typeface="微软雅黑 Light" panose="020B0502040204020203" pitchFamily="34" charset="-122"/>
                <a:ea typeface="微软雅黑 Light" panose="020B0502040204020203" pitchFamily="34" charset="-122"/>
              </a:rPr>
              <a:t>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12" name="直接箭头连接符 11"/>
          <p:cNvCxnSpPr>
            <a:stCxn id="8" idx="0"/>
            <a:endCxn id="11" idx="1"/>
          </p:cNvCxnSpPr>
          <p:nvPr/>
        </p:nvCxnSpPr>
        <p:spPr>
          <a:xfrm flipV="1">
            <a:off x="6066848" y="4537339"/>
            <a:ext cx="1683049" cy="22593"/>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圆角矩形 12"/>
          <p:cNvSpPr/>
          <p:nvPr/>
        </p:nvSpPr>
        <p:spPr>
          <a:xfrm>
            <a:off x="7870281" y="1905575"/>
            <a:ext cx="825186" cy="59330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代理商平台</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14" name="肘形连接符 13"/>
          <p:cNvCxnSpPr>
            <a:stCxn id="7" idx="2"/>
            <a:endCxn id="11" idx="0"/>
          </p:cNvCxnSpPr>
          <p:nvPr/>
        </p:nvCxnSpPr>
        <p:spPr>
          <a:xfrm rot="16200000" flipH="1">
            <a:off x="8009957" y="3941821"/>
            <a:ext cx="541280" cy="1151"/>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3" idx="2"/>
            <a:endCxn id="7" idx="0"/>
          </p:cNvCxnSpPr>
          <p:nvPr/>
        </p:nvCxnSpPr>
        <p:spPr>
          <a:xfrm flipH="1">
            <a:off x="8280022" y="2498881"/>
            <a:ext cx="2852" cy="5795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272978" y="2560671"/>
            <a:ext cx="695459" cy="276999"/>
          </a:xfrm>
          <a:prstGeom prst="rect">
            <a:avLst/>
          </a:prstGeom>
          <a:noFill/>
        </p:spPr>
        <p:txBody>
          <a:bodyPr wrap="square" rtlCol="0">
            <a:spAutoFit/>
          </a:bodyPr>
          <a:lstStyle/>
          <a:p>
            <a:r>
              <a:rPr lang="en-US" altLang="zh-CN" sz="1200" dirty="0" smtClean="0">
                <a:latin typeface="微软雅黑 Light" panose="020B0502040204020203" pitchFamily="34" charset="-122"/>
                <a:ea typeface="微软雅黑 Light" panose="020B0502040204020203" pitchFamily="34" charset="-122"/>
              </a:rPr>
              <a:t>JSONP</a:t>
            </a:r>
            <a:endParaRPr lang="zh-CN" altLang="en-US" sz="1200" dirty="0">
              <a:latin typeface="微软雅黑 Light" panose="020B0502040204020203" pitchFamily="34" charset="-122"/>
              <a:ea typeface="微软雅黑 Light" panose="020B0502040204020203" pitchFamily="34" charset="-122"/>
            </a:endParaRPr>
          </a:p>
        </p:txBody>
      </p:sp>
      <p:sp>
        <p:nvSpPr>
          <p:cNvPr id="30" name="手杖形箭头 29"/>
          <p:cNvSpPr/>
          <p:nvPr/>
        </p:nvSpPr>
        <p:spPr>
          <a:xfrm rot="10800000">
            <a:off x="5272978" y="1905573"/>
            <a:ext cx="3092864" cy="3612445"/>
          </a:xfrm>
          <a:prstGeom prst="uturnArrow">
            <a:avLst>
              <a:gd name="adj1" fmla="val 4970"/>
              <a:gd name="adj2" fmla="val 8187"/>
              <a:gd name="adj3" fmla="val 16529"/>
              <a:gd name="adj4" fmla="val 43750"/>
              <a:gd name="adj5" fmla="val 100000"/>
            </a:avLst>
          </a:prstGeom>
          <a:ln>
            <a:solidFill>
              <a:schemeClr val="bg1"/>
            </a:solidFill>
          </a:ln>
          <a:effectLst/>
          <a:scene3d>
            <a:camera prst="orthographicFront">
              <a:rot lat="0" lon="0" rev="0"/>
            </a:camera>
            <a:lightRig rig="chilly" dir="t">
              <a:rot lat="0" lon="0" rev="18480000"/>
            </a:lightRig>
          </a:scene3d>
          <a:sp3d prstMaterial="clear">
            <a:bevelT h="635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solidFill>
                <a:schemeClr val="tx1"/>
              </a:solidFill>
            </a:endParaRPr>
          </a:p>
        </p:txBody>
      </p:sp>
      <p:sp>
        <p:nvSpPr>
          <p:cNvPr id="31" name="圆角矩形 30"/>
          <p:cNvSpPr/>
          <p:nvPr/>
        </p:nvSpPr>
        <p:spPr>
          <a:xfrm>
            <a:off x="2754486" y="1860419"/>
            <a:ext cx="1358641" cy="297865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CRM7</a:t>
            </a:r>
            <a:r>
              <a:rPr lang="zh-CN" altLang="en-US" sz="1200" dirty="0" smtClean="0">
                <a:solidFill>
                  <a:schemeClr val="tx1"/>
                </a:solidFill>
                <a:latin typeface="微软雅黑 Light" panose="020B0502040204020203" pitchFamily="34" charset="-122"/>
                <a:ea typeface="微软雅黑 Light" panose="020B0502040204020203" pitchFamily="34" charset="-122"/>
              </a:rPr>
              <a:t>商户管理平台</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41" name="直接箭头连接符 40"/>
          <p:cNvCxnSpPr>
            <a:stCxn id="4" idx="1"/>
            <a:endCxn id="31" idx="3"/>
          </p:cNvCxnSpPr>
          <p:nvPr/>
        </p:nvCxnSpPr>
        <p:spPr>
          <a:xfrm flipH="1">
            <a:off x="4113127" y="3342405"/>
            <a:ext cx="910590" cy="73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7788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环形箭头 19"/>
          <p:cNvSpPr/>
          <p:nvPr/>
        </p:nvSpPr>
        <p:spPr>
          <a:xfrm>
            <a:off x="3575990" y="1507522"/>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1" name="任意多边形 20"/>
          <p:cNvSpPr/>
          <p:nvPr/>
        </p:nvSpPr>
        <p:spPr>
          <a:xfrm>
            <a:off x="4853042" y="151304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22" name="任意多边形 21"/>
          <p:cNvSpPr/>
          <p:nvPr/>
        </p:nvSpPr>
        <p:spPr>
          <a:xfrm>
            <a:off x="6282660" y="233843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8000"/>
            </a:schemeClr>
          </a:fillRef>
          <a:effectRef idx="1">
            <a:schemeClr val="accent1">
              <a:alpha val="90000"/>
              <a:hueOff val="0"/>
              <a:satOff val="0"/>
              <a:lumOff val="0"/>
              <a:alphaOff val="-8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23" name="任意多边形 22"/>
          <p:cNvSpPr/>
          <p:nvPr/>
        </p:nvSpPr>
        <p:spPr>
          <a:xfrm>
            <a:off x="6282660" y="398921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24" name="任意多边形 23"/>
          <p:cNvSpPr/>
          <p:nvPr/>
        </p:nvSpPr>
        <p:spPr>
          <a:xfrm>
            <a:off x="4853042" y="4814605"/>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25" name="任意多边形 24"/>
          <p:cNvSpPr/>
          <p:nvPr/>
        </p:nvSpPr>
        <p:spPr>
          <a:xfrm>
            <a:off x="3423424" y="398921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26" name="任意多边形 25"/>
          <p:cNvSpPr/>
          <p:nvPr/>
        </p:nvSpPr>
        <p:spPr>
          <a:xfrm>
            <a:off x="3423424" y="233843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sp>
        <p:nvSpPr>
          <p:cNvPr id="15" name="文本框 14"/>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搭建架构</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30243819"/>
      </p:ext>
    </p:extLst>
  </p:cSld>
  <p:clrMapOvr>
    <a:masterClrMapping/>
  </p:clrMapOvr>
  <p:transition spd="slow">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剪去单角的矩形 138"/>
          <p:cNvSpPr/>
          <p:nvPr/>
        </p:nvSpPr>
        <p:spPr>
          <a:xfrm>
            <a:off x="2704992" y="4537615"/>
            <a:ext cx="1378430" cy="513426"/>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a:solidFill>
                  <a:schemeClr val="tx1"/>
                </a:solidFill>
                <a:latin typeface="微软雅黑 Light" panose="020B0502040204020203" pitchFamily="34" charset="-122"/>
                <a:ea typeface="微软雅黑 Light" panose="020B0502040204020203" pitchFamily="34" charset="-122"/>
              </a:rPr>
              <a:t>阿里</a:t>
            </a:r>
            <a:r>
              <a:rPr lang="zh-CN" altLang="en-US" sz="1200" dirty="0" smtClean="0">
                <a:solidFill>
                  <a:schemeClr val="tx1"/>
                </a:solidFill>
                <a:latin typeface="微软雅黑 Light" panose="020B0502040204020203" pitchFamily="34" charset="-122"/>
                <a:ea typeface="微软雅黑 Light" panose="020B0502040204020203" pitchFamily="34" charset="-122"/>
              </a:rPr>
              <a:t>云缓存</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428" name="圆角矩形 427"/>
          <p:cNvSpPr/>
          <p:nvPr/>
        </p:nvSpPr>
        <p:spPr>
          <a:xfrm>
            <a:off x="6309943" y="2824948"/>
            <a:ext cx="729881" cy="260125"/>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362" name="圆角矩形 361"/>
          <p:cNvSpPr/>
          <p:nvPr/>
        </p:nvSpPr>
        <p:spPr>
          <a:xfrm>
            <a:off x="3129771" y="2768636"/>
            <a:ext cx="771099" cy="286799"/>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360" name="剪去单角的矩形 359"/>
          <p:cNvSpPr/>
          <p:nvPr/>
        </p:nvSpPr>
        <p:spPr>
          <a:xfrm>
            <a:off x="5416688" y="4536241"/>
            <a:ext cx="1535498" cy="513426"/>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34" name="剪去单角的矩形 233"/>
          <p:cNvSpPr/>
          <p:nvPr/>
        </p:nvSpPr>
        <p:spPr>
          <a:xfrm>
            <a:off x="8472090" y="4552521"/>
            <a:ext cx="1313190" cy="482197"/>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11" name="圆角矩形 210"/>
          <p:cNvSpPr/>
          <p:nvPr/>
        </p:nvSpPr>
        <p:spPr>
          <a:xfrm>
            <a:off x="7713478" y="891874"/>
            <a:ext cx="1369130" cy="5522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09" name="圆角矩形 208"/>
          <p:cNvSpPr/>
          <p:nvPr/>
        </p:nvSpPr>
        <p:spPr>
          <a:xfrm>
            <a:off x="5779573" y="878687"/>
            <a:ext cx="1315892" cy="5531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08" name="圆角矩形 207"/>
          <p:cNvSpPr/>
          <p:nvPr/>
        </p:nvSpPr>
        <p:spPr>
          <a:xfrm>
            <a:off x="9288351" y="2814781"/>
            <a:ext cx="729881" cy="2601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07" name="圆角矩形 206"/>
          <p:cNvSpPr/>
          <p:nvPr/>
        </p:nvSpPr>
        <p:spPr>
          <a:xfrm>
            <a:off x="7730074" y="2818094"/>
            <a:ext cx="782984" cy="2693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06" name="圆角矩形 205"/>
          <p:cNvSpPr/>
          <p:nvPr/>
        </p:nvSpPr>
        <p:spPr>
          <a:xfrm>
            <a:off x="4932542" y="2808022"/>
            <a:ext cx="741832" cy="2785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3394207" y="57778"/>
            <a:ext cx="5082775" cy="707886"/>
          </a:xfrm>
          <a:prstGeom prst="rect">
            <a:avLst/>
          </a:prstGeom>
          <a:noFill/>
        </p:spPr>
        <p:txBody>
          <a:bodyPr wrap="square" rtlCol="0">
            <a:spAutoFit/>
          </a:bodyPr>
          <a:lstStyle/>
          <a:p>
            <a:pPr algn="ctr"/>
            <a:r>
              <a:rPr lang="en-US" altLang="zh-CN" sz="4000" dirty="0" smtClean="0">
                <a:solidFill>
                  <a:srgbClr val="F7B902"/>
                </a:solidFill>
                <a:latin typeface="微软雅黑 Light" panose="020B0502040204020203" pitchFamily="34" charset="-122"/>
                <a:ea typeface="微软雅黑 Light" panose="020B0502040204020203" pitchFamily="34" charset="-122"/>
              </a:rPr>
              <a:t>CRM7</a:t>
            </a:r>
            <a:r>
              <a:rPr lang="zh-CN" altLang="en-US" sz="4000" dirty="0" smtClean="0">
                <a:solidFill>
                  <a:srgbClr val="F7B902"/>
                </a:solidFill>
                <a:latin typeface="微软雅黑 Light" panose="020B0502040204020203" pitchFamily="34" charset="-122"/>
                <a:ea typeface="微软雅黑 Light" panose="020B0502040204020203" pitchFamily="34" charset="-122"/>
              </a:rPr>
              <a:t>商户管理平台</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49" name="圆角矩形 48"/>
          <p:cNvSpPr/>
          <p:nvPr/>
        </p:nvSpPr>
        <p:spPr>
          <a:xfrm>
            <a:off x="5871760" y="951443"/>
            <a:ext cx="1315892" cy="55314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Cweb</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PC</a:t>
            </a:r>
            <a:r>
              <a:rPr lang="zh-CN" altLang="en-US" sz="1200" dirty="0" smtClean="0">
                <a:solidFill>
                  <a:schemeClr val="tx1"/>
                </a:solidFill>
                <a:latin typeface="微软雅黑 Light" panose="020B0502040204020203" pitchFamily="34" charset="-122"/>
                <a:ea typeface="微软雅黑 Light" panose="020B0502040204020203" pitchFamily="34" charset="-122"/>
              </a:rPr>
              <a:t>前端）</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0" name="圆角矩形 49"/>
          <p:cNvSpPr/>
          <p:nvPr/>
        </p:nvSpPr>
        <p:spPr>
          <a:xfrm>
            <a:off x="7805665" y="959919"/>
            <a:ext cx="1369130" cy="55220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CPWeb</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a:solidFill>
                  <a:schemeClr val="tx1"/>
                </a:solidFill>
                <a:latin typeface="微软雅黑 Light" panose="020B0502040204020203" pitchFamily="34" charset="-122"/>
                <a:ea typeface="微软雅黑 Light" panose="020B0502040204020203" pitchFamily="34" charset="-122"/>
              </a:rPr>
              <a:t>手机</a:t>
            </a:r>
            <a:r>
              <a:rPr lang="zh-CN" altLang="en-US" sz="1200" dirty="0" smtClean="0">
                <a:solidFill>
                  <a:schemeClr val="tx1"/>
                </a:solidFill>
                <a:latin typeface="微软雅黑 Light" panose="020B0502040204020203" pitchFamily="34" charset="-122"/>
                <a:ea typeface="微软雅黑 Light" panose="020B0502040204020203" pitchFamily="34" charset="-122"/>
              </a:rPr>
              <a:t>前端）</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1" name="圆角矩形 50"/>
          <p:cNvSpPr/>
          <p:nvPr/>
        </p:nvSpPr>
        <p:spPr>
          <a:xfrm>
            <a:off x="5018264" y="2882226"/>
            <a:ext cx="741832" cy="2785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Cweb</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（商户后台接口）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2" name="圆角矩形 51"/>
          <p:cNvSpPr/>
          <p:nvPr/>
        </p:nvSpPr>
        <p:spPr>
          <a:xfrm>
            <a:off x="7824796" y="2895366"/>
            <a:ext cx="782984" cy="2693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Cweb</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（报表接口）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3" name="圆角矩形 52"/>
          <p:cNvSpPr/>
          <p:nvPr/>
        </p:nvSpPr>
        <p:spPr>
          <a:xfrm>
            <a:off x="9366972" y="2903278"/>
            <a:ext cx="729881" cy="2601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Cweb</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（交易接口）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84" name="剪去单角的矩形 83"/>
          <p:cNvSpPr/>
          <p:nvPr/>
        </p:nvSpPr>
        <p:spPr>
          <a:xfrm>
            <a:off x="5482736" y="4612482"/>
            <a:ext cx="1535498" cy="513426"/>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Crm</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master</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endParaRPr lang="en-US" altLang="zh-CN" sz="1200" dirty="0">
              <a:solidFill>
                <a:schemeClr val="tx1"/>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tx1"/>
                </a:solidFill>
                <a:latin typeface="微软雅黑 Light" panose="020B0502040204020203" pitchFamily="34" charset="-122"/>
                <a:ea typeface="微软雅黑 Light" panose="020B0502040204020203" pitchFamily="34" charset="-122"/>
              </a:rPr>
              <a:t>(</a:t>
            </a:r>
            <a:r>
              <a:rPr lang="zh-CN" altLang="en-US" sz="1200" dirty="0">
                <a:solidFill>
                  <a:schemeClr val="tx1"/>
                </a:solidFill>
                <a:latin typeface="微软雅黑 Light" panose="020B0502040204020203" pitchFamily="34" charset="-122"/>
                <a:ea typeface="微软雅黑 Light" panose="020B0502040204020203" pitchFamily="34" charset="-122"/>
              </a:rPr>
              <a:t>阿里云</a:t>
            </a:r>
            <a:r>
              <a:rPr lang="en-US" altLang="zh-CN" sz="1200" dirty="0">
                <a:solidFill>
                  <a:schemeClr val="tx1"/>
                </a:solidFill>
                <a:latin typeface="微软雅黑 Light" panose="020B0502040204020203" pitchFamily="34" charset="-122"/>
                <a:ea typeface="微软雅黑 Light" panose="020B0502040204020203" pitchFamily="34" charset="-122"/>
              </a:rPr>
              <a:t>RDS)</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91" name="剪去单角的矩形 90"/>
          <p:cNvSpPr/>
          <p:nvPr/>
        </p:nvSpPr>
        <p:spPr>
          <a:xfrm>
            <a:off x="8548598" y="4612813"/>
            <a:ext cx="1313190" cy="482197"/>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Crm</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slave</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endParaRPr lang="en-US" altLang="zh-CN" sz="1200" dirty="0">
              <a:solidFill>
                <a:schemeClr val="tx1"/>
              </a:solidFill>
              <a:latin typeface="微软雅黑 Light" panose="020B0502040204020203" pitchFamily="34" charset="-122"/>
              <a:ea typeface="微软雅黑 Light" panose="020B0502040204020203" pitchFamily="34" charset="-122"/>
            </a:endParaRPr>
          </a:p>
          <a:p>
            <a:pPr algn="ctr"/>
            <a:r>
              <a:rPr lang="en-US" altLang="zh-CN" sz="1200" dirty="0">
                <a:solidFill>
                  <a:schemeClr val="tx1"/>
                </a:solidFill>
                <a:latin typeface="微软雅黑 Light" panose="020B0502040204020203" pitchFamily="34" charset="-122"/>
                <a:ea typeface="微软雅黑 Light" panose="020B0502040204020203" pitchFamily="34" charset="-122"/>
              </a:rPr>
              <a:t>(</a:t>
            </a:r>
            <a:r>
              <a:rPr lang="zh-CN" altLang="en-US" sz="1200" dirty="0">
                <a:solidFill>
                  <a:schemeClr val="tx1"/>
                </a:solidFill>
                <a:latin typeface="微软雅黑 Light" panose="020B0502040204020203" pitchFamily="34" charset="-122"/>
                <a:ea typeface="微软雅黑 Light" panose="020B0502040204020203" pitchFamily="34" charset="-122"/>
              </a:rPr>
              <a:t>阿里云</a:t>
            </a:r>
            <a:r>
              <a:rPr lang="en-US" altLang="zh-CN" sz="1200" dirty="0">
                <a:solidFill>
                  <a:schemeClr val="tx1"/>
                </a:solidFill>
                <a:latin typeface="微软雅黑 Light" panose="020B0502040204020203" pitchFamily="34" charset="-122"/>
                <a:ea typeface="微软雅黑 Light" panose="020B0502040204020203" pitchFamily="34" charset="-122"/>
              </a:rPr>
              <a:t>RDS)</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95" name="直接箭头连接符 94"/>
          <p:cNvCxnSpPr>
            <a:stCxn id="84" idx="0"/>
            <a:endCxn id="91" idx="2"/>
          </p:cNvCxnSpPr>
          <p:nvPr/>
        </p:nvCxnSpPr>
        <p:spPr>
          <a:xfrm flipV="1">
            <a:off x="7018234" y="4853912"/>
            <a:ext cx="1530364" cy="1528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6" name="文本框 95"/>
          <p:cNvSpPr txBox="1"/>
          <p:nvPr/>
        </p:nvSpPr>
        <p:spPr>
          <a:xfrm>
            <a:off x="7438633" y="4603698"/>
            <a:ext cx="1173117" cy="276999"/>
          </a:xfrm>
          <a:prstGeom prst="rect">
            <a:avLst/>
          </a:prstGeom>
          <a:noFill/>
        </p:spPr>
        <p:txBody>
          <a:bodyPr wrap="square" rtlCol="0">
            <a:spAutoFit/>
          </a:bodyPr>
          <a:lstStyle/>
          <a:p>
            <a:r>
              <a:rPr lang="zh-CN" altLang="en-US" sz="1200" dirty="0" smtClean="0">
                <a:latin typeface="微软雅黑 Light" panose="020B0502040204020203" pitchFamily="34" charset="-122"/>
                <a:ea typeface="微软雅黑 Light" panose="020B0502040204020203" pitchFamily="34" charset="-122"/>
              </a:rPr>
              <a:t>数据同步</a:t>
            </a:r>
            <a:endParaRPr lang="zh-CN" altLang="en-US" sz="1200" dirty="0">
              <a:latin typeface="微软雅黑 Light" panose="020B0502040204020203" pitchFamily="34" charset="-122"/>
              <a:ea typeface="微软雅黑 Light" panose="020B0502040204020203" pitchFamily="34" charset="-122"/>
            </a:endParaRPr>
          </a:p>
        </p:txBody>
      </p:sp>
      <p:sp>
        <p:nvSpPr>
          <p:cNvPr id="118" name="圆角矩形 117"/>
          <p:cNvSpPr/>
          <p:nvPr/>
        </p:nvSpPr>
        <p:spPr>
          <a:xfrm>
            <a:off x="3206279" y="2844567"/>
            <a:ext cx="771099" cy="286799"/>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CAS</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API</a:t>
            </a:r>
            <a:r>
              <a:rPr lang="zh-CN" altLang="en-US" sz="1200" dirty="0" smtClean="0">
                <a:solidFill>
                  <a:schemeClr val="tx1"/>
                </a:solidFill>
                <a:latin typeface="微软雅黑 Light" panose="020B0502040204020203" pitchFamily="34" charset="-122"/>
                <a:ea typeface="微软雅黑 Light" panose="020B0502040204020203" pitchFamily="34" charset="-122"/>
              </a:rPr>
              <a:t>平台）</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135" name="肘形连接符 134"/>
          <p:cNvCxnSpPr>
            <a:stCxn id="51" idx="0"/>
            <a:endCxn id="50" idx="2"/>
          </p:cNvCxnSpPr>
          <p:nvPr/>
        </p:nvCxnSpPr>
        <p:spPr>
          <a:xfrm rot="5400000" flipH="1" flipV="1">
            <a:off x="6254654" y="646650"/>
            <a:ext cx="1370103" cy="31010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肘形连接符 136"/>
          <p:cNvCxnSpPr>
            <a:stCxn id="52" idx="0"/>
            <a:endCxn id="50" idx="2"/>
          </p:cNvCxnSpPr>
          <p:nvPr/>
        </p:nvCxnSpPr>
        <p:spPr>
          <a:xfrm rot="5400000" flipH="1" flipV="1">
            <a:off x="7661638" y="2066774"/>
            <a:ext cx="1383243" cy="2739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肘形连接符 166"/>
          <p:cNvCxnSpPr>
            <a:stCxn id="53" idx="0"/>
            <a:endCxn id="49" idx="2"/>
          </p:cNvCxnSpPr>
          <p:nvPr/>
        </p:nvCxnSpPr>
        <p:spPr>
          <a:xfrm rot="16200000" flipV="1">
            <a:off x="7431467" y="602831"/>
            <a:ext cx="1398687" cy="32022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27" name="圆角矩形 426"/>
          <p:cNvSpPr/>
          <p:nvPr/>
        </p:nvSpPr>
        <p:spPr>
          <a:xfrm>
            <a:off x="6395748" y="2911311"/>
            <a:ext cx="729881" cy="260125"/>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Cmarket</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营销接口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432" name="肘形连接符 431"/>
          <p:cNvCxnSpPr>
            <a:stCxn id="427" idx="0"/>
            <a:endCxn id="49" idx="2"/>
          </p:cNvCxnSpPr>
          <p:nvPr/>
        </p:nvCxnSpPr>
        <p:spPr>
          <a:xfrm rot="16200000" flipV="1">
            <a:off x="5941838" y="2092459"/>
            <a:ext cx="1406720" cy="2309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剪去单角的矩形 137"/>
          <p:cNvSpPr/>
          <p:nvPr/>
        </p:nvSpPr>
        <p:spPr>
          <a:xfrm>
            <a:off x="2782412" y="4623984"/>
            <a:ext cx="1378430" cy="513426"/>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Redis</a:t>
            </a:r>
          </a:p>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a:solidFill>
                  <a:schemeClr val="tx1"/>
                </a:solidFill>
                <a:latin typeface="微软雅黑 Light" panose="020B0502040204020203" pitchFamily="34" charset="-122"/>
                <a:ea typeface="微软雅黑 Light" panose="020B0502040204020203" pitchFamily="34" charset="-122"/>
              </a:rPr>
              <a:t>阿里</a:t>
            </a:r>
            <a:r>
              <a:rPr lang="zh-CN" altLang="en-US" sz="1200" dirty="0" smtClean="0">
                <a:solidFill>
                  <a:schemeClr val="tx1"/>
                </a:solidFill>
                <a:latin typeface="微软雅黑 Light" panose="020B0502040204020203" pitchFamily="34" charset="-122"/>
                <a:ea typeface="微软雅黑 Light" panose="020B0502040204020203" pitchFamily="34" charset="-122"/>
              </a:rPr>
              <a:t>云缓存</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43" name="圆角矩形 42"/>
          <p:cNvSpPr/>
          <p:nvPr/>
        </p:nvSpPr>
        <p:spPr>
          <a:xfrm>
            <a:off x="6211829" y="2671484"/>
            <a:ext cx="1079126" cy="631976"/>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44" name="圆角矩形 43"/>
          <p:cNvSpPr/>
          <p:nvPr/>
        </p:nvSpPr>
        <p:spPr>
          <a:xfrm>
            <a:off x="3035756" y="2616901"/>
            <a:ext cx="1140067" cy="696781"/>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46" name="圆角矩形 45"/>
          <p:cNvSpPr/>
          <p:nvPr/>
        </p:nvSpPr>
        <p:spPr>
          <a:xfrm>
            <a:off x="9190237" y="2661317"/>
            <a:ext cx="1079126" cy="6319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47" name="圆角矩形 46"/>
          <p:cNvSpPr/>
          <p:nvPr/>
        </p:nvSpPr>
        <p:spPr>
          <a:xfrm>
            <a:off x="7619255" y="2658051"/>
            <a:ext cx="1157638" cy="6543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48" name="圆角矩形 47"/>
          <p:cNvSpPr/>
          <p:nvPr/>
        </p:nvSpPr>
        <p:spPr>
          <a:xfrm>
            <a:off x="4776722" y="2638587"/>
            <a:ext cx="1096794" cy="67682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4" name="圆角矩形 53"/>
          <p:cNvSpPr/>
          <p:nvPr/>
        </p:nvSpPr>
        <p:spPr>
          <a:xfrm>
            <a:off x="4862444" y="2712791"/>
            <a:ext cx="1096794" cy="67682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Crm</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（商户后台接口）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5" name="圆角矩形 54"/>
          <p:cNvSpPr/>
          <p:nvPr/>
        </p:nvSpPr>
        <p:spPr>
          <a:xfrm>
            <a:off x="7713977" y="2735323"/>
            <a:ext cx="1157638" cy="6543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Creport</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（报表接口）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6" name="圆角矩形 55"/>
          <p:cNvSpPr/>
          <p:nvPr/>
        </p:nvSpPr>
        <p:spPr>
          <a:xfrm>
            <a:off x="9268858" y="2749814"/>
            <a:ext cx="1079126" cy="6319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Cpos</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（交易接口）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58" name="圆角矩形 57"/>
          <p:cNvSpPr/>
          <p:nvPr/>
        </p:nvSpPr>
        <p:spPr>
          <a:xfrm>
            <a:off x="3112264" y="2692832"/>
            <a:ext cx="1140067" cy="696781"/>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Cas</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API</a:t>
            </a:r>
            <a:r>
              <a:rPr lang="zh-CN" altLang="en-US" sz="1200" dirty="0" smtClean="0">
                <a:solidFill>
                  <a:schemeClr val="tx1"/>
                </a:solidFill>
                <a:latin typeface="微软雅黑 Light" panose="020B0502040204020203" pitchFamily="34" charset="-122"/>
                <a:ea typeface="微软雅黑 Light" panose="020B0502040204020203" pitchFamily="34" charset="-122"/>
              </a:rPr>
              <a:t>平台）</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61" name="圆角矩形 60"/>
          <p:cNvSpPr/>
          <p:nvPr/>
        </p:nvSpPr>
        <p:spPr>
          <a:xfrm>
            <a:off x="6297634" y="2757847"/>
            <a:ext cx="1079126" cy="631976"/>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Cmarket</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营销接口</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22" name="直接箭头连接符 21"/>
          <p:cNvCxnSpPr>
            <a:stCxn id="138" idx="3"/>
            <a:endCxn id="58" idx="2"/>
          </p:cNvCxnSpPr>
          <p:nvPr/>
        </p:nvCxnSpPr>
        <p:spPr>
          <a:xfrm flipV="1">
            <a:off x="3471627" y="3389613"/>
            <a:ext cx="210671" cy="12343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4" idx="2"/>
            <a:endCxn id="138" idx="3"/>
          </p:cNvCxnSpPr>
          <p:nvPr/>
        </p:nvCxnSpPr>
        <p:spPr>
          <a:xfrm flipH="1">
            <a:off x="3471627" y="3389613"/>
            <a:ext cx="1939214" cy="1234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61" idx="2"/>
            <a:endCxn id="138" idx="3"/>
          </p:cNvCxnSpPr>
          <p:nvPr/>
        </p:nvCxnSpPr>
        <p:spPr>
          <a:xfrm flipH="1">
            <a:off x="3471627" y="3389823"/>
            <a:ext cx="3365570" cy="12341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5" idx="2"/>
            <a:endCxn id="138" idx="3"/>
          </p:cNvCxnSpPr>
          <p:nvPr/>
        </p:nvCxnSpPr>
        <p:spPr>
          <a:xfrm flipH="1">
            <a:off x="3471627" y="3389659"/>
            <a:ext cx="4821169" cy="1234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6" idx="2"/>
            <a:endCxn id="138" idx="3"/>
          </p:cNvCxnSpPr>
          <p:nvPr/>
        </p:nvCxnSpPr>
        <p:spPr>
          <a:xfrm flipH="1">
            <a:off x="3471627" y="3381790"/>
            <a:ext cx="6336794" cy="12421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8" idx="2"/>
            <a:endCxn id="84" idx="3"/>
          </p:cNvCxnSpPr>
          <p:nvPr/>
        </p:nvCxnSpPr>
        <p:spPr>
          <a:xfrm>
            <a:off x="3682298" y="3389613"/>
            <a:ext cx="2568187" cy="12228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直接箭头连接符 35"/>
          <p:cNvCxnSpPr>
            <a:stCxn id="54" idx="2"/>
            <a:endCxn id="84" idx="3"/>
          </p:cNvCxnSpPr>
          <p:nvPr/>
        </p:nvCxnSpPr>
        <p:spPr>
          <a:xfrm>
            <a:off x="5410841" y="3389613"/>
            <a:ext cx="839644" cy="12228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直接箭头连接符 37"/>
          <p:cNvCxnSpPr>
            <a:stCxn id="61" idx="2"/>
            <a:endCxn id="84" idx="3"/>
          </p:cNvCxnSpPr>
          <p:nvPr/>
        </p:nvCxnSpPr>
        <p:spPr>
          <a:xfrm flipH="1">
            <a:off x="6250485" y="3389823"/>
            <a:ext cx="586712" cy="122265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直接箭头连接符 39"/>
          <p:cNvCxnSpPr>
            <a:stCxn id="56" idx="2"/>
            <a:endCxn id="84" idx="3"/>
          </p:cNvCxnSpPr>
          <p:nvPr/>
        </p:nvCxnSpPr>
        <p:spPr>
          <a:xfrm flipH="1">
            <a:off x="6250485" y="3381790"/>
            <a:ext cx="3557936" cy="12306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2" name="直接箭头连接符 41"/>
          <p:cNvCxnSpPr>
            <a:stCxn id="91" idx="3"/>
            <a:endCxn id="56" idx="2"/>
          </p:cNvCxnSpPr>
          <p:nvPr/>
        </p:nvCxnSpPr>
        <p:spPr>
          <a:xfrm flipV="1">
            <a:off x="9205193" y="3381790"/>
            <a:ext cx="603228" cy="123102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3" name="直接箭头连接符 62"/>
          <p:cNvCxnSpPr>
            <a:stCxn id="91" idx="3"/>
            <a:endCxn id="55" idx="2"/>
          </p:cNvCxnSpPr>
          <p:nvPr/>
        </p:nvCxnSpPr>
        <p:spPr>
          <a:xfrm flipH="1" flipV="1">
            <a:off x="8292796" y="3389659"/>
            <a:ext cx="912397" cy="122315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6" name="直接箭头连接符 65"/>
          <p:cNvCxnSpPr>
            <a:stCxn id="91" idx="3"/>
            <a:endCxn id="61" idx="2"/>
          </p:cNvCxnSpPr>
          <p:nvPr/>
        </p:nvCxnSpPr>
        <p:spPr>
          <a:xfrm flipH="1" flipV="1">
            <a:off x="6837197" y="3389823"/>
            <a:ext cx="2367996" cy="122299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a:stCxn id="91" idx="3"/>
            <a:endCxn id="54" idx="2"/>
          </p:cNvCxnSpPr>
          <p:nvPr/>
        </p:nvCxnSpPr>
        <p:spPr>
          <a:xfrm flipH="1" flipV="1">
            <a:off x="5410841" y="3389613"/>
            <a:ext cx="3794352" cy="12232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a:stCxn id="91" idx="3"/>
            <a:endCxn id="58" idx="2"/>
          </p:cNvCxnSpPr>
          <p:nvPr/>
        </p:nvCxnSpPr>
        <p:spPr>
          <a:xfrm flipH="1" flipV="1">
            <a:off x="3682298" y="3389613"/>
            <a:ext cx="5522895" cy="12232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7" name="圆角矩形 56"/>
          <p:cNvSpPr/>
          <p:nvPr/>
        </p:nvSpPr>
        <p:spPr>
          <a:xfrm>
            <a:off x="976450" y="1552737"/>
            <a:ext cx="1115708" cy="297865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  外部平台（中心平台）</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4" name="直接箭头连接符 3"/>
          <p:cNvCxnSpPr>
            <a:stCxn id="58" idx="1"/>
            <a:endCxn id="57" idx="3"/>
          </p:cNvCxnSpPr>
          <p:nvPr/>
        </p:nvCxnSpPr>
        <p:spPr>
          <a:xfrm flipH="1">
            <a:off x="2092158" y="3041223"/>
            <a:ext cx="1020106" cy="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圆角矩形 61"/>
          <p:cNvSpPr/>
          <p:nvPr/>
        </p:nvSpPr>
        <p:spPr>
          <a:xfrm>
            <a:off x="10745228" y="1569861"/>
            <a:ext cx="926216" cy="297865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交易服务</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6" name="直接箭头连接符 5"/>
          <p:cNvCxnSpPr>
            <a:stCxn id="56" idx="3"/>
            <a:endCxn id="62" idx="1"/>
          </p:cNvCxnSpPr>
          <p:nvPr/>
        </p:nvCxnSpPr>
        <p:spPr>
          <a:xfrm flipV="1">
            <a:off x="10347984" y="3059190"/>
            <a:ext cx="397244" cy="66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867066" y="2086029"/>
            <a:ext cx="1747205" cy="461665"/>
          </a:xfrm>
          <a:prstGeom prst="rect">
            <a:avLst/>
          </a:prstGeom>
          <a:noFill/>
        </p:spPr>
        <p:txBody>
          <a:bodyPr wrap="square" rtlCol="0">
            <a:spAutoFit/>
          </a:bodyPr>
          <a:lstStyle/>
          <a:p>
            <a:r>
              <a:rPr lang="zh-CN" altLang="en-US" sz="1200" dirty="0" smtClean="0">
                <a:latin typeface="微软雅黑 Light" panose="020B0502040204020203" pitchFamily="34" charset="-122"/>
                <a:ea typeface="微软雅黑 Light" panose="020B0502040204020203" pitchFamily="34" charset="-122"/>
              </a:rPr>
              <a:t>对外唯一入口： </a:t>
            </a:r>
            <a:r>
              <a:rPr lang="en-US" altLang="zh-CN" sz="1200" dirty="0" smtClean="0">
                <a:latin typeface="微软雅黑 Light" panose="020B0502040204020203" pitchFamily="34" charset="-122"/>
                <a:ea typeface="微软雅黑 Light" panose="020B0502040204020203" pitchFamily="34" charset="-122"/>
              </a:rPr>
              <a:t>CRM API</a:t>
            </a:r>
            <a:r>
              <a:rPr lang="zh-CN" altLang="en-US" sz="1200" dirty="0" smtClean="0">
                <a:latin typeface="微软雅黑 Light" panose="020B0502040204020203" pitchFamily="34" charset="-122"/>
                <a:ea typeface="微软雅黑 Light" panose="020B0502040204020203" pitchFamily="34" charset="-122"/>
              </a:rPr>
              <a:t>接口服务</a:t>
            </a:r>
            <a:endParaRPr lang="zh-CN" altLang="en-US" sz="1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68888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532814" y="2574862"/>
            <a:ext cx="3485142"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业务： 实时业务，准实时业务</a:t>
            </a:r>
            <a:endParaRPr lang="zh-CN" altLang="en-US"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7565724" y="4190184"/>
            <a:ext cx="383509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对外唯一入口： </a:t>
            </a:r>
            <a:r>
              <a:rPr lang="en-US" altLang="zh-CN" dirty="0" smtClean="0">
                <a:latin typeface="微软雅黑 Light" panose="020B0502040204020203" pitchFamily="34" charset="-122"/>
                <a:ea typeface="微软雅黑 Light" panose="020B0502040204020203" pitchFamily="34" charset="-122"/>
              </a:rPr>
              <a:t>CRM API</a:t>
            </a:r>
            <a:r>
              <a:rPr lang="zh-CN" altLang="en-US" dirty="0" smtClean="0">
                <a:latin typeface="微软雅黑 Light" panose="020B0502040204020203" pitchFamily="34" charset="-122"/>
                <a:ea typeface="微软雅黑 Light" panose="020B0502040204020203" pitchFamily="34" charset="-122"/>
              </a:rPr>
              <a:t>接口服务</a:t>
            </a:r>
            <a:endParaRPr lang="zh-CN" altLang="en-US" dirty="0">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7565724" y="4865633"/>
            <a:ext cx="215617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整体：数据流向</a:t>
            </a:r>
            <a:endParaRPr lang="zh-CN" altLang="en-US"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调度关系</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8" name="椭圆 17"/>
          <p:cNvSpPr/>
          <p:nvPr/>
        </p:nvSpPr>
        <p:spPr>
          <a:xfrm>
            <a:off x="6508881" y="248120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9" name="文本框 18"/>
          <p:cNvSpPr txBox="1"/>
          <p:nvPr/>
        </p:nvSpPr>
        <p:spPr>
          <a:xfrm>
            <a:off x="6679084" y="2574862"/>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0" name="椭圆 19"/>
          <p:cNvSpPr/>
          <p:nvPr/>
        </p:nvSpPr>
        <p:spPr>
          <a:xfrm>
            <a:off x="6508881" y="3265778"/>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 name="文本框 20"/>
          <p:cNvSpPr txBox="1"/>
          <p:nvPr/>
        </p:nvSpPr>
        <p:spPr>
          <a:xfrm>
            <a:off x="6633928" y="3359440"/>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2</a:t>
            </a:r>
            <a:endParaRPr lang="zh-CN" altLang="en-US" sz="2400" dirty="0">
              <a:solidFill>
                <a:schemeClr val="bg1"/>
              </a:solidFill>
              <a:latin typeface="Nexa Light" panose="02000000000000000000" pitchFamily="2" charset="0"/>
            </a:endParaRPr>
          </a:p>
        </p:txBody>
      </p:sp>
      <p:sp>
        <p:nvSpPr>
          <p:cNvPr id="22" name="椭圆 21"/>
          <p:cNvSpPr/>
          <p:nvPr/>
        </p:nvSpPr>
        <p:spPr>
          <a:xfrm>
            <a:off x="6508881" y="405035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3" name="文本框 22"/>
          <p:cNvSpPr txBox="1"/>
          <p:nvPr/>
        </p:nvSpPr>
        <p:spPr>
          <a:xfrm>
            <a:off x="6645217" y="4144018"/>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3</a:t>
            </a:r>
            <a:endParaRPr lang="zh-CN" altLang="en-US" sz="2400" dirty="0">
              <a:solidFill>
                <a:schemeClr val="bg1"/>
              </a:solidFill>
              <a:latin typeface="Nexa Light" panose="02000000000000000000" pitchFamily="2" charset="0"/>
            </a:endParaRPr>
          </a:p>
        </p:txBody>
      </p:sp>
      <p:sp>
        <p:nvSpPr>
          <p:cNvPr id="24" name="椭圆 23"/>
          <p:cNvSpPr/>
          <p:nvPr/>
        </p:nvSpPr>
        <p:spPr>
          <a:xfrm>
            <a:off x="6508881" y="476264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5" name="文本框 24"/>
          <p:cNvSpPr txBox="1"/>
          <p:nvPr/>
        </p:nvSpPr>
        <p:spPr>
          <a:xfrm>
            <a:off x="6633928" y="4839342"/>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4</a:t>
            </a:r>
            <a:endParaRPr lang="zh-CN" altLang="en-US" sz="2400" dirty="0">
              <a:solidFill>
                <a:schemeClr val="bg1"/>
              </a:solidFill>
              <a:latin typeface="Nexa Light" panose="02000000000000000000" pitchFamily="2" charset="0"/>
            </a:endParaRPr>
          </a:p>
        </p:txBody>
      </p:sp>
      <p:sp>
        <p:nvSpPr>
          <p:cNvPr id="26" name="十角星 25"/>
          <p:cNvSpPr/>
          <p:nvPr/>
        </p:nvSpPr>
        <p:spPr>
          <a:xfrm>
            <a:off x="7402993" y="144235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核心：原子</a:t>
            </a:r>
            <a:r>
              <a:rPr lang="zh-CN" altLang="en-US" sz="1600" dirty="0">
                <a:latin typeface="微软雅黑 Light" panose="020B0502040204020203" pitchFamily="34" charset="-122"/>
                <a:ea typeface="微软雅黑 Light" panose="020B0502040204020203" pitchFamily="34" charset="-122"/>
              </a:rPr>
              <a:t>性</a:t>
            </a:r>
            <a:r>
              <a:rPr lang="zh-CN" altLang="en-US" sz="1600" dirty="0" smtClean="0">
                <a:latin typeface="微软雅黑 Light" panose="020B0502040204020203" pitchFamily="34" charset="-122"/>
                <a:ea typeface="微软雅黑 Light" panose="020B0502040204020203" pitchFamily="34" charset="-122"/>
              </a:rPr>
              <a:t>，低耦合，</a:t>
            </a:r>
            <a:r>
              <a:rPr lang="zh-CN" altLang="en-US" sz="1600" dirty="0">
                <a:latin typeface="微软雅黑 Light" panose="020B0502040204020203" pitchFamily="34" charset="-122"/>
                <a:ea typeface="微软雅黑 Light" panose="020B0502040204020203" pitchFamily="34" charset="-122"/>
              </a:rPr>
              <a:t>线条型</a:t>
            </a:r>
          </a:p>
        </p:txBody>
      </p:sp>
      <p:sp>
        <p:nvSpPr>
          <p:cNvPr id="27" name="文本框 26"/>
          <p:cNvSpPr txBox="1"/>
          <p:nvPr/>
        </p:nvSpPr>
        <p:spPr>
          <a:xfrm>
            <a:off x="7532814" y="3405606"/>
            <a:ext cx="4009774"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可配置服务：微服务池（插件化服务）</a:t>
            </a:r>
            <a:endParaRPr lang="zh-CN" altLang="en-US" dirty="0">
              <a:latin typeface="微软雅黑 Light" panose="020B0502040204020203" pitchFamily="34" charset="-122"/>
              <a:ea typeface="微软雅黑 Light" panose="020B0502040204020203" pitchFamily="34" charset="-122"/>
            </a:endParaRPr>
          </a:p>
        </p:txBody>
      </p:sp>
      <p:grpSp>
        <p:nvGrpSpPr>
          <p:cNvPr id="28" name="组合 27"/>
          <p:cNvGrpSpPr/>
          <p:nvPr/>
        </p:nvGrpSpPr>
        <p:grpSpPr>
          <a:xfrm>
            <a:off x="804758" y="1518811"/>
            <a:ext cx="4374306" cy="4069174"/>
            <a:chOff x="804758" y="1518811"/>
            <a:chExt cx="4374306" cy="4069174"/>
          </a:xfrm>
        </p:grpSpPr>
        <p:sp>
          <p:nvSpPr>
            <p:cNvPr id="29" name="环形箭头 28"/>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31" name="任意多边形 30"/>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2" name="任意多边形 31"/>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3" name="任意多边形 32"/>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4" name="任意多边形 33"/>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35" name="任意多边形 34"/>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Tree>
    <p:extLst>
      <p:ext uri="{BB962C8B-B14F-4D97-AF65-F5344CB8AC3E}">
        <p14:creationId xmlns:p14="http://schemas.microsoft.com/office/powerpoint/2010/main" val="446687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4"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剪去单角的矩形 155"/>
          <p:cNvSpPr/>
          <p:nvPr/>
        </p:nvSpPr>
        <p:spPr>
          <a:xfrm>
            <a:off x="4346566" y="2866454"/>
            <a:ext cx="916115" cy="409588"/>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800" dirty="0">
              <a:solidFill>
                <a:schemeClr val="tx1"/>
              </a:solidFill>
              <a:latin typeface="微软雅黑 Light" panose="020B0502040204020203" pitchFamily="34" charset="-122"/>
              <a:ea typeface="微软雅黑 Light" panose="020B0502040204020203" pitchFamily="34" charset="-122"/>
            </a:endParaRPr>
          </a:p>
        </p:txBody>
      </p:sp>
      <p:sp>
        <p:nvSpPr>
          <p:cNvPr id="130" name="圆角矩形 129"/>
          <p:cNvSpPr/>
          <p:nvPr/>
        </p:nvSpPr>
        <p:spPr>
          <a:xfrm>
            <a:off x="8489118" y="1895903"/>
            <a:ext cx="1087762"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129" name="圆角矩形 128"/>
          <p:cNvSpPr/>
          <p:nvPr/>
        </p:nvSpPr>
        <p:spPr>
          <a:xfrm>
            <a:off x="7139697" y="2808236"/>
            <a:ext cx="865652"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128" name="剪去单角的矩形 127"/>
          <p:cNvSpPr/>
          <p:nvPr/>
        </p:nvSpPr>
        <p:spPr>
          <a:xfrm>
            <a:off x="7154965" y="1609025"/>
            <a:ext cx="688248" cy="320693"/>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127" name="剪去单角的矩形 126"/>
          <p:cNvSpPr/>
          <p:nvPr/>
        </p:nvSpPr>
        <p:spPr>
          <a:xfrm>
            <a:off x="7243816" y="1685032"/>
            <a:ext cx="688248" cy="320693"/>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123" name="圆角矩形 122"/>
          <p:cNvSpPr/>
          <p:nvPr/>
        </p:nvSpPr>
        <p:spPr>
          <a:xfrm>
            <a:off x="8527512" y="1395728"/>
            <a:ext cx="858097"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122" name="圆角矩形 121"/>
          <p:cNvSpPr/>
          <p:nvPr/>
        </p:nvSpPr>
        <p:spPr>
          <a:xfrm>
            <a:off x="8503972" y="930766"/>
            <a:ext cx="858097"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121" name="圆角矩形 120"/>
          <p:cNvSpPr/>
          <p:nvPr/>
        </p:nvSpPr>
        <p:spPr>
          <a:xfrm>
            <a:off x="7149350" y="930538"/>
            <a:ext cx="865652"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428" name="圆角矩形 427"/>
          <p:cNvSpPr/>
          <p:nvPr/>
        </p:nvSpPr>
        <p:spPr>
          <a:xfrm>
            <a:off x="3506063" y="1729928"/>
            <a:ext cx="729881" cy="260125"/>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362" name="圆角矩形 361"/>
          <p:cNvSpPr/>
          <p:nvPr/>
        </p:nvSpPr>
        <p:spPr>
          <a:xfrm>
            <a:off x="5484986" y="3663725"/>
            <a:ext cx="712746" cy="257705"/>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361" name="圆角矩形 360"/>
          <p:cNvSpPr/>
          <p:nvPr/>
        </p:nvSpPr>
        <p:spPr>
          <a:xfrm>
            <a:off x="2193386" y="4514352"/>
            <a:ext cx="799456" cy="277240"/>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11" name="圆角矩形 210"/>
          <p:cNvSpPr/>
          <p:nvPr/>
        </p:nvSpPr>
        <p:spPr>
          <a:xfrm>
            <a:off x="4863173" y="798854"/>
            <a:ext cx="790540" cy="26256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09" name="圆角矩形 208"/>
          <p:cNvSpPr/>
          <p:nvPr/>
        </p:nvSpPr>
        <p:spPr>
          <a:xfrm>
            <a:off x="2938729" y="792852"/>
            <a:ext cx="735624" cy="2562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08" name="圆角矩形 207"/>
          <p:cNvSpPr/>
          <p:nvPr/>
        </p:nvSpPr>
        <p:spPr>
          <a:xfrm>
            <a:off x="5468473" y="1719761"/>
            <a:ext cx="729881" cy="2601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07" name="圆角矩形 206"/>
          <p:cNvSpPr/>
          <p:nvPr/>
        </p:nvSpPr>
        <p:spPr>
          <a:xfrm>
            <a:off x="4418195" y="1723074"/>
            <a:ext cx="782984" cy="2693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06" name="圆角矩形 205"/>
          <p:cNvSpPr/>
          <p:nvPr/>
        </p:nvSpPr>
        <p:spPr>
          <a:xfrm>
            <a:off x="2381252" y="1713001"/>
            <a:ext cx="971077" cy="28246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05" name="圆角矩形 204"/>
          <p:cNvSpPr/>
          <p:nvPr/>
        </p:nvSpPr>
        <p:spPr>
          <a:xfrm>
            <a:off x="812045" y="1778916"/>
            <a:ext cx="786491" cy="277240"/>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04" name="圆角矩形 203"/>
          <p:cNvSpPr/>
          <p:nvPr/>
        </p:nvSpPr>
        <p:spPr>
          <a:xfrm>
            <a:off x="809421" y="1146506"/>
            <a:ext cx="799456" cy="277240"/>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49" name="圆角矩形 48"/>
          <p:cNvSpPr/>
          <p:nvPr/>
        </p:nvSpPr>
        <p:spPr>
          <a:xfrm>
            <a:off x="3030916" y="865608"/>
            <a:ext cx="735624" cy="2562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Cweb</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a:t>
            </a:r>
            <a:r>
              <a:rPr lang="en-US" altLang="zh-CN" sz="800" dirty="0" smtClean="0">
                <a:solidFill>
                  <a:schemeClr val="tx1"/>
                </a:solidFill>
                <a:latin typeface="微软雅黑 Light" panose="020B0502040204020203" pitchFamily="34" charset="-122"/>
                <a:ea typeface="微软雅黑 Light" panose="020B0502040204020203" pitchFamily="34" charset="-122"/>
              </a:rPr>
              <a:t>PC</a:t>
            </a:r>
            <a:r>
              <a:rPr lang="zh-CN" altLang="en-US" sz="800" dirty="0" smtClean="0">
                <a:solidFill>
                  <a:schemeClr val="tx1"/>
                </a:solidFill>
                <a:latin typeface="微软雅黑 Light" panose="020B0502040204020203" pitchFamily="34" charset="-122"/>
                <a:ea typeface="微软雅黑 Light" panose="020B0502040204020203" pitchFamily="34" charset="-122"/>
              </a:rPr>
              <a:t>前端）</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50" name="圆角矩形 49"/>
          <p:cNvSpPr/>
          <p:nvPr/>
        </p:nvSpPr>
        <p:spPr>
          <a:xfrm>
            <a:off x="4955360" y="866899"/>
            <a:ext cx="790540" cy="26256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CPWeb</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a:solidFill>
                  <a:schemeClr val="tx1"/>
                </a:solidFill>
                <a:latin typeface="微软雅黑 Light" panose="020B0502040204020203" pitchFamily="34" charset="-122"/>
                <a:ea typeface="微软雅黑 Light" panose="020B0502040204020203" pitchFamily="34" charset="-122"/>
              </a:rPr>
              <a:t>手机</a:t>
            </a:r>
            <a:r>
              <a:rPr lang="zh-CN" altLang="en-US" sz="800" dirty="0" smtClean="0">
                <a:solidFill>
                  <a:schemeClr val="tx1"/>
                </a:solidFill>
                <a:latin typeface="微软雅黑 Light" panose="020B0502040204020203" pitchFamily="34" charset="-122"/>
                <a:ea typeface="微软雅黑 Light" panose="020B0502040204020203" pitchFamily="34" charset="-122"/>
              </a:rPr>
              <a:t>前端）</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51" name="圆角矩形 50"/>
          <p:cNvSpPr/>
          <p:nvPr/>
        </p:nvSpPr>
        <p:spPr>
          <a:xfrm>
            <a:off x="2466974" y="1787205"/>
            <a:ext cx="971077" cy="28246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Crm</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（商户后台接口）</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52" name="圆角矩形 51"/>
          <p:cNvSpPr/>
          <p:nvPr/>
        </p:nvSpPr>
        <p:spPr>
          <a:xfrm>
            <a:off x="4512917" y="1800346"/>
            <a:ext cx="782984" cy="2693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Creprort</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（报表接口）</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53" name="圆角矩形 52"/>
          <p:cNvSpPr/>
          <p:nvPr/>
        </p:nvSpPr>
        <p:spPr>
          <a:xfrm>
            <a:off x="5547094" y="1808258"/>
            <a:ext cx="729881" cy="2601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Cpos</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（交易接口）</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84" name="剪去单角的矩形 83"/>
          <p:cNvSpPr/>
          <p:nvPr/>
        </p:nvSpPr>
        <p:spPr>
          <a:xfrm>
            <a:off x="4441715" y="2934542"/>
            <a:ext cx="916115" cy="409588"/>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Crm</a:t>
            </a:r>
          </a:p>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a:solidFill>
                  <a:schemeClr val="tx1"/>
                </a:solidFill>
                <a:latin typeface="微软雅黑 Light" panose="020B0502040204020203" pitchFamily="34" charset="-122"/>
                <a:ea typeface="微软雅黑 Light" panose="020B0502040204020203" pitchFamily="34" charset="-122"/>
              </a:rPr>
              <a:t>阿里云</a:t>
            </a:r>
            <a:r>
              <a:rPr lang="en-US" altLang="zh-CN" sz="800" dirty="0">
                <a:solidFill>
                  <a:schemeClr val="tx1"/>
                </a:solidFill>
                <a:latin typeface="微软雅黑 Light" panose="020B0502040204020203" pitchFamily="34" charset="-122"/>
                <a:ea typeface="微软雅黑 Light" panose="020B0502040204020203" pitchFamily="34" charset="-122"/>
              </a:rPr>
              <a:t>RDS</a:t>
            </a:r>
            <a:r>
              <a:rPr lang="en-US" altLang="zh-CN" sz="800" dirty="0" smtClean="0">
                <a:solidFill>
                  <a:schemeClr val="tx1"/>
                </a:solidFill>
                <a:latin typeface="微软雅黑 Light" panose="020B0502040204020203" pitchFamily="34" charset="-122"/>
                <a:ea typeface="微软雅黑 Light" panose="020B0502040204020203" pitchFamily="34" charset="-122"/>
              </a:rPr>
              <a:t>)  </a:t>
            </a:r>
            <a:r>
              <a:rPr lang="zh-CN" altLang="en-US" sz="800" dirty="0" smtClean="0">
                <a:solidFill>
                  <a:schemeClr val="tx1"/>
                </a:solidFill>
                <a:latin typeface="微软雅黑 Light" panose="020B0502040204020203" pitchFamily="34" charset="-122"/>
                <a:ea typeface="微软雅黑 Light" panose="020B0502040204020203" pitchFamily="34" charset="-122"/>
              </a:rPr>
              <a:t>（</a:t>
            </a:r>
            <a:r>
              <a:rPr lang="en-US" altLang="zh-CN" sz="800" dirty="0" smtClean="0">
                <a:solidFill>
                  <a:schemeClr val="tx1"/>
                </a:solidFill>
                <a:latin typeface="微软雅黑 Light" panose="020B0502040204020203" pitchFamily="34" charset="-122"/>
                <a:ea typeface="微软雅黑 Light" panose="020B0502040204020203" pitchFamily="34" charset="-122"/>
              </a:rPr>
              <a:t>master/slave</a:t>
            </a:r>
            <a:r>
              <a:rPr lang="zh-CN" altLang="en-US" sz="800" dirty="0" smtClean="0">
                <a:solidFill>
                  <a:schemeClr val="tx1"/>
                </a:solidFill>
                <a:latin typeface="微软雅黑 Light" panose="020B0502040204020203" pitchFamily="34" charset="-122"/>
                <a:ea typeface="微软雅黑 Light" panose="020B0502040204020203" pitchFamily="34" charset="-122"/>
              </a:rPr>
              <a:t>）</a:t>
            </a:r>
            <a:endParaRPr lang="en-US" altLang="zh-CN" sz="800" dirty="0">
              <a:solidFill>
                <a:schemeClr val="tx1"/>
              </a:solidFill>
              <a:latin typeface="微软雅黑 Light" panose="020B0502040204020203" pitchFamily="34" charset="-122"/>
              <a:ea typeface="微软雅黑 Light" panose="020B0502040204020203" pitchFamily="34" charset="-122"/>
            </a:endParaRPr>
          </a:p>
        </p:txBody>
      </p:sp>
      <p:sp>
        <p:nvSpPr>
          <p:cNvPr id="117" name="圆角矩形 116"/>
          <p:cNvSpPr/>
          <p:nvPr/>
        </p:nvSpPr>
        <p:spPr>
          <a:xfrm>
            <a:off x="2269086" y="4588998"/>
            <a:ext cx="799456" cy="277240"/>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CIS</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（集成</a:t>
            </a:r>
            <a:r>
              <a:rPr lang="zh-CN" altLang="en-US" sz="800" dirty="0">
                <a:solidFill>
                  <a:schemeClr val="tx1"/>
                </a:solidFill>
                <a:latin typeface="微软雅黑 Light" panose="020B0502040204020203" pitchFamily="34" charset="-122"/>
                <a:ea typeface="微软雅黑 Light" panose="020B0502040204020203" pitchFamily="34" charset="-122"/>
              </a:rPr>
              <a:t>平台</a:t>
            </a:r>
            <a:r>
              <a:rPr lang="zh-CN" altLang="en-US"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118" name="圆角矩形 117"/>
          <p:cNvSpPr/>
          <p:nvPr/>
        </p:nvSpPr>
        <p:spPr>
          <a:xfrm>
            <a:off x="5561494" y="3739656"/>
            <a:ext cx="712746" cy="257705"/>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CAS</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a:t>
            </a:r>
            <a:r>
              <a:rPr lang="en-US" altLang="zh-CN" sz="800" dirty="0" smtClean="0">
                <a:solidFill>
                  <a:schemeClr val="tx1"/>
                </a:solidFill>
                <a:latin typeface="微软雅黑 Light" panose="020B0502040204020203" pitchFamily="34" charset="-122"/>
                <a:ea typeface="微软雅黑 Light" panose="020B0502040204020203" pitchFamily="34" charset="-122"/>
              </a:rPr>
              <a:t>API</a:t>
            </a:r>
            <a:r>
              <a:rPr lang="zh-CN" altLang="en-US" sz="800" dirty="0" smtClean="0">
                <a:solidFill>
                  <a:schemeClr val="tx1"/>
                </a:solidFill>
                <a:latin typeface="微软雅黑 Light" panose="020B0502040204020203" pitchFamily="34" charset="-122"/>
                <a:ea typeface="微软雅黑 Light" panose="020B0502040204020203" pitchFamily="34" charset="-122"/>
              </a:rPr>
              <a:t>平台）</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135" name="肘形连接符 134"/>
          <p:cNvCxnSpPr>
            <a:stCxn id="51" idx="0"/>
            <a:endCxn id="50" idx="2"/>
          </p:cNvCxnSpPr>
          <p:nvPr/>
        </p:nvCxnSpPr>
        <p:spPr>
          <a:xfrm rot="5400000" flipH="1" flipV="1">
            <a:off x="3822699" y="259275"/>
            <a:ext cx="657745" cy="23981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肘形连接符 136"/>
          <p:cNvCxnSpPr>
            <a:stCxn id="52" idx="0"/>
            <a:endCxn id="50" idx="2"/>
          </p:cNvCxnSpPr>
          <p:nvPr/>
        </p:nvCxnSpPr>
        <p:spPr>
          <a:xfrm rot="5400000" flipH="1" flipV="1">
            <a:off x="4792076" y="1241793"/>
            <a:ext cx="670886" cy="446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文本框 142"/>
          <p:cNvSpPr txBox="1"/>
          <p:nvPr/>
        </p:nvSpPr>
        <p:spPr>
          <a:xfrm>
            <a:off x="3353873" y="1315204"/>
            <a:ext cx="619977" cy="215444"/>
          </a:xfrm>
          <a:prstGeom prst="rect">
            <a:avLst/>
          </a:prstGeom>
          <a:noFill/>
        </p:spPr>
        <p:txBody>
          <a:bodyPr wrap="square" rtlCol="0">
            <a:spAutoFit/>
          </a:bodyPr>
          <a:lstStyle/>
          <a:p>
            <a:r>
              <a:rPr lang="en-US" altLang="zh-CN" sz="800" dirty="0" smtClean="0">
                <a:latin typeface="微软雅黑 Light" panose="020B0502040204020203" pitchFamily="34" charset="-122"/>
                <a:ea typeface="微软雅黑 Light" panose="020B0502040204020203" pitchFamily="34" charset="-122"/>
              </a:rPr>
              <a:t>JSONP</a:t>
            </a:r>
            <a:endParaRPr lang="zh-CN" altLang="en-US" sz="800" dirty="0">
              <a:latin typeface="微软雅黑 Light" panose="020B0502040204020203" pitchFamily="34" charset="-122"/>
              <a:ea typeface="微软雅黑 Light" panose="020B0502040204020203" pitchFamily="34" charset="-122"/>
            </a:endParaRPr>
          </a:p>
        </p:txBody>
      </p:sp>
      <p:sp>
        <p:nvSpPr>
          <p:cNvPr id="144" name="文本框 143"/>
          <p:cNvSpPr txBox="1"/>
          <p:nvPr/>
        </p:nvSpPr>
        <p:spPr>
          <a:xfrm>
            <a:off x="4841393" y="1315099"/>
            <a:ext cx="619977" cy="215444"/>
          </a:xfrm>
          <a:prstGeom prst="rect">
            <a:avLst/>
          </a:prstGeom>
          <a:noFill/>
        </p:spPr>
        <p:txBody>
          <a:bodyPr wrap="square" rtlCol="0">
            <a:spAutoFit/>
          </a:bodyPr>
          <a:lstStyle/>
          <a:p>
            <a:r>
              <a:rPr lang="en-US" altLang="zh-CN" sz="800" dirty="0" smtClean="0">
                <a:latin typeface="微软雅黑 Light" panose="020B0502040204020203" pitchFamily="34" charset="-122"/>
                <a:ea typeface="微软雅黑 Light" panose="020B0502040204020203" pitchFamily="34" charset="-122"/>
              </a:rPr>
              <a:t>JSONP</a:t>
            </a:r>
            <a:endParaRPr lang="zh-CN" altLang="en-US" sz="800" dirty="0">
              <a:latin typeface="微软雅黑 Light" panose="020B0502040204020203" pitchFamily="34" charset="-122"/>
              <a:ea typeface="微软雅黑 Light" panose="020B0502040204020203" pitchFamily="34" charset="-122"/>
            </a:endParaRPr>
          </a:p>
        </p:txBody>
      </p:sp>
      <p:sp>
        <p:nvSpPr>
          <p:cNvPr id="145" name="圆角矩形 144"/>
          <p:cNvSpPr/>
          <p:nvPr/>
        </p:nvSpPr>
        <p:spPr>
          <a:xfrm>
            <a:off x="7389239" y="4859606"/>
            <a:ext cx="947227" cy="280087"/>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CCMS</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（中心平台接口）</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167" name="肘形连接符 166"/>
          <p:cNvCxnSpPr>
            <a:stCxn id="53" idx="0"/>
            <a:endCxn id="49" idx="2"/>
          </p:cNvCxnSpPr>
          <p:nvPr/>
        </p:nvCxnSpPr>
        <p:spPr>
          <a:xfrm rot="16200000" flipV="1">
            <a:off x="4312161" y="208383"/>
            <a:ext cx="686442" cy="25133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圆角矩形 196"/>
          <p:cNvSpPr/>
          <p:nvPr/>
        </p:nvSpPr>
        <p:spPr>
          <a:xfrm>
            <a:off x="875570" y="1239407"/>
            <a:ext cx="799456" cy="277240"/>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CAT-Agent</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（采集服务）</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00" name="圆角矩形 199"/>
          <p:cNvSpPr/>
          <p:nvPr/>
        </p:nvSpPr>
        <p:spPr>
          <a:xfrm>
            <a:off x="888535" y="1871817"/>
            <a:ext cx="786491" cy="277240"/>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a:latin typeface="微软雅黑 Light" panose="020B0502040204020203" pitchFamily="34" charset="-122"/>
                <a:ea typeface="微软雅黑 Light" panose="020B0502040204020203" pitchFamily="34" charset="-122"/>
              </a:rPr>
              <a:t>CAT-Proxy-gateway</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202" name="直接箭头连接符 201"/>
          <p:cNvCxnSpPr>
            <a:stCxn id="197" idx="2"/>
            <a:endCxn id="200" idx="0"/>
          </p:cNvCxnSpPr>
          <p:nvPr/>
        </p:nvCxnSpPr>
        <p:spPr>
          <a:xfrm>
            <a:off x="1275298" y="1516647"/>
            <a:ext cx="6483" cy="35517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214" name="圆角矩形 213"/>
          <p:cNvSpPr/>
          <p:nvPr/>
        </p:nvSpPr>
        <p:spPr>
          <a:xfrm>
            <a:off x="7411931" y="3739398"/>
            <a:ext cx="885622" cy="256208"/>
          </a:xfrm>
          <a:prstGeom prst="roundRect">
            <a:avLst/>
          </a:prstGeom>
          <a:ln>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CCweb</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（中心</a:t>
            </a:r>
            <a:r>
              <a:rPr lang="en-US" altLang="zh-CN" sz="800" dirty="0" smtClean="0">
                <a:solidFill>
                  <a:schemeClr val="tx1"/>
                </a:solidFill>
                <a:latin typeface="微软雅黑 Light" panose="020B0502040204020203" pitchFamily="34" charset="-122"/>
                <a:ea typeface="微软雅黑 Light" panose="020B0502040204020203" pitchFamily="34" charset="-122"/>
              </a:rPr>
              <a:t>PC</a:t>
            </a:r>
            <a:r>
              <a:rPr lang="zh-CN" altLang="en-US" sz="800" dirty="0" smtClean="0">
                <a:solidFill>
                  <a:schemeClr val="tx1"/>
                </a:solidFill>
                <a:latin typeface="微软雅黑 Light" panose="020B0502040204020203" pitchFamily="34" charset="-122"/>
                <a:ea typeface="微软雅黑 Light" panose="020B0502040204020203" pitchFamily="34" charset="-122"/>
              </a:rPr>
              <a:t>前端）</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218" name="直接箭头连接符 217"/>
          <p:cNvCxnSpPr>
            <a:stCxn id="145" idx="0"/>
            <a:endCxn id="214" idx="2"/>
          </p:cNvCxnSpPr>
          <p:nvPr/>
        </p:nvCxnSpPr>
        <p:spPr>
          <a:xfrm flipH="1" flipV="1">
            <a:off x="7854742" y="3995606"/>
            <a:ext cx="8111" cy="8640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22" name="圆角矩形 221"/>
          <p:cNvSpPr/>
          <p:nvPr/>
        </p:nvSpPr>
        <p:spPr>
          <a:xfrm>
            <a:off x="920594" y="5190816"/>
            <a:ext cx="735624" cy="256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支付</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23" name="圆角矩形 222"/>
          <p:cNvSpPr/>
          <p:nvPr/>
        </p:nvSpPr>
        <p:spPr>
          <a:xfrm>
            <a:off x="920594" y="5601515"/>
            <a:ext cx="735624" cy="256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800" dirty="0">
                <a:solidFill>
                  <a:schemeClr val="tx1"/>
                </a:solidFill>
                <a:latin typeface="微软雅黑 Light" panose="020B0502040204020203" pitchFamily="34" charset="-122"/>
                <a:ea typeface="微软雅黑 Light" panose="020B0502040204020203" pitchFamily="34" charset="-122"/>
              </a:rPr>
              <a:t>微信</a:t>
            </a:r>
          </a:p>
        </p:txBody>
      </p:sp>
      <p:sp>
        <p:nvSpPr>
          <p:cNvPr id="224" name="圆角矩形 223"/>
          <p:cNvSpPr/>
          <p:nvPr/>
        </p:nvSpPr>
        <p:spPr>
          <a:xfrm>
            <a:off x="8805272" y="4290481"/>
            <a:ext cx="735624" cy="256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统一平台</a:t>
            </a:r>
            <a:r>
              <a:rPr lang="en-US" altLang="zh-CN" sz="800" dirty="0" smtClean="0">
                <a:solidFill>
                  <a:schemeClr val="tx1"/>
                </a:solidFill>
                <a:latin typeface="微软雅黑 Light" panose="020B0502040204020203" pitchFamily="34" charset="-122"/>
                <a:ea typeface="微软雅黑 Light" panose="020B0502040204020203" pitchFamily="34" charset="-122"/>
              </a:rPr>
              <a:t>S1</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226" name="肘形连接符 225"/>
          <p:cNvCxnSpPr>
            <a:stCxn id="117" idx="2"/>
            <a:endCxn id="222" idx="3"/>
          </p:cNvCxnSpPr>
          <p:nvPr/>
        </p:nvCxnSpPr>
        <p:spPr>
          <a:xfrm rot="5400000">
            <a:off x="1936175" y="4586281"/>
            <a:ext cx="452682" cy="101259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8" name="肘形连接符 227"/>
          <p:cNvCxnSpPr>
            <a:stCxn id="117" idx="2"/>
            <a:endCxn id="223" idx="3"/>
          </p:cNvCxnSpPr>
          <p:nvPr/>
        </p:nvCxnSpPr>
        <p:spPr>
          <a:xfrm rot="5400000">
            <a:off x="1730826" y="4791630"/>
            <a:ext cx="863381" cy="101259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1" name="剪去单角的矩形 230"/>
          <p:cNvSpPr/>
          <p:nvPr/>
        </p:nvSpPr>
        <p:spPr>
          <a:xfrm>
            <a:off x="7435544" y="5725314"/>
            <a:ext cx="888636" cy="320693"/>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CrmCenter</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 </a:t>
            </a:r>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a:solidFill>
                  <a:schemeClr val="tx1"/>
                </a:solidFill>
                <a:latin typeface="微软雅黑 Light" panose="020B0502040204020203" pitchFamily="34" charset="-122"/>
                <a:ea typeface="微软雅黑 Light" panose="020B0502040204020203" pitchFamily="34" charset="-122"/>
              </a:rPr>
              <a:t>阿里云</a:t>
            </a:r>
            <a:r>
              <a:rPr lang="en-US" altLang="zh-CN" sz="800" dirty="0">
                <a:solidFill>
                  <a:schemeClr val="tx1"/>
                </a:solidFill>
                <a:latin typeface="微软雅黑 Light" panose="020B0502040204020203" pitchFamily="34" charset="-122"/>
                <a:ea typeface="微软雅黑 Light" panose="020B0502040204020203" pitchFamily="34" charset="-122"/>
              </a:rPr>
              <a:t>RDS)</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35" name="圆角矩形 234"/>
          <p:cNvSpPr/>
          <p:nvPr/>
        </p:nvSpPr>
        <p:spPr>
          <a:xfrm>
            <a:off x="7237492" y="997990"/>
            <a:ext cx="865652"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800" dirty="0" smtClean="0">
                <a:latin typeface="微软雅黑 Light" panose="020B0502040204020203" pitchFamily="34" charset="-122"/>
                <a:ea typeface="微软雅黑 Light" panose="020B0502040204020203" pitchFamily="34" charset="-122"/>
              </a:rPr>
              <a:t>     Crouter</a:t>
            </a:r>
          </a:p>
          <a:p>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smtClean="0">
                <a:latin typeface="微软雅黑 Light" panose="020B0502040204020203" pitchFamily="34" charset="-122"/>
                <a:ea typeface="微软雅黑 Light" panose="020B0502040204020203" pitchFamily="34" charset="-122"/>
              </a:rPr>
              <a:t>交易路由服务</a:t>
            </a: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38" name="剪去单角的矩形 237"/>
          <p:cNvSpPr/>
          <p:nvPr/>
        </p:nvSpPr>
        <p:spPr>
          <a:xfrm>
            <a:off x="7327327" y="1769900"/>
            <a:ext cx="688248" cy="320693"/>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RabbitMQ</a:t>
            </a:r>
            <a:endParaRPr lang="en-US" altLang="zh-CN" sz="800" dirty="0">
              <a:solidFill>
                <a:schemeClr val="tx1"/>
              </a:solidFill>
              <a:latin typeface="微软雅黑 Light" panose="020B0502040204020203" pitchFamily="34" charset="-122"/>
              <a:ea typeface="微软雅黑 Light" panose="020B0502040204020203" pitchFamily="34" charset="-122"/>
            </a:endParaRPr>
          </a:p>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smtClean="0">
                <a:solidFill>
                  <a:schemeClr val="tx1"/>
                </a:solidFill>
                <a:latin typeface="微软雅黑 Light" panose="020B0502040204020203" pitchFamily="34" charset="-122"/>
                <a:ea typeface="微软雅黑 Light" panose="020B0502040204020203" pitchFamily="34" charset="-122"/>
              </a:rPr>
              <a:t>消息总线</a:t>
            </a: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41" name="圆角矩形 240"/>
          <p:cNvSpPr/>
          <p:nvPr/>
        </p:nvSpPr>
        <p:spPr>
          <a:xfrm>
            <a:off x="7246479" y="2895702"/>
            <a:ext cx="858097"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800" dirty="0" smtClean="0">
                <a:latin typeface="微软雅黑 Light" panose="020B0502040204020203" pitchFamily="34" charset="-122"/>
                <a:ea typeface="微软雅黑 Light" panose="020B0502040204020203" pitchFamily="34" charset="-122"/>
              </a:rPr>
              <a:t>     Cnotify</a:t>
            </a:r>
          </a:p>
          <a:p>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a:solidFill>
                  <a:schemeClr val="tx1"/>
                </a:solidFill>
                <a:latin typeface="微软雅黑 Light" panose="020B0502040204020203" pitchFamily="34" charset="-122"/>
                <a:ea typeface="微软雅黑 Light" panose="020B0502040204020203" pitchFamily="34" charset="-122"/>
              </a:rPr>
              <a:t>业务</a:t>
            </a:r>
            <a:r>
              <a:rPr lang="zh-CN" altLang="en-US" sz="800" dirty="0" smtClean="0">
                <a:latin typeface="微软雅黑 Light" panose="020B0502040204020203" pitchFamily="34" charset="-122"/>
                <a:ea typeface="微软雅黑 Light" panose="020B0502040204020203" pitchFamily="34" charset="-122"/>
              </a:rPr>
              <a:t>规则服务</a:t>
            </a: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46" name="圆角矩形 245"/>
          <p:cNvSpPr/>
          <p:nvPr/>
        </p:nvSpPr>
        <p:spPr>
          <a:xfrm>
            <a:off x="8579915" y="997989"/>
            <a:ext cx="858097"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800" dirty="0" smtClean="0">
                <a:latin typeface="微软雅黑 Light" panose="020B0502040204020203" pitchFamily="34" charset="-122"/>
                <a:ea typeface="微软雅黑 Light" panose="020B0502040204020203" pitchFamily="34" charset="-122"/>
              </a:rPr>
              <a:t>     Csms</a:t>
            </a:r>
          </a:p>
          <a:p>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smtClean="0">
                <a:latin typeface="微软雅黑 Light" panose="020B0502040204020203" pitchFamily="34" charset="-122"/>
                <a:ea typeface="微软雅黑 Light" panose="020B0502040204020203" pitchFamily="34" charset="-122"/>
              </a:rPr>
              <a:t>短信发送服务</a:t>
            </a: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47" name="圆角矩形 246"/>
          <p:cNvSpPr/>
          <p:nvPr/>
        </p:nvSpPr>
        <p:spPr>
          <a:xfrm>
            <a:off x="8578851" y="1974970"/>
            <a:ext cx="1087762"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800" dirty="0" smtClean="0">
                <a:latin typeface="微软雅黑 Light" panose="020B0502040204020203" pitchFamily="34" charset="-122"/>
                <a:ea typeface="微软雅黑 Light" panose="020B0502040204020203" pitchFamily="34" charset="-122"/>
              </a:rPr>
              <a:t>       Cbehavior</a:t>
            </a:r>
          </a:p>
          <a:p>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smtClean="0">
                <a:latin typeface="微软雅黑 Light" panose="020B0502040204020203" pitchFamily="34" charset="-122"/>
                <a:ea typeface="微软雅黑 Light" panose="020B0502040204020203" pitchFamily="34" charset="-122"/>
              </a:rPr>
              <a:t>用户行为记录服务</a:t>
            </a: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50" name="圆角矩形 249"/>
          <p:cNvSpPr/>
          <p:nvPr/>
        </p:nvSpPr>
        <p:spPr>
          <a:xfrm>
            <a:off x="8602885" y="1481338"/>
            <a:ext cx="858097"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800" dirty="0" smtClean="0">
                <a:latin typeface="微软雅黑 Light" panose="020B0502040204020203" pitchFamily="34" charset="-122"/>
                <a:ea typeface="微软雅黑 Light" panose="020B0502040204020203" pitchFamily="34" charset="-122"/>
              </a:rPr>
              <a:t>     Cup</a:t>
            </a:r>
          </a:p>
          <a:p>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smtClean="0">
                <a:latin typeface="微软雅黑 Light" panose="020B0502040204020203" pitchFamily="34" charset="-122"/>
                <a:ea typeface="微软雅黑 Light" panose="020B0502040204020203" pitchFamily="34" charset="-122"/>
              </a:rPr>
              <a:t>卡升级服务</a:t>
            </a: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258" name="直接箭头连接符 257"/>
          <p:cNvCxnSpPr>
            <a:stCxn id="238" idx="3"/>
            <a:endCxn id="235" idx="2"/>
          </p:cNvCxnSpPr>
          <p:nvPr/>
        </p:nvCxnSpPr>
        <p:spPr>
          <a:xfrm flipH="1" flipV="1">
            <a:off x="7670318" y="1296441"/>
            <a:ext cx="1133" cy="473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a:stCxn id="238" idx="1"/>
            <a:endCxn id="241" idx="0"/>
          </p:cNvCxnSpPr>
          <p:nvPr/>
        </p:nvCxnSpPr>
        <p:spPr>
          <a:xfrm>
            <a:off x="7671451" y="2090593"/>
            <a:ext cx="4077" cy="8051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8" name="直接箭头连接符 267"/>
          <p:cNvCxnSpPr>
            <a:stCxn id="53" idx="3"/>
            <a:endCxn id="238" idx="2"/>
          </p:cNvCxnSpPr>
          <p:nvPr/>
        </p:nvCxnSpPr>
        <p:spPr>
          <a:xfrm flipV="1">
            <a:off x="6276975" y="1930247"/>
            <a:ext cx="1050352" cy="8074"/>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269" name="圆角矩形 268"/>
          <p:cNvSpPr/>
          <p:nvPr/>
        </p:nvSpPr>
        <p:spPr>
          <a:xfrm>
            <a:off x="3676740" y="5013496"/>
            <a:ext cx="1008594" cy="3403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Lts-JobClicent</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（提交任务器）</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70" name="圆角矩形 269"/>
          <p:cNvSpPr/>
          <p:nvPr/>
        </p:nvSpPr>
        <p:spPr>
          <a:xfrm>
            <a:off x="3673205" y="4466103"/>
            <a:ext cx="1003635" cy="3403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Lts-TASKTracker</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a:solidFill>
                  <a:schemeClr val="tx1"/>
                </a:solidFill>
                <a:latin typeface="微软雅黑 Light" panose="020B0502040204020203" pitchFamily="34" charset="-122"/>
                <a:ea typeface="微软雅黑 Light" panose="020B0502040204020203" pitchFamily="34" charset="-122"/>
              </a:rPr>
              <a:t>执行</a:t>
            </a:r>
            <a:r>
              <a:rPr lang="zh-CN" altLang="en-US" sz="800" dirty="0" smtClean="0">
                <a:solidFill>
                  <a:schemeClr val="tx1"/>
                </a:solidFill>
                <a:latin typeface="微软雅黑 Light" panose="020B0502040204020203" pitchFamily="34" charset="-122"/>
                <a:ea typeface="微软雅黑 Light" panose="020B0502040204020203" pitchFamily="34" charset="-122"/>
              </a:rPr>
              <a:t>任务器）</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71" name="圆角矩形 270"/>
          <p:cNvSpPr/>
          <p:nvPr/>
        </p:nvSpPr>
        <p:spPr>
          <a:xfrm>
            <a:off x="3677707" y="5552720"/>
            <a:ext cx="1008594" cy="3403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Lts-JobTracker</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（任务调度）</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72" name="圆角矩形 271"/>
          <p:cNvSpPr/>
          <p:nvPr/>
        </p:nvSpPr>
        <p:spPr>
          <a:xfrm>
            <a:off x="3683878" y="6020589"/>
            <a:ext cx="992898" cy="3403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Lts-Admin</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（后台管理）</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273" name="剪去单角的矩形 272"/>
          <p:cNvSpPr/>
          <p:nvPr/>
        </p:nvSpPr>
        <p:spPr>
          <a:xfrm>
            <a:off x="5284964" y="5716666"/>
            <a:ext cx="888636" cy="320693"/>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Lts</a:t>
            </a:r>
            <a:endParaRPr lang="en-US" altLang="zh-CN" sz="800" dirty="0">
              <a:solidFill>
                <a:schemeClr val="tx1"/>
              </a:solidFill>
              <a:latin typeface="微软雅黑 Light" panose="020B0502040204020203" pitchFamily="34" charset="-122"/>
              <a:ea typeface="微软雅黑 Light" panose="020B0502040204020203" pitchFamily="34" charset="-122"/>
            </a:endParaRPr>
          </a:p>
          <a:p>
            <a:pPr algn="ctr"/>
            <a:r>
              <a:rPr lang="en-US" altLang="zh-CN" sz="800" dirty="0">
                <a:solidFill>
                  <a:schemeClr val="tx1"/>
                </a:solidFill>
                <a:latin typeface="微软雅黑 Light" panose="020B0502040204020203" pitchFamily="34" charset="-122"/>
                <a:ea typeface="微软雅黑 Light" panose="020B0502040204020203" pitchFamily="34" charset="-122"/>
              </a:rPr>
              <a:t>(</a:t>
            </a:r>
            <a:r>
              <a:rPr lang="zh-CN" altLang="en-US" sz="800" dirty="0">
                <a:solidFill>
                  <a:schemeClr val="tx1"/>
                </a:solidFill>
                <a:latin typeface="微软雅黑 Light" panose="020B0502040204020203" pitchFamily="34" charset="-122"/>
                <a:ea typeface="微软雅黑 Light" panose="020B0502040204020203" pitchFamily="34" charset="-122"/>
              </a:rPr>
              <a:t>阿里云</a:t>
            </a:r>
            <a:r>
              <a:rPr lang="en-US" altLang="zh-CN" sz="800" dirty="0">
                <a:solidFill>
                  <a:schemeClr val="tx1"/>
                </a:solidFill>
                <a:latin typeface="微软雅黑 Light" panose="020B0502040204020203" pitchFamily="34" charset="-122"/>
                <a:ea typeface="微软雅黑 Light" panose="020B0502040204020203" pitchFamily="34" charset="-122"/>
              </a:rPr>
              <a:t>RDS)</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296" name="直接箭头连接符 295"/>
          <p:cNvCxnSpPr>
            <a:stCxn id="273" idx="2"/>
            <a:endCxn id="272" idx="3"/>
          </p:cNvCxnSpPr>
          <p:nvPr/>
        </p:nvCxnSpPr>
        <p:spPr>
          <a:xfrm flipH="1">
            <a:off x="4676776" y="5877013"/>
            <a:ext cx="608188" cy="313748"/>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00" name="直接箭头连接符 299"/>
          <p:cNvCxnSpPr>
            <a:stCxn id="271" idx="3"/>
            <a:endCxn id="273" idx="2"/>
          </p:cNvCxnSpPr>
          <p:nvPr/>
        </p:nvCxnSpPr>
        <p:spPr>
          <a:xfrm>
            <a:off x="4686301" y="5722892"/>
            <a:ext cx="598663" cy="15412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02" name="直接箭头连接符 301"/>
          <p:cNvCxnSpPr>
            <a:stCxn id="269" idx="3"/>
            <a:endCxn id="273" idx="2"/>
          </p:cNvCxnSpPr>
          <p:nvPr/>
        </p:nvCxnSpPr>
        <p:spPr>
          <a:xfrm>
            <a:off x="4685334" y="5183668"/>
            <a:ext cx="599630" cy="693345"/>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305" name="直接箭头连接符 304"/>
          <p:cNvCxnSpPr>
            <a:stCxn id="273" idx="2"/>
            <a:endCxn id="270" idx="3"/>
          </p:cNvCxnSpPr>
          <p:nvPr/>
        </p:nvCxnSpPr>
        <p:spPr>
          <a:xfrm flipH="1" flipV="1">
            <a:off x="4676840" y="4636275"/>
            <a:ext cx="608124" cy="124073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1" name="直接箭头连接符 310"/>
          <p:cNvCxnSpPr>
            <a:stCxn id="145" idx="2"/>
            <a:endCxn id="231" idx="3"/>
          </p:cNvCxnSpPr>
          <p:nvPr/>
        </p:nvCxnSpPr>
        <p:spPr>
          <a:xfrm>
            <a:off x="7862853" y="5139693"/>
            <a:ext cx="17009" cy="585621"/>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312" name="圆角矩形 311"/>
          <p:cNvSpPr/>
          <p:nvPr/>
        </p:nvSpPr>
        <p:spPr>
          <a:xfrm>
            <a:off x="8824477" y="3317616"/>
            <a:ext cx="735624" cy="256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800" dirty="0">
                <a:solidFill>
                  <a:schemeClr val="tx1"/>
                </a:solidFill>
                <a:latin typeface="微软雅黑 Light" panose="020B0502040204020203" pitchFamily="34" charset="-122"/>
                <a:ea typeface="微软雅黑 Light" panose="020B0502040204020203" pitchFamily="34" charset="-122"/>
              </a:rPr>
              <a:t>第三</a:t>
            </a:r>
            <a:r>
              <a:rPr lang="zh-CN" altLang="en-US" sz="800" dirty="0" smtClean="0">
                <a:solidFill>
                  <a:schemeClr val="tx1"/>
                </a:solidFill>
                <a:latin typeface="微软雅黑 Light" panose="020B0502040204020203" pitchFamily="34" charset="-122"/>
                <a:ea typeface="微软雅黑 Light" panose="020B0502040204020203" pitchFamily="34" charset="-122"/>
              </a:rPr>
              <a:t>方接入</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321" name="圆角矩形 320"/>
          <p:cNvSpPr/>
          <p:nvPr/>
        </p:nvSpPr>
        <p:spPr>
          <a:xfrm>
            <a:off x="8697191" y="4873075"/>
            <a:ext cx="947227" cy="280087"/>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CCAS</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（中心</a:t>
            </a:r>
            <a:r>
              <a:rPr lang="en-US" altLang="zh-CN" sz="800" dirty="0" smtClean="0">
                <a:solidFill>
                  <a:schemeClr val="tx1"/>
                </a:solidFill>
                <a:latin typeface="微软雅黑 Light" panose="020B0502040204020203" pitchFamily="34" charset="-122"/>
                <a:ea typeface="微软雅黑 Light" panose="020B0502040204020203" pitchFamily="34" charset="-122"/>
              </a:rPr>
              <a:t>API</a:t>
            </a:r>
            <a:r>
              <a:rPr lang="zh-CN" altLang="en-US" sz="800" dirty="0" smtClean="0">
                <a:solidFill>
                  <a:schemeClr val="tx1"/>
                </a:solidFill>
                <a:latin typeface="微软雅黑 Light" panose="020B0502040204020203" pitchFamily="34" charset="-122"/>
                <a:ea typeface="微软雅黑 Light" panose="020B0502040204020203" pitchFamily="34" charset="-122"/>
              </a:rPr>
              <a:t>接口）</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323" name="直接箭头连接符 322"/>
          <p:cNvCxnSpPr>
            <a:stCxn id="231" idx="0"/>
            <a:endCxn id="321" idx="2"/>
          </p:cNvCxnSpPr>
          <p:nvPr/>
        </p:nvCxnSpPr>
        <p:spPr>
          <a:xfrm flipV="1">
            <a:off x="8324180" y="5153162"/>
            <a:ext cx="846625" cy="732499"/>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327" name="圆角矩形 326"/>
          <p:cNvSpPr/>
          <p:nvPr/>
        </p:nvSpPr>
        <p:spPr>
          <a:xfrm>
            <a:off x="8805272" y="3747405"/>
            <a:ext cx="735624" cy="256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代理商平台</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332" name="圆角矩形 331"/>
          <p:cNvSpPr/>
          <p:nvPr/>
        </p:nvSpPr>
        <p:spPr>
          <a:xfrm>
            <a:off x="869308" y="2352137"/>
            <a:ext cx="823649" cy="337024"/>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latin typeface="微软雅黑 Light" panose="020B0502040204020203" pitchFamily="34" charset="-122"/>
                <a:ea typeface="微软雅黑 Light" panose="020B0502040204020203" pitchFamily="34" charset="-122"/>
              </a:rPr>
              <a:t>CAT-Transfer</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临时存储</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334" name="直接箭头连接符 333"/>
          <p:cNvCxnSpPr>
            <a:stCxn id="200" idx="2"/>
            <a:endCxn id="332" idx="0"/>
          </p:cNvCxnSpPr>
          <p:nvPr/>
        </p:nvCxnSpPr>
        <p:spPr>
          <a:xfrm flipH="1">
            <a:off x="1281133" y="2149057"/>
            <a:ext cx="648" cy="20308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0" name="直接箭头连接符 339"/>
          <p:cNvCxnSpPr>
            <a:stCxn id="270" idx="2"/>
            <a:endCxn id="269" idx="0"/>
          </p:cNvCxnSpPr>
          <p:nvPr/>
        </p:nvCxnSpPr>
        <p:spPr>
          <a:xfrm>
            <a:off x="4175023" y="4806446"/>
            <a:ext cx="6014" cy="2070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p:cNvCxnSpPr>
            <a:stCxn id="269" idx="2"/>
            <a:endCxn id="271" idx="0"/>
          </p:cNvCxnSpPr>
          <p:nvPr/>
        </p:nvCxnSpPr>
        <p:spPr>
          <a:xfrm>
            <a:off x="4181037" y="5353839"/>
            <a:ext cx="967" cy="19888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5" name="圆角矩形 344"/>
          <p:cNvSpPr/>
          <p:nvPr/>
        </p:nvSpPr>
        <p:spPr>
          <a:xfrm>
            <a:off x="920594" y="6040510"/>
            <a:ext cx="735624" cy="256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347" name="肘形连接符 346"/>
          <p:cNvCxnSpPr>
            <a:stCxn id="117" idx="2"/>
            <a:endCxn id="345" idx="3"/>
          </p:cNvCxnSpPr>
          <p:nvPr/>
        </p:nvCxnSpPr>
        <p:spPr>
          <a:xfrm rot="5400000">
            <a:off x="1511328" y="5011128"/>
            <a:ext cx="1302376" cy="101259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3" name="肘形连接符 352"/>
          <p:cNvCxnSpPr>
            <a:stCxn id="224" idx="2"/>
            <a:endCxn id="321" idx="0"/>
          </p:cNvCxnSpPr>
          <p:nvPr/>
        </p:nvCxnSpPr>
        <p:spPr>
          <a:xfrm rot="5400000">
            <a:off x="9008752" y="4708743"/>
            <a:ext cx="326386" cy="227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5" name="肘形连接符 354"/>
          <p:cNvCxnSpPr>
            <a:stCxn id="238" idx="0"/>
            <a:endCxn id="246" idx="1"/>
          </p:cNvCxnSpPr>
          <p:nvPr/>
        </p:nvCxnSpPr>
        <p:spPr>
          <a:xfrm flipV="1">
            <a:off x="8015575" y="1147215"/>
            <a:ext cx="564340" cy="783032"/>
          </a:xfrm>
          <a:prstGeom prst="bentConnector3">
            <a:avLst>
              <a:gd name="adj1" fmla="val 504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7" name="肘形连接符 356"/>
          <p:cNvCxnSpPr>
            <a:stCxn id="238" idx="0"/>
            <a:endCxn id="250" idx="1"/>
          </p:cNvCxnSpPr>
          <p:nvPr/>
        </p:nvCxnSpPr>
        <p:spPr>
          <a:xfrm flipV="1">
            <a:off x="8015575" y="1630564"/>
            <a:ext cx="587310" cy="299683"/>
          </a:xfrm>
          <a:prstGeom prst="bentConnector3">
            <a:avLst>
              <a:gd name="adj1" fmla="val 483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肘形连接符 358"/>
          <p:cNvCxnSpPr>
            <a:stCxn id="238" idx="0"/>
            <a:endCxn id="247" idx="1"/>
          </p:cNvCxnSpPr>
          <p:nvPr/>
        </p:nvCxnSpPr>
        <p:spPr>
          <a:xfrm>
            <a:off x="8015575" y="1930247"/>
            <a:ext cx="563276" cy="193949"/>
          </a:xfrm>
          <a:prstGeom prst="bentConnector3">
            <a:avLst>
              <a:gd name="adj1" fmla="val 504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肘形连接符 384"/>
          <p:cNvCxnSpPr>
            <a:stCxn id="118" idx="3"/>
            <a:endCxn id="312" idx="1"/>
          </p:cNvCxnSpPr>
          <p:nvPr/>
        </p:nvCxnSpPr>
        <p:spPr>
          <a:xfrm flipV="1">
            <a:off x="6274240" y="3445720"/>
            <a:ext cx="2550237" cy="422789"/>
          </a:xfrm>
          <a:prstGeom prst="bentConnector3">
            <a:avLst>
              <a:gd name="adj1" fmla="val 2078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9" name="肘形连接符 388"/>
          <p:cNvCxnSpPr>
            <a:stCxn id="118" idx="3"/>
            <a:endCxn id="145" idx="1"/>
          </p:cNvCxnSpPr>
          <p:nvPr/>
        </p:nvCxnSpPr>
        <p:spPr>
          <a:xfrm>
            <a:off x="6274240" y="3868509"/>
            <a:ext cx="1114999" cy="1131141"/>
          </a:xfrm>
          <a:prstGeom prst="bentConnector3">
            <a:avLst>
              <a:gd name="adj1" fmla="val 47437"/>
            </a:avLst>
          </a:prstGeom>
          <a:ln>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5" name="直接箭头连接符 404"/>
          <p:cNvCxnSpPr>
            <a:stCxn id="327" idx="2"/>
            <a:endCxn id="224" idx="0"/>
          </p:cNvCxnSpPr>
          <p:nvPr/>
        </p:nvCxnSpPr>
        <p:spPr>
          <a:xfrm>
            <a:off x="9173084" y="4003613"/>
            <a:ext cx="0" cy="286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7" name="圆角矩形 406"/>
          <p:cNvSpPr/>
          <p:nvPr/>
        </p:nvSpPr>
        <p:spPr>
          <a:xfrm>
            <a:off x="875812" y="2900120"/>
            <a:ext cx="823649" cy="337024"/>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latin typeface="微软雅黑 Light" panose="020B0502040204020203" pitchFamily="34" charset="-122"/>
                <a:ea typeface="微软雅黑 Light" panose="020B0502040204020203" pitchFamily="34" charset="-122"/>
              </a:rPr>
              <a:t>CAT-Judge</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告警判定</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409" name="圆角矩形 408"/>
          <p:cNvSpPr/>
          <p:nvPr/>
        </p:nvSpPr>
        <p:spPr>
          <a:xfrm>
            <a:off x="875812" y="3492377"/>
            <a:ext cx="823649" cy="337024"/>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00" dirty="0" smtClean="0">
                <a:latin typeface="微软雅黑 Light" panose="020B0502040204020203" pitchFamily="34" charset="-122"/>
                <a:ea typeface="微软雅黑 Light" panose="020B0502040204020203" pitchFamily="34" charset="-122"/>
              </a:rPr>
              <a:t>CAT-Alert</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发送告警</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413" name="直接箭头连接符 412"/>
          <p:cNvCxnSpPr>
            <a:stCxn id="332" idx="2"/>
            <a:endCxn id="407" idx="0"/>
          </p:cNvCxnSpPr>
          <p:nvPr/>
        </p:nvCxnSpPr>
        <p:spPr>
          <a:xfrm>
            <a:off x="1281133" y="2689161"/>
            <a:ext cx="6504" cy="210959"/>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5" name="直接箭头连接符 414"/>
          <p:cNvCxnSpPr>
            <a:stCxn id="407" idx="2"/>
            <a:endCxn id="409" idx="0"/>
          </p:cNvCxnSpPr>
          <p:nvPr/>
        </p:nvCxnSpPr>
        <p:spPr>
          <a:xfrm>
            <a:off x="1287637" y="3237144"/>
            <a:ext cx="0" cy="255233"/>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422" name="文本框 421"/>
          <p:cNvSpPr txBox="1"/>
          <p:nvPr/>
        </p:nvSpPr>
        <p:spPr>
          <a:xfrm>
            <a:off x="1517795" y="946551"/>
            <a:ext cx="900402" cy="215444"/>
          </a:xfrm>
          <a:prstGeom prst="rect">
            <a:avLst/>
          </a:prstGeom>
          <a:noFill/>
        </p:spPr>
        <p:txBody>
          <a:bodyPr wrap="square" rtlCol="0">
            <a:spAutoFit/>
          </a:bodyPr>
          <a:lstStyle/>
          <a:p>
            <a:r>
              <a:rPr lang="zh-CN" altLang="en-US" sz="800" dirty="0" smtClean="0">
                <a:latin typeface="微软雅黑 Light" panose="020B0502040204020203" pitchFamily="34" charset="-122"/>
                <a:ea typeface="微软雅黑 Light" panose="020B0502040204020203" pitchFamily="34" charset="-122"/>
              </a:rPr>
              <a:t>统计信息上报</a:t>
            </a:r>
            <a:endParaRPr lang="zh-CN" altLang="en-US" sz="800" dirty="0">
              <a:latin typeface="微软雅黑 Light" panose="020B0502040204020203" pitchFamily="34" charset="-122"/>
              <a:ea typeface="微软雅黑 Light" panose="020B0502040204020203" pitchFamily="34" charset="-122"/>
            </a:endParaRPr>
          </a:p>
        </p:txBody>
      </p:sp>
      <p:sp>
        <p:nvSpPr>
          <p:cNvPr id="427" name="圆角矩形 426"/>
          <p:cNvSpPr/>
          <p:nvPr/>
        </p:nvSpPr>
        <p:spPr>
          <a:xfrm>
            <a:off x="3591868" y="1816291"/>
            <a:ext cx="729881" cy="260125"/>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Cmarket</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营销接口</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432" name="肘形连接符 431"/>
          <p:cNvCxnSpPr>
            <a:stCxn id="427" idx="0"/>
            <a:endCxn id="49" idx="2"/>
          </p:cNvCxnSpPr>
          <p:nvPr/>
        </p:nvCxnSpPr>
        <p:spPr>
          <a:xfrm rot="16200000" flipV="1">
            <a:off x="3330532" y="1190013"/>
            <a:ext cx="694475" cy="5580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7638500" y="4402174"/>
            <a:ext cx="619977" cy="215444"/>
          </a:xfrm>
          <a:prstGeom prst="rect">
            <a:avLst/>
          </a:prstGeom>
          <a:noFill/>
        </p:spPr>
        <p:txBody>
          <a:bodyPr wrap="square" rtlCol="0">
            <a:spAutoFit/>
          </a:bodyPr>
          <a:lstStyle/>
          <a:p>
            <a:r>
              <a:rPr lang="en-US" altLang="zh-CN" sz="800" dirty="0" smtClean="0">
                <a:latin typeface="微软雅黑 Light" panose="020B0502040204020203" pitchFamily="34" charset="-122"/>
                <a:ea typeface="微软雅黑 Light" panose="020B0502040204020203" pitchFamily="34" charset="-122"/>
              </a:rPr>
              <a:t>JSONP</a:t>
            </a:r>
            <a:endParaRPr lang="zh-CN" altLang="en-US" sz="800" dirty="0">
              <a:latin typeface="微软雅黑 Light" panose="020B0502040204020203" pitchFamily="34" charset="-122"/>
              <a:ea typeface="微软雅黑 Light" panose="020B0502040204020203" pitchFamily="34" charset="-122"/>
            </a:endParaRPr>
          </a:p>
        </p:txBody>
      </p:sp>
      <p:sp>
        <p:nvSpPr>
          <p:cNvPr id="124" name="圆角矩形 123"/>
          <p:cNvSpPr/>
          <p:nvPr/>
        </p:nvSpPr>
        <p:spPr>
          <a:xfrm>
            <a:off x="8567643" y="2417998"/>
            <a:ext cx="858097"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sp>
        <p:nvSpPr>
          <p:cNvPr id="126" name="圆角矩形 125"/>
          <p:cNvSpPr/>
          <p:nvPr/>
        </p:nvSpPr>
        <p:spPr>
          <a:xfrm>
            <a:off x="8643016" y="2503608"/>
            <a:ext cx="858097" cy="2984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800" dirty="0" smtClean="0">
                <a:latin typeface="微软雅黑 Light" panose="020B0502040204020203" pitchFamily="34" charset="-122"/>
                <a:ea typeface="微软雅黑 Light" panose="020B0502040204020203" pitchFamily="34" charset="-122"/>
              </a:rPr>
              <a:t>     </a:t>
            </a:r>
            <a:r>
              <a:rPr lang="en-US" altLang="zh-CN" sz="800" dirty="0">
                <a:latin typeface="微软雅黑 Light" panose="020B0502040204020203" pitchFamily="34" charset="-122"/>
                <a:ea typeface="微软雅黑 Light" panose="020B0502040204020203" pitchFamily="34" charset="-122"/>
              </a:rPr>
              <a:t>Clabel</a:t>
            </a:r>
            <a:endParaRPr lang="en-US" altLang="zh-CN" sz="800" dirty="0" smtClean="0">
              <a:latin typeface="微软雅黑 Light" panose="020B0502040204020203" pitchFamily="34" charset="-122"/>
              <a:ea typeface="微软雅黑 Light" panose="020B0502040204020203" pitchFamily="34" charset="-122"/>
            </a:endParaRPr>
          </a:p>
          <a:p>
            <a:r>
              <a:rPr lang="en-US" altLang="zh-CN" sz="800" dirty="0" smtClean="0">
                <a:solidFill>
                  <a:schemeClr val="tx1"/>
                </a:solidFill>
                <a:latin typeface="微软雅黑 Light" panose="020B0502040204020203" pitchFamily="34" charset="-122"/>
                <a:ea typeface="微软雅黑 Light" panose="020B0502040204020203" pitchFamily="34" charset="-122"/>
              </a:rPr>
              <a:t>   (</a:t>
            </a:r>
            <a:r>
              <a:rPr lang="zh-CN" altLang="en-US" sz="800" dirty="0" smtClean="0">
                <a:latin typeface="微软雅黑 Light" panose="020B0502040204020203" pitchFamily="34" charset="-122"/>
                <a:ea typeface="微软雅黑 Light" panose="020B0502040204020203" pitchFamily="34" charset="-122"/>
              </a:rPr>
              <a:t>贴签服务</a:t>
            </a:r>
            <a:r>
              <a:rPr lang="en-US" altLang="zh-CN" sz="800" dirty="0" smtClean="0">
                <a:solidFill>
                  <a:schemeClr val="tx1"/>
                </a:solidFill>
                <a:latin typeface="微软雅黑 Light" panose="020B0502040204020203" pitchFamily="34" charset="-122"/>
                <a:ea typeface="微软雅黑 Light" panose="020B0502040204020203" pitchFamily="34" charset="-122"/>
              </a:rPr>
              <a:t>)</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4" name="肘形连接符 3"/>
          <p:cNvCxnSpPr>
            <a:stCxn id="238" idx="0"/>
            <a:endCxn id="126" idx="1"/>
          </p:cNvCxnSpPr>
          <p:nvPr/>
        </p:nvCxnSpPr>
        <p:spPr>
          <a:xfrm>
            <a:off x="8015575" y="1930247"/>
            <a:ext cx="627441" cy="722587"/>
          </a:xfrm>
          <a:prstGeom prst="bentConnector3">
            <a:avLst>
              <a:gd name="adj1" fmla="val 45446"/>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剪去单角的矩形 163"/>
          <p:cNvSpPr/>
          <p:nvPr/>
        </p:nvSpPr>
        <p:spPr>
          <a:xfrm>
            <a:off x="10107867" y="1346133"/>
            <a:ext cx="916115" cy="409588"/>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sz="800" dirty="0">
              <a:solidFill>
                <a:schemeClr val="tx1"/>
              </a:solidFill>
              <a:latin typeface="微软雅黑 Light" panose="020B0502040204020203" pitchFamily="34" charset="-122"/>
              <a:ea typeface="微软雅黑 Light" panose="020B0502040204020203" pitchFamily="34" charset="-122"/>
            </a:endParaRPr>
          </a:p>
        </p:txBody>
      </p:sp>
      <p:sp>
        <p:nvSpPr>
          <p:cNvPr id="165" name="剪去单角的矩形 164"/>
          <p:cNvSpPr/>
          <p:nvPr/>
        </p:nvSpPr>
        <p:spPr>
          <a:xfrm>
            <a:off x="10231591" y="1423746"/>
            <a:ext cx="916115" cy="409588"/>
          </a:xfrm>
          <a:prstGeom prst="snip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Crm</a:t>
            </a:r>
          </a:p>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a:t>
            </a:r>
            <a:r>
              <a:rPr lang="zh-CN" altLang="en-US" sz="800" dirty="0">
                <a:solidFill>
                  <a:schemeClr val="tx1"/>
                </a:solidFill>
                <a:latin typeface="微软雅黑 Light" panose="020B0502040204020203" pitchFamily="34" charset="-122"/>
                <a:ea typeface="微软雅黑 Light" panose="020B0502040204020203" pitchFamily="34" charset="-122"/>
              </a:rPr>
              <a:t>阿里云</a:t>
            </a:r>
            <a:r>
              <a:rPr lang="en-US" altLang="zh-CN" sz="800" dirty="0">
                <a:solidFill>
                  <a:schemeClr val="tx1"/>
                </a:solidFill>
                <a:latin typeface="微软雅黑 Light" panose="020B0502040204020203" pitchFamily="34" charset="-122"/>
                <a:ea typeface="微软雅黑 Light" panose="020B0502040204020203" pitchFamily="34" charset="-122"/>
              </a:rPr>
              <a:t>RDS</a:t>
            </a:r>
            <a:r>
              <a:rPr lang="en-US" altLang="zh-CN" sz="800" dirty="0" smtClean="0">
                <a:solidFill>
                  <a:schemeClr val="tx1"/>
                </a:solidFill>
                <a:latin typeface="微软雅黑 Light" panose="020B0502040204020203" pitchFamily="34" charset="-122"/>
                <a:ea typeface="微软雅黑 Light" panose="020B0502040204020203" pitchFamily="34" charset="-122"/>
              </a:rPr>
              <a:t>)  </a:t>
            </a:r>
            <a:r>
              <a:rPr lang="zh-CN" altLang="en-US" sz="800" dirty="0" smtClean="0">
                <a:solidFill>
                  <a:schemeClr val="tx1"/>
                </a:solidFill>
                <a:latin typeface="微软雅黑 Light" panose="020B0502040204020203" pitchFamily="34" charset="-122"/>
                <a:ea typeface="微软雅黑 Light" panose="020B0502040204020203" pitchFamily="34" charset="-122"/>
              </a:rPr>
              <a:t>（</a:t>
            </a:r>
            <a:r>
              <a:rPr lang="en-US" altLang="zh-CN" sz="800" dirty="0" smtClean="0">
                <a:solidFill>
                  <a:schemeClr val="tx1"/>
                </a:solidFill>
                <a:latin typeface="微软雅黑 Light" panose="020B0502040204020203" pitchFamily="34" charset="-122"/>
                <a:ea typeface="微软雅黑 Light" panose="020B0502040204020203" pitchFamily="34" charset="-122"/>
              </a:rPr>
              <a:t>master/slave</a:t>
            </a:r>
            <a:r>
              <a:rPr lang="zh-CN" altLang="en-US" sz="800" dirty="0" smtClean="0">
                <a:solidFill>
                  <a:schemeClr val="tx1"/>
                </a:solidFill>
                <a:latin typeface="微软雅黑 Light" panose="020B0502040204020203" pitchFamily="34" charset="-122"/>
                <a:ea typeface="微软雅黑 Light" panose="020B0502040204020203" pitchFamily="34" charset="-122"/>
              </a:rPr>
              <a:t>）</a:t>
            </a:r>
            <a:endParaRPr lang="en-US" altLang="zh-CN" sz="800" dirty="0">
              <a:solidFill>
                <a:schemeClr val="tx1"/>
              </a:solidFill>
              <a:latin typeface="微软雅黑 Light" panose="020B0502040204020203" pitchFamily="34" charset="-122"/>
              <a:ea typeface="微软雅黑 Light" panose="020B0502040204020203" pitchFamily="34" charset="-122"/>
            </a:endParaRPr>
          </a:p>
        </p:txBody>
      </p:sp>
      <p:cxnSp>
        <p:nvCxnSpPr>
          <p:cNvPr id="43" name="肘形连接符 42"/>
          <p:cNvCxnSpPr>
            <a:stCxn id="250" idx="3"/>
            <a:endCxn id="165" idx="2"/>
          </p:cNvCxnSpPr>
          <p:nvPr/>
        </p:nvCxnSpPr>
        <p:spPr>
          <a:xfrm flipV="1">
            <a:off x="9460982" y="1628540"/>
            <a:ext cx="770609" cy="2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247" idx="3"/>
            <a:endCxn id="165" idx="2"/>
          </p:cNvCxnSpPr>
          <p:nvPr/>
        </p:nvCxnSpPr>
        <p:spPr>
          <a:xfrm flipV="1">
            <a:off x="9666613" y="1628540"/>
            <a:ext cx="564978" cy="4956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241" idx="3"/>
            <a:endCxn id="165" idx="2"/>
          </p:cNvCxnSpPr>
          <p:nvPr/>
        </p:nvCxnSpPr>
        <p:spPr>
          <a:xfrm flipV="1">
            <a:off x="8104576" y="1628540"/>
            <a:ext cx="2127015" cy="1416388"/>
          </a:xfrm>
          <a:prstGeom prst="bentConnector3">
            <a:avLst>
              <a:gd name="adj1" fmla="val 867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118" idx="0"/>
            <a:endCxn id="84" idx="1"/>
          </p:cNvCxnSpPr>
          <p:nvPr/>
        </p:nvCxnSpPr>
        <p:spPr>
          <a:xfrm rot="16200000" flipV="1">
            <a:off x="5211057" y="3032846"/>
            <a:ext cx="395526" cy="1018094"/>
          </a:xfrm>
          <a:prstGeom prst="bentConnector3">
            <a:avLst>
              <a:gd name="adj1" fmla="val 50000"/>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0" name="肘形连接符 89"/>
          <p:cNvCxnSpPr>
            <a:stCxn id="270" idx="0"/>
            <a:endCxn id="84" idx="1"/>
          </p:cNvCxnSpPr>
          <p:nvPr/>
        </p:nvCxnSpPr>
        <p:spPr>
          <a:xfrm rot="5400000" flipH="1" flipV="1">
            <a:off x="3976412" y="3542742"/>
            <a:ext cx="1121973" cy="724750"/>
          </a:xfrm>
          <a:prstGeom prst="bentConnector3">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97" name="肘形连接符 96"/>
          <p:cNvCxnSpPr>
            <a:stCxn id="84" idx="3"/>
            <a:endCxn id="52" idx="2"/>
          </p:cNvCxnSpPr>
          <p:nvPr/>
        </p:nvCxnSpPr>
        <p:spPr>
          <a:xfrm rot="5400000" flipH="1" flipV="1">
            <a:off x="4469657" y="2499790"/>
            <a:ext cx="864868" cy="4636"/>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99" name="肘形连接符 98"/>
          <p:cNvCxnSpPr>
            <a:stCxn id="84" idx="3"/>
            <a:endCxn id="51" idx="2"/>
          </p:cNvCxnSpPr>
          <p:nvPr/>
        </p:nvCxnSpPr>
        <p:spPr>
          <a:xfrm rot="16200000" flipV="1">
            <a:off x="3493709" y="1528478"/>
            <a:ext cx="864868" cy="1947260"/>
          </a:xfrm>
          <a:prstGeom prst="bentConnector3">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01" name="肘形连接符 100"/>
          <p:cNvCxnSpPr>
            <a:stCxn id="84" idx="3"/>
            <a:endCxn id="53" idx="2"/>
          </p:cNvCxnSpPr>
          <p:nvPr/>
        </p:nvCxnSpPr>
        <p:spPr>
          <a:xfrm rot="5400000" flipH="1" flipV="1">
            <a:off x="4972825" y="1995332"/>
            <a:ext cx="866159" cy="1012262"/>
          </a:xfrm>
          <a:prstGeom prst="bentConnector3">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216" name="圆角矩形 215"/>
          <p:cNvSpPr/>
          <p:nvPr/>
        </p:nvSpPr>
        <p:spPr>
          <a:xfrm>
            <a:off x="10505285" y="5645136"/>
            <a:ext cx="703753" cy="477095"/>
          </a:xfrm>
          <a:prstGeom prst="roundRect">
            <a:avLst/>
          </a:prstGeom>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800" dirty="0" smtClean="0">
                <a:solidFill>
                  <a:schemeClr val="tx1"/>
                </a:solidFill>
                <a:latin typeface="微软雅黑 Light" panose="020B0502040204020203" pitchFamily="34" charset="-122"/>
                <a:ea typeface="微软雅黑 Light" panose="020B0502040204020203" pitchFamily="34" charset="-122"/>
              </a:rPr>
              <a:t>CCOS</a:t>
            </a:r>
          </a:p>
          <a:p>
            <a:pPr algn="ctr"/>
            <a:r>
              <a:rPr lang="zh-CN" altLang="en-US" sz="800" dirty="0" smtClean="0">
                <a:solidFill>
                  <a:schemeClr val="tx1"/>
                </a:solidFill>
                <a:latin typeface="微软雅黑 Light" panose="020B0502040204020203" pitchFamily="34" charset="-122"/>
                <a:ea typeface="微软雅黑 Light" panose="020B0502040204020203" pitchFamily="34" charset="-122"/>
              </a:rPr>
              <a:t>（中心</a:t>
            </a:r>
            <a:r>
              <a:rPr lang="zh-CN" altLang="en-US" sz="800" dirty="0">
                <a:solidFill>
                  <a:schemeClr val="tx1"/>
                </a:solidFill>
                <a:latin typeface="微软雅黑 Light" panose="020B0502040204020203" pitchFamily="34" charset="-122"/>
                <a:ea typeface="微软雅黑 Light" panose="020B0502040204020203" pitchFamily="34" charset="-122"/>
              </a:rPr>
              <a:t>运</a:t>
            </a:r>
            <a:r>
              <a:rPr lang="zh-CN" altLang="en-US" sz="800" dirty="0" smtClean="0">
                <a:solidFill>
                  <a:schemeClr val="tx1"/>
                </a:solidFill>
                <a:latin typeface="微软雅黑 Light" panose="020B0502040204020203" pitchFamily="34" charset="-122"/>
                <a:ea typeface="微软雅黑 Light" panose="020B0502040204020203" pitchFamily="34" charset="-122"/>
              </a:rPr>
              <a:t>维管理）</a:t>
            </a:r>
            <a:endParaRPr lang="zh-CN" altLang="en-US" sz="800" dirty="0">
              <a:solidFill>
                <a:schemeClr val="tx1"/>
              </a:solidFill>
              <a:latin typeface="微软雅黑 Light" panose="020B0502040204020203" pitchFamily="34" charset="-122"/>
              <a:ea typeface="微软雅黑 Light" panose="020B0502040204020203" pitchFamily="34" charset="-122"/>
            </a:endParaRPr>
          </a:p>
        </p:txBody>
      </p:sp>
      <p:cxnSp>
        <p:nvCxnSpPr>
          <p:cNvPr id="152" name="肘形连接符 151"/>
          <p:cNvCxnSpPr>
            <a:stCxn id="427" idx="2"/>
            <a:endCxn id="84" idx="3"/>
          </p:cNvCxnSpPr>
          <p:nvPr/>
        </p:nvCxnSpPr>
        <p:spPr>
          <a:xfrm rot="16200000" flipH="1">
            <a:off x="3999228" y="2033997"/>
            <a:ext cx="858126" cy="942964"/>
          </a:xfrm>
          <a:prstGeom prst="bentConnector3">
            <a:avLst>
              <a:gd name="adj1" fmla="val 50000"/>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54" name="直接箭头连接符 153"/>
          <p:cNvCxnSpPr>
            <a:stCxn id="231" idx="0"/>
            <a:endCxn id="216" idx="1"/>
          </p:cNvCxnSpPr>
          <p:nvPr/>
        </p:nvCxnSpPr>
        <p:spPr>
          <a:xfrm flipV="1">
            <a:off x="8324180" y="5883684"/>
            <a:ext cx="2181105" cy="1977"/>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244" name="流程图: 过程 243"/>
          <p:cNvSpPr/>
          <p:nvPr/>
        </p:nvSpPr>
        <p:spPr>
          <a:xfrm>
            <a:off x="2417489" y="674265"/>
            <a:ext cx="4088898" cy="3615485"/>
          </a:xfrm>
          <a:prstGeom prst="flowChart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n w="0"/>
                <a:solidFill>
                  <a:schemeClr val="accent1">
                    <a:lumMod val="60000"/>
                    <a:lumOff val="4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CRM7</a:t>
            </a:r>
            <a:r>
              <a:rPr lang="zh-CN" altLang="en-US" sz="6000" b="1" dirty="0" smtClean="0">
                <a:ln w="0"/>
                <a:solidFill>
                  <a:schemeClr val="accent1">
                    <a:lumMod val="60000"/>
                    <a:lumOff val="4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商户管理平台</a:t>
            </a:r>
            <a:endParaRPr lang="zh-CN" altLang="en-US" sz="6000" b="1" dirty="0">
              <a:ln w="0"/>
              <a:solidFill>
                <a:schemeClr val="accent1">
                  <a:lumMod val="60000"/>
                  <a:lumOff val="4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45" name="流程图: 过程 244"/>
          <p:cNvSpPr/>
          <p:nvPr/>
        </p:nvSpPr>
        <p:spPr>
          <a:xfrm>
            <a:off x="727348" y="667175"/>
            <a:ext cx="1531261" cy="3614501"/>
          </a:xfrm>
          <a:prstGeom prst="flowChart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smtClean="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监控系统</a:t>
            </a:r>
            <a:endParaRPr lang="zh-CN" altLang="en-US" sz="4800" b="1" dirty="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endParaRPr>
          </a:p>
        </p:txBody>
      </p:sp>
      <p:sp>
        <p:nvSpPr>
          <p:cNvPr id="248" name="流程图: 过程 247"/>
          <p:cNvSpPr/>
          <p:nvPr/>
        </p:nvSpPr>
        <p:spPr>
          <a:xfrm>
            <a:off x="730678" y="4352713"/>
            <a:ext cx="2606918" cy="2049500"/>
          </a:xfrm>
          <a:prstGeom prst="flowChart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集成</a:t>
            </a:r>
            <a:r>
              <a:rPr lang="zh-CN" altLang="en-US" sz="4000" b="1" dirty="0" smtClean="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平台</a:t>
            </a:r>
            <a:endParaRPr lang="zh-CN" altLang="en-US" sz="4000" b="1" dirty="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endParaRPr>
          </a:p>
        </p:txBody>
      </p:sp>
      <p:sp>
        <p:nvSpPr>
          <p:cNvPr id="249" name="流程图: 过程 248"/>
          <p:cNvSpPr/>
          <p:nvPr/>
        </p:nvSpPr>
        <p:spPr>
          <a:xfrm>
            <a:off x="6757188" y="671814"/>
            <a:ext cx="4844610" cy="2537336"/>
          </a:xfrm>
          <a:prstGeom prst="flowChart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b="1" dirty="0">
                <a:ln w="0"/>
                <a:solidFill>
                  <a:schemeClr val="accent1">
                    <a:lumMod val="60000"/>
                    <a:lumOff val="40000"/>
                  </a:schemeClr>
                </a:solidFill>
                <a:effectLst>
                  <a:outerShdw blurRad="50800" dist="38100" dir="5400000" algn="t" rotWithShape="0">
                    <a:prstClr val="black">
                      <a:alpha val="40000"/>
                    </a:prstClr>
                  </a:outerShdw>
                </a:effectLst>
                <a:latin typeface="微软雅黑 Light" panose="020B0502040204020203" pitchFamily="34" charset="-122"/>
                <a:ea typeface="微软雅黑 Light" panose="020B0502040204020203" pitchFamily="34" charset="-122"/>
              </a:rPr>
              <a:t>交易</a:t>
            </a:r>
            <a:endParaRPr lang="en-US" altLang="zh-CN" sz="6000" b="1" dirty="0" smtClean="0">
              <a:ln w="0"/>
              <a:solidFill>
                <a:schemeClr val="accent1">
                  <a:lumMod val="60000"/>
                  <a:lumOff val="40000"/>
                </a:schemeClr>
              </a:solidFill>
              <a:effectLst>
                <a:outerShdw blurRad="50800" dist="38100" dir="5400000" algn="t" rotWithShape="0">
                  <a:prstClr val="black">
                    <a:alpha val="40000"/>
                  </a:prstClr>
                </a:outerShdw>
              </a:effectLst>
              <a:latin typeface="微软雅黑 Light" panose="020B0502040204020203" pitchFamily="34" charset="-122"/>
              <a:ea typeface="微软雅黑 Light" panose="020B0502040204020203" pitchFamily="34" charset="-122"/>
            </a:endParaRPr>
          </a:p>
          <a:p>
            <a:pPr algn="ctr"/>
            <a:r>
              <a:rPr lang="zh-CN" altLang="en-US" sz="6000" b="1" dirty="0" smtClean="0">
                <a:ln w="0"/>
                <a:solidFill>
                  <a:schemeClr val="accent1">
                    <a:lumMod val="60000"/>
                    <a:lumOff val="40000"/>
                  </a:schemeClr>
                </a:solidFill>
                <a:effectLst>
                  <a:outerShdw blurRad="50800" dist="38100" dir="5400000" algn="t" rotWithShape="0">
                    <a:prstClr val="black">
                      <a:alpha val="40000"/>
                    </a:prstClr>
                  </a:outerShdw>
                </a:effectLst>
                <a:latin typeface="微软雅黑 Light" panose="020B0502040204020203" pitchFamily="34" charset="-122"/>
                <a:ea typeface="微软雅黑 Light" panose="020B0502040204020203" pitchFamily="34" charset="-122"/>
              </a:rPr>
              <a:t>微服务池</a:t>
            </a:r>
            <a:endParaRPr lang="zh-CN" altLang="en-US" sz="6000" b="1" dirty="0">
              <a:ln w="0"/>
              <a:solidFill>
                <a:schemeClr val="accent1">
                  <a:lumMod val="60000"/>
                  <a:lumOff val="40000"/>
                </a:schemeClr>
              </a:solidFill>
              <a:effectLst>
                <a:outerShdw blurRad="50800" dist="38100" dir="5400000" algn="t"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251" name="流程图: 过程 250"/>
          <p:cNvSpPr/>
          <p:nvPr/>
        </p:nvSpPr>
        <p:spPr>
          <a:xfrm>
            <a:off x="6772264" y="3285145"/>
            <a:ext cx="3553948" cy="3117068"/>
          </a:xfrm>
          <a:prstGeom prst="flowChart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smtClean="0">
                <a:ln w="0"/>
                <a:solidFill>
                  <a:schemeClr val="accent1">
                    <a:lumMod val="60000"/>
                    <a:lumOff val="4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CRM7</a:t>
            </a:r>
            <a:r>
              <a:rPr lang="zh-CN" altLang="en-US" sz="5400" b="1" dirty="0" smtClean="0">
                <a:ln w="0"/>
                <a:solidFill>
                  <a:schemeClr val="accent1">
                    <a:lumMod val="60000"/>
                    <a:lumOff val="4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中心</a:t>
            </a:r>
            <a:endParaRPr lang="en-US" altLang="zh-CN" sz="5400" b="1" dirty="0" smtClean="0">
              <a:ln w="0"/>
              <a:solidFill>
                <a:schemeClr val="accent1">
                  <a:lumMod val="60000"/>
                  <a:lumOff val="4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algn="ctr"/>
            <a:r>
              <a:rPr lang="zh-CN" altLang="en-US" sz="5400" b="1" dirty="0" smtClean="0">
                <a:ln w="0"/>
                <a:solidFill>
                  <a:schemeClr val="accent1">
                    <a:lumMod val="60000"/>
                    <a:lumOff val="4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管理平台</a:t>
            </a:r>
            <a:endParaRPr lang="zh-CN" altLang="en-US" sz="5400" b="1" dirty="0">
              <a:ln w="0"/>
              <a:solidFill>
                <a:schemeClr val="accent1">
                  <a:lumMod val="60000"/>
                  <a:lumOff val="40000"/>
                </a:schemeClr>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52" name="流程图: 过程 251"/>
          <p:cNvSpPr/>
          <p:nvPr/>
        </p:nvSpPr>
        <p:spPr>
          <a:xfrm>
            <a:off x="3498260" y="4360131"/>
            <a:ext cx="3028778" cy="2042082"/>
          </a:xfrm>
          <a:prstGeom prst="flowChart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调度系统</a:t>
            </a:r>
            <a:endParaRPr lang="zh-CN" altLang="en-US" sz="4000" b="1" dirty="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endParaRPr>
          </a:p>
        </p:txBody>
      </p:sp>
      <p:sp>
        <p:nvSpPr>
          <p:cNvPr id="253" name="流程图: 过程 252"/>
          <p:cNvSpPr/>
          <p:nvPr/>
        </p:nvSpPr>
        <p:spPr>
          <a:xfrm>
            <a:off x="10438334" y="3286499"/>
            <a:ext cx="1173979" cy="3173151"/>
          </a:xfrm>
          <a:prstGeom prst="flowChartProcess">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rPr>
              <a:t>运维平台</a:t>
            </a:r>
            <a:endParaRPr lang="zh-CN" altLang="en-US" sz="4000" b="1" dirty="0">
              <a:ln w="0"/>
              <a:solidFill>
                <a:schemeClr val="accent1">
                  <a:lumMod val="60000"/>
                  <a:lumOff val="40000"/>
                </a:schemeClr>
              </a:solidFill>
              <a:effectLst>
                <a:outerShdw blurRad="38100" dist="19050" dir="2700000" algn="tl" rotWithShape="0">
                  <a:schemeClr val="dk1">
                    <a:alpha val="40000"/>
                  </a:schemeClr>
                </a:outerShdw>
              </a:effectLst>
              <a:latin typeface="微软雅黑 Light" panose="020B0502040204020203" pitchFamily="34" charset="-122"/>
              <a:ea typeface="微软雅黑 Light" panose="020B0502040204020203" pitchFamily="34" charset="-122"/>
            </a:endParaRPr>
          </a:p>
        </p:txBody>
      </p:sp>
      <p:sp>
        <p:nvSpPr>
          <p:cNvPr id="116" name="文本框 115"/>
          <p:cNvSpPr txBox="1"/>
          <p:nvPr/>
        </p:nvSpPr>
        <p:spPr>
          <a:xfrm>
            <a:off x="4274309" y="-27134"/>
            <a:ext cx="3067664" cy="523220"/>
          </a:xfrm>
          <a:prstGeom prst="rect">
            <a:avLst/>
          </a:prstGeom>
          <a:noFill/>
        </p:spPr>
        <p:txBody>
          <a:bodyPr wrap="square" rtlCol="0">
            <a:spAutoFit/>
          </a:bodyPr>
          <a:lstStyle/>
          <a:p>
            <a:pPr algn="ctr"/>
            <a:r>
              <a:rPr lang="zh-CN" altLang="en-US" sz="2800" dirty="0" smtClean="0">
                <a:solidFill>
                  <a:srgbClr val="F7B902"/>
                </a:solidFill>
                <a:latin typeface="微软雅黑 Light" panose="020B0502040204020203" pitchFamily="34" charset="-122"/>
                <a:ea typeface="微软雅黑 Light" panose="020B0502040204020203" pitchFamily="34" charset="-122"/>
              </a:rPr>
              <a:t>数据流向图</a:t>
            </a:r>
            <a:endParaRPr lang="zh-CN" altLang="en-US" sz="2800" dirty="0">
              <a:solidFill>
                <a:srgbClr val="F7B902"/>
              </a:solidFill>
              <a:latin typeface="微软雅黑 Light" panose="020B0502040204020203" pitchFamily="34" charset="-122"/>
              <a:ea typeface="微软雅黑 Light" panose="020B0502040204020203" pitchFamily="34" charset="-122"/>
            </a:endParaRPr>
          </a:p>
        </p:txBody>
      </p:sp>
      <p:sp>
        <p:nvSpPr>
          <p:cNvPr id="119" name="矩形 118"/>
          <p:cNvSpPr/>
          <p:nvPr/>
        </p:nvSpPr>
        <p:spPr>
          <a:xfrm>
            <a:off x="5394237" y="48776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61000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anim calcmode="lin" valueType="num">
                                      <p:cBhvr>
                                        <p:cTn id="8" dur="500" fill="hold"/>
                                        <p:tgtEl>
                                          <p:spTgt spid="116"/>
                                        </p:tgtEl>
                                        <p:attrNameLst>
                                          <p:attrName>ppt_x</p:attrName>
                                        </p:attrNameLst>
                                      </p:cBhvr>
                                      <p:tavLst>
                                        <p:tav tm="0">
                                          <p:val>
                                            <p:strVal val="#ppt_x"/>
                                          </p:val>
                                        </p:tav>
                                        <p:tav tm="100000">
                                          <p:val>
                                            <p:strVal val="#ppt_x"/>
                                          </p:val>
                                        </p:tav>
                                      </p:tavLst>
                                    </p:anim>
                                    <p:anim calcmode="lin" valueType="num">
                                      <p:cBhvr>
                                        <p:cTn id="9" dur="500" fill="hold"/>
                                        <p:tgtEl>
                                          <p:spTgt spid="1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119"/>
                                        </p:tgtEl>
                                        <p:attrNameLst>
                                          <p:attrName>style.visibility</p:attrName>
                                        </p:attrNameLst>
                                      </p:cBhvr>
                                      <p:to>
                                        <p:strVal val="visible"/>
                                      </p:to>
                                    </p:set>
                                    <p:animEffect transition="in" filter="barn(outVertical)">
                                      <p:cBhvr>
                                        <p:cTn id="13" dur="500"/>
                                        <p:tgtEl>
                                          <p:spTgt spid="1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250"/>
                                  </p:stCondLst>
                                  <p:childTnLst>
                                    <p:set>
                                      <p:cBhvr>
                                        <p:cTn id="17" dur="1" fill="hold">
                                          <p:stCondLst>
                                            <p:cond delay="0"/>
                                          </p:stCondLst>
                                        </p:cTn>
                                        <p:tgtEl>
                                          <p:spTgt spid="156"/>
                                        </p:tgtEl>
                                        <p:attrNameLst>
                                          <p:attrName>style.visibility</p:attrName>
                                        </p:attrNameLst>
                                      </p:cBhvr>
                                      <p:to>
                                        <p:strVal val="visible"/>
                                      </p:to>
                                    </p:set>
                                    <p:animEffect transition="in" filter="wipe(down)">
                                      <p:cBhvr>
                                        <p:cTn id="18" dur="2000"/>
                                        <p:tgtEl>
                                          <p:spTgt spid="156"/>
                                        </p:tgtEl>
                                      </p:cBhvr>
                                    </p:animEffect>
                                  </p:childTnLst>
                                </p:cTn>
                              </p:par>
                              <p:par>
                                <p:cTn id="19" presetID="22" presetClass="entr" presetSubtype="4" fill="hold" grpId="0" nodeType="withEffect">
                                  <p:stCondLst>
                                    <p:cond delay="250"/>
                                  </p:stCondLst>
                                  <p:childTnLst>
                                    <p:set>
                                      <p:cBhvr>
                                        <p:cTn id="20" dur="1" fill="hold">
                                          <p:stCondLst>
                                            <p:cond delay="0"/>
                                          </p:stCondLst>
                                        </p:cTn>
                                        <p:tgtEl>
                                          <p:spTgt spid="130"/>
                                        </p:tgtEl>
                                        <p:attrNameLst>
                                          <p:attrName>style.visibility</p:attrName>
                                        </p:attrNameLst>
                                      </p:cBhvr>
                                      <p:to>
                                        <p:strVal val="visible"/>
                                      </p:to>
                                    </p:set>
                                    <p:animEffect transition="in" filter="wipe(down)">
                                      <p:cBhvr>
                                        <p:cTn id="21" dur="2000"/>
                                        <p:tgtEl>
                                          <p:spTgt spid="130"/>
                                        </p:tgtEl>
                                      </p:cBhvr>
                                    </p:animEffect>
                                  </p:childTnLst>
                                </p:cTn>
                              </p:par>
                              <p:par>
                                <p:cTn id="22" presetID="22" presetClass="entr" presetSubtype="4" fill="hold" grpId="0" nodeType="withEffect">
                                  <p:stCondLst>
                                    <p:cond delay="250"/>
                                  </p:stCondLst>
                                  <p:childTnLst>
                                    <p:set>
                                      <p:cBhvr>
                                        <p:cTn id="23" dur="1" fill="hold">
                                          <p:stCondLst>
                                            <p:cond delay="0"/>
                                          </p:stCondLst>
                                        </p:cTn>
                                        <p:tgtEl>
                                          <p:spTgt spid="129"/>
                                        </p:tgtEl>
                                        <p:attrNameLst>
                                          <p:attrName>style.visibility</p:attrName>
                                        </p:attrNameLst>
                                      </p:cBhvr>
                                      <p:to>
                                        <p:strVal val="visible"/>
                                      </p:to>
                                    </p:set>
                                    <p:animEffect transition="in" filter="wipe(down)">
                                      <p:cBhvr>
                                        <p:cTn id="24" dur="2000"/>
                                        <p:tgtEl>
                                          <p:spTgt spid="129"/>
                                        </p:tgtEl>
                                      </p:cBhvr>
                                    </p:animEffect>
                                  </p:childTnLst>
                                </p:cTn>
                              </p:par>
                              <p:par>
                                <p:cTn id="25" presetID="22" presetClass="entr" presetSubtype="4" fill="hold" grpId="0" nodeType="withEffect">
                                  <p:stCondLst>
                                    <p:cond delay="250"/>
                                  </p:stCondLst>
                                  <p:childTnLst>
                                    <p:set>
                                      <p:cBhvr>
                                        <p:cTn id="26" dur="1" fill="hold">
                                          <p:stCondLst>
                                            <p:cond delay="0"/>
                                          </p:stCondLst>
                                        </p:cTn>
                                        <p:tgtEl>
                                          <p:spTgt spid="128"/>
                                        </p:tgtEl>
                                        <p:attrNameLst>
                                          <p:attrName>style.visibility</p:attrName>
                                        </p:attrNameLst>
                                      </p:cBhvr>
                                      <p:to>
                                        <p:strVal val="visible"/>
                                      </p:to>
                                    </p:set>
                                    <p:animEffect transition="in" filter="wipe(down)">
                                      <p:cBhvr>
                                        <p:cTn id="27" dur="2000"/>
                                        <p:tgtEl>
                                          <p:spTgt spid="128"/>
                                        </p:tgtEl>
                                      </p:cBhvr>
                                    </p:animEffect>
                                  </p:childTnLst>
                                </p:cTn>
                              </p:par>
                              <p:par>
                                <p:cTn id="28" presetID="22" presetClass="entr" presetSubtype="4" fill="hold" grpId="0" nodeType="withEffect">
                                  <p:stCondLst>
                                    <p:cond delay="250"/>
                                  </p:stCondLst>
                                  <p:childTnLst>
                                    <p:set>
                                      <p:cBhvr>
                                        <p:cTn id="29" dur="1" fill="hold">
                                          <p:stCondLst>
                                            <p:cond delay="0"/>
                                          </p:stCondLst>
                                        </p:cTn>
                                        <p:tgtEl>
                                          <p:spTgt spid="127"/>
                                        </p:tgtEl>
                                        <p:attrNameLst>
                                          <p:attrName>style.visibility</p:attrName>
                                        </p:attrNameLst>
                                      </p:cBhvr>
                                      <p:to>
                                        <p:strVal val="visible"/>
                                      </p:to>
                                    </p:set>
                                    <p:animEffect transition="in" filter="wipe(down)">
                                      <p:cBhvr>
                                        <p:cTn id="30" dur="2000"/>
                                        <p:tgtEl>
                                          <p:spTgt spid="127"/>
                                        </p:tgtEl>
                                      </p:cBhvr>
                                    </p:animEffect>
                                  </p:childTnLst>
                                </p:cTn>
                              </p:par>
                              <p:par>
                                <p:cTn id="31" presetID="22" presetClass="entr" presetSubtype="4" fill="hold" grpId="0" nodeType="withEffect">
                                  <p:stCondLst>
                                    <p:cond delay="250"/>
                                  </p:stCondLst>
                                  <p:childTnLst>
                                    <p:set>
                                      <p:cBhvr>
                                        <p:cTn id="32" dur="1" fill="hold">
                                          <p:stCondLst>
                                            <p:cond delay="0"/>
                                          </p:stCondLst>
                                        </p:cTn>
                                        <p:tgtEl>
                                          <p:spTgt spid="123"/>
                                        </p:tgtEl>
                                        <p:attrNameLst>
                                          <p:attrName>style.visibility</p:attrName>
                                        </p:attrNameLst>
                                      </p:cBhvr>
                                      <p:to>
                                        <p:strVal val="visible"/>
                                      </p:to>
                                    </p:set>
                                    <p:animEffect transition="in" filter="wipe(down)">
                                      <p:cBhvr>
                                        <p:cTn id="33" dur="2000"/>
                                        <p:tgtEl>
                                          <p:spTgt spid="123"/>
                                        </p:tgtEl>
                                      </p:cBhvr>
                                    </p:animEffect>
                                  </p:childTnLst>
                                </p:cTn>
                              </p:par>
                              <p:par>
                                <p:cTn id="34" presetID="22" presetClass="entr" presetSubtype="4" fill="hold" grpId="0" nodeType="withEffect">
                                  <p:stCondLst>
                                    <p:cond delay="250"/>
                                  </p:stCondLst>
                                  <p:childTnLst>
                                    <p:set>
                                      <p:cBhvr>
                                        <p:cTn id="35" dur="1" fill="hold">
                                          <p:stCondLst>
                                            <p:cond delay="0"/>
                                          </p:stCondLst>
                                        </p:cTn>
                                        <p:tgtEl>
                                          <p:spTgt spid="122"/>
                                        </p:tgtEl>
                                        <p:attrNameLst>
                                          <p:attrName>style.visibility</p:attrName>
                                        </p:attrNameLst>
                                      </p:cBhvr>
                                      <p:to>
                                        <p:strVal val="visible"/>
                                      </p:to>
                                    </p:set>
                                    <p:animEffect transition="in" filter="wipe(down)">
                                      <p:cBhvr>
                                        <p:cTn id="36" dur="2000"/>
                                        <p:tgtEl>
                                          <p:spTgt spid="122"/>
                                        </p:tgtEl>
                                      </p:cBhvr>
                                    </p:animEffect>
                                  </p:childTnLst>
                                </p:cTn>
                              </p:par>
                              <p:par>
                                <p:cTn id="37" presetID="22" presetClass="entr" presetSubtype="4" fill="hold" grpId="0" nodeType="withEffect">
                                  <p:stCondLst>
                                    <p:cond delay="250"/>
                                  </p:stCondLst>
                                  <p:childTnLst>
                                    <p:set>
                                      <p:cBhvr>
                                        <p:cTn id="38" dur="1" fill="hold">
                                          <p:stCondLst>
                                            <p:cond delay="0"/>
                                          </p:stCondLst>
                                        </p:cTn>
                                        <p:tgtEl>
                                          <p:spTgt spid="121"/>
                                        </p:tgtEl>
                                        <p:attrNameLst>
                                          <p:attrName>style.visibility</p:attrName>
                                        </p:attrNameLst>
                                      </p:cBhvr>
                                      <p:to>
                                        <p:strVal val="visible"/>
                                      </p:to>
                                    </p:set>
                                    <p:animEffect transition="in" filter="wipe(down)">
                                      <p:cBhvr>
                                        <p:cTn id="39" dur="2000"/>
                                        <p:tgtEl>
                                          <p:spTgt spid="121"/>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28"/>
                                        </p:tgtEl>
                                        <p:attrNameLst>
                                          <p:attrName>style.visibility</p:attrName>
                                        </p:attrNameLst>
                                      </p:cBhvr>
                                      <p:to>
                                        <p:strVal val="visible"/>
                                      </p:to>
                                    </p:set>
                                    <p:animEffect transition="in" filter="wipe(down)">
                                      <p:cBhvr>
                                        <p:cTn id="42" dur="2000"/>
                                        <p:tgtEl>
                                          <p:spTgt spid="428"/>
                                        </p:tgtEl>
                                      </p:cBhvr>
                                    </p:animEffect>
                                  </p:childTnLst>
                                </p:cTn>
                              </p:par>
                              <p:par>
                                <p:cTn id="43" presetID="22" presetClass="entr" presetSubtype="4" fill="hold" grpId="0" nodeType="withEffect">
                                  <p:stCondLst>
                                    <p:cond delay="250"/>
                                  </p:stCondLst>
                                  <p:childTnLst>
                                    <p:set>
                                      <p:cBhvr>
                                        <p:cTn id="44" dur="1" fill="hold">
                                          <p:stCondLst>
                                            <p:cond delay="0"/>
                                          </p:stCondLst>
                                        </p:cTn>
                                        <p:tgtEl>
                                          <p:spTgt spid="362"/>
                                        </p:tgtEl>
                                        <p:attrNameLst>
                                          <p:attrName>style.visibility</p:attrName>
                                        </p:attrNameLst>
                                      </p:cBhvr>
                                      <p:to>
                                        <p:strVal val="visible"/>
                                      </p:to>
                                    </p:set>
                                    <p:animEffect transition="in" filter="wipe(down)">
                                      <p:cBhvr>
                                        <p:cTn id="45" dur="2000"/>
                                        <p:tgtEl>
                                          <p:spTgt spid="362"/>
                                        </p:tgtEl>
                                      </p:cBhvr>
                                    </p:animEffect>
                                  </p:childTnLst>
                                </p:cTn>
                              </p:par>
                              <p:par>
                                <p:cTn id="46" presetID="22" presetClass="entr" presetSubtype="4" fill="hold" grpId="0" nodeType="withEffect">
                                  <p:stCondLst>
                                    <p:cond delay="250"/>
                                  </p:stCondLst>
                                  <p:childTnLst>
                                    <p:set>
                                      <p:cBhvr>
                                        <p:cTn id="47" dur="1" fill="hold">
                                          <p:stCondLst>
                                            <p:cond delay="0"/>
                                          </p:stCondLst>
                                        </p:cTn>
                                        <p:tgtEl>
                                          <p:spTgt spid="361"/>
                                        </p:tgtEl>
                                        <p:attrNameLst>
                                          <p:attrName>style.visibility</p:attrName>
                                        </p:attrNameLst>
                                      </p:cBhvr>
                                      <p:to>
                                        <p:strVal val="visible"/>
                                      </p:to>
                                    </p:set>
                                    <p:animEffect transition="in" filter="wipe(down)">
                                      <p:cBhvr>
                                        <p:cTn id="48" dur="2000"/>
                                        <p:tgtEl>
                                          <p:spTgt spid="361"/>
                                        </p:tgtEl>
                                      </p:cBhvr>
                                    </p:animEffect>
                                  </p:childTnLst>
                                </p:cTn>
                              </p:par>
                              <p:par>
                                <p:cTn id="49" presetID="22" presetClass="entr" presetSubtype="4" fill="hold" grpId="0" nodeType="withEffect">
                                  <p:stCondLst>
                                    <p:cond delay="250"/>
                                  </p:stCondLst>
                                  <p:childTnLst>
                                    <p:set>
                                      <p:cBhvr>
                                        <p:cTn id="50" dur="1" fill="hold">
                                          <p:stCondLst>
                                            <p:cond delay="0"/>
                                          </p:stCondLst>
                                        </p:cTn>
                                        <p:tgtEl>
                                          <p:spTgt spid="211"/>
                                        </p:tgtEl>
                                        <p:attrNameLst>
                                          <p:attrName>style.visibility</p:attrName>
                                        </p:attrNameLst>
                                      </p:cBhvr>
                                      <p:to>
                                        <p:strVal val="visible"/>
                                      </p:to>
                                    </p:set>
                                    <p:animEffect transition="in" filter="wipe(down)">
                                      <p:cBhvr>
                                        <p:cTn id="51" dur="2000"/>
                                        <p:tgtEl>
                                          <p:spTgt spid="211"/>
                                        </p:tgtEl>
                                      </p:cBhvr>
                                    </p:animEffect>
                                  </p:childTnLst>
                                </p:cTn>
                              </p:par>
                              <p:par>
                                <p:cTn id="52" presetID="22" presetClass="entr" presetSubtype="4" fill="hold" grpId="0" nodeType="withEffect">
                                  <p:stCondLst>
                                    <p:cond delay="250"/>
                                  </p:stCondLst>
                                  <p:childTnLst>
                                    <p:set>
                                      <p:cBhvr>
                                        <p:cTn id="53" dur="1" fill="hold">
                                          <p:stCondLst>
                                            <p:cond delay="0"/>
                                          </p:stCondLst>
                                        </p:cTn>
                                        <p:tgtEl>
                                          <p:spTgt spid="209"/>
                                        </p:tgtEl>
                                        <p:attrNameLst>
                                          <p:attrName>style.visibility</p:attrName>
                                        </p:attrNameLst>
                                      </p:cBhvr>
                                      <p:to>
                                        <p:strVal val="visible"/>
                                      </p:to>
                                    </p:set>
                                    <p:animEffect transition="in" filter="wipe(down)">
                                      <p:cBhvr>
                                        <p:cTn id="54" dur="2000"/>
                                        <p:tgtEl>
                                          <p:spTgt spid="209"/>
                                        </p:tgtEl>
                                      </p:cBhvr>
                                    </p:animEffect>
                                  </p:childTnLst>
                                </p:cTn>
                              </p:par>
                              <p:par>
                                <p:cTn id="55" presetID="22" presetClass="entr" presetSubtype="4" fill="hold" grpId="0" nodeType="withEffect">
                                  <p:stCondLst>
                                    <p:cond delay="250"/>
                                  </p:stCondLst>
                                  <p:childTnLst>
                                    <p:set>
                                      <p:cBhvr>
                                        <p:cTn id="56" dur="1" fill="hold">
                                          <p:stCondLst>
                                            <p:cond delay="0"/>
                                          </p:stCondLst>
                                        </p:cTn>
                                        <p:tgtEl>
                                          <p:spTgt spid="208"/>
                                        </p:tgtEl>
                                        <p:attrNameLst>
                                          <p:attrName>style.visibility</p:attrName>
                                        </p:attrNameLst>
                                      </p:cBhvr>
                                      <p:to>
                                        <p:strVal val="visible"/>
                                      </p:to>
                                    </p:set>
                                    <p:animEffect transition="in" filter="wipe(down)">
                                      <p:cBhvr>
                                        <p:cTn id="57" dur="2000"/>
                                        <p:tgtEl>
                                          <p:spTgt spid="208"/>
                                        </p:tgtEl>
                                      </p:cBhvr>
                                    </p:animEffect>
                                  </p:childTnLst>
                                </p:cTn>
                              </p:par>
                              <p:par>
                                <p:cTn id="58" presetID="22" presetClass="entr" presetSubtype="4" fill="hold" grpId="0" nodeType="withEffect">
                                  <p:stCondLst>
                                    <p:cond delay="250"/>
                                  </p:stCondLst>
                                  <p:childTnLst>
                                    <p:set>
                                      <p:cBhvr>
                                        <p:cTn id="59" dur="1" fill="hold">
                                          <p:stCondLst>
                                            <p:cond delay="0"/>
                                          </p:stCondLst>
                                        </p:cTn>
                                        <p:tgtEl>
                                          <p:spTgt spid="207"/>
                                        </p:tgtEl>
                                        <p:attrNameLst>
                                          <p:attrName>style.visibility</p:attrName>
                                        </p:attrNameLst>
                                      </p:cBhvr>
                                      <p:to>
                                        <p:strVal val="visible"/>
                                      </p:to>
                                    </p:set>
                                    <p:animEffect transition="in" filter="wipe(down)">
                                      <p:cBhvr>
                                        <p:cTn id="60" dur="2000"/>
                                        <p:tgtEl>
                                          <p:spTgt spid="207"/>
                                        </p:tgtEl>
                                      </p:cBhvr>
                                    </p:animEffect>
                                  </p:childTnLst>
                                </p:cTn>
                              </p:par>
                              <p:par>
                                <p:cTn id="61" presetID="22" presetClass="entr" presetSubtype="4" fill="hold" grpId="0" nodeType="withEffect">
                                  <p:stCondLst>
                                    <p:cond delay="250"/>
                                  </p:stCondLst>
                                  <p:childTnLst>
                                    <p:set>
                                      <p:cBhvr>
                                        <p:cTn id="62" dur="1" fill="hold">
                                          <p:stCondLst>
                                            <p:cond delay="0"/>
                                          </p:stCondLst>
                                        </p:cTn>
                                        <p:tgtEl>
                                          <p:spTgt spid="206"/>
                                        </p:tgtEl>
                                        <p:attrNameLst>
                                          <p:attrName>style.visibility</p:attrName>
                                        </p:attrNameLst>
                                      </p:cBhvr>
                                      <p:to>
                                        <p:strVal val="visible"/>
                                      </p:to>
                                    </p:set>
                                    <p:animEffect transition="in" filter="wipe(down)">
                                      <p:cBhvr>
                                        <p:cTn id="63" dur="2000"/>
                                        <p:tgtEl>
                                          <p:spTgt spid="206"/>
                                        </p:tgtEl>
                                      </p:cBhvr>
                                    </p:animEffect>
                                  </p:childTnLst>
                                </p:cTn>
                              </p:par>
                              <p:par>
                                <p:cTn id="64" presetID="22" presetClass="entr" presetSubtype="4" fill="hold" grpId="0" nodeType="withEffect">
                                  <p:stCondLst>
                                    <p:cond delay="250"/>
                                  </p:stCondLst>
                                  <p:childTnLst>
                                    <p:set>
                                      <p:cBhvr>
                                        <p:cTn id="65" dur="1" fill="hold">
                                          <p:stCondLst>
                                            <p:cond delay="0"/>
                                          </p:stCondLst>
                                        </p:cTn>
                                        <p:tgtEl>
                                          <p:spTgt spid="205"/>
                                        </p:tgtEl>
                                        <p:attrNameLst>
                                          <p:attrName>style.visibility</p:attrName>
                                        </p:attrNameLst>
                                      </p:cBhvr>
                                      <p:to>
                                        <p:strVal val="visible"/>
                                      </p:to>
                                    </p:set>
                                    <p:animEffect transition="in" filter="wipe(down)">
                                      <p:cBhvr>
                                        <p:cTn id="66" dur="2000"/>
                                        <p:tgtEl>
                                          <p:spTgt spid="205"/>
                                        </p:tgtEl>
                                      </p:cBhvr>
                                    </p:animEffect>
                                  </p:childTnLst>
                                </p:cTn>
                              </p:par>
                              <p:par>
                                <p:cTn id="67" presetID="22" presetClass="entr" presetSubtype="4" fill="hold" grpId="0" nodeType="withEffect">
                                  <p:stCondLst>
                                    <p:cond delay="250"/>
                                  </p:stCondLst>
                                  <p:childTnLst>
                                    <p:set>
                                      <p:cBhvr>
                                        <p:cTn id="68" dur="1" fill="hold">
                                          <p:stCondLst>
                                            <p:cond delay="0"/>
                                          </p:stCondLst>
                                        </p:cTn>
                                        <p:tgtEl>
                                          <p:spTgt spid="204"/>
                                        </p:tgtEl>
                                        <p:attrNameLst>
                                          <p:attrName>style.visibility</p:attrName>
                                        </p:attrNameLst>
                                      </p:cBhvr>
                                      <p:to>
                                        <p:strVal val="visible"/>
                                      </p:to>
                                    </p:set>
                                    <p:animEffect transition="in" filter="wipe(down)">
                                      <p:cBhvr>
                                        <p:cTn id="69" dur="2000"/>
                                        <p:tgtEl>
                                          <p:spTgt spid="204"/>
                                        </p:tgtEl>
                                      </p:cBhvr>
                                    </p:animEffect>
                                  </p:childTnLst>
                                </p:cTn>
                              </p:par>
                              <p:par>
                                <p:cTn id="70" presetID="22" presetClass="entr" presetSubtype="4" fill="hold" grpId="0" nodeType="withEffect">
                                  <p:stCondLst>
                                    <p:cond delay="25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2000"/>
                                        <p:tgtEl>
                                          <p:spTgt spid="49"/>
                                        </p:tgtEl>
                                      </p:cBhvr>
                                    </p:animEffect>
                                  </p:childTnLst>
                                </p:cTn>
                              </p:par>
                              <p:par>
                                <p:cTn id="73" presetID="22" presetClass="entr" presetSubtype="4" fill="hold" grpId="0" nodeType="withEffect">
                                  <p:stCondLst>
                                    <p:cond delay="250"/>
                                  </p:stCondLst>
                                  <p:childTnLst>
                                    <p:set>
                                      <p:cBhvr>
                                        <p:cTn id="74" dur="1" fill="hold">
                                          <p:stCondLst>
                                            <p:cond delay="0"/>
                                          </p:stCondLst>
                                        </p:cTn>
                                        <p:tgtEl>
                                          <p:spTgt spid="50"/>
                                        </p:tgtEl>
                                        <p:attrNameLst>
                                          <p:attrName>style.visibility</p:attrName>
                                        </p:attrNameLst>
                                      </p:cBhvr>
                                      <p:to>
                                        <p:strVal val="visible"/>
                                      </p:to>
                                    </p:set>
                                    <p:animEffect transition="in" filter="wipe(down)">
                                      <p:cBhvr>
                                        <p:cTn id="75" dur="2000"/>
                                        <p:tgtEl>
                                          <p:spTgt spid="50"/>
                                        </p:tgtEl>
                                      </p:cBhvr>
                                    </p:animEffect>
                                  </p:childTnLst>
                                </p:cTn>
                              </p:par>
                              <p:par>
                                <p:cTn id="76" presetID="22" presetClass="entr" presetSubtype="4" fill="hold" grpId="0" nodeType="withEffect">
                                  <p:stCondLst>
                                    <p:cond delay="250"/>
                                  </p:stCondLst>
                                  <p:childTnLst>
                                    <p:set>
                                      <p:cBhvr>
                                        <p:cTn id="77" dur="1" fill="hold">
                                          <p:stCondLst>
                                            <p:cond delay="0"/>
                                          </p:stCondLst>
                                        </p:cTn>
                                        <p:tgtEl>
                                          <p:spTgt spid="51"/>
                                        </p:tgtEl>
                                        <p:attrNameLst>
                                          <p:attrName>style.visibility</p:attrName>
                                        </p:attrNameLst>
                                      </p:cBhvr>
                                      <p:to>
                                        <p:strVal val="visible"/>
                                      </p:to>
                                    </p:set>
                                    <p:animEffect transition="in" filter="wipe(down)">
                                      <p:cBhvr>
                                        <p:cTn id="78" dur="2000"/>
                                        <p:tgtEl>
                                          <p:spTgt spid="51"/>
                                        </p:tgtEl>
                                      </p:cBhvr>
                                    </p:animEffect>
                                  </p:childTnLst>
                                </p:cTn>
                              </p:par>
                              <p:par>
                                <p:cTn id="79" presetID="22" presetClass="entr" presetSubtype="4" fill="hold" grpId="0" nodeType="withEffect">
                                  <p:stCondLst>
                                    <p:cond delay="250"/>
                                  </p:stCondLst>
                                  <p:childTnLst>
                                    <p:set>
                                      <p:cBhvr>
                                        <p:cTn id="80" dur="1" fill="hold">
                                          <p:stCondLst>
                                            <p:cond delay="0"/>
                                          </p:stCondLst>
                                        </p:cTn>
                                        <p:tgtEl>
                                          <p:spTgt spid="52"/>
                                        </p:tgtEl>
                                        <p:attrNameLst>
                                          <p:attrName>style.visibility</p:attrName>
                                        </p:attrNameLst>
                                      </p:cBhvr>
                                      <p:to>
                                        <p:strVal val="visible"/>
                                      </p:to>
                                    </p:set>
                                    <p:animEffect transition="in" filter="wipe(down)">
                                      <p:cBhvr>
                                        <p:cTn id="81" dur="2000"/>
                                        <p:tgtEl>
                                          <p:spTgt spid="52"/>
                                        </p:tgtEl>
                                      </p:cBhvr>
                                    </p:animEffect>
                                  </p:childTnLst>
                                </p:cTn>
                              </p:par>
                              <p:par>
                                <p:cTn id="82" presetID="22" presetClass="entr" presetSubtype="4" fill="hold" grpId="0" nodeType="withEffect">
                                  <p:stCondLst>
                                    <p:cond delay="250"/>
                                  </p:stCondLst>
                                  <p:childTnLst>
                                    <p:set>
                                      <p:cBhvr>
                                        <p:cTn id="83" dur="1" fill="hold">
                                          <p:stCondLst>
                                            <p:cond delay="0"/>
                                          </p:stCondLst>
                                        </p:cTn>
                                        <p:tgtEl>
                                          <p:spTgt spid="53"/>
                                        </p:tgtEl>
                                        <p:attrNameLst>
                                          <p:attrName>style.visibility</p:attrName>
                                        </p:attrNameLst>
                                      </p:cBhvr>
                                      <p:to>
                                        <p:strVal val="visible"/>
                                      </p:to>
                                    </p:set>
                                    <p:animEffect transition="in" filter="wipe(down)">
                                      <p:cBhvr>
                                        <p:cTn id="84" dur="2000"/>
                                        <p:tgtEl>
                                          <p:spTgt spid="53"/>
                                        </p:tgtEl>
                                      </p:cBhvr>
                                    </p:animEffect>
                                  </p:childTnLst>
                                </p:cTn>
                              </p:par>
                              <p:par>
                                <p:cTn id="85" presetID="22" presetClass="entr" presetSubtype="4" fill="hold" grpId="0" nodeType="withEffect">
                                  <p:stCondLst>
                                    <p:cond delay="250"/>
                                  </p:stCondLst>
                                  <p:childTnLst>
                                    <p:set>
                                      <p:cBhvr>
                                        <p:cTn id="86" dur="1" fill="hold">
                                          <p:stCondLst>
                                            <p:cond delay="0"/>
                                          </p:stCondLst>
                                        </p:cTn>
                                        <p:tgtEl>
                                          <p:spTgt spid="84"/>
                                        </p:tgtEl>
                                        <p:attrNameLst>
                                          <p:attrName>style.visibility</p:attrName>
                                        </p:attrNameLst>
                                      </p:cBhvr>
                                      <p:to>
                                        <p:strVal val="visible"/>
                                      </p:to>
                                    </p:set>
                                    <p:animEffect transition="in" filter="wipe(down)">
                                      <p:cBhvr>
                                        <p:cTn id="87" dur="2000"/>
                                        <p:tgtEl>
                                          <p:spTgt spid="84"/>
                                        </p:tgtEl>
                                      </p:cBhvr>
                                    </p:animEffect>
                                  </p:childTnLst>
                                </p:cTn>
                              </p:par>
                              <p:par>
                                <p:cTn id="88" presetID="22" presetClass="entr" presetSubtype="4" fill="hold" grpId="0" nodeType="withEffect">
                                  <p:stCondLst>
                                    <p:cond delay="250"/>
                                  </p:stCondLst>
                                  <p:childTnLst>
                                    <p:set>
                                      <p:cBhvr>
                                        <p:cTn id="89" dur="1" fill="hold">
                                          <p:stCondLst>
                                            <p:cond delay="0"/>
                                          </p:stCondLst>
                                        </p:cTn>
                                        <p:tgtEl>
                                          <p:spTgt spid="117"/>
                                        </p:tgtEl>
                                        <p:attrNameLst>
                                          <p:attrName>style.visibility</p:attrName>
                                        </p:attrNameLst>
                                      </p:cBhvr>
                                      <p:to>
                                        <p:strVal val="visible"/>
                                      </p:to>
                                    </p:set>
                                    <p:animEffect transition="in" filter="wipe(down)">
                                      <p:cBhvr>
                                        <p:cTn id="90" dur="2000"/>
                                        <p:tgtEl>
                                          <p:spTgt spid="117"/>
                                        </p:tgtEl>
                                      </p:cBhvr>
                                    </p:animEffect>
                                  </p:childTnLst>
                                </p:cTn>
                              </p:par>
                              <p:par>
                                <p:cTn id="91" presetID="22" presetClass="entr" presetSubtype="4" fill="hold" grpId="0" nodeType="withEffect">
                                  <p:stCondLst>
                                    <p:cond delay="250"/>
                                  </p:stCondLst>
                                  <p:childTnLst>
                                    <p:set>
                                      <p:cBhvr>
                                        <p:cTn id="92" dur="1" fill="hold">
                                          <p:stCondLst>
                                            <p:cond delay="0"/>
                                          </p:stCondLst>
                                        </p:cTn>
                                        <p:tgtEl>
                                          <p:spTgt spid="118"/>
                                        </p:tgtEl>
                                        <p:attrNameLst>
                                          <p:attrName>style.visibility</p:attrName>
                                        </p:attrNameLst>
                                      </p:cBhvr>
                                      <p:to>
                                        <p:strVal val="visible"/>
                                      </p:to>
                                    </p:set>
                                    <p:animEffect transition="in" filter="wipe(down)">
                                      <p:cBhvr>
                                        <p:cTn id="93" dur="2000"/>
                                        <p:tgtEl>
                                          <p:spTgt spid="118"/>
                                        </p:tgtEl>
                                      </p:cBhvr>
                                    </p:animEffect>
                                  </p:childTnLst>
                                </p:cTn>
                              </p:par>
                              <p:par>
                                <p:cTn id="94" presetID="22" presetClass="entr" presetSubtype="4" fill="hold" nodeType="withEffect">
                                  <p:stCondLst>
                                    <p:cond delay="250"/>
                                  </p:stCondLst>
                                  <p:childTnLst>
                                    <p:set>
                                      <p:cBhvr>
                                        <p:cTn id="95" dur="1" fill="hold">
                                          <p:stCondLst>
                                            <p:cond delay="0"/>
                                          </p:stCondLst>
                                        </p:cTn>
                                        <p:tgtEl>
                                          <p:spTgt spid="135"/>
                                        </p:tgtEl>
                                        <p:attrNameLst>
                                          <p:attrName>style.visibility</p:attrName>
                                        </p:attrNameLst>
                                      </p:cBhvr>
                                      <p:to>
                                        <p:strVal val="visible"/>
                                      </p:to>
                                    </p:set>
                                    <p:animEffect transition="in" filter="wipe(down)">
                                      <p:cBhvr>
                                        <p:cTn id="96" dur="2000"/>
                                        <p:tgtEl>
                                          <p:spTgt spid="135"/>
                                        </p:tgtEl>
                                      </p:cBhvr>
                                    </p:animEffect>
                                  </p:childTnLst>
                                </p:cTn>
                              </p:par>
                              <p:par>
                                <p:cTn id="97" presetID="22" presetClass="entr" presetSubtype="4" fill="hold" nodeType="withEffect">
                                  <p:stCondLst>
                                    <p:cond delay="250"/>
                                  </p:stCondLst>
                                  <p:childTnLst>
                                    <p:set>
                                      <p:cBhvr>
                                        <p:cTn id="98" dur="1" fill="hold">
                                          <p:stCondLst>
                                            <p:cond delay="0"/>
                                          </p:stCondLst>
                                        </p:cTn>
                                        <p:tgtEl>
                                          <p:spTgt spid="137"/>
                                        </p:tgtEl>
                                        <p:attrNameLst>
                                          <p:attrName>style.visibility</p:attrName>
                                        </p:attrNameLst>
                                      </p:cBhvr>
                                      <p:to>
                                        <p:strVal val="visible"/>
                                      </p:to>
                                    </p:set>
                                    <p:animEffect transition="in" filter="wipe(down)">
                                      <p:cBhvr>
                                        <p:cTn id="99" dur="2000"/>
                                        <p:tgtEl>
                                          <p:spTgt spid="137"/>
                                        </p:tgtEl>
                                      </p:cBhvr>
                                    </p:animEffect>
                                  </p:childTnLst>
                                </p:cTn>
                              </p:par>
                              <p:par>
                                <p:cTn id="100" presetID="22" presetClass="entr" presetSubtype="4" fill="hold" grpId="0" nodeType="withEffect">
                                  <p:stCondLst>
                                    <p:cond delay="250"/>
                                  </p:stCondLst>
                                  <p:childTnLst>
                                    <p:set>
                                      <p:cBhvr>
                                        <p:cTn id="101" dur="1" fill="hold">
                                          <p:stCondLst>
                                            <p:cond delay="0"/>
                                          </p:stCondLst>
                                        </p:cTn>
                                        <p:tgtEl>
                                          <p:spTgt spid="143"/>
                                        </p:tgtEl>
                                        <p:attrNameLst>
                                          <p:attrName>style.visibility</p:attrName>
                                        </p:attrNameLst>
                                      </p:cBhvr>
                                      <p:to>
                                        <p:strVal val="visible"/>
                                      </p:to>
                                    </p:set>
                                    <p:animEffect transition="in" filter="wipe(down)">
                                      <p:cBhvr>
                                        <p:cTn id="102" dur="2000"/>
                                        <p:tgtEl>
                                          <p:spTgt spid="143"/>
                                        </p:tgtEl>
                                      </p:cBhvr>
                                    </p:animEffect>
                                  </p:childTnLst>
                                </p:cTn>
                              </p:par>
                              <p:par>
                                <p:cTn id="103" presetID="22" presetClass="entr" presetSubtype="4" fill="hold" grpId="0" nodeType="withEffect">
                                  <p:stCondLst>
                                    <p:cond delay="250"/>
                                  </p:stCondLst>
                                  <p:childTnLst>
                                    <p:set>
                                      <p:cBhvr>
                                        <p:cTn id="104" dur="1" fill="hold">
                                          <p:stCondLst>
                                            <p:cond delay="0"/>
                                          </p:stCondLst>
                                        </p:cTn>
                                        <p:tgtEl>
                                          <p:spTgt spid="144"/>
                                        </p:tgtEl>
                                        <p:attrNameLst>
                                          <p:attrName>style.visibility</p:attrName>
                                        </p:attrNameLst>
                                      </p:cBhvr>
                                      <p:to>
                                        <p:strVal val="visible"/>
                                      </p:to>
                                    </p:set>
                                    <p:animEffect transition="in" filter="wipe(down)">
                                      <p:cBhvr>
                                        <p:cTn id="105" dur="2000"/>
                                        <p:tgtEl>
                                          <p:spTgt spid="144"/>
                                        </p:tgtEl>
                                      </p:cBhvr>
                                    </p:animEffect>
                                  </p:childTnLst>
                                </p:cTn>
                              </p:par>
                              <p:par>
                                <p:cTn id="106" presetID="22" presetClass="entr" presetSubtype="4" fill="hold" grpId="0" nodeType="withEffect">
                                  <p:stCondLst>
                                    <p:cond delay="250"/>
                                  </p:stCondLst>
                                  <p:childTnLst>
                                    <p:set>
                                      <p:cBhvr>
                                        <p:cTn id="107" dur="1" fill="hold">
                                          <p:stCondLst>
                                            <p:cond delay="0"/>
                                          </p:stCondLst>
                                        </p:cTn>
                                        <p:tgtEl>
                                          <p:spTgt spid="145"/>
                                        </p:tgtEl>
                                        <p:attrNameLst>
                                          <p:attrName>style.visibility</p:attrName>
                                        </p:attrNameLst>
                                      </p:cBhvr>
                                      <p:to>
                                        <p:strVal val="visible"/>
                                      </p:to>
                                    </p:set>
                                    <p:animEffect transition="in" filter="wipe(down)">
                                      <p:cBhvr>
                                        <p:cTn id="108" dur="2000"/>
                                        <p:tgtEl>
                                          <p:spTgt spid="145"/>
                                        </p:tgtEl>
                                      </p:cBhvr>
                                    </p:animEffect>
                                  </p:childTnLst>
                                </p:cTn>
                              </p:par>
                              <p:par>
                                <p:cTn id="109" presetID="22" presetClass="entr" presetSubtype="4" fill="hold" nodeType="withEffect">
                                  <p:stCondLst>
                                    <p:cond delay="250"/>
                                  </p:stCondLst>
                                  <p:childTnLst>
                                    <p:set>
                                      <p:cBhvr>
                                        <p:cTn id="110" dur="1" fill="hold">
                                          <p:stCondLst>
                                            <p:cond delay="0"/>
                                          </p:stCondLst>
                                        </p:cTn>
                                        <p:tgtEl>
                                          <p:spTgt spid="167"/>
                                        </p:tgtEl>
                                        <p:attrNameLst>
                                          <p:attrName>style.visibility</p:attrName>
                                        </p:attrNameLst>
                                      </p:cBhvr>
                                      <p:to>
                                        <p:strVal val="visible"/>
                                      </p:to>
                                    </p:set>
                                    <p:animEffect transition="in" filter="wipe(down)">
                                      <p:cBhvr>
                                        <p:cTn id="111" dur="2000"/>
                                        <p:tgtEl>
                                          <p:spTgt spid="167"/>
                                        </p:tgtEl>
                                      </p:cBhvr>
                                    </p:animEffect>
                                  </p:childTnLst>
                                </p:cTn>
                              </p:par>
                              <p:par>
                                <p:cTn id="112" presetID="22" presetClass="entr" presetSubtype="4" fill="hold" grpId="0" nodeType="withEffect">
                                  <p:stCondLst>
                                    <p:cond delay="250"/>
                                  </p:stCondLst>
                                  <p:childTnLst>
                                    <p:set>
                                      <p:cBhvr>
                                        <p:cTn id="113" dur="1" fill="hold">
                                          <p:stCondLst>
                                            <p:cond delay="0"/>
                                          </p:stCondLst>
                                        </p:cTn>
                                        <p:tgtEl>
                                          <p:spTgt spid="197"/>
                                        </p:tgtEl>
                                        <p:attrNameLst>
                                          <p:attrName>style.visibility</p:attrName>
                                        </p:attrNameLst>
                                      </p:cBhvr>
                                      <p:to>
                                        <p:strVal val="visible"/>
                                      </p:to>
                                    </p:set>
                                    <p:animEffect transition="in" filter="wipe(down)">
                                      <p:cBhvr>
                                        <p:cTn id="114" dur="2000"/>
                                        <p:tgtEl>
                                          <p:spTgt spid="197"/>
                                        </p:tgtEl>
                                      </p:cBhvr>
                                    </p:animEffect>
                                  </p:childTnLst>
                                </p:cTn>
                              </p:par>
                              <p:par>
                                <p:cTn id="115" presetID="22" presetClass="entr" presetSubtype="4" fill="hold" grpId="0" nodeType="withEffect">
                                  <p:stCondLst>
                                    <p:cond delay="250"/>
                                  </p:stCondLst>
                                  <p:childTnLst>
                                    <p:set>
                                      <p:cBhvr>
                                        <p:cTn id="116" dur="1" fill="hold">
                                          <p:stCondLst>
                                            <p:cond delay="0"/>
                                          </p:stCondLst>
                                        </p:cTn>
                                        <p:tgtEl>
                                          <p:spTgt spid="200"/>
                                        </p:tgtEl>
                                        <p:attrNameLst>
                                          <p:attrName>style.visibility</p:attrName>
                                        </p:attrNameLst>
                                      </p:cBhvr>
                                      <p:to>
                                        <p:strVal val="visible"/>
                                      </p:to>
                                    </p:set>
                                    <p:animEffect transition="in" filter="wipe(down)">
                                      <p:cBhvr>
                                        <p:cTn id="117" dur="2000"/>
                                        <p:tgtEl>
                                          <p:spTgt spid="200"/>
                                        </p:tgtEl>
                                      </p:cBhvr>
                                    </p:animEffect>
                                  </p:childTnLst>
                                </p:cTn>
                              </p:par>
                              <p:par>
                                <p:cTn id="118" presetID="22" presetClass="entr" presetSubtype="4" fill="hold" nodeType="withEffect">
                                  <p:stCondLst>
                                    <p:cond delay="250"/>
                                  </p:stCondLst>
                                  <p:childTnLst>
                                    <p:set>
                                      <p:cBhvr>
                                        <p:cTn id="119" dur="1" fill="hold">
                                          <p:stCondLst>
                                            <p:cond delay="0"/>
                                          </p:stCondLst>
                                        </p:cTn>
                                        <p:tgtEl>
                                          <p:spTgt spid="202"/>
                                        </p:tgtEl>
                                        <p:attrNameLst>
                                          <p:attrName>style.visibility</p:attrName>
                                        </p:attrNameLst>
                                      </p:cBhvr>
                                      <p:to>
                                        <p:strVal val="visible"/>
                                      </p:to>
                                    </p:set>
                                    <p:animEffect transition="in" filter="wipe(down)">
                                      <p:cBhvr>
                                        <p:cTn id="120" dur="2000"/>
                                        <p:tgtEl>
                                          <p:spTgt spid="202"/>
                                        </p:tgtEl>
                                      </p:cBhvr>
                                    </p:animEffect>
                                  </p:childTnLst>
                                </p:cTn>
                              </p:par>
                              <p:par>
                                <p:cTn id="121" presetID="22" presetClass="entr" presetSubtype="4" fill="hold" grpId="0" nodeType="withEffect">
                                  <p:stCondLst>
                                    <p:cond delay="250"/>
                                  </p:stCondLst>
                                  <p:childTnLst>
                                    <p:set>
                                      <p:cBhvr>
                                        <p:cTn id="122" dur="1" fill="hold">
                                          <p:stCondLst>
                                            <p:cond delay="0"/>
                                          </p:stCondLst>
                                        </p:cTn>
                                        <p:tgtEl>
                                          <p:spTgt spid="214"/>
                                        </p:tgtEl>
                                        <p:attrNameLst>
                                          <p:attrName>style.visibility</p:attrName>
                                        </p:attrNameLst>
                                      </p:cBhvr>
                                      <p:to>
                                        <p:strVal val="visible"/>
                                      </p:to>
                                    </p:set>
                                    <p:animEffect transition="in" filter="wipe(down)">
                                      <p:cBhvr>
                                        <p:cTn id="123" dur="2000"/>
                                        <p:tgtEl>
                                          <p:spTgt spid="214"/>
                                        </p:tgtEl>
                                      </p:cBhvr>
                                    </p:animEffect>
                                  </p:childTnLst>
                                </p:cTn>
                              </p:par>
                              <p:par>
                                <p:cTn id="124" presetID="22" presetClass="entr" presetSubtype="4" fill="hold" nodeType="withEffect">
                                  <p:stCondLst>
                                    <p:cond delay="250"/>
                                  </p:stCondLst>
                                  <p:childTnLst>
                                    <p:set>
                                      <p:cBhvr>
                                        <p:cTn id="125" dur="1" fill="hold">
                                          <p:stCondLst>
                                            <p:cond delay="0"/>
                                          </p:stCondLst>
                                        </p:cTn>
                                        <p:tgtEl>
                                          <p:spTgt spid="218"/>
                                        </p:tgtEl>
                                        <p:attrNameLst>
                                          <p:attrName>style.visibility</p:attrName>
                                        </p:attrNameLst>
                                      </p:cBhvr>
                                      <p:to>
                                        <p:strVal val="visible"/>
                                      </p:to>
                                    </p:set>
                                    <p:animEffect transition="in" filter="wipe(down)">
                                      <p:cBhvr>
                                        <p:cTn id="126" dur="2000"/>
                                        <p:tgtEl>
                                          <p:spTgt spid="218"/>
                                        </p:tgtEl>
                                      </p:cBhvr>
                                    </p:animEffect>
                                  </p:childTnLst>
                                </p:cTn>
                              </p:par>
                              <p:par>
                                <p:cTn id="127" presetID="22" presetClass="entr" presetSubtype="4" fill="hold" grpId="0" nodeType="withEffect">
                                  <p:stCondLst>
                                    <p:cond delay="250"/>
                                  </p:stCondLst>
                                  <p:childTnLst>
                                    <p:set>
                                      <p:cBhvr>
                                        <p:cTn id="128" dur="1" fill="hold">
                                          <p:stCondLst>
                                            <p:cond delay="0"/>
                                          </p:stCondLst>
                                        </p:cTn>
                                        <p:tgtEl>
                                          <p:spTgt spid="222"/>
                                        </p:tgtEl>
                                        <p:attrNameLst>
                                          <p:attrName>style.visibility</p:attrName>
                                        </p:attrNameLst>
                                      </p:cBhvr>
                                      <p:to>
                                        <p:strVal val="visible"/>
                                      </p:to>
                                    </p:set>
                                    <p:animEffect transition="in" filter="wipe(down)">
                                      <p:cBhvr>
                                        <p:cTn id="129" dur="2000"/>
                                        <p:tgtEl>
                                          <p:spTgt spid="222"/>
                                        </p:tgtEl>
                                      </p:cBhvr>
                                    </p:animEffect>
                                  </p:childTnLst>
                                </p:cTn>
                              </p:par>
                              <p:par>
                                <p:cTn id="130" presetID="22" presetClass="entr" presetSubtype="4" fill="hold" grpId="0" nodeType="withEffect">
                                  <p:stCondLst>
                                    <p:cond delay="250"/>
                                  </p:stCondLst>
                                  <p:childTnLst>
                                    <p:set>
                                      <p:cBhvr>
                                        <p:cTn id="131" dur="1" fill="hold">
                                          <p:stCondLst>
                                            <p:cond delay="0"/>
                                          </p:stCondLst>
                                        </p:cTn>
                                        <p:tgtEl>
                                          <p:spTgt spid="223"/>
                                        </p:tgtEl>
                                        <p:attrNameLst>
                                          <p:attrName>style.visibility</p:attrName>
                                        </p:attrNameLst>
                                      </p:cBhvr>
                                      <p:to>
                                        <p:strVal val="visible"/>
                                      </p:to>
                                    </p:set>
                                    <p:animEffect transition="in" filter="wipe(down)">
                                      <p:cBhvr>
                                        <p:cTn id="132" dur="2000"/>
                                        <p:tgtEl>
                                          <p:spTgt spid="223"/>
                                        </p:tgtEl>
                                      </p:cBhvr>
                                    </p:animEffect>
                                  </p:childTnLst>
                                </p:cTn>
                              </p:par>
                              <p:par>
                                <p:cTn id="133" presetID="22" presetClass="entr" presetSubtype="4" fill="hold" grpId="0" nodeType="withEffect">
                                  <p:stCondLst>
                                    <p:cond delay="250"/>
                                  </p:stCondLst>
                                  <p:childTnLst>
                                    <p:set>
                                      <p:cBhvr>
                                        <p:cTn id="134" dur="1" fill="hold">
                                          <p:stCondLst>
                                            <p:cond delay="0"/>
                                          </p:stCondLst>
                                        </p:cTn>
                                        <p:tgtEl>
                                          <p:spTgt spid="224"/>
                                        </p:tgtEl>
                                        <p:attrNameLst>
                                          <p:attrName>style.visibility</p:attrName>
                                        </p:attrNameLst>
                                      </p:cBhvr>
                                      <p:to>
                                        <p:strVal val="visible"/>
                                      </p:to>
                                    </p:set>
                                    <p:animEffect transition="in" filter="wipe(down)">
                                      <p:cBhvr>
                                        <p:cTn id="135" dur="2000"/>
                                        <p:tgtEl>
                                          <p:spTgt spid="224"/>
                                        </p:tgtEl>
                                      </p:cBhvr>
                                    </p:animEffect>
                                  </p:childTnLst>
                                </p:cTn>
                              </p:par>
                              <p:par>
                                <p:cTn id="136" presetID="22" presetClass="entr" presetSubtype="4" fill="hold" nodeType="withEffect">
                                  <p:stCondLst>
                                    <p:cond delay="250"/>
                                  </p:stCondLst>
                                  <p:childTnLst>
                                    <p:set>
                                      <p:cBhvr>
                                        <p:cTn id="137" dur="1" fill="hold">
                                          <p:stCondLst>
                                            <p:cond delay="0"/>
                                          </p:stCondLst>
                                        </p:cTn>
                                        <p:tgtEl>
                                          <p:spTgt spid="226"/>
                                        </p:tgtEl>
                                        <p:attrNameLst>
                                          <p:attrName>style.visibility</p:attrName>
                                        </p:attrNameLst>
                                      </p:cBhvr>
                                      <p:to>
                                        <p:strVal val="visible"/>
                                      </p:to>
                                    </p:set>
                                    <p:animEffect transition="in" filter="wipe(down)">
                                      <p:cBhvr>
                                        <p:cTn id="138" dur="2000"/>
                                        <p:tgtEl>
                                          <p:spTgt spid="226"/>
                                        </p:tgtEl>
                                      </p:cBhvr>
                                    </p:animEffect>
                                  </p:childTnLst>
                                </p:cTn>
                              </p:par>
                              <p:par>
                                <p:cTn id="139" presetID="22" presetClass="entr" presetSubtype="4" fill="hold" nodeType="withEffect">
                                  <p:stCondLst>
                                    <p:cond delay="250"/>
                                  </p:stCondLst>
                                  <p:childTnLst>
                                    <p:set>
                                      <p:cBhvr>
                                        <p:cTn id="140" dur="1" fill="hold">
                                          <p:stCondLst>
                                            <p:cond delay="0"/>
                                          </p:stCondLst>
                                        </p:cTn>
                                        <p:tgtEl>
                                          <p:spTgt spid="228"/>
                                        </p:tgtEl>
                                        <p:attrNameLst>
                                          <p:attrName>style.visibility</p:attrName>
                                        </p:attrNameLst>
                                      </p:cBhvr>
                                      <p:to>
                                        <p:strVal val="visible"/>
                                      </p:to>
                                    </p:set>
                                    <p:animEffect transition="in" filter="wipe(down)">
                                      <p:cBhvr>
                                        <p:cTn id="141" dur="2000"/>
                                        <p:tgtEl>
                                          <p:spTgt spid="228"/>
                                        </p:tgtEl>
                                      </p:cBhvr>
                                    </p:animEffect>
                                  </p:childTnLst>
                                </p:cTn>
                              </p:par>
                              <p:par>
                                <p:cTn id="142" presetID="22" presetClass="entr" presetSubtype="4" fill="hold" grpId="0" nodeType="withEffect">
                                  <p:stCondLst>
                                    <p:cond delay="250"/>
                                  </p:stCondLst>
                                  <p:childTnLst>
                                    <p:set>
                                      <p:cBhvr>
                                        <p:cTn id="143" dur="1" fill="hold">
                                          <p:stCondLst>
                                            <p:cond delay="0"/>
                                          </p:stCondLst>
                                        </p:cTn>
                                        <p:tgtEl>
                                          <p:spTgt spid="231"/>
                                        </p:tgtEl>
                                        <p:attrNameLst>
                                          <p:attrName>style.visibility</p:attrName>
                                        </p:attrNameLst>
                                      </p:cBhvr>
                                      <p:to>
                                        <p:strVal val="visible"/>
                                      </p:to>
                                    </p:set>
                                    <p:animEffect transition="in" filter="wipe(down)">
                                      <p:cBhvr>
                                        <p:cTn id="144" dur="2000"/>
                                        <p:tgtEl>
                                          <p:spTgt spid="231"/>
                                        </p:tgtEl>
                                      </p:cBhvr>
                                    </p:animEffect>
                                  </p:childTnLst>
                                </p:cTn>
                              </p:par>
                              <p:par>
                                <p:cTn id="145" presetID="22" presetClass="entr" presetSubtype="4" fill="hold" grpId="0" nodeType="withEffect">
                                  <p:stCondLst>
                                    <p:cond delay="250"/>
                                  </p:stCondLst>
                                  <p:childTnLst>
                                    <p:set>
                                      <p:cBhvr>
                                        <p:cTn id="146" dur="1" fill="hold">
                                          <p:stCondLst>
                                            <p:cond delay="0"/>
                                          </p:stCondLst>
                                        </p:cTn>
                                        <p:tgtEl>
                                          <p:spTgt spid="235"/>
                                        </p:tgtEl>
                                        <p:attrNameLst>
                                          <p:attrName>style.visibility</p:attrName>
                                        </p:attrNameLst>
                                      </p:cBhvr>
                                      <p:to>
                                        <p:strVal val="visible"/>
                                      </p:to>
                                    </p:set>
                                    <p:animEffect transition="in" filter="wipe(down)">
                                      <p:cBhvr>
                                        <p:cTn id="147" dur="2000"/>
                                        <p:tgtEl>
                                          <p:spTgt spid="235"/>
                                        </p:tgtEl>
                                      </p:cBhvr>
                                    </p:animEffect>
                                  </p:childTnLst>
                                </p:cTn>
                              </p:par>
                              <p:par>
                                <p:cTn id="148" presetID="22" presetClass="entr" presetSubtype="4" fill="hold" grpId="0" nodeType="withEffect">
                                  <p:stCondLst>
                                    <p:cond delay="250"/>
                                  </p:stCondLst>
                                  <p:childTnLst>
                                    <p:set>
                                      <p:cBhvr>
                                        <p:cTn id="149" dur="1" fill="hold">
                                          <p:stCondLst>
                                            <p:cond delay="0"/>
                                          </p:stCondLst>
                                        </p:cTn>
                                        <p:tgtEl>
                                          <p:spTgt spid="238"/>
                                        </p:tgtEl>
                                        <p:attrNameLst>
                                          <p:attrName>style.visibility</p:attrName>
                                        </p:attrNameLst>
                                      </p:cBhvr>
                                      <p:to>
                                        <p:strVal val="visible"/>
                                      </p:to>
                                    </p:set>
                                    <p:animEffect transition="in" filter="wipe(down)">
                                      <p:cBhvr>
                                        <p:cTn id="150" dur="2000"/>
                                        <p:tgtEl>
                                          <p:spTgt spid="238"/>
                                        </p:tgtEl>
                                      </p:cBhvr>
                                    </p:animEffect>
                                  </p:childTnLst>
                                </p:cTn>
                              </p:par>
                              <p:par>
                                <p:cTn id="151" presetID="22" presetClass="entr" presetSubtype="4" fill="hold" grpId="0" nodeType="withEffect">
                                  <p:stCondLst>
                                    <p:cond delay="250"/>
                                  </p:stCondLst>
                                  <p:childTnLst>
                                    <p:set>
                                      <p:cBhvr>
                                        <p:cTn id="152" dur="1" fill="hold">
                                          <p:stCondLst>
                                            <p:cond delay="0"/>
                                          </p:stCondLst>
                                        </p:cTn>
                                        <p:tgtEl>
                                          <p:spTgt spid="241"/>
                                        </p:tgtEl>
                                        <p:attrNameLst>
                                          <p:attrName>style.visibility</p:attrName>
                                        </p:attrNameLst>
                                      </p:cBhvr>
                                      <p:to>
                                        <p:strVal val="visible"/>
                                      </p:to>
                                    </p:set>
                                    <p:animEffect transition="in" filter="wipe(down)">
                                      <p:cBhvr>
                                        <p:cTn id="153" dur="2000"/>
                                        <p:tgtEl>
                                          <p:spTgt spid="241"/>
                                        </p:tgtEl>
                                      </p:cBhvr>
                                    </p:animEffect>
                                  </p:childTnLst>
                                </p:cTn>
                              </p:par>
                              <p:par>
                                <p:cTn id="154" presetID="22" presetClass="entr" presetSubtype="4" fill="hold" grpId="0" nodeType="withEffect">
                                  <p:stCondLst>
                                    <p:cond delay="250"/>
                                  </p:stCondLst>
                                  <p:childTnLst>
                                    <p:set>
                                      <p:cBhvr>
                                        <p:cTn id="155" dur="1" fill="hold">
                                          <p:stCondLst>
                                            <p:cond delay="0"/>
                                          </p:stCondLst>
                                        </p:cTn>
                                        <p:tgtEl>
                                          <p:spTgt spid="246"/>
                                        </p:tgtEl>
                                        <p:attrNameLst>
                                          <p:attrName>style.visibility</p:attrName>
                                        </p:attrNameLst>
                                      </p:cBhvr>
                                      <p:to>
                                        <p:strVal val="visible"/>
                                      </p:to>
                                    </p:set>
                                    <p:animEffect transition="in" filter="wipe(down)">
                                      <p:cBhvr>
                                        <p:cTn id="156" dur="2000"/>
                                        <p:tgtEl>
                                          <p:spTgt spid="246"/>
                                        </p:tgtEl>
                                      </p:cBhvr>
                                    </p:animEffect>
                                  </p:childTnLst>
                                </p:cTn>
                              </p:par>
                              <p:par>
                                <p:cTn id="157" presetID="22" presetClass="entr" presetSubtype="4" fill="hold" grpId="0" nodeType="withEffect">
                                  <p:stCondLst>
                                    <p:cond delay="250"/>
                                  </p:stCondLst>
                                  <p:childTnLst>
                                    <p:set>
                                      <p:cBhvr>
                                        <p:cTn id="158" dur="1" fill="hold">
                                          <p:stCondLst>
                                            <p:cond delay="0"/>
                                          </p:stCondLst>
                                        </p:cTn>
                                        <p:tgtEl>
                                          <p:spTgt spid="247"/>
                                        </p:tgtEl>
                                        <p:attrNameLst>
                                          <p:attrName>style.visibility</p:attrName>
                                        </p:attrNameLst>
                                      </p:cBhvr>
                                      <p:to>
                                        <p:strVal val="visible"/>
                                      </p:to>
                                    </p:set>
                                    <p:animEffect transition="in" filter="wipe(down)">
                                      <p:cBhvr>
                                        <p:cTn id="159" dur="2000"/>
                                        <p:tgtEl>
                                          <p:spTgt spid="247"/>
                                        </p:tgtEl>
                                      </p:cBhvr>
                                    </p:animEffect>
                                  </p:childTnLst>
                                </p:cTn>
                              </p:par>
                              <p:par>
                                <p:cTn id="160" presetID="22" presetClass="entr" presetSubtype="4" fill="hold" grpId="0" nodeType="withEffect">
                                  <p:stCondLst>
                                    <p:cond delay="250"/>
                                  </p:stCondLst>
                                  <p:childTnLst>
                                    <p:set>
                                      <p:cBhvr>
                                        <p:cTn id="161" dur="1" fill="hold">
                                          <p:stCondLst>
                                            <p:cond delay="0"/>
                                          </p:stCondLst>
                                        </p:cTn>
                                        <p:tgtEl>
                                          <p:spTgt spid="250"/>
                                        </p:tgtEl>
                                        <p:attrNameLst>
                                          <p:attrName>style.visibility</p:attrName>
                                        </p:attrNameLst>
                                      </p:cBhvr>
                                      <p:to>
                                        <p:strVal val="visible"/>
                                      </p:to>
                                    </p:set>
                                    <p:animEffect transition="in" filter="wipe(down)">
                                      <p:cBhvr>
                                        <p:cTn id="162" dur="2000"/>
                                        <p:tgtEl>
                                          <p:spTgt spid="250"/>
                                        </p:tgtEl>
                                      </p:cBhvr>
                                    </p:animEffect>
                                  </p:childTnLst>
                                </p:cTn>
                              </p:par>
                              <p:par>
                                <p:cTn id="163" presetID="22" presetClass="entr" presetSubtype="4" fill="hold" nodeType="withEffect">
                                  <p:stCondLst>
                                    <p:cond delay="250"/>
                                  </p:stCondLst>
                                  <p:childTnLst>
                                    <p:set>
                                      <p:cBhvr>
                                        <p:cTn id="164" dur="1" fill="hold">
                                          <p:stCondLst>
                                            <p:cond delay="0"/>
                                          </p:stCondLst>
                                        </p:cTn>
                                        <p:tgtEl>
                                          <p:spTgt spid="258"/>
                                        </p:tgtEl>
                                        <p:attrNameLst>
                                          <p:attrName>style.visibility</p:attrName>
                                        </p:attrNameLst>
                                      </p:cBhvr>
                                      <p:to>
                                        <p:strVal val="visible"/>
                                      </p:to>
                                    </p:set>
                                    <p:animEffect transition="in" filter="wipe(down)">
                                      <p:cBhvr>
                                        <p:cTn id="165" dur="2000"/>
                                        <p:tgtEl>
                                          <p:spTgt spid="258"/>
                                        </p:tgtEl>
                                      </p:cBhvr>
                                    </p:animEffect>
                                  </p:childTnLst>
                                </p:cTn>
                              </p:par>
                              <p:par>
                                <p:cTn id="166" presetID="22" presetClass="entr" presetSubtype="4" fill="hold" nodeType="withEffect">
                                  <p:stCondLst>
                                    <p:cond delay="250"/>
                                  </p:stCondLst>
                                  <p:childTnLst>
                                    <p:set>
                                      <p:cBhvr>
                                        <p:cTn id="167" dur="1" fill="hold">
                                          <p:stCondLst>
                                            <p:cond delay="0"/>
                                          </p:stCondLst>
                                        </p:cTn>
                                        <p:tgtEl>
                                          <p:spTgt spid="260"/>
                                        </p:tgtEl>
                                        <p:attrNameLst>
                                          <p:attrName>style.visibility</p:attrName>
                                        </p:attrNameLst>
                                      </p:cBhvr>
                                      <p:to>
                                        <p:strVal val="visible"/>
                                      </p:to>
                                    </p:set>
                                    <p:animEffect transition="in" filter="wipe(down)">
                                      <p:cBhvr>
                                        <p:cTn id="168" dur="2000"/>
                                        <p:tgtEl>
                                          <p:spTgt spid="260"/>
                                        </p:tgtEl>
                                      </p:cBhvr>
                                    </p:animEffect>
                                  </p:childTnLst>
                                </p:cTn>
                              </p:par>
                              <p:par>
                                <p:cTn id="169" presetID="22" presetClass="entr" presetSubtype="4" fill="hold" nodeType="withEffect">
                                  <p:stCondLst>
                                    <p:cond delay="250"/>
                                  </p:stCondLst>
                                  <p:childTnLst>
                                    <p:set>
                                      <p:cBhvr>
                                        <p:cTn id="170" dur="1" fill="hold">
                                          <p:stCondLst>
                                            <p:cond delay="0"/>
                                          </p:stCondLst>
                                        </p:cTn>
                                        <p:tgtEl>
                                          <p:spTgt spid="268"/>
                                        </p:tgtEl>
                                        <p:attrNameLst>
                                          <p:attrName>style.visibility</p:attrName>
                                        </p:attrNameLst>
                                      </p:cBhvr>
                                      <p:to>
                                        <p:strVal val="visible"/>
                                      </p:to>
                                    </p:set>
                                    <p:animEffect transition="in" filter="wipe(down)">
                                      <p:cBhvr>
                                        <p:cTn id="171" dur="2000"/>
                                        <p:tgtEl>
                                          <p:spTgt spid="268"/>
                                        </p:tgtEl>
                                      </p:cBhvr>
                                    </p:animEffect>
                                  </p:childTnLst>
                                </p:cTn>
                              </p:par>
                              <p:par>
                                <p:cTn id="172" presetID="22" presetClass="entr" presetSubtype="4" fill="hold" grpId="0" nodeType="withEffect">
                                  <p:stCondLst>
                                    <p:cond delay="250"/>
                                  </p:stCondLst>
                                  <p:childTnLst>
                                    <p:set>
                                      <p:cBhvr>
                                        <p:cTn id="173" dur="1" fill="hold">
                                          <p:stCondLst>
                                            <p:cond delay="0"/>
                                          </p:stCondLst>
                                        </p:cTn>
                                        <p:tgtEl>
                                          <p:spTgt spid="269"/>
                                        </p:tgtEl>
                                        <p:attrNameLst>
                                          <p:attrName>style.visibility</p:attrName>
                                        </p:attrNameLst>
                                      </p:cBhvr>
                                      <p:to>
                                        <p:strVal val="visible"/>
                                      </p:to>
                                    </p:set>
                                    <p:animEffect transition="in" filter="wipe(down)">
                                      <p:cBhvr>
                                        <p:cTn id="174" dur="2000"/>
                                        <p:tgtEl>
                                          <p:spTgt spid="269"/>
                                        </p:tgtEl>
                                      </p:cBhvr>
                                    </p:animEffect>
                                  </p:childTnLst>
                                </p:cTn>
                              </p:par>
                              <p:par>
                                <p:cTn id="175" presetID="22" presetClass="entr" presetSubtype="4" fill="hold" grpId="0" nodeType="withEffect">
                                  <p:stCondLst>
                                    <p:cond delay="250"/>
                                  </p:stCondLst>
                                  <p:childTnLst>
                                    <p:set>
                                      <p:cBhvr>
                                        <p:cTn id="176" dur="1" fill="hold">
                                          <p:stCondLst>
                                            <p:cond delay="0"/>
                                          </p:stCondLst>
                                        </p:cTn>
                                        <p:tgtEl>
                                          <p:spTgt spid="270"/>
                                        </p:tgtEl>
                                        <p:attrNameLst>
                                          <p:attrName>style.visibility</p:attrName>
                                        </p:attrNameLst>
                                      </p:cBhvr>
                                      <p:to>
                                        <p:strVal val="visible"/>
                                      </p:to>
                                    </p:set>
                                    <p:animEffect transition="in" filter="wipe(down)">
                                      <p:cBhvr>
                                        <p:cTn id="177" dur="2000"/>
                                        <p:tgtEl>
                                          <p:spTgt spid="270"/>
                                        </p:tgtEl>
                                      </p:cBhvr>
                                    </p:animEffect>
                                  </p:childTnLst>
                                </p:cTn>
                              </p:par>
                              <p:par>
                                <p:cTn id="178" presetID="22" presetClass="entr" presetSubtype="4" fill="hold" grpId="0" nodeType="withEffect">
                                  <p:stCondLst>
                                    <p:cond delay="250"/>
                                  </p:stCondLst>
                                  <p:childTnLst>
                                    <p:set>
                                      <p:cBhvr>
                                        <p:cTn id="179" dur="1" fill="hold">
                                          <p:stCondLst>
                                            <p:cond delay="0"/>
                                          </p:stCondLst>
                                        </p:cTn>
                                        <p:tgtEl>
                                          <p:spTgt spid="271"/>
                                        </p:tgtEl>
                                        <p:attrNameLst>
                                          <p:attrName>style.visibility</p:attrName>
                                        </p:attrNameLst>
                                      </p:cBhvr>
                                      <p:to>
                                        <p:strVal val="visible"/>
                                      </p:to>
                                    </p:set>
                                    <p:animEffect transition="in" filter="wipe(down)">
                                      <p:cBhvr>
                                        <p:cTn id="180" dur="2000"/>
                                        <p:tgtEl>
                                          <p:spTgt spid="271"/>
                                        </p:tgtEl>
                                      </p:cBhvr>
                                    </p:animEffect>
                                  </p:childTnLst>
                                </p:cTn>
                              </p:par>
                              <p:par>
                                <p:cTn id="181" presetID="22" presetClass="entr" presetSubtype="4" fill="hold" grpId="0" nodeType="withEffect">
                                  <p:stCondLst>
                                    <p:cond delay="250"/>
                                  </p:stCondLst>
                                  <p:childTnLst>
                                    <p:set>
                                      <p:cBhvr>
                                        <p:cTn id="182" dur="1" fill="hold">
                                          <p:stCondLst>
                                            <p:cond delay="0"/>
                                          </p:stCondLst>
                                        </p:cTn>
                                        <p:tgtEl>
                                          <p:spTgt spid="272"/>
                                        </p:tgtEl>
                                        <p:attrNameLst>
                                          <p:attrName>style.visibility</p:attrName>
                                        </p:attrNameLst>
                                      </p:cBhvr>
                                      <p:to>
                                        <p:strVal val="visible"/>
                                      </p:to>
                                    </p:set>
                                    <p:animEffect transition="in" filter="wipe(down)">
                                      <p:cBhvr>
                                        <p:cTn id="183" dur="2000"/>
                                        <p:tgtEl>
                                          <p:spTgt spid="272"/>
                                        </p:tgtEl>
                                      </p:cBhvr>
                                    </p:animEffect>
                                  </p:childTnLst>
                                </p:cTn>
                              </p:par>
                              <p:par>
                                <p:cTn id="184" presetID="22" presetClass="entr" presetSubtype="4" fill="hold" grpId="0" nodeType="withEffect">
                                  <p:stCondLst>
                                    <p:cond delay="250"/>
                                  </p:stCondLst>
                                  <p:childTnLst>
                                    <p:set>
                                      <p:cBhvr>
                                        <p:cTn id="185" dur="1" fill="hold">
                                          <p:stCondLst>
                                            <p:cond delay="0"/>
                                          </p:stCondLst>
                                        </p:cTn>
                                        <p:tgtEl>
                                          <p:spTgt spid="273"/>
                                        </p:tgtEl>
                                        <p:attrNameLst>
                                          <p:attrName>style.visibility</p:attrName>
                                        </p:attrNameLst>
                                      </p:cBhvr>
                                      <p:to>
                                        <p:strVal val="visible"/>
                                      </p:to>
                                    </p:set>
                                    <p:animEffect transition="in" filter="wipe(down)">
                                      <p:cBhvr>
                                        <p:cTn id="186" dur="2000"/>
                                        <p:tgtEl>
                                          <p:spTgt spid="273"/>
                                        </p:tgtEl>
                                      </p:cBhvr>
                                    </p:animEffect>
                                  </p:childTnLst>
                                </p:cTn>
                              </p:par>
                              <p:par>
                                <p:cTn id="187" presetID="22" presetClass="entr" presetSubtype="4" fill="hold" nodeType="withEffect">
                                  <p:stCondLst>
                                    <p:cond delay="250"/>
                                  </p:stCondLst>
                                  <p:childTnLst>
                                    <p:set>
                                      <p:cBhvr>
                                        <p:cTn id="188" dur="1" fill="hold">
                                          <p:stCondLst>
                                            <p:cond delay="0"/>
                                          </p:stCondLst>
                                        </p:cTn>
                                        <p:tgtEl>
                                          <p:spTgt spid="296"/>
                                        </p:tgtEl>
                                        <p:attrNameLst>
                                          <p:attrName>style.visibility</p:attrName>
                                        </p:attrNameLst>
                                      </p:cBhvr>
                                      <p:to>
                                        <p:strVal val="visible"/>
                                      </p:to>
                                    </p:set>
                                    <p:animEffect transition="in" filter="wipe(down)">
                                      <p:cBhvr>
                                        <p:cTn id="189" dur="2000"/>
                                        <p:tgtEl>
                                          <p:spTgt spid="296"/>
                                        </p:tgtEl>
                                      </p:cBhvr>
                                    </p:animEffect>
                                  </p:childTnLst>
                                </p:cTn>
                              </p:par>
                              <p:par>
                                <p:cTn id="190" presetID="22" presetClass="entr" presetSubtype="4" fill="hold" nodeType="withEffect">
                                  <p:stCondLst>
                                    <p:cond delay="250"/>
                                  </p:stCondLst>
                                  <p:childTnLst>
                                    <p:set>
                                      <p:cBhvr>
                                        <p:cTn id="191" dur="1" fill="hold">
                                          <p:stCondLst>
                                            <p:cond delay="0"/>
                                          </p:stCondLst>
                                        </p:cTn>
                                        <p:tgtEl>
                                          <p:spTgt spid="300"/>
                                        </p:tgtEl>
                                        <p:attrNameLst>
                                          <p:attrName>style.visibility</p:attrName>
                                        </p:attrNameLst>
                                      </p:cBhvr>
                                      <p:to>
                                        <p:strVal val="visible"/>
                                      </p:to>
                                    </p:set>
                                    <p:animEffect transition="in" filter="wipe(down)">
                                      <p:cBhvr>
                                        <p:cTn id="192" dur="2000"/>
                                        <p:tgtEl>
                                          <p:spTgt spid="300"/>
                                        </p:tgtEl>
                                      </p:cBhvr>
                                    </p:animEffect>
                                  </p:childTnLst>
                                </p:cTn>
                              </p:par>
                              <p:par>
                                <p:cTn id="193" presetID="22" presetClass="entr" presetSubtype="4" fill="hold" nodeType="withEffect">
                                  <p:stCondLst>
                                    <p:cond delay="250"/>
                                  </p:stCondLst>
                                  <p:childTnLst>
                                    <p:set>
                                      <p:cBhvr>
                                        <p:cTn id="194" dur="1" fill="hold">
                                          <p:stCondLst>
                                            <p:cond delay="0"/>
                                          </p:stCondLst>
                                        </p:cTn>
                                        <p:tgtEl>
                                          <p:spTgt spid="302"/>
                                        </p:tgtEl>
                                        <p:attrNameLst>
                                          <p:attrName>style.visibility</p:attrName>
                                        </p:attrNameLst>
                                      </p:cBhvr>
                                      <p:to>
                                        <p:strVal val="visible"/>
                                      </p:to>
                                    </p:set>
                                    <p:animEffect transition="in" filter="wipe(down)">
                                      <p:cBhvr>
                                        <p:cTn id="195" dur="2000"/>
                                        <p:tgtEl>
                                          <p:spTgt spid="302"/>
                                        </p:tgtEl>
                                      </p:cBhvr>
                                    </p:animEffect>
                                  </p:childTnLst>
                                </p:cTn>
                              </p:par>
                              <p:par>
                                <p:cTn id="196" presetID="22" presetClass="entr" presetSubtype="4" fill="hold" nodeType="withEffect">
                                  <p:stCondLst>
                                    <p:cond delay="250"/>
                                  </p:stCondLst>
                                  <p:childTnLst>
                                    <p:set>
                                      <p:cBhvr>
                                        <p:cTn id="197" dur="1" fill="hold">
                                          <p:stCondLst>
                                            <p:cond delay="0"/>
                                          </p:stCondLst>
                                        </p:cTn>
                                        <p:tgtEl>
                                          <p:spTgt spid="305"/>
                                        </p:tgtEl>
                                        <p:attrNameLst>
                                          <p:attrName>style.visibility</p:attrName>
                                        </p:attrNameLst>
                                      </p:cBhvr>
                                      <p:to>
                                        <p:strVal val="visible"/>
                                      </p:to>
                                    </p:set>
                                    <p:animEffect transition="in" filter="wipe(down)">
                                      <p:cBhvr>
                                        <p:cTn id="198" dur="2000"/>
                                        <p:tgtEl>
                                          <p:spTgt spid="305"/>
                                        </p:tgtEl>
                                      </p:cBhvr>
                                    </p:animEffect>
                                  </p:childTnLst>
                                </p:cTn>
                              </p:par>
                              <p:par>
                                <p:cTn id="199" presetID="22" presetClass="entr" presetSubtype="4" fill="hold" nodeType="withEffect">
                                  <p:stCondLst>
                                    <p:cond delay="250"/>
                                  </p:stCondLst>
                                  <p:childTnLst>
                                    <p:set>
                                      <p:cBhvr>
                                        <p:cTn id="200" dur="1" fill="hold">
                                          <p:stCondLst>
                                            <p:cond delay="0"/>
                                          </p:stCondLst>
                                        </p:cTn>
                                        <p:tgtEl>
                                          <p:spTgt spid="311"/>
                                        </p:tgtEl>
                                        <p:attrNameLst>
                                          <p:attrName>style.visibility</p:attrName>
                                        </p:attrNameLst>
                                      </p:cBhvr>
                                      <p:to>
                                        <p:strVal val="visible"/>
                                      </p:to>
                                    </p:set>
                                    <p:animEffect transition="in" filter="wipe(down)">
                                      <p:cBhvr>
                                        <p:cTn id="201" dur="2000"/>
                                        <p:tgtEl>
                                          <p:spTgt spid="311"/>
                                        </p:tgtEl>
                                      </p:cBhvr>
                                    </p:animEffect>
                                  </p:childTnLst>
                                </p:cTn>
                              </p:par>
                              <p:par>
                                <p:cTn id="202" presetID="22" presetClass="entr" presetSubtype="4" fill="hold" grpId="0" nodeType="withEffect">
                                  <p:stCondLst>
                                    <p:cond delay="250"/>
                                  </p:stCondLst>
                                  <p:childTnLst>
                                    <p:set>
                                      <p:cBhvr>
                                        <p:cTn id="203" dur="1" fill="hold">
                                          <p:stCondLst>
                                            <p:cond delay="0"/>
                                          </p:stCondLst>
                                        </p:cTn>
                                        <p:tgtEl>
                                          <p:spTgt spid="312"/>
                                        </p:tgtEl>
                                        <p:attrNameLst>
                                          <p:attrName>style.visibility</p:attrName>
                                        </p:attrNameLst>
                                      </p:cBhvr>
                                      <p:to>
                                        <p:strVal val="visible"/>
                                      </p:to>
                                    </p:set>
                                    <p:animEffect transition="in" filter="wipe(down)">
                                      <p:cBhvr>
                                        <p:cTn id="204" dur="2000"/>
                                        <p:tgtEl>
                                          <p:spTgt spid="312"/>
                                        </p:tgtEl>
                                      </p:cBhvr>
                                    </p:animEffect>
                                  </p:childTnLst>
                                </p:cTn>
                              </p:par>
                              <p:par>
                                <p:cTn id="205" presetID="22" presetClass="entr" presetSubtype="4" fill="hold" grpId="0" nodeType="withEffect">
                                  <p:stCondLst>
                                    <p:cond delay="250"/>
                                  </p:stCondLst>
                                  <p:childTnLst>
                                    <p:set>
                                      <p:cBhvr>
                                        <p:cTn id="206" dur="1" fill="hold">
                                          <p:stCondLst>
                                            <p:cond delay="0"/>
                                          </p:stCondLst>
                                        </p:cTn>
                                        <p:tgtEl>
                                          <p:spTgt spid="321"/>
                                        </p:tgtEl>
                                        <p:attrNameLst>
                                          <p:attrName>style.visibility</p:attrName>
                                        </p:attrNameLst>
                                      </p:cBhvr>
                                      <p:to>
                                        <p:strVal val="visible"/>
                                      </p:to>
                                    </p:set>
                                    <p:animEffect transition="in" filter="wipe(down)">
                                      <p:cBhvr>
                                        <p:cTn id="207" dur="2000"/>
                                        <p:tgtEl>
                                          <p:spTgt spid="321"/>
                                        </p:tgtEl>
                                      </p:cBhvr>
                                    </p:animEffect>
                                  </p:childTnLst>
                                </p:cTn>
                              </p:par>
                              <p:par>
                                <p:cTn id="208" presetID="22" presetClass="entr" presetSubtype="4" fill="hold" nodeType="withEffect">
                                  <p:stCondLst>
                                    <p:cond delay="250"/>
                                  </p:stCondLst>
                                  <p:childTnLst>
                                    <p:set>
                                      <p:cBhvr>
                                        <p:cTn id="209" dur="1" fill="hold">
                                          <p:stCondLst>
                                            <p:cond delay="0"/>
                                          </p:stCondLst>
                                        </p:cTn>
                                        <p:tgtEl>
                                          <p:spTgt spid="323"/>
                                        </p:tgtEl>
                                        <p:attrNameLst>
                                          <p:attrName>style.visibility</p:attrName>
                                        </p:attrNameLst>
                                      </p:cBhvr>
                                      <p:to>
                                        <p:strVal val="visible"/>
                                      </p:to>
                                    </p:set>
                                    <p:animEffect transition="in" filter="wipe(down)">
                                      <p:cBhvr>
                                        <p:cTn id="210" dur="2000"/>
                                        <p:tgtEl>
                                          <p:spTgt spid="323"/>
                                        </p:tgtEl>
                                      </p:cBhvr>
                                    </p:animEffect>
                                  </p:childTnLst>
                                </p:cTn>
                              </p:par>
                              <p:par>
                                <p:cTn id="211" presetID="22" presetClass="entr" presetSubtype="4" fill="hold" grpId="0" nodeType="withEffect">
                                  <p:stCondLst>
                                    <p:cond delay="250"/>
                                  </p:stCondLst>
                                  <p:childTnLst>
                                    <p:set>
                                      <p:cBhvr>
                                        <p:cTn id="212" dur="1" fill="hold">
                                          <p:stCondLst>
                                            <p:cond delay="0"/>
                                          </p:stCondLst>
                                        </p:cTn>
                                        <p:tgtEl>
                                          <p:spTgt spid="327"/>
                                        </p:tgtEl>
                                        <p:attrNameLst>
                                          <p:attrName>style.visibility</p:attrName>
                                        </p:attrNameLst>
                                      </p:cBhvr>
                                      <p:to>
                                        <p:strVal val="visible"/>
                                      </p:to>
                                    </p:set>
                                    <p:animEffect transition="in" filter="wipe(down)">
                                      <p:cBhvr>
                                        <p:cTn id="213" dur="2000"/>
                                        <p:tgtEl>
                                          <p:spTgt spid="327"/>
                                        </p:tgtEl>
                                      </p:cBhvr>
                                    </p:animEffect>
                                  </p:childTnLst>
                                </p:cTn>
                              </p:par>
                              <p:par>
                                <p:cTn id="214" presetID="22" presetClass="entr" presetSubtype="4" fill="hold" grpId="0" nodeType="withEffect">
                                  <p:stCondLst>
                                    <p:cond delay="250"/>
                                  </p:stCondLst>
                                  <p:childTnLst>
                                    <p:set>
                                      <p:cBhvr>
                                        <p:cTn id="215" dur="1" fill="hold">
                                          <p:stCondLst>
                                            <p:cond delay="0"/>
                                          </p:stCondLst>
                                        </p:cTn>
                                        <p:tgtEl>
                                          <p:spTgt spid="332"/>
                                        </p:tgtEl>
                                        <p:attrNameLst>
                                          <p:attrName>style.visibility</p:attrName>
                                        </p:attrNameLst>
                                      </p:cBhvr>
                                      <p:to>
                                        <p:strVal val="visible"/>
                                      </p:to>
                                    </p:set>
                                    <p:animEffect transition="in" filter="wipe(down)">
                                      <p:cBhvr>
                                        <p:cTn id="216" dur="2000"/>
                                        <p:tgtEl>
                                          <p:spTgt spid="332"/>
                                        </p:tgtEl>
                                      </p:cBhvr>
                                    </p:animEffect>
                                  </p:childTnLst>
                                </p:cTn>
                              </p:par>
                              <p:par>
                                <p:cTn id="217" presetID="22" presetClass="entr" presetSubtype="4" fill="hold" nodeType="withEffect">
                                  <p:stCondLst>
                                    <p:cond delay="250"/>
                                  </p:stCondLst>
                                  <p:childTnLst>
                                    <p:set>
                                      <p:cBhvr>
                                        <p:cTn id="218" dur="1" fill="hold">
                                          <p:stCondLst>
                                            <p:cond delay="0"/>
                                          </p:stCondLst>
                                        </p:cTn>
                                        <p:tgtEl>
                                          <p:spTgt spid="334"/>
                                        </p:tgtEl>
                                        <p:attrNameLst>
                                          <p:attrName>style.visibility</p:attrName>
                                        </p:attrNameLst>
                                      </p:cBhvr>
                                      <p:to>
                                        <p:strVal val="visible"/>
                                      </p:to>
                                    </p:set>
                                    <p:animEffect transition="in" filter="wipe(down)">
                                      <p:cBhvr>
                                        <p:cTn id="219" dur="2000"/>
                                        <p:tgtEl>
                                          <p:spTgt spid="334"/>
                                        </p:tgtEl>
                                      </p:cBhvr>
                                    </p:animEffect>
                                  </p:childTnLst>
                                </p:cTn>
                              </p:par>
                              <p:par>
                                <p:cTn id="220" presetID="22" presetClass="entr" presetSubtype="4" fill="hold" nodeType="withEffect">
                                  <p:stCondLst>
                                    <p:cond delay="250"/>
                                  </p:stCondLst>
                                  <p:childTnLst>
                                    <p:set>
                                      <p:cBhvr>
                                        <p:cTn id="221" dur="1" fill="hold">
                                          <p:stCondLst>
                                            <p:cond delay="0"/>
                                          </p:stCondLst>
                                        </p:cTn>
                                        <p:tgtEl>
                                          <p:spTgt spid="340"/>
                                        </p:tgtEl>
                                        <p:attrNameLst>
                                          <p:attrName>style.visibility</p:attrName>
                                        </p:attrNameLst>
                                      </p:cBhvr>
                                      <p:to>
                                        <p:strVal val="visible"/>
                                      </p:to>
                                    </p:set>
                                    <p:animEffect transition="in" filter="wipe(down)">
                                      <p:cBhvr>
                                        <p:cTn id="222" dur="2000"/>
                                        <p:tgtEl>
                                          <p:spTgt spid="340"/>
                                        </p:tgtEl>
                                      </p:cBhvr>
                                    </p:animEffect>
                                  </p:childTnLst>
                                </p:cTn>
                              </p:par>
                              <p:par>
                                <p:cTn id="223" presetID="22" presetClass="entr" presetSubtype="4" fill="hold" nodeType="withEffect">
                                  <p:stCondLst>
                                    <p:cond delay="250"/>
                                  </p:stCondLst>
                                  <p:childTnLst>
                                    <p:set>
                                      <p:cBhvr>
                                        <p:cTn id="224" dur="1" fill="hold">
                                          <p:stCondLst>
                                            <p:cond delay="0"/>
                                          </p:stCondLst>
                                        </p:cTn>
                                        <p:tgtEl>
                                          <p:spTgt spid="342"/>
                                        </p:tgtEl>
                                        <p:attrNameLst>
                                          <p:attrName>style.visibility</p:attrName>
                                        </p:attrNameLst>
                                      </p:cBhvr>
                                      <p:to>
                                        <p:strVal val="visible"/>
                                      </p:to>
                                    </p:set>
                                    <p:animEffect transition="in" filter="wipe(down)">
                                      <p:cBhvr>
                                        <p:cTn id="225" dur="2000"/>
                                        <p:tgtEl>
                                          <p:spTgt spid="342"/>
                                        </p:tgtEl>
                                      </p:cBhvr>
                                    </p:animEffect>
                                  </p:childTnLst>
                                </p:cTn>
                              </p:par>
                              <p:par>
                                <p:cTn id="226" presetID="22" presetClass="entr" presetSubtype="4" fill="hold" grpId="0" nodeType="withEffect">
                                  <p:stCondLst>
                                    <p:cond delay="250"/>
                                  </p:stCondLst>
                                  <p:childTnLst>
                                    <p:set>
                                      <p:cBhvr>
                                        <p:cTn id="227" dur="1" fill="hold">
                                          <p:stCondLst>
                                            <p:cond delay="0"/>
                                          </p:stCondLst>
                                        </p:cTn>
                                        <p:tgtEl>
                                          <p:spTgt spid="345"/>
                                        </p:tgtEl>
                                        <p:attrNameLst>
                                          <p:attrName>style.visibility</p:attrName>
                                        </p:attrNameLst>
                                      </p:cBhvr>
                                      <p:to>
                                        <p:strVal val="visible"/>
                                      </p:to>
                                    </p:set>
                                    <p:animEffect transition="in" filter="wipe(down)">
                                      <p:cBhvr>
                                        <p:cTn id="228" dur="2000"/>
                                        <p:tgtEl>
                                          <p:spTgt spid="345"/>
                                        </p:tgtEl>
                                      </p:cBhvr>
                                    </p:animEffect>
                                  </p:childTnLst>
                                </p:cTn>
                              </p:par>
                              <p:par>
                                <p:cTn id="229" presetID="22" presetClass="entr" presetSubtype="4" fill="hold" nodeType="withEffect">
                                  <p:stCondLst>
                                    <p:cond delay="250"/>
                                  </p:stCondLst>
                                  <p:childTnLst>
                                    <p:set>
                                      <p:cBhvr>
                                        <p:cTn id="230" dur="1" fill="hold">
                                          <p:stCondLst>
                                            <p:cond delay="0"/>
                                          </p:stCondLst>
                                        </p:cTn>
                                        <p:tgtEl>
                                          <p:spTgt spid="347"/>
                                        </p:tgtEl>
                                        <p:attrNameLst>
                                          <p:attrName>style.visibility</p:attrName>
                                        </p:attrNameLst>
                                      </p:cBhvr>
                                      <p:to>
                                        <p:strVal val="visible"/>
                                      </p:to>
                                    </p:set>
                                    <p:animEffect transition="in" filter="wipe(down)">
                                      <p:cBhvr>
                                        <p:cTn id="231" dur="2000"/>
                                        <p:tgtEl>
                                          <p:spTgt spid="347"/>
                                        </p:tgtEl>
                                      </p:cBhvr>
                                    </p:animEffect>
                                  </p:childTnLst>
                                </p:cTn>
                              </p:par>
                              <p:par>
                                <p:cTn id="232" presetID="22" presetClass="entr" presetSubtype="4" fill="hold" nodeType="withEffect">
                                  <p:stCondLst>
                                    <p:cond delay="250"/>
                                  </p:stCondLst>
                                  <p:childTnLst>
                                    <p:set>
                                      <p:cBhvr>
                                        <p:cTn id="233" dur="1" fill="hold">
                                          <p:stCondLst>
                                            <p:cond delay="0"/>
                                          </p:stCondLst>
                                        </p:cTn>
                                        <p:tgtEl>
                                          <p:spTgt spid="353"/>
                                        </p:tgtEl>
                                        <p:attrNameLst>
                                          <p:attrName>style.visibility</p:attrName>
                                        </p:attrNameLst>
                                      </p:cBhvr>
                                      <p:to>
                                        <p:strVal val="visible"/>
                                      </p:to>
                                    </p:set>
                                    <p:animEffect transition="in" filter="wipe(down)">
                                      <p:cBhvr>
                                        <p:cTn id="234" dur="2000"/>
                                        <p:tgtEl>
                                          <p:spTgt spid="353"/>
                                        </p:tgtEl>
                                      </p:cBhvr>
                                    </p:animEffect>
                                  </p:childTnLst>
                                </p:cTn>
                              </p:par>
                              <p:par>
                                <p:cTn id="235" presetID="22" presetClass="entr" presetSubtype="4" fill="hold" nodeType="withEffect">
                                  <p:stCondLst>
                                    <p:cond delay="250"/>
                                  </p:stCondLst>
                                  <p:childTnLst>
                                    <p:set>
                                      <p:cBhvr>
                                        <p:cTn id="236" dur="1" fill="hold">
                                          <p:stCondLst>
                                            <p:cond delay="0"/>
                                          </p:stCondLst>
                                        </p:cTn>
                                        <p:tgtEl>
                                          <p:spTgt spid="355"/>
                                        </p:tgtEl>
                                        <p:attrNameLst>
                                          <p:attrName>style.visibility</p:attrName>
                                        </p:attrNameLst>
                                      </p:cBhvr>
                                      <p:to>
                                        <p:strVal val="visible"/>
                                      </p:to>
                                    </p:set>
                                    <p:animEffect transition="in" filter="wipe(down)">
                                      <p:cBhvr>
                                        <p:cTn id="237" dur="2000"/>
                                        <p:tgtEl>
                                          <p:spTgt spid="355"/>
                                        </p:tgtEl>
                                      </p:cBhvr>
                                    </p:animEffect>
                                  </p:childTnLst>
                                </p:cTn>
                              </p:par>
                              <p:par>
                                <p:cTn id="238" presetID="22" presetClass="entr" presetSubtype="4" fill="hold" nodeType="withEffect">
                                  <p:stCondLst>
                                    <p:cond delay="250"/>
                                  </p:stCondLst>
                                  <p:childTnLst>
                                    <p:set>
                                      <p:cBhvr>
                                        <p:cTn id="239" dur="1" fill="hold">
                                          <p:stCondLst>
                                            <p:cond delay="0"/>
                                          </p:stCondLst>
                                        </p:cTn>
                                        <p:tgtEl>
                                          <p:spTgt spid="357"/>
                                        </p:tgtEl>
                                        <p:attrNameLst>
                                          <p:attrName>style.visibility</p:attrName>
                                        </p:attrNameLst>
                                      </p:cBhvr>
                                      <p:to>
                                        <p:strVal val="visible"/>
                                      </p:to>
                                    </p:set>
                                    <p:animEffect transition="in" filter="wipe(down)">
                                      <p:cBhvr>
                                        <p:cTn id="240" dur="2000"/>
                                        <p:tgtEl>
                                          <p:spTgt spid="357"/>
                                        </p:tgtEl>
                                      </p:cBhvr>
                                    </p:animEffect>
                                  </p:childTnLst>
                                </p:cTn>
                              </p:par>
                              <p:par>
                                <p:cTn id="241" presetID="22" presetClass="entr" presetSubtype="4" fill="hold" nodeType="withEffect">
                                  <p:stCondLst>
                                    <p:cond delay="250"/>
                                  </p:stCondLst>
                                  <p:childTnLst>
                                    <p:set>
                                      <p:cBhvr>
                                        <p:cTn id="242" dur="1" fill="hold">
                                          <p:stCondLst>
                                            <p:cond delay="0"/>
                                          </p:stCondLst>
                                        </p:cTn>
                                        <p:tgtEl>
                                          <p:spTgt spid="359"/>
                                        </p:tgtEl>
                                        <p:attrNameLst>
                                          <p:attrName>style.visibility</p:attrName>
                                        </p:attrNameLst>
                                      </p:cBhvr>
                                      <p:to>
                                        <p:strVal val="visible"/>
                                      </p:to>
                                    </p:set>
                                    <p:animEffect transition="in" filter="wipe(down)">
                                      <p:cBhvr>
                                        <p:cTn id="243" dur="2000"/>
                                        <p:tgtEl>
                                          <p:spTgt spid="359"/>
                                        </p:tgtEl>
                                      </p:cBhvr>
                                    </p:animEffect>
                                  </p:childTnLst>
                                </p:cTn>
                              </p:par>
                              <p:par>
                                <p:cTn id="244" presetID="22" presetClass="entr" presetSubtype="4" fill="hold" nodeType="withEffect">
                                  <p:stCondLst>
                                    <p:cond delay="250"/>
                                  </p:stCondLst>
                                  <p:childTnLst>
                                    <p:set>
                                      <p:cBhvr>
                                        <p:cTn id="245" dur="1" fill="hold">
                                          <p:stCondLst>
                                            <p:cond delay="0"/>
                                          </p:stCondLst>
                                        </p:cTn>
                                        <p:tgtEl>
                                          <p:spTgt spid="385"/>
                                        </p:tgtEl>
                                        <p:attrNameLst>
                                          <p:attrName>style.visibility</p:attrName>
                                        </p:attrNameLst>
                                      </p:cBhvr>
                                      <p:to>
                                        <p:strVal val="visible"/>
                                      </p:to>
                                    </p:set>
                                    <p:animEffect transition="in" filter="wipe(down)">
                                      <p:cBhvr>
                                        <p:cTn id="246" dur="2000"/>
                                        <p:tgtEl>
                                          <p:spTgt spid="385"/>
                                        </p:tgtEl>
                                      </p:cBhvr>
                                    </p:animEffect>
                                  </p:childTnLst>
                                </p:cTn>
                              </p:par>
                              <p:par>
                                <p:cTn id="247" presetID="22" presetClass="entr" presetSubtype="4" fill="hold" nodeType="withEffect">
                                  <p:stCondLst>
                                    <p:cond delay="250"/>
                                  </p:stCondLst>
                                  <p:childTnLst>
                                    <p:set>
                                      <p:cBhvr>
                                        <p:cTn id="248" dur="1" fill="hold">
                                          <p:stCondLst>
                                            <p:cond delay="0"/>
                                          </p:stCondLst>
                                        </p:cTn>
                                        <p:tgtEl>
                                          <p:spTgt spid="389"/>
                                        </p:tgtEl>
                                        <p:attrNameLst>
                                          <p:attrName>style.visibility</p:attrName>
                                        </p:attrNameLst>
                                      </p:cBhvr>
                                      <p:to>
                                        <p:strVal val="visible"/>
                                      </p:to>
                                    </p:set>
                                    <p:animEffect transition="in" filter="wipe(down)">
                                      <p:cBhvr>
                                        <p:cTn id="249" dur="2000"/>
                                        <p:tgtEl>
                                          <p:spTgt spid="389"/>
                                        </p:tgtEl>
                                      </p:cBhvr>
                                    </p:animEffect>
                                  </p:childTnLst>
                                </p:cTn>
                              </p:par>
                              <p:par>
                                <p:cTn id="250" presetID="22" presetClass="entr" presetSubtype="4" fill="hold" nodeType="withEffect">
                                  <p:stCondLst>
                                    <p:cond delay="250"/>
                                  </p:stCondLst>
                                  <p:childTnLst>
                                    <p:set>
                                      <p:cBhvr>
                                        <p:cTn id="251" dur="1" fill="hold">
                                          <p:stCondLst>
                                            <p:cond delay="0"/>
                                          </p:stCondLst>
                                        </p:cTn>
                                        <p:tgtEl>
                                          <p:spTgt spid="405"/>
                                        </p:tgtEl>
                                        <p:attrNameLst>
                                          <p:attrName>style.visibility</p:attrName>
                                        </p:attrNameLst>
                                      </p:cBhvr>
                                      <p:to>
                                        <p:strVal val="visible"/>
                                      </p:to>
                                    </p:set>
                                    <p:animEffect transition="in" filter="wipe(down)">
                                      <p:cBhvr>
                                        <p:cTn id="252" dur="2000"/>
                                        <p:tgtEl>
                                          <p:spTgt spid="405"/>
                                        </p:tgtEl>
                                      </p:cBhvr>
                                    </p:animEffect>
                                  </p:childTnLst>
                                </p:cTn>
                              </p:par>
                              <p:par>
                                <p:cTn id="253" presetID="22" presetClass="entr" presetSubtype="4" fill="hold" grpId="0" nodeType="withEffect">
                                  <p:stCondLst>
                                    <p:cond delay="250"/>
                                  </p:stCondLst>
                                  <p:childTnLst>
                                    <p:set>
                                      <p:cBhvr>
                                        <p:cTn id="254" dur="1" fill="hold">
                                          <p:stCondLst>
                                            <p:cond delay="0"/>
                                          </p:stCondLst>
                                        </p:cTn>
                                        <p:tgtEl>
                                          <p:spTgt spid="407"/>
                                        </p:tgtEl>
                                        <p:attrNameLst>
                                          <p:attrName>style.visibility</p:attrName>
                                        </p:attrNameLst>
                                      </p:cBhvr>
                                      <p:to>
                                        <p:strVal val="visible"/>
                                      </p:to>
                                    </p:set>
                                    <p:animEffect transition="in" filter="wipe(down)">
                                      <p:cBhvr>
                                        <p:cTn id="255" dur="2000"/>
                                        <p:tgtEl>
                                          <p:spTgt spid="407"/>
                                        </p:tgtEl>
                                      </p:cBhvr>
                                    </p:animEffect>
                                  </p:childTnLst>
                                </p:cTn>
                              </p:par>
                              <p:par>
                                <p:cTn id="256" presetID="22" presetClass="entr" presetSubtype="4" fill="hold" grpId="0" nodeType="withEffect">
                                  <p:stCondLst>
                                    <p:cond delay="250"/>
                                  </p:stCondLst>
                                  <p:childTnLst>
                                    <p:set>
                                      <p:cBhvr>
                                        <p:cTn id="257" dur="1" fill="hold">
                                          <p:stCondLst>
                                            <p:cond delay="0"/>
                                          </p:stCondLst>
                                        </p:cTn>
                                        <p:tgtEl>
                                          <p:spTgt spid="409"/>
                                        </p:tgtEl>
                                        <p:attrNameLst>
                                          <p:attrName>style.visibility</p:attrName>
                                        </p:attrNameLst>
                                      </p:cBhvr>
                                      <p:to>
                                        <p:strVal val="visible"/>
                                      </p:to>
                                    </p:set>
                                    <p:animEffect transition="in" filter="wipe(down)">
                                      <p:cBhvr>
                                        <p:cTn id="258" dur="2000"/>
                                        <p:tgtEl>
                                          <p:spTgt spid="409"/>
                                        </p:tgtEl>
                                      </p:cBhvr>
                                    </p:animEffect>
                                  </p:childTnLst>
                                </p:cTn>
                              </p:par>
                              <p:par>
                                <p:cTn id="259" presetID="22" presetClass="entr" presetSubtype="4" fill="hold" nodeType="withEffect">
                                  <p:stCondLst>
                                    <p:cond delay="250"/>
                                  </p:stCondLst>
                                  <p:childTnLst>
                                    <p:set>
                                      <p:cBhvr>
                                        <p:cTn id="260" dur="1" fill="hold">
                                          <p:stCondLst>
                                            <p:cond delay="0"/>
                                          </p:stCondLst>
                                        </p:cTn>
                                        <p:tgtEl>
                                          <p:spTgt spid="413"/>
                                        </p:tgtEl>
                                        <p:attrNameLst>
                                          <p:attrName>style.visibility</p:attrName>
                                        </p:attrNameLst>
                                      </p:cBhvr>
                                      <p:to>
                                        <p:strVal val="visible"/>
                                      </p:to>
                                    </p:set>
                                    <p:animEffect transition="in" filter="wipe(down)">
                                      <p:cBhvr>
                                        <p:cTn id="261" dur="2000"/>
                                        <p:tgtEl>
                                          <p:spTgt spid="413"/>
                                        </p:tgtEl>
                                      </p:cBhvr>
                                    </p:animEffect>
                                  </p:childTnLst>
                                </p:cTn>
                              </p:par>
                              <p:par>
                                <p:cTn id="262" presetID="22" presetClass="entr" presetSubtype="4" fill="hold" nodeType="withEffect">
                                  <p:stCondLst>
                                    <p:cond delay="250"/>
                                  </p:stCondLst>
                                  <p:childTnLst>
                                    <p:set>
                                      <p:cBhvr>
                                        <p:cTn id="263" dur="1" fill="hold">
                                          <p:stCondLst>
                                            <p:cond delay="0"/>
                                          </p:stCondLst>
                                        </p:cTn>
                                        <p:tgtEl>
                                          <p:spTgt spid="415"/>
                                        </p:tgtEl>
                                        <p:attrNameLst>
                                          <p:attrName>style.visibility</p:attrName>
                                        </p:attrNameLst>
                                      </p:cBhvr>
                                      <p:to>
                                        <p:strVal val="visible"/>
                                      </p:to>
                                    </p:set>
                                    <p:animEffect transition="in" filter="wipe(down)">
                                      <p:cBhvr>
                                        <p:cTn id="264" dur="2000"/>
                                        <p:tgtEl>
                                          <p:spTgt spid="415"/>
                                        </p:tgtEl>
                                      </p:cBhvr>
                                    </p:animEffect>
                                  </p:childTnLst>
                                </p:cTn>
                              </p:par>
                              <p:par>
                                <p:cTn id="265" presetID="22" presetClass="entr" presetSubtype="4" fill="hold" grpId="0" nodeType="withEffect">
                                  <p:stCondLst>
                                    <p:cond delay="250"/>
                                  </p:stCondLst>
                                  <p:childTnLst>
                                    <p:set>
                                      <p:cBhvr>
                                        <p:cTn id="266" dur="1" fill="hold">
                                          <p:stCondLst>
                                            <p:cond delay="0"/>
                                          </p:stCondLst>
                                        </p:cTn>
                                        <p:tgtEl>
                                          <p:spTgt spid="422"/>
                                        </p:tgtEl>
                                        <p:attrNameLst>
                                          <p:attrName>style.visibility</p:attrName>
                                        </p:attrNameLst>
                                      </p:cBhvr>
                                      <p:to>
                                        <p:strVal val="visible"/>
                                      </p:to>
                                    </p:set>
                                    <p:animEffect transition="in" filter="wipe(down)">
                                      <p:cBhvr>
                                        <p:cTn id="267" dur="2000"/>
                                        <p:tgtEl>
                                          <p:spTgt spid="422"/>
                                        </p:tgtEl>
                                      </p:cBhvr>
                                    </p:animEffect>
                                  </p:childTnLst>
                                </p:cTn>
                              </p:par>
                              <p:par>
                                <p:cTn id="268" presetID="22" presetClass="entr" presetSubtype="4" fill="hold" grpId="0" nodeType="withEffect">
                                  <p:stCondLst>
                                    <p:cond delay="250"/>
                                  </p:stCondLst>
                                  <p:childTnLst>
                                    <p:set>
                                      <p:cBhvr>
                                        <p:cTn id="269" dur="1" fill="hold">
                                          <p:stCondLst>
                                            <p:cond delay="0"/>
                                          </p:stCondLst>
                                        </p:cTn>
                                        <p:tgtEl>
                                          <p:spTgt spid="427"/>
                                        </p:tgtEl>
                                        <p:attrNameLst>
                                          <p:attrName>style.visibility</p:attrName>
                                        </p:attrNameLst>
                                      </p:cBhvr>
                                      <p:to>
                                        <p:strVal val="visible"/>
                                      </p:to>
                                    </p:set>
                                    <p:animEffect transition="in" filter="wipe(down)">
                                      <p:cBhvr>
                                        <p:cTn id="270" dur="2000"/>
                                        <p:tgtEl>
                                          <p:spTgt spid="427"/>
                                        </p:tgtEl>
                                      </p:cBhvr>
                                    </p:animEffect>
                                  </p:childTnLst>
                                </p:cTn>
                              </p:par>
                              <p:par>
                                <p:cTn id="271" presetID="22" presetClass="entr" presetSubtype="4" fill="hold" nodeType="withEffect">
                                  <p:stCondLst>
                                    <p:cond delay="250"/>
                                  </p:stCondLst>
                                  <p:childTnLst>
                                    <p:set>
                                      <p:cBhvr>
                                        <p:cTn id="272" dur="1" fill="hold">
                                          <p:stCondLst>
                                            <p:cond delay="0"/>
                                          </p:stCondLst>
                                        </p:cTn>
                                        <p:tgtEl>
                                          <p:spTgt spid="432"/>
                                        </p:tgtEl>
                                        <p:attrNameLst>
                                          <p:attrName>style.visibility</p:attrName>
                                        </p:attrNameLst>
                                      </p:cBhvr>
                                      <p:to>
                                        <p:strVal val="visible"/>
                                      </p:to>
                                    </p:set>
                                    <p:animEffect transition="in" filter="wipe(down)">
                                      <p:cBhvr>
                                        <p:cTn id="273" dur="2000"/>
                                        <p:tgtEl>
                                          <p:spTgt spid="432"/>
                                        </p:tgtEl>
                                      </p:cBhvr>
                                    </p:animEffect>
                                  </p:childTnLst>
                                </p:cTn>
                              </p:par>
                              <p:par>
                                <p:cTn id="274" presetID="22" presetClass="entr" presetSubtype="4" fill="hold" grpId="0" nodeType="withEffect">
                                  <p:stCondLst>
                                    <p:cond delay="250"/>
                                  </p:stCondLst>
                                  <p:childTnLst>
                                    <p:set>
                                      <p:cBhvr>
                                        <p:cTn id="275" dur="1" fill="hold">
                                          <p:stCondLst>
                                            <p:cond delay="0"/>
                                          </p:stCondLst>
                                        </p:cTn>
                                        <p:tgtEl>
                                          <p:spTgt spid="132"/>
                                        </p:tgtEl>
                                        <p:attrNameLst>
                                          <p:attrName>style.visibility</p:attrName>
                                        </p:attrNameLst>
                                      </p:cBhvr>
                                      <p:to>
                                        <p:strVal val="visible"/>
                                      </p:to>
                                    </p:set>
                                    <p:animEffect transition="in" filter="wipe(down)">
                                      <p:cBhvr>
                                        <p:cTn id="276" dur="2000"/>
                                        <p:tgtEl>
                                          <p:spTgt spid="132"/>
                                        </p:tgtEl>
                                      </p:cBhvr>
                                    </p:animEffect>
                                  </p:childTnLst>
                                </p:cTn>
                              </p:par>
                              <p:par>
                                <p:cTn id="277" presetID="22" presetClass="entr" presetSubtype="4" fill="hold" grpId="0" nodeType="withEffect">
                                  <p:stCondLst>
                                    <p:cond delay="250"/>
                                  </p:stCondLst>
                                  <p:childTnLst>
                                    <p:set>
                                      <p:cBhvr>
                                        <p:cTn id="278" dur="1" fill="hold">
                                          <p:stCondLst>
                                            <p:cond delay="0"/>
                                          </p:stCondLst>
                                        </p:cTn>
                                        <p:tgtEl>
                                          <p:spTgt spid="124"/>
                                        </p:tgtEl>
                                        <p:attrNameLst>
                                          <p:attrName>style.visibility</p:attrName>
                                        </p:attrNameLst>
                                      </p:cBhvr>
                                      <p:to>
                                        <p:strVal val="visible"/>
                                      </p:to>
                                    </p:set>
                                    <p:animEffect transition="in" filter="wipe(down)">
                                      <p:cBhvr>
                                        <p:cTn id="279" dur="2000"/>
                                        <p:tgtEl>
                                          <p:spTgt spid="124"/>
                                        </p:tgtEl>
                                      </p:cBhvr>
                                    </p:animEffect>
                                  </p:childTnLst>
                                </p:cTn>
                              </p:par>
                              <p:par>
                                <p:cTn id="280" presetID="22" presetClass="entr" presetSubtype="4" fill="hold" grpId="0" nodeType="withEffect">
                                  <p:stCondLst>
                                    <p:cond delay="250"/>
                                  </p:stCondLst>
                                  <p:childTnLst>
                                    <p:set>
                                      <p:cBhvr>
                                        <p:cTn id="281" dur="1" fill="hold">
                                          <p:stCondLst>
                                            <p:cond delay="0"/>
                                          </p:stCondLst>
                                        </p:cTn>
                                        <p:tgtEl>
                                          <p:spTgt spid="126"/>
                                        </p:tgtEl>
                                        <p:attrNameLst>
                                          <p:attrName>style.visibility</p:attrName>
                                        </p:attrNameLst>
                                      </p:cBhvr>
                                      <p:to>
                                        <p:strVal val="visible"/>
                                      </p:to>
                                    </p:set>
                                    <p:animEffect transition="in" filter="wipe(down)">
                                      <p:cBhvr>
                                        <p:cTn id="282" dur="2000"/>
                                        <p:tgtEl>
                                          <p:spTgt spid="126"/>
                                        </p:tgtEl>
                                      </p:cBhvr>
                                    </p:animEffect>
                                  </p:childTnLst>
                                </p:cTn>
                              </p:par>
                              <p:par>
                                <p:cTn id="283" presetID="22" presetClass="entr" presetSubtype="4" fill="hold" nodeType="withEffect">
                                  <p:stCondLst>
                                    <p:cond delay="250"/>
                                  </p:stCondLst>
                                  <p:childTnLst>
                                    <p:set>
                                      <p:cBhvr>
                                        <p:cTn id="284" dur="1" fill="hold">
                                          <p:stCondLst>
                                            <p:cond delay="0"/>
                                          </p:stCondLst>
                                        </p:cTn>
                                        <p:tgtEl>
                                          <p:spTgt spid="4"/>
                                        </p:tgtEl>
                                        <p:attrNameLst>
                                          <p:attrName>style.visibility</p:attrName>
                                        </p:attrNameLst>
                                      </p:cBhvr>
                                      <p:to>
                                        <p:strVal val="visible"/>
                                      </p:to>
                                    </p:set>
                                    <p:animEffect transition="in" filter="wipe(down)">
                                      <p:cBhvr>
                                        <p:cTn id="285" dur="2000"/>
                                        <p:tgtEl>
                                          <p:spTgt spid="4"/>
                                        </p:tgtEl>
                                      </p:cBhvr>
                                    </p:animEffect>
                                  </p:childTnLst>
                                </p:cTn>
                              </p:par>
                              <p:par>
                                <p:cTn id="286" presetID="22" presetClass="entr" presetSubtype="4" fill="hold" grpId="0" nodeType="withEffect">
                                  <p:stCondLst>
                                    <p:cond delay="250"/>
                                  </p:stCondLst>
                                  <p:childTnLst>
                                    <p:set>
                                      <p:cBhvr>
                                        <p:cTn id="287" dur="1" fill="hold">
                                          <p:stCondLst>
                                            <p:cond delay="0"/>
                                          </p:stCondLst>
                                        </p:cTn>
                                        <p:tgtEl>
                                          <p:spTgt spid="164"/>
                                        </p:tgtEl>
                                        <p:attrNameLst>
                                          <p:attrName>style.visibility</p:attrName>
                                        </p:attrNameLst>
                                      </p:cBhvr>
                                      <p:to>
                                        <p:strVal val="visible"/>
                                      </p:to>
                                    </p:set>
                                    <p:animEffect transition="in" filter="wipe(down)">
                                      <p:cBhvr>
                                        <p:cTn id="288" dur="2000"/>
                                        <p:tgtEl>
                                          <p:spTgt spid="164"/>
                                        </p:tgtEl>
                                      </p:cBhvr>
                                    </p:animEffect>
                                  </p:childTnLst>
                                </p:cTn>
                              </p:par>
                              <p:par>
                                <p:cTn id="289" presetID="22" presetClass="entr" presetSubtype="4" fill="hold" grpId="0" nodeType="withEffect">
                                  <p:stCondLst>
                                    <p:cond delay="250"/>
                                  </p:stCondLst>
                                  <p:childTnLst>
                                    <p:set>
                                      <p:cBhvr>
                                        <p:cTn id="290" dur="1" fill="hold">
                                          <p:stCondLst>
                                            <p:cond delay="0"/>
                                          </p:stCondLst>
                                        </p:cTn>
                                        <p:tgtEl>
                                          <p:spTgt spid="165"/>
                                        </p:tgtEl>
                                        <p:attrNameLst>
                                          <p:attrName>style.visibility</p:attrName>
                                        </p:attrNameLst>
                                      </p:cBhvr>
                                      <p:to>
                                        <p:strVal val="visible"/>
                                      </p:to>
                                    </p:set>
                                    <p:animEffect transition="in" filter="wipe(down)">
                                      <p:cBhvr>
                                        <p:cTn id="291" dur="2000"/>
                                        <p:tgtEl>
                                          <p:spTgt spid="165"/>
                                        </p:tgtEl>
                                      </p:cBhvr>
                                    </p:animEffect>
                                  </p:childTnLst>
                                </p:cTn>
                              </p:par>
                              <p:par>
                                <p:cTn id="292" presetID="22" presetClass="entr" presetSubtype="4" fill="hold" nodeType="withEffect">
                                  <p:stCondLst>
                                    <p:cond delay="250"/>
                                  </p:stCondLst>
                                  <p:childTnLst>
                                    <p:set>
                                      <p:cBhvr>
                                        <p:cTn id="293" dur="1" fill="hold">
                                          <p:stCondLst>
                                            <p:cond delay="0"/>
                                          </p:stCondLst>
                                        </p:cTn>
                                        <p:tgtEl>
                                          <p:spTgt spid="43"/>
                                        </p:tgtEl>
                                        <p:attrNameLst>
                                          <p:attrName>style.visibility</p:attrName>
                                        </p:attrNameLst>
                                      </p:cBhvr>
                                      <p:to>
                                        <p:strVal val="visible"/>
                                      </p:to>
                                    </p:set>
                                    <p:animEffect transition="in" filter="wipe(down)">
                                      <p:cBhvr>
                                        <p:cTn id="294" dur="2000"/>
                                        <p:tgtEl>
                                          <p:spTgt spid="43"/>
                                        </p:tgtEl>
                                      </p:cBhvr>
                                    </p:animEffect>
                                  </p:childTnLst>
                                </p:cTn>
                              </p:par>
                              <p:par>
                                <p:cTn id="295" presetID="22" presetClass="entr" presetSubtype="4" fill="hold" nodeType="withEffect">
                                  <p:stCondLst>
                                    <p:cond delay="250"/>
                                  </p:stCondLst>
                                  <p:childTnLst>
                                    <p:set>
                                      <p:cBhvr>
                                        <p:cTn id="296" dur="1" fill="hold">
                                          <p:stCondLst>
                                            <p:cond delay="0"/>
                                          </p:stCondLst>
                                        </p:cTn>
                                        <p:tgtEl>
                                          <p:spTgt spid="45"/>
                                        </p:tgtEl>
                                        <p:attrNameLst>
                                          <p:attrName>style.visibility</p:attrName>
                                        </p:attrNameLst>
                                      </p:cBhvr>
                                      <p:to>
                                        <p:strVal val="visible"/>
                                      </p:to>
                                    </p:set>
                                    <p:animEffect transition="in" filter="wipe(down)">
                                      <p:cBhvr>
                                        <p:cTn id="297" dur="2000"/>
                                        <p:tgtEl>
                                          <p:spTgt spid="45"/>
                                        </p:tgtEl>
                                      </p:cBhvr>
                                    </p:animEffect>
                                  </p:childTnLst>
                                </p:cTn>
                              </p:par>
                              <p:par>
                                <p:cTn id="298" presetID="22" presetClass="entr" presetSubtype="4" fill="hold" nodeType="withEffect">
                                  <p:stCondLst>
                                    <p:cond delay="250"/>
                                  </p:stCondLst>
                                  <p:childTnLst>
                                    <p:set>
                                      <p:cBhvr>
                                        <p:cTn id="299" dur="1" fill="hold">
                                          <p:stCondLst>
                                            <p:cond delay="0"/>
                                          </p:stCondLst>
                                        </p:cTn>
                                        <p:tgtEl>
                                          <p:spTgt spid="47"/>
                                        </p:tgtEl>
                                        <p:attrNameLst>
                                          <p:attrName>style.visibility</p:attrName>
                                        </p:attrNameLst>
                                      </p:cBhvr>
                                      <p:to>
                                        <p:strVal val="visible"/>
                                      </p:to>
                                    </p:set>
                                    <p:animEffect transition="in" filter="wipe(down)">
                                      <p:cBhvr>
                                        <p:cTn id="300" dur="2000"/>
                                        <p:tgtEl>
                                          <p:spTgt spid="47"/>
                                        </p:tgtEl>
                                      </p:cBhvr>
                                    </p:animEffect>
                                  </p:childTnLst>
                                </p:cTn>
                              </p:par>
                              <p:par>
                                <p:cTn id="301" presetID="22" presetClass="entr" presetSubtype="4" fill="hold" nodeType="withEffect">
                                  <p:stCondLst>
                                    <p:cond delay="250"/>
                                  </p:stCondLst>
                                  <p:childTnLst>
                                    <p:set>
                                      <p:cBhvr>
                                        <p:cTn id="302" dur="1" fill="hold">
                                          <p:stCondLst>
                                            <p:cond delay="0"/>
                                          </p:stCondLst>
                                        </p:cTn>
                                        <p:tgtEl>
                                          <p:spTgt spid="88"/>
                                        </p:tgtEl>
                                        <p:attrNameLst>
                                          <p:attrName>style.visibility</p:attrName>
                                        </p:attrNameLst>
                                      </p:cBhvr>
                                      <p:to>
                                        <p:strVal val="visible"/>
                                      </p:to>
                                    </p:set>
                                    <p:animEffect transition="in" filter="wipe(down)">
                                      <p:cBhvr>
                                        <p:cTn id="303" dur="2000"/>
                                        <p:tgtEl>
                                          <p:spTgt spid="88"/>
                                        </p:tgtEl>
                                      </p:cBhvr>
                                    </p:animEffect>
                                  </p:childTnLst>
                                </p:cTn>
                              </p:par>
                              <p:par>
                                <p:cTn id="304" presetID="22" presetClass="entr" presetSubtype="4" fill="hold" nodeType="withEffect">
                                  <p:stCondLst>
                                    <p:cond delay="250"/>
                                  </p:stCondLst>
                                  <p:childTnLst>
                                    <p:set>
                                      <p:cBhvr>
                                        <p:cTn id="305" dur="1" fill="hold">
                                          <p:stCondLst>
                                            <p:cond delay="0"/>
                                          </p:stCondLst>
                                        </p:cTn>
                                        <p:tgtEl>
                                          <p:spTgt spid="90"/>
                                        </p:tgtEl>
                                        <p:attrNameLst>
                                          <p:attrName>style.visibility</p:attrName>
                                        </p:attrNameLst>
                                      </p:cBhvr>
                                      <p:to>
                                        <p:strVal val="visible"/>
                                      </p:to>
                                    </p:set>
                                    <p:animEffect transition="in" filter="wipe(down)">
                                      <p:cBhvr>
                                        <p:cTn id="306" dur="2000"/>
                                        <p:tgtEl>
                                          <p:spTgt spid="90"/>
                                        </p:tgtEl>
                                      </p:cBhvr>
                                    </p:animEffect>
                                  </p:childTnLst>
                                </p:cTn>
                              </p:par>
                              <p:par>
                                <p:cTn id="307" presetID="22" presetClass="entr" presetSubtype="4" fill="hold" nodeType="withEffect">
                                  <p:stCondLst>
                                    <p:cond delay="250"/>
                                  </p:stCondLst>
                                  <p:childTnLst>
                                    <p:set>
                                      <p:cBhvr>
                                        <p:cTn id="308" dur="1" fill="hold">
                                          <p:stCondLst>
                                            <p:cond delay="0"/>
                                          </p:stCondLst>
                                        </p:cTn>
                                        <p:tgtEl>
                                          <p:spTgt spid="97"/>
                                        </p:tgtEl>
                                        <p:attrNameLst>
                                          <p:attrName>style.visibility</p:attrName>
                                        </p:attrNameLst>
                                      </p:cBhvr>
                                      <p:to>
                                        <p:strVal val="visible"/>
                                      </p:to>
                                    </p:set>
                                    <p:animEffect transition="in" filter="wipe(down)">
                                      <p:cBhvr>
                                        <p:cTn id="309" dur="2000"/>
                                        <p:tgtEl>
                                          <p:spTgt spid="97"/>
                                        </p:tgtEl>
                                      </p:cBhvr>
                                    </p:animEffect>
                                  </p:childTnLst>
                                </p:cTn>
                              </p:par>
                              <p:par>
                                <p:cTn id="310" presetID="22" presetClass="entr" presetSubtype="4" fill="hold" nodeType="withEffect">
                                  <p:stCondLst>
                                    <p:cond delay="250"/>
                                  </p:stCondLst>
                                  <p:childTnLst>
                                    <p:set>
                                      <p:cBhvr>
                                        <p:cTn id="311" dur="1" fill="hold">
                                          <p:stCondLst>
                                            <p:cond delay="0"/>
                                          </p:stCondLst>
                                        </p:cTn>
                                        <p:tgtEl>
                                          <p:spTgt spid="99"/>
                                        </p:tgtEl>
                                        <p:attrNameLst>
                                          <p:attrName>style.visibility</p:attrName>
                                        </p:attrNameLst>
                                      </p:cBhvr>
                                      <p:to>
                                        <p:strVal val="visible"/>
                                      </p:to>
                                    </p:set>
                                    <p:animEffect transition="in" filter="wipe(down)">
                                      <p:cBhvr>
                                        <p:cTn id="312" dur="2000"/>
                                        <p:tgtEl>
                                          <p:spTgt spid="99"/>
                                        </p:tgtEl>
                                      </p:cBhvr>
                                    </p:animEffect>
                                  </p:childTnLst>
                                </p:cTn>
                              </p:par>
                              <p:par>
                                <p:cTn id="313" presetID="22" presetClass="entr" presetSubtype="4" fill="hold" nodeType="withEffect">
                                  <p:stCondLst>
                                    <p:cond delay="250"/>
                                  </p:stCondLst>
                                  <p:childTnLst>
                                    <p:set>
                                      <p:cBhvr>
                                        <p:cTn id="314" dur="1" fill="hold">
                                          <p:stCondLst>
                                            <p:cond delay="0"/>
                                          </p:stCondLst>
                                        </p:cTn>
                                        <p:tgtEl>
                                          <p:spTgt spid="101"/>
                                        </p:tgtEl>
                                        <p:attrNameLst>
                                          <p:attrName>style.visibility</p:attrName>
                                        </p:attrNameLst>
                                      </p:cBhvr>
                                      <p:to>
                                        <p:strVal val="visible"/>
                                      </p:to>
                                    </p:set>
                                    <p:animEffect transition="in" filter="wipe(down)">
                                      <p:cBhvr>
                                        <p:cTn id="315" dur="2000"/>
                                        <p:tgtEl>
                                          <p:spTgt spid="101"/>
                                        </p:tgtEl>
                                      </p:cBhvr>
                                    </p:animEffect>
                                  </p:childTnLst>
                                </p:cTn>
                              </p:par>
                              <p:par>
                                <p:cTn id="316" presetID="22" presetClass="entr" presetSubtype="4" fill="hold" grpId="0" nodeType="withEffect">
                                  <p:stCondLst>
                                    <p:cond delay="250"/>
                                  </p:stCondLst>
                                  <p:childTnLst>
                                    <p:set>
                                      <p:cBhvr>
                                        <p:cTn id="317" dur="1" fill="hold">
                                          <p:stCondLst>
                                            <p:cond delay="0"/>
                                          </p:stCondLst>
                                        </p:cTn>
                                        <p:tgtEl>
                                          <p:spTgt spid="216"/>
                                        </p:tgtEl>
                                        <p:attrNameLst>
                                          <p:attrName>style.visibility</p:attrName>
                                        </p:attrNameLst>
                                      </p:cBhvr>
                                      <p:to>
                                        <p:strVal val="visible"/>
                                      </p:to>
                                    </p:set>
                                    <p:animEffect transition="in" filter="wipe(down)">
                                      <p:cBhvr>
                                        <p:cTn id="318" dur="2000"/>
                                        <p:tgtEl>
                                          <p:spTgt spid="216"/>
                                        </p:tgtEl>
                                      </p:cBhvr>
                                    </p:animEffect>
                                  </p:childTnLst>
                                </p:cTn>
                              </p:par>
                              <p:par>
                                <p:cTn id="319" presetID="22" presetClass="entr" presetSubtype="4" fill="hold" nodeType="withEffect">
                                  <p:stCondLst>
                                    <p:cond delay="250"/>
                                  </p:stCondLst>
                                  <p:childTnLst>
                                    <p:set>
                                      <p:cBhvr>
                                        <p:cTn id="320" dur="1" fill="hold">
                                          <p:stCondLst>
                                            <p:cond delay="0"/>
                                          </p:stCondLst>
                                        </p:cTn>
                                        <p:tgtEl>
                                          <p:spTgt spid="152"/>
                                        </p:tgtEl>
                                        <p:attrNameLst>
                                          <p:attrName>style.visibility</p:attrName>
                                        </p:attrNameLst>
                                      </p:cBhvr>
                                      <p:to>
                                        <p:strVal val="visible"/>
                                      </p:to>
                                    </p:set>
                                    <p:animEffect transition="in" filter="wipe(down)">
                                      <p:cBhvr>
                                        <p:cTn id="321" dur="2000"/>
                                        <p:tgtEl>
                                          <p:spTgt spid="152"/>
                                        </p:tgtEl>
                                      </p:cBhvr>
                                    </p:animEffect>
                                  </p:childTnLst>
                                </p:cTn>
                              </p:par>
                              <p:par>
                                <p:cTn id="322" presetID="22" presetClass="entr" presetSubtype="4" fill="hold" nodeType="withEffect">
                                  <p:stCondLst>
                                    <p:cond delay="250"/>
                                  </p:stCondLst>
                                  <p:childTnLst>
                                    <p:set>
                                      <p:cBhvr>
                                        <p:cTn id="323" dur="1" fill="hold">
                                          <p:stCondLst>
                                            <p:cond delay="0"/>
                                          </p:stCondLst>
                                        </p:cTn>
                                        <p:tgtEl>
                                          <p:spTgt spid="154"/>
                                        </p:tgtEl>
                                        <p:attrNameLst>
                                          <p:attrName>style.visibility</p:attrName>
                                        </p:attrNameLst>
                                      </p:cBhvr>
                                      <p:to>
                                        <p:strVal val="visible"/>
                                      </p:to>
                                    </p:set>
                                    <p:animEffect transition="in" filter="wipe(down)">
                                      <p:cBhvr>
                                        <p:cTn id="324" dur="2000"/>
                                        <p:tgtEl>
                                          <p:spTgt spid="154"/>
                                        </p:tgtEl>
                                      </p:cBhvr>
                                    </p:animEffect>
                                  </p:childTnLst>
                                </p:cTn>
                              </p:par>
                            </p:childTnLst>
                          </p:cTn>
                        </p:par>
                      </p:childTnLst>
                    </p:cTn>
                  </p:par>
                  <p:par>
                    <p:cTn id="325" fill="hold">
                      <p:stCondLst>
                        <p:cond delay="indefinite"/>
                      </p:stCondLst>
                      <p:childTnLst>
                        <p:par>
                          <p:cTn id="326" fill="hold">
                            <p:stCondLst>
                              <p:cond delay="0"/>
                            </p:stCondLst>
                            <p:childTnLst>
                              <p:par>
                                <p:cTn id="327" presetID="16" presetClass="entr" presetSubtype="37" fill="hold" grpId="0" nodeType="clickEffect">
                                  <p:stCondLst>
                                    <p:cond delay="0"/>
                                  </p:stCondLst>
                                  <p:childTnLst>
                                    <p:set>
                                      <p:cBhvr>
                                        <p:cTn id="328" dur="1" fill="hold">
                                          <p:stCondLst>
                                            <p:cond delay="0"/>
                                          </p:stCondLst>
                                        </p:cTn>
                                        <p:tgtEl>
                                          <p:spTgt spid="244"/>
                                        </p:tgtEl>
                                        <p:attrNameLst>
                                          <p:attrName>style.visibility</p:attrName>
                                        </p:attrNameLst>
                                      </p:cBhvr>
                                      <p:to>
                                        <p:strVal val="visible"/>
                                      </p:to>
                                    </p:set>
                                    <p:animEffect transition="in" filter="barn(outVertical)">
                                      <p:cBhvr>
                                        <p:cTn id="329" dur="1000"/>
                                        <p:tgtEl>
                                          <p:spTgt spid="244"/>
                                        </p:tgtEl>
                                      </p:cBhvr>
                                    </p:animEffect>
                                  </p:childTnLst>
                                </p:cTn>
                              </p:par>
                            </p:childTnLst>
                          </p:cTn>
                        </p:par>
                      </p:childTnLst>
                    </p:cTn>
                  </p:par>
                  <p:par>
                    <p:cTn id="330" fill="hold">
                      <p:stCondLst>
                        <p:cond delay="indefinite"/>
                      </p:stCondLst>
                      <p:childTnLst>
                        <p:par>
                          <p:cTn id="331" fill="hold">
                            <p:stCondLst>
                              <p:cond delay="0"/>
                            </p:stCondLst>
                            <p:childTnLst>
                              <p:par>
                                <p:cTn id="332" presetID="16" presetClass="entr" presetSubtype="37" fill="hold" grpId="0" nodeType="clickEffect">
                                  <p:stCondLst>
                                    <p:cond delay="0"/>
                                  </p:stCondLst>
                                  <p:childTnLst>
                                    <p:set>
                                      <p:cBhvr>
                                        <p:cTn id="333" dur="1" fill="hold">
                                          <p:stCondLst>
                                            <p:cond delay="0"/>
                                          </p:stCondLst>
                                        </p:cTn>
                                        <p:tgtEl>
                                          <p:spTgt spid="249"/>
                                        </p:tgtEl>
                                        <p:attrNameLst>
                                          <p:attrName>style.visibility</p:attrName>
                                        </p:attrNameLst>
                                      </p:cBhvr>
                                      <p:to>
                                        <p:strVal val="visible"/>
                                      </p:to>
                                    </p:set>
                                    <p:animEffect transition="in" filter="barn(outVertical)">
                                      <p:cBhvr>
                                        <p:cTn id="334" dur="500"/>
                                        <p:tgtEl>
                                          <p:spTgt spid="249"/>
                                        </p:tgtEl>
                                      </p:cBhvr>
                                    </p:animEffect>
                                  </p:childTnLst>
                                </p:cTn>
                              </p:par>
                            </p:childTnLst>
                          </p:cTn>
                        </p:par>
                      </p:childTnLst>
                    </p:cTn>
                  </p:par>
                  <p:par>
                    <p:cTn id="335" fill="hold">
                      <p:stCondLst>
                        <p:cond delay="indefinite"/>
                      </p:stCondLst>
                      <p:childTnLst>
                        <p:par>
                          <p:cTn id="336" fill="hold">
                            <p:stCondLst>
                              <p:cond delay="0"/>
                            </p:stCondLst>
                            <p:childTnLst>
                              <p:par>
                                <p:cTn id="337" presetID="16" presetClass="entr" presetSubtype="37" fill="hold" grpId="0" nodeType="clickEffect">
                                  <p:stCondLst>
                                    <p:cond delay="0"/>
                                  </p:stCondLst>
                                  <p:childTnLst>
                                    <p:set>
                                      <p:cBhvr>
                                        <p:cTn id="338" dur="1" fill="hold">
                                          <p:stCondLst>
                                            <p:cond delay="0"/>
                                          </p:stCondLst>
                                        </p:cTn>
                                        <p:tgtEl>
                                          <p:spTgt spid="251"/>
                                        </p:tgtEl>
                                        <p:attrNameLst>
                                          <p:attrName>style.visibility</p:attrName>
                                        </p:attrNameLst>
                                      </p:cBhvr>
                                      <p:to>
                                        <p:strVal val="visible"/>
                                      </p:to>
                                    </p:set>
                                    <p:animEffect transition="in" filter="barn(outVertical)">
                                      <p:cBhvr>
                                        <p:cTn id="339" dur="500"/>
                                        <p:tgtEl>
                                          <p:spTgt spid="251"/>
                                        </p:tgtEl>
                                      </p:cBhvr>
                                    </p:animEffect>
                                  </p:childTnLst>
                                </p:cTn>
                              </p:par>
                            </p:childTnLst>
                          </p:cTn>
                        </p:par>
                      </p:childTnLst>
                    </p:cTn>
                  </p:par>
                  <p:par>
                    <p:cTn id="340" fill="hold">
                      <p:stCondLst>
                        <p:cond delay="indefinite"/>
                      </p:stCondLst>
                      <p:childTnLst>
                        <p:par>
                          <p:cTn id="341" fill="hold">
                            <p:stCondLst>
                              <p:cond delay="0"/>
                            </p:stCondLst>
                            <p:childTnLst>
                              <p:par>
                                <p:cTn id="342" presetID="16" presetClass="entr" presetSubtype="37" fill="hold" grpId="0" nodeType="clickEffect">
                                  <p:stCondLst>
                                    <p:cond delay="0"/>
                                  </p:stCondLst>
                                  <p:childTnLst>
                                    <p:set>
                                      <p:cBhvr>
                                        <p:cTn id="343" dur="1" fill="hold">
                                          <p:stCondLst>
                                            <p:cond delay="0"/>
                                          </p:stCondLst>
                                        </p:cTn>
                                        <p:tgtEl>
                                          <p:spTgt spid="252"/>
                                        </p:tgtEl>
                                        <p:attrNameLst>
                                          <p:attrName>style.visibility</p:attrName>
                                        </p:attrNameLst>
                                      </p:cBhvr>
                                      <p:to>
                                        <p:strVal val="visible"/>
                                      </p:to>
                                    </p:set>
                                    <p:animEffect transition="in" filter="barn(outVertical)">
                                      <p:cBhvr>
                                        <p:cTn id="344" dur="500"/>
                                        <p:tgtEl>
                                          <p:spTgt spid="252"/>
                                        </p:tgtEl>
                                      </p:cBhvr>
                                    </p:animEffect>
                                  </p:childTnLst>
                                </p:cTn>
                              </p:par>
                            </p:childTnLst>
                          </p:cTn>
                        </p:par>
                      </p:childTnLst>
                    </p:cTn>
                  </p:par>
                  <p:par>
                    <p:cTn id="345" fill="hold">
                      <p:stCondLst>
                        <p:cond delay="indefinite"/>
                      </p:stCondLst>
                      <p:childTnLst>
                        <p:par>
                          <p:cTn id="346" fill="hold">
                            <p:stCondLst>
                              <p:cond delay="0"/>
                            </p:stCondLst>
                            <p:childTnLst>
                              <p:par>
                                <p:cTn id="347" presetID="16" presetClass="entr" presetSubtype="37" fill="hold" grpId="0" nodeType="clickEffect">
                                  <p:stCondLst>
                                    <p:cond delay="0"/>
                                  </p:stCondLst>
                                  <p:childTnLst>
                                    <p:set>
                                      <p:cBhvr>
                                        <p:cTn id="348" dur="1" fill="hold">
                                          <p:stCondLst>
                                            <p:cond delay="0"/>
                                          </p:stCondLst>
                                        </p:cTn>
                                        <p:tgtEl>
                                          <p:spTgt spid="248"/>
                                        </p:tgtEl>
                                        <p:attrNameLst>
                                          <p:attrName>style.visibility</p:attrName>
                                        </p:attrNameLst>
                                      </p:cBhvr>
                                      <p:to>
                                        <p:strVal val="visible"/>
                                      </p:to>
                                    </p:set>
                                    <p:animEffect transition="in" filter="barn(outVertical)">
                                      <p:cBhvr>
                                        <p:cTn id="349" dur="500"/>
                                        <p:tgtEl>
                                          <p:spTgt spid="248"/>
                                        </p:tgtEl>
                                      </p:cBhvr>
                                    </p:animEffect>
                                  </p:childTnLst>
                                </p:cTn>
                              </p:par>
                            </p:childTnLst>
                          </p:cTn>
                        </p:par>
                      </p:childTnLst>
                    </p:cTn>
                  </p:par>
                  <p:par>
                    <p:cTn id="350" fill="hold">
                      <p:stCondLst>
                        <p:cond delay="indefinite"/>
                      </p:stCondLst>
                      <p:childTnLst>
                        <p:par>
                          <p:cTn id="351" fill="hold">
                            <p:stCondLst>
                              <p:cond delay="0"/>
                            </p:stCondLst>
                            <p:childTnLst>
                              <p:par>
                                <p:cTn id="352" presetID="16" presetClass="entr" presetSubtype="37" fill="hold" grpId="0" nodeType="clickEffect">
                                  <p:stCondLst>
                                    <p:cond delay="0"/>
                                  </p:stCondLst>
                                  <p:childTnLst>
                                    <p:set>
                                      <p:cBhvr>
                                        <p:cTn id="353" dur="1" fill="hold">
                                          <p:stCondLst>
                                            <p:cond delay="0"/>
                                          </p:stCondLst>
                                        </p:cTn>
                                        <p:tgtEl>
                                          <p:spTgt spid="245"/>
                                        </p:tgtEl>
                                        <p:attrNameLst>
                                          <p:attrName>style.visibility</p:attrName>
                                        </p:attrNameLst>
                                      </p:cBhvr>
                                      <p:to>
                                        <p:strVal val="visible"/>
                                      </p:to>
                                    </p:set>
                                    <p:animEffect transition="in" filter="barn(outVertical)">
                                      <p:cBhvr>
                                        <p:cTn id="354" dur="500"/>
                                        <p:tgtEl>
                                          <p:spTgt spid="245"/>
                                        </p:tgtEl>
                                      </p:cBhvr>
                                    </p:animEffect>
                                  </p:childTnLst>
                                </p:cTn>
                              </p:par>
                            </p:childTnLst>
                          </p:cTn>
                        </p:par>
                      </p:childTnLst>
                    </p:cTn>
                  </p:par>
                  <p:par>
                    <p:cTn id="355" fill="hold">
                      <p:stCondLst>
                        <p:cond delay="indefinite"/>
                      </p:stCondLst>
                      <p:childTnLst>
                        <p:par>
                          <p:cTn id="356" fill="hold">
                            <p:stCondLst>
                              <p:cond delay="0"/>
                            </p:stCondLst>
                            <p:childTnLst>
                              <p:par>
                                <p:cTn id="357" presetID="16" presetClass="entr" presetSubtype="37" fill="hold" grpId="0" nodeType="clickEffect">
                                  <p:stCondLst>
                                    <p:cond delay="0"/>
                                  </p:stCondLst>
                                  <p:childTnLst>
                                    <p:set>
                                      <p:cBhvr>
                                        <p:cTn id="358" dur="1" fill="hold">
                                          <p:stCondLst>
                                            <p:cond delay="0"/>
                                          </p:stCondLst>
                                        </p:cTn>
                                        <p:tgtEl>
                                          <p:spTgt spid="253"/>
                                        </p:tgtEl>
                                        <p:attrNameLst>
                                          <p:attrName>style.visibility</p:attrName>
                                        </p:attrNameLst>
                                      </p:cBhvr>
                                      <p:to>
                                        <p:strVal val="visible"/>
                                      </p:to>
                                    </p:set>
                                    <p:animEffect transition="in" filter="barn(outVertical)">
                                      <p:cBhvr>
                                        <p:cTn id="359"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30" grpId="0" animBg="1"/>
      <p:bldP spid="129" grpId="0" animBg="1"/>
      <p:bldP spid="128" grpId="0" animBg="1"/>
      <p:bldP spid="127" grpId="0" animBg="1"/>
      <p:bldP spid="123" grpId="0" animBg="1"/>
      <p:bldP spid="122" grpId="0" animBg="1"/>
      <p:bldP spid="121" grpId="0" animBg="1"/>
      <p:bldP spid="428" grpId="0" animBg="1"/>
      <p:bldP spid="362" grpId="0" animBg="1"/>
      <p:bldP spid="361" grpId="0" animBg="1"/>
      <p:bldP spid="211" grpId="0" animBg="1"/>
      <p:bldP spid="209" grpId="0" animBg="1"/>
      <p:bldP spid="208" grpId="0" animBg="1"/>
      <p:bldP spid="207" grpId="0" animBg="1"/>
      <p:bldP spid="206" grpId="0" animBg="1"/>
      <p:bldP spid="205" grpId="0" animBg="1"/>
      <p:bldP spid="204" grpId="0" animBg="1"/>
      <p:bldP spid="49" grpId="0" animBg="1"/>
      <p:bldP spid="50" grpId="0" animBg="1"/>
      <p:bldP spid="51" grpId="0" animBg="1"/>
      <p:bldP spid="52" grpId="0" animBg="1"/>
      <p:bldP spid="53" grpId="0" animBg="1"/>
      <p:bldP spid="84" grpId="0" animBg="1"/>
      <p:bldP spid="117" grpId="0" animBg="1"/>
      <p:bldP spid="118" grpId="0" animBg="1"/>
      <p:bldP spid="143" grpId="0"/>
      <p:bldP spid="144" grpId="0"/>
      <p:bldP spid="145" grpId="0" animBg="1"/>
      <p:bldP spid="197" grpId="0" animBg="1"/>
      <p:bldP spid="200" grpId="0" animBg="1"/>
      <p:bldP spid="214" grpId="0" animBg="1"/>
      <p:bldP spid="222" grpId="0" animBg="1"/>
      <p:bldP spid="223" grpId="0" animBg="1"/>
      <p:bldP spid="224" grpId="0" animBg="1"/>
      <p:bldP spid="231" grpId="0" animBg="1"/>
      <p:bldP spid="235" grpId="0" animBg="1"/>
      <p:bldP spid="238" grpId="0" animBg="1"/>
      <p:bldP spid="241" grpId="0" animBg="1"/>
      <p:bldP spid="246" grpId="0" animBg="1"/>
      <p:bldP spid="247" grpId="0" animBg="1"/>
      <p:bldP spid="250" grpId="0" animBg="1"/>
      <p:bldP spid="269" grpId="0" animBg="1"/>
      <p:bldP spid="270" grpId="0" animBg="1"/>
      <p:bldP spid="271" grpId="0" animBg="1"/>
      <p:bldP spid="272" grpId="0" animBg="1"/>
      <p:bldP spid="273" grpId="0" animBg="1"/>
      <p:bldP spid="312" grpId="0" animBg="1"/>
      <p:bldP spid="321" grpId="0" animBg="1"/>
      <p:bldP spid="327" grpId="0" animBg="1"/>
      <p:bldP spid="332" grpId="0" animBg="1"/>
      <p:bldP spid="345" grpId="0" animBg="1"/>
      <p:bldP spid="407" grpId="0" animBg="1"/>
      <p:bldP spid="409" grpId="0" animBg="1"/>
      <p:bldP spid="422" grpId="0"/>
      <p:bldP spid="427" grpId="0" animBg="1"/>
      <p:bldP spid="132" grpId="0"/>
      <p:bldP spid="124" grpId="0" animBg="1"/>
      <p:bldP spid="126" grpId="0" animBg="1"/>
      <p:bldP spid="164" grpId="0" animBg="1"/>
      <p:bldP spid="165" grpId="0" animBg="1"/>
      <p:bldP spid="216" grpId="0" animBg="1"/>
      <p:bldP spid="244" grpId="0" animBg="1"/>
      <p:bldP spid="245" grpId="0" animBg="1"/>
      <p:bldP spid="248" grpId="0" animBg="1"/>
      <p:bldP spid="249" grpId="0" animBg="1"/>
      <p:bldP spid="251" grpId="0" animBg="1"/>
      <p:bldP spid="252" grpId="0" animBg="1"/>
      <p:bldP spid="253" grpId="0" animBg="1"/>
      <p:bldP spid="116" grpId="0"/>
      <p:bldP spid="1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532814" y="2574862"/>
            <a:ext cx="3485142"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业务： 实时业务，准实时业务</a:t>
            </a:r>
            <a:endParaRPr lang="zh-CN" altLang="en-US" dirty="0">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7585884" y="4901645"/>
            <a:ext cx="215617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核心：数据流向</a:t>
            </a:r>
            <a:endParaRPr lang="zh-CN" altLang="en-US"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调度关系</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8" name="椭圆 17"/>
          <p:cNvSpPr/>
          <p:nvPr/>
        </p:nvSpPr>
        <p:spPr>
          <a:xfrm>
            <a:off x="6508881" y="248120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9" name="文本框 18"/>
          <p:cNvSpPr txBox="1"/>
          <p:nvPr/>
        </p:nvSpPr>
        <p:spPr>
          <a:xfrm>
            <a:off x="6679084" y="2574862"/>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0" name="椭圆 19"/>
          <p:cNvSpPr/>
          <p:nvPr/>
        </p:nvSpPr>
        <p:spPr>
          <a:xfrm>
            <a:off x="6508881" y="3265778"/>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1" name="文本框 20"/>
          <p:cNvSpPr txBox="1"/>
          <p:nvPr/>
        </p:nvSpPr>
        <p:spPr>
          <a:xfrm>
            <a:off x="6633928" y="3359440"/>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2</a:t>
            </a:r>
            <a:endParaRPr lang="zh-CN" altLang="en-US" sz="2400" dirty="0">
              <a:solidFill>
                <a:schemeClr val="bg1"/>
              </a:solidFill>
              <a:latin typeface="Nexa Light" panose="02000000000000000000" pitchFamily="2" charset="0"/>
            </a:endParaRPr>
          </a:p>
        </p:txBody>
      </p:sp>
      <p:sp>
        <p:nvSpPr>
          <p:cNvPr id="22" name="椭圆 21"/>
          <p:cNvSpPr/>
          <p:nvPr/>
        </p:nvSpPr>
        <p:spPr>
          <a:xfrm>
            <a:off x="6508881" y="405035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3" name="文本框 22"/>
          <p:cNvSpPr txBox="1"/>
          <p:nvPr/>
        </p:nvSpPr>
        <p:spPr>
          <a:xfrm>
            <a:off x="6645217" y="4144018"/>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3</a:t>
            </a:r>
            <a:endParaRPr lang="zh-CN" altLang="en-US" sz="2400" dirty="0">
              <a:solidFill>
                <a:schemeClr val="bg1"/>
              </a:solidFill>
              <a:latin typeface="Nexa Light" panose="02000000000000000000" pitchFamily="2" charset="0"/>
            </a:endParaRPr>
          </a:p>
        </p:txBody>
      </p:sp>
      <p:sp>
        <p:nvSpPr>
          <p:cNvPr id="24" name="椭圆 23"/>
          <p:cNvSpPr/>
          <p:nvPr/>
        </p:nvSpPr>
        <p:spPr>
          <a:xfrm>
            <a:off x="6508881" y="4762640"/>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5" name="文本框 24"/>
          <p:cNvSpPr txBox="1"/>
          <p:nvPr/>
        </p:nvSpPr>
        <p:spPr>
          <a:xfrm>
            <a:off x="6633928" y="4839342"/>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4</a:t>
            </a:r>
            <a:endParaRPr lang="zh-CN" altLang="en-US" sz="2400" dirty="0">
              <a:solidFill>
                <a:schemeClr val="bg1"/>
              </a:solidFill>
              <a:latin typeface="Nexa Light" panose="02000000000000000000" pitchFamily="2" charset="0"/>
            </a:endParaRPr>
          </a:p>
        </p:txBody>
      </p:sp>
      <p:sp>
        <p:nvSpPr>
          <p:cNvPr id="26" name="十角星 25"/>
          <p:cNvSpPr/>
          <p:nvPr/>
        </p:nvSpPr>
        <p:spPr>
          <a:xfrm>
            <a:off x="7402993" y="144235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核心：原子</a:t>
            </a:r>
            <a:r>
              <a:rPr lang="zh-CN" altLang="en-US" sz="1600" dirty="0">
                <a:latin typeface="微软雅黑 Light" panose="020B0502040204020203" pitchFamily="34" charset="-122"/>
                <a:ea typeface="微软雅黑 Light" panose="020B0502040204020203" pitchFamily="34" charset="-122"/>
              </a:rPr>
              <a:t>性</a:t>
            </a:r>
            <a:r>
              <a:rPr lang="zh-CN" altLang="en-US" sz="1600" dirty="0" smtClean="0">
                <a:latin typeface="微软雅黑 Light" panose="020B0502040204020203" pitchFamily="34" charset="-122"/>
                <a:ea typeface="微软雅黑 Light" panose="020B0502040204020203" pitchFamily="34" charset="-122"/>
              </a:rPr>
              <a:t>，低耦合，</a:t>
            </a:r>
            <a:r>
              <a:rPr lang="zh-CN" altLang="en-US" sz="1600" dirty="0">
                <a:latin typeface="微软雅黑 Light" panose="020B0502040204020203" pitchFamily="34" charset="-122"/>
                <a:ea typeface="微软雅黑 Light" panose="020B0502040204020203" pitchFamily="34" charset="-122"/>
              </a:rPr>
              <a:t>线条型</a:t>
            </a:r>
          </a:p>
        </p:txBody>
      </p:sp>
      <p:sp>
        <p:nvSpPr>
          <p:cNvPr id="27" name="文本框 26"/>
          <p:cNvSpPr txBox="1"/>
          <p:nvPr/>
        </p:nvSpPr>
        <p:spPr>
          <a:xfrm>
            <a:off x="7572627" y="4106597"/>
            <a:ext cx="4009774"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可配置服务：微服务池（插件化服务）</a:t>
            </a:r>
            <a:endParaRPr lang="zh-CN" altLang="en-US" dirty="0">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7572627" y="3334859"/>
            <a:ext cx="383509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对外唯一入口： </a:t>
            </a:r>
            <a:r>
              <a:rPr lang="en-US" altLang="zh-CN" dirty="0" smtClean="0">
                <a:latin typeface="微软雅黑 Light" panose="020B0502040204020203" pitchFamily="34" charset="-122"/>
                <a:ea typeface="微软雅黑 Light" panose="020B0502040204020203" pitchFamily="34" charset="-122"/>
              </a:rPr>
              <a:t>CRM API</a:t>
            </a:r>
            <a:r>
              <a:rPr lang="zh-CN" altLang="en-US" dirty="0" smtClean="0">
                <a:latin typeface="微软雅黑 Light" panose="020B0502040204020203" pitchFamily="34" charset="-122"/>
                <a:ea typeface="微软雅黑 Light" panose="020B0502040204020203" pitchFamily="34" charset="-122"/>
              </a:rPr>
              <a:t>接口服务</a:t>
            </a:r>
            <a:endParaRPr lang="zh-CN" altLang="en-US" dirty="0">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7585883" y="5613929"/>
            <a:ext cx="3996517"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独立的监控，定时调度，运维系统</a:t>
            </a:r>
            <a:endParaRPr lang="zh-CN" altLang="en-US" dirty="0">
              <a:latin typeface="微软雅黑 Light" panose="020B0502040204020203" pitchFamily="34" charset="-122"/>
              <a:ea typeface="微软雅黑 Light" panose="020B0502040204020203" pitchFamily="34" charset="-122"/>
            </a:endParaRPr>
          </a:p>
        </p:txBody>
      </p:sp>
      <p:sp>
        <p:nvSpPr>
          <p:cNvPr id="31" name="椭圆 30"/>
          <p:cNvSpPr/>
          <p:nvPr/>
        </p:nvSpPr>
        <p:spPr>
          <a:xfrm>
            <a:off x="6508881" y="5474924"/>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2" name="文本框 31"/>
          <p:cNvSpPr txBox="1"/>
          <p:nvPr/>
        </p:nvSpPr>
        <p:spPr>
          <a:xfrm>
            <a:off x="6633928" y="5551626"/>
            <a:ext cx="261257" cy="461665"/>
          </a:xfrm>
          <a:prstGeom prst="rect">
            <a:avLst/>
          </a:prstGeom>
          <a:noFill/>
        </p:spPr>
        <p:txBody>
          <a:bodyPr wrap="square" rtlCol="0">
            <a:spAutoFit/>
          </a:bodyPr>
          <a:lstStyle/>
          <a:p>
            <a:r>
              <a:rPr lang="en-US" altLang="zh-CN" sz="2400" dirty="0">
                <a:solidFill>
                  <a:schemeClr val="bg1"/>
                </a:solidFill>
                <a:latin typeface="Nexa Light" panose="02000000000000000000" pitchFamily="2" charset="0"/>
              </a:rPr>
              <a:t>5</a:t>
            </a:r>
            <a:endParaRPr lang="zh-CN" altLang="en-US" sz="2400" dirty="0">
              <a:solidFill>
                <a:schemeClr val="bg1"/>
              </a:solidFill>
              <a:latin typeface="Nexa Light" panose="02000000000000000000" pitchFamily="2" charset="0"/>
            </a:endParaRPr>
          </a:p>
        </p:txBody>
      </p:sp>
      <p:grpSp>
        <p:nvGrpSpPr>
          <p:cNvPr id="33" name="组合 32"/>
          <p:cNvGrpSpPr/>
          <p:nvPr/>
        </p:nvGrpSpPr>
        <p:grpSpPr>
          <a:xfrm>
            <a:off x="804758" y="1518811"/>
            <a:ext cx="4374306" cy="4069174"/>
            <a:chOff x="804758" y="1518811"/>
            <a:chExt cx="4374306" cy="4069174"/>
          </a:xfrm>
        </p:grpSpPr>
        <p:sp>
          <p:nvSpPr>
            <p:cNvPr id="34" name="环形箭头 33"/>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5" name="任意多边形 34"/>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36" name="任意多边形 35"/>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7" name="任意多边形 36"/>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8" name="任意多边形 37"/>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9" name="任意多边形 38"/>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40" name="任意多边形 39"/>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Tree>
    <p:extLst>
      <p:ext uri="{BB962C8B-B14F-4D97-AF65-F5344CB8AC3E}">
        <p14:creationId xmlns:p14="http://schemas.microsoft.com/office/powerpoint/2010/main" val="3389561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6962" y="0"/>
            <a:ext cx="3696805" cy="707886"/>
          </a:xfrm>
          <a:prstGeom prst="rect">
            <a:avLst/>
          </a:prstGeom>
          <a:noFill/>
        </p:spPr>
        <p:txBody>
          <a:bodyPr wrap="square" rtlCol="0">
            <a:spAutoFit/>
          </a:bodyPr>
          <a:lstStyle/>
          <a:p>
            <a:pPr algn="ctr"/>
            <a:r>
              <a:rPr lang="en-US" altLang="zh-CN" sz="4000" dirty="0" smtClean="0">
                <a:solidFill>
                  <a:srgbClr val="F7B902"/>
                </a:solidFill>
                <a:latin typeface="微软雅黑 Light" panose="020B0502040204020203" pitchFamily="34" charset="-122"/>
                <a:ea typeface="微软雅黑 Light" panose="020B0502040204020203" pitchFamily="34" charset="-122"/>
              </a:rPr>
              <a:t>CAT</a:t>
            </a:r>
            <a:r>
              <a:rPr lang="zh-CN" altLang="en-US" sz="4000" dirty="0" smtClean="0">
                <a:solidFill>
                  <a:srgbClr val="F7B902"/>
                </a:solidFill>
                <a:latin typeface="微软雅黑 Light" panose="020B0502040204020203" pitchFamily="34" charset="-122"/>
                <a:ea typeface="微软雅黑 Light" panose="020B0502040204020203" pitchFamily="34" charset="-122"/>
              </a:rPr>
              <a:t>监控平台</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5" name="圆角矩形 4"/>
          <p:cNvSpPr/>
          <p:nvPr/>
        </p:nvSpPr>
        <p:spPr>
          <a:xfrm>
            <a:off x="4329975" y="4589233"/>
            <a:ext cx="1279024" cy="57707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CAT-Agent</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（采集服务）</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6" name="圆角矩形 5"/>
          <p:cNvSpPr/>
          <p:nvPr/>
        </p:nvSpPr>
        <p:spPr>
          <a:xfrm>
            <a:off x="4339428" y="3765143"/>
            <a:ext cx="1258282" cy="57707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Light" panose="020B0502040204020203" pitchFamily="34" charset="-122"/>
                <a:ea typeface="微软雅黑 Light" panose="020B0502040204020203" pitchFamily="34" charset="-122"/>
              </a:rPr>
              <a:t>CAT-Proxy-gateway</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8" name="圆角矩形 7"/>
          <p:cNvSpPr/>
          <p:nvPr/>
        </p:nvSpPr>
        <p:spPr>
          <a:xfrm>
            <a:off x="4310621" y="2551288"/>
            <a:ext cx="6081729" cy="510447"/>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latin typeface="微软雅黑 Light" panose="020B0502040204020203" pitchFamily="34" charset="-122"/>
                <a:ea typeface="微软雅黑 Light" panose="020B0502040204020203" pitchFamily="34" charset="-122"/>
              </a:rPr>
              <a:t>CAT-Transfer</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数据转移</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10" name="圆角矩形 9"/>
          <p:cNvSpPr/>
          <p:nvPr/>
        </p:nvSpPr>
        <p:spPr>
          <a:xfrm>
            <a:off x="4310621" y="1745483"/>
            <a:ext cx="6081729" cy="539106"/>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latin typeface="微软雅黑 Light" panose="020B0502040204020203" pitchFamily="34" charset="-122"/>
                <a:ea typeface="微软雅黑 Light" panose="020B0502040204020203" pitchFamily="34" charset="-122"/>
              </a:rPr>
              <a:t>CAT-Judge</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告警判定</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11" name="圆角矩形 10"/>
          <p:cNvSpPr/>
          <p:nvPr/>
        </p:nvSpPr>
        <p:spPr>
          <a:xfrm>
            <a:off x="4310621" y="979738"/>
            <a:ext cx="6081729" cy="473577"/>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latin typeface="微软雅黑 Light" panose="020B0502040204020203" pitchFamily="34" charset="-122"/>
                <a:ea typeface="微软雅黑 Light" panose="020B0502040204020203" pitchFamily="34" charset="-122"/>
              </a:rPr>
              <a:t>CAT-Alert</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发送告警</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19" name="圆角矩形 18"/>
          <p:cNvSpPr/>
          <p:nvPr/>
        </p:nvSpPr>
        <p:spPr>
          <a:xfrm>
            <a:off x="4329975" y="5415587"/>
            <a:ext cx="1279024" cy="66912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应用服务</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9113327" y="4589233"/>
            <a:ext cx="1279024" cy="57707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7" name="圆角矩形 26"/>
          <p:cNvSpPr/>
          <p:nvPr/>
        </p:nvSpPr>
        <p:spPr>
          <a:xfrm>
            <a:off x="9134069" y="3765143"/>
            <a:ext cx="1258282" cy="57707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28" name="圆角矩形 27"/>
          <p:cNvSpPr/>
          <p:nvPr/>
        </p:nvSpPr>
        <p:spPr>
          <a:xfrm>
            <a:off x="9113327" y="5415587"/>
            <a:ext cx="1279024" cy="66912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30" name="直接箭头连接符 29"/>
          <p:cNvCxnSpPr>
            <a:stCxn id="19" idx="0"/>
            <a:endCxn id="5" idx="2"/>
          </p:cNvCxnSpPr>
          <p:nvPr/>
        </p:nvCxnSpPr>
        <p:spPr>
          <a:xfrm flipV="1">
            <a:off x="4969487" y="5166312"/>
            <a:ext cx="0" cy="24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 idx="0"/>
            <a:endCxn id="6" idx="2"/>
          </p:cNvCxnSpPr>
          <p:nvPr/>
        </p:nvCxnSpPr>
        <p:spPr>
          <a:xfrm flipH="1" flipV="1">
            <a:off x="4968569" y="4342222"/>
            <a:ext cx="918" cy="24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5954152" y="4589233"/>
            <a:ext cx="1279024" cy="57707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CAT-Agent</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（采集服务）</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34" name="圆角矩形 33"/>
          <p:cNvSpPr/>
          <p:nvPr/>
        </p:nvSpPr>
        <p:spPr>
          <a:xfrm>
            <a:off x="5963605" y="3765143"/>
            <a:ext cx="1258282" cy="57707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Light" panose="020B0502040204020203" pitchFamily="34" charset="-122"/>
                <a:ea typeface="微软雅黑 Light" panose="020B0502040204020203" pitchFamily="34" charset="-122"/>
              </a:rPr>
              <a:t>CAT-Proxy-gateway</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35" name="圆角矩形 34"/>
          <p:cNvSpPr/>
          <p:nvPr/>
        </p:nvSpPr>
        <p:spPr>
          <a:xfrm>
            <a:off x="5954152" y="5415587"/>
            <a:ext cx="1279024" cy="66912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应用服务</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36" name="直接箭头连接符 35"/>
          <p:cNvCxnSpPr>
            <a:stCxn id="35" idx="0"/>
            <a:endCxn id="33" idx="2"/>
          </p:cNvCxnSpPr>
          <p:nvPr/>
        </p:nvCxnSpPr>
        <p:spPr>
          <a:xfrm flipV="1">
            <a:off x="6593664" y="5166312"/>
            <a:ext cx="0" cy="24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3" idx="0"/>
            <a:endCxn id="34" idx="2"/>
          </p:cNvCxnSpPr>
          <p:nvPr/>
        </p:nvCxnSpPr>
        <p:spPr>
          <a:xfrm flipH="1" flipV="1">
            <a:off x="6592746" y="4342222"/>
            <a:ext cx="918" cy="24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7565174" y="4589233"/>
            <a:ext cx="1279024" cy="57707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solidFill>
                  <a:schemeClr val="tx1"/>
                </a:solidFill>
                <a:latin typeface="微软雅黑 Light" panose="020B0502040204020203" pitchFamily="34" charset="-122"/>
                <a:ea typeface="微软雅黑 Light" panose="020B0502040204020203" pitchFamily="34" charset="-122"/>
              </a:rPr>
              <a:t>CAT-Agent</a:t>
            </a:r>
          </a:p>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（采集服务）</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39" name="圆角矩形 38"/>
          <p:cNvSpPr/>
          <p:nvPr/>
        </p:nvSpPr>
        <p:spPr>
          <a:xfrm>
            <a:off x="7574627" y="3765143"/>
            <a:ext cx="1258282" cy="57707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a:latin typeface="微软雅黑 Light" panose="020B0502040204020203" pitchFamily="34" charset="-122"/>
                <a:ea typeface="微软雅黑 Light" panose="020B0502040204020203" pitchFamily="34" charset="-122"/>
              </a:rPr>
              <a:t>CAT-Proxy-gateway</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40" name="圆角矩形 39"/>
          <p:cNvSpPr/>
          <p:nvPr/>
        </p:nvSpPr>
        <p:spPr>
          <a:xfrm>
            <a:off x="7565174" y="5415587"/>
            <a:ext cx="1279024" cy="66912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应用服务</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41" name="直接箭头连接符 40"/>
          <p:cNvCxnSpPr>
            <a:stCxn id="40" idx="0"/>
            <a:endCxn id="38" idx="2"/>
          </p:cNvCxnSpPr>
          <p:nvPr/>
        </p:nvCxnSpPr>
        <p:spPr>
          <a:xfrm flipV="1">
            <a:off x="8204686" y="5166312"/>
            <a:ext cx="0" cy="24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8" idx="0"/>
            <a:endCxn id="39" idx="2"/>
          </p:cNvCxnSpPr>
          <p:nvPr/>
        </p:nvCxnSpPr>
        <p:spPr>
          <a:xfrm flipH="1" flipV="1">
            <a:off x="8203768" y="4342222"/>
            <a:ext cx="918" cy="24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 idx="0"/>
          </p:cNvCxnSpPr>
          <p:nvPr/>
        </p:nvCxnSpPr>
        <p:spPr>
          <a:xfrm flipV="1">
            <a:off x="4968569" y="3061735"/>
            <a:ext cx="0" cy="70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4" idx="0"/>
          </p:cNvCxnSpPr>
          <p:nvPr/>
        </p:nvCxnSpPr>
        <p:spPr>
          <a:xfrm flipV="1">
            <a:off x="6592746" y="3061735"/>
            <a:ext cx="0" cy="70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9" idx="0"/>
          </p:cNvCxnSpPr>
          <p:nvPr/>
        </p:nvCxnSpPr>
        <p:spPr>
          <a:xfrm flipV="1">
            <a:off x="8203768" y="3061735"/>
            <a:ext cx="0" cy="70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7" idx="0"/>
          </p:cNvCxnSpPr>
          <p:nvPr/>
        </p:nvCxnSpPr>
        <p:spPr>
          <a:xfrm flipV="1">
            <a:off x="9763210" y="3061735"/>
            <a:ext cx="1685" cy="703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 idx="3"/>
            <a:endCxn id="34" idx="1"/>
          </p:cNvCxnSpPr>
          <p:nvPr/>
        </p:nvCxnSpPr>
        <p:spPr>
          <a:xfrm>
            <a:off x="5597710" y="4053683"/>
            <a:ext cx="36589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34" idx="3"/>
            <a:endCxn id="39" idx="1"/>
          </p:cNvCxnSpPr>
          <p:nvPr/>
        </p:nvCxnSpPr>
        <p:spPr>
          <a:xfrm>
            <a:off x="7221887" y="4053683"/>
            <a:ext cx="35274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39" idx="3"/>
            <a:endCxn id="27" idx="1"/>
          </p:cNvCxnSpPr>
          <p:nvPr/>
        </p:nvCxnSpPr>
        <p:spPr>
          <a:xfrm>
            <a:off x="8832909" y="4053683"/>
            <a:ext cx="3011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8" idx="0"/>
            <a:endCxn id="10" idx="2"/>
          </p:cNvCxnSpPr>
          <p:nvPr/>
        </p:nvCxnSpPr>
        <p:spPr>
          <a:xfrm flipV="1">
            <a:off x="7351486" y="2284589"/>
            <a:ext cx="0" cy="26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0" idx="0"/>
            <a:endCxn id="11" idx="2"/>
          </p:cNvCxnSpPr>
          <p:nvPr/>
        </p:nvCxnSpPr>
        <p:spPr>
          <a:xfrm flipV="1">
            <a:off x="7351486" y="1453315"/>
            <a:ext cx="0" cy="29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圆角矩形 60"/>
          <p:cNvSpPr/>
          <p:nvPr/>
        </p:nvSpPr>
        <p:spPr>
          <a:xfrm>
            <a:off x="11025216" y="979737"/>
            <a:ext cx="591055" cy="2392149"/>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solidFill>
                  <a:schemeClr val="tx1"/>
                </a:solidFill>
                <a:latin typeface="微软雅黑 Light" panose="020B0502040204020203" pitchFamily="34" charset="-122"/>
                <a:ea typeface="微软雅黑 Light" panose="020B0502040204020203" pitchFamily="34" charset="-122"/>
              </a:rPr>
              <a:t>短信</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62" name="圆角矩形 61"/>
          <p:cNvSpPr/>
          <p:nvPr/>
        </p:nvSpPr>
        <p:spPr>
          <a:xfrm>
            <a:off x="11025215" y="3663895"/>
            <a:ext cx="591055" cy="242081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a:solidFill>
                  <a:schemeClr val="tx1"/>
                </a:solidFill>
                <a:latin typeface="微软雅黑 Light" panose="020B0502040204020203" pitchFamily="34" charset="-122"/>
                <a:ea typeface="微软雅黑 Light" panose="020B0502040204020203" pitchFamily="34" charset="-122"/>
              </a:rPr>
              <a:t>邮件</a:t>
            </a:r>
          </a:p>
        </p:txBody>
      </p:sp>
      <p:cxnSp>
        <p:nvCxnSpPr>
          <p:cNvPr id="64" name="直接箭头连接符 63"/>
          <p:cNvCxnSpPr>
            <a:stCxn id="11" idx="3"/>
            <a:endCxn id="61" idx="1"/>
          </p:cNvCxnSpPr>
          <p:nvPr/>
        </p:nvCxnSpPr>
        <p:spPr>
          <a:xfrm>
            <a:off x="10392350" y="1216527"/>
            <a:ext cx="632866" cy="959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1" idx="3"/>
            <a:endCxn id="62" idx="1"/>
          </p:cNvCxnSpPr>
          <p:nvPr/>
        </p:nvCxnSpPr>
        <p:spPr>
          <a:xfrm>
            <a:off x="10392350" y="1216527"/>
            <a:ext cx="632865" cy="3657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2979487" y="4589233"/>
            <a:ext cx="893363" cy="1495480"/>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latin typeface="微软雅黑 Light" panose="020B0502040204020203" pitchFamily="34" charset="-122"/>
                <a:ea typeface="微软雅黑 Light" panose="020B0502040204020203" pitchFamily="34" charset="-122"/>
              </a:rPr>
              <a:t>永久存储</a:t>
            </a:r>
            <a:r>
              <a:rPr lang="en-US" altLang="zh-CN" sz="1200" dirty="0" smtClean="0">
                <a:latin typeface="微软雅黑 Light" panose="020B0502040204020203" pitchFamily="34" charset="-122"/>
                <a:ea typeface="微软雅黑 Light" panose="020B0502040204020203" pitchFamily="34" charset="-122"/>
              </a:rPr>
              <a:t>HDFS</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76" name="圆角矩形 75"/>
          <p:cNvSpPr/>
          <p:nvPr/>
        </p:nvSpPr>
        <p:spPr>
          <a:xfrm>
            <a:off x="2982682" y="3389601"/>
            <a:ext cx="891595" cy="754538"/>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临时</a:t>
            </a:r>
            <a:r>
              <a:rPr lang="zh-CN" altLang="en-US" sz="1200" dirty="0" smtClean="0">
                <a:latin typeface="微软雅黑 Light" panose="020B0502040204020203" pitchFamily="34" charset="-122"/>
                <a:ea typeface="微软雅黑 Light" panose="020B0502040204020203" pitchFamily="34" charset="-122"/>
              </a:rPr>
              <a:t>存储</a:t>
            </a:r>
            <a:r>
              <a:rPr lang="en-US" altLang="zh-CN" sz="1200" dirty="0" smtClean="0">
                <a:latin typeface="微软雅黑 Light" panose="020B0502040204020203" pitchFamily="34" charset="-122"/>
                <a:ea typeface="微软雅黑 Light" panose="020B0502040204020203" pitchFamily="34" charset="-122"/>
              </a:rPr>
              <a:t>MYSQL</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77" name="圆角矩形 76"/>
          <p:cNvSpPr/>
          <p:nvPr/>
        </p:nvSpPr>
        <p:spPr>
          <a:xfrm>
            <a:off x="970844" y="976784"/>
            <a:ext cx="1049524" cy="5107929"/>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latin typeface="微软雅黑 Light" panose="020B0502040204020203" pitchFamily="34" charset="-122"/>
                <a:ea typeface="微软雅黑 Light" panose="020B0502040204020203" pitchFamily="34" charset="-122"/>
              </a:rPr>
              <a:t>CAT</a:t>
            </a:r>
            <a:r>
              <a:rPr lang="zh-CN" altLang="en-US" sz="1200" dirty="0" smtClean="0">
                <a:latin typeface="微软雅黑 Light" panose="020B0502040204020203" pitchFamily="34" charset="-122"/>
                <a:ea typeface="微软雅黑 Light" panose="020B0502040204020203" pitchFamily="34" charset="-122"/>
              </a:rPr>
              <a:t>展示页</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78" name="圆角矩形 77"/>
          <p:cNvSpPr/>
          <p:nvPr/>
        </p:nvSpPr>
        <p:spPr>
          <a:xfrm>
            <a:off x="2981255" y="2262085"/>
            <a:ext cx="891595" cy="720513"/>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latin typeface="微软雅黑 Light" panose="020B0502040204020203" pitchFamily="34" charset="-122"/>
                <a:ea typeface="微软雅黑 Light" panose="020B0502040204020203" pitchFamily="34" charset="-122"/>
              </a:rPr>
              <a:t>配置参数</a:t>
            </a:r>
            <a:r>
              <a:rPr lang="en-US" altLang="zh-CN" sz="1200" dirty="0" smtClean="0">
                <a:latin typeface="微软雅黑 Light" panose="020B0502040204020203" pitchFamily="34" charset="-122"/>
                <a:ea typeface="微软雅黑 Light" panose="020B0502040204020203" pitchFamily="34" charset="-122"/>
              </a:rPr>
              <a:t>MYSQL</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sp>
        <p:nvSpPr>
          <p:cNvPr id="79" name="圆角矩形 78"/>
          <p:cNvSpPr/>
          <p:nvPr/>
        </p:nvSpPr>
        <p:spPr>
          <a:xfrm>
            <a:off x="2982682" y="1051548"/>
            <a:ext cx="891595" cy="803533"/>
          </a:xfrm>
          <a:prstGeom prst="roundRect">
            <a:avLst/>
          </a:prstGeom>
          <a:ln>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latin typeface="微软雅黑 Light" panose="020B0502040204020203" pitchFamily="34" charset="-122"/>
                <a:ea typeface="微软雅黑 Light" panose="020B0502040204020203" pitchFamily="34" charset="-122"/>
              </a:rPr>
              <a:t>配置参数</a:t>
            </a:r>
            <a:r>
              <a:rPr lang="en-US" altLang="zh-CN" sz="1200" dirty="0" smtClean="0">
                <a:latin typeface="微软雅黑 Light" panose="020B0502040204020203" pitchFamily="34" charset="-122"/>
                <a:ea typeface="微软雅黑 Light" panose="020B0502040204020203" pitchFamily="34" charset="-122"/>
              </a:rPr>
              <a:t>Redis</a:t>
            </a:r>
            <a:endParaRPr lang="zh-CN" altLang="en-US" sz="1200" dirty="0">
              <a:solidFill>
                <a:schemeClr val="tx1"/>
              </a:solidFill>
              <a:latin typeface="微软雅黑 Light" panose="020B0502040204020203" pitchFamily="34" charset="-122"/>
              <a:ea typeface="微软雅黑 Light" panose="020B0502040204020203" pitchFamily="34" charset="-122"/>
            </a:endParaRPr>
          </a:p>
        </p:txBody>
      </p:sp>
      <p:cxnSp>
        <p:nvCxnSpPr>
          <p:cNvPr id="81" name="直接箭头连接符 80"/>
          <p:cNvCxnSpPr>
            <a:stCxn id="8" idx="1"/>
            <a:endCxn id="76" idx="3"/>
          </p:cNvCxnSpPr>
          <p:nvPr/>
        </p:nvCxnSpPr>
        <p:spPr>
          <a:xfrm flipH="1">
            <a:off x="3874277" y="2806512"/>
            <a:ext cx="436344" cy="96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8" idx="1"/>
            <a:endCxn id="73" idx="3"/>
          </p:cNvCxnSpPr>
          <p:nvPr/>
        </p:nvCxnSpPr>
        <p:spPr>
          <a:xfrm flipH="1">
            <a:off x="3872850" y="2806512"/>
            <a:ext cx="437771" cy="2530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79" idx="3"/>
            <a:endCxn id="10" idx="1"/>
          </p:cNvCxnSpPr>
          <p:nvPr/>
        </p:nvCxnSpPr>
        <p:spPr>
          <a:xfrm>
            <a:off x="3874277" y="1453315"/>
            <a:ext cx="436344" cy="56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0"/>
            <a:endCxn id="79" idx="2"/>
          </p:cNvCxnSpPr>
          <p:nvPr/>
        </p:nvCxnSpPr>
        <p:spPr>
          <a:xfrm flipV="1">
            <a:off x="3427053" y="1855081"/>
            <a:ext cx="1427" cy="407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3" idx="1"/>
            <a:endCxn id="77" idx="3"/>
          </p:cNvCxnSpPr>
          <p:nvPr/>
        </p:nvCxnSpPr>
        <p:spPr>
          <a:xfrm flipH="1" flipV="1">
            <a:off x="2020368" y="3530749"/>
            <a:ext cx="959119" cy="180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76" idx="1"/>
            <a:endCxn id="77" idx="3"/>
          </p:cNvCxnSpPr>
          <p:nvPr/>
        </p:nvCxnSpPr>
        <p:spPr>
          <a:xfrm flipH="1" flipV="1">
            <a:off x="2020368" y="3530749"/>
            <a:ext cx="962314" cy="23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78" idx="1"/>
            <a:endCxn id="77" idx="3"/>
          </p:cNvCxnSpPr>
          <p:nvPr/>
        </p:nvCxnSpPr>
        <p:spPr>
          <a:xfrm flipH="1">
            <a:off x="2020368" y="2622342"/>
            <a:ext cx="960887" cy="908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28" idx="0"/>
            <a:endCxn id="26" idx="2"/>
          </p:cNvCxnSpPr>
          <p:nvPr/>
        </p:nvCxnSpPr>
        <p:spPr>
          <a:xfrm flipV="1">
            <a:off x="9752839" y="5166312"/>
            <a:ext cx="0" cy="24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9763210" y="4342222"/>
            <a:ext cx="0" cy="24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25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par>
                                <p:cTn id="11" presetID="22" presetClass="entr" presetSubtype="4"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2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par>
                                <p:cTn id="23" presetID="22" presetClass="entr" presetSubtype="4"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down)">
                                      <p:cBhvr>
                                        <p:cTn id="25" dur="500"/>
                                        <p:tgtEl>
                                          <p:spTgt spid="41"/>
                                        </p:tgtEl>
                                      </p:cBhvr>
                                    </p:animEffect>
                                  </p:childTnLst>
                                </p:cTn>
                              </p:par>
                              <p:par>
                                <p:cTn id="26" presetID="22" presetClass="entr" presetSubtype="4" fill="hold"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wipe(down)">
                                      <p:cBhvr>
                                        <p:cTn id="28" dur="500"/>
                                        <p:tgtEl>
                                          <p:spTgt spid="10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down)">
                                      <p:cBhvr>
                                        <p:cTn id="39" dur="500"/>
                                        <p:tgtEl>
                                          <p:spTgt spid="3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par>
                                <p:cTn id="43" presetID="22" presetClass="entr" presetSubtype="4"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down)">
                                      <p:cBhvr>
                                        <p:cTn id="48" dur="500"/>
                                        <p:tgtEl>
                                          <p:spTgt spid="38"/>
                                        </p:tgtEl>
                                      </p:cBhvr>
                                    </p:animEffect>
                                  </p:childTnLst>
                                </p:cTn>
                              </p:par>
                              <p:par>
                                <p:cTn id="49" presetID="22" presetClass="entr" presetSubtype="4"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par>
                                <p:cTn id="52" presetID="22" presetClass="entr" presetSubtype="4" fill="hold"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wipe(down)">
                                      <p:cBhvr>
                                        <p:cTn id="54" dur="500"/>
                                        <p:tgtEl>
                                          <p:spTgt spid="10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00"/>
                                        <p:tgtEl>
                                          <p:spTgt spid="6"/>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down)">
                                      <p:cBhvr>
                                        <p:cTn id="62" dur="500"/>
                                        <p:tgtEl>
                                          <p:spTgt spid="2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down)">
                                      <p:cBhvr>
                                        <p:cTn id="65" dur="500"/>
                                        <p:tgtEl>
                                          <p:spTgt spid="3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down)">
                                      <p:cBhvr>
                                        <p:cTn id="68" dur="500"/>
                                        <p:tgtEl>
                                          <p:spTgt spid="39"/>
                                        </p:tgtEl>
                                      </p:cBhvr>
                                    </p:animEffect>
                                  </p:childTnLst>
                                </p:cTn>
                              </p:par>
                              <p:par>
                                <p:cTn id="69" presetID="22" presetClass="entr" presetSubtype="4"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down)">
                                      <p:cBhvr>
                                        <p:cTn id="71" dur="500"/>
                                        <p:tgtEl>
                                          <p:spTgt spid="52"/>
                                        </p:tgtEl>
                                      </p:cBhvr>
                                    </p:animEffect>
                                  </p:childTnLst>
                                </p:cTn>
                              </p:par>
                              <p:par>
                                <p:cTn id="72" presetID="22" presetClass="entr" presetSubtype="4"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down)">
                                      <p:cBhvr>
                                        <p:cTn id="74" dur="500"/>
                                        <p:tgtEl>
                                          <p:spTgt spid="54"/>
                                        </p:tgtEl>
                                      </p:cBhvr>
                                    </p:animEffect>
                                  </p:childTnLst>
                                </p:cTn>
                              </p:par>
                              <p:par>
                                <p:cTn id="75" presetID="22" presetClass="entr" presetSubtype="4"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down)">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wipe(down)">
                                      <p:cBhvr>
                                        <p:cTn id="82" dur="500"/>
                                        <p:tgtEl>
                                          <p:spTgt spid="8"/>
                                        </p:tgtEl>
                                      </p:cBhvr>
                                    </p:animEffect>
                                  </p:childTnLst>
                                </p:cTn>
                              </p:par>
                              <p:par>
                                <p:cTn id="83" presetID="22" presetClass="entr" presetSubtype="4"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down)">
                                      <p:cBhvr>
                                        <p:cTn id="85" dur="500"/>
                                        <p:tgtEl>
                                          <p:spTgt spid="44"/>
                                        </p:tgtEl>
                                      </p:cBhvr>
                                    </p:animEffect>
                                  </p:childTnLst>
                                </p:cTn>
                              </p:par>
                              <p:par>
                                <p:cTn id="86" presetID="22" presetClass="entr" presetSubtype="4"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par>
                                <p:cTn id="89" presetID="22" presetClass="entr" presetSubtype="4"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par>
                                <p:cTn id="92" presetID="22" presetClass="entr" presetSubtype="4"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wipe(down)">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down)">
                                      <p:cBhvr>
                                        <p:cTn id="99" dur="500"/>
                                        <p:tgtEl>
                                          <p:spTgt spid="58"/>
                                        </p:tgtEl>
                                      </p:cBhvr>
                                    </p:animEffect>
                                  </p:childTnLst>
                                </p:cTn>
                              </p:par>
                              <p:par>
                                <p:cTn id="100" presetID="22" presetClass="entr" presetSubtype="4" fill="hold" nodeType="withEffect">
                                  <p:stCondLst>
                                    <p:cond delay="0"/>
                                  </p:stCondLst>
                                  <p:childTnLst>
                                    <p:set>
                                      <p:cBhvr>
                                        <p:cTn id="101" dur="1" fill="hold">
                                          <p:stCondLst>
                                            <p:cond delay="0"/>
                                          </p:stCondLst>
                                        </p:cTn>
                                        <p:tgtEl>
                                          <p:spTgt spid="81"/>
                                        </p:tgtEl>
                                        <p:attrNameLst>
                                          <p:attrName>style.visibility</p:attrName>
                                        </p:attrNameLst>
                                      </p:cBhvr>
                                      <p:to>
                                        <p:strVal val="visible"/>
                                      </p:to>
                                    </p:set>
                                    <p:animEffect transition="in" filter="wipe(down)">
                                      <p:cBhvr>
                                        <p:cTn id="102" dur="500"/>
                                        <p:tgtEl>
                                          <p:spTgt spid="81"/>
                                        </p:tgtEl>
                                      </p:cBhvr>
                                    </p:animEffect>
                                  </p:childTnLst>
                                </p:cTn>
                              </p:par>
                              <p:par>
                                <p:cTn id="103" presetID="22" presetClass="entr" presetSubtype="4" fill="hold" nodeType="withEffect">
                                  <p:stCondLst>
                                    <p:cond delay="0"/>
                                  </p:stCondLst>
                                  <p:childTnLst>
                                    <p:set>
                                      <p:cBhvr>
                                        <p:cTn id="104" dur="1" fill="hold">
                                          <p:stCondLst>
                                            <p:cond delay="0"/>
                                          </p:stCondLst>
                                        </p:cTn>
                                        <p:tgtEl>
                                          <p:spTgt spid="83"/>
                                        </p:tgtEl>
                                        <p:attrNameLst>
                                          <p:attrName>style.visibility</p:attrName>
                                        </p:attrNameLst>
                                      </p:cBhvr>
                                      <p:to>
                                        <p:strVal val="visible"/>
                                      </p:to>
                                    </p:set>
                                    <p:animEffect transition="in" filter="wipe(down)">
                                      <p:cBhvr>
                                        <p:cTn id="105" dur="500"/>
                                        <p:tgtEl>
                                          <p:spTgt spid="83"/>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76"/>
                                        </p:tgtEl>
                                        <p:attrNameLst>
                                          <p:attrName>style.visibility</p:attrName>
                                        </p:attrNameLst>
                                      </p:cBhvr>
                                      <p:to>
                                        <p:strVal val="visible"/>
                                      </p:to>
                                    </p:set>
                                    <p:animEffect transition="in" filter="wipe(down)">
                                      <p:cBhvr>
                                        <p:cTn id="108" dur="500"/>
                                        <p:tgtEl>
                                          <p:spTgt spid="76"/>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wipe(down)">
                                      <p:cBhvr>
                                        <p:cTn id="111" dur="500"/>
                                        <p:tgtEl>
                                          <p:spTgt spid="73"/>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Effect transition="in" filter="wipe(down)">
                                      <p:cBhvr>
                                        <p:cTn id="114" dur="500"/>
                                        <p:tgtEl>
                                          <p:spTgt spid="10"/>
                                        </p:tgtEl>
                                      </p:cBhvr>
                                    </p:animEffect>
                                  </p:childTnLst>
                                </p:cTn>
                              </p:par>
                              <p:par>
                                <p:cTn id="115" presetID="22" presetClass="entr" presetSubtype="4" fill="hold" nodeType="with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wipe(down)">
                                      <p:cBhvr>
                                        <p:cTn id="117" dur="500"/>
                                        <p:tgtEl>
                                          <p:spTgt spid="85"/>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animEffect transition="in" filter="wipe(down)">
                                      <p:cBhvr>
                                        <p:cTn id="120" dur="500"/>
                                        <p:tgtEl>
                                          <p:spTgt spid="79"/>
                                        </p:tgtEl>
                                      </p:cBhvr>
                                    </p:animEffect>
                                  </p:childTnLst>
                                </p:cTn>
                              </p:par>
                              <p:par>
                                <p:cTn id="121" presetID="22" presetClass="entr" presetSubtype="4" fill="hold" nodeType="withEffect">
                                  <p:stCondLst>
                                    <p:cond delay="0"/>
                                  </p:stCondLst>
                                  <p:childTnLst>
                                    <p:set>
                                      <p:cBhvr>
                                        <p:cTn id="122" dur="1" fill="hold">
                                          <p:stCondLst>
                                            <p:cond delay="0"/>
                                          </p:stCondLst>
                                        </p:cTn>
                                        <p:tgtEl>
                                          <p:spTgt spid="87"/>
                                        </p:tgtEl>
                                        <p:attrNameLst>
                                          <p:attrName>style.visibility</p:attrName>
                                        </p:attrNameLst>
                                      </p:cBhvr>
                                      <p:to>
                                        <p:strVal val="visible"/>
                                      </p:to>
                                    </p:set>
                                    <p:animEffect transition="in" filter="wipe(down)">
                                      <p:cBhvr>
                                        <p:cTn id="123" dur="500"/>
                                        <p:tgtEl>
                                          <p:spTgt spid="87"/>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78"/>
                                        </p:tgtEl>
                                        <p:attrNameLst>
                                          <p:attrName>style.visibility</p:attrName>
                                        </p:attrNameLst>
                                      </p:cBhvr>
                                      <p:to>
                                        <p:strVal val="visible"/>
                                      </p:to>
                                    </p:set>
                                    <p:animEffect transition="in" filter="wipe(down)">
                                      <p:cBhvr>
                                        <p:cTn id="126" dur="500"/>
                                        <p:tgtEl>
                                          <p:spTgt spid="7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60"/>
                                        </p:tgtEl>
                                        <p:attrNameLst>
                                          <p:attrName>style.visibility</p:attrName>
                                        </p:attrNameLst>
                                      </p:cBhvr>
                                      <p:to>
                                        <p:strVal val="visible"/>
                                      </p:to>
                                    </p:set>
                                    <p:animEffect transition="in" filter="wipe(down)">
                                      <p:cBhvr>
                                        <p:cTn id="131" dur="500"/>
                                        <p:tgtEl>
                                          <p:spTgt spid="60"/>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11"/>
                                        </p:tgtEl>
                                        <p:attrNameLst>
                                          <p:attrName>style.visibility</p:attrName>
                                        </p:attrNameLst>
                                      </p:cBhvr>
                                      <p:to>
                                        <p:strVal val="visible"/>
                                      </p:to>
                                    </p:set>
                                    <p:animEffect transition="in" filter="wipe(down)">
                                      <p:cBhvr>
                                        <p:cTn id="134" dur="500"/>
                                        <p:tgtEl>
                                          <p:spTgt spid="11"/>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64"/>
                                        </p:tgtEl>
                                        <p:attrNameLst>
                                          <p:attrName>style.visibility</p:attrName>
                                        </p:attrNameLst>
                                      </p:cBhvr>
                                      <p:to>
                                        <p:strVal val="visible"/>
                                      </p:to>
                                    </p:set>
                                    <p:animEffect transition="in" filter="wipe(left)">
                                      <p:cBhvr>
                                        <p:cTn id="139" dur="500"/>
                                        <p:tgtEl>
                                          <p:spTgt spid="64"/>
                                        </p:tgtEl>
                                      </p:cBhvr>
                                    </p:animEffect>
                                  </p:childTnLst>
                                </p:cTn>
                              </p:par>
                              <p:par>
                                <p:cTn id="140" presetID="22" presetClass="entr" presetSubtype="8" fill="hold" nodeType="with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wipe(left)">
                                      <p:cBhvr>
                                        <p:cTn id="142" dur="500"/>
                                        <p:tgtEl>
                                          <p:spTgt spid="66"/>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wipe(left)">
                                      <p:cBhvr>
                                        <p:cTn id="145" dur="500"/>
                                        <p:tgtEl>
                                          <p:spTgt spid="61"/>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wipe(left)">
                                      <p:cBhvr>
                                        <p:cTn id="148" dur="500"/>
                                        <p:tgtEl>
                                          <p:spTgt spid="62"/>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89"/>
                                        </p:tgtEl>
                                        <p:attrNameLst>
                                          <p:attrName>style.visibility</p:attrName>
                                        </p:attrNameLst>
                                      </p:cBhvr>
                                      <p:to>
                                        <p:strVal val="visible"/>
                                      </p:to>
                                    </p:set>
                                    <p:animEffect transition="in" filter="wipe(down)">
                                      <p:cBhvr>
                                        <p:cTn id="153" dur="500"/>
                                        <p:tgtEl>
                                          <p:spTgt spid="89"/>
                                        </p:tgtEl>
                                      </p:cBhvr>
                                    </p:animEffect>
                                  </p:childTnLst>
                                </p:cTn>
                              </p:par>
                              <p:par>
                                <p:cTn id="154" presetID="22" presetClass="entr" presetSubtype="4" fill="hold" nodeType="withEffect">
                                  <p:stCondLst>
                                    <p:cond delay="0"/>
                                  </p:stCondLst>
                                  <p:childTnLst>
                                    <p:set>
                                      <p:cBhvr>
                                        <p:cTn id="155" dur="1" fill="hold">
                                          <p:stCondLst>
                                            <p:cond delay="0"/>
                                          </p:stCondLst>
                                        </p:cTn>
                                        <p:tgtEl>
                                          <p:spTgt spid="91"/>
                                        </p:tgtEl>
                                        <p:attrNameLst>
                                          <p:attrName>style.visibility</p:attrName>
                                        </p:attrNameLst>
                                      </p:cBhvr>
                                      <p:to>
                                        <p:strVal val="visible"/>
                                      </p:to>
                                    </p:set>
                                    <p:animEffect transition="in" filter="wipe(down)">
                                      <p:cBhvr>
                                        <p:cTn id="156" dur="500"/>
                                        <p:tgtEl>
                                          <p:spTgt spid="91"/>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77"/>
                                        </p:tgtEl>
                                        <p:attrNameLst>
                                          <p:attrName>style.visibility</p:attrName>
                                        </p:attrNameLst>
                                      </p:cBhvr>
                                      <p:to>
                                        <p:strVal val="visible"/>
                                      </p:to>
                                    </p:set>
                                    <p:animEffect transition="in" filter="wipe(down)">
                                      <p:cBhvr>
                                        <p:cTn id="159" dur="500"/>
                                        <p:tgtEl>
                                          <p:spTgt spid="77"/>
                                        </p:tgtEl>
                                      </p:cBhvr>
                                    </p:animEffect>
                                  </p:childTnLst>
                                </p:cTn>
                              </p:par>
                              <p:par>
                                <p:cTn id="160" presetID="22" presetClass="entr" presetSubtype="4" fill="hold" nodeType="withEffect">
                                  <p:stCondLst>
                                    <p:cond delay="0"/>
                                  </p:stCondLst>
                                  <p:childTnLst>
                                    <p:set>
                                      <p:cBhvr>
                                        <p:cTn id="161" dur="1" fill="hold">
                                          <p:stCondLst>
                                            <p:cond delay="0"/>
                                          </p:stCondLst>
                                        </p:cTn>
                                        <p:tgtEl>
                                          <p:spTgt spid="100"/>
                                        </p:tgtEl>
                                        <p:attrNameLst>
                                          <p:attrName>style.visibility</p:attrName>
                                        </p:attrNameLst>
                                      </p:cBhvr>
                                      <p:to>
                                        <p:strVal val="visible"/>
                                      </p:to>
                                    </p:set>
                                    <p:animEffect transition="in" filter="wipe(down)">
                                      <p:cBhvr>
                                        <p:cTn id="16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9" grpId="0" animBg="1"/>
      <p:bldP spid="26" grpId="0" animBg="1"/>
      <p:bldP spid="27" grpId="0" animBg="1"/>
      <p:bldP spid="28" grpId="0" animBg="1"/>
      <p:bldP spid="33" grpId="0" animBg="1"/>
      <p:bldP spid="34" grpId="0" animBg="1"/>
      <p:bldP spid="35" grpId="0" animBg="1"/>
      <p:bldP spid="38" grpId="0" animBg="1"/>
      <p:bldP spid="39" grpId="0" animBg="1"/>
      <p:bldP spid="40" grpId="0" animBg="1"/>
      <p:bldP spid="61" grpId="0" animBg="1"/>
      <p:bldP spid="62" grpId="0" animBg="1"/>
      <p:bldP spid="73" grpId="0" animBg="1"/>
      <p:bldP spid="76" grpId="0" animBg="1"/>
      <p:bldP spid="77" grpId="0" animBg="1"/>
      <p:bldP spid="78" grpId="0" animBg="1"/>
      <p:bldP spid="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5982" y="-1128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调度平台</a:t>
            </a:r>
            <a:r>
              <a:rPr lang="en-US" altLang="zh-CN" sz="4000" dirty="0" smtClean="0">
                <a:solidFill>
                  <a:srgbClr val="F7B902"/>
                </a:solidFill>
                <a:latin typeface="微软雅黑 Light" panose="020B0502040204020203" pitchFamily="34" charset="-122"/>
                <a:ea typeface="微软雅黑 Light" panose="020B0502040204020203" pitchFamily="34" charset="-122"/>
              </a:rPr>
              <a:t>LTS</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707886"/>
            <a:ext cx="8346831" cy="5679101"/>
          </a:xfrm>
          <a:prstGeom prst="rect">
            <a:avLst/>
          </a:prstGeom>
        </p:spPr>
      </p:pic>
    </p:spTree>
    <p:extLst>
      <p:ext uri="{BB962C8B-B14F-4D97-AF65-F5344CB8AC3E}">
        <p14:creationId xmlns:p14="http://schemas.microsoft.com/office/powerpoint/2010/main" val="3594794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2355" y="-1128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待开发</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782802" y="1438112"/>
            <a:ext cx="1107996" cy="369332"/>
          </a:xfrm>
          <a:prstGeom prst="rect">
            <a:avLst/>
          </a:prstGeom>
        </p:spPr>
        <p:txBody>
          <a:bodyPr wrap="none">
            <a:spAutoFit/>
          </a:bodyPr>
          <a:lstStyle/>
          <a:p>
            <a:pPr algn="ctr"/>
            <a:r>
              <a:rPr lang="zh-CN" altLang="en-US" dirty="0">
                <a:latin typeface="微软雅黑 Light" panose="020B0502040204020203" pitchFamily="34" charset="-122"/>
                <a:ea typeface="微软雅黑 Light" panose="020B0502040204020203" pitchFamily="34" charset="-122"/>
              </a:rPr>
              <a:t>运维平台</a:t>
            </a:r>
          </a:p>
        </p:txBody>
      </p:sp>
      <p:sp>
        <p:nvSpPr>
          <p:cNvPr id="4" name="矩形 3"/>
          <p:cNvSpPr/>
          <p:nvPr/>
        </p:nvSpPr>
        <p:spPr>
          <a:xfrm>
            <a:off x="1782804" y="1940468"/>
            <a:ext cx="1107996" cy="369332"/>
          </a:xfrm>
          <a:prstGeom prst="rect">
            <a:avLst/>
          </a:prstGeom>
        </p:spPr>
        <p:txBody>
          <a:bodyPr wrap="none">
            <a:spAutoFit/>
          </a:bodyPr>
          <a:lstStyle/>
          <a:p>
            <a:pPr algn="ctr"/>
            <a:r>
              <a:rPr lang="zh-CN" altLang="en-US" dirty="0" smtClean="0">
                <a:latin typeface="微软雅黑 Light" panose="020B0502040204020203" pitchFamily="34" charset="-122"/>
                <a:ea typeface="微软雅黑 Light" panose="020B0502040204020203" pitchFamily="34" charset="-122"/>
              </a:rPr>
              <a:t>集成平台</a:t>
            </a:r>
            <a:endParaRPr lang="zh-CN" altLang="en-US" dirty="0">
              <a:latin typeface="微软雅黑 Light" panose="020B0502040204020203" pitchFamily="34" charset="-122"/>
              <a:ea typeface="微软雅黑 Light" panose="020B0502040204020203" pitchFamily="34" charset="-122"/>
            </a:endParaRPr>
          </a:p>
        </p:txBody>
      </p:sp>
      <p:sp>
        <p:nvSpPr>
          <p:cNvPr id="5" name="矩形 4"/>
          <p:cNvSpPr/>
          <p:nvPr/>
        </p:nvSpPr>
        <p:spPr>
          <a:xfrm>
            <a:off x="3150194" y="1438112"/>
            <a:ext cx="6647975" cy="369332"/>
          </a:xfrm>
          <a:prstGeom prst="rect">
            <a:avLst/>
          </a:prstGeom>
        </p:spPr>
        <p:txBody>
          <a:bodyPr wrap="none">
            <a:spAutoFit/>
          </a:bodyPr>
          <a:lstStyle/>
          <a:p>
            <a:pPr algn="ctr"/>
            <a:r>
              <a:rPr lang="zh-CN" altLang="en-US" dirty="0" smtClean="0">
                <a:latin typeface="微软雅黑 Light" panose="020B0502040204020203" pitchFamily="34" charset="-122"/>
                <a:ea typeface="微软雅黑 Light" panose="020B0502040204020203" pitchFamily="34" charset="-122"/>
              </a:rPr>
              <a:t>实现现有系统的自动恢复机制，非开发人员一键重启，数据运维</a:t>
            </a:r>
            <a:endParaRPr lang="zh-CN" altLang="en-US" dirty="0">
              <a:latin typeface="微软雅黑 Light" panose="020B0502040204020203" pitchFamily="34" charset="-122"/>
              <a:ea typeface="微软雅黑 Light" panose="020B0502040204020203" pitchFamily="34" charset="-122"/>
            </a:endParaRPr>
          </a:p>
        </p:txBody>
      </p:sp>
      <p:sp>
        <p:nvSpPr>
          <p:cNvPr id="6" name="矩形 5"/>
          <p:cNvSpPr/>
          <p:nvPr/>
        </p:nvSpPr>
        <p:spPr>
          <a:xfrm>
            <a:off x="3150194" y="1940468"/>
            <a:ext cx="3185487" cy="369332"/>
          </a:xfrm>
          <a:prstGeom prst="rect">
            <a:avLst/>
          </a:prstGeom>
        </p:spPr>
        <p:txBody>
          <a:bodyPr wrap="none">
            <a:spAutoFit/>
          </a:bodyPr>
          <a:lstStyle/>
          <a:p>
            <a:pPr algn="ctr"/>
            <a:r>
              <a:rPr lang="zh-CN" altLang="en-US" dirty="0">
                <a:latin typeface="微软雅黑 Light" panose="020B0502040204020203" pitchFamily="34" charset="-122"/>
                <a:ea typeface="微软雅黑 Light" panose="020B0502040204020203" pitchFamily="34" charset="-122"/>
              </a:rPr>
              <a:t>公共</a:t>
            </a:r>
            <a:r>
              <a:rPr lang="zh-CN" altLang="en-US" dirty="0" smtClean="0">
                <a:latin typeface="微软雅黑 Light" panose="020B0502040204020203" pitchFamily="34" charset="-122"/>
                <a:ea typeface="微软雅黑 Light" panose="020B0502040204020203" pitchFamily="34" charset="-122"/>
              </a:rPr>
              <a:t>的支付功能，微信对接等</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32844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04758" y="1518811"/>
            <a:ext cx="4374306" cy="4069174"/>
            <a:chOff x="804758" y="1518811"/>
            <a:chExt cx="4374306" cy="4069174"/>
          </a:xfrm>
        </p:grpSpPr>
        <p:sp>
          <p:nvSpPr>
            <p:cNvPr id="7" name="环形箭头 6"/>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9" name="任意多边形 8"/>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10" name="任意多边形 9"/>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11" name="任意多边形 10"/>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12" name="任意多边形 11"/>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13" name="任意多边形 12"/>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
        <p:nvSpPr>
          <p:cNvPr id="14" name="文本框 13"/>
          <p:cNvSpPr txBox="1"/>
          <p:nvPr/>
        </p:nvSpPr>
        <p:spPr>
          <a:xfrm>
            <a:off x="4522231" y="2716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系统框架</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5" name="十角星 14"/>
          <p:cNvSpPr/>
          <p:nvPr/>
        </p:nvSpPr>
        <p:spPr>
          <a:xfrm>
            <a:off x="7029284" y="130591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a:latin typeface="微软雅黑 Light" panose="020B0502040204020203" pitchFamily="34" charset="-122"/>
                <a:ea typeface="微软雅黑 Light" panose="020B0502040204020203" pitchFamily="34" charset="-122"/>
              </a:rPr>
              <a:t> </a:t>
            </a:r>
            <a:r>
              <a:rPr lang="zh-CN" altLang="en-US" sz="1600" dirty="0" smtClean="0">
                <a:latin typeface="微软雅黑 Light" panose="020B0502040204020203" pitchFamily="34" charset="-122"/>
                <a:ea typeface="微软雅黑 Light" panose="020B0502040204020203" pitchFamily="34" charset="-122"/>
              </a:rPr>
              <a:t>  高可用，灵活伸缩，层级清晰</a:t>
            </a:r>
            <a:endParaRPr lang="zh-CN" altLang="en-US" sz="1600"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7263374" y="2483671"/>
            <a:ext cx="351932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防护</a:t>
            </a:r>
            <a:r>
              <a:rPr lang="zh-CN" altLang="en-US" dirty="0" smtClean="0">
                <a:latin typeface="微软雅黑 Light" panose="020B0502040204020203" pitchFamily="34" charset="-122"/>
                <a:ea typeface="微软雅黑 Light" panose="020B0502040204020203" pitchFamily="34" charset="-122"/>
              </a:rPr>
              <a:t>层：首层基本的攻击防御</a:t>
            </a:r>
            <a:endParaRPr lang="zh-CN" altLang="en-US" dirty="0">
              <a:latin typeface="微软雅黑 Light" panose="020B0502040204020203" pitchFamily="34" charset="-122"/>
              <a:ea typeface="微软雅黑 Light" panose="020B0502040204020203" pitchFamily="34" charset="-122"/>
            </a:endParaRPr>
          </a:p>
        </p:txBody>
      </p:sp>
      <p:sp>
        <p:nvSpPr>
          <p:cNvPr id="20" name="椭圆 19"/>
          <p:cNvSpPr/>
          <p:nvPr/>
        </p:nvSpPr>
        <p:spPr>
          <a:xfrm>
            <a:off x="6523230" y="316539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latin typeface="Nexa Light" panose="02000000000000000000" charset="0"/>
                <a:ea typeface="微软雅黑 Light" panose="020B0502040204020203" pitchFamily="34" charset="-122"/>
              </a:rPr>
              <a:t>2</a:t>
            </a:r>
            <a:endParaRPr lang="zh-CN" altLang="en-US" sz="2400" dirty="0">
              <a:latin typeface="Nexa Light" panose="02000000000000000000" charset="0"/>
              <a:ea typeface="微软雅黑 Light" panose="020B0502040204020203" pitchFamily="34" charset="-122"/>
            </a:endParaRPr>
          </a:p>
        </p:txBody>
      </p:sp>
      <p:sp>
        <p:nvSpPr>
          <p:cNvPr id="21" name="椭圆 20"/>
          <p:cNvSpPr/>
          <p:nvPr/>
        </p:nvSpPr>
        <p:spPr>
          <a:xfrm>
            <a:off x="6523230" y="3980067"/>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3</a:t>
            </a:r>
            <a:endParaRPr lang="zh-CN" altLang="en-US" sz="2400" dirty="0">
              <a:latin typeface="Nexa Light" panose="02000000000000000000" charset="0"/>
              <a:ea typeface="微软雅黑 Light" panose="020B0502040204020203" pitchFamily="34" charset="-122"/>
            </a:endParaRPr>
          </a:p>
        </p:txBody>
      </p:sp>
      <p:sp>
        <p:nvSpPr>
          <p:cNvPr id="22" name="椭圆 21"/>
          <p:cNvSpPr/>
          <p:nvPr/>
        </p:nvSpPr>
        <p:spPr>
          <a:xfrm>
            <a:off x="6523230" y="4794738"/>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4</a:t>
            </a:r>
            <a:endParaRPr lang="zh-CN" altLang="en-US" sz="2400" dirty="0">
              <a:latin typeface="Nexa Light" panose="02000000000000000000" charset="0"/>
              <a:ea typeface="微软雅黑 Light" panose="020B0502040204020203" pitchFamily="34" charset="-122"/>
            </a:endParaRPr>
          </a:p>
        </p:txBody>
      </p:sp>
      <p:sp>
        <p:nvSpPr>
          <p:cNvPr id="23" name="椭圆 22"/>
          <p:cNvSpPr/>
          <p:nvPr/>
        </p:nvSpPr>
        <p:spPr>
          <a:xfrm>
            <a:off x="6523230" y="235072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1</a:t>
            </a:r>
            <a:endParaRPr lang="zh-CN" altLang="en-US" sz="2400" dirty="0">
              <a:latin typeface="Nexa Light" panose="02000000000000000000" charset="0"/>
              <a:ea typeface="微软雅黑 Light" panose="020B0502040204020203" pitchFamily="34" charset="-122"/>
            </a:endParaRPr>
          </a:p>
        </p:txBody>
      </p:sp>
      <p:sp>
        <p:nvSpPr>
          <p:cNvPr id="24" name="椭圆 23"/>
          <p:cNvSpPr/>
          <p:nvPr/>
        </p:nvSpPr>
        <p:spPr>
          <a:xfrm>
            <a:off x="6523230" y="5609409"/>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latin typeface="Nexa Light" panose="02000000000000000000" charset="0"/>
                <a:ea typeface="微软雅黑 Light" panose="020B0502040204020203" pitchFamily="34" charset="-122"/>
              </a:rPr>
              <a:t>5</a:t>
            </a:r>
            <a:endParaRPr lang="zh-CN" altLang="en-US" sz="2400" dirty="0">
              <a:latin typeface="Nexa Light" panose="02000000000000000000" charset="0"/>
              <a:ea typeface="微软雅黑 Light" panose="020B0502040204020203" pitchFamily="34" charset="-122"/>
            </a:endParaRPr>
          </a:p>
        </p:txBody>
      </p:sp>
      <p:sp>
        <p:nvSpPr>
          <p:cNvPr id="25" name="文本框 24"/>
          <p:cNvSpPr txBox="1"/>
          <p:nvPr/>
        </p:nvSpPr>
        <p:spPr>
          <a:xfrm>
            <a:off x="7263372" y="3251301"/>
            <a:ext cx="351932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负载</a:t>
            </a:r>
            <a:r>
              <a:rPr lang="zh-CN" altLang="en-US" dirty="0" smtClean="0">
                <a:latin typeface="微软雅黑 Light" panose="020B0502040204020203" pitchFamily="34" charset="-122"/>
                <a:ea typeface="微软雅黑 Light" panose="020B0502040204020203" pitchFamily="34" charset="-122"/>
              </a:rPr>
              <a:t>层：避免单点，分发请求</a:t>
            </a:r>
            <a:endParaRPr lang="zh-CN" altLang="en-US" dirty="0">
              <a:latin typeface="微软雅黑 Light" panose="020B0502040204020203" pitchFamily="34" charset="-122"/>
              <a:ea typeface="微软雅黑 Light" panose="020B0502040204020203" pitchFamily="34" charset="-122"/>
            </a:endParaRPr>
          </a:p>
        </p:txBody>
      </p:sp>
      <p:sp>
        <p:nvSpPr>
          <p:cNvPr id="26" name="文本框 25"/>
          <p:cNvSpPr txBox="1"/>
          <p:nvPr/>
        </p:nvSpPr>
        <p:spPr>
          <a:xfrm>
            <a:off x="7263371" y="4096232"/>
            <a:ext cx="4127117"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业务</a:t>
            </a:r>
            <a:r>
              <a:rPr lang="zh-CN" altLang="en-US" dirty="0" smtClean="0">
                <a:latin typeface="微软雅黑 Light" panose="020B0502040204020203" pitchFamily="34" charset="-122"/>
                <a:ea typeface="微软雅黑 Light" panose="020B0502040204020203" pitchFamily="34" charset="-122"/>
              </a:rPr>
              <a:t>层：业务拆分，根据压力灵活伸缩</a:t>
            </a:r>
            <a:endParaRPr lang="zh-CN" altLang="en-US" dirty="0">
              <a:latin typeface="微软雅黑 Light" panose="020B0502040204020203" pitchFamily="34" charset="-122"/>
              <a:ea typeface="微软雅黑 Light" panose="020B0502040204020203" pitchFamily="34" charset="-122"/>
            </a:endParaRPr>
          </a:p>
        </p:txBody>
      </p:sp>
      <p:sp>
        <p:nvSpPr>
          <p:cNvPr id="27" name="文本框 26"/>
          <p:cNvSpPr txBox="1"/>
          <p:nvPr/>
        </p:nvSpPr>
        <p:spPr>
          <a:xfrm>
            <a:off x="7263370" y="4941163"/>
            <a:ext cx="4127117"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数据</a:t>
            </a:r>
            <a:r>
              <a:rPr lang="zh-CN" altLang="en-US" dirty="0" smtClean="0">
                <a:latin typeface="微软雅黑 Light" panose="020B0502040204020203" pitchFamily="34" charset="-122"/>
                <a:ea typeface="微软雅黑 Light" panose="020B0502040204020203" pitchFamily="34" charset="-122"/>
              </a:rPr>
              <a:t>层：读写分离，数据同步</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（内存物理数据和文件数据）</a:t>
            </a:r>
            <a:endParaRPr lang="zh-CN" altLang="en-US" dirty="0">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7263371" y="5790253"/>
            <a:ext cx="399165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灾备</a:t>
            </a:r>
            <a:r>
              <a:rPr lang="zh-CN" altLang="en-US" dirty="0" smtClean="0">
                <a:latin typeface="微软雅黑 Light" panose="020B0502040204020203" pitchFamily="34" charset="-122"/>
                <a:ea typeface="微软雅黑 Light" panose="020B0502040204020203" pitchFamily="34" charset="-122"/>
              </a:rPr>
              <a:t>层：防止数据丢失，异地灾备</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2608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895502" y="903767"/>
            <a:ext cx="5845561" cy="4967701"/>
            <a:chOff x="2651493" y="718724"/>
            <a:chExt cx="5845561" cy="4967701"/>
          </a:xfrm>
        </p:grpSpPr>
        <p:pic>
          <p:nvPicPr>
            <p:cNvPr id="4" name="图片 3"/>
            <p:cNvPicPr>
              <a:picLocks noChangeAspect="1"/>
            </p:cNvPicPr>
            <p:nvPr/>
          </p:nvPicPr>
          <p:blipFill>
            <a:blip r:embed="rId2"/>
            <a:stretch>
              <a:fillRect/>
            </a:stretch>
          </p:blipFill>
          <p:spPr>
            <a:xfrm>
              <a:off x="2651493" y="718724"/>
              <a:ext cx="5778132" cy="3112100"/>
            </a:xfrm>
            <a:prstGeom prst="rect">
              <a:avLst/>
            </a:prstGeom>
          </p:spPr>
        </p:pic>
        <p:pic>
          <p:nvPicPr>
            <p:cNvPr id="5" name="图片 4"/>
            <p:cNvPicPr>
              <a:picLocks noChangeAspect="1"/>
            </p:cNvPicPr>
            <p:nvPr/>
          </p:nvPicPr>
          <p:blipFill>
            <a:blip r:embed="rId3"/>
            <a:stretch>
              <a:fillRect/>
            </a:stretch>
          </p:blipFill>
          <p:spPr>
            <a:xfrm>
              <a:off x="2651493" y="3539076"/>
              <a:ext cx="5845561" cy="2147349"/>
            </a:xfrm>
            <a:prstGeom prst="rect">
              <a:avLst/>
            </a:prstGeom>
          </p:spPr>
        </p:pic>
      </p:grpSp>
      <p:sp>
        <p:nvSpPr>
          <p:cNvPr id="6" name="文本框 5"/>
          <p:cNvSpPr txBox="1"/>
          <p:nvPr/>
        </p:nvSpPr>
        <p:spPr>
          <a:xfrm>
            <a:off x="4522231" y="2716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部署图</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4" name="左箭头标注 13"/>
          <p:cNvSpPr/>
          <p:nvPr/>
        </p:nvSpPr>
        <p:spPr>
          <a:xfrm>
            <a:off x="2371063" y="835368"/>
            <a:ext cx="7370000" cy="855100"/>
          </a:xfrm>
          <a:prstGeom prst="leftArrowCallout">
            <a:avLst>
              <a:gd name="adj1" fmla="val 25000"/>
              <a:gd name="adj2" fmla="val 25000"/>
              <a:gd name="adj3" fmla="val 25000"/>
              <a:gd name="adj4" fmla="val 88262"/>
            </a:avLst>
          </a:prstGeom>
          <a:solidFill>
            <a:schemeClr val="bg1">
              <a:lumMod val="65000"/>
            </a:schemeClr>
          </a:solidFill>
          <a:ln>
            <a:noFill/>
          </a:ln>
          <a:effectLst>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箭头标注 16"/>
          <p:cNvSpPr/>
          <p:nvPr/>
        </p:nvSpPr>
        <p:spPr>
          <a:xfrm>
            <a:off x="2371063" y="1705885"/>
            <a:ext cx="7370000" cy="855100"/>
          </a:xfrm>
          <a:prstGeom prst="leftArrowCallout">
            <a:avLst>
              <a:gd name="adj1" fmla="val 25000"/>
              <a:gd name="adj2" fmla="val 25000"/>
              <a:gd name="adj3" fmla="val 25000"/>
              <a:gd name="adj4" fmla="val 88262"/>
            </a:avLst>
          </a:prstGeom>
          <a:solidFill>
            <a:schemeClr val="bg1">
              <a:lumMod val="65000"/>
            </a:schemeClr>
          </a:solidFill>
          <a:ln>
            <a:noFill/>
          </a:ln>
          <a:effectLst>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箭头标注 17"/>
          <p:cNvSpPr/>
          <p:nvPr/>
        </p:nvSpPr>
        <p:spPr>
          <a:xfrm>
            <a:off x="2371063" y="2576402"/>
            <a:ext cx="7370000" cy="855100"/>
          </a:xfrm>
          <a:prstGeom prst="leftArrowCallout">
            <a:avLst>
              <a:gd name="adj1" fmla="val 25000"/>
              <a:gd name="adj2" fmla="val 25000"/>
              <a:gd name="adj3" fmla="val 25000"/>
              <a:gd name="adj4" fmla="val 88262"/>
            </a:avLst>
          </a:prstGeom>
          <a:solidFill>
            <a:schemeClr val="bg1">
              <a:lumMod val="65000"/>
            </a:schemeClr>
          </a:solidFill>
          <a:ln>
            <a:noFill/>
          </a:ln>
          <a:effectLst>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箭头标注 18"/>
          <p:cNvSpPr/>
          <p:nvPr/>
        </p:nvSpPr>
        <p:spPr>
          <a:xfrm>
            <a:off x="2377201" y="3446919"/>
            <a:ext cx="7370000" cy="1222932"/>
          </a:xfrm>
          <a:prstGeom prst="leftArrowCallout">
            <a:avLst>
              <a:gd name="adj1" fmla="val 18045"/>
              <a:gd name="adj2" fmla="val 25000"/>
              <a:gd name="adj3" fmla="val 17175"/>
              <a:gd name="adj4" fmla="val 88262"/>
            </a:avLst>
          </a:prstGeom>
          <a:solidFill>
            <a:schemeClr val="bg1">
              <a:lumMod val="65000"/>
            </a:schemeClr>
          </a:solidFill>
          <a:ln>
            <a:noFill/>
          </a:ln>
          <a:effectLst>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左箭头标注 19"/>
          <p:cNvSpPr/>
          <p:nvPr/>
        </p:nvSpPr>
        <p:spPr>
          <a:xfrm>
            <a:off x="2372706" y="4701750"/>
            <a:ext cx="7370000" cy="763386"/>
          </a:xfrm>
          <a:prstGeom prst="leftArrowCallout">
            <a:avLst>
              <a:gd name="adj1" fmla="val 25000"/>
              <a:gd name="adj2" fmla="val 25000"/>
              <a:gd name="adj3" fmla="val 25000"/>
              <a:gd name="adj4" fmla="val 88262"/>
            </a:avLst>
          </a:prstGeom>
          <a:solidFill>
            <a:schemeClr val="bg1">
              <a:lumMod val="65000"/>
            </a:schemeClr>
          </a:solidFill>
          <a:ln>
            <a:noFill/>
          </a:ln>
          <a:effectLst>
            <a:softEdge rad="127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云形 20"/>
          <p:cNvSpPr/>
          <p:nvPr/>
        </p:nvSpPr>
        <p:spPr>
          <a:xfrm>
            <a:off x="886616" y="952289"/>
            <a:ext cx="1294431" cy="697885"/>
          </a:xfrm>
          <a:prstGeom prst="cloud">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微软雅黑 Light" panose="020B0502040204020203" pitchFamily="34" charset="-122"/>
                <a:ea typeface="微软雅黑 Light" panose="020B0502040204020203" pitchFamily="34" charset="-122"/>
              </a:rPr>
              <a:t>防护层</a:t>
            </a:r>
            <a:endParaRPr lang="zh-CN" altLang="en-US" sz="1600" dirty="0">
              <a:latin typeface="微软雅黑 Light" panose="020B0502040204020203" pitchFamily="34" charset="-122"/>
              <a:ea typeface="微软雅黑 Light" panose="020B0502040204020203" pitchFamily="34" charset="-122"/>
            </a:endParaRPr>
          </a:p>
        </p:txBody>
      </p:sp>
      <p:sp>
        <p:nvSpPr>
          <p:cNvPr id="22" name="云形 21"/>
          <p:cNvSpPr/>
          <p:nvPr/>
        </p:nvSpPr>
        <p:spPr>
          <a:xfrm>
            <a:off x="886615" y="1862144"/>
            <a:ext cx="1294431" cy="697885"/>
          </a:xfrm>
          <a:prstGeom prst="cloud">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微软雅黑 Light" panose="020B0502040204020203" pitchFamily="34" charset="-122"/>
                <a:ea typeface="微软雅黑 Light" panose="020B0502040204020203" pitchFamily="34" charset="-122"/>
              </a:rPr>
              <a:t>负载层</a:t>
            </a:r>
            <a:endParaRPr lang="zh-CN" altLang="en-US" sz="1600" dirty="0">
              <a:latin typeface="微软雅黑 Light" panose="020B0502040204020203" pitchFamily="34" charset="-122"/>
              <a:ea typeface="微软雅黑 Light" panose="020B0502040204020203" pitchFamily="34" charset="-122"/>
            </a:endParaRPr>
          </a:p>
        </p:txBody>
      </p:sp>
      <p:sp>
        <p:nvSpPr>
          <p:cNvPr id="23" name="云形 22"/>
          <p:cNvSpPr/>
          <p:nvPr/>
        </p:nvSpPr>
        <p:spPr>
          <a:xfrm>
            <a:off x="928464" y="2771999"/>
            <a:ext cx="1294431" cy="697885"/>
          </a:xfrm>
          <a:prstGeom prst="cloud">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latin typeface="微软雅黑 Light" panose="020B0502040204020203" pitchFamily="34" charset="-122"/>
                <a:ea typeface="微软雅黑 Light" panose="020B0502040204020203" pitchFamily="34" charset="-122"/>
              </a:rPr>
              <a:t>业务</a:t>
            </a:r>
            <a:r>
              <a:rPr lang="zh-CN" altLang="en-US" sz="1600" dirty="0" smtClean="0">
                <a:latin typeface="微软雅黑 Light" panose="020B0502040204020203" pitchFamily="34" charset="-122"/>
                <a:ea typeface="微软雅黑 Light" panose="020B0502040204020203" pitchFamily="34" charset="-122"/>
              </a:rPr>
              <a:t>层</a:t>
            </a:r>
            <a:endParaRPr lang="zh-CN" altLang="en-US" sz="1600" dirty="0">
              <a:latin typeface="微软雅黑 Light" panose="020B0502040204020203" pitchFamily="34" charset="-122"/>
              <a:ea typeface="微软雅黑 Light" panose="020B0502040204020203" pitchFamily="34" charset="-122"/>
            </a:endParaRPr>
          </a:p>
        </p:txBody>
      </p:sp>
      <p:sp>
        <p:nvSpPr>
          <p:cNvPr id="24" name="云形 23"/>
          <p:cNvSpPr/>
          <p:nvPr/>
        </p:nvSpPr>
        <p:spPr>
          <a:xfrm>
            <a:off x="922462" y="3681854"/>
            <a:ext cx="1294431" cy="697885"/>
          </a:xfrm>
          <a:prstGeom prst="cloud">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latin typeface="微软雅黑 Light" panose="020B0502040204020203" pitchFamily="34" charset="-122"/>
                <a:ea typeface="微软雅黑 Light" panose="020B0502040204020203" pitchFamily="34" charset="-122"/>
              </a:rPr>
              <a:t>数据</a:t>
            </a:r>
            <a:r>
              <a:rPr lang="zh-CN" altLang="en-US" sz="1600" dirty="0" smtClean="0">
                <a:latin typeface="微软雅黑 Light" panose="020B0502040204020203" pitchFamily="34" charset="-122"/>
                <a:ea typeface="微软雅黑 Light" panose="020B0502040204020203" pitchFamily="34" charset="-122"/>
              </a:rPr>
              <a:t>层</a:t>
            </a:r>
            <a:endParaRPr lang="zh-CN" altLang="en-US" sz="1600" dirty="0">
              <a:latin typeface="微软雅黑 Light" panose="020B0502040204020203" pitchFamily="34" charset="-122"/>
              <a:ea typeface="微软雅黑 Light" panose="020B0502040204020203" pitchFamily="34" charset="-122"/>
            </a:endParaRPr>
          </a:p>
        </p:txBody>
      </p:sp>
      <p:sp>
        <p:nvSpPr>
          <p:cNvPr id="25" name="云形 24"/>
          <p:cNvSpPr/>
          <p:nvPr/>
        </p:nvSpPr>
        <p:spPr>
          <a:xfrm>
            <a:off x="883878" y="4591707"/>
            <a:ext cx="1294431" cy="697885"/>
          </a:xfrm>
          <a:prstGeom prst="cloud">
            <a:avLst/>
          </a:prstGeom>
          <a:effectLst>
            <a:outerShdw blurRad="76200" dir="18900000" sy="23000" kx="-1200000" algn="bl"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微软雅黑 Light" panose="020B0502040204020203" pitchFamily="34" charset="-122"/>
                <a:ea typeface="微软雅黑 Light" panose="020B0502040204020203" pitchFamily="34" charset="-122"/>
              </a:rPr>
              <a:t>灾备层</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0174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1000"/>
                                        <p:tgtEl>
                                          <p:spTgt spid="1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1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10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right)">
                                      <p:cBhvr>
                                        <p:cTn id="18" dur="10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1000"/>
                                        <p:tgtEl>
                                          <p:spTgt spid="18"/>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10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1000"/>
                                        <p:tgtEl>
                                          <p:spTgt spid="19"/>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right)">
                                      <p:cBhvr>
                                        <p:cTn id="34" dur="10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1000"/>
                                        <p:tgtEl>
                                          <p:spTgt spid="20"/>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right)">
                                      <p:cBhvr>
                                        <p:cTn id="42"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4758" y="1518811"/>
            <a:ext cx="4374306" cy="4069174"/>
            <a:chOff x="804758" y="1518811"/>
            <a:chExt cx="4374306" cy="4069174"/>
          </a:xfrm>
        </p:grpSpPr>
        <p:sp>
          <p:nvSpPr>
            <p:cNvPr id="5" name="环形箭头 4"/>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任意多边形 5"/>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7" name="任意多边形 6"/>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8" name="任意多边形 7"/>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9" name="任意多边形 8"/>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10" name="任意多边形 9"/>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11" name="任意多边形 10"/>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
        <p:nvSpPr>
          <p:cNvPr id="23" name="十角星 22"/>
          <p:cNvSpPr/>
          <p:nvPr/>
        </p:nvSpPr>
        <p:spPr>
          <a:xfrm>
            <a:off x="7029284" y="130591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       连贯性</a:t>
            </a:r>
            <a:r>
              <a:rPr lang="zh-CN" altLang="en-US" sz="1600" dirty="0">
                <a:latin typeface="微软雅黑 Light" panose="020B0502040204020203" pitchFamily="34" charset="-122"/>
                <a:ea typeface="微软雅黑 Light" panose="020B0502040204020203" pitchFamily="34" charset="-122"/>
              </a:rPr>
              <a:t>，协调性，安全性</a:t>
            </a:r>
          </a:p>
        </p:txBody>
      </p:sp>
      <p:sp>
        <p:nvSpPr>
          <p:cNvPr id="24" name="文本框 23"/>
          <p:cNvSpPr txBox="1"/>
          <p:nvPr/>
        </p:nvSpPr>
        <p:spPr>
          <a:xfrm>
            <a:off x="7263374" y="2483671"/>
            <a:ext cx="351932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网络层</a:t>
            </a:r>
          </a:p>
        </p:txBody>
      </p:sp>
      <p:sp>
        <p:nvSpPr>
          <p:cNvPr id="28" name="椭圆 27"/>
          <p:cNvSpPr/>
          <p:nvPr/>
        </p:nvSpPr>
        <p:spPr>
          <a:xfrm>
            <a:off x="6523230" y="235072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1</a:t>
            </a:r>
            <a:endParaRPr lang="zh-CN" altLang="en-US" sz="2400" dirty="0">
              <a:latin typeface="Nexa Light" panose="02000000000000000000" charset="0"/>
              <a:ea typeface="微软雅黑 Light" panose="020B0502040204020203" pitchFamily="34" charset="-122"/>
            </a:endParaRPr>
          </a:p>
        </p:txBody>
      </p:sp>
      <p:sp>
        <p:nvSpPr>
          <p:cNvPr id="34" name="文本框 33"/>
          <p:cNvSpPr txBox="1"/>
          <p:nvPr/>
        </p:nvSpPr>
        <p:spPr>
          <a:xfrm>
            <a:off x="4522231" y="2716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技术分层</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747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十角星 17"/>
          <p:cNvSpPr/>
          <p:nvPr/>
        </p:nvSpPr>
        <p:spPr>
          <a:xfrm>
            <a:off x="7959734" y="1141034"/>
            <a:ext cx="1331783"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pPr algn="ctr" defTabSz="914377"/>
            <a:r>
              <a:rPr lang="zh-CN" altLang="en-US" sz="1600" dirty="0" smtClean="0">
                <a:solidFill>
                  <a:prstClr val="white"/>
                </a:solidFill>
                <a:latin typeface="微软雅黑 Light" panose="020B0502040204020203" pitchFamily="34" charset="-122"/>
                <a:ea typeface="微软雅黑 Light" panose="020B0502040204020203" pitchFamily="34" charset="-122"/>
              </a:rPr>
              <a:t>业务需求</a:t>
            </a:r>
            <a:endParaRPr lang="zh-CN" altLang="en-US" sz="1600" dirty="0">
              <a:solidFill>
                <a:prstClr val="white"/>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7282892" y="2486324"/>
            <a:ext cx="3519321" cy="369332"/>
          </a:xfrm>
          <a:prstGeom prst="rect">
            <a:avLst/>
          </a:prstGeom>
          <a:noFill/>
        </p:spPr>
        <p:txBody>
          <a:bodyPr wrap="square" rtlCol="0">
            <a:spAutoFit/>
          </a:bodyPr>
          <a:lstStyle/>
          <a:p>
            <a:r>
              <a:rPr lang="en-US" altLang="zh-CN" dirty="0" smtClean="0">
                <a:latin typeface="微软雅黑 Light" panose="020B0502040204020203" pitchFamily="34" charset="-122"/>
                <a:ea typeface="微软雅黑 Light" panose="020B0502040204020203" pitchFamily="34" charset="-122"/>
              </a:rPr>
              <a:t>CRM7</a:t>
            </a:r>
            <a:r>
              <a:rPr lang="zh-CN" altLang="en-US" dirty="0" smtClean="0">
                <a:latin typeface="微软雅黑 Light" panose="020B0502040204020203" pitchFamily="34" charset="-122"/>
                <a:ea typeface="微软雅黑 Light" panose="020B0502040204020203" pitchFamily="34" charset="-122"/>
              </a:rPr>
              <a:t>的</a:t>
            </a:r>
            <a:r>
              <a:rPr lang="en-US" altLang="zh-CN" dirty="0" smtClean="0">
                <a:latin typeface="微软雅黑 Light" panose="020B0502040204020203" pitchFamily="34" charset="-122"/>
                <a:ea typeface="微软雅黑 Light" panose="020B0502040204020203" pitchFamily="34" charset="-122"/>
              </a:rPr>
              <a:t>SAAS</a:t>
            </a:r>
            <a:r>
              <a:rPr lang="zh-CN" altLang="en-US" dirty="0">
                <a:latin typeface="微软雅黑 Light" panose="020B0502040204020203" pitchFamily="34" charset="-122"/>
                <a:ea typeface="微软雅黑 Light" panose="020B0502040204020203" pitchFamily="34" charset="-122"/>
              </a:rPr>
              <a:t>需要</a:t>
            </a:r>
            <a:r>
              <a:rPr lang="zh-CN" altLang="en-US" dirty="0" smtClean="0">
                <a:latin typeface="微软雅黑 Light" panose="020B0502040204020203" pitchFamily="34" charset="-122"/>
                <a:ea typeface="微软雅黑 Light" panose="020B0502040204020203" pitchFamily="34" charset="-122"/>
              </a:rPr>
              <a:t>提供什么服务</a:t>
            </a:r>
            <a:r>
              <a:rPr lang="en-US" altLang="zh-CN" dirty="0" smtClean="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系统规划</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9" name="椭圆 18"/>
          <p:cNvSpPr/>
          <p:nvPr/>
        </p:nvSpPr>
        <p:spPr>
          <a:xfrm>
            <a:off x="6542748" y="2370159"/>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6712951" y="2463821"/>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7" name="环形箭头 26"/>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29" name="任意多边形 28"/>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8000"/>
            </a:schemeClr>
          </a:fillRef>
          <a:effectRef idx="1">
            <a:schemeClr val="accent1">
              <a:alpha val="90000"/>
              <a:hueOff val="0"/>
              <a:satOff val="0"/>
              <a:lumOff val="0"/>
              <a:alphaOff val="-8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0" name="任意多边形 29"/>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1" name="任意多边形 30"/>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2" name="任意多边形 31"/>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33" name="任意多边形 32"/>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spTree>
    <p:extLst>
      <p:ext uri="{BB962C8B-B14F-4D97-AF65-F5344CB8AC3E}">
        <p14:creationId xmlns:p14="http://schemas.microsoft.com/office/powerpoint/2010/main" val="2833525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284724" y="98421"/>
            <a:ext cx="3067664" cy="707886"/>
          </a:xfrm>
          <a:prstGeom prst="rect">
            <a:avLst/>
          </a:prstGeom>
          <a:noFill/>
        </p:spPr>
        <p:txBody>
          <a:bodyPr wrap="square" rtlCol="0">
            <a:spAutoFit/>
          </a:bodyPr>
          <a:lstStyle/>
          <a:p>
            <a:pPr algn="ctr"/>
            <a:r>
              <a:rPr lang="zh-CN" altLang="en-US" sz="4000" dirty="0">
                <a:solidFill>
                  <a:srgbClr val="F7B902"/>
                </a:solidFill>
                <a:latin typeface="微软雅黑 Light" panose="020B0502040204020203" pitchFamily="34" charset="-122"/>
                <a:ea typeface="微软雅黑 Light" panose="020B0502040204020203" pitchFamily="34" charset="-122"/>
              </a:rPr>
              <a:t>网络</a:t>
            </a:r>
            <a:r>
              <a:rPr lang="zh-CN" altLang="en-US" sz="4000" dirty="0" smtClean="0">
                <a:solidFill>
                  <a:srgbClr val="F7B902"/>
                </a:solidFill>
                <a:latin typeface="微软雅黑 Light" panose="020B0502040204020203" pitchFamily="34" charset="-122"/>
                <a:ea typeface="微软雅黑 Light" panose="020B0502040204020203" pitchFamily="34" charset="-122"/>
              </a:rPr>
              <a:t>层</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2"/>
          <a:stretch>
            <a:fillRect/>
          </a:stretch>
        </p:blipFill>
        <p:spPr>
          <a:xfrm>
            <a:off x="1567199" y="1542000"/>
            <a:ext cx="9057601" cy="3774000"/>
          </a:xfrm>
          <a:prstGeom prst="rect">
            <a:avLst/>
          </a:prstGeom>
        </p:spPr>
      </p:pic>
    </p:spTree>
    <p:extLst>
      <p:ext uri="{BB962C8B-B14F-4D97-AF65-F5344CB8AC3E}">
        <p14:creationId xmlns:p14="http://schemas.microsoft.com/office/powerpoint/2010/main" val="1773471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4758" y="1518811"/>
            <a:ext cx="4374306" cy="4069174"/>
            <a:chOff x="804758" y="1518811"/>
            <a:chExt cx="4374306" cy="4069174"/>
          </a:xfrm>
        </p:grpSpPr>
        <p:sp>
          <p:nvSpPr>
            <p:cNvPr id="5" name="环形箭头 4"/>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任意多边形 5"/>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7" name="任意多边形 6"/>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8" name="任意多边形 7"/>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9" name="任意多边形 8"/>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10" name="任意多边形 9"/>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11" name="任意多边形 10"/>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
        <p:nvSpPr>
          <p:cNvPr id="23" name="十角星 22"/>
          <p:cNvSpPr/>
          <p:nvPr/>
        </p:nvSpPr>
        <p:spPr>
          <a:xfrm>
            <a:off x="7029284" y="130591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       连贯性</a:t>
            </a:r>
            <a:r>
              <a:rPr lang="zh-CN" altLang="en-US" sz="1600" dirty="0">
                <a:latin typeface="微软雅黑 Light" panose="020B0502040204020203" pitchFamily="34" charset="-122"/>
                <a:ea typeface="微软雅黑 Light" panose="020B0502040204020203" pitchFamily="34" charset="-122"/>
              </a:rPr>
              <a:t>，协调性，安全性</a:t>
            </a:r>
          </a:p>
        </p:txBody>
      </p:sp>
      <p:sp>
        <p:nvSpPr>
          <p:cNvPr id="24" name="文本框 23"/>
          <p:cNvSpPr txBox="1"/>
          <p:nvPr/>
        </p:nvSpPr>
        <p:spPr>
          <a:xfrm>
            <a:off x="7263374" y="2483671"/>
            <a:ext cx="351932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网络层</a:t>
            </a:r>
          </a:p>
        </p:txBody>
      </p:sp>
      <p:sp>
        <p:nvSpPr>
          <p:cNvPr id="25" name="椭圆 24"/>
          <p:cNvSpPr/>
          <p:nvPr/>
        </p:nvSpPr>
        <p:spPr>
          <a:xfrm>
            <a:off x="6523230" y="316539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latin typeface="Nexa Light" panose="02000000000000000000" charset="0"/>
                <a:ea typeface="微软雅黑 Light" panose="020B0502040204020203" pitchFamily="34" charset="-122"/>
              </a:rPr>
              <a:t>2</a:t>
            </a:r>
            <a:endParaRPr lang="zh-CN" altLang="en-US" sz="2400" dirty="0">
              <a:latin typeface="Nexa Light" panose="02000000000000000000" charset="0"/>
              <a:ea typeface="微软雅黑 Light" panose="020B0502040204020203" pitchFamily="34" charset="-122"/>
            </a:endParaRPr>
          </a:p>
        </p:txBody>
      </p:sp>
      <p:sp>
        <p:nvSpPr>
          <p:cNvPr id="28" name="椭圆 27"/>
          <p:cNvSpPr/>
          <p:nvPr/>
        </p:nvSpPr>
        <p:spPr>
          <a:xfrm>
            <a:off x="6523230" y="235072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1</a:t>
            </a:r>
            <a:endParaRPr lang="zh-CN" altLang="en-US" sz="2400" dirty="0">
              <a:latin typeface="Nexa Light" panose="02000000000000000000" charset="0"/>
              <a:ea typeface="微软雅黑 Light" panose="020B0502040204020203" pitchFamily="34" charset="-122"/>
            </a:endParaRPr>
          </a:p>
        </p:txBody>
      </p:sp>
      <p:sp>
        <p:nvSpPr>
          <p:cNvPr id="30" name="文本框 29"/>
          <p:cNvSpPr txBox="1"/>
          <p:nvPr/>
        </p:nvSpPr>
        <p:spPr>
          <a:xfrm>
            <a:off x="7263372" y="3251301"/>
            <a:ext cx="351932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应用</a:t>
            </a:r>
            <a:r>
              <a:rPr lang="zh-CN" altLang="en-US" dirty="0" smtClean="0">
                <a:latin typeface="微软雅黑 Light" panose="020B0502040204020203" pitchFamily="34" charset="-122"/>
                <a:ea typeface="微软雅黑 Light" panose="020B0502040204020203" pitchFamily="34" charset="-122"/>
              </a:rPr>
              <a:t>层</a:t>
            </a:r>
            <a:endParaRPr lang="zh-CN" altLang="en-US" dirty="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4522231" y="2716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技术分层</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2125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84724" y="98421"/>
            <a:ext cx="3067664" cy="707886"/>
          </a:xfrm>
          <a:prstGeom prst="rect">
            <a:avLst/>
          </a:prstGeom>
          <a:noFill/>
        </p:spPr>
        <p:txBody>
          <a:bodyPr wrap="square" rtlCol="0">
            <a:spAutoFit/>
          </a:bodyPr>
          <a:lstStyle/>
          <a:p>
            <a:pPr algn="ctr"/>
            <a:r>
              <a:rPr lang="zh-CN" altLang="en-US" sz="4000" dirty="0">
                <a:solidFill>
                  <a:srgbClr val="F7B902"/>
                </a:solidFill>
                <a:latin typeface="微软雅黑 Light" panose="020B0502040204020203" pitchFamily="34" charset="-122"/>
                <a:ea typeface="微软雅黑 Light" panose="020B0502040204020203" pitchFamily="34" charset="-122"/>
              </a:rPr>
              <a:t>应用</a:t>
            </a:r>
            <a:r>
              <a:rPr lang="zh-CN" altLang="en-US" sz="4000" dirty="0" smtClean="0">
                <a:solidFill>
                  <a:srgbClr val="F7B902"/>
                </a:solidFill>
                <a:latin typeface="微软雅黑 Light" panose="020B0502040204020203" pitchFamily="34" charset="-122"/>
                <a:ea typeface="微软雅黑 Light" panose="020B0502040204020203" pitchFamily="34" charset="-122"/>
              </a:rPr>
              <a:t>层</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pic>
        <p:nvPicPr>
          <p:cNvPr id="4" name="图片 3"/>
          <p:cNvPicPr>
            <a:picLocks noChangeAspect="1"/>
          </p:cNvPicPr>
          <p:nvPr/>
        </p:nvPicPr>
        <p:blipFill>
          <a:blip r:embed="rId2"/>
          <a:stretch>
            <a:fillRect/>
          </a:stretch>
        </p:blipFill>
        <p:spPr>
          <a:xfrm>
            <a:off x="1289755" y="1066885"/>
            <a:ext cx="9057601" cy="5508001"/>
          </a:xfrm>
          <a:prstGeom prst="rect">
            <a:avLst/>
          </a:prstGeom>
        </p:spPr>
      </p:pic>
    </p:spTree>
    <p:extLst>
      <p:ext uri="{BB962C8B-B14F-4D97-AF65-F5344CB8AC3E}">
        <p14:creationId xmlns:p14="http://schemas.microsoft.com/office/powerpoint/2010/main" val="3531881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4758" y="1518811"/>
            <a:ext cx="4374306" cy="4069174"/>
            <a:chOff x="804758" y="1518811"/>
            <a:chExt cx="4374306" cy="4069174"/>
          </a:xfrm>
        </p:grpSpPr>
        <p:sp>
          <p:nvSpPr>
            <p:cNvPr id="5" name="环形箭头 4"/>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任意多边形 5"/>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7" name="任意多边形 6"/>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8" name="任意多边形 7"/>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9" name="任意多边形 8"/>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10" name="任意多边形 9"/>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11" name="任意多边形 10"/>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
        <p:nvSpPr>
          <p:cNvPr id="23" name="十角星 22"/>
          <p:cNvSpPr/>
          <p:nvPr/>
        </p:nvSpPr>
        <p:spPr>
          <a:xfrm>
            <a:off x="7029284" y="130591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       连贯性</a:t>
            </a:r>
            <a:r>
              <a:rPr lang="zh-CN" altLang="en-US" sz="1600" dirty="0">
                <a:latin typeface="微软雅黑 Light" panose="020B0502040204020203" pitchFamily="34" charset="-122"/>
                <a:ea typeface="微软雅黑 Light" panose="020B0502040204020203" pitchFamily="34" charset="-122"/>
              </a:rPr>
              <a:t>，协调性，安全性</a:t>
            </a:r>
          </a:p>
        </p:txBody>
      </p:sp>
      <p:sp>
        <p:nvSpPr>
          <p:cNvPr id="24" name="文本框 23"/>
          <p:cNvSpPr txBox="1"/>
          <p:nvPr/>
        </p:nvSpPr>
        <p:spPr>
          <a:xfrm>
            <a:off x="7263374" y="2483671"/>
            <a:ext cx="351932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网络层</a:t>
            </a:r>
          </a:p>
        </p:txBody>
      </p:sp>
      <p:sp>
        <p:nvSpPr>
          <p:cNvPr id="25" name="椭圆 24"/>
          <p:cNvSpPr/>
          <p:nvPr/>
        </p:nvSpPr>
        <p:spPr>
          <a:xfrm>
            <a:off x="6523230" y="316539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latin typeface="Nexa Light" panose="02000000000000000000" charset="0"/>
                <a:ea typeface="微软雅黑 Light" panose="020B0502040204020203" pitchFamily="34" charset="-122"/>
              </a:rPr>
              <a:t>2</a:t>
            </a:r>
            <a:endParaRPr lang="zh-CN" altLang="en-US" sz="2400" dirty="0">
              <a:latin typeface="Nexa Light" panose="02000000000000000000" charset="0"/>
              <a:ea typeface="微软雅黑 Light" panose="020B0502040204020203" pitchFamily="34" charset="-122"/>
            </a:endParaRPr>
          </a:p>
        </p:txBody>
      </p:sp>
      <p:sp>
        <p:nvSpPr>
          <p:cNvPr id="28" name="椭圆 27"/>
          <p:cNvSpPr/>
          <p:nvPr/>
        </p:nvSpPr>
        <p:spPr>
          <a:xfrm>
            <a:off x="6523230" y="235072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1</a:t>
            </a:r>
            <a:endParaRPr lang="zh-CN" altLang="en-US" sz="2400" dirty="0">
              <a:latin typeface="Nexa Light" panose="02000000000000000000" charset="0"/>
              <a:ea typeface="微软雅黑 Light" panose="020B0502040204020203" pitchFamily="34" charset="-122"/>
            </a:endParaRPr>
          </a:p>
        </p:txBody>
      </p:sp>
      <p:sp>
        <p:nvSpPr>
          <p:cNvPr id="30" name="文本框 29"/>
          <p:cNvSpPr txBox="1"/>
          <p:nvPr/>
        </p:nvSpPr>
        <p:spPr>
          <a:xfrm>
            <a:off x="7263372" y="3251301"/>
            <a:ext cx="351932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应用</a:t>
            </a:r>
            <a:r>
              <a:rPr lang="zh-CN" altLang="en-US" dirty="0" smtClean="0">
                <a:latin typeface="微软雅黑 Light" panose="020B0502040204020203" pitchFamily="34" charset="-122"/>
                <a:ea typeface="微软雅黑 Light" panose="020B0502040204020203" pitchFamily="34" charset="-122"/>
              </a:rPr>
              <a:t>层</a:t>
            </a:r>
            <a:endParaRPr lang="zh-CN" altLang="en-US" dirty="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4522231" y="2716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技术分层</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35" name="椭圆 34"/>
          <p:cNvSpPr/>
          <p:nvPr/>
        </p:nvSpPr>
        <p:spPr>
          <a:xfrm>
            <a:off x="6522927" y="4000503"/>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3</a:t>
            </a:r>
            <a:endParaRPr lang="zh-CN" altLang="en-US" sz="2400" dirty="0">
              <a:latin typeface="Nexa Light" panose="02000000000000000000" charset="0"/>
              <a:ea typeface="微软雅黑 Light" panose="020B0502040204020203" pitchFamily="34" charset="-122"/>
            </a:endParaRPr>
          </a:p>
        </p:txBody>
      </p:sp>
      <p:sp>
        <p:nvSpPr>
          <p:cNvPr id="36" name="文本框 35"/>
          <p:cNvSpPr txBox="1"/>
          <p:nvPr/>
        </p:nvSpPr>
        <p:spPr>
          <a:xfrm>
            <a:off x="7263371" y="4116668"/>
            <a:ext cx="3519321"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容器层和系统层</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47682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56999" y="1657181"/>
            <a:ext cx="9078001" cy="3947400"/>
          </a:xfrm>
          <a:prstGeom prst="rect">
            <a:avLst/>
          </a:prstGeom>
        </p:spPr>
      </p:pic>
      <p:sp>
        <p:nvSpPr>
          <p:cNvPr id="3" name="文本框 2"/>
          <p:cNvSpPr txBox="1"/>
          <p:nvPr/>
        </p:nvSpPr>
        <p:spPr>
          <a:xfrm>
            <a:off x="4154095" y="86546"/>
            <a:ext cx="4111131" cy="707886"/>
          </a:xfrm>
          <a:prstGeom prst="rect">
            <a:avLst/>
          </a:prstGeom>
          <a:noFill/>
        </p:spPr>
        <p:txBody>
          <a:bodyPr wrap="square" rtlCol="0">
            <a:spAutoFit/>
          </a:bodyPr>
          <a:lstStyle/>
          <a:p>
            <a:pPr algn="ctr"/>
            <a:r>
              <a:rPr lang="zh-CN" altLang="en-US" sz="4000" dirty="0">
                <a:solidFill>
                  <a:srgbClr val="F7B902"/>
                </a:solidFill>
                <a:latin typeface="微软雅黑 Light" panose="020B0502040204020203" pitchFamily="34" charset="-122"/>
                <a:ea typeface="微软雅黑 Light" panose="020B0502040204020203" pitchFamily="34" charset="-122"/>
              </a:rPr>
              <a:t>容器</a:t>
            </a:r>
            <a:r>
              <a:rPr lang="zh-CN" altLang="en-US" sz="4000" dirty="0" smtClean="0">
                <a:solidFill>
                  <a:srgbClr val="F7B902"/>
                </a:solidFill>
                <a:latin typeface="微软雅黑 Light" panose="020B0502040204020203" pitchFamily="34" charset="-122"/>
                <a:ea typeface="微软雅黑 Light" panose="020B0502040204020203" pitchFamily="34" charset="-122"/>
              </a:rPr>
              <a:t>层和系统层</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09586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5878577" y="901257"/>
            <a:ext cx="3915265" cy="5644140"/>
          </a:xfrm>
          <a:prstGeom prst="rect">
            <a:avLst/>
          </a:prstGeom>
        </p:spPr>
      </p:pic>
      <p:graphicFrame>
        <p:nvGraphicFramePr>
          <p:cNvPr id="6" name="图示 5"/>
          <p:cNvGraphicFramePr/>
          <p:nvPr>
            <p:extLst>
              <p:ext uri="{D42A27DB-BD31-4B8C-83A1-F6EECF244321}">
                <p14:modId xmlns:p14="http://schemas.microsoft.com/office/powerpoint/2010/main" val="980435535"/>
              </p:ext>
            </p:extLst>
          </p:nvPr>
        </p:nvGraphicFramePr>
        <p:xfrm>
          <a:off x="429899" y="901257"/>
          <a:ext cx="638364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p:cNvSpPr txBox="1"/>
          <p:nvPr/>
        </p:nvSpPr>
        <p:spPr>
          <a:xfrm>
            <a:off x="4606783" y="0"/>
            <a:ext cx="2543588" cy="707886"/>
          </a:xfrm>
          <a:prstGeom prst="rect">
            <a:avLst/>
          </a:prstGeom>
          <a:noFill/>
        </p:spPr>
        <p:txBody>
          <a:bodyPr wrap="square" rtlCol="0">
            <a:spAutoFit/>
          </a:bodyPr>
          <a:lstStyle/>
          <a:p>
            <a:pPr algn="ctr"/>
            <a:r>
              <a:rPr lang="zh-CN" altLang="en-US" sz="4000" dirty="0">
                <a:solidFill>
                  <a:srgbClr val="F7B902"/>
                </a:solidFill>
                <a:latin typeface="微软雅黑 Light" panose="020B0502040204020203" pitchFamily="34" charset="-122"/>
                <a:ea typeface="微软雅黑 Light" panose="020B0502040204020203" pitchFamily="34" charset="-122"/>
              </a:rPr>
              <a:t>组合</a:t>
            </a:r>
          </a:p>
        </p:txBody>
      </p:sp>
    </p:spTree>
    <p:extLst>
      <p:ext uri="{BB962C8B-B14F-4D97-AF65-F5344CB8AC3E}">
        <p14:creationId xmlns:p14="http://schemas.microsoft.com/office/powerpoint/2010/main" val="2512236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graphicEl>
                                              <a:dgm id="{655AEBBB-E326-4CC1-9CE4-3A8A4C95380A}"/>
                                            </p:graphicEl>
                                          </p:spTgt>
                                        </p:tgtEl>
                                        <p:attrNameLst>
                                          <p:attrName>style.visibility</p:attrName>
                                        </p:attrNameLst>
                                      </p:cBhvr>
                                      <p:to>
                                        <p:strVal val="visible"/>
                                      </p:to>
                                    </p:set>
                                    <p:animEffect transition="in" filter="wipe(up)">
                                      <p:cBhvr>
                                        <p:cTn id="14" dur="2000"/>
                                        <p:tgtEl>
                                          <p:spTgt spid="6">
                                            <p:graphicEl>
                                              <a:dgm id="{655AEBBB-E326-4CC1-9CE4-3A8A4C95380A}"/>
                                            </p:graphicEl>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6">
                                            <p:graphicEl>
                                              <a:dgm id="{E0990F89-F21A-4E32-8C9C-1AF96F759219}"/>
                                            </p:graphicEl>
                                          </p:spTgt>
                                        </p:tgtEl>
                                        <p:attrNameLst>
                                          <p:attrName>style.visibility</p:attrName>
                                        </p:attrNameLst>
                                      </p:cBhvr>
                                      <p:to>
                                        <p:strVal val="visible"/>
                                      </p:to>
                                    </p:set>
                                    <p:animEffect transition="in" filter="wipe(up)">
                                      <p:cBhvr>
                                        <p:cTn id="17" dur="2000"/>
                                        <p:tgtEl>
                                          <p:spTgt spid="6">
                                            <p:graphicEl>
                                              <a:dgm id="{E0990F89-F21A-4E32-8C9C-1AF96F75921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graphicEl>
                                              <a:dgm id="{16DB5705-0404-41BA-BB16-4C8261B2AD53}"/>
                                            </p:graphicEl>
                                          </p:spTgt>
                                        </p:tgtEl>
                                        <p:attrNameLst>
                                          <p:attrName>style.visibility</p:attrName>
                                        </p:attrNameLst>
                                      </p:cBhvr>
                                      <p:to>
                                        <p:strVal val="visible"/>
                                      </p:to>
                                    </p:set>
                                    <p:animEffect transition="in" filter="wipe(up)">
                                      <p:cBhvr>
                                        <p:cTn id="22" dur="2000"/>
                                        <p:tgtEl>
                                          <p:spTgt spid="6">
                                            <p:graphicEl>
                                              <a:dgm id="{16DB5705-0404-41BA-BB16-4C8261B2AD53}"/>
                                            </p:graphic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6">
                                            <p:graphicEl>
                                              <a:dgm id="{72F0F14A-2A25-488D-850E-92F1E8E7D122}"/>
                                            </p:graphicEl>
                                          </p:spTgt>
                                        </p:tgtEl>
                                        <p:attrNameLst>
                                          <p:attrName>style.visibility</p:attrName>
                                        </p:attrNameLst>
                                      </p:cBhvr>
                                      <p:to>
                                        <p:strVal val="visible"/>
                                      </p:to>
                                    </p:set>
                                    <p:animEffect transition="in" filter="wipe(up)">
                                      <p:cBhvr>
                                        <p:cTn id="25" dur="2000"/>
                                        <p:tgtEl>
                                          <p:spTgt spid="6">
                                            <p:graphicEl>
                                              <a:dgm id="{72F0F14A-2A25-488D-850E-92F1E8E7D122}"/>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graphicEl>
                                              <a:dgm id="{1FA9258B-7A85-4F71-9BAB-11BDAF308401}"/>
                                            </p:graphicEl>
                                          </p:spTgt>
                                        </p:tgtEl>
                                        <p:attrNameLst>
                                          <p:attrName>style.visibility</p:attrName>
                                        </p:attrNameLst>
                                      </p:cBhvr>
                                      <p:to>
                                        <p:strVal val="visible"/>
                                      </p:to>
                                    </p:set>
                                    <p:animEffect transition="in" filter="wipe(up)">
                                      <p:cBhvr>
                                        <p:cTn id="30" dur="2000"/>
                                        <p:tgtEl>
                                          <p:spTgt spid="6">
                                            <p:graphicEl>
                                              <a:dgm id="{1FA9258B-7A85-4F71-9BAB-11BDAF308401}"/>
                                            </p:graphic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graphicEl>
                                              <a:dgm id="{722FC585-4284-45E8-A238-9883474517CA}"/>
                                            </p:graphicEl>
                                          </p:spTgt>
                                        </p:tgtEl>
                                        <p:attrNameLst>
                                          <p:attrName>style.visibility</p:attrName>
                                        </p:attrNameLst>
                                      </p:cBhvr>
                                      <p:to>
                                        <p:strVal val="visible"/>
                                      </p:to>
                                    </p:set>
                                    <p:animEffect transition="in" filter="wipe(up)">
                                      <p:cBhvr>
                                        <p:cTn id="33" dur="2000"/>
                                        <p:tgtEl>
                                          <p:spTgt spid="6">
                                            <p:graphicEl>
                                              <a:dgm id="{722FC585-4284-45E8-A238-9883474517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4758" y="1518811"/>
            <a:ext cx="4374306" cy="4069174"/>
            <a:chOff x="804758" y="1518811"/>
            <a:chExt cx="4374306" cy="4069174"/>
          </a:xfrm>
        </p:grpSpPr>
        <p:sp>
          <p:nvSpPr>
            <p:cNvPr id="5" name="环形箭头 4"/>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任意多边形 5"/>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7" name="任意多边形 6"/>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8" name="任意多边形 7"/>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9" name="任意多边形 8"/>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10" name="任意多边形 9"/>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11" name="任意多边形 10"/>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
        <p:nvSpPr>
          <p:cNvPr id="12" name="文本框 11"/>
          <p:cNvSpPr txBox="1"/>
          <p:nvPr/>
        </p:nvSpPr>
        <p:spPr>
          <a:xfrm>
            <a:off x="4522231" y="2716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软件框架</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3" name="十角星 12"/>
          <p:cNvSpPr/>
          <p:nvPr/>
        </p:nvSpPr>
        <p:spPr>
          <a:xfrm>
            <a:off x="7195539" y="130591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       资源，稳定，发展方向</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7429629" y="2483671"/>
            <a:ext cx="3519321"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技术选择</a:t>
            </a:r>
            <a:endParaRPr lang="zh-CN" altLang="en-US" dirty="0">
              <a:latin typeface="微软雅黑 Light" panose="020B0502040204020203" pitchFamily="34" charset="-122"/>
              <a:ea typeface="微软雅黑 Light" panose="020B0502040204020203" pitchFamily="34" charset="-122"/>
            </a:endParaRPr>
          </a:p>
        </p:txBody>
      </p:sp>
      <p:sp>
        <p:nvSpPr>
          <p:cNvPr id="16" name="椭圆 15"/>
          <p:cNvSpPr/>
          <p:nvPr/>
        </p:nvSpPr>
        <p:spPr>
          <a:xfrm>
            <a:off x="6689485" y="235072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1</a:t>
            </a:r>
            <a:endParaRPr lang="zh-CN" altLang="en-US" sz="2400" dirty="0">
              <a:latin typeface="Nexa Light" panose="02000000000000000000" charset="0"/>
              <a:ea typeface="微软雅黑 Light" panose="020B0502040204020203" pitchFamily="34" charset="-122"/>
            </a:endParaRPr>
          </a:p>
        </p:txBody>
      </p:sp>
    </p:spTree>
    <p:extLst>
      <p:ext uri="{BB962C8B-B14F-4D97-AF65-F5344CB8AC3E}">
        <p14:creationId xmlns:p14="http://schemas.microsoft.com/office/powerpoint/2010/main" val="2127145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1871682" y="1325736"/>
            <a:ext cx="936104"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硬件环境</a:t>
            </a:r>
            <a:endParaRPr lang="zh-CN" altLang="en-US" dirty="0"/>
          </a:p>
        </p:txBody>
      </p:sp>
      <p:sp>
        <p:nvSpPr>
          <p:cNvPr id="3" name="五边形 2"/>
          <p:cNvSpPr/>
          <p:nvPr/>
        </p:nvSpPr>
        <p:spPr>
          <a:xfrm>
            <a:off x="1871682" y="4970884"/>
            <a:ext cx="936104"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软件环境</a:t>
            </a:r>
            <a:endParaRPr lang="zh-CN" altLang="en-US" dirty="0"/>
          </a:p>
        </p:txBody>
      </p:sp>
      <p:pic>
        <p:nvPicPr>
          <p:cNvPr id="4" name="图片 3"/>
          <p:cNvPicPr>
            <a:picLocks noChangeAspect="1"/>
          </p:cNvPicPr>
          <p:nvPr/>
        </p:nvPicPr>
        <p:blipFill>
          <a:blip r:embed="rId2"/>
          <a:stretch>
            <a:fillRect/>
          </a:stretch>
        </p:blipFill>
        <p:spPr>
          <a:xfrm>
            <a:off x="3257877" y="810717"/>
            <a:ext cx="5404535" cy="5754469"/>
          </a:xfrm>
          <a:prstGeom prst="rect">
            <a:avLst/>
          </a:prstGeom>
        </p:spPr>
      </p:pic>
      <p:sp>
        <p:nvSpPr>
          <p:cNvPr id="5" name="文本框 4"/>
          <p:cNvSpPr txBox="1"/>
          <p:nvPr/>
        </p:nvSpPr>
        <p:spPr>
          <a:xfrm>
            <a:off x="4560711" y="0"/>
            <a:ext cx="2111022" cy="646331"/>
          </a:xfrm>
          <a:prstGeom prst="rect">
            <a:avLst/>
          </a:prstGeom>
          <a:noFill/>
        </p:spPr>
        <p:txBody>
          <a:bodyPr wrap="square" rtlCol="0">
            <a:spAutoFit/>
          </a:bodyPr>
          <a:lstStyle/>
          <a:p>
            <a:pPr algn="ctr"/>
            <a:r>
              <a:rPr lang="zh-CN" altLang="en-US" sz="3600" dirty="0" smtClean="0">
                <a:solidFill>
                  <a:srgbClr val="F7B902"/>
                </a:solidFill>
                <a:latin typeface="微软雅黑 Light" panose="020B0502040204020203" pitchFamily="34" charset="-122"/>
                <a:ea typeface="微软雅黑 Light" panose="020B0502040204020203" pitchFamily="34" charset="-122"/>
              </a:rPr>
              <a:t>技术比较</a:t>
            </a:r>
            <a:endParaRPr lang="zh-CN" altLang="en-US" sz="3600" dirty="0">
              <a:solidFill>
                <a:srgbClr val="F7B90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13884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437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7291" y="1384343"/>
            <a:ext cx="4648309" cy="3517900"/>
          </a:xfrm>
          <a:prstGeom prst="rect">
            <a:avLst/>
          </a:prstGeom>
        </p:spPr>
      </p:pic>
      <p:sp>
        <p:nvSpPr>
          <p:cNvPr id="43" name="矩形 42"/>
          <p:cNvSpPr/>
          <p:nvPr/>
        </p:nvSpPr>
        <p:spPr>
          <a:xfrm>
            <a:off x="899500" y="2362404"/>
            <a:ext cx="5450500" cy="646331"/>
          </a:xfrm>
          <a:prstGeom prst="rect">
            <a:avLst/>
          </a:prstGeom>
        </p:spPr>
        <p:txBody>
          <a:bodyPr wrap="square">
            <a:spAutoFit/>
          </a:bodyPr>
          <a:lstStyle/>
          <a:p>
            <a:r>
              <a:rPr lang="zh-CN" altLang="en-US" dirty="0" smtClean="0">
                <a:solidFill>
                  <a:srgbClr val="000000"/>
                </a:solidFill>
                <a:latin typeface="Nexa Light" panose="02000000000000000000" charset="0"/>
                <a:ea typeface="微软雅黑" panose="020B0503020204020204" pitchFamily="34" charset="-122"/>
              </a:rPr>
              <a:t>② 模板</a:t>
            </a:r>
            <a:r>
              <a:rPr lang="zh-CN" altLang="en-US" dirty="0">
                <a:solidFill>
                  <a:srgbClr val="000000"/>
                </a:solidFill>
                <a:latin typeface="Nexa Light" panose="02000000000000000000" charset="0"/>
                <a:ea typeface="微软雅黑" panose="020B0503020204020204" pitchFamily="34" charset="-122"/>
              </a:rPr>
              <a:t>功能强大丰富，并且是声明式的，自带了丰富的</a:t>
            </a:r>
            <a:r>
              <a:rPr lang="en-US" altLang="zh-CN" dirty="0">
                <a:solidFill>
                  <a:srgbClr val="000000"/>
                </a:solidFill>
                <a:latin typeface="Nexa Light" panose="02000000000000000000" charset="0"/>
              </a:rPr>
              <a:t>Angular</a:t>
            </a:r>
            <a:r>
              <a:rPr lang="zh-CN" altLang="en-US" dirty="0">
                <a:solidFill>
                  <a:srgbClr val="000000"/>
                </a:solidFill>
                <a:latin typeface="Nexa Light" panose="02000000000000000000" charset="0"/>
                <a:ea typeface="微软雅黑" panose="020B0503020204020204" pitchFamily="34" charset="-122"/>
              </a:rPr>
              <a:t>指令</a:t>
            </a:r>
            <a:endParaRPr lang="zh-CN" altLang="en-US" dirty="0">
              <a:latin typeface="Nexa Light" panose="02000000000000000000" charset="0"/>
            </a:endParaRPr>
          </a:p>
        </p:txBody>
      </p:sp>
      <p:sp>
        <p:nvSpPr>
          <p:cNvPr id="44" name="矩形 43"/>
          <p:cNvSpPr/>
          <p:nvPr/>
        </p:nvSpPr>
        <p:spPr>
          <a:xfrm>
            <a:off x="899500" y="1296752"/>
            <a:ext cx="5450500" cy="923330"/>
          </a:xfrm>
          <a:prstGeom prst="rect">
            <a:avLst/>
          </a:prstGeom>
        </p:spPr>
        <p:txBody>
          <a:bodyPr wrap="square">
            <a:spAutoFit/>
          </a:bodyPr>
          <a:lstStyle/>
          <a:p>
            <a:r>
              <a:rPr lang="zh-CN" altLang="en-US" dirty="0" smtClean="0">
                <a:solidFill>
                  <a:srgbClr val="000000"/>
                </a:solidFill>
                <a:latin typeface="Nexa Light" panose="02000000000000000000" charset="0"/>
                <a:ea typeface="微软雅黑" panose="020B0503020204020204" pitchFamily="34" charset="-122"/>
              </a:rPr>
              <a:t>① 是</a:t>
            </a:r>
            <a:r>
              <a:rPr lang="zh-CN" altLang="en-US" dirty="0">
                <a:solidFill>
                  <a:srgbClr val="000000"/>
                </a:solidFill>
                <a:latin typeface="Nexa Light" panose="02000000000000000000" charset="0"/>
                <a:ea typeface="微软雅黑" panose="020B0503020204020204" pitchFamily="34" charset="-122"/>
              </a:rPr>
              <a:t>一个比较完善的前端</a:t>
            </a:r>
            <a:r>
              <a:rPr lang="en-US" altLang="zh-CN" dirty="0">
                <a:solidFill>
                  <a:srgbClr val="000000"/>
                </a:solidFill>
                <a:latin typeface="Nexa Light" panose="02000000000000000000" charset="0"/>
              </a:rPr>
              <a:t>TMV</a:t>
            </a:r>
            <a:r>
              <a:rPr lang="zh-CN" altLang="en-US" dirty="0">
                <a:solidFill>
                  <a:srgbClr val="000000"/>
                </a:solidFill>
                <a:latin typeface="Nexa Light" panose="02000000000000000000" charset="0"/>
                <a:ea typeface="微软雅黑" panose="020B0503020204020204" pitchFamily="34" charset="-122"/>
              </a:rPr>
              <a:t>框架，包含模板，数据双向绑定，路由，模块化，服务，过滤器，依赖注入等所有功能</a:t>
            </a:r>
            <a:endParaRPr lang="zh-CN" altLang="en-US" dirty="0">
              <a:latin typeface="Nexa Light" panose="02000000000000000000" charset="0"/>
            </a:endParaRPr>
          </a:p>
        </p:txBody>
      </p:sp>
      <p:sp>
        <p:nvSpPr>
          <p:cNvPr id="45" name="矩形 44"/>
          <p:cNvSpPr/>
          <p:nvPr/>
        </p:nvSpPr>
        <p:spPr>
          <a:xfrm>
            <a:off x="899500" y="3309158"/>
            <a:ext cx="5450500" cy="369332"/>
          </a:xfrm>
          <a:prstGeom prst="rect">
            <a:avLst/>
          </a:prstGeom>
        </p:spPr>
        <p:txBody>
          <a:bodyPr wrap="square">
            <a:spAutoFit/>
          </a:bodyPr>
          <a:lstStyle/>
          <a:p>
            <a:r>
              <a:rPr lang="zh-CN" altLang="en-US" dirty="0" smtClean="0">
                <a:solidFill>
                  <a:srgbClr val="000000"/>
                </a:solidFill>
                <a:latin typeface="Nexa Light" panose="02000000000000000000" charset="0"/>
                <a:ea typeface="微软雅黑" panose="020B0503020204020204" pitchFamily="34" charset="-122"/>
              </a:rPr>
              <a:t>③ 自定义</a:t>
            </a:r>
            <a:r>
              <a:rPr lang="en-US" altLang="zh-CN" dirty="0">
                <a:solidFill>
                  <a:srgbClr val="000000"/>
                </a:solidFill>
                <a:latin typeface="Nexa Light" panose="02000000000000000000" charset="0"/>
              </a:rPr>
              <a:t>Directive</a:t>
            </a:r>
            <a:r>
              <a:rPr lang="zh-CN" altLang="en-US" dirty="0">
                <a:solidFill>
                  <a:srgbClr val="000000"/>
                </a:solidFill>
                <a:latin typeface="Nexa Light" panose="02000000000000000000" charset="0"/>
                <a:ea typeface="微软雅黑" panose="020B0503020204020204" pitchFamily="34" charset="-122"/>
              </a:rPr>
              <a:t>，比</a:t>
            </a:r>
            <a:r>
              <a:rPr lang="en-US" altLang="zh-CN" dirty="0">
                <a:solidFill>
                  <a:srgbClr val="000000"/>
                </a:solidFill>
                <a:latin typeface="Nexa Light" panose="02000000000000000000" charset="0"/>
              </a:rPr>
              <a:t>jQuery</a:t>
            </a:r>
            <a:r>
              <a:rPr lang="zh-CN" altLang="en-US" dirty="0">
                <a:solidFill>
                  <a:srgbClr val="000000"/>
                </a:solidFill>
                <a:latin typeface="Nexa Light" panose="02000000000000000000" charset="0"/>
                <a:ea typeface="微软雅黑" panose="020B0503020204020204" pitchFamily="34" charset="-122"/>
              </a:rPr>
              <a:t>插件灵活</a:t>
            </a:r>
            <a:endParaRPr lang="zh-CN" altLang="en-US" dirty="0">
              <a:latin typeface="Nexa Light" panose="02000000000000000000" charset="0"/>
            </a:endParaRPr>
          </a:p>
        </p:txBody>
      </p:sp>
      <p:sp>
        <p:nvSpPr>
          <p:cNvPr id="46" name="矩形 45"/>
          <p:cNvSpPr/>
          <p:nvPr/>
        </p:nvSpPr>
        <p:spPr>
          <a:xfrm>
            <a:off x="899500" y="3978913"/>
            <a:ext cx="5450500" cy="923330"/>
          </a:xfrm>
          <a:prstGeom prst="rect">
            <a:avLst/>
          </a:prstGeom>
        </p:spPr>
        <p:txBody>
          <a:bodyPr wrap="square">
            <a:spAutoFit/>
          </a:bodyPr>
          <a:lstStyle/>
          <a:p>
            <a:r>
              <a:rPr lang="zh-CN" altLang="en-US" dirty="0" smtClean="0">
                <a:solidFill>
                  <a:srgbClr val="000000"/>
                </a:solidFill>
                <a:latin typeface="Nexa Light" panose="02000000000000000000" charset="0"/>
              </a:rPr>
              <a:t>④ </a:t>
            </a:r>
            <a:r>
              <a:rPr lang="en-US" altLang="zh-CN" dirty="0" smtClean="0">
                <a:solidFill>
                  <a:srgbClr val="000000"/>
                </a:solidFill>
                <a:latin typeface="Nexa Light" panose="02000000000000000000" charset="0"/>
              </a:rPr>
              <a:t>ng</a:t>
            </a:r>
            <a:r>
              <a:rPr lang="zh-CN" altLang="en-US" dirty="0">
                <a:solidFill>
                  <a:srgbClr val="000000"/>
                </a:solidFill>
                <a:latin typeface="Nexa Light" panose="02000000000000000000" charset="0"/>
                <a:ea typeface="微软雅黑" panose="020B0503020204020204" pitchFamily="34" charset="-122"/>
              </a:rPr>
              <a:t>模块化比较大胆的引入了</a:t>
            </a:r>
            <a:r>
              <a:rPr lang="en-US" altLang="zh-CN" dirty="0">
                <a:solidFill>
                  <a:srgbClr val="000000"/>
                </a:solidFill>
                <a:latin typeface="Nexa Light" panose="02000000000000000000" charset="0"/>
                <a:ea typeface="微软雅黑" panose="020B0503020204020204" pitchFamily="34" charset="-122"/>
              </a:rPr>
              <a:t>Java</a:t>
            </a:r>
            <a:r>
              <a:rPr lang="zh-CN" altLang="en-US" dirty="0">
                <a:solidFill>
                  <a:srgbClr val="000000"/>
                </a:solidFill>
                <a:latin typeface="Nexa Light" panose="02000000000000000000" charset="0"/>
                <a:ea typeface="微软雅黑" panose="020B0503020204020204" pitchFamily="34" charset="-122"/>
              </a:rPr>
              <a:t>的一些东西（依赖注入），能够很容易的写出可复用的代码，对于敏捷开发的团队来说非常有帮助</a:t>
            </a:r>
            <a:r>
              <a:rPr lang="zh-CN" altLang="en-US" dirty="0" smtClean="0">
                <a:solidFill>
                  <a:srgbClr val="000000"/>
                </a:solidFill>
                <a:latin typeface="Nexa Light" panose="02000000000000000000" charset="0"/>
                <a:ea typeface="微软雅黑" panose="020B0503020204020204" pitchFamily="34" charset="-122"/>
              </a:rPr>
              <a:t>。（前端复用性极高）</a:t>
            </a:r>
            <a:endParaRPr lang="zh-CN" altLang="en-US" dirty="0">
              <a:latin typeface="Nexa Light" panose="02000000000000000000" charset="0"/>
            </a:endParaRPr>
          </a:p>
        </p:txBody>
      </p:sp>
      <p:sp>
        <p:nvSpPr>
          <p:cNvPr id="48" name="文本框 47"/>
          <p:cNvSpPr txBox="1"/>
          <p:nvPr/>
        </p:nvSpPr>
        <p:spPr>
          <a:xfrm>
            <a:off x="4663179" y="242124"/>
            <a:ext cx="3067664" cy="707886"/>
          </a:xfrm>
          <a:prstGeom prst="rect">
            <a:avLst/>
          </a:prstGeom>
          <a:noFill/>
        </p:spPr>
        <p:txBody>
          <a:bodyPr wrap="square" rtlCol="0">
            <a:spAutoFit/>
          </a:bodyPr>
          <a:lstStyle/>
          <a:p>
            <a:pPr algn="ctr"/>
            <a:r>
              <a:rPr lang="en-US" altLang="zh-CN" sz="4000" dirty="0" smtClean="0">
                <a:solidFill>
                  <a:srgbClr val="F7B902"/>
                </a:solidFill>
                <a:latin typeface="Nexa Light" panose="02000000000000000000" pitchFamily="2" charset="0"/>
              </a:rPr>
              <a:t>AngularJS</a:t>
            </a:r>
            <a:endParaRPr lang="zh-CN" altLang="en-US" sz="4000" dirty="0">
              <a:solidFill>
                <a:srgbClr val="F7B902"/>
              </a:solidFill>
              <a:latin typeface="Nexa Light" panose="02000000000000000000" pitchFamily="2" charset="0"/>
            </a:endParaRPr>
          </a:p>
        </p:txBody>
      </p:sp>
    </p:spTree>
    <p:extLst>
      <p:ext uri="{BB962C8B-B14F-4D97-AF65-F5344CB8AC3E}">
        <p14:creationId xmlns:p14="http://schemas.microsoft.com/office/powerpoint/2010/main" val="1509560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72066" y="5082342"/>
            <a:ext cx="10236200" cy="1200329"/>
          </a:xfrm>
          <a:prstGeom prst="rect">
            <a:avLst/>
          </a:prstGeom>
        </p:spPr>
        <p:txBody>
          <a:bodyPr wrap="square">
            <a:spAutoFit/>
          </a:bodyPr>
          <a:lstStyle/>
          <a:p>
            <a:r>
              <a:rPr lang="zh-CN" altLang="en-US" dirty="0">
                <a:solidFill>
                  <a:srgbClr val="000000"/>
                </a:solidFill>
                <a:latin typeface="微软雅黑 Light" panose="020B0502040204020203" pitchFamily="34" charset="-122"/>
                <a:ea typeface="微软雅黑 Light" panose="020B0502040204020203" pitchFamily="34" charset="-122"/>
              </a:rPr>
              <a:t>报表展示使用</a:t>
            </a:r>
            <a:r>
              <a:rPr lang="en-US" altLang="zh-CN" dirty="0">
                <a:solidFill>
                  <a:srgbClr val="000000"/>
                </a:solidFill>
                <a:latin typeface="微软雅黑 Light" panose="020B0502040204020203" pitchFamily="34" charset="-122"/>
                <a:ea typeface="微软雅黑 Light" panose="020B0502040204020203" pitchFamily="34" charset="-122"/>
              </a:rPr>
              <a:t>echarts</a:t>
            </a:r>
            <a:r>
              <a:rPr lang="zh-CN" altLang="en-US" dirty="0">
                <a:solidFill>
                  <a:srgbClr val="000000"/>
                </a:solidFill>
                <a:latin typeface="微软雅黑 Light" panose="020B0502040204020203" pitchFamily="34" charset="-122"/>
                <a:ea typeface="微软雅黑 Light" panose="020B0502040204020203" pitchFamily="34" charset="-122"/>
              </a:rPr>
              <a:t>一个纯</a:t>
            </a:r>
            <a:r>
              <a:rPr lang="en-US" altLang="zh-CN" dirty="0">
                <a:solidFill>
                  <a:srgbClr val="000000"/>
                </a:solidFill>
                <a:latin typeface="微软雅黑 Light" panose="020B0502040204020203" pitchFamily="34" charset="-122"/>
                <a:ea typeface="微软雅黑 Light" panose="020B0502040204020203" pitchFamily="34" charset="-122"/>
              </a:rPr>
              <a:t>Javascript</a:t>
            </a:r>
            <a:r>
              <a:rPr lang="zh-CN" altLang="en-US" dirty="0">
                <a:solidFill>
                  <a:srgbClr val="000000"/>
                </a:solidFill>
                <a:latin typeface="微软雅黑 Light" panose="020B0502040204020203" pitchFamily="34" charset="-122"/>
                <a:ea typeface="微软雅黑 Light" panose="020B0502040204020203" pitchFamily="34" charset="-122"/>
              </a:rPr>
              <a:t>的图表库，可以流畅的运行在</a:t>
            </a:r>
            <a:r>
              <a:rPr lang="en-US" altLang="zh-CN" dirty="0">
                <a:solidFill>
                  <a:srgbClr val="000000"/>
                </a:solidFill>
                <a:latin typeface="微软雅黑 Light" panose="020B0502040204020203" pitchFamily="34" charset="-122"/>
                <a:ea typeface="微软雅黑 Light" panose="020B0502040204020203" pitchFamily="34" charset="-122"/>
              </a:rPr>
              <a:t>PC</a:t>
            </a:r>
            <a:r>
              <a:rPr lang="zh-CN" altLang="en-US" dirty="0">
                <a:solidFill>
                  <a:srgbClr val="000000"/>
                </a:solidFill>
                <a:latin typeface="微软雅黑 Light" panose="020B0502040204020203" pitchFamily="34" charset="-122"/>
                <a:ea typeface="微软雅黑 Light" panose="020B0502040204020203" pitchFamily="34" charset="-122"/>
              </a:rPr>
              <a:t>和移动设备上，兼容当前绝大部分浏览器（</a:t>
            </a:r>
            <a:r>
              <a:rPr lang="en-US" altLang="zh-CN" dirty="0">
                <a:solidFill>
                  <a:srgbClr val="000000"/>
                </a:solidFill>
                <a:latin typeface="微软雅黑 Light" panose="020B0502040204020203" pitchFamily="34" charset="-122"/>
                <a:ea typeface="微软雅黑 Light" panose="020B0502040204020203" pitchFamily="34" charset="-122"/>
              </a:rPr>
              <a:t>IE6/7/8/9/10/11</a:t>
            </a:r>
            <a:r>
              <a:rPr lang="zh-CN" altLang="en-US" dirty="0">
                <a:solidFill>
                  <a:srgbClr val="000000"/>
                </a:solidFill>
                <a:latin typeface="微软雅黑 Light" panose="020B0502040204020203" pitchFamily="34" charset="-122"/>
                <a:ea typeface="微软雅黑 Light" panose="020B0502040204020203" pitchFamily="34" charset="-122"/>
              </a:rPr>
              <a:t>，</a:t>
            </a:r>
            <a:r>
              <a:rPr lang="en-US" altLang="zh-CN" dirty="0">
                <a:solidFill>
                  <a:srgbClr val="000000"/>
                </a:solidFill>
                <a:latin typeface="微软雅黑 Light" panose="020B0502040204020203" pitchFamily="34" charset="-122"/>
                <a:ea typeface="微软雅黑 Light" panose="020B0502040204020203" pitchFamily="34" charset="-122"/>
              </a:rPr>
              <a:t>chrome</a:t>
            </a:r>
            <a:r>
              <a:rPr lang="zh-CN" altLang="en-US" dirty="0">
                <a:solidFill>
                  <a:srgbClr val="000000"/>
                </a:solidFill>
                <a:latin typeface="微软雅黑 Light" panose="020B0502040204020203" pitchFamily="34" charset="-122"/>
                <a:ea typeface="微软雅黑 Light" panose="020B0502040204020203" pitchFamily="34" charset="-122"/>
              </a:rPr>
              <a:t>，</a:t>
            </a:r>
            <a:r>
              <a:rPr lang="en-US" altLang="zh-CN" dirty="0">
                <a:solidFill>
                  <a:srgbClr val="000000"/>
                </a:solidFill>
                <a:latin typeface="微软雅黑 Light" panose="020B0502040204020203" pitchFamily="34" charset="-122"/>
                <a:ea typeface="微软雅黑 Light" panose="020B0502040204020203" pitchFamily="34" charset="-122"/>
              </a:rPr>
              <a:t>firefox</a:t>
            </a:r>
            <a:r>
              <a:rPr lang="zh-CN" altLang="en-US" dirty="0">
                <a:solidFill>
                  <a:srgbClr val="000000"/>
                </a:solidFill>
                <a:latin typeface="微软雅黑 Light" panose="020B0502040204020203" pitchFamily="34" charset="-122"/>
                <a:ea typeface="微软雅黑 Light" panose="020B0502040204020203" pitchFamily="34" charset="-122"/>
              </a:rPr>
              <a:t>，</a:t>
            </a:r>
            <a:r>
              <a:rPr lang="en-US" altLang="zh-CN" dirty="0">
                <a:solidFill>
                  <a:srgbClr val="000000"/>
                </a:solidFill>
                <a:latin typeface="微软雅黑 Light" panose="020B0502040204020203" pitchFamily="34" charset="-122"/>
                <a:ea typeface="微软雅黑 Light" panose="020B0502040204020203" pitchFamily="34" charset="-122"/>
              </a:rPr>
              <a:t>Safari</a:t>
            </a:r>
            <a:r>
              <a:rPr lang="zh-CN" altLang="en-US" dirty="0">
                <a:solidFill>
                  <a:srgbClr val="000000"/>
                </a:solidFill>
                <a:latin typeface="微软雅黑 Light" panose="020B0502040204020203" pitchFamily="34" charset="-122"/>
                <a:ea typeface="微软雅黑 Light" panose="020B0502040204020203" pitchFamily="34" charset="-122"/>
              </a:rPr>
              <a:t>等），底层依赖轻量级的</a:t>
            </a:r>
            <a:r>
              <a:rPr lang="en-US" altLang="zh-CN" dirty="0">
                <a:solidFill>
                  <a:srgbClr val="000000"/>
                </a:solidFill>
                <a:latin typeface="微软雅黑 Light" panose="020B0502040204020203" pitchFamily="34" charset="-122"/>
                <a:ea typeface="微软雅黑 Light" panose="020B0502040204020203" pitchFamily="34" charset="-122"/>
              </a:rPr>
              <a:t>Canvas</a:t>
            </a:r>
            <a:r>
              <a:rPr lang="zh-CN" altLang="en-US" dirty="0">
                <a:solidFill>
                  <a:srgbClr val="000000"/>
                </a:solidFill>
                <a:latin typeface="微软雅黑 Light" panose="020B0502040204020203" pitchFamily="34" charset="-122"/>
                <a:ea typeface="微软雅黑 Light" panose="020B0502040204020203" pitchFamily="34" charset="-122"/>
              </a:rPr>
              <a:t>类库</a:t>
            </a:r>
            <a:r>
              <a:rPr lang="en-US" altLang="zh-CN" dirty="0">
                <a:solidFill>
                  <a:srgbClr val="000000"/>
                </a:solidFill>
                <a:latin typeface="微软雅黑 Light" panose="020B0502040204020203" pitchFamily="34" charset="-122"/>
                <a:ea typeface="微软雅黑 Light" panose="020B0502040204020203" pitchFamily="34" charset="-122"/>
              </a:rPr>
              <a:t>ZRender</a:t>
            </a:r>
            <a:r>
              <a:rPr lang="zh-CN" altLang="en-US" dirty="0">
                <a:solidFill>
                  <a:srgbClr val="000000"/>
                </a:solidFill>
                <a:latin typeface="微软雅黑 Light" panose="020B0502040204020203" pitchFamily="34" charset="-122"/>
                <a:ea typeface="微软雅黑 Light" panose="020B0502040204020203" pitchFamily="34" charset="-122"/>
              </a:rPr>
              <a:t>，提供直观，生动，可交互，可高度个性化定制的数据可视化图表。创新的拖拽重计算、数据视图、值域漫游等特性大大增强了用户体验，赋予了用户对数据进行挖掘、整合的能力</a:t>
            </a:r>
            <a:endParaRPr lang="zh-CN" altLang="en-US" dirty="0">
              <a:latin typeface="微软雅黑 Light" panose="020B0502040204020203" pitchFamily="34" charset="-122"/>
              <a:ea typeface="微软雅黑 Light" panose="020B0502040204020203" pitchFamily="34" charset="-122"/>
            </a:endParaRP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236" y="992921"/>
            <a:ext cx="8459861" cy="395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4358379" y="0"/>
            <a:ext cx="3067664" cy="707886"/>
          </a:xfrm>
          <a:prstGeom prst="rect">
            <a:avLst/>
          </a:prstGeom>
          <a:noFill/>
        </p:spPr>
        <p:txBody>
          <a:bodyPr wrap="square" rtlCol="0">
            <a:spAutoFit/>
          </a:bodyPr>
          <a:lstStyle/>
          <a:p>
            <a:pPr algn="ctr"/>
            <a:r>
              <a:rPr lang="en-US" altLang="zh-CN" sz="4000" dirty="0" smtClean="0">
                <a:solidFill>
                  <a:srgbClr val="F7B902"/>
                </a:solidFill>
                <a:latin typeface="Nexa Light" panose="02000000000000000000" pitchFamily="2" charset="0"/>
              </a:rPr>
              <a:t>ECharts</a:t>
            </a:r>
            <a:endParaRPr lang="zh-CN" altLang="en-US" sz="4000" dirty="0">
              <a:solidFill>
                <a:srgbClr val="F7B902"/>
              </a:solidFill>
              <a:latin typeface="Nexa Light" panose="02000000000000000000" pitchFamily="2" charset="0"/>
            </a:endParaRPr>
          </a:p>
        </p:txBody>
      </p:sp>
    </p:spTree>
    <p:extLst>
      <p:ext uri="{BB962C8B-B14F-4D97-AF65-F5344CB8AC3E}">
        <p14:creationId xmlns:p14="http://schemas.microsoft.com/office/powerpoint/2010/main" val="3363679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剪去单角的矩形 83"/>
          <p:cNvSpPr/>
          <p:nvPr/>
        </p:nvSpPr>
        <p:spPr>
          <a:xfrm>
            <a:off x="8610755" y="3227088"/>
            <a:ext cx="1433622" cy="735477"/>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solidFill>
                  <a:schemeClr val="tx1"/>
                </a:solidFill>
                <a:latin typeface="微软雅黑 Light" panose="020B0502040204020203" pitchFamily="34" charset="-122"/>
                <a:ea typeface="微软雅黑 Light" panose="020B0502040204020203" pitchFamily="34" charset="-122"/>
              </a:rPr>
              <a:t>阿</a:t>
            </a:r>
            <a:r>
              <a:rPr lang="zh-CN" altLang="en-US" sz="1400" dirty="0">
                <a:solidFill>
                  <a:schemeClr val="tx1"/>
                </a:solidFill>
                <a:latin typeface="微软雅黑 Light" panose="020B0502040204020203" pitchFamily="34" charset="-122"/>
                <a:ea typeface="微软雅黑 Light" panose="020B0502040204020203" pitchFamily="34" charset="-122"/>
              </a:rPr>
              <a:t>里云</a:t>
            </a:r>
            <a:r>
              <a:rPr lang="en-US" altLang="zh-CN" sz="1400" dirty="0" smtClean="0">
                <a:solidFill>
                  <a:schemeClr val="tx1"/>
                </a:solidFill>
                <a:latin typeface="微软雅黑 Light" panose="020B0502040204020203" pitchFamily="34" charset="-122"/>
                <a:ea typeface="微软雅黑 Light" panose="020B0502040204020203" pitchFamily="34" charset="-122"/>
              </a:rPr>
              <a:t>RDS</a:t>
            </a: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131" name="右箭头标注 130"/>
          <p:cNvSpPr/>
          <p:nvPr/>
        </p:nvSpPr>
        <p:spPr>
          <a:xfrm rot="10800000">
            <a:off x="2413983" y="1390723"/>
            <a:ext cx="7909429" cy="1063979"/>
          </a:xfrm>
          <a:prstGeom prst="rightArrowCallout">
            <a:avLst>
              <a:gd name="adj1" fmla="val 25000"/>
              <a:gd name="adj2" fmla="val 25000"/>
              <a:gd name="adj3" fmla="val 25000"/>
              <a:gd name="adj4" fmla="val 82846"/>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剪去单角的矩形 137"/>
          <p:cNvSpPr/>
          <p:nvPr/>
        </p:nvSpPr>
        <p:spPr>
          <a:xfrm>
            <a:off x="7022000" y="3227088"/>
            <a:ext cx="1286974" cy="735477"/>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solidFill>
                  <a:schemeClr val="tx1"/>
                </a:solidFill>
                <a:latin typeface="微软雅黑 Light" panose="020B0502040204020203" pitchFamily="34" charset="-122"/>
                <a:ea typeface="微软雅黑 Light" panose="020B0502040204020203" pitchFamily="34" charset="-122"/>
              </a:rPr>
              <a:t>阿</a:t>
            </a:r>
            <a:r>
              <a:rPr lang="zh-CN" altLang="en-US" sz="1400" dirty="0">
                <a:solidFill>
                  <a:schemeClr val="tx1"/>
                </a:solidFill>
                <a:latin typeface="微软雅黑 Light" panose="020B0502040204020203" pitchFamily="34" charset="-122"/>
                <a:ea typeface="微软雅黑 Light" panose="020B0502040204020203" pitchFamily="34" charset="-122"/>
              </a:rPr>
              <a:t>里</a:t>
            </a:r>
            <a:r>
              <a:rPr lang="zh-CN" altLang="en-US" sz="1400" dirty="0" smtClean="0">
                <a:solidFill>
                  <a:schemeClr val="tx1"/>
                </a:solidFill>
                <a:latin typeface="微软雅黑 Light" panose="020B0502040204020203" pitchFamily="34" charset="-122"/>
                <a:ea typeface="微软雅黑 Light" panose="020B0502040204020203" pitchFamily="34" charset="-122"/>
              </a:rPr>
              <a:t>云缓存</a:t>
            </a:r>
            <a:r>
              <a:rPr lang="en-US" altLang="zh-CN" sz="1400" dirty="0" smtClean="0">
                <a:solidFill>
                  <a:schemeClr val="tx1"/>
                </a:solidFill>
                <a:latin typeface="微软雅黑 Light" panose="020B0502040204020203" pitchFamily="34" charset="-122"/>
                <a:ea typeface="微软雅黑 Light" panose="020B0502040204020203" pitchFamily="34" charset="-122"/>
              </a:rPr>
              <a:t>Redis</a:t>
            </a: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140" name="右箭头标注 139"/>
          <p:cNvSpPr/>
          <p:nvPr/>
        </p:nvSpPr>
        <p:spPr>
          <a:xfrm rot="10800000">
            <a:off x="2413983" y="3040327"/>
            <a:ext cx="7909428" cy="1130300"/>
          </a:xfrm>
          <a:prstGeom prst="rightArrowCallout">
            <a:avLst>
              <a:gd name="adj1" fmla="val 25000"/>
              <a:gd name="adj2" fmla="val 25000"/>
              <a:gd name="adj3" fmla="val 25000"/>
              <a:gd name="adj4" fmla="val 82846"/>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剪去单角的矩形 147"/>
          <p:cNvSpPr/>
          <p:nvPr/>
        </p:nvSpPr>
        <p:spPr>
          <a:xfrm>
            <a:off x="5609880" y="3227088"/>
            <a:ext cx="1110340" cy="735477"/>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solidFill>
                  <a:schemeClr val="tx1"/>
                </a:solidFill>
                <a:latin typeface="微软雅黑 Light" panose="020B0502040204020203" pitchFamily="34" charset="-122"/>
                <a:ea typeface="微软雅黑 Light" panose="020B0502040204020203" pitchFamily="34" charset="-122"/>
              </a:rPr>
              <a:t>RabbitMQ</a:t>
            </a:r>
            <a:endParaRPr lang="en-US" altLang="zh-CN" sz="1400" dirty="0">
              <a:solidFill>
                <a:schemeClr val="tx1"/>
              </a:solidFill>
              <a:latin typeface="微软雅黑 Light" panose="020B0502040204020203" pitchFamily="34" charset="-122"/>
              <a:ea typeface="微软雅黑 Light" panose="020B0502040204020203" pitchFamily="34" charset="-122"/>
            </a:endParaRPr>
          </a:p>
          <a:p>
            <a:pPr algn="ctr"/>
            <a:r>
              <a:rPr lang="zh-CN" altLang="en-US" sz="1400" dirty="0">
                <a:solidFill>
                  <a:schemeClr val="tx1"/>
                </a:solidFill>
                <a:latin typeface="微软雅黑 Light" panose="020B0502040204020203" pitchFamily="34" charset="-122"/>
                <a:ea typeface="微软雅黑 Light" panose="020B0502040204020203" pitchFamily="34" charset="-122"/>
              </a:rPr>
              <a:t>集群</a:t>
            </a:r>
          </a:p>
        </p:txBody>
      </p:sp>
      <p:sp>
        <p:nvSpPr>
          <p:cNvPr id="149" name="圆角矩形 148"/>
          <p:cNvSpPr/>
          <p:nvPr/>
        </p:nvSpPr>
        <p:spPr>
          <a:xfrm>
            <a:off x="493931" y="1597957"/>
            <a:ext cx="1574800" cy="78797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SASS</a:t>
            </a:r>
            <a:r>
              <a:rPr lang="zh-CN" altLang="en-US" dirty="0" smtClean="0"/>
              <a:t>服务</a:t>
            </a:r>
            <a:endParaRPr lang="zh-CN" altLang="en-US" dirty="0"/>
          </a:p>
        </p:txBody>
      </p:sp>
      <p:sp>
        <p:nvSpPr>
          <p:cNvPr id="150" name="圆角矩形 149"/>
          <p:cNvSpPr/>
          <p:nvPr/>
        </p:nvSpPr>
        <p:spPr>
          <a:xfrm>
            <a:off x="493931" y="3227070"/>
            <a:ext cx="1574800" cy="78797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PASS</a:t>
            </a:r>
            <a:r>
              <a:rPr lang="zh-CN" altLang="en-US" dirty="0" smtClean="0"/>
              <a:t>服务</a:t>
            </a:r>
            <a:endParaRPr lang="zh-CN" altLang="en-US" dirty="0"/>
          </a:p>
        </p:txBody>
      </p:sp>
      <p:sp>
        <p:nvSpPr>
          <p:cNvPr id="151" name="右箭头标注 150"/>
          <p:cNvSpPr/>
          <p:nvPr/>
        </p:nvSpPr>
        <p:spPr>
          <a:xfrm rot="10800000">
            <a:off x="2413983" y="4698835"/>
            <a:ext cx="7909428" cy="1001372"/>
          </a:xfrm>
          <a:prstGeom prst="rightArrowCallout">
            <a:avLst>
              <a:gd name="adj1" fmla="val 25000"/>
              <a:gd name="adj2" fmla="val 25000"/>
              <a:gd name="adj3" fmla="val 25000"/>
              <a:gd name="adj4" fmla="val 82846"/>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同侧圆角矩形 15"/>
          <p:cNvSpPr/>
          <p:nvPr/>
        </p:nvSpPr>
        <p:spPr>
          <a:xfrm>
            <a:off x="7669842" y="4964571"/>
            <a:ext cx="2082201" cy="469900"/>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阿里云服务器</a:t>
            </a:r>
            <a:endParaRPr lang="zh-CN" altLang="en-US" dirty="0">
              <a:latin typeface="微软雅黑 Light" panose="020B0502040204020203" pitchFamily="34" charset="-122"/>
              <a:ea typeface="微软雅黑 Light" panose="020B0502040204020203" pitchFamily="34" charset="-122"/>
            </a:endParaRPr>
          </a:p>
        </p:txBody>
      </p:sp>
      <p:sp>
        <p:nvSpPr>
          <p:cNvPr id="152" name="圆角矩形 151"/>
          <p:cNvSpPr/>
          <p:nvPr/>
        </p:nvSpPr>
        <p:spPr>
          <a:xfrm>
            <a:off x="493931" y="4821114"/>
            <a:ext cx="1574800" cy="78797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IASS</a:t>
            </a:r>
            <a:r>
              <a:rPr lang="zh-CN" altLang="en-US" dirty="0" smtClean="0"/>
              <a:t>服务</a:t>
            </a:r>
            <a:endParaRPr lang="zh-CN" altLang="en-US" dirty="0"/>
          </a:p>
        </p:txBody>
      </p:sp>
      <p:sp>
        <p:nvSpPr>
          <p:cNvPr id="17" name="圆角矩形 16"/>
          <p:cNvSpPr/>
          <p:nvPr/>
        </p:nvSpPr>
        <p:spPr>
          <a:xfrm>
            <a:off x="3910919" y="1597957"/>
            <a:ext cx="1150097" cy="6495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CRM7</a:t>
            </a:r>
            <a:r>
              <a:rPr lang="zh-CN" altLang="en-US" sz="1400" dirty="0" smtClean="0">
                <a:latin typeface="微软雅黑 Light" panose="020B0502040204020203" pitchFamily="34" charset="-122"/>
                <a:ea typeface="微软雅黑 Light" panose="020B0502040204020203" pitchFamily="34" charset="-122"/>
              </a:rPr>
              <a:t>商户后台管理</a:t>
            </a:r>
            <a:endParaRPr lang="zh-CN" altLang="en-US" sz="1400" dirty="0">
              <a:latin typeface="微软雅黑 Light" panose="020B0502040204020203" pitchFamily="34" charset="-122"/>
              <a:ea typeface="微软雅黑 Light" panose="020B0502040204020203" pitchFamily="34" charset="-122"/>
            </a:endParaRPr>
          </a:p>
        </p:txBody>
      </p:sp>
      <p:sp>
        <p:nvSpPr>
          <p:cNvPr id="156" name="圆角矩形 155"/>
          <p:cNvSpPr/>
          <p:nvPr/>
        </p:nvSpPr>
        <p:spPr>
          <a:xfrm>
            <a:off x="5325776" y="1597957"/>
            <a:ext cx="1110064" cy="6495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CRM7</a:t>
            </a:r>
            <a:r>
              <a:rPr lang="zh-CN" altLang="en-US" sz="1400" dirty="0" smtClean="0">
                <a:latin typeface="微软雅黑 Light" panose="020B0502040204020203" pitchFamily="34" charset="-122"/>
                <a:ea typeface="微软雅黑 Light" panose="020B0502040204020203" pitchFamily="34" charset="-122"/>
              </a:rPr>
              <a:t>营销后台管理</a:t>
            </a:r>
            <a:endParaRPr lang="zh-CN" altLang="en-US" sz="1400" dirty="0">
              <a:latin typeface="微软雅黑 Light" panose="020B0502040204020203" pitchFamily="34" charset="-122"/>
              <a:ea typeface="微软雅黑 Light" panose="020B0502040204020203" pitchFamily="34" charset="-122"/>
            </a:endParaRPr>
          </a:p>
        </p:txBody>
      </p:sp>
      <p:sp>
        <p:nvSpPr>
          <p:cNvPr id="158" name="圆角矩形 157"/>
          <p:cNvSpPr/>
          <p:nvPr/>
        </p:nvSpPr>
        <p:spPr>
          <a:xfrm>
            <a:off x="6700600" y="1597957"/>
            <a:ext cx="1110064" cy="6495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CRM7</a:t>
            </a:r>
            <a:r>
              <a:rPr lang="zh-CN" altLang="en-US" sz="1400" dirty="0">
                <a:latin typeface="微软雅黑 Light" panose="020B0502040204020203" pitchFamily="34" charset="-122"/>
                <a:ea typeface="微软雅黑 Light" panose="020B0502040204020203" pitchFamily="34" charset="-122"/>
              </a:rPr>
              <a:t>报表</a:t>
            </a:r>
            <a:r>
              <a:rPr lang="zh-CN" altLang="en-US" sz="1400" dirty="0" smtClean="0">
                <a:latin typeface="微软雅黑 Light" panose="020B0502040204020203" pitchFamily="34" charset="-122"/>
                <a:ea typeface="微软雅黑 Light" panose="020B0502040204020203" pitchFamily="34" charset="-122"/>
              </a:rPr>
              <a:t>管理</a:t>
            </a:r>
            <a:endParaRPr lang="zh-CN" altLang="en-US" sz="1400" dirty="0">
              <a:latin typeface="微软雅黑 Light" panose="020B0502040204020203" pitchFamily="34" charset="-122"/>
              <a:ea typeface="微软雅黑 Light" panose="020B0502040204020203" pitchFamily="34" charset="-122"/>
            </a:endParaRPr>
          </a:p>
        </p:txBody>
      </p:sp>
      <p:sp>
        <p:nvSpPr>
          <p:cNvPr id="159" name="圆角矩形 158"/>
          <p:cNvSpPr/>
          <p:nvPr/>
        </p:nvSpPr>
        <p:spPr>
          <a:xfrm>
            <a:off x="8075424" y="1597957"/>
            <a:ext cx="1110064" cy="6495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CRM7</a:t>
            </a:r>
            <a:r>
              <a:rPr lang="zh-CN" altLang="en-US" sz="1400" dirty="0" smtClean="0">
                <a:latin typeface="微软雅黑 Light" panose="020B0502040204020203" pitchFamily="34" charset="-122"/>
                <a:ea typeface="微软雅黑 Light" panose="020B0502040204020203" pitchFamily="34" charset="-122"/>
              </a:rPr>
              <a:t>交易管理</a:t>
            </a:r>
            <a:endParaRPr lang="zh-CN" altLang="en-US" sz="1400" dirty="0">
              <a:latin typeface="微软雅黑 Light" panose="020B0502040204020203" pitchFamily="34" charset="-122"/>
              <a:ea typeface="微软雅黑 Light" panose="020B0502040204020203" pitchFamily="34" charset="-122"/>
            </a:endParaRPr>
          </a:p>
        </p:txBody>
      </p:sp>
      <p:sp>
        <p:nvSpPr>
          <p:cNvPr id="160" name="圆角矩形 159"/>
          <p:cNvSpPr/>
          <p:nvPr/>
        </p:nvSpPr>
        <p:spPr>
          <a:xfrm>
            <a:off x="9450247" y="1597957"/>
            <a:ext cx="730551" cy="6495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CRM7</a:t>
            </a:r>
          </a:p>
          <a:p>
            <a:pPr algn="ctr"/>
            <a:r>
              <a:rPr lang="en-US" altLang="zh-CN" sz="1400" dirty="0" smtClean="0">
                <a:latin typeface="微软雅黑 Light" panose="020B0502040204020203" pitchFamily="34" charset="-122"/>
                <a:ea typeface="微软雅黑 Light" panose="020B0502040204020203" pitchFamily="34" charset="-122"/>
              </a:rPr>
              <a:t>API</a:t>
            </a:r>
            <a:endParaRPr lang="zh-CN" altLang="en-US" sz="1400" dirty="0">
              <a:latin typeface="微软雅黑 Light" panose="020B0502040204020203" pitchFamily="34" charset="-122"/>
              <a:ea typeface="微软雅黑 Light" panose="020B0502040204020203" pitchFamily="34" charset="-122"/>
            </a:endParaRPr>
          </a:p>
        </p:txBody>
      </p:sp>
      <p:sp>
        <p:nvSpPr>
          <p:cNvPr id="161" name="同侧圆角矩形 160"/>
          <p:cNvSpPr/>
          <p:nvPr/>
        </p:nvSpPr>
        <p:spPr>
          <a:xfrm>
            <a:off x="4679287" y="4964571"/>
            <a:ext cx="2037730" cy="469900"/>
          </a:xfrm>
          <a:prstGeom prst="round2Same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微软雅黑 Light" panose="020B0502040204020203" pitchFamily="34" charset="-122"/>
                <a:ea typeface="微软雅黑 Light" panose="020B0502040204020203" pitchFamily="34" charset="-122"/>
              </a:rPr>
              <a:t>阿里云网络</a:t>
            </a:r>
            <a:endParaRPr lang="zh-CN" altLang="en-US" dirty="0">
              <a:latin typeface="微软雅黑 Light" panose="020B0502040204020203" pitchFamily="34" charset="-122"/>
              <a:ea typeface="微软雅黑 Light" panose="020B0502040204020203" pitchFamily="34" charset="-122"/>
            </a:endParaRPr>
          </a:p>
        </p:txBody>
      </p:sp>
      <p:sp>
        <p:nvSpPr>
          <p:cNvPr id="162" name="剪去单角的矩形 161"/>
          <p:cNvSpPr/>
          <p:nvPr/>
        </p:nvSpPr>
        <p:spPr>
          <a:xfrm>
            <a:off x="4197760" y="3201556"/>
            <a:ext cx="1110340" cy="735477"/>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solidFill>
                  <a:schemeClr val="tx1"/>
                </a:solidFill>
                <a:latin typeface="微软雅黑 Light" panose="020B0502040204020203" pitchFamily="34" charset="-122"/>
                <a:ea typeface="微软雅黑 Light" panose="020B0502040204020203" pitchFamily="34" charset="-122"/>
              </a:rPr>
              <a:t>阿里云</a:t>
            </a:r>
            <a:r>
              <a:rPr lang="en-US" altLang="zh-CN" sz="1400" dirty="0" smtClean="0">
                <a:solidFill>
                  <a:schemeClr val="tx1"/>
                </a:solidFill>
                <a:latin typeface="微软雅黑 Light" panose="020B0502040204020203" pitchFamily="34" charset="-122"/>
                <a:ea typeface="微软雅黑 Light" panose="020B0502040204020203" pitchFamily="34" charset="-122"/>
              </a:rPr>
              <a:t>OSS</a:t>
            </a:r>
            <a:endParaRPr lang="zh-CN" altLang="en-US" sz="1400" dirty="0">
              <a:solidFill>
                <a:schemeClr val="tx1"/>
              </a:solidFill>
              <a:latin typeface="微软雅黑 Light" panose="020B0502040204020203" pitchFamily="34" charset="-122"/>
              <a:ea typeface="微软雅黑 Light" panose="020B0502040204020203" pitchFamily="34" charset="-122"/>
            </a:endParaRPr>
          </a:p>
        </p:txBody>
      </p:sp>
      <p:sp>
        <p:nvSpPr>
          <p:cNvPr id="163" name="文本框 162"/>
          <p:cNvSpPr txBox="1"/>
          <p:nvPr/>
        </p:nvSpPr>
        <p:spPr>
          <a:xfrm>
            <a:off x="3630312" y="154629"/>
            <a:ext cx="4699000" cy="707886"/>
          </a:xfrm>
          <a:prstGeom prst="rect">
            <a:avLst/>
          </a:prstGeom>
          <a:noFill/>
        </p:spPr>
        <p:txBody>
          <a:bodyPr wrap="square" rtlCol="0">
            <a:spAutoFit/>
          </a:bodyPr>
          <a:lstStyle/>
          <a:p>
            <a:pPr algn="ctr"/>
            <a:r>
              <a:rPr lang="en-US" altLang="zh-CN" sz="4000" dirty="0" smtClean="0">
                <a:solidFill>
                  <a:srgbClr val="F7B902"/>
                </a:solidFill>
                <a:latin typeface="Nexa Light" panose="02000000000000000000" pitchFamily="2" charset="0"/>
              </a:rPr>
              <a:t>CRM7</a:t>
            </a:r>
            <a:r>
              <a:rPr lang="zh-CN" altLang="en-US" sz="4000" dirty="0" smtClean="0">
                <a:solidFill>
                  <a:srgbClr val="F7B902"/>
                </a:solidFill>
                <a:latin typeface="Nexa Light" panose="02000000000000000000" pitchFamily="2" charset="0"/>
              </a:rPr>
              <a:t>的</a:t>
            </a:r>
            <a:r>
              <a:rPr lang="en-US" altLang="zh-CN" sz="4000" dirty="0" smtClean="0">
                <a:solidFill>
                  <a:srgbClr val="F7B902"/>
                </a:solidFill>
                <a:latin typeface="Nexa Light" panose="02000000000000000000" pitchFamily="2" charset="0"/>
              </a:rPr>
              <a:t>SAAS</a:t>
            </a:r>
            <a:r>
              <a:rPr lang="zh-CN" altLang="en-US" sz="4000" dirty="0" smtClean="0">
                <a:solidFill>
                  <a:srgbClr val="F7B902"/>
                </a:solidFill>
                <a:latin typeface="Nexa Light" panose="02000000000000000000" pitchFamily="2" charset="0"/>
              </a:rPr>
              <a:t>服务</a:t>
            </a:r>
            <a:endParaRPr lang="zh-CN" altLang="en-US" sz="4000" dirty="0">
              <a:solidFill>
                <a:srgbClr val="F7B902"/>
              </a:solidFill>
              <a:latin typeface="Nexa Light" panose="02000000000000000000" pitchFamily="2" charset="0"/>
            </a:endParaRPr>
          </a:p>
        </p:txBody>
      </p:sp>
      <p:sp>
        <p:nvSpPr>
          <p:cNvPr id="2" name="上箭头 1"/>
          <p:cNvSpPr/>
          <p:nvPr/>
        </p:nvSpPr>
        <p:spPr>
          <a:xfrm>
            <a:off x="987820" y="4170628"/>
            <a:ext cx="587022" cy="528207"/>
          </a:xfrm>
          <a:prstGeom prs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上箭头 20"/>
          <p:cNvSpPr/>
          <p:nvPr/>
        </p:nvSpPr>
        <p:spPr>
          <a:xfrm>
            <a:off x="1016084" y="2543275"/>
            <a:ext cx="587022" cy="528207"/>
          </a:xfrm>
          <a:prstGeom prs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35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down)">
                                      <p:cBhvr>
                                        <p:cTn id="7" dur="5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1000"/>
                                        <p:tgtEl>
                                          <p:spTgt spid="151"/>
                                        </p:tgtEl>
                                      </p:cBhvr>
                                    </p:animEffect>
                                    <p:anim calcmode="lin" valueType="num">
                                      <p:cBhvr>
                                        <p:cTn id="13" dur="1000" fill="hold"/>
                                        <p:tgtEl>
                                          <p:spTgt spid="151"/>
                                        </p:tgtEl>
                                        <p:attrNameLst>
                                          <p:attrName>ppt_x</p:attrName>
                                        </p:attrNameLst>
                                      </p:cBhvr>
                                      <p:tavLst>
                                        <p:tav tm="0">
                                          <p:val>
                                            <p:strVal val="#ppt_x"/>
                                          </p:val>
                                        </p:tav>
                                        <p:tav tm="100000">
                                          <p:val>
                                            <p:strVal val="#ppt_x"/>
                                          </p:val>
                                        </p:tav>
                                      </p:tavLst>
                                    </p:anim>
                                    <p:anim calcmode="lin" valueType="num">
                                      <p:cBhvr>
                                        <p:cTn id="14" dur="1000" fill="hold"/>
                                        <p:tgtEl>
                                          <p:spTgt spid="1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fade">
                                      <p:cBhvr>
                                        <p:cTn id="22" dur="1000"/>
                                        <p:tgtEl>
                                          <p:spTgt spid="161"/>
                                        </p:tgtEl>
                                      </p:cBhvr>
                                    </p:animEffect>
                                    <p:anim calcmode="lin" valueType="num">
                                      <p:cBhvr>
                                        <p:cTn id="23" dur="1000" fill="hold"/>
                                        <p:tgtEl>
                                          <p:spTgt spid="161"/>
                                        </p:tgtEl>
                                        <p:attrNameLst>
                                          <p:attrName>ppt_x</p:attrName>
                                        </p:attrNameLst>
                                      </p:cBhvr>
                                      <p:tavLst>
                                        <p:tav tm="0">
                                          <p:val>
                                            <p:strVal val="#ppt_x"/>
                                          </p:val>
                                        </p:tav>
                                        <p:tav tm="100000">
                                          <p:val>
                                            <p:strVal val="#ppt_x"/>
                                          </p:val>
                                        </p:tav>
                                      </p:tavLst>
                                    </p:anim>
                                    <p:anim calcmode="lin" valueType="num">
                                      <p:cBhvr>
                                        <p:cTn id="24"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0"/>
                                        </p:tgtEl>
                                        <p:attrNameLst>
                                          <p:attrName>style.visibility</p:attrName>
                                        </p:attrNameLst>
                                      </p:cBhvr>
                                      <p:to>
                                        <p:strVal val="visible"/>
                                      </p:to>
                                    </p:set>
                                    <p:animEffect transition="in" filter="wipe(down)">
                                      <p:cBhvr>
                                        <p:cTn id="34" dur="500"/>
                                        <p:tgtEl>
                                          <p:spTgt spid="150"/>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fade">
                                      <p:cBhvr>
                                        <p:cTn id="39" dur="1000"/>
                                        <p:tgtEl>
                                          <p:spTgt spid="84"/>
                                        </p:tgtEl>
                                      </p:cBhvr>
                                    </p:animEffect>
                                    <p:anim calcmode="lin" valueType="num">
                                      <p:cBhvr>
                                        <p:cTn id="40" dur="1000" fill="hold"/>
                                        <p:tgtEl>
                                          <p:spTgt spid="84"/>
                                        </p:tgtEl>
                                        <p:attrNameLst>
                                          <p:attrName>ppt_x</p:attrName>
                                        </p:attrNameLst>
                                      </p:cBhvr>
                                      <p:tavLst>
                                        <p:tav tm="0">
                                          <p:val>
                                            <p:strVal val="#ppt_x"/>
                                          </p:val>
                                        </p:tav>
                                        <p:tav tm="100000">
                                          <p:val>
                                            <p:strVal val="#ppt_x"/>
                                          </p:val>
                                        </p:tav>
                                      </p:tavLst>
                                    </p:anim>
                                    <p:anim calcmode="lin" valueType="num">
                                      <p:cBhvr>
                                        <p:cTn id="41" dur="1000" fill="hold"/>
                                        <p:tgtEl>
                                          <p:spTgt spid="8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8"/>
                                        </p:tgtEl>
                                        <p:attrNameLst>
                                          <p:attrName>style.visibility</p:attrName>
                                        </p:attrNameLst>
                                      </p:cBhvr>
                                      <p:to>
                                        <p:strVal val="visible"/>
                                      </p:to>
                                    </p:set>
                                    <p:animEffect transition="in" filter="fade">
                                      <p:cBhvr>
                                        <p:cTn id="44" dur="1000"/>
                                        <p:tgtEl>
                                          <p:spTgt spid="138"/>
                                        </p:tgtEl>
                                      </p:cBhvr>
                                    </p:animEffect>
                                    <p:anim calcmode="lin" valueType="num">
                                      <p:cBhvr>
                                        <p:cTn id="45" dur="1000" fill="hold"/>
                                        <p:tgtEl>
                                          <p:spTgt spid="138"/>
                                        </p:tgtEl>
                                        <p:attrNameLst>
                                          <p:attrName>ppt_x</p:attrName>
                                        </p:attrNameLst>
                                      </p:cBhvr>
                                      <p:tavLst>
                                        <p:tav tm="0">
                                          <p:val>
                                            <p:strVal val="#ppt_x"/>
                                          </p:val>
                                        </p:tav>
                                        <p:tav tm="100000">
                                          <p:val>
                                            <p:strVal val="#ppt_x"/>
                                          </p:val>
                                        </p:tav>
                                      </p:tavLst>
                                    </p:anim>
                                    <p:anim calcmode="lin" valueType="num">
                                      <p:cBhvr>
                                        <p:cTn id="46" dur="1000" fill="hold"/>
                                        <p:tgtEl>
                                          <p:spTgt spid="13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0"/>
                                        </p:tgtEl>
                                        <p:attrNameLst>
                                          <p:attrName>style.visibility</p:attrName>
                                        </p:attrNameLst>
                                      </p:cBhvr>
                                      <p:to>
                                        <p:strVal val="visible"/>
                                      </p:to>
                                    </p:set>
                                    <p:animEffect transition="in" filter="fade">
                                      <p:cBhvr>
                                        <p:cTn id="49" dur="1000"/>
                                        <p:tgtEl>
                                          <p:spTgt spid="140"/>
                                        </p:tgtEl>
                                      </p:cBhvr>
                                    </p:animEffect>
                                    <p:anim calcmode="lin" valueType="num">
                                      <p:cBhvr>
                                        <p:cTn id="50" dur="1000" fill="hold"/>
                                        <p:tgtEl>
                                          <p:spTgt spid="140"/>
                                        </p:tgtEl>
                                        <p:attrNameLst>
                                          <p:attrName>ppt_x</p:attrName>
                                        </p:attrNameLst>
                                      </p:cBhvr>
                                      <p:tavLst>
                                        <p:tav tm="0">
                                          <p:val>
                                            <p:strVal val="#ppt_x"/>
                                          </p:val>
                                        </p:tav>
                                        <p:tav tm="100000">
                                          <p:val>
                                            <p:strVal val="#ppt_x"/>
                                          </p:val>
                                        </p:tav>
                                      </p:tavLst>
                                    </p:anim>
                                    <p:anim calcmode="lin" valueType="num">
                                      <p:cBhvr>
                                        <p:cTn id="51" dur="1000" fill="hold"/>
                                        <p:tgtEl>
                                          <p:spTgt spid="14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8"/>
                                        </p:tgtEl>
                                        <p:attrNameLst>
                                          <p:attrName>style.visibility</p:attrName>
                                        </p:attrNameLst>
                                      </p:cBhvr>
                                      <p:to>
                                        <p:strVal val="visible"/>
                                      </p:to>
                                    </p:set>
                                    <p:animEffect transition="in" filter="fade">
                                      <p:cBhvr>
                                        <p:cTn id="54" dur="1000"/>
                                        <p:tgtEl>
                                          <p:spTgt spid="148"/>
                                        </p:tgtEl>
                                      </p:cBhvr>
                                    </p:animEffect>
                                    <p:anim calcmode="lin" valueType="num">
                                      <p:cBhvr>
                                        <p:cTn id="55" dur="1000" fill="hold"/>
                                        <p:tgtEl>
                                          <p:spTgt spid="148"/>
                                        </p:tgtEl>
                                        <p:attrNameLst>
                                          <p:attrName>ppt_x</p:attrName>
                                        </p:attrNameLst>
                                      </p:cBhvr>
                                      <p:tavLst>
                                        <p:tav tm="0">
                                          <p:val>
                                            <p:strVal val="#ppt_x"/>
                                          </p:val>
                                        </p:tav>
                                        <p:tav tm="100000">
                                          <p:val>
                                            <p:strVal val="#ppt_x"/>
                                          </p:val>
                                        </p:tav>
                                      </p:tavLst>
                                    </p:anim>
                                    <p:anim calcmode="lin" valueType="num">
                                      <p:cBhvr>
                                        <p:cTn id="56" dur="1000" fill="hold"/>
                                        <p:tgtEl>
                                          <p:spTgt spid="14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62"/>
                                        </p:tgtEl>
                                        <p:attrNameLst>
                                          <p:attrName>style.visibility</p:attrName>
                                        </p:attrNameLst>
                                      </p:cBhvr>
                                      <p:to>
                                        <p:strVal val="visible"/>
                                      </p:to>
                                    </p:set>
                                    <p:animEffect transition="in" filter="fade">
                                      <p:cBhvr>
                                        <p:cTn id="59" dur="1000"/>
                                        <p:tgtEl>
                                          <p:spTgt spid="162"/>
                                        </p:tgtEl>
                                      </p:cBhvr>
                                    </p:animEffect>
                                    <p:anim calcmode="lin" valueType="num">
                                      <p:cBhvr>
                                        <p:cTn id="60" dur="1000" fill="hold"/>
                                        <p:tgtEl>
                                          <p:spTgt spid="162"/>
                                        </p:tgtEl>
                                        <p:attrNameLst>
                                          <p:attrName>ppt_x</p:attrName>
                                        </p:attrNameLst>
                                      </p:cBhvr>
                                      <p:tavLst>
                                        <p:tav tm="0">
                                          <p:val>
                                            <p:strVal val="#ppt_x"/>
                                          </p:val>
                                        </p:tav>
                                        <p:tav tm="100000">
                                          <p:val>
                                            <p:strVal val="#ppt_x"/>
                                          </p:val>
                                        </p:tav>
                                      </p:tavLst>
                                    </p:anim>
                                    <p:anim calcmode="lin" valueType="num">
                                      <p:cBhvr>
                                        <p:cTn id="61"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wipe(down)">
                                      <p:cBhvr>
                                        <p:cTn id="71" dur="500"/>
                                        <p:tgtEl>
                                          <p:spTgt spid="149"/>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31"/>
                                        </p:tgtEl>
                                        <p:attrNameLst>
                                          <p:attrName>style.visibility</p:attrName>
                                        </p:attrNameLst>
                                      </p:cBhvr>
                                      <p:to>
                                        <p:strVal val="visible"/>
                                      </p:to>
                                    </p:set>
                                    <p:animEffect transition="in" filter="fade">
                                      <p:cBhvr>
                                        <p:cTn id="76" dur="1000"/>
                                        <p:tgtEl>
                                          <p:spTgt spid="131"/>
                                        </p:tgtEl>
                                      </p:cBhvr>
                                    </p:animEffect>
                                    <p:anim calcmode="lin" valueType="num">
                                      <p:cBhvr>
                                        <p:cTn id="77" dur="1000" fill="hold"/>
                                        <p:tgtEl>
                                          <p:spTgt spid="131"/>
                                        </p:tgtEl>
                                        <p:attrNameLst>
                                          <p:attrName>ppt_x</p:attrName>
                                        </p:attrNameLst>
                                      </p:cBhvr>
                                      <p:tavLst>
                                        <p:tav tm="0">
                                          <p:val>
                                            <p:strVal val="#ppt_x"/>
                                          </p:val>
                                        </p:tav>
                                        <p:tav tm="100000">
                                          <p:val>
                                            <p:strVal val="#ppt_x"/>
                                          </p:val>
                                        </p:tav>
                                      </p:tavLst>
                                    </p:anim>
                                    <p:anim calcmode="lin" valueType="num">
                                      <p:cBhvr>
                                        <p:cTn id="78" dur="1000" fill="hold"/>
                                        <p:tgtEl>
                                          <p:spTgt spid="1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1000"/>
                                        <p:tgtEl>
                                          <p:spTgt spid="17"/>
                                        </p:tgtEl>
                                      </p:cBhvr>
                                    </p:animEffect>
                                    <p:anim calcmode="lin" valueType="num">
                                      <p:cBhvr>
                                        <p:cTn id="82" dur="1000" fill="hold"/>
                                        <p:tgtEl>
                                          <p:spTgt spid="17"/>
                                        </p:tgtEl>
                                        <p:attrNameLst>
                                          <p:attrName>ppt_x</p:attrName>
                                        </p:attrNameLst>
                                      </p:cBhvr>
                                      <p:tavLst>
                                        <p:tav tm="0">
                                          <p:val>
                                            <p:strVal val="#ppt_x"/>
                                          </p:val>
                                        </p:tav>
                                        <p:tav tm="100000">
                                          <p:val>
                                            <p:strVal val="#ppt_x"/>
                                          </p:val>
                                        </p:tav>
                                      </p:tavLst>
                                    </p:anim>
                                    <p:anim calcmode="lin" valueType="num">
                                      <p:cBhvr>
                                        <p:cTn id="83" dur="1000" fill="hold"/>
                                        <p:tgtEl>
                                          <p:spTgt spid="1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56"/>
                                        </p:tgtEl>
                                        <p:attrNameLst>
                                          <p:attrName>style.visibility</p:attrName>
                                        </p:attrNameLst>
                                      </p:cBhvr>
                                      <p:to>
                                        <p:strVal val="visible"/>
                                      </p:to>
                                    </p:set>
                                    <p:animEffect transition="in" filter="fade">
                                      <p:cBhvr>
                                        <p:cTn id="86" dur="1000"/>
                                        <p:tgtEl>
                                          <p:spTgt spid="156"/>
                                        </p:tgtEl>
                                      </p:cBhvr>
                                    </p:animEffect>
                                    <p:anim calcmode="lin" valueType="num">
                                      <p:cBhvr>
                                        <p:cTn id="87" dur="1000" fill="hold"/>
                                        <p:tgtEl>
                                          <p:spTgt spid="156"/>
                                        </p:tgtEl>
                                        <p:attrNameLst>
                                          <p:attrName>ppt_x</p:attrName>
                                        </p:attrNameLst>
                                      </p:cBhvr>
                                      <p:tavLst>
                                        <p:tav tm="0">
                                          <p:val>
                                            <p:strVal val="#ppt_x"/>
                                          </p:val>
                                        </p:tav>
                                        <p:tav tm="100000">
                                          <p:val>
                                            <p:strVal val="#ppt_x"/>
                                          </p:val>
                                        </p:tav>
                                      </p:tavLst>
                                    </p:anim>
                                    <p:anim calcmode="lin" valueType="num">
                                      <p:cBhvr>
                                        <p:cTn id="88" dur="1000" fill="hold"/>
                                        <p:tgtEl>
                                          <p:spTgt spid="15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animEffect transition="in" filter="fade">
                                      <p:cBhvr>
                                        <p:cTn id="91" dur="1000"/>
                                        <p:tgtEl>
                                          <p:spTgt spid="158"/>
                                        </p:tgtEl>
                                      </p:cBhvr>
                                    </p:animEffect>
                                    <p:anim calcmode="lin" valueType="num">
                                      <p:cBhvr>
                                        <p:cTn id="92" dur="1000" fill="hold"/>
                                        <p:tgtEl>
                                          <p:spTgt spid="158"/>
                                        </p:tgtEl>
                                        <p:attrNameLst>
                                          <p:attrName>ppt_x</p:attrName>
                                        </p:attrNameLst>
                                      </p:cBhvr>
                                      <p:tavLst>
                                        <p:tav tm="0">
                                          <p:val>
                                            <p:strVal val="#ppt_x"/>
                                          </p:val>
                                        </p:tav>
                                        <p:tav tm="100000">
                                          <p:val>
                                            <p:strVal val="#ppt_x"/>
                                          </p:val>
                                        </p:tav>
                                      </p:tavLst>
                                    </p:anim>
                                    <p:anim calcmode="lin" valueType="num">
                                      <p:cBhvr>
                                        <p:cTn id="93" dur="1000" fill="hold"/>
                                        <p:tgtEl>
                                          <p:spTgt spid="158"/>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59"/>
                                        </p:tgtEl>
                                        <p:attrNameLst>
                                          <p:attrName>style.visibility</p:attrName>
                                        </p:attrNameLst>
                                      </p:cBhvr>
                                      <p:to>
                                        <p:strVal val="visible"/>
                                      </p:to>
                                    </p:set>
                                    <p:animEffect transition="in" filter="fade">
                                      <p:cBhvr>
                                        <p:cTn id="96" dur="1000"/>
                                        <p:tgtEl>
                                          <p:spTgt spid="159"/>
                                        </p:tgtEl>
                                      </p:cBhvr>
                                    </p:animEffect>
                                    <p:anim calcmode="lin" valueType="num">
                                      <p:cBhvr>
                                        <p:cTn id="97" dur="1000" fill="hold"/>
                                        <p:tgtEl>
                                          <p:spTgt spid="159"/>
                                        </p:tgtEl>
                                        <p:attrNameLst>
                                          <p:attrName>ppt_x</p:attrName>
                                        </p:attrNameLst>
                                      </p:cBhvr>
                                      <p:tavLst>
                                        <p:tav tm="0">
                                          <p:val>
                                            <p:strVal val="#ppt_x"/>
                                          </p:val>
                                        </p:tav>
                                        <p:tav tm="100000">
                                          <p:val>
                                            <p:strVal val="#ppt_x"/>
                                          </p:val>
                                        </p:tav>
                                      </p:tavLst>
                                    </p:anim>
                                    <p:anim calcmode="lin" valueType="num">
                                      <p:cBhvr>
                                        <p:cTn id="98" dur="1000" fill="hold"/>
                                        <p:tgtEl>
                                          <p:spTgt spid="15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60"/>
                                        </p:tgtEl>
                                        <p:attrNameLst>
                                          <p:attrName>style.visibility</p:attrName>
                                        </p:attrNameLst>
                                      </p:cBhvr>
                                      <p:to>
                                        <p:strVal val="visible"/>
                                      </p:to>
                                    </p:set>
                                    <p:animEffect transition="in" filter="fade">
                                      <p:cBhvr>
                                        <p:cTn id="101" dur="1000"/>
                                        <p:tgtEl>
                                          <p:spTgt spid="160"/>
                                        </p:tgtEl>
                                      </p:cBhvr>
                                    </p:animEffect>
                                    <p:anim calcmode="lin" valueType="num">
                                      <p:cBhvr>
                                        <p:cTn id="102" dur="1000" fill="hold"/>
                                        <p:tgtEl>
                                          <p:spTgt spid="160"/>
                                        </p:tgtEl>
                                        <p:attrNameLst>
                                          <p:attrName>ppt_x</p:attrName>
                                        </p:attrNameLst>
                                      </p:cBhvr>
                                      <p:tavLst>
                                        <p:tav tm="0">
                                          <p:val>
                                            <p:strVal val="#ppt_x"/>
                                          </p:val>
                                        </p:tav>
                                        <p:tav tm="100000">
                                          <p:val>
                                            <p:strVal val="#ppt_x"/>
                                          </p:val>
                                        </p:tav>
                                      </p:tavLst>
                                    </p:anim>
                                    <p:anim calcmode="lin" valueType="num">
                                      <p:cBhvr>
                                        <p:cTn id="103" dur="1000" fill="hold"/>
                                        <p:tgtEl>
                                          <p:spTgt spid="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31" grpId="0" animBg="1"/>
      <p:bldP spid="138" grpId="0" animBg="1"/>
      <p:bldP spid="140" grpId="0" animBg="1"/>
      <p:bldP spid="148" grpId="0" animBg="1"/>
      <p:bldP spid="149" grpId="0" animBg="1"/>
      <p:bldP spid="150" grpId="0" animBg="1"/>
      <p:bldP spid="151" grpId="0" animBg="1"/>
      <p:bldP spid="16" grpId="0" animBg="1"/>
      <p:bldP spid="152" grpId="0" animBg="1"/>
      <p:bldP spid="17" grpId="0" animBg="1"/>
      <p:bldP spid="156" grpId="0" animBg="1"/>
      <p:bldP spid="158" grpId="0" animBg="1"/>
      <p:bldP spid="159" grpId="0" animBg="1"/>
      <p:bldP spid="160" grpId="0" animBg="1"/>
      <p:bldP spid="161" grpId="0" animBg="1"/>
      <p:bldP spid="162" grpId="0" animBg="1"/>
      <p:bldP spid="2"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91093" y="145401"/>
            <a:ext cx="3067664" cy="707886"/>
          </a:xfrm>
          <a:prstGeom prst="rect">
            <a:avLst/>
          </a:prstGeom>
          <a:noFill/>
        </p:spPr>
        <p:txBody>
          <a:bodyPr wrap="square" rtlCol="0">
            <a:spAutoFit/>
          </a:bodyPr>
          <a:lstStyle/>
          <a:p>
            <a:pPr algn="ctr"/>
            <a:r>
              <a:rPr lang="en-US" altLang="zh-CN" sz="4000" dirty="0" smtClean="0">
                <a:solidFill>
                  <a:srgbClr val="F7B902"/>
                </a:solidFill>
                <a:latin typeface="Nexa Light" panose="02000000000000000000" pitchFamily="2" charset="0"/>
              </a:rPr>
              <a:t>RABBITMQ</a:t>
            </a:r>
          </a:p>
        </p:txBody>
      </p:sp>
      <p:sp>
        <p:nvSpPr>
          <p:cNvPr id="4" name="文本框 3"/>
          <p:cNvSpPr txBox="1"/>
          <p:nvPr/>
        </p:nvSpPr>
        <p:spPr>
          <a:xfrm>
            <a:off x="933365" y="1351766"/>
            <a:ext cx="5547360" cy="1200329"/>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①</a:t>
            </a:r>
            <a:r>
              <a:rPr lang="en-US" altLang="zh-CN" dirty="0" smtClean="0">
                <a:latin typeface="微软雅黑 Light" panose="020B0502040204020203" pitchFamily="34" charset="-122"/>
                <a:ea typeface="微软雅黑 Light" panose="020B0502040204020203" pitchFamily="34" charset="-122"/>
              </a:rPr>
              <a:t>ZeroMQ Send</a:t>
            </a:r>
            <a:r>
              <a:rPr lang="zh-CN" altLang="en-US" dirty="0" smtClean="0">
                <a:latin typeface="微软雅黑 Light" panose="020B0502040204020203" pitchFamily="34" charset="-122"/>
                <a:ea typeface="微软雅黑 Light" panose="020B0502040204020203" pitchFamily="34" charset="-122"/>
              </a:rPr>
              <a:t>和</a:t>
            </a:r>
            <a:r>
              <a:rPr lang="en-US" altLang="zh-CN" dirty="0" smtClean="0">
                <a:latin typeface="微软雅黑 Light" panose="020B0502040204020203" pitchFamily="34" charset="-122"/>
                <a:ea typeface="微软雅黑 Light" panose="020B0502040204020203" pitchFamily="34" charset="-122"/>
              </a:rPr>
              <a:t>Receive</a:t>
            </a:r>
            <a:r>
              <a:rPr lang="zh-CN" altLang="en-US" dirty="0" smtClean="0">
                <a:latin typeface="微软雅黑 Light" panose="020B0502040204020203" pitchFamily="34" charset="-122"/>
                <a:ea typeface="微软雅黑 Light" panose="020B0502040204020203" pitchFamily="34" charset="-122"/>
              </a:rPr>
              <a:t>相差过大，</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说明消息丢失率高，没有事务性</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而事实上也确实如此，</a:t>
            </a:r>
            <a:r>
              <a:rPr lang="en-US" altLang="zh-CN" dirty="0" smtClean="0">
                <a:latin typeface="微软雅黑 Light" panose="020B0502040204020203" pitchFamily="34" charset="-122"/>
                <a:ea typeface="微软雅黑 Light" panose="020B0502040204020203" pitchFamily="34" charset="-122"/>
              </a:rPr>
              <a:t>ZeroMQ</a:t>
            </a:r>
            <a:r>
              <a:rPr lang="zh-CN" altLang="en-US" dirty="0" smtClean="0">
                <a:latin typeface="微软雅黑 Light" panose="020B0502040204020203" pitchFamily="34" charset="-122"/>
                <a:ea typeface="微软雅黑 Light" panose="020B0502040204020203" pitchFamily="34" charset="-122"/>
              </a:rPr>
              <a:t>的</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场景是做日志和大数据的非事物场景</a:t>
            </a:r>
            <a:endParaRPr lang="zh-CN" altLang="en-US" dirty="0">
              <a:latin typeface="微软雅黑 Light" panose="020B0502040204020203" pitchFamily="34" charset="-122"/>
              <a:ea typeface="微软雅黑 Light" panose="020B0502040204020203" pitchFamily="34" charset="-122"/>
            </a:endParaRPr>
          </a:p>
        </p:txBody>
      </p:sp>
      <p:pic>
        <p:nvPicPr>
          <p:cNvPr id="5" name="图片 4"/>
          <p:cNvPicPr>
            <a:picLocks noChangeAspect="1"/>
          </p:cNvPicPr>
          <p:nvPr/>
        </p:nvPicPr>
        <p:blipFill>
          <a:blip r:embed="rId2"/>
          <a:stretch>
            <a:fillRect/>
          </a:stretch>
        </p:blipFill>
        <p:spPr>
          <a:xfrm>
            <a:off x="5277040" y="1014603"/>
            <a:ext cx="6734175" cy="4438650"/>
          </a:xfrm>
          <a:prstGeom prst="rect">
            <a:avLst/>
          </a:prstGeom>
        </p:spPr>
      </p:pic>
      <p:sp>
        <p:nvSpPr>
          <p:cNvPr id="7" name="文本框 6"/>
          <p:cNvSpPr txBox="1"/>
          <p:nvPr/>
        </p:nvSpPr>
        <p:spPr>
          <a:xfrm>
            <a:off x="933365" y="3087150"/>
            <a:ext cx="5547360" cy="923330"/>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②</a:t>
            </a:r>
            <a:r>
              <a:rPr lang="en-US" altLang="zh-CN" dirty="0" smtClean="0">
                <a:latin typeface="微软雅黑 Light" panose="020B0502040204020203" pitchFamily="34" charset="-122"/>
                <a:ea typeface="微软雅黑 Light" panose="020B0502040204020203" pitchFamily="34" charset="-122"/>
              </a:rPr>
              <a:t>ActiveMQ</a:t>
            </a:r>
            <a:r>
              <a:rPr lang="zh-CN" altLang="en-US" dirty="0" smtClean="0">
                <a:latin typeface="微软雅黑 Light" panose="020B0502040204020203" pitchFamily="34" charset="-122"/>
                <a:ea typeface="微软雅黑 Light" panose="020B0502040204020203" pitchFamily="34" charset="-122"/>
              </a:rPr>
              <a:t>的性能不如</a:t>
            </a:r>
            <a:r>
              <a:rPr lang="en-US" altLang="zh-CN" dirty="0" smtClean="0">
                <a:latin typeface="微软雅黑 Light" panose="020B0502040204020203" pitchFamily="34" charset="-122"/>
                <a:ea typeface="微软雅黑 Light" panose="020B0502040204020203" pitchFamily="34" charset="-122"/>
              </a:rPr>
              <a:t>RabbitMQ</a:t>
            </a:r>
          </a:p>
          <a:p>
            <a:r>
              <a:rPr lang="zh-CN" altLang="en-US" dirty="0">
                <a:latin typeface="微软雅黑 Light" panose="020B0502040204020203" pitchFamily="34" charset="-122"/>
                <a:ea typeface="微软雅黑 Light" panose="020B0502040204020203" pitchFamily="34" charset="-122"/>
              </a:rPr>
              <a:t>从</a:t>
            </a:r>
            <a:r>
              <a:rPr lang="zh-CN" altLang="en-US" dirty="0" smtClean="0">
                <a:latin typeface="微软雅黑 Light" panose="020B0502040204020203" pitchFamily="34" charset="-122"/>
                <a:ea typeface="微软雅黑 Light" panose="020B0502040204020203" pitchFamily="34" charset="-122"/>
              </a:rPr>
              <a:t>语言实现</a:t>
            </a:r>
            <a:r>
              <a:rPr lang="en-US" altLang="zh-CN" dirty="0" smtClean="0">
                <a:latin typeface="微软雅黑 Light" panose="020B0502040204020203" pitchFamily="34" charset="-122"/>
                <a:ea typeface="微软雅黑 Light" panose="020B0502040204020203" pitchFamily="34" charset="-122"/>
              </a:rPr>
              <a:t>ActiveMQ</a:t>
            </a:r>
            <a:r>
              <a:rPr lang="zh-CN" altLang="en-US" dirty="0" smtClean="0">
                <a:latin typeface="微软雅黑 Light" panose="020B0502040204020203" pitchFamily="34" charset="-122"/>
                <a:ea typeface="微软雅黑 Light" panose="020B0502040204020203" pitchFamily="34" charset="-122"/>
              </a:rPr>
              <a:t>是</a:t>
            </a:r>
            <a:r>
              <a:rPr lang="en-US" altLang="zh-CN" dirty="0" smtClean="0">
                <a:latin typeface="微软雅黑 Light" panose="020B0502040204020203" pitchFamily="34" charset="-122"/>
                <a:ea typeface="微软雅黑 Light" panose="020B0502040204020203" pitchFamily="34" charset="-122"/>
              </a:rPr>
              <a:t>JAVA</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RabbitMQ</a:t>
            </a:r>
          </a:p>
          <a:p>
            <a:r>
              <a:rPr lang="zh-CN" altLang="en-US" dirty="0" smtClean="0">
                <a:latin typeface="微软雅黑 Light" panose="020B0502040204020203" pitchFamily="34" charset="-122"/>
                <a:ea typeface="微软雅黑 Light" panose="020B0502040204020203" pitchFamily="34" charset="-122"/>
              </a:rPr>
              <a:t>是</a:t>
            </a:r>
            <a:r>
              <a:rPr lang="en-US" altLang="zh-CN" dirty="0" smtClean="0">
                <a:latin typeface="微软雅黑 Light" panose="020B0502040204020203" pitchFamily="34" charset="-122"/>
                <a:ea typeface="微软雅黑 Light" panose="020B0502040204020203" pitchFamily="34" charset="-122"/>
              </a:rPr>
              <a:t>Erlang</a:t>
            </a:r>
            <a:r>
              <a:rPr lang="zh-CN" altLang="en-US" dirty="0" smtClean="0">
                <a:latin typeface="微软雅黑 Light" panose="020B0502040204020203" pitchFamily="34" charset="-122"/>
                <a:ea typeface="微软雅黑 Light" panose="020B0502040204020203" pitchFamily="34" charset="-122"/>
              </a:rPr>
              <a:t>的角度看性能就会产生差距</a:t>
            </a:r>
            <a:endParaRPr lang="zh-CN" altLang="en-US"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933365" y="4608943"/>
            <a:ext cx="5547360" cy="646331"/>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③</a:t>
            </a:r>
            <a:r>
              <a:rPr lang="en-US" altLang="zh-CN" dirty="0" smtClean="0">
                <a:latin typeface="微软雅黑 Light" panose="020B0502040204020203" pitchFamily="34" charset="-122"/>
                <a:ea typeface="微软雅黑 Light" panose="020B0502040204020203" pitchFamily="34" charset="-122"/>
              </a:rPr>
              <a:t>RabbitMQ</a:t>
            </a:r>
            <a:r>
              <a:rPr lang="zh-CN" altLang="en-US" dirty="0" smtClean="0">
                <a:latin typeface="微软雅黑 Light" panose="020B0502040204020203" pitchFamily="34" charset="-122"/>
                <a:ea typeface="微软雅黑 Light" panose="020B0502040204020203" pitchFamily="34" charset="-122"/>
              </a:rPr>
              <a:t>拥有，交互机，消息队列</a:t>
            </a:r>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高可用集群的特性，完全满足需求</a:t>
            </a:r>
            <a:endParaRPr lang="en-US" altLang="zh-CN"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93767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86165" y="181977"/>
            <a:ext cx="3067664" cy="707886"/>
          </a:xfrm>
          <a:prstGeom prst="rect">
            <a:avLst/>
          </a:prstGeom>
          <a:noFill/>
        </p:spPr>
        <p:txBody>
          <a:bodyPr wrap="square" rtlCol="0">
            <a:spAutoFit/>
          </a:bodyPr>
          <a:lstStyle/>
          <a:p>
            <a:pPr algn="ctr"/>
            <a:r>
              <a:rPr lang="en-US" altLang="zh-CN" sz="4000" dirty="0" smtClean="0">
                <a:solidFill>
                  <a:srgbClr val="F7B902"/>
                </a:solidFill>
                <a:latin typeface="Nexa Light" panose="02000000000000000000" pitchFamily="2" charset="0"/>
              </a:rPr>
              <a:t>REDIS</a:t>
            </a:r>
          </a:p>
        </p:txBody>
      </p:sp>
      <p:sp>
        <p:nvSpPr>
          <p:cNvPr id="3" name="文本框 2"/>
          <p:cNvSpPr txBox="1"/>
          <p:nvPr/>
        </p:nvSpPr>
        <p:spPr>
          <a:xfrm>
            <a:off x="918812" y="1724048"/>
            <a:ext cx="4437889" cy="923330"/>
          </a:xfrm>
          <a:prstGeom prst="rect">
            <a:avLst/>
          </a:prstGeom>
          <a:noFill/>
        </p:spPr>
        <p:txBody>
          <a:bodyPr wrap="square" rtlCol="0">
            <a:spAutoFit/>
          </a:bodyPr>
          <a:lstStyle/>
          <a:p>
            <a:r>
              <a:rPr lang="en-US" altLang="zh-CN" dirty="0" smtClean="0">
                <a:latin typeface="微软雅黑 Light" panose="020B0502040204020203" pitchFamily="34" charset="-122"/>
                <a:ea typeface="微软雅黑 Light" panose="020B0502040204020203" pitchFamily="34" charset="-122"/>
              </a:rPr>
              <a:t>Redis</a:t>
            </a:r>
            <a:r>
              <a:rPr lang="zh-CN" altLang="en-US" dirty="0" smtClean="0">
                <a:latin typeface="微软雅黑 Light" panose="020B0502040204020203" pitchFamily="34" charset="-122"/>
                <a:ea typeface="微软雅黑 Light" panose="020B0502040204020203" pitchFamily="34" charset="-122"/>
              </a:rPr>
              <a:t>发展趋势：提供的查询方式更多，支持事务，偏向</a:t>
            </a:r>
            <a:r>
              <a:rPr lang="zh-CN" altLang="en-US" dirty="0">
                <a:latin typeface="微软雅黑 Light" panose="020B0502040204020203" pitchFamily="34" charset="-122"/>
                <a:ea typeface="微软雅黑 Light" panose="020B0502040204020203" pitchFamily="34" charset="-122"/>
              </a:rPr>
              <a:t>于内存</a:t>
            </a:r>
            <a:r>
              <a:rPr lang="zh-CN" altLang="en-US" dirty="0" smtClean="0">
                <a:latin typeface="微软雅黑 Light" panose="020B0502040204020203" pitchFamily="34" charset="-122"/>
                <a:ea typeface="微软雅黑 Light" panose="020B0502040204020203" pitchFamily="34" charset="-122"/>
              </a:rPr>
              <a:t>数据库，完善的官方集群方案。</a:t>
            </a:r>
            <a:endParaRPr lang="zh-CN" altLang="en-US"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918812" y="2799544"/>
            <a:ext cx="4632961" cy="1477328"/>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优点：</a:t>
            </a:r>
            <a:r>
              <a:rPr lang="en-US" altLang="zh-CN" dirty="0" smtClean="0">
                <a:latin typeface="微软雅黑 Light" panose="020B0502040204020203" pitchFamily="34" charset="-122"/>
                <a:ea typeface="微软雅黑 Light" panose="020B0502040204020203" pitchFamily="34" charset="-122"/>
              </a:rPr>
              <a:t>Redis</a:t>
            </a:r>
            <a:r>
              <a:rPr lang="zh-CN" altLang="en-US" dirty="0" smtClean="0">
                <a:latin typeface="微软雅黑 Light" panose="020B0502040204020203" pitchFamily="34" charset="-122"/>
                <a:ea typeface="微软雅黑 Light" panose="020B0502040204020203" pitchFamily="34" charset="-122"/>
              </a:rPr>
              <a:t>的单核使用率高，对比同性能内存框架对机器的要求相对低，支持的命令多（主</a:t>
            </a:r>
            <a:r>
              <a:rPr lang="zh-CN" altLang="en-US" dirty="0">
                <a:latin typeface="微软雅黑 Light" panose="020B0502040204020203" pitchFamily="34" charset="-122"/>
                <a:ea typeface="微软雅黑 Light" panose="020B0502040204020203" pitchFamily="34" charset="-122"/>
              </a:rPr>
              <a:t>键生成器时用到了值</a:t>
            </a:r>
            <a:r>
              <a:rPr lang="zh-CN" altLang="en-US" dirty="0" smtClean="0">
                <a:latin typeface="微软雅黑 Light" panose="020B0502040204020203" pitchFamily="34" charset="-122"/>
                <a:ea typeface="微软雅黑 Light" panose="020B0502040204020203" pitchFamily="34" charset="-122"/>
              </a:rPr>
              <a:t>自增长）支持事务以及持久化。</a:t>
            </a:r>
            <a:endParaRPr lang="zh-CN" altLang="en-US" dirty="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918812" y="4152040"/>
            <a:ext cx="4894412" cy="923330"/>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缺点 ：虽然支持持久化，但是相应的带来很大的性能消耗，完全的内存占用模式对机器内存要求高，要提前预估内存占用量</a:t>
            </a:r>
            <a:endParaRPr lang="zh-CN" altLang="en-US" dirty="0">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2"/>
          <a:stretch>
            <a:fillRect/>
          </a:stretch>
        </p:blipFill>
        <p:spPr>
          <a:xfrm>
            <a:off x="7174801" y="1455096"/>
            <a:ext cx="3743325" cy="3343275"/>
          </a:xfrm>
          <a:prstGeom prst="rect">
            <a:avLst/>
          </a:prstGeom>
        </p:spPr>
      </p:pic>
    </p:spTree>
    <p:extLst>
      <p:ext uri="{BB962C8B-B14F-4D97-AF65-F5344CB8AC3E}">
        <p14:creationId xmlns:p14="http://schemas.microsoft.com/office/powerpoint/2010/main" val="1695657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49589" y="181977"/>
            <a:ext cx="3067664" cy="707886"/>
          </a:xfrm>
          <a:prstGeom prst="rect">
            <a:avLst/>
          </a:prstGeom>
          <a:noFill/>
        </p:spPr>
        <p:txBody>
          <a:bodyPr wrap="square" rtlCol="0">
            <a:spAutoFit/>
          </a:bodyPr>
          <a:lstStyle/>
          <a:p>
            <a:pPr algn="ctr"/>
            <a:r>
              <a:rPr lang="en-US" altLang="zh-CN" sz="4000" dirty="0" smtClean="0">
                <a:solidFill>
                  <a:srgbClr val="F7B902"/>
                </a:solidFill>
                <a:latin typeface="Nexa Light" panose="02000000000000000000" pitchFamily="2" charset="0"/>
              </a:rPr>
              <a:t>MYCAT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589" y="1354622"/>
            <a:ext cx="7305946" cy="4079755"/>
          </a:xfrm>
          <a:prstGeom prst="rect">
            <a:avLst/>
          </a:prstGeom>
        </p:spPr>
      </p:pic>
      <p:sp>
        <p:nvSpPr>
          <p:cNvPr id="5" name="文本框 4"/>
          <p:cNvSpPr txBox="1"/>
          <p:nvPr/>
        </p:nvSpPr>
        <p:spPr>
          <a:xfrm>
            <a:off x="762677" y="1547839"/>
            <a:ext cx="3486912" cy="3693319"/>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①语言</a:t>
            </a:r>
            <a:r>
              <a:rPr lang="zh-CN" altLang="en-US" dirty="0">
                <a:latin typeface="微软雅黑 Light" panose="020B0502040204020203" pitchFamily="34" charset="-122"/>
                <a:ea typeface="微软雅黑 Light" panose="020B0502040204020203" pitchFamily="34" charset="-122"/>
              </a:rPr>
              <a:t>，跨平台，跨数据库的通用中间件代理</a:t>
            </a:r>
            <a:r>
              <a:rPr lang="zh-CN" altLang="en-US" dirty="0" smtClean="0">
                <a:latin typeface="微软雅黑 Light" panose="020B0502040204020203" pitchFamily="34" charset="-122"/>
                <a:ea typeface="微软雅黑 Light" panose="020B0502040204020203" pitchFamily="34" charset="-122"/>
              </a:rPr>
              <a:t>。</a:t>
            </a:r>
            <a:endParaRPr lang="en-US" altLang="zh-CN" dirty="0" smtClean="0">
              <a:latin typeface="微软雅黑 Light" panose="020B0502040204020203" pitchFamily="34" charset="-122"/>
              <a:ea typeface="微软雅黑 Light" panose="020B0502040204020203" pitchFamily="34" charset="-122"/>
            </a:endParaRPr>
          </a:p>
          <a:p>
            <a:endParaRPr lang="en-US" altLang="zh-CN" dirty="0" smtClean="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②基于</a:t>
            </a:r>
            <a:r>
              <a:rPr lang="zh-CN" altLang="en-US" dirty="0">
                <a:latin typeface="微软雅黑 Light" panose="020B0502040204020203" pitchFamily="34" charset="-122"/>
                <a:ea typeface="微软雅黑 Light" panose="020B0502040204020203" pitchFamily="34" charset="-122"/>
              </a:rPr>
              <a:t>心跳的自动故障切换，支持读写分离，支持</a:t>
            </a:r>
            <a:r>
              <a:rPr lang="en-US" altLang="zh-CN" dirty="0">
                <a:latin typeface="微软雅黑 Light" panose="020B0502040204020203" pitchFamily="34" charset="-122"/>
                <a:ea typeface="微软雅黑 Light" panose="020B0502040204020203" pitchFamily="34" charset="-122"/>
              </a:rPr>
              <a:t>MySQL</a:t>
            </a:r>
            <a:r>
              <a:rPr lang="zh-CN" altLang="en-US" dirty="0">
                <a:latin typeface="微软雅黑 Light" panose="020B0502040204020203" pitchFamily="34" charset="-122"/>
                <a:ea typeface="微软雅黑 Light" panose="020B0502040204020203" pitchFamily="34" charset="-122"/>
              </a:rPr>
              <a:t>主从，以及</a:t>
            </a:r>
            <a:r>
              <a:rPr lang="en-US" altLang="zh-CN" dirty="0">
                <a:latin typeface="微软雅黑 Light" panose="020B0502040204020203" pitchFamily="34" charset="-122"/>
                <a:ea typeface="微软雅黑 Light" panose="020B0502040204020203" pitchFamily="34" charset="-122"/>
              </a:rPr>
              <a:t>galera cluster</a:t>
            </a:r>
            <a:r>
              <a:rPr lang="zh-CN" altLang="en-US" dirty="0">
                <a:latin typeface="微软雅黑 Light" panose="020B0502040204020203" pitchFamily="34" charset="-122"/>
                <a:ea typeface="微软雅黑 Light" panose="020B0502040204020203" pitchFamily="34" charset="-122"/>
              </a:rPr>
              <a:t>集群</a:t>
            </a:r>
            <a:r>
              <a:rPr lang="zh-CN" altLang="en-US" dirty="0" smtClean="0">
                <a:latin typeface="微软雅黑 Light" panose="020B0502040204020203" pitchFamily="34" charset="-122"/>
                <a:ea typeface="微软雅黑 Light" panose="020B0502040204020203" pitchFamily="34" charset="-122"/>
              </a:rPr>
              <a:t>。</a:t>
            </a:r>
            <a:endParaRPr lang="en-US" altLang="zh-CN" dirty="0" smtClean="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③支持</a:t>
            </a:r>
            <a:r>
              <a:rPr lang="zh-CN" altLang="en-US" dirty="0">
                <a:latin typeface="微软雅黑 Light" panose="020B0502040204020203" pitchFamily="34" charset="-122"/>
                <a:ea typeface="微软雅黑 Light" panose="020B0502040204020203" pitchFamily="34" charset="-122"/>
              </a:rPr>
              <a:t>分布式事务（弱</a:t>
            </a:r>
            <a:r>
              <a:rPr lang="en-US" altLang="zh-CN" dirty="0" err="1">
                <a:latin typeface="微软雅黑 Light" panose="020B0502040204020203" pitchFamily="34" charset="-122"/>
                <a:ea typeface="微软雅黑 Light" panose="020B0502040204020203" pitchFamily="34" charset="-122"/>
              </a:rPr>
              <a:t>xa</a:t>
            </a:r>
            <a:r>
              <a:rPr lang="zh-CN" altLang="en-US" dirty="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a:t>
            </a:r>
            <a:endParaRPr lang="en-US" altLang="zh-CN" dirty="0" smtClean="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④支持</a:t>
            </a:r>
            <a:r>
              <a:rPr lang="en-US" altLang="zh-CN" dirty="0">
                <a:latin typeface="微软雅黑 Light" panose="020B0502040204020203" pitchFamily="34" charset="-122"/>
                <a:ea typeface="微软雅黑 Light" panose="020B0502040204020203" pitchFamily="34" charset="-122"/>
              </a:rPr>
              <a:t>SQL</a:t>
            </a:r>
            <a:r>
              <a:rPr lang="zh-CN" altLang="en-US" dirty="0">
                <a:latin typeface="微软雅黑 Light" panose="020B0502040204020203" pitchFamily="34" charset="-122"/>
                <a:ea typeface="微软雅黑 Light" panose="020B0502040204020203" pitchFamily="34" charset="-122"/>
              </a:rPr>
              <a:t>黑名单、</a:t>
            </a:r>
            <a:r>
              <a:rPr lang="en-US" altLang="zh-CN" dirty="0" err="1">
                <a:latin typeface="微软雅黑 Light" panose="020B0502040204020203" pitchFamily="34" charset="-122"/>
                <a:ea typeface="微软雅黑 Light" panose="020B0502040204020203" pitchFamily="34" charset="-122"/>
              </a:rPr>
              <a:t>sql</a:t>
            </a:r>
            <a:r>
              <a:rPr lang="zh-CN" altLang="en-US" dirty="0">
                <a:latin typeface="微软雅黑 Light" panose="020B0502040204020203" pitchFamily="34" charset="-122"/>
                <a:ea typeface="微软雅黑 Light" panose="020B0502040204020203" pitchFamily="34" charset="-122"/>
              </a:rPr>
              <a:t>注入攻击</a:t>
            </a:r>
            <a:r>
              <a:rPr lang="zh-CN" altLang="en-US" dirty="0" smtClean="0">
                <a:latin typeface="微软雅黑 Light" panose="020B0502040204020203" pitchFamily="34" charset="-122"/>
                <a:ea typeface="微软雅黑 Light" panose="020B0502040204020203" pitchFamily="34" charset="-122"/>
              </a:rPr>
              <a:t>拦截</a:t>
            </a:r>
            <a:endParaRPr lang="en-US" altLang="zh-CN" dirty="0" smtClean="0">
              <a:latin typeface="微软雅黑 Light" panose="020B0502040204020203" pitchFamily="34" charset="-122"/>
              <a:ea typeface="微软雅黑 Light" panose="020B0502040204020203" pitchFamily="34" charset="-122"/>
            </a:endParaRPr>
          </a:p>
          <a:p>
            <a:endParaRPr lang="zh-CN" altLang="en-US" dirty="0">
              <a:latin typeface="微软雅黑 Light" panose="020B0502040204020203" pitchFamily="34" charset="-122"/>
              <a:ea typeface="微软雅黑 Light" panose="020B0502040204020203" pitchFamily="34" charset="-122"/>
            </a:endParaRPr>
          </a:p>
          <a:p>
            <a:r>
              <a:rPr lang="zh-CN" altLang="en-US" dirty="0" smtClean="0">
                <a:latin typeface="微软雅黑 Light" panose="020B0502040204020203" pitchFamily="34" charset="-122"/>
                <a:ea typeface="微软雅黑 Light" panose="020B0502040204020203" pitchFamily="34" charset="-122"/>
              </a:rPr>
              <a:t>⑤支持</a:t>
            </a:r>
            <a:r>
              <a:rPr lang="zh-CN" altLang="en-US" dirty="0">
                <a:latin typeface="微软雅黑 Light" panose="020B0502040204020203" pitchFamily="34" charset="-122"/>
                <a:ea typeface="微软雅黑 Light" panose="020B0502040204020203" pitchFamily="34" charset="-122"/>
              </a:rPr>
              <a:t>分</a:t>
            </a:r>
            <a:r>
              <a:rPr lang="zh-CN" altLang="en-US" dirty="0" smtClean="0">
                <a:latin typeface="微软雅黑 Light" panose="020B0502040204020203" pitchFamily="34" charset="-122"/>
                <a:ea typeface="微软雅黑 Light" panose="020B0502040204020203" pitchFamily="34" charset="-122"/>
              </a:rPr>
              <a:t>表</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34599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4758" y="1518811"/>
            <a:ext cx="4374306" cy="4069174"/>
            <a:chOff x="804758" y="1518811"/>
            <a:chExt cx="4374306" cy="4069174"/>
          </a:xfrm>
        </p:grpSpPr>
        <p:sp>
          <p:nvSpPr>
            <p:cNvPr id="5" name="环形箭头 4"/>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任意多边形 5"/>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7" name="任意多边形 6"/>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8" name="任意多边形 7"/>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9" name="任意多边形 8"/>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10" name="任意多边形 9"/>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11" name="任意多边形 10"/>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grpSp>
      <p:sp>
        <p:nvSpPr>
          <p:cNvPr id="12" name="文本框 11"/>
          <p:cNvSpPr txBox="1"/>
          <p:nvPr/>
        </p:nvSpPr>
        <p:spPr>
          <a:xfrm>
            <a:off x="4522231" y="2716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软件框架</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3" name="十角星 12"/>
          <p:cNvSpPr/>
          <p:nvPr/>
        </p:nvSpPr>
        <p:spPr>
          <a:xfrm>
            <a:off x="7195539" y="130591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       资源，稳定，发展方向</a:t>
            </a:r>
            <a:endParaRPr lang="zh-CN" altLang="en-US" sz="1600" dirty="0">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7429629" y="2483671"/>
            <a:ext cx="3519321"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技术选择</a:t>
            </a:r>
            <a:endParaRPr lang="zh-CN" altLang="en-US" dirty="0">
              <a:latin typeface="微软雅黑 Light" panose="020B0502040204020203" pitchFamily="34" charset="-122"/>
              <a:ea typeface="微软雅黑 Light" panose="020B0502040204020203" pitchFamily="34" charset="-122"/>
            </a:endParaRPr>
          </a:p>
        </p:txBody>
      </p:sp>
      <p:sp>
        <p:nvSpPr>
          <p:cNvPr id="15" name="椭圆 14"/>
          <p:cNvSpPr/>
          <p:nvPr/>
        </p:nvSpPr>
        <p:spPr>
          <a:xfrm>
            <a:off x="6689485" y="316539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latin typeface="Nexa Light" panose="02000000000000000000" charset="0"/>
                <a:ea typeface="微软雅黑 Light" panose="020B0502040204020203" pitchFamily="34" charset="-122"/>
              </a:rPr>
              <a:t>2</a:t>
            </a:r>
            <a:endParaRPr lang="zh-CN" altLang="en-US" sz="2400" dirty="0">
              <a:latin typeface="Nexa Light" panose="02000000000000000000" charset="0"/>
              <a:ea typeface="微软雅黑 Light" panose="020B0502040204020203" pitchFamily="34" charset="-122"/>
            </a:endParaRPr>
          </a:p>
        </p:txBody>
      </p:sp>
      <p:sp>
        <p:nvSpPr>
          <p:cNvPr id="16" name="椭圆 15"/>
          <p:cNvSpPr/>
          <p:nvPr/>
        </p:nvSpPr>
        <p:spPr>
          <a:xfrm>
            <a:off x="6689485" y="235072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1</a:t>
            </a:r>
            <a:endParaRPr lang="zh-CN" altLang="en-US" sz="2400" dirty="0">
              <a:latin typeface="Nexa Light" panose="02000000000000000000" charset="0"/>
              <a:ea typeface="微软雅黑 Light" panose="020B0502040204020203" pitchFamily="34" charset="-122"/>
            </a:endParaRPr>
          </a:p>
        </p:txBody>
      </p:sp>
      <p:sp>
        <p:nvSpPr>
          <p:cNvPr id="17" name="文本框 16"/>
          <p:cNvSpPr txBox="1"/>
          <p:nvPr/>
        </p:nvSpPr>
        <p:spPr>
          <a:xfrm>
            <a:off x="7429627" y="3251301"/>
            <a:ext cx="3519321"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前端</a:t>
            </a:r>
            <a:r>
              <a:rPr lang="en-US" altLang="zh-CN" dirty="0" smtClean="0">
                <a:latin typeface="微软雅黑 Light" panose="020B0502040204020203" pitchFamily="34" charset="-122"/>
                <a:ea typeface="微软雅黑 Light" panose="020B0502040204020203" pitchFamily="34" charset="-122"/>
              </a:rPr>
              <a:t>&lt;-&gt;</a:t>
            </a:r>
            <a:r>
              <a:rPr lang="zh-CN" altLang="en-US" dirty="0" smtClean="0">
                <a:latin typeface="微软雅黑 Light" panose="020B0502040204020203" pitchFamily="34" charset="-122"/>
                <a:ea typeface="微软雅黑 Light" panose="020B0502040204020203" pitchFamily="34" charset="-122"/>
              </a:rPr>
              <a:t>后端</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04086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虚尾箭头 9"/>
          <p:cNvSpPr/>
          <p:nvPr/>
        </p:nvSpPr>
        <p:spPr>
          <a:xfrm>
            <a:off x="9001792" y="3273111"/>
            <a:ext cx="1389152" cy="1095359"/>
          </a:xfrm>
          <a:prstGeom prst="stripedRightArrow">
            <a:avLst>
              <a:gd name="adj1" fmla="val 50000"/>
              <a:gd name="adj2" fmla="val 6679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 name="圆角矩形 3"/>
          <p:cNvSpPr/>
          <p:nvPr/>
        </p:nvSpPr>
        <p:spPr>
          <a:xfrm>
            <a:off x="2777637" y="1949304"/>
            <a:ext cx="5913021" cy="38856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 name="圆角矩形 6"/>
          <p:cNvSpPr/>
          <p:nvPr/>
        </p:nvSpPr>
        <p:spPr>
          <a:xfrm>
            <a:off x="3139723" y="2455116"/>
            <a:ext cx="5180188" cy="299742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9" name="圆角矩形 8"/>
          <p:cNvSpPr/>
          <p:nvPr/>
        </p:nvSpPr>
        <p:spPr>
          <a:xfrm>
            <a:off x="3866087" y="3237487"/>
            <a:ext cx="1418431" cy="8849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chemeClr val="tx1"/>
                </a:solidFill>
                <a:latin typeface="Nexa Light" panose="02000000000000000000" pitchFamily="2" charset="0"/>
              </a:rPr>
              <a:t>JS</a:t>
            </a:r>
            <a:endParaRPr lang="zh-CN" altLang="en-US" dirty="0">
              <a:solidFill>
                <a:schemeClr val="tx1"/>
              </a:solidFill>
              <a:latin typeface="Nexa Light" panose="02000000000000000000" pitchFamily="2" charset="0"/>
            </a:endParaRPr>
          </a:p>
        </p:txBody>
      </p:sp>
      <p:sp>
        <p:nvSpPr>
          <p:cNvPr id="2" name="文本框 1"/>
          <p:cNvSpPr txBox="1"/>
          <p:nvPr/>
        </p:nvSpPr>
        <p:spPr>
          <a:xfrm>
            <a:off x="4054168" y="200013"/>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前端</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24" name="矩形 23"/>
          <p:cNvSpPr/>
          <p:nvPr/>
        </p:nvSpPr>
        <p:spPr>
          <a:xfrm>
            <a:off x="5172428" y="953055"/>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2954381" y="2062925"/>
            <a:ext cx="4623955"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终端</a:t>
            </a:r>
            <a:endParaRPr lang="zh-CN" altLang="en-US"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9351356" y="3636124"/>
            <a:ext cx="646331" cy="369332"/>
          </a:xfrm>
          <a:prstGeom prst="rect">
            <a:avLst/>
          </a:prstGeom>
          <a:noFill/>
        </p:spPr>
        <p:txBody>
          <a:bodyPr wrap="none" rtlCol="0">
            <a:spAutoFit/>
          </a:bodyPr>
          <a:lstStyle/>
          <a:p>
            <a:r>
              <a:rPr lang="zh-CN" altLang="en-US" dirty="0" smtClean="0">
                <a:latin typeface="微软雅黑 Light" panose="020B0502040204020203" pitchFamily="34" charset="-122"/>
                <a:ea typeface="微软雅黑 Light" panose="020B0502040204020203" pitchFamily="34" charset="-122"/>
              </a:rPr>
              <a:t>网络</a:t>
            </a:r>
            <a:endParaRPr lang="zh-CN" altLang="en-US" dirty="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3494505" y="2698242"/>
            <a:ext cx="877163" cy="369332"/>
          </a:xfrm>
          <a:prstGeom prst="rect">
            <a:avLst/>
          </a:prstGeom>
          <a:noFill/>
        </p:spPr>
        <p:txBody>
          <a:bodyPr wrap="none" rtlCol="0">
            <a:spAutoFit/>
          </a:bodyPr>
          <a:lstStyle/>
          <a:p>
            <a:r>
              <a:rPr lang="zh-CN" altLang="en-US" dirty="0">
                <a:latin typeface="微软雅黑 Light" panose="020B0502040204020203" pitchFamily="34" charset="-122"/>
                <a:ea typeface="微软雅黑 Light" panose="020B0502040204020203" pitchFamily="34" charset="-122"/>
              </a:rPr>
              <a:t>浏览器</a:t>
            </a:r>
          </a:p>
        </p:txBody>
      </p:sp>
      <p:sp>
        <p:nvSpPr>
          <p:cNvPr id="13" name="文本框 12"/>
          <p:cNvSpPr txBox="1"/>
          <p:nvPr/>
        </p:nvSpPr>
        <p:spPr>
          <a:xfrm>
            <a:off x="3398347" y="1319920"/>
            <a:ext cx="4921564" cy="369332"/>
          </a:xfrm>
          <a:prstGeom prst="rect">
            <a:avLst/>
          </a:prstGeom>
          <a:noFill/>
        </p:spPr>
        <p:txBody>
          <a:bodyPr wrap="square" rtlCol="0">
            <a:spAutoFit/>
          </a:bodyPr>
          <a:lstStyle/>
          <a:p>
            <a:r>
              <a:rPr lang="zh-CN" altLang="en-US" dirty="0" smtClean="0"/>
              <a:t>每个服务的技术分层都不相同，以</a:t>
            </a:r>
            <a:r>
              <a:rPr lang="en-US" altLang="zh-CN" dirty="0" smtClean="0"/>
              <a:t>CRM7</a:t>
            </a:r>
            <a:r>
              <a:rPr lang="zh-CN" altLang="en-US" dirty="0" smtClean="0"/>
              <a:t>为例</a:t>
            </a:r>
            <a:endParaRPr lang="en-US" altLang="zh-CN" dirty="0" smtClean="0"/>
          </a:p>
        </p:txBody>
      </p:sp>
      <p:sp>
        <p:nvSpPr>
          <p:cNvPr id="16" name="圆角矩形 15"/>
          <p:cNvSpPr/>
          <p:nvPr/>
        </p:nvSpPr>
        <p:spPr>
          <a:xfrm>
            <a:off x="5595652" y="3237487"/>
            <a:ext cx="893507" cy="8849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微软雅黑 Light" panose="020B0502040204020203" pitchFamily="34" charset="-122"/>
                <a:ea typeface="微软雅黑 Light" panose="020B0502040204020203" pitchFamily="34" charset="-122"/>
              </a:rPr>
              <a:t>HTML</a:t>
            </a:r>
            <a:endParaRPr lang="zh-CN" altLang="en-US" dirty="0">
              <a:latin typeface="微软雅黑 Light" panose="020B0502040204020203" pitchFamily="34" charset="-122"/>
              <a:ea typeface="微软雅黑 Light" panose="020B0502040204020203" pitchFamily="34" charset="-122"/>
            </a:endParaRPr>
          </a:p>
        </p:txBody>
      </p:sp>
      <p:sp>
        <p:nvSpPr>
          <p:cNvPr id="18" name="圆角矩形 17"/>
          <p:cNvSpPr/>
          <p:nvPr/>
        </p:nvSpPr>
        <p:spPr>
          <a:xfrm>
            <a:off x="3872295" y="4280746"/>
            <a:ext cx="2616864" cy="6596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微软雅黑 Light" panose="020B0502040204020203" pitchFamily="34" charset="-122"/>
                <a:ea typeface="微软雅黑 Light" panose="020B0502040204020203" pitchFamily="34" charset="-122"/>
              </a:rPr>
              <a:t>CSS</a:t>
            </a:r>
            <a:endParaRPr lang="zh-CN" altLang="en-US" dirty="0">
              <a:latin typeface="微软雅黑 Light" panose="020B0502040204020203" pitchFamily="34" charset="-122"/>
              <a:ea typeface="微软雅黑 Light" panose="020B0502040204020203" pitchFamily="34" charset="-122"/>
            </a:endParaRPr>
          </a:p>
        </p:txBody>
      </p:sp>
      <p:sp>
        <p:nvSpPr>
          <p:cNvPr id="19" name="圆角矩形 18"/>
          <p:cNvSpPr/>
          <p:nvPr/>
        </p:nvSpPr>
        <p:spPr>
          <a:xfrm>
            <a:off x="6650577" y="3237487"/>
            <a:ext cx="893507" cy="17029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微软雅黑 Light" panose="020B0502040204020203" pitchFamily="34" charset="-122"/>
                <a:ea typeface="微软雅黑 Light" panose="020B0502040204020203" pitchFamily="34" charset="-122"/>
              </a:rPr>
              <a:t>AJAX</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07285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barn(inVertical)">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1000"/>
                                        <p:tgtEl>
                                          <p:spTgt spid="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arn(inVertical)">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7" grpId="0" animBg="1"/>
      <p:bldP spid="9" grpId="0" animBg="1"/>
      <p:bldP spid="48" grpId="0"/>
      <p:bldP spid="49" grpId="0"/>
      <p:bldP spid="53" grpId="0"/>
      <p:bldP spid="16" grpId="0" animBg="1"/>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虚尾箭头 9"/>
          <p:cNvSpPr/>
          <p:nvPr/>
        </p:nvSpPr>
        <p:spPr>
          <a:xfrm>
            <a:off x="1251659" y="2789113"/>
            <a:ext cx="1389152" cy="1095359"/>
          </a:xfrm>
          <a:prstGeom prst="stripedRightArrow">
            <a:avLst>
              <a:gd name="adj1" fmla="val 50000"/>
              <a:gd name="adj2" fmla="val 6679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 name="圆角矩形 3"/>
          <p:cNvSpPr/>
          <p:nvPr/>
        </p:nvSpPr>
        <p:spPr>
          <a:xfrm>
            <a:off x="2990145" y="1524800"/>
            <a:ext cx="7402314" cy="38856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 name="圆角矩形 6"/>
          <p:cNvSpPr/>
          <p:nvPr/>
        </p:nvSpPr>
        <p:spPr>
          <a:xfrm>
            <a:off x="6913036" y="2382360"/>
            <a:ext cx="3083553" cy="148986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9" name="圆角矩形 8"/>
          <p:cNvSpPr/>
          <p:nvPr/>
        </p:nvSpPr>
        <p:spPr>
          <a:xfrm>
            <a:off x="7734406" y="2811911"/>
            <a:ext cx="1481797" cy="3811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smtClean="0">
                <a:latin typeface="微软雅黑 Light" panose="020B0502040204020203" pitchFamily="34" charset="-122"/>
                <a:ea typeface="微软雅黑 Light" panose="020B0502040204020203" pitchFamily="34" charset="-122"/>
              </a:rPr>
              <a:t>Java</a:t>
            </a:r>
            <a:r>
              <a:rPr lang="zh-CN" altLang="en-US" sz="1600" dirty="0" smtClean="0">
                <a:latin typeface="微软雅黑 Light" panose="020B0502040204020203" pitchFamily="34" charset="-122"/>
                <a:ea typeface="微软雅黑 Light" panose="020B0502040204020203" pitchFamily="34" charset="-122"/>
              </a:rPr>
              <a:t>应用程序</a:t>
            </a:r>
            <a:endParaRPr lang="zh-CN" altLang="en-US" sz="1600" dirty="0">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076746" y="176541"/>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后端</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3473026" y="1559961"/>
            <a:ext cx="4623955"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服务器</a:t>
            </a:r>
          </a:p>
        </p:txBody>
      </p:sp>
      <p:sp>
        <p:nvSpPr>
          <p:cNvPr id="49" name="文本框 48"/>
          <p:cNvSpPr txBox="1"/>
          <p:nvPr/>
        </p:nvSpPr>
        <p:spPr>
          <a:xfrm>
            <a:off x="1662103" y="3152126"/>
            <a:ext cx="646331" cy="369332"/>
          </a:xfrm>
          <a:prstGeom prst="rect">
            <a:avLst/>
          </a:prstGeom>
          <a:noFill/>
        </p:spPr>
        <p:txBody>
          <a:bodyPr wrap="none" rtlCol="0">
            <a:spAutoFit/>
          </a:bodyPr>
          <a:lstStyle/>
          <a:p>
            <a:r>
              <a:rPr lang="zh-CN" altLang="en-US" dirty="0" smtClean="0">
                <a:latin typeface="微软雅黑 Light" panose="020B0502040204020203" pitchFamily="34" charset="-122"/>
                <a:ea typeface="微软雅黑 Light" panose="020B0502040204020203" pitchFamily="34" charset="-122"/>
              </a:rPr>
              <a:t>网络</a:t>
            </a:r>
            <a:endParaRPr lang="zh-CN" altLang="en-US" dirty="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7126921" y="2497583"/>
            <a:ext cx="623889" cy="369332"/>
          </a:xfrm>
          <a:prstGeom prst="rect">
            <a:avLst/>
          </a:prstGeom>
          <a:noFill/>
        </p:spPr>
        <p:txBody>
          <a:bodyPr wrap="none" rtlCol="0">
            <a:spAutoFit/>
          </a:bodyPr>
          <a:lstStyle/>
          <a:p>
            <a:r>
              <a:rPr lang="en-US" altLang="zh-CN" dirty="0" smtClean="0">
                <a:latin typeface="微软雅黑 Light" panose="020B0502040204020203" pitchFamily="34" charset="-122"/>
                <a:ea typeface="微软雅黑 Light" panose="020B0502040204020203" pitchFamily="34" charset="-122"/>
              </a:rPr>
              <a:t>JVM</a:t>
            </a:r>
            <a:endParaRPr lang="zh-CN" altLang="en-US" dirty="0">
              <a:latin typeface="微软雅黑 Light" panose="020B0502040204020203" pitchFamily="34" charset="-122"/>
              <a:ea typeface="微软雅黑 Light" panose="020B0502040204020203" pitchFamily="34" charset="-122"/>
            </a:endParaRPr>
          </a:p>
        </p:txBody>
      </p:sp>
      <p:sp>
        <p:nvSpPr>
          <p:cNvPr id="25" name="圆角矩形 24"/>
          <p:cNvSpPr/>
          <p:nvPr/>
        </p:nvSpPr>
        <p:spPr>
          <a:xfrm>
            <a:off x="7181503" y="3422574"/>
            <a:ext cx="1138614" cy="3811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a:latin typeface="微软雅黑 Light" panose="020B0502040204020203" pitchFamily="34" charset="-122"/>
                <a:ea typeface="微软雅黑 Light" panose="020B0502040204020203" pitchFamily="34" charset="-122"/>
              </a:rPr>
              <a:t>Z</a:t>
            </a:r>
            <a:r>
              <a:rPr lang="en-US" altLang="zh-CN" sz="1400" dirty="0" smtClean="0">
                <a:latin typeface="微软雅黑 Light" panose="020B0502040204020203" pitchFamily="34" charset="-122"/>
                <a:ea typeface="微软雅黑 Light" panose="020B0502040204020203" pitchFamily="34" charset="-122"/>
              </a:rPr>
              <a:t>ookeeper</a:t>
            </a:r>
            <a:endParaRPr lang="zh-CN" altLang="en-US" sz="1400" dirty="0">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6901747" y="3912720"/>
            <a:ext cx="1808187" cy="110254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7015246" y="3991023"/>
            <a:ext cx="1569155"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Erlang</a:t>
            </a:r>
            <a:endParaRPr lang="zh-CN" altLang="en-US" dirty="0">
              <a:latin typeface="微软雅黑 Light" panose="020B0502040204020203" pitchFamily="34" charset="-122"/>
              <a:ea typeface="微软雅黑 Light" panose="020B0502040204020203" pitchFamily="34" charset="-122"/>
            </a:endParaRPr>
          </a:p>
        </p:txBody>
      </p:sp>
      <p:sp>
        <p:nvSpPr>
          <p:cNvPr id="27" name="圆角矩形 26"/>
          <p:cNvSpPr/>
          <p:nvPr/>
        </p:nvSpPr>
        <p:spPr>
          <a:xfrm>
            <a:off x="7296938" y="4445604"/>
            <a:ext cx="1075397" cy="3811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RabbitMQ</a:t>
            </a:r>
            <a:endParaRPr lang="zh-CN" altLang="en-US" sz="1400" dirty="0">
              <a:latin typeface="微软雅黑 Light" panose="020B0502040204020203" pitchFamily="34" charset="-122"/>
              <a:ea typeface="微软雅黑 Light" panose="020B0502040204020203" pitchFamily="34" charset="-122"/>
            </a:endParaRPr>
          </a:p>
        </p:txBody>
      </p:sp>
      <p:sp>
        <p:nvSpPr>
          <p:cNvPr id="28" name="圆角矩形 27"/>
          <p:cNvSpPr/>
          <p:nvPr/>
        </p:nvSpPr>
        <p:spPr>
          <a:xfrm>
            <a:off x="8787221" y="3912720"/>
            <a:ext cx="1231946" cy="110254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9" name="圆角矩形 28"/>
          <p:cNvSpPr/>
          <p:nvPr/>
        </p:nvSpPr>
        <p:spPr>
          <a:xfrm>
            <a:off x="9001105" y="4486928"/>
            <a:ext cx="849133" cy="3811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mysql</a:t>
            </a:r>
            <a:endParaRPr lang="zh-CN" altLang="en-US" sz="1400" dirty="0">
              <a:latin typeface="微软雅黑 Light" panose="020B0502040204020203" pitchFamily="34" charset="-122"/>
              <a:ea typeface="微软雅黑 Light" panose="020B0502040204020203" pitchFamily="34" charset="-122"/>
            </a:endParaRPr>
          </a:p>
        </p:txBody>
      </p:sp>
      <p:sp>
        <p:nvSpPr>
          <p:cNvPr id="31" name="文本框 30"/>
          <p:cNvSpPr txBox="1"/>
          <p:nvPr/>
        </p:nvSpPr>
        <p:spPr>
          <a:xfrm>
            <a:off x="8992212" y="4015158"/>
            <a:ext cx="622286" cy="369332"/>
          </a:xfrm>
          <a:prstGeom prst="rect">
            <a:avLst/>
          </a:prstGeom>
          <a:noFill/>
        </p:spPr>
        <p:txBody>
          <a:bodyPr wrap="none" rtlCol="0">
            <a:spAutoFit/>
          </a:bodyPr>
          <a:lstStyle/>
          <a:p>
            <a:r>
              <a:rPr lang="en-US" altLang="zh-CN" dirty="0">
                <a:latin typeface="微软雅黑 Light" panose="020B0502040204020203" pitchFamily="34" charset="-122"/>
                <a:ea typeface="微软雅黑 Light" panose="020B0502040204020203" pitchFamily="34" charset="-122"/>
              </a:rPr>
              <a:t>e</a:t>
            </a:r>
            <a:r>
              <a:rPr lang="en-US" altLang="zh-CN" dirty="0" smtClean="0">
                <a:latin typeface="微软雅黑 Light" panose="020B0502040204020203" pitchFamily="34" charset="-122"/>
                <a:ea typeface="微软雅黑 Light" panose="020B0502040204020203" pitchFamily="34" charset="-122"/>
              </a:rPr>
              <a:t>xt4</a:t>
            </a:r>
            <a:endParaRPr lang="zh-CN" altLang="en-US" dirty="0">
              <a:latin typeface="微软雅黑 Light" panose="020B0502040204020203" pitchFamily="34" charset="-122"/>
              <a:ea typeface="微软雅黑 Light" panose="020B0502040204020203" pitchFamily="34" charset="-122"/>
            </a:endParaRPr>
          </a:p>
        </p:txBody>
      </p:sp>
      <p:sp>
        <p:nvSpPr>
          <p:cNvPr id="32" name="圆角矩形 31"/>
          <p:cNvSpPr/>
          <p:nvPr/>
        </p:nvSpPr>
        <p:spPr>
          <a:xfrm>
            <a:off x="3222493" y="1925169"/>
            <a:ext cx="767303" cy="30844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keepalived</a:t>
            </a:r>
            <a:endParaRPr lang="zh-CN" altLang="en-US" sz="1400" dirty="0">
              <a:latin typeface="微软雅黑 Light" panose="020B0502040204020203" pitchFamily="34" charset="-122"/>
              <a:ea typeface="微软雅黑 Light" panose="020B0502040204020203" pitchFamily="34" charset="-122"/>
            </a:endParaRPr>
          </a:p>
        </p:txBody>
      </p:sp>
      <p:sp>
        <p:nvSpPr>
          <p:cNvPr id="33" name="圆角矩形 32"/>
          <p:cNvSpPr/>
          <p:nvPr/>
        </p:nvSpPr>
        <p:spPr>
          <a:xfrm>
            <a:off x="4796918" y="1923415"/>
            <a:ext cx="787062" cy="308797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a:latin typeface="微软雅黑 Light" panose="020B0502040204020203" pitchFamily="34" charset="-122"/>
                <a:ea typeface="微软雅黑 Light" panose="020B0502040204020203" pitchFamily="34" charset="-122"/>
              </a:rPr>
              <a:t>nginx</a:t>
            </a:r>
            <a:endParaRPr lang="zh-CN" altLang="en-US" sz="1400" dirty="0">
              <a:latin typeface="微软雅黑 Light" panose="020B0502040204020203" pitchFamily="34" charset="-122"/>
              <a:ea typeface="微软雅黑 Light" panose="020B0502040204020203" pitchFamily="34" charset="-122"/>
            </a:endParaRPr>
          </a:p>
        </p:txBody>
      </p:sp>
      <p:sp>
        <p:nvSpPr>
          <p:cNvPr id="38" name="圆角矩形 37"/>
          <p:cNvSpPr/>
          <p:nvPr/>
        </p:nvSpPr>
        <p:spPr>
          <a:xfrm>
            <a:off x="8615105" y="3420239"/>
            <a:ext cx="849133" cy="3811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mycat</a:t>
            </a:r>
            <a:endParaRPr lang="zh-CN" altLang="en-US" sz="1400" dirty="0">
              <a:latin typeface="微软雅黑 Light" panose="020B0502040204020203" pitchFamily="34" charset="-122"/>
              <a:ea typeface="微软雅黑 Light" panose="020B0502040204020203" pitchFamily="34" charset="-122"/>
            </a:endParaRPr>
          </a:p>
        </p:txBody>
      </p:sp>
      <p:cxnSp>
        <p:nvCxnSpPr>
          <p:cNvPr id="12" name="直接箭头连接符 11"/>
          <p:cNvCxnSpPr>
            <a:stCxn id="38" idx="2"/>
            <a:endCxn id="29" idx="0"/>
          </p:cNvCxnSpPr>
          <p:nvPr/>
        </p:nvCxnSpPr>
        <p:spPr>
          <a:xfrm>
            <a:off x="9039672" y="3801360"/>
            <a:ext cx="386000" cy="68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2" idx="3"/>
            <a:endCxn id="9" idx="1"/>
          </p:cNvCxnSpPr>
          <p:nvPr/>
        </p:nvCxnSpPr>
        <p:spPr>
          <a:xfrm flipV="1">
            <a:off x="6637365" y="3002472"/>
            <a:ext cx="1097041" cy="46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2"/>
            <a:endCxn id="25" idx="0"/>
          </p:cNvCxnSpPr>
          <p:nvPr/>
        </p:nvCxnSpPr>
        <p:spPr>
          <a:xfrm flipH="1">
            <a:off x="7750810" y="3193032"/>
            <a:ext cx="724495" cy="22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9" idx="2"/>
            <a:endCxn id="38" idx="0"/>
          </p:cNvCxnSpPr>
          <p:nvPr/>
        </p:nvCxnSpPr>
        <p:spPr>
          <a:xfrm>
            <a:off x="8475305" y="3193032"/>
            <a:ext cx="564367" cy="22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9" idx="2"/>
            <a:endCxn id="27" idx="0"/>
          </p:cNvCxnSpPr>
          <p:nvPr/>
        </p:nvCxnSpPr>
        <p:spPr>
          <a:xfrm flipH="1">
            <a:off x="7834637" y="3193032"/>
            <a:ext cx="640668" cy="125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5794296" y="1923845"/>
            <a:ext cx="843069" cy="30875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tomcat</a:t>
            </a:r>
            <a:endParaRPr lang="zh-CN" altLang="en-US" sz="1400" dirty="0">
              <a:latin typeface="微软雅黑 Light" panose="020B0502040204020203" pitchFamily="34" charset="-122"/>
              <a:ea typeface="微软雅黑 Light" panose="020B0502040204020203" pitchFamily="34" charset="-122"/>
            </a:endParaRPr>
          </a:p>
        </p:txBody>
      </p:sp>
      <p:sp>
        <p:nvSpPr>
          <p:cNvPr id="55" name="圆角矩形 54"/>
          <p:cNvSpPr/>
          <p:nvPr/>
        </p:nvSpPr>
        <p:spPr>
          <a:xfrm>
            <a:off x="6935614" y="1935316"/>
            <a:ext cx="3083553" cy="3811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Redis</a:t>
            </a:r>
            <a:endParaRPr lang="zh-CN" altLang="en-US" sz="1400" dirty="0">
              <a:latin typeface="微软雅黑 Light" panose="020B0502040204020203" pitchFamily="34" charset="-122"/>
              <a:ea typeface="微软雅黑 Light" panose="020B0502040204020203" pitchFamily="34" charset="-122"/>
            </a:endParaRPr>
          </a:p>
        </p:txBody>
      </p:sp>
      <p:cxnSp>
        <p:nvCxnSpPr>
          <p:cNvPr id="57" name="直接箭头连接符 56"/>
          <p:cNvCxnSpPr>
            <a:stCxn id="9" idx="0"/>
            <a:endCxn id="55" idx="2"/>
          </p:cNvCxnSpPr>
          <p:nvPr/>
        </p:nvCxnSpPr>
        <p:spPr>
          <a:xfrm flipV="1">
            <a:off x="8475305" y="2316437"/>
            <a:ext cx="2086" cy="49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圆角矩形 61"/>
          <p:cNvSpPr/>
          <p:nvPr/>
        </p:nvSpPr>
        <p:spPr>
          <a:xfrm>
            <a:off x="4224425" y="1923415"/>
            <a:ext cx="442709" cy="308797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dirty="0" smtClean="0">
                <a:latin typeface="微软雅黑 Light" panose="020B0502040204020203" pitchFamily="34" charset="-122"/>
                <a:ea typeface="微软雅黑 Light" panose="020B0502040204020203" pitchFamily="34" charset="-122"/>
              </a:rPr>
              <a:t>lvs</a:t>
            </a:r>
            <a:endParaRPr lang="zh-CN" altLang="en-US" sz="1400" dirty="0">
              <a:latin typeface="微软雅黑 Light" panose="020B0502040204020203" pitchFamily="34" charset="-122"/>
              <a:ea typeface="微软雅黑 Light" panose="020B0502040204020203" pitchFamily="34" charset="-122"/>
            </a:endParaRPr>
          </a:p>
        </p:txBody>
      </p:sp>
      <p:sp>
        <p:nvSpPr>
          <p:cNvPr id="30" name="矩形 29"/>
          <p:cNvSpPr/>
          <p:nvPr/>
        </p:nvSpPr>
        <p:spPr>
          <a:xfrm>
            <a:off x="5172428" y="953055"/>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22632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10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barn(inVertical)">
                                      <p:cBhvr>
                                        <p:cTn id="18" dur="10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left)">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left)">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500"/>
                                        <p:tgtEl>
                                          <p:spTgt spid="5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down)">
                                      <p:cBhvr>
                                        <p:cTn id="59" dur="5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down)">
                                      <p:cBhvr>
                                        <p:cTn id="64" dur="500"/>
                                        <p:tgtEl>
                                          <p:spTgt spid="5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up)">
                                      <p:cBhvr>
                                        <p:cTn id="69" dur="500"/>
                                        <p:tgtEl>
                                          <p:spTgt spid="18"/>
                                        </p:tgtEl>
                                      </p:cBhvr>
                                    </p:animEffect>
                                  </p:childTnLst>
                                </p:cTn>
                              </p:par>
                              <p:par>
                                <p:cTn id="70" presetID="22" presetClass="entr" presetSubtype="1"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wipe(up)">
                                      <p:cBhvr>
                                        <p:cTn id="72" dur="5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up)">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up)">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wipe(up)">
                                      <p:cBhvr>
                                        <p:cTn id="87" dur="500"/>
                                        <p:tgtEl>
                                          <p:spTgt spid="41"/>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barn(inVertical)">
                                      <p:cBhvr>
                                        <p:cTn id="92" dur="500"/>
                                        <p:tgtEl>
                                          <p:spTgt spid="26"/>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barn(inVertical)">
                                      <p:cBhvr>
                                        <p:cTn id="95" dur="500"/>
                                        <p:tgtEl>
                                          <p:spTgt spid="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wipe(up)">
                                      <p:cBhvr>
                                        <p:cTn id="100" dur="500"/>
                                        <p:tgtEl>
                                          <p:spTgt spid="2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wipe(up)">
                                      <p:cBhvr>
                                        <p:cTn id="105" dur="500"/>
                                        <p:tgtEl>
                                          <p:spTgt spid="12"/>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grpId="0" nodeType="click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barn(inVertical)">
                                      <p:cBhvr>
                                        <p:cTn id="110" dur="500"/>
                                        <p:tgtEl>
                                          <p:spTgt spid="28"/>
                                        </p:tgtEl>
                                      </p:cBhvr>
                                    </p:animEffect>
                                  </p:childTnLst>
                                </p:cTn>
                              </p:par>
                              <p:par>
                                <p:cTn id="111" presetID="16" presetClass="entr" presetSubtype="21"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barn(inVertical)">
                                      <p:cBhvr>
                                        <p:cTn id="113" dur="500"/>
                                        <p:tgtEl>
                                          <p:spTgt spid="3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wipe(up)">
                                      <p:cBhvr>
                                        <p:cTn id="1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7" grpId="0" animBg="1"/>
      <p:bldP spid="9" grpId="0" animBg="1"/>
      <p:bldP spid="48" grpId="0"/>
      <p:bldP spid="49" grpId="0"/>
      <p:bldP spid="53" grpId="0"/>
      <p:bldP spid="25" grpId="0" animBg="1"/>
      <p:bldP spid="26" grpId="0" animBg="1"/>
      <p:bldP spid="3" grpId="0"/>
      <p:bldP spid="27" grpId="0" animBg="1"/>
      <p:bldP spid="28" grpId="0" animBg="1"/>
      <p:bldP spid="29" grpId="0" animBg="1"/>
      <p:bldP spid="31" grpId="0"/>
      <p:bldP spid="32" grpId="0" animBg="1"/>
      <p:bldP spid="33" grpId="0" animBg="1"/>
      <p:bldP spid="38" grpId="0" animBg="1"/>
      <p:bldP spid="52" grpId="0" animBg="1"/>
      <p:bldP spid="55" grpId="0" animBg="1"/>
      <p:bldP spid="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4758" y="1518811"/>
            <a:ext cx="4374306" cy="4069174"/>
            <a:chOff x="804758" y="1518811"/>
            <a:chExt cx="4374306" cy="4069174"/>
          </a:xfrm>
        </p:grpSpPr>
        <p:sp>
          <p:nvSpPr>
            <p:cNvPr id="5" name="环形箭头 4"/>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任意多边形 5"/>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7" name="任意多边形 6"/>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8" name="任意多边形 7"/>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9" name="任意多边形 8"/>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10" name="任意多边形 9"/>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11" name="任意多边形 10"/>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承载</a:t>
              </a:r>
              <a:r>
                <a:rPr lang="zh-CN" altLang="en-US" dirty="0" smtClean="0"/>
                <a:t>和安全</a:t>
              </a:r>
              <a:endParaRPr lang="zh-CN" altLang="en-US" sz="1800" kern="1200" dirty="0"/>
            </a:p>
          </p:txBody>
        </p:sp>
      </p:grpSp>
      <p:sp>
        <p:nvSpPr>
          <p:cNvPr id="12" name="十角星 11"/>
          <p:cNvSpPr/>
          <p:nvPr/>
        </p:nvSpPr>
        <p:spPr>
          <a:xfrm>
            <a:off x="7195539" y="1305919"/>
            <a:ext cx="3987496"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r>
              <a:rPr lang="zh-CN" altLang="en-US" sz="1600" dirty="0" smtClean="0">
                <a:latin typeface="微软雅黑 Light" panose="020B0502040204020203" pitchFamily="34" charset="-122"/>
                <a:ea typeface="微软雅黑 Light" panose="020B0502040204020203" pitchFamily="34" charset="-122"/>
              </a:rPr>
              <a:t>      核心：压测，互联网安全</a:t>
            </a:r>
            <a:endParaRPr lang="zh-CN" altLang="en-US" sz="1600" dirty="0">
              <a:latin typeface="微软雅黑 Light" panose="020B0502040204020203" pitchFamily="34" charset="-122"/>
              <a:ea typeface="微软雅黑 Light" panose="020B0502040204020203" pitchFamily="34" charset="-122"/>
            </a:endParaRPr>
          </a:p>
        </p:txBody>
      </p:sp>
      <p:sp>
        <p:nvSpPr>
          <p:cNvPr id="13" name="文本框 12"/>
          <p:cNvSpPr txBox="1"/>
          <p:nvPr/>
        </p:nvSpPr>
        <p:spPr>
          <a:xfrm>
            <a:off x="7429629" y="2531171"/>
            <a:ext cx="3519321" cy="369332"/>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压力测试</a:t>
            </a:r>
          </a:p>
        </p:txBody>
      </p:sp>
      <p:sp>
        <p:nvSpPr>
          <p:cNvPr id="14" name="椭圆 13"/>
          <p:cNvSpPr/>
          <p:nvPr/>
        </p:nvSpPr>
        <p:spPr>
          <a:xfrm>
            <a:off x="6689485" y="321289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smtClean="0">
                <a:latin typeface="Nexa Light" panose="02000000000000000000" charset="0"/>
                <a:ea typeface="微软雅黑 Light" panose="020B0502040204020203" pitchFamily="34" charset="-122"/>
              </a:rPr>
              <a:t>2</a:t>
            </a:r>
            <a:endParaRPr lang="zh-CN" altLang="en-US" sz="2400" dirty="0">
              <a:latin typeface="Nexa Light" panose="02000000000000000000" charset="0"/>
              <a:ea typeface="微软雅黑 Light" panose="020B0502040204020203" pitchFamily="34" charset="-122"/>
            </a:endParaRPr>
          </a:p>
        </p:txBody>
      </p:sp>
      <p:sp>
        <p:nvSpPr>
          <p:cNvPr id="15" name="椭圆 14"/>
          <p:cNvSpPr/>
          <p:nvPr/>
        </p:nvSpPr>
        <p:spPr>
          <a:xfrm>
            <a:off x="6689485" y="239822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1</a:t>
            </a:r>
            <a:endParaRPr lang="zh-CN" altLang="en-US" sz="2400" dirty="0">
              <a:latin typeface="Nexa Light" panose="02000000000000000000" charset="0"/>
              <a:ea typeface="微软雅黑 Light" panose="020B0502040204020203" pitchFamily="34" charset="-122"/>
            </a:endParaRPr>
          </a:p>
        </p:txBody>
      </p:sp>
      <p:sp>
        <p:nvSpPr>
          <p:cNvPr id="17" name="文本框 16"/>
          <p:cNvSpPr txBox="1"/>
          <p:nvPr/>
        </p:nvSpPr>
        <p:spPr>
          <a:xfrm>
            <a:off x="4522231" y="27169"/>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测试运维</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7429629" y="3329061"/>
            <a:ext cx="3519321"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互联网安全</a:t>
            </a:r>
            <a:endParaRPr lang="zh-CN" altLang="en-US" dirty="0">
              <a:latin typeface="微软雅黑 Light" panose="020B0502040204020203" pitchFamily="34" charset="-122"/>
              <a:ea typeface="微软雅黑 Light" panose="020B0502040204020203" pitchFamily="34" charset="-122"/>
            </a:endParaRPr>
          </a:p>
        </p:txBody>
      </p:sp>
      <p:sp>
        <p:nvSpPr>
          <p:cNvPr id="19" name="椭圆 18"/>
          <p:cNvSpPr/>
          <p:nvPr/>
        </p:nvSpPr>
        <p:spPr>
          <a:xfrm>
            <a:off x="6689485" y="4113708"/>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latin typeface="Nexa Light" panose="02000000000000000000" charset="0"/>
                <a:ea typeface="微软雅黑 Light" panose="020B0502040204020203" pitchFamily="34" charset="-122"/>
              </a:rPr>
              <a:t>3</a:t>
            </a:r>
            <a:endParaRPr lang="zh-CN" altLang="en-US" sz="2400" dirty="0">
              <a:latin typeface="Nexa Light" panose="02000000000000000000" charset="0"/>
              <a:ea typeface="微软雅黑 Light" panose="020B0502040204020203" pitchFamily="34" charset="-122"/>
            </a:endParaRPr>
          </a:p>
        </p:txBody>
      </p:sp>
      <p:sp>
        <p:nvSpPr>
          <p:cNvPr id="20" name="文本框 19"/>
          <p:cNvSpPr txBox="1"/>
          <p:nvPr/>
        </p:nvSpPr>
        <p:spPr>
          <a:xfrm>
            <a:off x="7429629" y="4229873"/>
            <a:ext cx="3519321"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上线方案</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588245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20737" y="0"/>
            <a:ext cx="3067664" cy="707886"/>
          </a:xfrm>
          <a:prstGeom prst="rect">
            <a:avLst/>
          </a:prstGeom>
          <a:noFill/>
        </p:spPr>
        <p:txBody>
          <a:bodyPr wrap="square" rtlCol="0">
            <a:spAutoFit/>
          </a:bodyPr>
          <a:lstStyle/>
          <a:p>
            <a:pPr algn="ctr"/>
            <a:r>
              <a:rPr lang="zh-CN" altLang="en-US" sz="4000" dirty="0" smtClean="0">
                <a:solidFill>
                  <a:srgbClr val="F7B902"/>
                </a:solidFill>
                <a:latin typeface="Nexa Light" panose="02000000000000000000" pitchFamily="2" charset="0"/>
              </a:rPr>
              <a:t>压力测试</a:t>
            </a:r>
            <a:endParaRPr lang="zh-CN" altLang="en-US" sz="4000" dirty="0">
              <a:solidFill>
                <a:srgbClr val="F7B902"/>
              </a:solidFill>
              <a:latin typeface="Nexa Light" panose="02000000000000000000" pitchFamily="2" charset="0"/>
            </a:endParaRPr>
          </a:p>
        </p:txBody>
      </p:sp>
      <p:pic>
        <p:nvPicPr>
          <p:cNvPr id="25" name="图片 24"/>
          <p:cNvPicPr>
            <a:picLocks noChangeAspect="1"/>
          </p:cNvPicPr>
          <p:nvPr/>
        </p:nvPicPr>
        <p:blipFill>
          <a:blip r:embed="rId2"/>
          <a:stretch>
            <a:fillRect/>
          </a:stretch>
        </p:blipFill>
        <p:spPr>
          <a:xfrm>
            <a:off x="2654259" y="1152525"/>
            <a:ext cx="5695950" cy="4552950"/>
          </a:xfrm>
          <a:prstGeom prst="rect">
            <a:avLst/>
          </a:prstGeom>
        </p:spPr>
      </p:pic>
    </p:spTree>
    <p:extLst>
      <p:ext uri="{BB962C8B-B14F-4D97-AF65-F5344CB8AC3E}">
        <p14:creationId xmlns:p14="http://schemas.microsoft.com/office/powerpoint/2010/main" val="550243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20736" y="0"/>
            <a:ext cx="4180115" cy="707886"/>
          </a:xfrm>
          <a:prstGeom prst="rect">
            <a:avLst/>
          </a:prstGeom>
          <a:noFill/>
        </p:spPr>
        <p:txBody>
          <a:bodyPr wrap="square" rtlCol="0">
            <a:spAutoFit/>
          </a:bodyPr>
          <a:lstStyle/>
          <a:p>
            <a:pPr algn="ctr"/>
            <a:r>
              <a:rPr lang="zh-CN" altLang="en-US" sz="4000" dirty="0" smtClean="0">
                <a:solidFill>
                  <a:srgbClr val="F7B902"/>
                </a:solidFill>
                <a:latin typeface="Nexa Light" panose="02000000000000000000" pitchFamily="2" charset="0"/>
              </a:rPr>
              <a:t>测试环境</a:t>
            </a:r>
            <a:endParaRPr lang="zh-CN" altLang="en-US" sz="4000" dirty="0">
              <a:solidFill>
                <a:srgbClr val="F7B902"/>
              </a:solidFill>
              <a:latin typeface="Nexa Light" panose="02000000000000000000" pitchFamily="2" charset="0"/>
            </a:endParaRPr>
          </a:p>
        </p:txBody>
      </p:sp>
      <p:sp>
        <p:nvSpPr>
          <p:cNvPr id="11" name="五边形 10"/>
          <p:cNvSpPr/>
          <p:nvPr/>
        </p:nvSpPr>
        <p:spPr>
          <a:xfrm>
            <a:off x="1357414" y="1114978"/>
            <a:ext cx="159591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网络拓扑图</a:t>
            </a:r>
            <a:endParaRPr lang="zh-CN" altLang="en-US" dirty="0"/>
          </a:p>
        </p:txBody>
      </p:sp>
      <p:sp>
        <p:nvSpPr>
          <p:cNvPr id="12" name="五边形 11"/>
          <p:cNvSpPr/>
          <p:nvPr/>
        </p:nvSpPr>
        <p:spPr>
          <a:xfrm>
            <a:off x="1363349" y="4288659"/>
            <a:ext cx="159591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软硬件配置</a:t>
            </a:r>
            <a:endParaRPr lang="zh-CN" altLang="en-US" dirty="0"/>
          </a:p>
        </p:txBody>
      </p:sp>
      <p:grpSp>
        <p:nvGrpSpPr>
          <p:cNvPr id="4" name="组合 3"/>
          <p:cNvGrpSpPr/>
          <p:nvPr/>
        </p:nvGrpSpPr>
        <p:grpSpPr>
          <a:xfrm>
            <a:off x="4560125" y="1114978"/>
            <a:ext cx="4286993" cy="5302334"/>
            <a:chOff x="4560125" y="1114978"/>
            <a:chExt cx="4286993" cy="5302334"/>
          </a:xfrm>
        </p:grpSpPr>
        <p:pic>
          <p:nvPicPr>
            <p:cNvPr id="7" name="图片 6"/>
            <p:cNvPicPr>
              <a:picLocks noChangeAspect="1"/>
            </p:cNvPicPr>
            <p:nvPr/>
          </p:nvPicPr>
          <p:blipFill>
            <a:blip r:embed="rId2"/>
            <a:stretch>
              <a:fillRect/>
            </a:stretch>
          </p:blipFill>
          <p:spPr>
            <a:xfrm>
              <a:off x="4560125" y="1114978"/>
              <a:ext cx="4286993" cy="5302334"/>
            </a:xfrm>
            <a:prstGeom prst="rect">
              <a:avLst/>
            </a:prstGeom>
          </p:spPr>
        </p:pic>
        <p:pic>
          <p:nvPicPr>
            <p:cNvPr id="3" name="图片 2"/>
            <p:cNvPicPr>
              <a:picLocks noChangeAspect="1"/>
            </p:cNvPicPr>
            <p:nvPr/>
          </p:nvPicPr>
          <p:blipFill>
            <a:blip r:embed="rId3"/>
            <a:stretch>
              <a:fillRect/>
            </a:stretch>
          </p:blipFill>
          <p:spPr>
            <a:xfrm>
              <a:off x="4797631" y="4914900"/>
              <a:ext cx="3669475" cy="1502411"/>
            </a:xfrm>
            <a:prstGeom prst="rect">
              <a:avLst/>
            </a:prstGeom>
          </p:spPr>
        </p:pic>
      </p:grpSp>
    </p:spTree>
    <p:extLst>
      <p:ext uri="{BB962C8B-B14F-4D97-AF65-F5344CB8AC3E}">
        <p14:creationId xmlns:p14="http://schemas.microsoft.com/office/powerpoint/2010/main" val="1041609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20736" y="0"/>
            <a:ext cx="4180115" cy="707886"/>
          </a:xfrm>
          <a:prstGeom prst="rect">
            <a:avLst/>
          </a:prstGeom>
          <a:noFill/>
        </p:spPr>
        <p:txBody>
          <a:bodyPr wrap="square" rtlCol="0">
            <a:spAutoFit/>
          </a:bodyPr>
          <a:lstStyle/>
          <a:p>
            <a:pPr algn="ctr"/>
            <a:r>
              <a:rPr lang="zh-CN" altLang="en-US" sz="4000" dirty="0" smtClean="0">
                <a:solidFill>
                  <a:srgbClr val="F7B902"/>
                </a:solidFill>
                <a:latin typeface="Nexa Light" panose="02000000000000000000" pitchFamily="2" charset="0"/>
              </a:rPr>
              <a:t>测试工具和结果</a:t>
            </a:r>
            <a:endParaRPr lang="zh-CN" altLang="en-US" sz="4000" dirty="0">
              <a:solidFill>
                <a:srgbClr val="F7B902"/>
              </a:solidFill>
              <a:latin typeface="Nexa Light" panose="02000000000000000000" pitchFamily="2" charset="0"/>
            </a:endParaRPr>
          </a:p>
        </p:txBody>
      </p:sp>
      <p:pic>
        <p:nvPicPr>
          <p:cNvPr id="6" name="图片 5"/>
          <p:cNvPicPr>
            <a:picLocks noChangeAspect="1"/>
          </p:cNvPicPr>
          <p:nvPr/>
        </p:nvPicPr>
        <p:blipFill>
          <a:blip r:embed="rId2"/>
          <a:stretch>
            <a:fillRect/>
          </a:stretch>
        </p:blipFill>
        <p:spPr>
          <a:xfrm>
            <a:off x="3532401" y="3117251"/>
            <a:ext cx="6181725" cy="3209925"/>
          </a:xfrm>
          <a:prstGeom prst="rect">
            <a:avLst/>
          </a:prstGeom>
        </p:spPr>
      </p:pic>
      <p:sp>
        <p:nvSpPr>
          <p:cNvPr id="9" name="五边形 8"/>
          <p:cNvSpPr/>
          <p:nvPr/>
        </p:nvSpPr>
        <p:spPr>
          <a:xfrm>
            <a:off x="1357414" y="1114978"/>
            <a:ext cx="159591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测试工具</a:t>
            </a:r>
            <a:endParaRPr lang="zh-CN" altLang="en-US" dirty="0"/>
          </a:p>
        </p:txBody>
      </p:sp>
      <p:sp>
        <p:nvSpPr>
          <p:cNvPr id="10" name="五边形 9"/>
          <p:cNvSpPr/>
          <p:nvPr/>
        </p:nvSpPr>
        <p:spPr>
          <a:xfrm>
            <a:off x="1357414" y="3224126"/>
            <a:ext cx="1595913" cy="64807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测试结果</a:t>
            </a:r>
            <a:endParaRPr lang="zh-CN" altLang="en-US" dirty="0"/>
          </a:p>
        </p:txBody>
      </p:sp>
      <p:pic>
        <p:nvPicPr>
          <p:cNvPr id="7" name="图片 6"/>
          <p:cNvPicPr>
            <a:picLocks noChangeAspect="1"/>
          </p:cNvPicPr>
          <p:nvPr/>
        </p:nvPicPr>
        <p:blipFill>
          <a:blip r:embed="rId3"/>
          <a:stretch>
            <a:fillRect/>
          </a:stretch>
        </p:blipFill>
        <p:spPr>
          <a:xfrm>
            <a:off x="3443842" y="972475"/>
            <a:ext cx="6020791" cy="1735159"/>
          </a:xfrm>
          <a:prstGeom prst="rect">
            <a:avLst/>
          </a:prstGeom>
        </p:spPr>
      </p:pic>
    </p:spTree>
    <p:extLst>
      <p:ext uri="{BB962C8B-B14F-4D97-AF65-F5344CB8AC3E}">
        <p14:creationId xmlns:p14="http://schemas.microsoft.com/office/powerpoint/2010/main" val="449684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十角星 17"/>
          <p:cNvSpPr/>
          <p:nvPr/>
        </p:nvSpPr>
        <p:spPr>
          <a:xfrm>
            <a:off x="7959734" y="1141034"/>
            <a:ext cx="1331783"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pPr algn="ctr" defTabSz="914377"/>
            <a:r>
              <a:rPr lang="zh-CN" altLang="en-US" sz="1600" dirty="0" smtClean="0">
                <a:solidFill>
                  <a:prstClr val="white"/>
                </a:solidFill>
                <a:latin typeface="微软雅黑 Light" panose="020B0502040204020203" pitchFamily="34" charset="-122"/>
                <a:ea typeface="微软雅黑 Light" panose="020B0502040204020203" pitchFamily="34" charset="-122"/>
              </a:rPr>
              <a:t>业务需求</a:t>
            </a:r>
            <a:endParaRPr lang="zh-CN" altLang="en-US" sz="1600" dirty="0">
              <a:solidFill>
                <a:prstClr val="white"/>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7282892" y="2486324"/>
            <a:ext cx="3519321" cy="369332"/>
          </a:xfrm>
          <a:prstGeom prst="rect">
            <a:avLst/>
          </a:prstGeom>
          <a:noFill/>
        </p:spPr>
        <p:txBody>
          <a:bodyPr wrap="square" rtlCol="0">
            <a:spAutoFit/>
          </a:bodyPr>
          <a:lstStyle/>
          <a:p>
            <a:r>
              <a:rPr lang="en-US" altLang="zh-CN" dirty="0" smtClean="0">
                <a:latin typeface="微软雅黑 Light" panose="020B0502040204020203" pitchFamily="34" charset="-122"/>
                <a:ea typeface="微软雅黑 Light" panose="020B0502040204020203" pitchFamily="34" charset="-122"/>
              </a:rPr>
              <a:t>CRM7</a:t>
            </a:r>
            <a:r>
              <a:rPr lang="zh-CN" altLang="en-US" dirty="0" smtClean="0">
                <a:latin typeface="微软雅黑 Light" panose="020B0502040204020203" pitchFamily="34" charset="-122"/>
                <a:ea typeface="微软雅黑 Light" panose="020B0502040204020203" pitchFamily="34" charset="-122"/>
              </a:rPr>
              <a:t>的</a:t>
            </a:r>
            <a:r>
              <a:rPr lang="en-US" altLang="zh-CN" dirty="0" smtClean="0">
                <a:latin typeface="微软雅黑 Light" panose="020B0502040204020203" pitchFamily="34" charset="-122"/>
                <a:ea typeface="微软雅黑 Light" panose="020B0502040204020203" pitchFamily="34" charset="-122"/>
              </a:rPr>
              <a:t>SAAS</a:t>
            </a:r>
            <a:r>
              <a:rPr lang="zh-CN" altLang="en-US" dirty="0">
                <a:latin typeface="微软雅黑 Light" panose="020B0502040204020203" pitchFamily="34" charset="-122"/>
                <a:ea typeface="微软雅黑 Light" panose="020B0502040204020203" pitchFamily="34" charset="-122"/>
              </a:rPr>
              <a:t>需要</a:t>
            </a:r>
            <a:r>
              <a:rPr lang="zh-CN" altLang="en-US" dirty="0" smtClean="0">
                <a:latin typeface="微软雅黑 Light" panose="020B0502040204020203" pitchFamily="34" charset="-122"/>
                <a:ea typeface="微软雅黑 Light" panose="020B0502040204020203" pitchFamily="34" charset="-122"/>
              </a:rPr>
              <a:t>提供什么服务</a:t>
            </a:r>
            <a:r>
              <a:rPr lang="en-US" altLang="zh-CN" dirty="0" smtClean="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7282892" y="3271055"/>
            <a:ext cx="2156178" cy="646331"/>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如何支持多终端？</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移动</a:t>
            </a:r>
            <a:r>
              <a:rPr lang="en-US" altLang="zh-CN" dirty="0" smtClean="0">
                <a:latin typeface="微软雅黑 Light" panose="020B0502040204020203" pitchFamily="34" charset="-122"/>
                <a:ea typeface="微软雅黑 Light" panose="020B0502040204020203" pitchFamily="34" charset="-122"/>
              </a:rPr>
              <a:t>PC</a:t>
            </a:r>
            <a:r>
              <a:rPr lang="zh-CN" altLang="en-US" dirty="0" smtClean="0">
                <a:latin typeface="微软雅黑 Light" panose="020B0502040204020203" pitchFamily="34" charset="-122"/>
                <a:ea typeface="微软雅黑 Light" panose="020B0502040204020203" pitchFamily="34" charset="-122"/>
              </a:rPr>
              <a:t>端</a:t>
            </a:r>
            <a:r>
              <a:rPr lang="en-US" altLang="zh-CN" dirty="0" smtClean="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系统规划</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9" name="椭圆 18"/>
          <p:cNvSpPr/>
          <p:nvPr/>
        </p:nvSpPr>
        <p:spPr>
          <a:xfrm>
            <a:off x="6542748" y="2370159"/>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6712951" y="2463821"/>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1" name="椭圆 20"/>
          <p:cNvSpPr/>
          <p:nvPr/>
        </p:nvSpPr>
        <p:spPr>
          <a:xfrm>
            <a:off x="6542748" y="3154737"/>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2" name="文本框 21"/>
          <p:cNvSpPr txBox="1"/>
          <p:nvPr/>
        </p:nvSpPr>
        <p:spPr>
          <a:xfrm>
            <a:off x="6667795" y="3248399"/>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2</a:t>
            </a:r>
            <a:endParaRPr lang="zh-CN" altLang="en-US" sz="2400" dirty="0">
              <a:solidFill>
                <a:schemeClr val="bg1"/>
              </a:solidFill>
              <a:latin typeface="Nexa Light" panose="02000000000000000000" pitchFamily="2" charset="0"/>
            </a:endParaRPr>
          </a:p>
        </p:txBody>
      </p:sp>
      <p:sp>
        <p:nvSpPr>
          <p:cNvPr id="27" name="环形箭头 26"/>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29" name="任意多边形 28"/>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8000"/>
            </a:schemeClr>
          </a:fillRef>
          <a:effectRef idx="1">
            <a:schemeClr val="accent1">
              <a:alpha val="90000"/>
              <a:hueOff val="0"/>
              <a:satOff val="0"/>
              <a:lumOff val="0"/>
              <a:alphaOff val="-8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0" name="任意多边形 29"/>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1" name="任意多边形 30"/>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2" name="任意多边形 31"/>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33" name="任意多边形 32"/>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spTree>
    <p:extLst>
      <p:ext uri="{BB962C8B-B14F-4D97-AF65-F5344CB8AC3E}">
        <p14:creationId xmlns:p14="http://schemas.microsoft.com/office/powerpoint/2010/main" val="1118106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animBg="1"/>
      <p:bldP spid="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98224" y="23751"/>
            <a:ext cx="4143022" cy="707886"/>
          </a:xfrm>
          <a:prstGeom prst="rect">
            <a:avLst/>
          </a:prstGeom>
          <a:noFill/>
        </p:spPr>
        <p:txBody>
          <a:bodyPr wrap="square" rtlCol="0">
            <a:spAutoFit/>
          </a:bodyPr>
          <a:lstStyle/>
          <a:p>
            <a:pPr algn="ctr"/>
            <a:r>
              <a:rPr lang="zh-CN" altLang="en-US" sz="4000" dirty="0" smtClean="0">
                <a:solidFill>
                  <a:srgbClr val="F7B902"/>
                </a:solidFill>
                <a:latin typeface="Nexa Light" panose="02000000000000000000" pitchFamily="2" charset="0"/>
              </a:rPr>
              <a:t>互联网安全架构</a:t>
            </a:r>
            <a:endParaRPr lang="zh-CN" altLang="en-US" sz="4000" dirty="0">
              <a:solidFill>
                <a:srgbClr val="F7B902"/>
              </a:solidFill>
              <a:latin typeface="Nexa Light" panose="02000000000000000000" pitchFamily="2" charset="0"/>
            </a:endParaRPr>
          </a:p>
        </p:txBody>
      </p:sp>
      <p:sp>
        <p:nvSpPr>
          <p:cNvPr id="3" name="文本框 2"/>
          <p:cNvSpPr txBox="1"/>
          <p:nvPr/>
        </p:nvSpPr>
        <p:spPr>
          <a:xfrm>
            <a:off x="1567543" y="1484415"/>
            <a:ext cx="4476997" cy="369332"/>
          </a:xfrm>
          <a:prstGeom prst="rect">
            <a:avLst/>
          </a:prstGeom>
          <a:noFill/>
        </p:spPr>
        <p:txBody>
          <a:bodyPr wrap="square" rtlCol="0">
            <a:spAutoFit/>
          </a:bodyPr>
          <a:lstStyle/>
          <a:p>
            <a:r>
              <a:rPr lang="zh-CN" altLang="en-US" dirty="0" smtClean="0"/>
              <a:t>数据安全：数据过滤</a:t>
            </a:r>
            <a:endParaRPr lang="zh-CN" altLang="en-US" dirty="0"/>
          </a:p>
        </p:txBody>
      </p:sp>
      <p:sp>
        <p:nvSpPr>
          <p:cNvPr id="4" name="文本框 3"/>
          <p:cNvSpPr txBox="1"/>
          <p:nvPr/>
        </p:nvSpPr>
        <p:spPr>
          <a:xfrm>
            <a:off x="1567543" y="2409984"/>
            <a:ext cx="4629911" cy="369332"/>
          </a:xfrm>
          <a:prstGeom prst="rect">
            <a:avLst/>
          </a:prstGeom>
          <a:noFill/>
        </p:spPr>
        <p:txBody>
          <a:bodyPr wrap="square" rtlCol="0">
            <a:spAutoFit/>
          </a:bodyPr>
          <a:lstStyle/>
          <a:p>
            <a:r>
              <a:rPr lang="zh-CN" altLang="en-US" dirty="0" smtClean="0"/>
              <a:t>签名认证：</a:t>
            </a:r>
            <a:r>
              <a:rPr lang="en-US" altLang="zh-CN" dirty="0" smtClean="0"/>
              <a:t>API </a:t>
            </a:r>
            <a:r>
              <a:rPr lang="zh-CN" altLang="en-US" dirty="0" smtClean="0"/>
              <a:t>签名认证访问</a:t>
            </a:r>
            <a:endParaRPr lang="zh-CN" altLang="en-US" dirty="0"/>
          </a:p>
        </p:txBody>
      </p:sp>
      <p:sp>
        <p:nvSpPr>
          <p:cNvPr id="5" name="文本框 4"/>
          <p:cNvSpPr txBox="1"/>
          <p:nvPr/>
        </p:nvSpPr>
        <p:spPr>
          <a:xfrm>
            <a:off x="1567541" y="3342089"/>
            <a:ext cx="7956469" cy="369332"/>
          </a:xfrm>
          <a:prstGeom prst="rect">
            <a:avLst/>
          </a:prstGeom>
          <a:noFill/>
        </p:spPr>
        <p:txBody>
          <a:bodyPr wrap="square" rtlCol="0">
            <a:spAutoFit/>
          </a:bodyPr>
          <a:lstStyle/>
          <a:p>
            <a:r>
              <a:rPr lang="zh-CN" altLang="en-US" dirty="0" smtClean="0"/>
              <a:t>防</a:t>
            </a:r>
            <a:r>
              <a:rPr lang="en-US" altLang="zh-CN" dirty="0" smtClean="0"/>
              <a:t>DDOS</a:t>
            </a:r>
            <a:r>
              <a:rPr lang="zh-CN" altLang="en-US" dirty="0" smtClean="0"/>
              <a:t>攻击：增加负载能力，限制非正常请求数量，灾备以及自动恢复机制</a:t>
            </a:r>
            <a:endParaRPr lang="zh-CN" altLang="en-US" dirty="0"/>
          </a:p>
        </p:txBody>
      </p:sp>
      <p:sp>
        <p:nvSpPr>
          <p:cNvPr id="6" name="文本框 5"/>
          <p:cNvSpPr txBox="1"/>
          <p:nvPr/>
        </p:nvSpPr>
        <p:spPr>
          <a:xfrm>
            <a:off x="1567542" y="4274194"/>
            <a:ext cx="5177641" cy="369332"/>
          </a:xfrm>
          <a:prstGeom prst="rect">
            <a:avLst/>
          </a:prstGeom>
          <a:noFill/>
        </p:spPr>
        <p:txBody>
          <a:bodyPr wrap="square" rtlCol="0">
            <a:spAutoFit/>
          </a:bodyPr>
          <a:lstStyle/>
          <a:p>
            <a:r>
              <a:rPr lang="zh-CN" altLang="en-US" dirty="0" smtClean="0"/>
              <a:t>其他攻击手段：</a:t>
            </a:r>
            <a:r>
              <a:rPr lang="en-US" altLang="zh-CN" dirty="0" smtClean="0"/>
              <a:t>DNS</a:t>
            </a:r>
            <a:r>
              <a:rPr lang="zh-CN" altLang="en-US" dirty="0" smtClean="0"/>
              <a:t>， 文件上传 ，等等</a:t>
            </a:r>
            <a:endParaRPr lang="zh-CN" altLang="en-US" dirty="0"/>
          </a:p>
        </p:txBody>
      </p:sp>
    </p:spTree>
    <p:extLst>
      <p:ext uri="{BB962C8B-B14F-4D97-AF65-F5344CB8AC3E}">
        <p14:creationId xmlns:p14="http://schemas.microsoft.com/office/powerpoint/2010/main" val="3072027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后续分享</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1389413" y="1377538"/>
            <a:ext cx="5842660" cy="369332"/>
          </a:xfrm>
          <a:prstGeom prst="rect">
            <a:avLst/>
          </a:prstGeom>
          <a:noFill/>
        </p:spPr>
        <p:txBody>
          <a:bodyPr wrap="square" rtlCol="0">
            <a:spAutoFit/>
          </a:bodyPr>
          <a:lstStyle/>
          <a:p>
            <a:r>
              <a:rPr lang="en-US" altLang="zh-CN" dirty="0" smtClean="0"/>
              <a:t>REDIS</a:t>
            </a:r>
            <a:r>
              <a:rPr lang="zh-CN" altLang="en-US" dirty="0" smtClean="0"/>
              <a:t>的使用</a:t>
            </a:r>
            <a:r>
              <a:rPr lang="zh-CN" altLang="en-US" dirty="0" smtClean="0"/>
              <a:t>：性能分析和使用场景</a:t>
            </a:r>
            <a:r>
              <a:rPr lang="en-US" altLang="zh-CN" dirty="0" smtClean="0"/>
              <a:t>-</a:t>
            </a:r>
            <a:r>
              <a:rPr lang="zh-CN" altLang="en-US" dirty="0" smtClean="0"/>
              <a:t>应用主</a:t>
            </a:r>
            <a:r>
              <a:rPr lang="zh-CN" altLang="en-US" dirty="0"/>
              <a:t>键</a:t>
            </a:r>
            <a:r>
              <a:rPr lang="zh-CN" altLang="en-US" dirty="0" smtClean="0"/>
              <a:t>生成器</a:t>
            </a:r>
            <a:endParaRPr lang="en-US" altLang="zh-CN" dirty="0" smtClean="0"/>
          </a:p>
        </p:txBody>
      </p:sp>
      <p:sp>
        <p:nvSpPr>
          <p:cNvPr id="15" name="文本框 14"/>
          <p:cNvSpPr txBox="1"/>
          <p:nvPr/>
        </p:nvSpPr>
        <p:spPr>
          <a:xfrm>
            <a:off x="1389413" y="2088742"/>
            <a:ext cx="5842660" cy="369332"/>
          </a:xfrm>
          <a:prstGeom prst="rect">
            <a:avLst/>
          </a:prstGeom>
          <a:noFill/>
        </p:spPr>
        <p:txBody>
          <a:bodyPr wrap="square" rtlCol="0">
            <a:spAutoFit/>
          </a:bodyPr>
          <a:lstStyle/>
          <a:p>
            <a:r>
              <a:rPr lang="zh-CN" altLang="en-US" dirty="0" smtClean="0"/>
              <a:t>报表导出设计</a:t>
            </a:r>
            <a:endParaRPr lang="en-US" altLang="zh-CN" dirty="0" smtClean="0"/>
          </a:p>
        </p:txBody>
      </p:sp>
      <p:sp>
        <p:nvSpPr>
          <p:cNvPr id="16" name="文本框 15"/>
          <p:cNvSpPr txBox="1"/>
          <p:nvPr/>
        </p:nvSpPr>
        <p:spPr>
          <a:xfrm>
            <a:off x="1392923" y="2827175"/>
            <a:ext cx="5842660" cy="369332"/>
          </a:xfrm>
          <a:prstGeom prst="rect">
            <a:avLst/>
          </a:prstGeom>
          <a:noFill/>
        </p:spPr>
        <p:txBody>
          <a:bodyPr wrap="square" rtlCol="0">
            <a:spAutoFit/>
          </a:bodyPr>
          <a:lstStyle/>
          <a:p>
            <a:r>
              <a:rPr lang="en-US" altLang="zh-CN" dirty="0" smtClean="0"/>
              <a:t>RABBITMQ</a:t>
            </a:r>
            <a:r>
              <a:rPr lang="zh-CN" altLang="en-US" dirty="0" smtClean="0"/>
              <a:t>使用和优化</a:t>
            </a:r>
            <a:endParaRPr lang="en-US" altLang="zh-CN" dirty="0" smtClean="0"/>
          </a:p>
        </p:txBody>
      </p:sp>
    </p:spTree>
    <p:extLst>
      <p:ext uri="{BB962C8B-B14F-4D97-AF65-F5344CB8AC3E}">
        <p14:creationId xmlns:p14="http://schemas.microsoft.com/office/powerpoint/2010/main" val="513027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1808" y="2334617"/>
            <a:ext cx="8296608" cy="1015663"/>
          </a:xfrm>
          <a:prstGeom prst="rect">
            <a:avLst/>
          </a:prstGeom>
        </p:spPr>
        <p:txBody>
          <a:bodyPr wrap="square">
            <a:spAutoFit/>
          </a:bodyPr>
          <a:lstStyle/>
          <a:p>
            <a:r>
              <a:rPr lang="zh-CN" altLang="en-US" sz="6000" dirty="0">
                <a:latin typeface="微软雅黑 Light" panose="020B0502040204020203" pitchFamily="34" charset="-122"/>
                <a:ea typeface="微软雅黑 Light" panose="020B0502040204020203" pitchFamily="34" charset="-122"/>
              </a:rPr>
              <a:t>感</a:t>
            </a:r>
            <a:r>
              <a:rPr lang="zh-CN" altLang="en-US" sz="6000" dirty="0" smtClean="0">
                <a:latin typeface="微软雅黑 Light" panose="020B0502040204020203" pitchFamily="34" charset="-122"/>
                <a:ea typeface="微软雅黑 Light" panose="020B0502040204020203" pitchFamily="34" charset="-122"/>
              </a:rPr>
              <a:t>谢聆听，共同进步</a:t>
            </a:r>
            <a:endParaRPr lang="zh-CN" altLang="en-US" sz="6000" dirty="0">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6338" y="4343387"/>
            <a:ext cx="2499325" cy="837049"/>
          </a:xfrm>
          <a:prstGeom prst="rect">
            <a:avLst/>
          </a:prstGeom>
        </p:spPr>
      </p:pic>
    </p:spTree>
    <p:extLst>
      <p:ext uri="{BB962C8B-B14F-4D97-AF65-F5344CB8AC3E}">
        <p14:creationId xmlns:p14="http://schemas.microsoft.com/office/powerpoint/2010/main" val="981016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4958">
        <p15:prstTrans prst="pageCurlDouble"/>
      </p:transition>
    </mc:Choice>
    <mc:Fallback xmlns="">
      <p:transition spd="slow" advTm="14958">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96389" y="1697676"/>
            <a:ext cx="6096000" cy="4770537"/>
          </a:xfrm>
          <a:prstGeom prst="rect">
            <a:avLst/>
          </a:prstGeom>
        </p:spPr>
        <p:txBody>
          <a:bodyPr>
            <a:spAutoFit/>
          </a:bodyPr>
          <a:lstStyle/>
          <a:p>
            <a:r>
              <a:rPr lang="zh-CN" altLang="en-US" sz="1600" dirty="0" smtClean="0">
                <a:solidFill>
                  <a:srgbClr val="000000"/>
                </a:solidFill>
                <a:latin typeface="微软雅黑 Light" panose="020B0502040204020203" pitchFamily="34" charset="-122"/>
                <a:ea typeface="微软雅黑 Light" panose="020B0502040204020203" pitchFamily="34" charset="-122"/>
              </a:rPr>
              <a:t>① 减少</a:t>
            </a:r>
            <a:r>
              <a:rPr lang="zh-CN" altLang="en-US" sz="1600" dirty="0">
                <a:solidFill>
                  <a:srgbClr val="000000"/>
                </a:solidFill>
                <a:latin typeface="微软雅黑 Light" panose="020B0502040204020203" pitchFamily="34" charset="-122"/>
                <a:ea typeface="微软雅黑 Light" panose="020B0502040204020203" pitchFamily="34" charset="-122"/>
              </a:rPr>
              <a:t>了后台接口功能的重复开发，可同时对接</a:t>
            </a:r>
            <a:r>
              <a:rPr lang="en-US" altLang="zh-CN" sz="1600" dirty="0">
                <a:solidFill>
                  <a:srgbClr val="000000"/>
                </a:solidFill>
                <a:latin typeface="微软雅黑 Light" panose="020B0502040204020203" pitchFamily="34" charset="-122"/>
                <a:ea typeface="微软雅黑 Light" panose="020B0502040204020203" pitchFamily="34" charset="-122"/>
              </a:rPr>
              <a:t>WEBAPP</a:t>
            </a:r>
            <a:r>
              <a:rPr lang="zh-CN" altLang="en-US" sz="1600" dirty="0">
                <a:solidFill>
                  <a:srgbClr val="000000"/>
                </a:solidFill>
                <a:latin typeface="微软雅黑 Light" panose="020B0502040204020203" pitchFamily="34" charset="-122"/>
                <a:ea typeface="微软雅黑 Light" panose="020B0502040204020203" pitchFamily="34" charset="-122"/>
              </a:rPr>
              <a:t>接口减少一半以上</a:t>
            </a:r>
            <a:r>
              <a:rPr lang="zh-CN" altLang="en-US" sz="1600" dirty="0" smtClean="0">
                <a:solidFill>
                  <a:srgbClr val="000000"/>
                </a:solidFill>
                <a:latin typeface="微软雅黑 Light" panose="020B0502040204020203" pitchFamily="34" charset="-122"/>
                <a:ea typeface="微软雅黑 Light" panose="020B0502040204020203" pitchFamily="34" charset="-122"/>
              </a:rPr>
              <a:t>工作量。</a:t>
            </a:r>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r>
              <a:rPr lang="zh-CN" altLang="en-US" sz="1600" dirty="0" smtClean="0">
                <a:latin typeface="微软雅黑 Light" panose="020B0502040204020203" pitchFamily="34" charset="-122"/>
                <a:ea typeface="微软雅黑 Light" panose="020B0502040204020203" pitchFamily="34" charset="-122"/>
              </a:rPr>
              <a:t>② </a:t>
            </a:r>
            <a:r>
              <a:rPr lang="zh-CN" altLang="en-US" sz="1600" dirty="0" smtClean="0">
                <a:solidFill>
                  <a:srgbClr val="000000"/>
                </a:solidFill>
                <a:latin typeface="微软雅黑 Light" panose="020B0502040204020203" pitchFamily="34" charset="-122"/>
                <a:ea typeface="微软雅黑 Light" panose="020B0502040204020203" pitchFamily="34" charset="-122"/>
              </a:rPr>
              <a:t>模块化</a:t>
            </a:r>
            <a:r>
              <a:rPr lang="zh-CN" altLang="en-US" sz="1600" dirty="0">
                <a:solidFill>
                  <a:srgbClr val="000000"/>
                </a:solidFill>
                <a:latin typeface="微软雅黑 Light" panose="020B0502040204020203" pitchFamily="34" charset="-122"/>
                <a:ea typeface="微软雅黑 Light" panose="020B0502040204020203" pitchFamily="34" charset="-122"/>
              </a:rPr>
              <a:t>组件</a:t>
            </a:r>
            <a:r>
              <a:rPr lang="zh-CN" altLang="en-US" sz="1600" dirty="0" smtClean="0">
                <a:solidFill>
                  <a:srgbClr val="000000"/>
                </a:solidFill>
                <a:latin typeface="微软雅黑 Light" panose="020B0502040204020203" pitchFamily="34" charset="-122"/>
                <a:ea typeface="微软雅黑 Light" panose="020B0502040204020203" pitchFamily="34" charset="-122"/>
              </a:rPr>
              <a:t>化重复利用率高。技术</a:t>
            </a:r>
            <a:r>
              <a:rPr lang="zh-CN" altLang="en-US" sz="1600" dirty="0">
                <a:solidFill>
                  <a:srgbClr val="000000"/>
                </a:solidFill>
                <a:latin typeface="微软雅黑 Light" panose="020B0502040204020203" pitchFamily="34" charset="-122"/>
                <a:ea typeface="微软雅黑 Light" panose="020B0502040204020203" pitchFamily="34" charset="-122"/>
              </a:rPr>
              <a:t>中心的统一平台，</a:t>
            </a:r>
            <a:r>
              <a:rPr lang="en-US" altLang="zh-CN" sz="1600" dirty="0">
                <a:solidFill>
                  <a:srgbClr val="000000"/>
                </a:solidFill>
                <a:latin typeface="微软雅黑 Light" panose="020B0502040204020203" pitchFamily="34" charset="-122"/>
                <a:ea typeface="微软雅黑 Light" panose="020B0502040204020203" pitchFamily="34" charset="-122"/>
              </a:rPr>
              <a:t>D1 , F1</a:t>
            </a:r>
            <a:r>
              <a:rPr lang="zh-CN" altLang="en-US" sz="1600" dirty="0" smtClean="0">
                <a:solidFill>
                  <a:srgbClr val="000000"/>
                </a:solidFill>
                <a:latin typeface="微软雅黑 Light" panose="020B0502040204020203" pitchFamily="34" charset="-122"/>
                <a:ea typeface="微软雅黑 Light" panose="020B0502040204020203" pitchFamily="34" charset="-122"/>
              </a:rPr>
              <a:t>等通用</a:t>
            </a:r>
            <a:r>
              <a:rPr lang="zh-CN" altLang="en-US" sz="1600" dirty="0">
                <a:solidFill>
                  <a:srgbClr val="000000"/>
                </a:solidFill>
                <a:latin typeface="微软雅黑 Light" panose="020B0502040204020203" pitchFamily="34" charset="-122"/>
                <a:ea typeface="微软雅黑 Light" panose="020B0502040204020203" pitchFamily="34" charset="-122"/>
              </a:rPr>
              <a:t>前端</a:t>
            </a:r>
            <a:r>
              <a:rPr lang="zh-CN" altLang="en-US" sz="1600" dirty="0" smtClean="0">
                <a:solidFill>
                  <a:srgbClr val="000000"/>
                </a:solidFill>
                <a:latin typeface="微软雅黑 Light" panose="020B0502040204020203" pitchFamily="34" charset="-122"/>
                <a:ea typeface="微软雅黑 Light" panose="020B0502040204020203" pitchFamily="34" charset="-122"/>
              </a:rPr>
              <a:t>框架</a:t>
            </a:r>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r>
              <a:rPr lang="zh-CN" altLang="en-US" sz="1600" dirty="0" smtClean="0">
                <a:solidFill>
                  <a:srgbClr val="000000"/>
                </a:solidFill>
                <a:latin typeface="微软雅黑 Light" panose="020B0502040204020203" pitchFamily="34" charset="-122"/>
                <a:ea typeface="微软雅黑 Light" panose="020B0502040204020203" pitchFamily="34" charset="-122"/>
              </a:rPr>
              <a:t>③ 开发人员更专注开发效率更高</a:t>
            </a:r>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r>
              <a:rPr lang="zh-CN" altLang="en-US" sz="1600" dirty="0" smtClean="0">
                <a:solidFill>
                  <a:srgbClr val="000000"/>
                </a:solidFill>
                <a:latin typeface="微软雅黑 Light" panose="020B0502040204020203" pitchFamily="34" charset="-122"/>
                <a:ea typeface="微软雅黑 Light" panose="020B0502040204020203" pitchFamily="34" charset="-122"/>
              </a:rPr>
              <a:t>④ 前后端规范更清晰。</a:t>
            </a:r>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a:p>
            <a:r>
              <a:rPr lang="zh-CN" altLang="en-US" sz="1600" dirty="0" smtClean="0">
                <a:latin typeface="微软雅黑 Light" panose="020B0502040204020203" pitchFamily="34" charset="-122"/>
                <a:ea typeface="微软雅黑 Light" panose="020B0502040204020203" pitchFamily="34" charset="-122"/>
              </a:rPr>
              <a:t>⑤ 满足</a:t>
            </a:r>
            <a:r>
              <a:rPr lang="zh-CN" altLang="en-US" sz="1600" dirty="0">
                <a:latin typeface="微软雅黑 Light" panose="020B0502040204020203" pitchFamily="34" charset="-122"/>
                <a:ea typeface="微软雅黑 Light" panose="020B0502040204020203" pitchFamily="34" charset="-122"/>
              </a:rPr>
              <a:t>定制化开发模式</a:t>
            </a:r>
            <a:endParaRPr lang="en-US" altLang="zh-CN" sz="1600" dirty="0" smtClean="0">
              <a:solidFill>
                <a:srgbClr val="000000"/>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支持多终端</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4" name="矩形 3"/>
          <p:cNvSpPr/>
          <p:nvPr/>
        </p:nvSpPr>
        <p:spPr>
          <a:xfrm>
            <a:off x="5240162"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5" name="圆角矩形 4"/>
          <p:cNvSpPr/>
          <p:nvPr/>
        </p:nvSpPr>
        <p:spPr>
          <a:xfrm>
            <a:off x="4795980" y="3634496"/>
            <a:ext cx="1737032" cy="6660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latin typeface="微软雅黑 Light" panose="020B0502040204020203" pitchFamily="34" charset="-122"/>
                <a:ea typeface="微软雅黑 Light" panose="020B0502040204020203" pitchFamily="34" charset="-122"/>
              </a:rPr>
              <a:t>应用接口</a:t>
            </a:r>
            <a:endParaRPr lang="zh-CN" altLang="en-US" sz="1600" dirty="0">
              <a:latin typeface="微软雅黑 Light" panose="020B0502040204020203" pitchFamily="34" charset="-122"/>
              <a:ea typeface="微软雅黑 Light" panose="020B0502040204020203" pitchFamily="34" charset="-122"/>
            </a:endParaRPr>
          </a:p>
        </p:txBody>
      </p:sp>
      <p:sp>
        <p:nvSpPr>
          <p:cNvPr id="6" name="圆角矩形 5"/>
          <p:cNvSpPr/>
          <p:nvPr/>
        </p:nvSpPr>
        <p:spPr>
          <a:xfrm>
            <a:off x="2830251" y="2405669"/>
            <a:ext cx="1049867" cy="5757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600" dirty="0" smtClean="0">
                <a:latin typeface="微软雅黑 Light" panose="020B0502040204020203" pitchFamily="34" charset="-122"/>
                <a:ea typeface="微软雅黑 Light" panose="020B0502040204020203" pitchFamily="34" charset="-122"/>
              </a:rPr>
              <a:t>手机端浏览器</a:t>
            </a:r>
            <a:endParaRPr lang="zh-CN" altLang="en-US" sz="1600" dirty="0">
              <a:latin typeface="微软雅黑 Light" panose="020B0502040204020203" pitchFamily="34" charset="-122"/>
              <a:ea typeface="微软雅黑 Light" panose="020B0502040204020203" pitchFamily="34" charset="-122"/>
            </a:endParaRPr>
          </a:p>
        </p:txBody>
      </p:sp>
      <p:sp>
        <p:nvSpPr>
          <p:cNvPr id="7" name="圆角矩形 6"/>
          <p:cNvSpPr/>
          <p:nvPr/>
        </p:nvSpPr>
        <p:spPr>
          <a:xfrm>
            <a:off x="4395880" y="2405669"/>
            <a:ext cx="1049867" cy="5757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smtClean="0">
                <a:latin typeface="微软雅黑 Light" panose="020B0502040204020203" pitchFamily="34" charset="-122"/>
                <a:ea typeface="微软雅黑 Light" panose="020B0502040204020203" pitchFamily="34" charset="-122"/>
              </a:rPr>
              <a:t>PC</a:t>
            </a:r>
            <a:r>
              <a:rPr lang="zh-CN" altLang="en-US" sz="1600" dirty="0" smtClean="0">
                <a:latin typeface="微软雅黑 Light" panose="020B0502040204020203" pitchFamily="34" charset="-122"/>
                <a:ea typeface="微软雅黑 Light" panose="020B0502040204020203" pitchFamily="34" charset="-122"/>
              </a:rPr>
              <a:t>端</a:t>
            </a:r>
            <a:endParaRPr lang="en-US" altLang="zh-CN" sz="1600" dirty="0" smtClean="0">
              <a:latin typeface="微软雅黑 Light" panose="020B0502040204020203" pitchFamily="34" charset="-122"/>
              <a:ea typeface="微软雅黑 Light" panose="020B0502040204020203" pitchFamily="34" charset="-122"/>
            </a:endParaRPr>
          </a:p>
          <a:p>
            <a:pPr algn="ctr"/>
            <a:r>
              <a:rPr lang="zh-CN" altLang="en-US" sz="1600" dirty="0" smtClean="0">
                <a:latin typeface="微软雅黑 Light" panose="020B0502040204020203" pitchFamily="34" charset="-122"/>
                <a:ea typeface="微软雅黑 Light" panose="020B0502040204020203" pitchFamily="34" charset="-122"/>
              </a:rPr>
              <a:t>浏览器</a:t>
            </a:r>
            <a:endParaRPr lang="zh-CN" altLang="en-US" sz="1600" dirty="0">
              <a:latin typeface="微软雅黑 Light" panose="020B0502040204020203" pitchFamily="34" charset="-122"/>
              <a:ea typeface="微软雅黑 Light" panose="020B0502040204020203" pitchFamily="34" charset="-122"/>
            </a:endParaRPr>
          </a:p>
        </p:txBody>
      </p:sp>
      <p:sp>
        <p:nvSpPr>
          <p:cNvPr id="8" name="圆角矩形 7"/>
          <p:cNvSpPr/>
          <p:nvPr/>
        </p:nvSpPr>
        <p:spPr>
          <a:xfrm>
            <a:off x="5938931" y="2405669"/>
            <a:ext cx="1049867" cy="5757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smtClean="0">
                <a:latin typeface="微软雅黑 Light" panose="020B0502040204020203" pitchFamily="34" charset="-122"/>
                <a:ea typeface="微软雅黑 Light" panose="020B0502040204020203" pitchFamily="34" charset="-122"/>
              </a:rPr>
              <a:t> IOS</a:t>
            </a:r>
            <a:endParaRPr lang="zh-CN" altLang="en-US" sz="1600" dirty="0">
              <a:latin typeface="微软雅黑 Light" panose="020B0502040204020203" pitchFamily="34" charset="-122"/>
              <a:ea typeface="微软雅黑 Light" panose="020B0502040204020203" pitchFamily="34" charset="-122"/>
            </a:endParaRPr>
          </a:p>
        </p:txBody>
      </p:sp>
      <p:sp>
        <p:nvSpPr>
          <p:cNvPr id="9" name="圆角矩形 8"/>
          <p:cNvSpPr/>
          <p:nvPr/>
        </p:nvSpPr>
        <p:spPr>
          <a:xfrm>
            <a:off x="7469987" y="2405669"/>
            <a:ext cx="1049867" cy="5757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latin typeface="微软雅黑 Light" panose="020B0502040204020203" pitchFamily="34" charset="-122"/>
                <a:ea typeface="微软雅黑 Light" panose="020B0502040204020203" pitchFamily="34" charset="-122"/>
              </a:rPr>
              <a:t>Android</a:t>
            </a:r>
            <a:endParaRPr lang="zh-CN" altLang="en-US" sz="1600" dirty="0">
              <a:latin typeface="微软雅黑 Light" panose="020B0502040204020203" pitchFamily="34" charset="-122"/>
              <a:ea typeface="微软雅黑 Light" panose="020B0502040204020203" pitchFamily="34" charset="-122"/>
            </a:endParaRPr>
          </a:p>
        </p:txBody>
      </p:sp>
      <p:cxnSp>
        <p:nvCxnSpPr>
          <p:cNvPr id="11" name="直接箭头连接符 10"/>
          <p:cNvCxnSpPr>
            <a:stCxn id="6" idx="2"/>
            <a:endCxn id="5" idx="0"/>
          </p:cNvCxnSpPr>
          <p:nvPr/>
        </p:nvCxnSpPr>
        <p:spPr>
          <a:xfrm>
            <a:off x="3355185" y="2981402"/>
            <a:ext cx="2309311" cy="653094"/>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3" name="直接箭头连接符 12"/>
          <p:cNvCxnSpPr>
            <a:stCxn id="7" idx="2"/>
            <a:endCxn id="5" idx="0"/>
          </p:cNvCxnSpPr>
          <p:nvPr/>
        </p:nvCxnSpPr>
        <p:spPr>
          <a:xfrm>
            <a:off x="4920814" y="2981402"/>
            <a:ext cx="743682" cy="653094"/>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5" name="直接箭头连接符 14"/>
          <p:cNvCxnSpPr>
            <a:stCxn id="8" idx="2"/>
            <a:endCxn id="5" idx="0"/>
          </p:cNvCxnSpPr>
          <p:nvPr/>
        </p:nvCxnSpPr>
        <p:spPr>
          <a:xfrm flipH="1">
            <a:off x="5664496" y="2981402"/>
            <a:ext cx="799369" cy="653094"/>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19" name="直接箭头连接符 18"/>
          <p:cNvCxnSpPr>
            <a:stCxn id="9" idx="2"/>
            <a:endCxn id="5" idx="0"/>
          </p:cNvCxnSpPr>
          <p:nvPr/>
        </p:nvCxnSpPr>
        <p:spPr>
          <a:xfrm flipH="1">
            <a:off x="5664496" y="2981402"/>
            <a:ext cx="2330425" cy="653094"/>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21" name="矩形 20"/>
          <p:cNvSpPr/>
          <p:nvPr/>
        </p:nvSpPr>
        <p:spPr>
          <a:xfrm>
            <a:off x="2796389" y="1240527"/>
            <a:ext cx="2236510" cy="338554"/>
          </a:xfrm>
          <a:prstGeom prst="rect">
            <a:avLst/>
          </a:prstGeom>
        </p:spPr>
        <p:txBody>
          <a:bodyPr wrap="none">
            <a:spAutoFit/>
          </a:bodyPr>
          <a:lstStyle/>
          <a:p>
            <a:r>
              <a:rPr lang="zh-CN" altLang="en-US" sz="1600" dirty="0">
                <a:solidFill>
                  <a:srgbClr val="000000"/>
                </a:solidFill>
                <a:latin typeface="微软雅黑 Light" panose="020B0502040204020203" pitchFamily="34" charset="-122"/>
                <a:ea typeface="微软雅黑 Light" panose="020B0502040204020203" pitchFamily="34" charset="-122"/>
              </a:rPr>
              <a:t>前后端接口分离模式：</a:t>
            </a:r>
            <a:endParaRPr lang="en-US" altLang="zh-CN" sz="1600" dirty="0">
              <a:solidFill>
                <a:srgbClr val="0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336591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十角星 17"/>
          <p:cNvSpPr/>
          <p:nvPr/>
        </p:nvSpPr>
        <p:spPr>
          <a:xfrm>
            <a:off x="7959734" y="1141034"/>
            <a:ext cx="1331783"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pPr algn="ctr" defTabSz="914377"/>
            <a:r>
              <a:rPr lang="zh-CN" altLang="en-US" sz="1600" dirty="0" smtClean="0">
                <a:solidFill>
                  <a:prstClr val="white"/>
                </a:solidFill>
                <a:latin typeface="微软雅黑 Light" panose="020B0502040204020203" pitchFamily="34" charset="-122"/>
                <a:ea typeface="微软雅黑 Light" panose="020B0502040204020203" pitchFamily="34" charset="-122"/>
              </a:rPr>
              <a:t>业务需求</a:t>
            </a:r>
            <a:endParaRPr lang="zh-CN" altLang="en-US" sz="1600" dirty="0">
              <a:solidFill>
                <a:prstClr val="white"/>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7282892" y="2486324"/>
            <a:ext cx="3519321" cy="369332"/>
          </a:xfrm>
          <a:prstGeom prst="rect">
            <a:avLst/>
          </a:prstGeom>
          <a:noFill/>
        </p:spPr>
        <p:txBody>
          <a:bodyPr wrap="square" rtlCol="0">
            <a:spAutoFit/>
          </a:bodyPr>
          <a:lstStyle/>
          <a:p>
            <a:r>
              <a:rPr lang="en-US" altLang="zh-CN" dirty="0" smtClean="0">
                <a:latin typeface="微软雅黑 Light" panose="020B0502040204020203" pitchFamily="34" charset="-122"/>
                <a:ea typeface="微软雅黑 Light" panose="020B0502040204020203" pitchFamily="34" charset="-122"/>
              </a:rPr>
              <a:t>CRM7</a:t>
            </a:r>
            <a:r>
              <a:rPr lang="zh-CN" altLang="en-US" dirty="0" smtClean="0">
                <a:latin typeface="微软雅黑 Light" panose="020B0502040204020203" pitchFamily="34" charset="-122"/>
                <a:ea typeface="微软雅黑 Light" panose="020B0502040204020203" pitchFamily="34" charset="-122"/>
              </a:rPr>
              <a:t>的</a:t>
            </a:r>
            <a:r>
              <a:rPr lang="en-US" altLang="zh-CN" dirty="0" smtClean="0">
                <a:latin typeface="微软雅黑 Light" panose="020B0502040204020203" pitchFamily="34" charset="-122"/>
                <a:ea typeface="微软雅黑 Light" panose="020B0502040204020203" pitchFamily="34" charset="-122"/>
              </a:rPr>
              <a:t>SAAS</a:t>
            </a:r>
            <a:r>
              <a:rPr lang="zh-CN" altLang="en-US" dirty="0">
                <a:latin typeface="微软雅黑 Light" panose="020B0502040204020203" pitchFamily="34" charset="-122"/>
                <a:ea typeface="微软雅黑 Light" panose="020B0502040204020203" pitchFamily="34" charset="-122"/>
              </a:rPr>
              <a:t>需要</a:t>
            </a:r>
            <a:r>
              <a:rPr lang="zh-CN" altLang="en-US" dirty="0" smtClean="0">
                <a:latin typeface="微软雅黑 Light" panose="020B0502040204020203" pitchFamily="34" charset="-122"/>
                <a:ea typeface="微软雅黑 Light" panose="020B0502040204020203" pitchFamily="34" charset="-122"/>
              </a:rPr>
              <a:t>提供什么服务</a:t>
            </a:r>
            <a:r>
              <a:rPr lang="en-US" altLang="zh-CN" dirty="0" smtClean="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7282892" y="3271055"/>
            <a:ext cx="215617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如何支持多终端？</a:t>
            </a:r>
            <a:endParaRPr lang="zh-CN" altLang="en-US"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系统规划</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7282892" y="4055786"/>
            <a:ext cx="3054670"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用户个性化要求如何满足？</a:t>
            </a:r>
            <a:endParaRPr lang="zh-CN" altLang="en-US" dirty="0">
              <a:latin typeface="微软雅黑 Light" panose="020B0502040204020203" pitchFamily="34" charset="-122"/>
              <a:ea typeface="微软雅黑 Light" panose="020B0502040204020203" pitchFamily="34" charset="-122"/>
            </a:endParaRPr>
          </a:p>
        </p:txBody>
      </p:sp>
      <p:sp>
        <p:nvSpPr>
          <p:cNvPr id="19" name="椭圆 18"/>
          <p:cNvSpPr/>
          <p:nvPr/>
        </p:nvSpPr>
        <p:spPr>
          <a:xfrm>
            <a:off x="6542748" y="2370159"/>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6712951" y="2463821"/>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1" name="椭圆 20"/>
          <p:cNvSpPr/>
          <p:nvPr/>
        </p:nvSpPr>
        <p:spPr>
          <a:xfrm>
            <a:off x="6542748" y="3154737"/>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2" name="文本框 21"/>
          <p:cNvSpPr txBox="1"/>
          <p:nvPr/>
        </p:nvSpPr>
        <p:spPr>
          <a:xfrm>
            <a:off x="6667795" y="3248399"/>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2</a:t>
            </a:r>
            <a:endParaRPr lang="zh-CN" altLang="en-US" sz="2400" dirty="0">
              <a:solidFill>
                <a:schemeClr val="bg1"/>
              </a:solidFill>
              <a:latin typeface="Nexa Light" panose="02000000000000000000" pitchFamily="2" charset="0"/>
            </a:endParaRPr>
          </a:p>
        </p:txBody>
      </p:sp>
      <p:sp>
        <p:nvSpPr>
          <p:cNvPr id="23" name="椭圆 22"/>
          <p:cNvSpPr/>
          <p:nvPr/>
        </p:nvSpPr>
        <p:spPr>
          <a:xfrm>
            <a:off x="6542748" y="393931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4" name="文本框 23"/>
          <p:cNvSpPr txBox="1"/>
          <p:nvPr/>
        </p:nvSpPr>
        <p:spPr>
          <a:xfrm>
            <a:off x="6679084" y="4032977"/>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3</a:t>
            </a:r>
            <a:endParaRPr lang="zh-CN" altLang="en-US" sz="2400" dirty="0">
              <a:solidFill>
                <a:schemeClr val="bg1"/>
              </a:solidFill>
              <a:latin typeface="Nexa Light" panose="02000000000000000000" pitchFamily="2" charset="0"/>
            </a:endParaRPr>
          </a:p>
        </p:txBody>
      </p:sp>
      <p:sp>
        <p:nvSpPr>
          <p:cNvPr id="27" name="环形箭头 26"/>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8" name="任意多边形 27"/>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29" name="任意多边形 28"/>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8000"/>
            </a:schemeClr>
          </a:fillRef>
          <a:effectRef idx="1">
            <a:schemeClr val="accent1">
              <a:alpha val="90000"/>
              <a:hueOff val="0"/>
              <a:satOff val="0"/>
              <a:lumOff val="0"/>
              <a:alphaOff val="-8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0" name="任意多边形 29"/>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1" name="任意多边形 30"/>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2" name="任意多边形 31"/>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33" name="任意多边形 32"/>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spTree>
    <p:extLst>
      <p:ext uri="{BB962C8B-B14F-4D97-AF65-F5344CB8AC3E}">
        <p14:creationId xmlns:p14="http://schemas.microsoft.com/office/powerpoint/2010/main" val="2648506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8288" y="147558"/>
            <a:ext cx="3881921"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用户个性化需求</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5" name="矩形 4"/>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1151569" y="2250039"/>
            <a:ext cx="4407100" cy="338554"/>
          </a:xfrm>
          <a:prstGeom prst="rect">
            <a:avLst/>
          </a:prstGeom>
          <a:noFill/>
        </p:spPr>
        <p:txBody>
          <a:bodyPr wrap="square" rtlCol="0">
            <a:spAutoFit/>
          </a:bodyPr>
          <a:lstStyle/>
          <a:p>
            <a:r>
              <a:rPr lang="zh-CN" altLang="en-US" sz="1600" dirty="0" smtClean="0">
                <a:latin typeface="微软雅黑 Light" panose="020B0502040204020203" pitchFamily="34" charset="-122"/>
                <a:ea typeface="微软雅黑 Light" panose="020B0502040204020203" pitchFamily="34" charset="-122"/>
              </a:rPr>
              <a:t>进阶需求</a:t>
            </a:r>
            <a:r>
              <a:rPr lang="en-US" altLang="zh-CN" sz="1600" dirty="0" smtClean="0">
                <a:latin typeface="微软雅黑 Light" panose="020B0502040204020203" pitchFamily="34" charset="-122"/>
                <a:ea typeface="微软雅黑 Light" panose="020B0502040204020203" pitchFamily="34" charset="-122"/>
              </a:rPr>
              <a:t>-&gt;</a:t>
            </a:r>
            <a:r>
              <a:rPr lang="zh-CN" altLang="en-US" sz="1600" dirty="0">
                <a:latin typeface="微软雅黑 Light" panose="020B0502040204020203" pitchFamily="34" charset="-122"/>
                <a:ea typeface="微软雅黑 Light" panose="020B0502040204020203" pitchFamily="34" charset="-122"/>
              </a:rPr>
              <a:t>定制</a:t>
            </a:r>
            <a:r>
              <a:rPr lang="zh-CN" altLang="en-US" sz="1600" dirty="0" smtClean="0">
                <a:latin typeface="微软雅黑 Light" panose="020B0502040204020203" pitchFamily="34" charset="-122"/>
                <a:ea typeface="微软雅黑 Light" panose="020B0502040204020203" pitchFamily="34" charset="-122"/>
              </a:rPr>
              <a:t>开发模块对接</a:t>
            </a:r>
            <a:r>
              <a:rPr lang="en-US" altLang="zh-CN" sz="1600" dirty="0" smtClean="0">
                <a:latin typeface="微软雅黑 Light" panose="020B0502040204020203" pitchFamily="34" charset="-122"/>
                <a:ea typeface="微软雅黑 Light" panose="020B0502040204020203" pitchFamily="34" charset="-122"/>
              </a:rPr>
              <a:t>CRM7 API</a:t>
            </a:r>
            <a:endParaRPr lang="zh-CN" altLang="en-US" sz="1600" dirty="0">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1151569" y="1472063"/>
            <a:ext cx="4424038"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公共</a:t>
            </a:r>
            <a:r>
              <a:rPr lang="zh-CN" altLang="en-US" sz="1600" dirty="0" smtClean="0">
                <a:latin typeface="微软雅黑 Light" panose="020B0502040204020203" pitchFamily="34" charset="-122"/>
                <a:ea typeface="微软雅黑 Light" panose="020B0502040204020203" pitchFamily="34" charset="-122"/>
              </a:rPr>
              <a:t>需求</a:t>
            </a:r>
            <a:r>
              <a:rPr lang="en-US" altLang="zh-CN" sz="1600" dirty="0" smtClean="0">
                <a:latin typeface="微软雅黑 Light" panose="020B0502040204020203" pitchFamily="34" charset="-122"/>
                <a:ea typeface="微软雅黑 Light" panose="020B0502040204020203" pitchFamily="34" charset="-122"/>
              </a:rPr>
              <a:t>-&gt;CRM7</a:t>
            </a:r>
            <a:r>
              <a:rPr lang="zh-CN" altLang="en-US" sz="1600" dirty="0" smtClean="0">
                <a:latin typeface="微软雅黑 Light" panose="020B0502040204020203" pitchFamily="34" charset="-122"/>
                <a:ea typeface="微软雅黑 Light" panose="020B0502040204020203" pitchFamily="34" charset="-122"/>
              </a:rPr>
              <a:t>中心模块库自助添加功能</a:t>
            </a:r>
            <a:endParaRPr lang="zh-CN" altLang="en-US" sz="1600" dirty="0">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1151569" y="3028015"/>
            <a:ext cx="4424038" cy="584775"/>
          </a:xfrm>
          <a:prstGeom prst="rect">
            <a:avLst/>
          </a:prstGeom>
          <a:noFill/>
        </p:spPr>
        <p:txBody>
          <a:bodyPr wrap="square" rtlCol="0">
            <a:spAutoFit/>
          </a:bodyPr>
          <a:lstStyle/>
          <a:p>
            <a:r>
              <a:rPr lang="zh-CN" altLang="en-US" sz="1600" dirty="0" smtClean="0">
                <a:latin typeface="微软雅黑 Light" panose="020B0502040204020203" pitchFamily="34" charset="-122"/>
                <a:ea typeface="微软雅黑 Light" panose="020B0502040204020203" pitchFamily="34" charset="-122"/>
              </a:rPr>
              <a:t>终极需求</a:t>
            </a:r>
            <a:r>
              <a:rPr lang="en-US" altLang="zh-CN" sz="1600" dirty="0" smtClean="0">
                <a:latin typeface="微软雅黑 Light" panose="020B0502040204020203" pitchFamily="34" charset="-122"/>
                <a:ea typeface="微软雅黑 Light" panose="020B0502040204020203" pitchFamily="34" charset="-122"/>
              </a:rPr>
              <a:t>-&gt;</a:t>
            </a:r>
            <a:r>
              <a:rPr lang="zh-CN" altLang="en-US" sz="1600" dirty="0">
                <a:latin typeface="微软雅黑 Light" panose="020B0502040204020203" pitchFamily="34" charset="-122"/>
                <a:ea typeface="微软雅黑 Light" panose="020B0502040204020203" pitchFamily="34" charset="-122"/>
              </a:rPr>
              <a:t>模块</a:t>
            </a:r>
            <a:r>
              <a:rPr lang="zh-CN" altLang="en-US" sz="1600" dirty="0" smtClean="0">
                <a:latin typeface="微软雅黑 Light" panose="020B0502040204020203" pitchFamily="34" charset="-122"/>
                <a:ea typeface="微软雅黑 Light" panose="020B0502040204020203" pitchFamily="34" charset="-122"/>
              </a:rPr>
              <a:t>商店开放平台购买别人开发的功能</a:t>
            </a:r>
            <a:endParaRPr lang="zh-CN" altLang="en-US" sz="1600" dirty="0">
              <a:latin typeface="微软雅黑 Light" panose="020B0502040204020203" pitchFamily="34" charset="-122"/>
              <a:ea typeface="微软雅黑 Light" panose="020B0502040204020203" pitchFamily="34" charset="-122"/>
            </a:endParaRPr>
          </a:p>
        </p:txBody>
      </p:sp>
      <p:pic>
        <p:nvPicPr>
          <p:cNvPr id="9" name="图片 8"/>
          <p:cNvPicPr>
            <a:picLocks noChangeAspect="1"/>
          </p:cNvPicPr>
          <p:nvPr/>
        </p:nvPicPr>
        <p:blipFill>
          <a:blip r:embed="rId2"/>
          <a:stretch>
            <a:fillRect/>
          </a:stretch>
        </p:blipFill>
        <p:spPr>
          <a:xfrm>
            <a:off x="5980893" y="1338766"/>
            <a:ext cx="5283601" cy="4773601"/>
          </a:xfrm>
          <a:prstGeom prst="rect">
            <a:avLst/>
          </a:prstGeom>
        </p:spPr>
      </p:pic>
      <p:sp>
        <p:nvSpPr>
          <p:cNvPr id="10" name="圆角矩形 9"/>
          <p:cNvSpPr/>
          <p:nvPr/>
        </p:nvSpPr>
        <p:spPr>
          <a:xfrm>
            <a:off x="2149425" y="4833135"/>
            <a:ext cx="1230489" cy="4967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latin typeface="微软雅黑 Light" panose="020B0502040204020203" pitchFamily="34" charset="-122"/>
                <a:ea typeface="微软雅黑 Light" panose="020B0502040204020203" pitchFamily="34" charset="-122"/>
              </a:rPr>
              <a:t>CRM7</a:t>
            </a:r>
            <a:r>
              <a:rPr lang="zh-CN" altLang="en-US" sz="1200" dirty="0" smtClean="0">
                <a:latin typeface="微软雅黑 Light" panose="020B0502040204020203" pitchFamily="34" charset="-122"/>
                <a:ea typeface="微软雅黑 Light" panose="020B0502040204020203" pitchFamily="34" charset="-122"/>
              </a:rPr>
              <a:t>后台接口</a:t>
            </a:r>
            <a:endParaRPr lang="zh-CN" altLang="en-US" sz="1200" dirty="0">
              <a:latin typeface="微软雅黑 Light" panose="020B0502040204020203" pitchFamily="34" charset="-122"/>
              <a:ea typeface="微软雅黑 Light" panose="020B0502040204020203" pitchFamily="34" charset="-122"/>
            </a:endParaRPr>
          </a:p>
        </p:txBody>
      </p:sp>
      <p:sp>
        <p:nvSpPr>
          <p:cNvPr id="11" name="圆角矩形 10"/>
          <p:cNvSpPr/>
          <p:nvPr/>
        </p:nvSpPr>
        <p:spPr>
          <a:xfrm>
            <a:off x="4362047" y="4844424"/>
            <a:ext cx="1196622" cy="4741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Light" panose="020B0502040204020203" pitchFamily="34" charset="-122"/>
                <a:ea typeface="微软雅黑 Light" panose="020B0502040204020203" pitchFamily="34" charset="-122"/>
              </a:rPr>
              <a:t>定制化模块应用接口</a:t>
            </a:r>
            <a:endParaRPr lang="zh-CN" altLang="en-US" sz="1200" dirty="0">
              <a:latin typeface="微软雅黑 Light" panose="020B0502040204020203" pitchFamily="34" charset="-122"/>
              <a:ea typeface="微软雅黑 Light" panose="020B0502040204020203" pitchFamily="34" charset="-122"/>
            </a:endParaRPr>
          </a:p>
        </p:txBody>
      </p:sp>
      <p:cxnSp>
        <p:nvCxnSpPr>
          <p:cNvPr id="13" name="直接箭头连接符 12"/>
          <p:cNvCxnSpPr>
            <a:stCxn id="22" idx="3"/>
            <a:endCxn id="11" idx="2"/>
          </p:cNvCxnSpPr>
          <p:nvPr/>
        </p:nvCxnSpPr>
        <p:spPr>
          <a:xfrm flipV="1">
            <a:off x="3393421" y="5318557"/>
            <a:ext cx="1566937" cy="580812"/>
          </a:xfrm>
          <a:prstGeom prst="straightConnector1">
            <a:avLst/>
          </a:prstGeom>
          <a:ln>
            <a:headEnd type="triangle"/>
            <a:tailEnd type="triangle"/>
          </a:ln>
        </p:spPr>
        <p:style>
          <a:lnRef idx="1">
            <a:schemeClr val="accent1"/>
          </a:lnRef>
          <a:fillRef idx="3">
            <a:schemeClr val="accent1"/>
          </a:fillRef>
          <a:effectRef idx="2">
            <a:schemeClr val="accent1"/>
          </a:effectRef>
          <a:fontRef idx="minor">
            <a:schemeClr val="lt1"/>
          </a:fontRef>
        </p:style>
      </p:cxnSp>
      <p:sp>
        <p:nvSpPr>
          <p:cNvPr id="15" name="圆角矩形 14"/>
          <p:cNvSpPr/>
          <p:nvPr/>
        </p:nvSpPr>
        <p:spPr>
          <a:xfrm>
            <a:off x="3210580" y="3884869"/>
            <a:ext cx="1490134" cy="4967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latin typeface="微软雅黑 Light" panose="020B0502040204020203" pitchFamily="34" charset="-122"/>
                <a:ea typeface="微软雅黑 Light" panose="020B0502040204020203" pitchFamily="34" charset="-122"/>
              </a:rPr>
              <a:t>CRM7</a:t>
            </a:r>
            <a:r>
              <a:rPr lang="zh-CN" altLang="en-US" sz="1200" dirty="0" smtClean="0">
                <a:latin typeface="微软雅黑 Light" panose="020B0502040204020203" pitchFamily="34" charset="-122"/>
                <a:ea typeface="微软雅黑 Light" panose="020B0502040204020203" pitchFamily="34" charset="-122"/>
              </a:rPr>
              <a:t>商户管理后台前端</a:t>
            </a:r>
            <a:endParaRPr lang="zh-CN" altLang="en-US" sz="1200" dirty="0">
              <a:latin typeface="微软雅黑 Light" panose="020B0502040204020203" pitchFamily="34" charset="-122"/>
              <a:ea typeface="微软雅黑 Light" panose="020B0502040204020203" pitchFamily="34" charset="-122"/>
            </a:endParaRPr>
          </a:p>
        </p:txBody>
      </p:sp>
      <p:cxnSp>
        <p:nvCxnSpPr>
          <p:cNvPr id="17" name="直接箭头连接符 16"/>
          <p:cNvCxnSpPr>
            <a:stCxn id="15" idx="2"/>
            <a:endCxn id="10" idx="0"/>
          </p:cNvCxnSpPr>
          <p:nvPr/>
        </p:nvCxnSpPr>
        <p:spPr>
          <a:xfrm flipH="1">
            <a:off x="2764670" y="4381580"/>
            <a:ext cx="1190977" cy="451555"/>
          </a:xfrm>
          <a:prstGeom prst="straightConnector1">
            <a:avLst/>
          </a:prstGeom>
          <a:ln>
            <a:headEnd type="triangle"/>
            <a:tailEnd type="triangle"/>
          </a:ln>
        </p:spPr>
        <p:style>
          <a:lnRef idx="1">
            <a:schemeClr val="accent1"/>
          </a:lnRef>
          <a:fillRef idx="3">
            <a:schemeClr val="accent1"/>
          </a:fillRef>
          <a:effectRef idx="2">
            <a:schemeClr val="accent1"/>
          </a:effectRef>
          <a:fontRef idx="minor">
            <a:schemeClr val="lt1"/>
          </a:fontRef>
        </p:style>
      </p:cxnSp>
      <p:cxnSp>
        <p:nvCxnSpPr>
          <p:cNvPr id="19" name="直接箭头连接符 18"/>
          <p:cNvCxnSpPr>
            <a:stCxn id="15" idx="2"/>
            <a:endCxn id="11" idx="0"/>
          </p:cNvCxnSpPr>
          <p:nvPr/>
        </p:nvCxnSpPr>
        <p:spPr>
          <a:xfrm>
            <a:off x="3955647" y="4381580"/>
            <a:ext cx="1004711" cy="462844"/>
          </a:xfrm>
          <a:prstGeom prst="straightConnector1">
            <a:avLst/>
          </a:prstGeom>
          <a:ln>
            <a:headEnd type="triangle"/>
            <a:tailEnd type="triangle"/>
          </a:ln>
        </p:spPr>
        <p:style>
          <a:lnRef idx="1">
            <a:schemeClr val="accent1"/>
          </a:lnRef>
          <a:fillRef idx="3">
            <a:schemeClr val="accent1"/>
          </a:fillRef>
          <a:effectRef idx="2">
            <a:schemeClr val="accent1"/>
          </a:effectRef>
          <a:fontRef idx="minor">
            <a:schemeClr val="lt1"/>
          </a:fontRef>
        </p:style>
      </p:cxnSp>
      <p:sp>
        <p:nvSpPr>
          <p:cNvPr id="22" name="圆角矩形 21"/>
          <p:cNvSpPr/>
          <p:nvPr/>
        </p:nvSpPr>
        <p:spPr>
          <a:xfrm>
            <a:off x="2162932" y="5651013"/>
            <a:ext cx="1230489" cy="4967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latin typeface="微软雅黑 Light" panose="020B0502040204020203" pitchFamily="34" charset="-122"/>
                <a:ea typeface="微软雅黑 Light" panose="020B0502040204020203" pitchFamily="34" charset="-122"/>
              </a:rPr>
              <a:t>CRM7 API</a:t>
            </a:r>
            <a:r>
              <a:rPr lang="zh-CN" altLang="en-US" sz="1200" dirty="0" smtClean="0">
                <a:latin typeface="微软雅黑 Light" panose="020B0502040204020203" pitchFamily="34" charset="-122"/>
                <a:ea typeface="微软雅黑 Light" panose="020B0502040204020203" pitchFamily="34" charset="-122"/>
              </a:rPr>
              <a:t>接口</a:t>
            </a:r>
            <a:endParaRPr lang="zh-CN" altLang="en-US" sz="1200" dirty="0">
              <a:latin typeface="微软雅黑 Light" panose="020B0502040204020203" pitchFamily="34" charset="-122"/>
              <a:ea typeface="微软雅黑 Light" panose="020B0502040204020203" pitchFamily="34" charset="-122"/>
            </a:endParaRPr>
          </a:p>
        </p:txBody>
      </p:sp>
      <p:sp>
        <p:nvSpPr>
          <p:cNvPr id="24" name="单圆角矩形 23"/>
          <p:cNvSpPr/>
          <p:nvPr/>
        </p:nvSpPr>
        <p:spPr>
          <a:xfrm>
            <a:off x="952803" y="5275940"/>
            <a:ext cx="936978" cy="440267"/>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200" dirty="0" smtClean="0">
                <a:latin typeface="微软雅黑 Light" panose="020B0502040204020203" pitchFamily="34" charset="-122"/>
                <a:ea typeface="微软雅黑 Light" panose="020B0502040204020203" pitchFamily="34" charset="-122"/>
              </a:rPr>
              <a:t>数据库</a:t>
            </a:r>
            <a:endParaRPr lang="zh-CN" altLang="en-US" sz="1200" dirty="0">
              <a:latin typeface="微软雅黑 Light" panose="020B0502040204020203" pitchFamily="34" charset="-122"/>
              <a:ea typeface="微软雅黑 Light" panose="020B0502040204020203" pitchFamily="34" charset="-122"/>
            </a:endParaRPr>
          </a:p>
        </p:txBody>
      </p:sp>
      <p:cxnSp>
        <p:nvCxnSpPr>
          <p:cNvPr id="26" name="直接箭头连接符 25"/>
          <p:cNvCxnSpPr>
            <a:stCxn id="22" idx="1"/>
            <a:endCxn id="24" idx="0"/>
          </p:cNvCxnSpPr>
          <p:nvPr/>
        </p:nvCxnSpPr>
        <p:spPr>
          <a:xfrm flipH="1" flipV="1">
            <a:off x="1889781" y="5496074"/>
            <a:ext cx="273151" cy="403295"/>
          </a:xfrm>
          <a:prstGeom prst="straightConnector1">
            <a:avLst/>
          </a:prstGeom>
          <a:ln>
            <a:tailEnd type="triangle"/>
          </a:ln>
        </p:spPr>
        <p:style>
          <a:lnRef idx="1">
            <a:schemeClr val="accent1"/>
          </a:lnRef>
          <a:fillRef idx="3">
            <a:schemeClr val="accent1"/>
          </a:fillRef>
          <a:effectRef idx="2">
            <a:schemeClr val="accent1"/>
          </a:effectRef>
          <a:fontRef idx="minor">
            <a:schemeClr val="lt1"/>
          </a:fontRef>
        </p:style>
      </p:cxnSp>
      <p:cxnSp>
        <p:nvCxnSpPr>
          <p:cNvPr id="28" name="直接箭头连接符 27"/>
          <p:cNvCxnSpPr>
            <a:stCxn id="10" idx="1"/>
            <a:endCxn id="24" idx="0"/>
          </p:cNvCxnSpPr>
          <p:nvPr/>
        </p:nvCxnSpPr>
        <p:spPr>
          <a:xfrm flipH="1">
            <a:off x="1889781" y="5081491"/>
            <a:ext cx="259644" cy="414583"/>
          </a:xfrm>
          <a:prstGeom prst="straightConnector1">
            <a:avLst/>
          </a:prstGeom>
          <a:ln>
            <a:headEnd type="triangle"/>
            <a:tailEnd type="triangle"/>
          </a:ln>
        </p:spPr>
        <p:style>
          <a:lnRef idx="1">
            <a:schemeClr val="accent1"/>
          </a:lnRef>
          <a:fillRef idx="3">
            <a:schemeClr val="accent1"/>
          </a:fillRef>
          <a:effectRef idx="2">
            <a:schemeClr val="accent1"/>
          </a:effectRef>
          <a:fontRef idx="minor">
            <a:schemeClr val="lt1"/>
          </a:fontRef>
        </p:style>
      </p:cxnSp>
      <p:sp>
        <p:nvSpPr>
          <p:cNvPr id="31" name="燕尾形 30"/>
          <p:cNvSpPr/>
          <p:nvPr/>
        </p:nvSpPr>
        <p:spPr>
          <a:xfrm rot="5400000">
            <a:off x="2726933" y="1910608"/>
            <a:ext cx="395111" cy="319639"/>
          </a:xfrm>
          <a:prstGeom prst="chevr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32" name="燕尾形 31"/>
          <p:cNvSpPr/>
          <p:nvPr/>
        </p:nvSpPr>
        <p:spPr>
          <a:xfrm rot="5400000">
            <a:off x="2726933" y="2688426"/>
            <a:ext cx="395111" cy="319639"/>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56674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par>
                                <p:cTn id="34" presetID="21" presetClass="entr" presetSubtype="1"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2000"/>
                                        <p:tgtEl>
                                          <p:spTgt spid="13"/>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heel(1)">
                                      <p:cBhvr>
                                        <p:cTn id="39" dur="2000"/>
                                        <p:tgtEl>
                                          <p:spTgt spid="15"/>
                                        </p:tgtEl>
                                      </p:cBhvr>
                                    </p:animEffect>
                                  </p:childTnLst>
                                </p:cTn>
                              </p:par>
                              <p:par>
                                <p:cTn id="40" presetID="21" presetClass="entr" presetSubtype="1"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par>
                                <p:cTn id="43" presetID="21" presetClass="entr" presetSubtype="1"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2000"/>
                                        <p:tgtEl>
                                          <p:spTgt spid="19"/>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heel(1)">
                                      <p:cBhvr>
                                        <p:cTn id="48" dur="2000"/>
                                        <p:tgtEl>
                                          <p:spTgt spid="22"/>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heel(1)">
                                      <p:cBhvr>
                                        <p:cTn id="51" dur="2000"/>
                                        <p:tgtEl>
                                          <p:spTgt spid="24"/>
                                        </p:tgtEl>
                                      </p:cBhvr>
                                    </p:animEffect>
                                  </p:childTnLst>
                                </p:cTn>
                              </p:par>
                              <p:par>
                                <p:cTn id="52" presetID="21" presetClass="entr" presetSubtype="1"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heel(1)">
                                      <p:cBhvr>
                                        <p:cTn id="54" dur="2000"/>
                                        <p:tgtEl>
                                          <p:spTgt spid="26"/>
                                        </p:tgtEl>
                                      </p:cBhvr>
                                    </p:animEffect>
                                  </p:childTnLst>
                                </p:cTn>
                              </p:par>
                              <p:par>
                                <p:cTn id="55" presetID="21" presetClass="entr" presetSubtype="1"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heel(1)">
                                      <p:cBhvr>
                                        <p:cTn id="57" dur="2000"/>
                                        <p:tgtEl>
                                          <p:spTgt spid="28"/>
                                        </p:tgtEl>
                                      </p:cBhvr>
                                    </p:animEffect>
                                  </p:childTnLst>
                                </p:cTn>
                              </p:par>
                              <p:par>
                                <p:cTn id="58" presetID="21" presetClass="entr" presetSubtype="1"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11" grpId="0" animBg="1"/>
      <p:bldP spid="15" grpId="0" animBg="1"/>
      <p:bldP spid="22" grpId="0" animBg="1"/>
      <p:bldP spid="24"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十角星 17"/>
          <p:cNvSpPr/>
          <p:nvPr/>
        </p:nvSpPr>
        <p:spPr>
          <a:xfrm>
            <a:off x="7959734" y="1141034"/>
            <a:ext cx="2143822" cy="846383"/>
          </a:xfrm>
          <a:prstGeom prst="star10">
            <a:avLst>
              <a:gd name="adj" fmla="val 45147"/>
              <a:gd name="hf" fmla="val 105146"/>
            </a:avLst>
          </a:prstGeom>
          <a:ln/>
        </p:spPr>
        <p:style>
          <a:lnRef idx="0">
            <a:schemeClr val="accent2"/>
          </a:lnRef>
          <a:fillRef idx="3">
            <a:schemeClr val="accent2"/>
          </a:fillRef>
          <a:effectRef idx="3">
            <a:schemeClr val="accent2"/>
          </a:effectRef>
          <a:fontRef idx="minor">
            <a:schemeClr val="lt1"/>
          </a:fontRef>
        </p:style>
        <p:txBody>
          <a:bodyPr lIns="91438" tIns="45719" rIns="91438" bIns="45719" rtlCol="0" anchor="ctr"/>
          <a:lstStyle/>
          <a:p>
            <a:pPr algn="ctr" defTabSz="914377"/>
            <a:r>
              <a:rPr lang="zh-CN" altLang="en-US" sz="1600" dirty="0" smtClean="0">
                <a:solidFill>
                  <a:prstClr val="white"/>
                </a:solidFill>
                <a:latin typeface="微软雅黑 Light" panose="020B0502040204020203" pitchFamily="34" charset="-122"/>
                <a:ea typeface="微软雅黑 Light" panose="020B0502040204020203" pitchFamily="34" charset="-122"/>
              </a:rPr>
              <a:t>核心：业务需求</a:t>
            </a:r>
            <a:endParaRPr lang="zh-CN" altLang="en-US" sz="1600" dirty="0">
              <a:solidFill>
                <a:prstClr val="white"/>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7282892" y="2486324"/>
            <a:ext cx="3519321" cy="369332"/>
          </a:xfrm>
          <a:prstGeom prst="rect">
            <a:avLst/>
          </a:prstGeom>
          <a:noFill/>
        </p:spPr>
        <p:txBody>
          <a:bodyPr wrap="square" rtlCol="0">
            <a:spAutoFit/>
          </a:bodyPr>
          <a:lstStyle/>
          <a:p>
            <a:r>
              <a:rPr lang="en-US" altLang="zh-CN" dirty="0" smtClean="0">
                <a:latin typeface="微软雅黑 Light" panose="020B0502040204020203" pitchFamily="34" charset="-122"/>
                <a:ea typeface="微软雅黑 Light" panose="020B0502040204020203" pitchFamily="34" charset="-122"/>
              </a:rPr>
              <a:t>CRM7</a:t>
            </a:r>
            <a:r>
              <a:rPr lang="zh-CN" altLang="en-US" dirty="0" smtClean="0">
                <a:latin typeface="微软雅黑 Light" panose="020B0502040204020203" pitchFamily="34" charset="-122"/>
                <a:ea typeface="微软雅黑 Light" panose="020B0502040204020203" pitchFamily="34" charset="-122"/>
              </a:rPr>
              <a:t>的</a:t>
            </a:r>
            <a:r>
              <a:rPr lang="en-US" altLang="zh-CN" dirty="0" smtClean="0">
                <a:latin typeface="微软雅黑 Light" panose="020B0502040204020203" pitchFamily="34" charset="-122"/>
                <a:ea typeface="微软雅黑 Light" panose="020B0502040204020203" pitchFamily="34" charset="-122"/>
              </a:rPr>
              <a:t>SAAS</a:t>
            </a:r>
            <a:r>
              <a:rPr lang="zh-CN" altLang="en-US" dirty="0">
                <a:latin typeface="微软雅黑 Light" panose="020B0502040204020203" pitchFamily="34" charset="-122"/>
                <a:ea typeface="微软雅黑 Light" panose="020B0502040204020203" pitchFamily="34" charset="-122"/>
              </a:rPr>
              <a:t>需要</a:t>
            </a:r>
            <a:r>
              <a:rPr lang="zh-CN" altLang="en-US" dirty="0" smtClean="0">
                <a:latin typeface="微软雅黑 Light" panose="020B0502040204020203" pitchFamily="34" charset="-122"/>
                <a:ea typeface="微软雅黑 Light" panose="020B0502040204020203" pitchFamily="34" charset="-122"/>
              </a:rPr>
              <a:t>提供什么服务</a:t>
            </a:r>
            <a:r>
              <a:rPr lang="en-US" altLang="zh-CN" dirty="0" smtClean="0">
                <a:latin typeface="微软雅黑 Light" panose="020B0502040204020203" pitchFamily="34" charset="-122"/>
                <a:ea typeface="微软雅黑 Light" panose="020B0502040204020203" pitchFamily="34" charset="-122"/>
              </a:rPr>
              <a:t>?</a:t>
            </a:r>
            <a:endParaRPr lang="zh-CN" altLang="en-US" dirty="0">
              <a:latin typeface="微软雅黑 Light" panose="020B0502040204020203" pitchFamily="34" charset="-122"/>
              <a:ea typeface="微软雅黑 Light" panose="020B0502040204020203" pitchFamily="34" charset="-122"/>
            </a:endParaRPr>
          </a:p>
        </p:txBody>
      </p:sp>
      <p:sp>
        <p:nvSpPr>
          <p:cNvPr id="12" name="文本框 11"/>
          <p:cNvSpPr txBox="1"/>
          <p:nvPr/>
        </p:nvSpPr>
        <p:spPr>
          <a:xfrm>
            <a:off x="7282892" y="3271055"/>
            <a:ext cx="2156178"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如何支持多终端？</a:t>
            </a:r>
            <a:endParaRPr lang="zh-CN" altLang="en-US" dirty="0">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7282892" y="4840517"/>
            <a:ext cx="3054670"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子系统的拆分方式？</a:t>
            </a:r>
            <a:endParaRPr lang="zh-CN" altLang="en-US"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4076746" y="143114"/>
            <a:ext cx="3067664" cy="707886"/>
          </a:xfrm>
          <a:prstGeom prst="rect">
            <a:avLst/>
          </a:prstGeom>
          <a:noFill/>
        </p:spPr>
        <p:txBody>
          <a:bodyPr wrap="square" rtlCol="0">
            <a:spAutoFit/>
          </a:bodyPr>
          <a:lstStyle/>
          <a:p>
            <a:pPr algn="ctr"/>
            <a:r>
              <a:rPr lang="zh-CN" altLang="en-US" sz="4000" dirty="0" smtClean="0">
                <a:solidFill>
                  <a:srgbClr val="F7B902"/>
                </a:solidFill>
                <a:latin typeface="微软雅黑 Light" panose="020B0502040204020203" pitchFamily="34" charset="-122"/>
                <a:ea typeface="微软雅黑 Light" panose="020B0502040204020203" pitchFamily="34" charset="-122"/>
              </a:rPr>
              <a:t>系统规划</a:t>
            </a:r>
            <a:endParaRPr lang="zh-CN" altLang="en-US" sz="4000" dirty="0">
              <a:solidFill>
                <a:srgbClr val="F7B902"/>
              </a:solidFill>
              <a:latin typeface="微软雅黑 Light" panose="020B0502040204020203" pitchFamily="34" charset="-122"/>
              <a:ea typeface="微软雅黑 Light" panose="020B0502040204020203" pitchFamily="34" charset="-122"/>
            </a:endParaRPr>
          </a:p>
        </p:txBody>
      </p:sp>
      <p:sp>
        <p:nvSpPr>
          <p:cNvPr id="16" name="矩形 15"/>
          <p:cNvSpPr/>
          <p:nvPr/>
        </p:nvSpPr>
        <p:spPr>
          <a:xfrm>
            <a:off x="5172428" y="986922"/>
            <a:ext cx="876300" cy="4571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7282892" y="4055786"/>
            <a:ext cx="3054670" cy="369332"/>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用户个性化要求如何满足？</a:t>
            </a:r>
            <a:endParaRPr lang="zh-CN" altLang="en-US" dirty="0">
              <a:latin typeface="微软雅黑 Light" panose="020B0502040204020203" pitchFamily="34" charset="-122"/>
              <a:ea typeface="微软雅黑 Light" panose="020B0502040204020203" pitchFamily="34" charset="-122"/>
            </a:endParaRPr>
          </a:p>
        </p:txBody>
      </p:sp>
      <p:sp>
        <p:nvSpPr>
          <p:cNvPr id="19" name="椭圆 18"/>
          <p:cNvSpPr/>
          <p:nvPr/>
        </p:nvSpPr>
        <p:spPr>
          <a:xfrm>
            <a:off x="6542748" y="2370159"/>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0" name="文本框 19"/>
          <p:cNvSpPr txBox="1"/>
          <p:nvPr/>
        </p:nvSpPr>
        <p:spPr>
          <a:xfrm>
            <a:off x="6712951" y="2463821"/>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1</a:t>
            </a:r>
            <a:endParaRPr lang="zh-CN" altLang="en-US" sz="2400" dirty="0">
              <a:solidFill>
                <a:schemeClr val="bg1"/>
              </a:solidFill>
              <a:latin typeface="Nexa Light" panose="02000000000000000000" pitchFamily="2" charset="0"/>
            </a:endParaRPr>
          </a:p>
        </p:txBody>
      </p:sp>
      <p:sp>
        <p:nvSpPr>
          <p:cNvPr id="21" name="椭圆 20"/>
          <p:cNvSpPr/>
          <p:nvPr/>
        </p:nvSpPr>
        <p:spPr>
          <a:xfrm>
            <a:off x="6542748" y="3154737"/>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2" name="文本框 21"/>
          <p:cNvSpPr txBox="1"/>
          <p:nvPr/>
        </p:nvSpPr>
        <p:spPr>
          <a:xfrm>
            <a:off x="6667795" y="3248399"/>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2</a:t>
            </a:r>
            <a:endParaRPr lang="zh-CN" altLang="en-US" sz="2400" dirty="0">
              <a:solidFill>
                <a:schemeClr val="bg1"/>
              </a:solidFill>
              <a:latin typeface="Nexa Light" panose="02000000000000000000" pitchFamily="2" charset="0"/>
            </a:endParaRPr>
          </a:p>
        </p:txBody>
      </p:sp>
      <p:sp>
        <p:nvSpPr>
          <p:cNvPr id="23" name="椭圆 22"/>
          <p:cNvSpPr/>
          <p:nvPr/>
        </p:nvSpPr>
        <p:spPr>
          <a:xfrm>
            <a:off x="6554037" y="3939315"/>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4" name="文本框 23"/>
          <p:cNvSpPr txBox="1"/>
          <p:nvPr/>
        </p:nvSpPr>
        <p:spPr>
          <a:xfrm>
            <a:off x="6679084" y="4032977"/>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3</a:t>
            </a:r>
            <a:endParaRPr lang="zh-CN" altLang="en-US" sz="2400" dirty="0">
              <a:solidFill>
                <a:schemeClr val="bg1"/>
              </a:solidFill>
              <a:latin typeface="Nexa Light" panose="02000000000000000000" pitchFamily="2" charset="0"/>
            </a:endParaRPr>
          </a:p>
        </p:txBody>
      </p:sp>
      <p:sp>
        <p:nvSpPr>
          <p:cNvPr id="25" name="椭圆 24"/>
          <p:cNvSpPr/>
          <p:nvPr/>
        </p:nvSpPr>
        <p:spPr>
          <a:xfrm>
            <a:off x="6554037" y="4685466"/>
            <a:ext cx="601662" cy="601662"/>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6" name="文本框 25"/>
          <p:cNvSpPr txBox="1"/>
          <p:nvPr/>
        </p:nvSpPr>
        <p:spPr>
          <a:xfrm>
            <a:off x="6656505" y="4757760"/>
            <a:ext cx="261257" cy="461665"/>
          </a:xfrm>
          <a:prstGeom prst="rect">
            <a:avLst/>
          </a:prstGeom>
          <a:noFill/>
        </p:spPr>
        <p:txBody>
          <a:bodyPr wrap="square" rtlCol="0">
            <a:spAutoFit/>
          </a:bodyPr>
          <a:lstStyle/>
          <a:p>
            <a:r>
              <a:rPr lang="en-US" altLang="zh-CN" sz="2400" dirty="0" smtClean="0">
                <a:solidFill>
                  <a:schemeClr val="bg1"/>
                </a:solidFill>
                <a:latin typeface="Nexa Light" panose="02000000000000000000" pitchFamily="2" charset="0"/>
              </a:rPr>
              <a:t>4</a:t>
            </a:r>
            <a:endParaRPr lang="zh-CN" altLang="en-US" sz="2400" dirty="0">
              <a:solidFill>
                <a:schemeClr val="bg1"/>
              </a:solidFill>
              <a:latin typeface="Nexa Light" panose="02000000000000000000" pitchFamily="2" charset="0"/>
            </a:endParaRPr>
          </a:p>
        </p:txBody>
      </p:sp>
      <p:sp>
        <p:nvSpPr>
          <p:cNvPr id="28" name="文本框 27"/>
          <p:cNvSpPr txBox="1"/>
          <p:nvPr/>
        </p:nvSpPr>
        <p:spPr>
          <a:xfrm>
            <a:off x="6692886" y="5519727"/>
            <a:ext cx="274872" cy="461665"/>
          </a:xfrm>
          <a:prstGeom prst="rect">
            <a:avLst/>
          </a:prstGeom>
          <a:noFill/>
        </p:spPr>
        <p:txBody>
          <a:bodyPr wrap="square" rtlCol="0">
            <a:spAutoFit/>
          </a:bodyPr>
          <a:lstStyle/>
          <a:p>
            <a:r>
              <a:rPr lang="en-US" altLang="zh-CN" sz="2400" dirty="0">
                <a:solidFill>
                  <a:schemeClr val="bg1"/>
                </a:solidFill>
                <a:latin typeface="Nexa Light" panose="02000000000000000000" pitchFamily="2" charset="0"/>
              </a:rPr>
              <a:t>5</a:t>
            </a:r>
            <a:endParaRPr lang="zh-CN" altLang="en-US" sz="2400" dirty="0">
              <a:solidFill>
                <a:schemeClr val="bg1"/>
              </a:solidFill>
              <a:latin typeface="Nexa Light" panose="02000000000000000000" pitchFamily="2" charset="0"/>
            </a:endParaRPr>
          </a:p>
        </p:txBody>
      </p:sp>
      <p:sp>
        <p:nvSpPr>
          <p:cNvPr id="29" name="环形箭头 28"/>
          <p:cNvSpPr/>
          <p:nvPr/>
        </p:nvSpPr>
        <p:spPr>
          <a:xfrm>
            <a:off x="957324" y="1518811"/>
            <a:ext cx="4069174" cy="4069174"/>
          </a:xfrm>
          <a:prstGeom prst="circularArrow">
            <a:avLst>
              <a:gd name="adj1" fmla="val 5274"/>
              <a:gd name="adj2" fmla="val 312630"/>
              <a:gd name="adj3" fmla="val 14264564"/>
              <a:gd name="adj4" fmla="val 17105730"/>
              <a:gd name="adj5" fmla="val 5477"/>
            </a:avLst>
          </a:prstGeom>
          <a:solidFill>
            <a:schemeClr val="accent2">
              <a:lumMod val="20000"/>
              <a:lumOff val="80000"/>
            </a:schemeClr>
          </a:solidFill>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0" name="任意多边形 29"/>
          <p:cNvSpPr/>
          <p:nvPr/>
        </p:nvSpPr>
        <p:spPr>
          <a:xfrm>
            <a:off x="2234376" y="1524332"/>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系统规划</a:t>
            </a:r>
            <a:endParaRPr lang="zh-CN" altLang="en-US" sz="1800" kern="1200" dirty="0"/>
          </a:p>
        </p:txBody>
      </p:sp>
      <p:sp>
        <p:nvSpPr>
          <p:cNvPr id="31" name="任意多边形 30"/>
          <p:cNvSpPr/>
          <p:nvPr/>
        </p:nvSpPr>
        <p:spPr>
          <a:xfrm>
            <a:off x="3663994"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8000"/>
            </a:schemeClr>
          </a:fillRef>
          <a:effectRef idx="1">
            <a:schemeClr val="accent1">
              <a:alpha val="90000"/>
              <a:hueOff val="0"/>
              <a:satOff val="0"/>
              <a:lumOff val="0"/>
              <a:alphaOff val="-8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调用关系</a:t>
            </a:r>
            <a:endParaRPr lang="zh-CN" altLang="en-US" sz="1800" kern="1200" dirty="0"/>
          </a:p>
        </p:txBody>
      </p:sp>
      <p:sp>
        <p:nvSpPr>
          <p:cNvPr id="32" name="任意多边形 31"/>
          <p:cNvSpPr/>
          <p:nvPr/>
        </p:nvSpPr>
        <p:spPr>
          <a:xfrm>
            <a:off x="3663994"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16000"/>
            </a:schemeClr>
          </a:fillRef>
          <a:effectRef idx="1">
            <a:schemeClr val="accent1">
              <a:alpha val="90000"/>
              <a:hueOff val="0"/>
              <a:satOff val="0"/>
              <a:lumOff val="0"/>
              <a:alphaOff val="-16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系统框架（部署图）</a:t>
            </a:r>
            <a:endParaRPr lang="zh-CN" altLang="en-US" sz="1800" kern="1200" dirty="0"/>
          </a:p>
        </p:txBody>
      </p:sp>
      <p:sp>
        <p:nvSpPr>
          <p:cNvPr id="33" name="任意多边形 32"/>
          <p:cNvSpPr/>
          <p:nvPr/>
        </p:nvSpPr>
        <p:spPr>
          <a:xfrm>
            <a:off x="2234376" y="4825894"/>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24000"/>
            </a:schemeClr>
          </a:fillRef>
          <a:effectRef idx="1">
            <a:schemeClr val="accent1">
              <a:alpha val="90000"/>
              <a:hueOff val="0"/>
              <a:satOff val="0"/>
              <a:lumOff val="0"/>
              <a:alphaOff val="-24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sz="1800" kern="1200" dirty="0" smtClean="0"/>
              <a:t>技术分层</a:t>
            </a:r>
            <a:endParaRPr lang="zh-CN" altLang="en-US" sz="1800" kern="1200" dirty="0"/>
          </a:p>
        </p:txBody>
      </p:sp>
      <p:sp>
        <p:nvSpPr>
          <p:cNvPr id="34" name="任意多边形 33"/>
          <p:cNvSpPr/>
          <p:nvPr/>
        </p:nvSpPr>
        <p:spPr>
          <a:xfrm>
            <a:off x="804758" y="400050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32000"/>
            </a:schemeClr>
          </a:fillRef>
          <a:effectRef idx="1">
            <a:schemeClr val="accent1">
              <a:alpha val="90000"/>
              <a:hueOff val="0"/>
              <a:satOff val="0"/>
              <a:lumOff val="0"/>
              <a:alphaOff val="-32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a:t>软件框架</a:t>
            </a:r>
          </a:p>
        </p:txBody>
      </p:sp>
      <p:sp>
        <p:nvSpPr>
          <p:cNvPr id="35" name="任意多边形 34"/>
          <p:cNvSpPr/>
          <p:nvPr/>
        </p:nvSpPr>
        <p:spPr>
          <a:xfrm>
            <a:off x="804758" y="2349723"/>
            <a:ext cx="1515070" cy="757535"/>
          </a:xfrm>
          <a:custGeom>
            <a:avLst/>
            <a:gdLst>
              <a:gd name="connsiteX0" fmla="*/ 0 w 1515070"/>
              <a:gd name="connsiteY0" fmla="*/ 126258 h 757535"/>
              <a:gd name="connsiteX1" fmla="*/ 126258 w 1515070"/>
              <a:gd name="connsiteY1" fmla="*/ 0 h 757535"/>
              <a:gd name="connsiteX2" fmla="*/ 1388812 w 1515070"/>
              <a:gd name="connsiteY2" fmla="*/ 0 h 757535"/>
              <a:gd name="connsiteX3" fmla="*/ 1515070 w 1515070"/>
              <a:gd name="connsiteY3" fmla="*/ 126258 h 757535"/>
              <a:gd name="connsiteX4" fmla="*/ 1515070 w 1515070"/>
              <a:gd name="connsiteY4" fmla="*/ 631277 h 757535"/>
              <a:gd name="connsiteX5" fmla="*/ 1388812 w 1515070"/>
              <a:gd name="connsiteY5" fmla="*/ 757535 h 757535"/>
              <a:gd name="connsiteX6" fmla="*/ 126258 w 1515070"/>
              <a:gd name="connsiteY6" fmla="*/ 757535 h 757535"/>
              <a:gd name="connsiteX7" fmla="*/ 0 w 1515070"/>
              <a:gd name="connsiteY7" fmla="*/ 631277 h 757535"/>
              <a:gd name="connsiteX8" fmla="*/ 0 w 1515070"/>
              <a:gd name="connsiteY8" fmla="*/ 126258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5070" h="757535">
                <a:moveTo>
                  <a:pt x="0" y="126258"/>
                </a:moveTo>
                <a:cubicBezTo>
                  <a:pt x="0" y="56528"/>
                  <a:pt x="56528" y="0"/>
                  <a:pt x="126258" y="0"/>
                </a:cubicBezTo>
                <a:lnTo>
                  <a:pt x="1388812" y="0"/>
                </a:lnTo>
                <a:cubicBezTo>
                  <a:pt x="1458542" y="0"/>
                  <a:pt x="1515070" y="56528"/>
                  <a:pt x="1515070" y="126258"/>
                </a:cubicBezTo>
                <a:lnTo>
                  <a:pt x="1515070" y="631277"/>
                </a:lnTo>
                <a:cubicBezTo>
                  <a:pt x="1515070" y="701007"/>
                  <a:pt x="1458542" y="757535"/>
                  <a:pt x="1388812" y="757535"/>
                </a:cubicBezTo>
                <a:lnTo>
                  <a:pt x="126258" y="757535"/>
                </a:lnTo>
                <a:cubicBezTo>
                  <a:pt x="56528" y="757535"/>
                  <a:pt x="0" y="701007"/>
                  <a:pt x="0" y="631277"/>
                </a:cubicBezTo>
                <a:lnTo>
                  <a:pt x="0" y="126258"/>
                </a:lnTo>
                <a:close/>
              </a:path>
            </a:pathLst>
          </a:custGeom>
        </p:spPr>
        <p:style>
          <a:lnRef idx="3">
            <a:schemeClr val="lt1">
              <a:hueOff val="0"/>
              <a:satOff val="0"/>
              <a:lumOff val="0"/>
              <a:alphaOff val="0"/>
            </a:schemeClr>
          </a:lnRef>
          <a:fillRef idx="1">
            <a:schemeClr val="accent1">
              <a:alpha val="90000"/>
              <a:hueOff val="0"/>
              <a:satOff val="0"/>
              <a:lumOff val="0"/>
              <a:alphaOff val="-40000"/>
            </a:schemeClr>
          </a:fillRef>
          <a:effectRef idx="1">
            <a:schemeClr val="accent1">
              <a:alpha val="90000"/>
              <a:hueOff val="0"/>
              <a:satOff val="0"/>
              <a:lumOff val="0"/>
              <a:alphaOff val="-40000"/>
            </a:schemeClr>
          </a:effectRef>
          <a:fontRef idx="minor">
            <a:schemeClr val="lt1"/>
          </a:fontRef>
        </p:style>
        <p:txBody>
          <a:bodyPr spcFirstLastPara="0" vert="horz" wrap="square" lIns="105560" tIns="105560" rIns="105560" bIns="105560" numCol="1" spcCol="1270" anchor="ctr" anchorCtr="0">
            <a:noAutofit/>
          </a:bodyPr>
          <a:lstStyle/>
          <a:p>
            <a:pPr lvl="0" algn="ctr" defTabSz="800100">
              <a:lnSpc>
                <a:spcPct val="90000"/>
              </a:lnSpc>
              <a:spcBef>
                <a:spcPct val="0"/>
              </a:spcBef>
              <a:spcAft>
                <a:spcPct val="35000"/>
              </a:spcAft>
            </a:pPr>
            <a:r>
              <a:rPr lang="zh-CN" altLang="en-US" dirty="0" smtClean="0"/>
              <a:t>测试运维</a:t>
            </a:r>
            <a:endParaRPr lang="zh-CN" altLang="en-US" sz="1800" kern="1200" dirty="0"/>
          </a:p>
        </p:txBody>
      </p:sp>
    </p:spTree>
    <p:extLst>
      <p:ext uri="{BB962C8B-B14F-4D97-AF65-F5344CB8AC3E}">
        <p14:creationId xmlns:p14="http://schemas.microsoft.com/office/powerpoint/2010/main" val="2038952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5" grpId="0" animBg="1"/>
      <p:bldP spid="26" grpId="0"/>
      <p:bldP spid="28" grpId="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32612</TotalTime>
  <Words>2396</Words>
  <Application>Microsoft Office PowerPoint</Application>
  <PresentationFormat>宽屏</PresentationFormat>
  <Paragraphs>619</Paragraphs>
  <Slides>52</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微软雅黑</vt:lpstr>
      <vt:lpstr>Arial</vt:lpstr>
      <vt:lpstr>宋体</vt:lpstr>
      <vt:lpstr>Calibri Light</vt:lpstr>
      <vt:lpstr>Nexa Light</vt:lpstr>
      <vt:lpstr>Century Gothic</vt:lpstr>
      <vt:lpstr>Calibri</vt:lpstr>
      <vt:lpstr>微软雅黑 Light</vt:lpstr>
      <vt:lpstr>造字工房悦圆（非商用）常规体</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kobe_w24</dc:creator>
  <cp:lastModifiedBy>Sky123.Org</cp:lastModifiedBy>
  <cp:revision>515</cp:revision>
  <dcterms:created xsi:type="dcterms:W3CDTF">2015-04-04T12:50:16Z</dcterms:created>
  <dcterms:modified xsi:type="dcterms:W3CDTF">2016-08-22T03:30:45Z</dcterms:modified>
</cp:coreProperties>
</file>