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72" r:id="rId3"/>
    <p:sldId id="285" r:id="rId5"/>
    <p:sldId id="307" r:id="rId6"/>
    <p:sldId id="286" r:id="rId7"/>
    <p:sldId id="289" r:id="rId8"/>
    <p:sldId id="291" r:id="rId9"/>
    <p:sldId id="290" r:id="rId10"/>
    <p:sldId id="292" r:id="rId11"/>
    <p:sldId id="299" r:id="rId12"/>
    <p:sldId id="293" r:id="rId13"/>
    <p:sldId id="288" r:id="rId14"/>
    <p:sldId id="297" r:id="rId15"/>
    <p:sldId id="287" r:id="rId16"/>
    <p:sldId id="295" r:id="rId17"/>
    <p:sldId id="296" r:id="rId18"/>
    <p:sldId id="306" r:id="rId19"/>
  </p:sldIdLst>
  <p:sldSz cx="9144000" cy="6858000" type="screen4x3"/>
  <p:notesSz cx="6858000" cy="9144000"/>
  <p:custDataLst>
    <p:tags r:id="rId24"/>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0000"/>
    <a:srgbClr val="B8ABAB"/>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70" d="100"/>
          <a:sy n="70" d="100"/>
        </p:scale>
        <p:origin x="1110" y="66"/>
      </p:cViewPr>
      <p:guideLst>
        <p:guide orient="horz" pos="2157"/>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0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
            <a:pPr lvl="0" algn="r">
              <a:buFont typeface="Arial" panose="020B0604020202020204" pitchFamily="34" charset="0"/>
              <a:buNone/>
            </a:pPr>
            <a:fld id="{BB962C8B-B14F-4D97-AF65-F5344CB8AC3E}" type="datetimeFigureOut">
              <a:rPr lang="en-US" altLang="en-US" sz="1200" dirty="0">
                <a:latin typeface="Arial" panose="020B0604020202020204" pitchFamily="34" charset="0"/>
              </a:rPr>
            </a:fld>
            <a:endParaRPr lang="en-US" altLang="en-US" sz="1200"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a:buFont typeface="Arial" panose="020B0604020202020204" pitchFamily="34" charset="0"/>
              <a:buNone/>
            </a:pP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a:buFont typeface="Arial" panose="020B0604020202020204" pitchFamily="34" charset="0"/>
              <a:buNone/>
            </a:pP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a:buFont typeface="Arial" panose="020B0604020202020204" pitchFamily="34" charset="0"/>
              <a:buChar char="•"/>
            </a:pP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
        <p:nvSpPr>
          <p:cNvPr id="6147" name="Rectangle 2"/>
          <p:cNvSpPr>
            <a:spLocks noTextEdit="1"/>
          </p:cNvSpPr>
          <p:nvPr>
            <p:ph type="sldImg"/>
          </p:nvPr>
        </p:nvSpPr>
        <p:spPr/>
      </p:sp>
      <p:sp>
        <p:nvSpPr>
          <p:cNvPr id="6148"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263DB197-84B0-484E-9C0F-88358ECCB797}" type="datetimeFigureOut">
              <a:rPr lang="zh-CN" altLang="en-US" smtClean="0"/>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4" name="灯片编号占位符 4"/>
          <p:cNvSpPr>
            <a:spLocks noGrp="1"/>
          </p:cNvSpPr>
          <p:nvPr>
            <p:ph type="sldNum" sz="quarter" idx="12"/>
            <p:custDataLst>
              <p:tags r:id="rId13"/>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981200"/>
            <a:ext cx="4038600"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4038600" cy="3886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sz="2400"/>
            </a:lvl1pPr>
            <a:lvl2pPr>
              <a:defRPr sz="2000"/>
            </a:lvl2pPr>
            <a:lvl3pPr>
              <a:defRPr sz="1800"/>
            </a:lvl3pPr>
            <a:lvl4pPr>
              <a:defRPr sz="1600"/>
            </a:lvl4pPr>
            <a:lvl5pPr>
              <a:defRPr sz="14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endParaRPr lang="zh-CN" altLang="en-US"/>
          </a:p>
        </p:txBody>
      </p:sp>
      <p:sp>
        <p:nvSpPr>
          <p:cNvPr id="15" name="灯片编号占位符 5"/>
          <p:cNvSpPr>
            <a:spLocks noGrp="1"/>
          </p:cNvSpPr>
          <p:nvPr>
            <p:ph type="sldNum" sz="quarter" idx="12"/>
            <p:custDataLst>
              <p:tags r:id="rId14"/>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lvl="0" eaLnBrk="1" hangingPunct="1">
              <a:buNone/>
            </a:pPr>
            <a:fld id="{9A0DB2DC-4C9A-4742-B13C-FB6460FD3503}" type="slidenum">
              <a:rPr lang="en-US" altLang="en-US" dirty="0">
                <a:latin typeface="Helvetica" pitchFamily="-128" charset="0"/>
              </a:rPr>
            </a:fld>
            <a:endParaRPr lang="en-US" altLang="en-US" dirty="0">
              <a:latin typeface="Helvetica" pitchFamily="-128"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337945" y="1837055"/>
            <a:ext cx="3763010" cy="1155700"/>
          </a:xfrm>
        </p:spPr>
        <p:txBody>
          <a:bodyPr vert="horz" wrap="square" lIns="91440" tIns="45720" rIns="91440" bIns="45720" anchor="b">
            <a:noAutofit/>
          </a:bodyPr>
          <a:p>
            <a:pPr algn="ctr" eaLnBrk="1" hangingPunct="1"/>
            <a:r>
              <a:rPr lang="zh-CN" altLang="en-US" sz="6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软件工程</a:t>
            </a:r>
            <a:br>
              <a:rPr lang="zh-CN" altLang="en-US" sz="6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br>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（第一部分</a:t>
            </a:r>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a:t>
            </a:r>
            <a:endPar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5123" name="Rectangle 3"/>
          <p:cNvSpPr>
            <a:spLocks noGrp="1"/>
          </p:cNvSpPr>
          <p:nvPr>
            <p:ph type="body" idx="1"/>
          </p:nvPr>
        </p:nvSpPr>
        <p:spPr>
          <a:xfrm>
            <a:off x="1413211" y="3871897"/>
            <a:ext cx="3762851" cy="1112226"/>
          </a:xfrm>
        </p:spPr>
        <p:txBody>
          <a:bodyPr vert="horz" wrap="square" lIns="91440" tIns="45720" rIns="91440" bIns="45720" anchor="t">
            <a:normAutofit fontScale="25000"/>
          </a:bodyPr>
          <a:p>
            <a:pPr algn="ctr" eaLnBrk="1" hangingPunct="1"/>
            <a:r>
              <a:rPr lang="zh-CN" altLang="zh-CN" sz="80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冯志勇 </a:t>
            </a:r>
            <a:r>
              <a:rPr lang="zh-CN" altLang="zh-CN" sz="6600" dirty="0">
                <a:latin typeface="宋体" panose="02010600030101010101" pitchFamily="2" charset="-122"/>
                <a:ea typeface="宋体" panose="02010600030101010101" pitchFamily="2" charset="-122"/>
                <a:sym typeface="+mn-ea"/>
              </a:rPr>
              <a:t> </a:t>
            </a:r>
            <a:br>
              <a:rPr lang="zh-CN" altLang="zh-CN" sz="6600" dirty="0">
                <a:latin typeface="宋体" panose="02010600030101010101" pitchFamily="2" charset="-122"/>
                <a:ea typeface="宋体" panose="02010600030101010101" pitchFamily="2" charset="-122"/>
                <a:sym typeface="+mn-ea"/>
              </a:rPr>
            </a:br>
            <a:r>
              <a:rPr lang="zh-CN" altLang="en-US" sz="6600" dirty="0">
                <a:latin typeface="宋体" panose="02010600030101010101" pitchFamily="2" charset="-122"/>
                <a:ea typeface="宋体" panose="02010600030101010101" pitchFamily="2" charset="-122"/>
                <a:sym typeface="+mn-ea"/>
              </a:rPr>
              <a:t>天津大学智能与计算学部</a:t>
            </a:r>
            <a:br>
              <a:rPr lang="zh-CN" altLang="en-US" sz="6600" dirty="0">
                <a:latin typeface="宋体" panose="02010600030101010101" pitchFamily="2" charset="-122"/>
                <a:ea typeface="宋体" panose="02010600030101010101" pitchFamily="2" charset="-122"/>
                <a:sym typeface="+mn-ea"/>
              </a:rPr>
            </a:br>
            <a:r>
              <a:rPr lang="en-US" altLang="zh-CN" sz="6600" dirty="0">
                <a:latin typeface="宋体" panose="02010600030101010101" pitchFamily="2" charset="-122"/>
                <a:ea typeface="宋体" panose="02010600030101010101" pitchFamily="2" charset="-122"/>
                <a:sym typeface="+mn-ea"/>
              </a:rPr>
              <a:t>2022</a:t>
            </a:r>
            <a:r>
              <a:rPr lang="zh-CN" altLang="en-US" sz="6600" dirty="0">
                <a:latin typeface="宋体" panose="02010600030101010101" pitchFamily="2" charset="-122"/>
                <a:ea typeface="宋体" panose="02010600030101010101" pitchFamily="2" charset="-122"/>
                <a:sym typeface="+mn-ea"/>
              </a:rPr>
              <a:t>年</a:t>
            </a:r>
            <a:r>
              <a:rPr lang="en-US" altLang="zh-CN" sz="6600" dirty="0">
                <a:latin typeface="宋体" panose="02010600030101010101" pitchFamily="2" charset="-122"/>
                <a:ea typeface="宋体" panose="02010600030101010101" pitchFamily="2" charset="-122"/>
                <a:sym typeface="+mn-ea"/>
              </a:rPr>
              <a:t>9</a:t>
            </a:r>
            <a:r>
              <a:rPr lang="zh-CN" altLang="en-US" sz="6600" dirty="0">
                <a:latin typeface="宋体" panose="02010600030101010101" pitchFamily="2" charset="-122"/>
                <a:ea typeface="宋体" panose="02010600030101010101" pitchFamily="2" charset="-122"/>
                <a:sym typeface="+mn-ea"/>
              </a:rPr>
              <a:t>月</a:t>
            </a:r>
            <a:endParaRPr lang="zh-CN" altLang="en-US" sz="6600" dirty="0">
              <a:latin typeface="宋体" panose="02010600030101010101" pitchFamily="2" charset="-122"/>
              <a:ea typeface="宋体" panose="02010600030101010101" pitchFamily="2" charset="-122"/>
            </a:endParaRPr>
          </a:p>
          <a:p>
            <a:pPr algn="ctr" eaLnBrk="1" hangingPunct="1"/>
            <a:endParaRPr lang="zh-CN" altLang="en-US" sz="6600" b="1" dirty="0">
              <a:solidFill>
                <a:schemeClr val="folHlink"/>
              </a:solidFill>
              <a:ea typeface="宋体" panose="02010600030101010101" pitchFamily="2" charset="-122"/>
            </a:endParaRPr>
          </a:p>
        </p:txBody>
      </p:sp>
      <p:sp>
        <p:nvSpPr>
          <p:cNvPr id="5125" name="Slide Number Placeholder 4"/>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ea typeface="MS PGothic" panose="020B0600070205080204" pitchFamily="34" charset="-128"/>
              </a:rPr>
            </a:fld>
            <a:endParaRPr lang="en-US" altLang="en-US" sz="1000" dirty="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a:xfrm>
            <a:off x="467916" y="1110615"/>
            <a:ext cx="8208168" cy="4895850"/>
          </a:xfrm>
        </p:spPr>
        <p:txBody>
          <a:bodyPr/>
          <a:p>
            <a:r>
              <a:rPr lang="zh-CN" altLang="en-US" sz="2400" dirty="0">
                <a:cs typeface="微软雅黑" panose="020B0503020204020204" charset="-122"/>
                <a:sym typeface="+mn-ea"/>
              </a:rPr>
              <a:t>移动</a:t>
            </a:r>
            <a:r>
              <a:rPr lang="en-US" altLang="zh-CN" sz="2400" dirty="0">
                <a:cs typeface="微软雅黑" panose="020B0503020204020204" charset="-122"/>
                <a:sym typeface="+mn-ea"/>
              </a:rPr>
              <a:t>app</a:t>
            </a:r>
            <a:endParaRPr lang="en-US" altLang="zh-CN" sz="2400" dirty="0">
              <a:cs typeface="微软雅黑" panose="020B0503020204020204" charset="-122"/>
              <a:sym typeface="+mn-ea"/>
            </a:endParaRPr>
          </a:p>
          <a:p>
            <a:pPr lvl="1" eaLnBrk="1" hangingPunct="1">
              <a:lnSpc>
                <a:spcPct val="90000"/>
              </a:lnSpc>
              <a:spcBef>
                <a:spcPts val="1000"/>
              </a:spcBef>
            </a:pPr>
            <a:r>
              <a:rPr lang="zh-CN" altLang="en-US" sz="1800" dirty="0">
                <a:ea typeface="宋体" panose="02010600030101010101" pitchFamily="2" charset="-122"/>
                <a:sym typeface="+mn-ea"/>
              </a:rPr>
              <a:t>术语</a:t>
            </a:r>
            <a:r>
              <a:rPr lang="en-US" altLang="zh-CN" sz="1800" dirty="0">
                <a:ea typeface="宋体" panose="02010600030101010101" pitchFamily="2" charset="-122"/>
                <a:sym typeface="+mn-ea"/>
              </a:rPr>
              <a:t>app</a:t>
            </a:r>
            <a:r>
              <a:rPr lang="zh-CN" altLang="en-US" sz="1800" dirty="0">
                <a:ea typeface="宋体" panose="02010600030101010101" pitchFamily="2" charset="-122"/>
                <a:sym typeface="+mn-ea"/>
              </a:rPr>
              <a:t>已经演化为在移动平台（例如，</a:t>
            </a:r>
            <a:r>
              <a:rPr lang="en-US" altLang="zh-CN" sz="1800" dirty="0">
                <a:solidFill>
                  <a:srgbClr val="7030A0"/>
                </a:solidFill>
                <a:ea typeface="宋体" panose="02010600030101010101" pitchFamily="2" charset="-122"/>
                <a:sym typeface="+mn-ea"/>
              </a:rPr>
              <a:t>iOS</a:t>
            </a:r>
            <a:r>
              <a:rPr lang="zh-CN" altLang="en-US" sz="1800" dirty="0">
                <a:solidFill>
                  <a:srgbClr val="7030A0"/>
                </a:solidFill>
                <a:ea typeface="宋体" panose="02010600030101010101" pitchFamily="2" charset="-122"/>
                <a:sym typeface="+mn-ea"/>
              </a:rPr>
              <a:t>、</a:t>
            </a:r>
            <a:r>
              <a:rPr lang="en-US" altLang="zh-CN" sz="1800" dirty="0">
                <a:solidFill>
                  <a:srgbClr val="7030A0"/>
                </a:solidFill>
                <a:ea typeface="宋体" panose="02010600030101010101" pitchFamily="2" charset="-122"/>
                <a:sym typeface="+mn-ea"/>
              </a:rPr>
              <a:t>Android</a:t>
            </a:r>
            <a:r>
              <a:rPr lang="zh-CN" altLang="en-US" sz="1800" dirty="0">
                <a:solidFill>
                  <a:srgbClr val="7030A0"/>
                </a:solidFill>
                <a:ea typeface="宋体" panose="02010600030101010101" pitchFamily="2" charset="-122"/>
                <a:sym typeface="+mn-ea"/>
              </a:rPr>
              <a:t>或</a:t>
            </a:r>
            <a:r>
              <a:rPr lang="en-US" altLang="zh-CN" sz="1800" dirty="0">
                <a:solidFill>
                  <a:srgbClr val="7030A0"/>
                </a:solidFill>
                <a:ea typeface="宋体" panose="02010600030101010101" pitchFamily="2" charset="-122"/>
                <a:sym typeface="+mn-ea"/>
              </a:rPr>
              <a:t>Windows Mobile</a:t>
            </a:r>
            <a:r>
              <a:rPr lang="zh-CN" altLang="en-US" sz="1800" dirty="0">
                <a:ea typeface="宋体" panose="02010600030101010101" pitchFamily="2" charset="-122"/>
                <a:sym typeface="+mn-ea"/>
              </a:rPr>
              <a:t>）上专门设计的软件。</a:t>
            </a:r>
            <a:endParaRPr lang="zh-CN" altLang="en-US" sz="1800" dirty="0">
              <a:ea typeface="宋体" panose="02010600030101010101" pitchFamily="2" charset="-122"/>
            </a:endParaRPr>
          </a:p>
          <a:p>
            <a:pPr lvl="1" eaLnBrk="1" hangingPunct="1">
              <a:lnSpc>
                <a:spcPct val="90000"/>
              </a:lnSpc>
              <a:spcBef>
                <a:spcPts val="1000"/>
              </a:spcBef>
            </a:pPr>
            <a:r>
              <a:rPr lang="zh-CN" altLang="en-US" sz="1800" dirty="0">
                <a:ea typeface="宋体" panose="02010600030101010101" pitchFamily="2" charset="-122"/>
                <a:sym typeface="+mn-ea"/>
              </a:rPr>
              <a:t>移动应用系统</a:t>
            </a:r>
            <a:r>
              <a:rPr lang="zh-CN" altLang="en-US" sz="1800" dirty="0">
                <a:solidFill>
                  <a:srgbClr val="7030A0"/>
                </a:solidFill>
                <a:ea typeface="宋体" panose="02010600030101010101" pitchFamily="2" charset="-122"/>
                <a:sym typeface="+mn-ea"/>
              </a:rPr>
              <a:t>包括</a:t>
            </a:r>
            <a:r>
              <a:rPr lang="en-US" altLang="zh-CN" sz="1800" dirty="0">
                <a:solidFill>
                  <a:srgbClr val="7030A0"/>
                </a:solidFill>
                <a:ea typeface="宋体" panose="02010600030101010101" pitchFamily="2" charset="-122"/>
                <a:sym typeface="+mn-ea"/>
              </a:rPr>
              <a:t>用户接口</a:t>
            </a:r>
            <a:r>
              <a:rPr lang="en-US" altLang="zh-CN" sz="1800" dirty="0">
                <a:ea typeface="宋体" panose="02010600030101010101" pitchFamily="2" charset="-122"/>
                <a:sym typeface="+mn-ea"/>
              </a:rPr>
              <a:t>，用户接口利用移动平台所提供的独特的交互机制</a:t>
            </a:r>
            <a:r>
              <a:rPr lang="zh-CN" altLang="en-US" sz="1800" dirty="0">
                <a:ea typeface="宋体" panose="02010600030101010101" pitchFamily="2" charset="-122"/>
                <a:sym typeface="+mn-ea"/>
              </a:rPr>
              <a:t>。</a:t>
            </a:r>
            <a:endParaRPr lang="zh-CN" altLang="en-US" sz="1800" dirty="0">
              <a:ea typeface="宋体" panose="02010600030101010101" pitchFamily="2" charset="-122"/>
            </a:endParaRPr>
          </a:p>
          <a:p>
            <a:pPr lvl="1" eaLnBrk="1" hangingPunct="1">
              <a:lnSpc>
                <a:spcPct val="90000"/>
              </a:lnSpc>
              <a:spcBef>
                <a:spcPts val="1000"/>
              </a:spcBef>
            </a:pPr>
            <a:r>
              <a:rPr lang="en-US" altLang="zh-CN" sz="1800" dirty="0">
                <a:ea typeface="宋体" panose="02010600030101010101" pitchFamily="2" charset="-122"/>
                <a:sym typeface="+mn-ea"/>
              </a:rPr>
              <a:t>基于</a:t>
            </a:r>
            <a:r>
              <a:rPr lang="en-US" altLang="zh-CN" sz="1800" dirty="0">
                <a:solidFill>
                  <a:srgbClr val="7030A0"/>
                </a:solidFill>
                <a:ea typeface="宋体" panose="02010600030101010101" pitchFamily="2" charset="-122"/>
                <a:sym typeface="+mn-ea"/>
              </a:rPr>
              <a:t>Web资源</a:t>
            </a:r>
            <a:r>
              <a:rPr lang="en-US" altLang="zh-CN" sz="1800" dirty="0">
                <a:ea typeface="宋体" panose="02010600030101010101" pitchFamily="2" charset="-122"/>
                <a:sym typeface="+mn-ea"/>
              </a:rPr>
              <a:t>的互操作性提供与app相关的大量信息的访问，并具有本地处理能力</a:t>
            </a:r>
            <a:r>
              <a:rPr lang="zh-CN" altLang="en-US" sz="1800" dirty="0">
                <a:ea typeface="宋体" panose="02010600030101010101" pitchFamily="2" charset="-122"/>
                <a:sym typeface="+mn-ea"/>
              </a:rPr>
              <a:t>。</a:t>
            </a:r>
            <a:endParaRPr lang="zh-CN" altLang="en-US" sz="1800" dirty="0">
              <a:ea typeface="宋体" panose="02010600030101010101" pitchFamily="2" charset="-122"/>
            </a:endParaRPr>
          </a:p>
          <a:p>
            <a:pPr lvl="1" eaLnBrk="1" hangingPunct="1">
              <a:lnSpc>
                <a:spcPct val="90000"/>
              </a:lnSpc>
              <a:spcBef>
                <a:spcPts val="1000"/>
              </a:spcBef>
            </a:pPr>
            <a:r>
              <a:rPr lang="en-US" altLang="zh-CN" sz="1800" dirty="0">
                <a:ea typeface="宋体" panose="02010600030101010101" pitchFamily="2" charset="-122"/>
                <a:sym typeface="+mn-ea"/>
              </a:rPr>
              <a:t>提供了在平台中的</a:t>
            </a:r>
            <a:r>
              <a:rPr lang="en-US" altLang="zh-CN" sz="1800" dirty="0">
                <a:solidFill>
                  <a:srgbClr val="7030A0"/>
                </a:solidFill>
                <a:ea typeface="宋体" panose="02010600030101010101" pitchFamily="2" charset="-122"/>
                <a:sym typeface="+mn-ea"/>
              </a:rPr>
              <a:t>持久存储</a:t>
            </a:r>
            <a:r>
              <a:rPr lang="en-US" altLang="zh-CN" sz="1800" dirty="0">
                <a:ea typeface="宋体" panose="02010600030101010101" pitchFamily="2" charset="-122"/>
                <a:sym typeface="+mn-ea"/>
              </a:rPr>
              <a:t>能力</a:t>
            </a:r>
            <a:r>
              <a:rPr lang="zh-CN" altLang="en-US" sz="1800" dirty="0">
                <a:ea typeface="宋体" panose="02010600030101010101" pitchFamily="2" charset="-122"/>
                <a:sym typeface="+mn-ea"/>
              </a:rPr>
              <a:t>。</a:t>
            </a:r>
            <a:endParaRPr lang="zh-CN" altLang="en-US" sz="1800" dirty="0">
              <a:ea typeface="宋体" panose="02010600030101010101" pitchFamily="2" charset="-122"/>
            </a:endParaRPr>
          </a:p>
          <a:p>
            <a:pPr lvl="1" eaLnBrk="1" hangingPunct="1">
              <a:lnSpc>
                <a:spcPct val="90000"/>
              </a:lnSpc>
              <a:spcBef>
                <a:spcPts val="1000"/>
              </a:spcBef>
            </a:pPr>
            <a:r>
              <a:rPr lang="en-US" altLang="zh-CN" sz="1800" dirty="0">
                <a:solidFill>
                  <a:srgbClr val="9A0000"/>
                </a:solidFill>
                <a:ea typeface="宋体" panose="02010600030101010101" pitchFamily="2" charset="-122"/>
                <a:sym typeface="+mn-ea"/>
              </a:rPr>
              <a:t>移动Web应用系统</a:t>
            </a:r>
            <a:r>
              <a:rPr lang="en-US" altLang="zh-CN" sz="1800" dirty="0">
                <a:ea typeface="宋体" panose="02010600030101010101" pitchFamily="2" charset="-122"/>
                <a:sym typeface="+mn-ea"/>
              </a:rPr>
              <a:t>允许移动设备通过针对移动平台的优点和弱点</a:t>
            </a:r>
            <a:r>
              <a:rPr lang="en-US" altLang="zh-CN" sz="1800" dirty="0">
                <a:solidFill>
                  <a:srgbClr val="7030A0"/>
                </a:solidFill>
                <a:ea typeface="宋体" panose="02010600030101010101" pitchFamily="2" charset="-122"/>
                <a:sym typeface="+mn-ea"/>
              </a:rPr>
              <a:t>专门设计的浏览器</a:t>
            </a:r>
            <a:r>
              <a:rPr lang="en-US" altLang="zh-CN" sz="1800" dirty="0">
                <a:ea typeface="宋体" panose="02010600030101010101" pitchFamily="2" charset="-122"/>
                <a:sym typeface="+mn-ea"/>
              </a:rPr>
              <a:t>获取基于Web内容的访问。</a:t>
            </a:r>
            <a:endParaRPr lang="en-US" altLang="zh-CN" sz="1800" dirty="0">
              <a:ea typeface="宋体" panose="02010600030101010101" pitchFamily="2" charset="-122"/>
            </a:endParaRPr>
          </a:p>
          <a:p>
            <a:pPr lvl="1" eaLnBrk="1" hangingPunct="1">
              <a:lnSpc>
                <a:spcPct val="90000"/>
              </a:lnSpc>
              <a:spcBef>
                <a:spcPts val="1000"/>
              </a:spcBef>
            </a:pPr>
            <a:r>
              <a:rPr lang="en-US" altLang="zh-CN" sz="1800" dirty="0">
                <a:solidFill>
                  <a:srgbClr val="9A0000"/>
                </a:solidFill>
                <a:ea typeface="宋体" panose="02010600030101010101" pitchFamily="2" charset="-122"/>
                <a:sym typeface="+mn-ea"/>
              </a:rPr>
              <a:t>移动app</a:t>
            </a:r>
            <a:r>
              <a:rPr lang="en-US" altLang="zh-CN" sz="1800" dirty="0">
                <a:ea typeface="宋体" panose="02010600030101010101" pitchFamily="2" charset="-122"/>
                <a:sym typeface="+mn-ea"/>
              </a:rPr>
              <a:t>可以</a:t>
            </a:r>
            <a:r>
              <a:rPr lang="en-US" altLang="zh-CN" sz="1800" dirty="0">
                <a:solidFill>
                  <a:srgbClr val="7030A0"/>
                </a:solidFill>
                <a:ea typeface="宋体" panose="02010600030101010101" pitchFamily="2" charset="-122"/>
                <a:sym typeface="+mn-ea"/>
              </a:rPr>
              <a:t>直接访问设备</a:t>
            </a:r>
            <a:r>
              <a:rPr lang="en-US" altLang="zh-CN" sz="1800" dirty="0">
                <a:ea typeface="宋体" panose="02010600030101010101" pitchFamily="2" charset="-122"/>
                <a:sym typeface="+mn-ea"/>
              </a:rPr>
              <a:t>的硬件特性（例如，加速器或者GPS的位置），然后提供前面所述的本地处理和存储能力</a:t>
            </a:r>
            <a:r>
              <a:rPr lang="zh-CN" altLang="en-US" sz="1800" dirty="0">
                <a:ea typeface="宋体" panose="02010600030101010101" pitchFamily="2" charset="-122"/>
                <a:sym typeface="+mn-ea"/>
              </a:rPr>
              <a:t>。</a:t>
            </a:r>
            <a:endParaRPr lang="zh-CN" altLang="en-US" sz="1800" dirty="0">
              <a:ea typeface="宋体" panose="02010600030101010101" pitchFamily="2" charset="-122"/>
            </a:endParaRPr>
          </a:p>
          <a:p>
            <a:pPr lvl="1" eaLnBrk="1" hangingPunct="1">
              <a:lnSpc>
                <a:spcPct val="90000"/>
              </a:lnSpc>
              <a:spcBef>
                <a:spcPts val="1000"/>
              </a:spcBef>
            </a:pPr>
            <a:r>
              <a:rPr lang="en-US" altLang="zh-CN" sz="1800" dirty="0">
                <a:ea typeface="宋体" panose="02010600030101010101" pitchFamily="2" charset="-122"/>
                <a:sym typeface="+mn-ea"/>
              </a:rPr>
              <a:t>随着时间的推移，</a:t>
            </a:r>
            <a:r>
              <a:rPr lang="en-US" altLang="zh-CN" sz="1800" dirty="0">
                <a:solidFill>
                  <a:srgbClr val="7030A0"/>
                </a:solidFill>
                <a:ea typeface="宋体" panose="02010600030101010101" pitchFamily="2" charset="-122"/>
                <a:sym typeface="+mn-ea"/>
              </a:rPr>
              <a:t>移动Web</a:t>
            </a:r>
            <a:r>
              <a:rPr lang="en-US" altLang="zh-CN" sz="1800" dirty="0">
                <a:ea typeface="宋体" panose="02010600030101010101" pitchFamily="2" charset="-122"/>
                <a:sym typeface="+mn-ea"/>
              </a:rPr>
              <a:t>应用系统与</a:t>
            </a:r>
            <a:r>
              <a:rPr lang="en-US" altLang="zh-CN" sz="1800" dirty="0">
                <a:solidFill>
                  <a:srgbClr val="7030A0"/>
                </a:solidFill>
                <a:ea typeface="宋体" panose="02010600030101010101" pitchFamily="2" charset="-122"/>
                <a:sym typeface="+mn-ea"/>
              </a:rPr>
              <a:t>移动apps</a:t>
            </a:r>
            <a:r>
              <a:rPr lang="en-US" altLang="zh-CN" sz="1800" dirty="0">
                <a:ea typeface="宋体" panose="02010600030101010101" pitchFamily="2" charset="-122"/>
                <a:sym typeface="+mn-ea"/>
              </a:rPr>
              <a:t>之间的区别会变得模糊</a:t>
            </a:r>
            <a:r>
              <a:rPr lang="zh-CN" altLang="en-US" sz="1800" dirty="0">
                <a:ea typeface="宋体" panose="02010600030101010101" pitchFamily="2" charset="-122"/>
                <a:sym typeface="+mn-ea"/>
              </a:rPr>
              <a:t>。</a:t>
            </a:r>
            <a:endParaRPr lang="zh-CN" altLang="en-US" sz="18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060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p:txBody>
          <a:bodyPr/>
          <a:p>
            <a:r>
              <a:rPr lang="zh-CN" altLang="en-US" sz="2400" dirty="0">
                <a:sym typeface="+mn-ea"/>
              </a:rPr>
              <a:t>云计算</a:t>
            </a:r>
            <a:endParaRPr lang="zh-CN" altLang="en-US" sz="2400" dirty="0">
              <a:sym typeface="+mn-ea"/>
            </a:endParaRPr>
          </a:p>
        </p:txBody>
      </p:sp>
      <p:pic>
        <p:nvPicPr>
          <p:cNvPr id="4" name="Picture 1" descr=":::SEPA8eFigures:Fig. 1.3-Cloud Computing.png"/>
          <p:cNvPicPr>
            <a:picLocks noChangeAspect="1"/>
          </p:cNvPicPr>
          <p:nvPr/>
        </p:nvPicPr>
        <p:blipFill>
          <a:blip r:embed="rId1"/>
          <a:stretch>
            <a:fillRect/>
          </a:stretch>
        </p:blipFill>
        <p:spPr>
          <a:xfrm>
            <a:off x="762635" y="2018030"/>
            <a:ext cx="7980045" cy="469392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060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p:txBody>
          <a:bodyPr/>
          <a:p>
            <a:r>
              <a:rPr lang="zh-CN" altLang="en-US" sz="2400" dirty="0">
                <a:sym typeface="+mn-ea"/>
              </a:rPr>
              <a:t>云计算</a:t>
            </a:r>
            <a:endParaRPr lang="zh-CN" altLang="en-US" sz="2400" dirty="0">
              <a:sym typeface="+mn-ea"/>
            </a:endParaRPr>
          </a:p>
          <a:p>
            <a:pPr lvl="1">
              <a:lnSpc>
                <a:spcPct val="90000"/>
              </a:lnSpc>
              <a:spcBef>
                <a:spcPts val="1000"/>
              </a:spcBef>
            </a:pPr>
            <a:r>
              <a:rPr lang="en-US" altLang="zh-CN" sz="2000" i="1" dirty="0">
                <a:solidFill>
                  <a:srgbClr val="9A0000"/>
                </a:solidFill>
                <a:ea typeface="宋体" panose="02010600030101010101" pitchFamily="2" charset="-122"/>
                <a:sym typeface="+mn-ea"/>
              </a:rPr>
              <a:t>云计算</a:t>
            </a:r>
            <a:r>
              <a:rPr lang="en-US" altLang="zh-CN" sz="2000" dirty="0">
                <a:ea typeface="宋体" panose="02010600030101010101" pitchFamily="2" charset="-122"/>
                <a:sym typeface="+mn-ea"/>
              </a:rPr>
              <a:t>提供</a:t>
            </a:r>
            <a:r>
              <a:rPr lang="en-US" altLang="zh-CN" sz="2000" dirty="0">
                <a:solidFill>
                  <a:srgbClr val="7030A0"/>
                </a:solidFill>
                <a:ea typeface="宋体" panose="02010600030101010101" pitchFamily="2" charset="-122"/>
                <a:sym typeface="+mn-ea"/>
              </a:rPr>
              <a:t>分布式数据存储</a:t>
            </a:r>
            <a:r>
              <a:rPr lang="zh-CN" altLang="en-US" sz="2000" dirty="0">
                <a:solidFill>
                  <a:srgbClr val="7030A0"/>
                </a:solidFill>
                <a:ea typeface="宋体" panose="02010600030101010101" pitchFamily="2" charset="-122"/>
                <a:sym typeface="+mn-ea"/>
              </a:rPr>
              <a:t>和处理功能</a:t>
            </a:r>
            <a:r>
              <a:rPr lang="en-US" altLang="zh-CN" sz="2000" dirty="0">
                <a:ea typeface="宋体" panose="02010600030101010101" pitchFamily="2" charset="-122"/>
                <a:sym typeface="+mn-ea"/>
              </a:rPr>
              <a:t>，它能使得任何用户无论在任何地点都可以使用计算设备来共享广泛的计算资源</a:t>
            </a:r>
            <a:r>
              <a:rPr lang="zh-CN" altLang="en-US" sz="2000" dirty="0">
                <a:ea typeface="宋体" panose="02010600030101010101" pitchFamily="2" charset="-122"/>
                <a:sym typeface="+mn-ea"/>
              </a:rPr>
              <a:t>。</a:t>
            </a:r>
            <a:endParaRPr lang="zh-CN" altLang="en-US" sz="2000" dirty="0">
              <a:ea typeface="宋体" panose="02010600030101010101" pitchFamily="2" charset="-122"/>
            </a:endParaRPr>
          </a:p>
          <a:p>
            <a:pPr lvl="1">
              <a:lnSpc>
                <a:spcPct val="90000"/>
              </a:lnSpc>
              <a:spcBef>
                <a:spcPts val="1000"/>
              </a:spcBef>
            </a:pPr>
            <a:r>
              <a:rPr lang="en-US" altLang="zh-CN" sz="2000" dirty="0">
                <a:ea typeface="宋体" panose="02010600030101010101" pitchFamily="2" charset="-122"/>
                <a:sym typeface="+mn-ea"/>
              </a:rPr>
              <a:t>计算设备位于云的</a:t>
            </a:r>
            <a:r>
              <a:rPr lang="en-US" altLang="zh-CN" sz="2000" dirty="0">
                <a:solidFill>
                  <a:srgbClr val="7030A0"/>
                </a:solidFill>
                <a:ea typeface="宋体" panose="02010600030101010101" pitchFamily="2" charset="-122"/>
                <a:sym typeface="+mn-ea"/>
              </a:rPr>
              <a:t>外部</a:t>
            </a:r>
            <a:r>
              <a:rPr lang="en-US" altLang="zh-CN" sz="2000" dirty="0">
                <a:ea typeface="宋体" panose="02010600030101010101" pitchFamily="2" charset="-122"/>
                <a:sym typeface="+mn-ea"/>
              </a:rPr>
              <a:t>，</a:t>
            </a:r>
            <a:r>
              <a:rPr lang="en-US" altLang="zh-CN" sz="2000" dirty="0">
                <a:solidFill>
                  <a:srgbClr val="7030A0"/>
                </a:solidFill>
                <a:ea typeface="宋体" panose="02010600030101010101" pitchFamily="2" charset="-122"/>
                <a:sym typeface="+mn-ea"/>
              </a:rPr>
              <a:t>可以访问云内</a:t>
            </a:r>
            <a:r>
              <a:rPr lang="en-US" altLang="zh-CN" sz="2000" dirty="0">
                <a:ea typeface="宋体" panose="02010600030101010101" pitchFamily="2" charset="-122"/>
                <a:sym typeface="+mn-ea"/>
              </a:rPr>
              <a:t>的各种资源</a:t>
            </a:r>
            <a:r>
              <a:rPr lang="zh-CN" altLang="en-US" sz="2000" dirty="0">
                <a:ea typeface="宋体" panose="02010600030101010101" pitchFamily="2" charset="-122"/>
                <a:sym typeface="+mn-ea"/>
              </a:rPr>
              <a:t>。</a:t>
            </a:r>
            <a:endParaRPr lang="zh-CN" altLang="en-US" sz="2000" dirty="0">
              <a:ea typeface="宋体" panose="02010600030101010101" pitchFamily="2" charset="-122"/>
            </a:endParaRPr>
          </a:p>
          <a:p>
            <a:pPr lvl="1">
              <a:lnSpc>
                <a:spcPct val="90000"/>
              </a:lnSpc>
              <a:spcBef>
                <a:spcPts val="1000"/>
              </a:spcBef>
            </a:pPr>
            <a:r>
              <a:rPr lang="en-US" altLang="zh-CN" sz="2000" dirty="0">
                <a:ea typeface="宋体" panose="02010600030101010101" pitchFamily="2" charset="-122"/>
                <a:sym typeface="+mn-ea"/>
              </a:rPr>
              <a:t>云计算的实现需要开发包含</a:t>
            </a:r>
            <a:r>
              <a:rPr lang="en-US" altLang="zh-CN" sz="2000" dirty="0">
                <a:solidFill>
                  <a:srgbClr val="7030A0"/>
                </a:solidFill>
                <a:ea typeface="宋体" panose="02010600030101010101" pitchFamily="2" charset="-122"/>
                <a:sym typeface="+mn-ea"/>
              </a:rPr>
              <a:t>前端和后端</a:t>
            </a:r>
            <a:r>
              <a:rPr lang="en-US" altLang="zh-CN" sz="2000" dirty="0">
                <a:solidFill>
                  <a:srgbClr val="7030A0"/>
                </a:solidFill>
                <a:latin typeface="华文琥珀" panose="02010800040101010101" charset="-122"/>
                <a:ea typeface="华文琥珀" panose="02010800040101010101" charset="-122"/>
                <a:sym typeface="+mn-ea"/>
              </a:rPr>
              <a:t>服务</a:t>
            </a:r>
            <a:r>
              <a:rPr lang="en-US" altLang="zh-CN" sz="2000" dirty="0">
                <a:ea typeface="宋体" panose="02010600030101010101" pitchFamily="2" charset="-122"/>
                <a:sym typeface="+mn-ea"/>
              </a:rPr>
              <a:t>的体系结构</a:t>
            </a:r>
            <a:r>
              <a:rPr lang="zh-CN" altLang="en-US" sz="2000" dirty="0">
                <a:ea typeface="宋体" panose="02010600030101010101" pitchFamily="2" charset="-122"/>
                <a:sym typeface="+mn-ea"/>
              </a:rPr>
              <a:t>。</a:t>
            </a:r>
            <a:endParaRPr lang="zh-CN" altLang="en-US" sz="2000" dirty="0">
              <a:ea typeface="宋体" panose="02010600030101010101" pitchFamily="2" charset="-122"/>
            </a:endParaRPr>
          </a:p>
          <a:p>
            <a:pPr lvl="1">
              <a:lnSpc>
                <a:spcPct val="90000"/>
              </a:lnSpc>
              <a:spcBef>
                <a:spcPts val="1000"/>
              </a:spcBef>
            </a:pPr>
            <a:r>
              <a:rPr lang="en-US" altLang="zh-CN" sz="2000" dirty="0">
                <a:ea typeface="宋体" panose="02010600030101010101" pitchFamily="2" charset="-122"/>
                <a:sym typeface="+mn-ea"/>
              </a:rPr>
              <a:t>前端包括</a:t>
            </a:r>
            <a:r>
              <a:rPr lang="en-US" altLang="zh-CN" sz="2000" dirty="0">
                <a:solidFill>
                  <a:srgbClr val="7030A0"/>
                </a:solidFill>
                <a:ea typeface="宋体" panose="02010600030101010101" pitchFamily="2" charset="-122"/>
                <a:sym typeface="+mn-ea"/>
              </a:rPr>
              <a:t>客户（用户）设备和应用软件（如浏览器）</a:t>
            </a:r>
            <a:r>
              <a:rPr lang="en-US" altLang="zh-CN" sz="2000" dirty="0">
                <a:ea typeface="宋体" panose="02010600030101010101" pitchFamily="2" charset="-122"/>
                <a:sym typeface="+mn-ea"/>
              </a:rPr>
              <a:t>用于访问后端</a:t>
            </a:r>
            <a:r>
              <a:rPr lang="zh-CN" altLang="en-US" sz="2000" dirty="0">
                <a:ea typeface="宋体" panose="02010600030101010101" pitchFamily="2" charset="-122"/>
                <a:sym typeface="+mn-ea"/>
              </a:rPr>
              <a:t>。</a:t>
            </a:r>
            <a:endParaRPr lang="zh-CN" altLang="en-US" sz="2000" dirty="0">
              <a:ea typeface="宋体" panose="02010600030101010101" pitchFamily="2" charset="-122"/>
            </a:endParaRPr>
          </a:p>
          <a:p>
            <a:pPr lvl="1">
              <a:lnSpc>
                <a:spcPct val="90000"/>
              </a:lnSpc>
              <a:spcBef>
                <a:spcPts val="1000"/>
              </a:spcBef>
            </a:pPr>
            <a:r>
              <a:rPr lang="en-US" altLang="zh-CN" sz="2000" dirty="0">
                <a:ea typeface="宋体" panose="02010600030101010101" pitchFamily="2" charset="-122"/>
                <a:sym typeface="+mn-ea"/>
              </a:rPr>
              <a:t>后端包括</a:t>
            </a:r>
            <a:r>
              <a:rPr lang="en-US" altLang="zh-CN" sz="2000" dirty="0">
                <a:solidFill>
                  <a:srgbClr val="7030A0"/>
                </a:solidFill>
                <a:ea typeface="宋体" panose="02010600030101010101" pitchFamily="2" charset="-122"/>
                <a:sym typeface="+mn-ea"/>
              </a:rPr>
              <a:t>服务器和相关的计算资源、数据存储系统（如数据库）、服务器驻留应用程序和管理服务器</a:t>
            </a:r>
            <a:r>
              <a:rPr lang="zh-CN" altLang="en-US" sz="2000" dirty="0">
                <a:ea typeface="宋体" panose="02010600030101010101" pitchFamily="2" charset="-122"/>
                <a:sym typeface="+mn-ea"/>
              </a:rPr>
              <a:t>。</a:t>
            </a:r>
            <a:endParaRPr lang="zh-CN" altLang="en-US" sz="2000" dirty="0">
              <a:ea typeface="宋体" panose="02010600030101010101" pitchFamily="2" charset="-122"/>
            </a:endParaRPr>
          </a:p>
          <a:p>
            <a:pPr lvl="1">
              <a:lnSpc>
                <a:spcPct val="90000"/>
              </a:lnSpc>
              <a:spcBef>
                <a:spcPts val="1000"/>
              </a:spcBef>
            </a:pPr>
            <a:r>
              <a:rPr lang="zh-CN" altLang="en-US" sz="2000" dirty="0">
                <a:ea typeface="宋体" panose="02010600030101010101" pitchFamily="2" charset="-122"/>
                <a:sym typeface="+mn-ea"/>
              </a:rPr>
              <a:t>可</a:t>
            </a:r>
            <a:r>
              <a:rPr lang="en-US" altLang="zh-CN" sz="2000" dirty="0">
                <a:ea typeface="宋体" panose="02010600030101010101" pitchFamily="2" charset="-122"/>
                <a:sym typeface="+mn-ea"/>
              </a:rPr>
              <a:t>以对云体系结构进行分段，提供</a:t>
            </a:r>
            <a:r>
              <a:rPr lang="en-US" altLang="zh-CN" sz="2000" dirty="0">
                <a:solidFill>
                  <a:srgbClr val="7030A0"/>
                </a:solidFill>
                <a:ea typeface="宋体" panose="02010600030101010101" pitchFamily="2" charset="-122"/>
                <a:sym typeface="+mn-ea"/>
              </a:rPr>
              <a:t>不同级别的访问</a:t>
            </a:r>
            <a:r>
              <a:rPr lang="zh-CN" altLang="en-US" sz="2000" dirty="0">
                <a:ea typeface="宋体" panose="02010600030101010101" pitchFamily="2" charset="-122"/>
                <a:sym typeface="+mn-ea"/>
              </a:rPr>
              <a:t>。</a:t>
            </a:r>
            <a:endParaRPr lang="zh-CN" altLang="en-US" sz="2000" dirty="0">
              <a:ea typeface="宋体" panose="02010600030101010101" pitchFamily="2" charset="-122"/>
              <a:sym typeface="+mn-ea"/>
            </a:endParaRPr>
          </a:p>
        </p:txBody>
      </p:sp>
      <p:pic>
        <p:nvPicPr>
          <p:cNvPr id="4" name="Picture 1" descr=":::SEPA8eFigures:Fig. 1.3-Cloud Computing.png"/>
          <p:cNvPicPr>
            <a:picLocks noChangeAspect="1"/>
          </p:cNvPicPr>
          <p:nvPr/>
        </p:nvPicPr>
        <p:blipFill>
          <a:blip r:embed="rId1"/>
          <a:stretch>
            <a:fillRect/>
          </a:stretch>
        </p:blipFill>
        <p:spPr>
          <a:xfrm>
            <a:off x="5110480" y="94615"/>
            <a:ext cx="3215005" cy="18916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p:txBody>
          <a:bodyPr/>
          <a:p>
            <a:pPr eaLnBrk="1" hangingPunct="1"/>
            <a:r>
              <a:rPr lang="zh-CN" altLang="en-US" sz="2800" dirty="0">
                <a:sym typeface="+mn-ea"/>
              </a:rPr>
              <a:t>软件产品线</a:t>
            </a:r>
            <a:endParaRPr lang="zh-CN" altLang="en-US" sz="2800" dirty="0">
              <a:sym typeface="+mn-ea"/>
            </a:endParaRPr>
          </a:p>
          <a:p>
            <a:pPr lvl="1">
              <a:lnSpc>
                <a:spcPct val="90000"/>
              </a:lnSpc>
              <a:spcBef>
                <a:spcPts val="1000"/>
              </a:spcBef>
            </a:pPr>
            <a:r>
              <a:rPr lang="zh-CN" altLang="en-US" sz="2400" i="1" dirty="0">
                <a:solidFill>
                  <a:srgbClr val="9A0000"/>
                </a:solidFill>
                <a:ea typeface="宋体" panose="02010600030101010101" pitchFamily="2" charset="-122"/>
                <a:sym typeface="+mn-ea"/>
              </a:rPr>
              <a:t>软件产品线</a:t>
            </a:r>
            <a:r>
              <a:rPr lang="zh-CN" altLang="en-US" sz="2400" dirty="0">
                <a:ea typeface="宋体" panose="02010600030101010101" pitchFamily="2" charset="-122"/>
                <a:sym typeface="+mn-ea"/>
              </a:rPr>
              <a:t>是</a:t>
            </a:r>
            <a:r>
              <a:rPr lang="en-US" altLang="zh-CN" sz="2400" dirty="0">
                <a:ea typeface="宋体" panose="02010600030101010101" pitchFamily="2" charset="-122"/>
                <a:sym typeface="+mn-ea"/>
              </a:rPr>
              <a:t>一系列</a:t>
            </a:r>
            <a:r>
              <a:rPr lang="en-US" altLang="zh-CN" sz="2400" dirty="0">
                <a:solidFill>
                  <a:srgbClr val="7030A0"/>
                </a:solidFill>
                <a:ea typeface="宋体" panose="02010600030101010101" pitchFamily="2" charset="-122"/>
                <a:sym typeface="+mn-ea"/>
              </a:rPr>
              <a:t>软件密集型系统</a:t>
            </a:r>
            <a:r>
              <a:rPr lang="en-US" altLang="zh-CN" sz="2400" dirty="0">
                <a:ea typeface="宋体" panose="02010600030101010101" pitchFamily="2" charset="-122"/>
                <a:sym typeface="+mn-ea"/>
              </a:rPr>
              <a:t>，可以共享一组公共的可管理的特性，这些特性可以满足特定市场或任务的特定需求</a:t>
            </a:r>
            <a:r>
              <a:rPr lang="zh-CN" altLang="en-US" sz="2400" dirty="0">
                <a:ea typeface="宋体" panose="02010600030101010101" pitchFamily="2" charset="-122"/>
                <a:sym typeface="+mn-ea"/>
              </a:rPr>
              <a:t>。</a:t>
            </a:r>
            <a:endParaRPr lang="zh-CN" altLang="en-US" sz="2400" dirty="0">
              <a:ea typeface="宋体" panose="02010600030101010101" pitchFamily="2" charset="-122"/>
            </a:endParaRPr>
          </a:p>
          <a:p>
            <a:pPr lvl="1">
              <a:lnSpc>
                <a:spcPct val="90000"/>
              </a:lnSpc>
              <a:spcBef>
                <a:spcPts val="1000"/>
              </a:spcBef>
            </a:pPr>
            <a:r>
              <a:rPr lang="zh-CN" altLang="en-US" sz="2400" dirty="0">
                <a:ea typeface="宋体" panose="02010600030101010101" pitchFamily="2" charset="-122"/>
                <a:sym typeface="Arial" panose="020B0604020202020204" pitchFamily="34" charset="0"/>
              </a:rPr>
              <a:t>软件产品线都使用</a:t>
            </a:r>
            <a:r>
              <a:rPr lang="zh-CN" altLang="en-US" sz="2400" dirty="0">
                <a:solidFill>
                  <a:srgbClr val="7030A0"/>
                </a:solidFill>
                <a:ea typeface="宋体" panose="02010600030101010101" pitchFamily="2" charset="-122"/>
                <a:sym typeface="Arial" panose="020B0604020202020204" pitchFamily="34" charset="0"/>
              </a:rPr>
              <a:t>相同的底层应用软件和数据体系结构</a:t>
            </a:r>
            <a:r>
              <a:rPr lang="zh-CN" altLang="en-US" sz="2400" dirty="0">
                <a:ea typeface="宋体" panose="02010600030101010101" pitchFamily="2" charset="-122"/>
                <a:sym typeface="Arial" panose="020B0604020202020204" pitchFamily="34" charset="0"/>
              </a:rPr>
              <a:t>来开发，并使用可在整个产品线中进行复用的一组软件构件来实现。</a:t>
            </a:r>
            <a:endParaRPr lang="zh-CN" altLang="en-US" sz="2400" dirty="0">
              <a:ea typeface="宋体" panose="02010600030101010101" pitchFamily="2" charset="-122"/>
              <a:sym typeface="Arial" panose="020B0604020202020204" pitchFamily="34" charset="0"/>
            </a:endParaRPr>
          </a:p>
          <a:p>
            <a:pPr lvl="1">
              <a:lnSpc>
                <a:spcPct val="90000"/>
              </a:lnSpc>
              <a:spcBef>
                <a:spcPts val="1000"/>
              </a:spcBef>
            </a:pPr>
            <a:r>
              <a:rPr lang="en-US" altLang="zh-CN" sz="2400" dirty="0">
                <a:latin typeface="Arial" panose="020B0604020202020204" pitchFamily="34" charset="0"/>
                <a:ea typeface="宋体" panose="02010600030101010101" pitchFamily="2" charset="-122"/>
                <a:sym typeface="+mn-ea"/>
              </a:rPr>
              <a:t>软件产品线</a:t>
            </a:r>
            <a:r>
              <a:rPr lang="en-US" altLang="zh-CN" sz="2400" dirty="0">
                <a:solidFill>
                  <a:srgbClr val="7030A0"/>
                </a:solidFill>
                <a:latin typeface="Arial" panose="020B0604020202020204" pitchFamily="34" charset="0"/>
                <a:ea typeface="宋体" panose="02010600030101010101" pitchFamily="2" charset="-122"/>
                <a:sym typeface="+mn-ea"/>
              </a:rPr>
              <a:t>共享一组资源</a:t>
            </a:r>
            <a:r>
              <a:rPr lang="en-US" altLang="zh-CN" sz="2400" dirty="0">
                <a:latin typeface="Arial" panose="020B0604020202020204" pitchFamily="34" charset="0"/>
                <a:ea typeface="宋体" panose="02010600030101010101" pitchFamily="2" charset="-122"/>
                <a:sym typeface="+mn-ea"/>
              </a:rPr>
              <a:t>，包括</a:t>
            </a:r>
            <a:r>
              <a:rPr lang="en-US" altLang="zh-CN" sz="2400" i="1" dirty="0">
                <a:solidFill>
                  <a:srgbClr val="9A0000"/>
                </a:solidFill>
                <a:latin typeface="Arial" panose="020B0604020202020204" pitchFamily="34" charset="0"/>
                <a:ea typeface="宋体" panose="02010600030101010101" pitchFamily="2" charset="-122"/>
                <a:sym typeface="+mn-ea"/>
              </a:rPr>
              <a:t>需求、体系结构、设计模式、可重用构件、测试用例</a:t>
            </a:r>
            <a:r>
              <a:rPr lang="en-US" altLang="zh-CN" sz="2400" dirty="0">
                <a:latin typeface="Arial" panose="020B0604020202020204" pitchFamily="34" charset="0"/>
                <a:ea typeface="宋体" panose="02010600030101010101" pitchFamily="2" charset="-122"/>
                <a:sym typeface="+mn-ea"/>
              </a:rPr>
              <a:t>及其他软件工程工作产品</a:t>
            </a:r>
            <a:r>
              <a:rPr lang="zh-CN" altLang="en-US" sz="2400" dirty="0">
                <a:latin typeface="Arial" panose="020B0604020202020204" pitchFamily="34" charset="0"/>
                <a:ea typeface="宋体" panose="02010600030101010101" pitchFamily="2" charset="-122"/>
                <a:sym typeface="+mn-ea"/>
              </a:rPr>
              <a:t>。</a:t>
            </a:r>
            <a:endParaRPr lang="zh-CN" altLang="en-US" sz="2400" dirty="0">
              <a:latin typeface="Arial" panose="020B0604020202020204" pitchFamily="34" charset="0"/>
              <a:ea typeface="宋体" panose="02010600030101010101" pitchFamily="2" charset="-122"/>
            </a:endParaRPr>
          </a:p>
          <a:p>
            <a:pPr lvl="1" eaLnBrk="1" hangingPunct="1">
              <a:lnSpc>
                <a:spcPct val="90000"/>
              </a:lnSpc>
              <a:spcBef>
                <a:spcPts val="1000"/>
              </a:spcBef>
            </a:pPr>
            <a:r>
              <a:rPr lang="en-US" altLang="zh-CN" sz="2400" dirty="0">
                <a:latin typeface="Arial" panose="020B0604020202020204" pitchFamily="34" charset="0"/>
                <a:ea typeface="宋体" panose="02010600030101010101" pitchFamily="2" charset="-122"/>
                <a:sym typeface="+mn-ea"/>
              </a:rPr>
              <a:t>软件产品线在对这些产品进行工程设计时，</a:t>
            </a:r>
            <a:r>
              <a:rPr lang="en-US" altLang="zh-CN" sz="2400" dirty="0">
                <a:solidFill>
                  <a:srgbClr val="7030A0"/>
                </a:solidFill>
                <a:latin typeface="Arial" panose="020B0604020202020204" pitchFamily="34" charset="0"/>
                <a:ea typeface="宋体" panose="02010600030101010101" pitchFamily="2" charset="-122"/>
                <a:sym typeface="+mn-ea"/>
              </a:rPr>
              <a:t>利用了产品线中所有产品的公共性</a:t>
            </a:r>
            <a:r>
              <a:rPr lang="en-US" altLang="zh-CN" sz="2400" dirty="0">
                <a:latin typeface="Arial" panose="020B0604020202020204" pitchFamily="34" charset="0"/>
                <a:ea typeface="宋体" panose="02010600030101010101" pitchFamily="2" charset="-122"/>
                <a:sym typeface="+mn-ea"/>
              </a:rPr>
              <a:t>。</a:t>
            </a:r>
            <a:endParaRPr lang="zh-CN" altLang="en-US" sz="2400" dirty="0">
              <a:latin typeface="Arial" panose="020B0604020202020204" pitchFamily="34" charset="0"/>
              <a:ea typeface="宋体" panose="02010600030101010101" pitchFamily="2" charset="-122"/>
            </a:endParaRPr>
          </a:p>
          <a:p>
            <a:pPr eaLnBrk="1" hangingPunct="1"/>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075"/>
          <p:cNvSpPr>
            <a:spLocks noGrp="1"/>
          </p:cNvSpPr>
          <p:nvPr>
            <p:ph type="body" sz="half" idx="1"/>
          </p:nvPr>
        </p:nvSpPr>
        <p:spPr>
          <a:xfrm>
            <a:off x="468313" y="1428750"/>
            <a:ext cx="4652963" cy="4953000"/>
          </a:xfrm>
        </p:spPr>
        <p:txBody>
          <a:bodyPr vert="horz" wrap="square" lIns="91440" tIns="45720" rIns="91440" bIns="45720" anchor="t"/>
          <a:p>
            <a:pPr marL="0" marR="0" indent="0" algn="l" defTabSz="914400" rtl="0" eaLnBrk="1" fontAlgn="base" latinLnBrk="0" hangingPunct="1">
              <a:lnSpc>
                <a:spcPct val="100000"/>
              </a:lnSpc>
              <a:spcBef>
                <a:spcPct val="20000"/>
              </a:spcBef>
              <a:spcAft>
                <a:spcPct val="0"/>
              </a:spcAft>
              <a:buClr>
                <a:schemeClr val="bg2"/>
              </a:buClr>
              <a:buSzPct val="75000"/>
              <a:buFont typeface="+mj-lt"/>
              <a:buNone/>
            </a:pPr>
            <a:r>
              <a:rPr kumimoji="0" lang="zh-CN" altLang="en-US" sz="3200" b="1" i="0" u="none" strike="noStrike" kern="0" cap="none" spc="0" normalizeH="0" baseline="0" noProof="1" dirty="0">
                <a:solidFill>
                  <a:srgbClr val="FF0000"/>
                </a:solidFill>
                <a:latin typeface="华文琥珀" panose="02010800040101010101" charset="-122"/>
                <a:ea typeface="华文琥珀" panose="02010800040101010101" charset="-122"/>
                <a:cs typeface="+mn-cs"/>
              </a:rPr>
              <a:t>软件危机的表现</a:t>
            </a:r>
            <a:endParaRPr kumimoji="0" lang="zh-CN" altLang="en-US" sz="3200" b="1" i="0" u="none" strike="noStrike" kern="0" cap="none" spc="0" normalizeH="0" baseline="0" noProof="1" dirty="0">
              <a:solidFill>
                <a:srgbClr val="FF0000"/>
              </a:solidFill>
              <a:latin typeface="华文琥珀" panose="02010800040101010101" charset="-122"/>
              <a:ea typeface="华文琥珀" panose="02010800040101010101" charset="-122"/>
              <a:cs typeface="+mn-cs"/>
            </a:endParaRPr>
          </a:p>
          <a:p>
            <a:pPr marL="533400" marR="0" indent="-5334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1" i="0" u="none" strike="noStrike" kern="0" cap="none" spc="0" normalizeH="0" baseline="0" noProof="1" dirty="0">
              <a:solidFill>
                <a:schemeClr val="tx1"/>
              </a:solidFill>
              <a:latin typeface="+mn-lt"/>
              <a:ea typeface="+mn-ea"/>
              <a:cs typeface="+mn-cs"/>
            </a:endParaRPr>
          </a:p>
          <a:p>
            <a:pPr marL="533400" marR="0" indent="-5334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cs"/>
                <a:sym typeface="+mn-ea"/>
              </a:rPr>
              <a:t>软件开发的工作量估计困难，</a:t>
            </a:r>
            <a:r>
              <a:rPr kumimoji="0" lang="zh-CN" altLang="en-US" sz="2400" b="1" i="0" u="none" strike="noStrike" kern="0" cap="none" spc="0" normalizeH="0" baseline="0" noProof="1" dirty="0">
                <a:solidFill>
                  <a:schemeClr val="tx1"/>
                </a:solidFill>
                <a:latin typeface="+mn-lt"/>
                <a:ea typeface="+mn-ea"/>
                <a:cs typeface="+mn-cs"/>
                <a:sym typeface="+mn-ea"/>
              </a:rPr>
              <a:t>开发进度</a:t>
            </a:r>
            <a:r>
              <a:rPr kumimoji="0" lang="zh-CN" altLang="en-US" sz="2400" b="1" i="0" u="none" strike="noStrike" kern="0" cap="none" spc="0" normalizeH="0" baseline="0" noProof="1" dirty="0">
                <a:solidFill>
                  <a:schemeClr val="tx1"/>
                </a:solidFill>
                <a:latin typeface="+mn-lt"/>
                <a:ea typeface="+mn-ea"/>
                <a:cs typeface="+mn-cs"/>
                <a:sym typeface="+mn-ea"/>
              </a:rPr>
              <a:t>难以控制</a:t>
            </a:r>
            <a:r>
              <a:rPr kumimoji="0" lang="zh-CN" altLang="en-US" sz="2400" b="1" i="0" u="none" strike="noStrike" kern="0" cap="none" spc="0" normalizeH="0" baseline="0" noProof="1" dirty="0">
                <a:solidFill>
                  <a:schemeClr val="tx1"/>
                </a:solidFill>
                <a:latin typeface="+mn-lt"/>
                <a:ea typeface="+mn-ea"/>
                <a:cs typeface="+mn-cs"/>
                <a:sym typeface="+mn-ea"/>
              </a:rPr>
              <a:t>，质量难以保证</a:t>
            </a:r>
            <a:endParaRPr kumimoji="0" lang="zh-CN" altLang="en-US" sz="2400" b="1" i="0" u="none" strike="noStrike" kern="0" cap="none" spc="0" normalizeH="0" baseline="0" noProof="1" dirty="0">
              <a:solidFill>
                <a:schemeClr val="tx1"/>
              </a:solidFill>
              <a:latin typeface="+mn-lt"/>
              <a:ea typeface="+mn-ea"/>
              <a:cs typeface="+mn-cs"/>
              <a:sym typeface="+mn-ea"/>
            </a:endParaRPr>
          </a:p>
          <a:p>
            <a:pPr marL="990600" marR="0" lvl="1" indent="-5334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pPr>
            <a:r>
              <a:rPr kumimoji="0" lang="zh-CN" altLang="en-US" sz="2100" b="1" i="0" u="none" strike="noStrike" kern="0" cap="none" spc="0" normalizeH="0" baseline="0" noProof="1" dirty="0">
                <a:solidFill>
                  <a:schemeClr val="tx1"/>
                </a:solidFill>
                <a:latin typeface="+mn-lt"/>
                <a:ea typeface="+mn-ea"/>
                <a:cs typeface="+mn-ea"/>
                <a:sym typeface="+mn-ea"/>
              </a:rPr>
              <a:t>软件开发效率低</a:t>
            </a:r>
            <a:endParaRPr kumimoji="0" lang="en-US" altLang="zh-CN" sz="2100" b="1" i="0" u="none" strike="noStrike" kern="0" cap="none" spc="0" normalizeH="0" baseline="0" noProof="1" dirty="0">
              <a:solidFill>
                <a:schemeClr val="tx1"/>
              </a:solidFill>
              <a:latin typeface="+mn-lt"/>
              <a:ea typeface="+mn-ea"/>
              <a:cs typeface="+mn-ea"/>
            </a:endParaRPr>
          </a:p>
          <a:p>
            <a:pPr marL="990600" marR="0" lvl="1" indent="-5334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pPr>
            <a:r>
              <a:rPr kumimoji="0" lang="zh-CN" altLang="en-US" sz="2100" b="1" i="0" u="none" strike="noStrike" kern="0" cap="none" spc="0" normalizeH="0" baseline="0" noProof="1" dirty="0">
                <a:solidFill>
                  <a:schemeClr val="tx1"/>
                </a:solidFill>
                <a:latin typeface="+mn-lt"/>
                <a:ea typeface="+mn-ea"/>
                <a:cs typeface="+mn-ea"/>
                <a:sym typeface="+mn-ea"/>
              </a:rPr>
              <a:t>软件质量得不到保证</a:t>
            </a:r>
            <a:endParaRPr kumimoji="0" lang="en-US" altLang="zh-CN" sz="2100" b="1" i="0" u="none" strike="noStrike" kern="0" cap="none" spc="0" normalizeH="0" baseline="0" noProof="1" dirty="0">
              <a:solidFill>
                <a:schemeClr val="tx1"/>
              </a:solidFill>
              <a:latin typeface="+mn-lt"/>
              <a:ea typeface="+mn-ea"/>
              <a:cs typeface="+mn-ea"/>
            </a:endParaRPr>
          </a:p>
          <a:p>
            <a:pPr marL="990600" marR="0" lvl="1" indent="-5334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
            </a:pPr>
            <a:r>
              <a:rPr kumimoji="0" lang="zh-CN" altLang="en-US" sz="2100" b="1" i="0" u="none" strike="noStrike" kern="0" cap="none" spc="0" normalizeH="0" baseline="0" noProof="1" dirty="0">
                <a:solidFill>
                  <a:schemeClr val="tx1"/>
                </a:solidFill>
                <a:latin typeface="+mn-lt"/>
                <a:ea typeface="+mn-ea"/>
                <a:cs typeface="+mn-ea"/>
              </a:rPr>
              <a:t>软件开发成本过高</a:t>
            </a:r>
            <a:endParaRPr kumimoji="0" lang="zh-CN" altLang="en-US" sz="2100" b="1" i="0" u="none" strike="noStrike" kern="0" cap="none" spc="0" normalizeH="0" baseline="0" noProof="1" dirty="0">
              <a:solidFill>
                <a:schemeClr val="tx1"/>
              </a:solidFill>
              <a:latin typeface="+mn-lt"/>
              <a:ea typeface="+mn-ea"/>
              <a:cs typeface="+mn-ea"/>
            </a:endParaRP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pPr>
            <a:r>
              <a:rPr kumimoji="0" lang="zh-CN" altLang="en-US" sz="2400" b="1" i="0" u="none" strike="noStrike" kern="0" cap="none" spc="0" normalizeH="0" baseline="0" noProof="1" dirty="0">
                <a:solidFill>
                  <a:schemeClr val="tx1"/>
                </a:solidFill>
                <a:latin typeface="+mn-lt"/>
                <a:ea typeface="+mn-ea"/>
                <a:cs typeface="+mn-cs"/>
              </a:rPr>
              <a:t>软件维护困难，用户满意度不高</a:t>
            </a:r>
            <a:r>
              <a:rPr kumimoji="0" lang="en-US" altLang="zh-CN" sz="2400" b="1" i="0" u="none" strike="noStrike" kern="0" cap="none" spc="0" normalizeH="0" baseline="0" noProof="1" dirty="0">
                <a:solidFill>
                  <a:schemeClr val="tx1"/>
                </a:solidFill>
                <a:latin typeface="+mn-lt"/>
                <a:ea typeface="+mn-ea"/>
                <a:cs typeface="+mn-cs"/>
              </a:rPr>
              <a:t>  </a:t>
            </a:r>
            <a:r>
              <a:rPr kumimoji="0" lang="zh-CN" altLang="en-US" sz="2400" b="1" i="0" u="none" strike="noStrike" kern="0" cap="none" spc="0" normalizeH="0" baseline="0" noProof="1" dirty="0">
                <a:solidFill>
                  <a:srgbClr val="0000FF"/>
                </a:solidFill>
                <a:latin typeface="+mn-lt"/>
                <a:ea typeface="+mn-ea"/>
                <a:cs typeface="+mn-cs"/>
              </a:rPr>
              <a:t>          </a:t>
            </a:r>
            <a:endParaRPr kumimoji="0" lang="zh-CN" altLang="en-US" sz="2400" b="1" i="0" u="none" strike="noStrike" kern="0" cap="none" spc="0" normalizeH="0" baseline="0" noProof="1" dirty="0">
              <a:solidFill>
                <a:srgbClr val="0000FF"/>
              </a:solidFill>
              <a:latin typeface="+mn-lt"/>
              <a:ea typeface="+mn-ea"/>
              <a:cs typeface="+mn-cs"/>
            </a:endParaRPr>
          </a:p>
          <a:p>
            <a:pPr marL="0" marR="0" indent="4953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1" u="sng" strike="noStrike" kern="0" cap="none" spc="0" normalizeH="0" baseline="0" noProof="1" dirty="0">
                <a:solidFill>
                  <a:srgbClr val="FF0000"/>
                </a:solidFill>
                <a:latin typeface="+mn-lt"/>
                <a:ea typeface="+mn-ea"/>
                <a:cs typeface="+mn-cs"/>
              </a:rPr>
              <a:t>软件开发和维护不能满足社会发展的需求，已经成为社会、经济发展的制约因素。</a:t>
            </a:r>
            <a:endParaRPr kumimoji="0" lang="zh-CN" altLang="en-US" sz="2000" b="1" i="1" u="sng" strike="noStrike" kern="0" cap="none" spc="0" normalizeH="0" baseline="0" noProof="1" dirty="0">
              <a:solidFill>
                <a:srgbClr val="FF0000"/>
              </a:solidFill>
              <a:latin typeface="+mn-lt"/>
              <a:ea typeface="+mn-ea"/>
              <a:cs typeface="+mn-cs"/>
            </a:endParaRPr>
          </a:p>
        </p:txBody>
      </p:sp>
      <p:pic>
        <p:nvPicPr>
          <p:cNvPr id="17411" name="图片 1" descr="b3b7d0a20cf431ad17d4e22a4936acaf2edd989b[2]"/>
          <p:cNvPicPr>
            <a:picLocks noChangeAspect="1"/>
          </p:cNvPicPr>
          <p:nvPr/>
        </p:nvPicPr>
        <p:blipFill>
          <a:blip r:embed="rId1"/>
          <a:stretch>
            <a:fillRect/>
          </a:stretch>
        </p:blipFill>
        <p:spPr>
          <a:xfrm>
            <a:off x="5375275" y="1455738"/>
            <a:ext cx="3184525" cy="4605337"/>
          </a:xfrm>
          <a:prstGeom prst="rect">
            <a:avLst/>
          </a:prstGeom>
          <a:noFill/>
          <a:ln w="9525">
            <a:noFill/>
          </a:ln>
        </p:spPr>
      </p:pic>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1027"/>
          <p:cNvSpPr>
            <a:spLocks noGrp="1"/>
          </p:cNvSpPr>
          <p:nvPr>
            <p:ph idx="1"/>
          </p:nvPr>
        </p:nvSpPr>
        <p:spPr>
          <a:xfrm>
            <a:off x="717550" y="1050925"/>
            <a:ext cx="7815580" cy="5471160"/>
          </a:xfrm>
        </p:spPr>
        <p:txBody>
          <a:bodyPr vert="horz" wrap="square" lIns="91440" tIns="45720" rIns="91440" bIns="45720" anchor="t"/>
          <a:p>
            <a:pPr marL="0" marR="0" indent="0" algn="l" defTabSz="914400" rtl="0" eaLnBrk="1" fontAlgn="base" latinLnBrk="0" hangingPunct="1">
              <a:lnSpc>
                <a:spcPct val="100000"/>
              </a:lnSpc>
              <a:spcBef>
                <a:spcPct val="20000"/>
              </a:spcBef>
              <a:spcAft>
                <a:spcPct val="0"/>
              </a:spcAft>
              <a:buClr>
                <a:schemeClr val="bg2"/>
              </a:buClr>
              <a:buSzPct val="75000"/>
              <a:buFont typeface="+mj-lt"/>
              <a:buNone/>
            </a:pPr>
            <a:r>
              <a:rPr kumimoji="0" lang="zh-CN" altLang="en-US" sz="3200" b="1" i="0" u="none" strike="noStrike" kern="0" cap="none" spc="0" normalizeH="0" baseline="0" noProof="1" dirty="0">
                <a:solidFill>
                  <a:srgbClr val="FF0000"/>
                </a:solidFill>
                <a:latin typeface="华文琥珀" panose="02010800040101010101" charset="-122"/>
                <a:ea typeface="华文琥珀" panose="02010800040101010101" charset="-122"/>
                <a:cs typeface="+mn-cs"/>
                <a:sym typeface="+mn-ea"/>
              </a:rPr>
              <a:t>软件危机原因</a:t>
            </a:r>
            <a:endParaRPr kumimoji="0" lang="zh-CN" altLang="en-US" sz="3200" b="1" i="0" u="none" strike="noStrike" kern="0" cap="none" spc="0" normalizeH="0" baseline="0" noProof="1" dirty="0">
              <a:solidFill>
                <a:srgbClr val="FF0000"/>
              </a:solidFill>
              <a:latin typeface="华文琥珀" panose="02010800040101010101" charset="-122"/>
              <a:ea typeface="华文琥珀" panose="02010800040101010101" charset="-122"/>
              <a:cs typeface="+mn-cs"/>
            </a:endParaRPr>
          </a:p>
          <a:p>
            <a: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r>
              <a:rPr kumimoji="0" lang="zh-CN" altLang="en-US" sz="2600" b="1" i="0" u="none" strike="noStrike" kern="0" cap="none" spc="0" normalizeH="0" baseline="0" noProof="1" dirty="0">
                <a:solidFill>
                  <a:schemeClr val="tx1"/>
                </a:solidFill>
                <a:latin typeface="+mn-lt"/>
                <a:ea typeface="+mn-ea"/>
                <a:cs typeface="+mn-cs"/>
              </a:rPr>
              <a:t>软件产品本身的</a:t>
            </a:r>
            <a:r>
              <a:rPr kumimoji="0" lang="zh-CN" altLang="en-US" sz="2600" b="1" i="0" u="none" strike="noStrike" kern="0" cap="none" spc="0" normalizeH="0" baseline="0" noProof="1" dirty="0">
                <a:solidFill>
                  <a:srgbClr val="FF0000"/>
                </a:solidFill>
                <a:latin typeface="+mn-lt"/>
                <a:ea typeface="+mn-ea"/>
                <a:cs typeface="+mn-cs"/>
              </a:rPr>
              <a:t>需求和特征</a:t>
            </a:r>
            <a:endParaRPr kumimoji="0" lang="zh-CN" altLang="en-US" sz="2600" b="1" i="0" u="none" strike="noStrike" kern="0" cap="none" spc="0" normalizeH="0" baseline="0" noProof="1" dirty="0">
              <a:solidFill>
                <a:schemeClr val="tx1"/>
              </a:solidFill>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zh-CN" altLang="en-US" sz="2275" b="1" i="0" u="none" strike="noStrike" kern="0" cap="none" spc="0" normalizeH="0" baseline="0" noProof="1" dirty="0">
                <a:solidFill>
                  <a:schemeClr val="tx1"/>
                </a:solidFill>
                <a:latin typeface="+mn-lt"/>
                <a:ea typeface="+mn-ea"/>
                <a:cs typeface="+mn-ea"/>
              </a:rPr>
              <a:t>软件规模大、复杂性高、性能不断增强</a:t>
            </a:r>
            <a:endParaRPr kumimoji="0" lang="en-US" altLang="zh-CN" sz="2275" b="1" i="0" u="none" strike="noStrike" kern="0" cap="none" spc="0" normalizeH="0" baseline="0" noProof="1" dirty="0">
              <a:solidFill>
                <a:schemeClr val="tx1"/>
              </a:solidFill>
              <a:latin typeface="+mn-lt"/>
              <a:ea typeface="+mn-ea"/>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zh-CN" altLang="en-US" sz="2275" b="1" i="0" u="none" strike="noStrike" kern="0" cap="none" spc="0" normalizeH="0" baseline="0" noProof="1" dirty="0">
                <a:solidFill>
                  <a:schemeClr val="tx1"/>
                </a:solidFill>
                <a:latin typeface="+mn-lt"/>
                <a:ea typeface="+mn-ea"/>
                <a:cs typeface="+mn-ea"/>
              </a:rPr>
              <a:t>软件是逻辑产品</a:t>
            </a:r>
            <a:r>
              <a:rPr kumimoji="0" lang="en-US" altLang="zh-CN" sz="2275" b="1" i="0" u="none" strike="noStrike" kern="0" cap="none" spc="0" normalizeH="0" baseline="0" noProof="1" dirty="0">
                <a:solidFill>
                  <a:schemeClr val="tx1"/>
                </a:solidFill>
                <a:latin typeface="+mn-lt"/>
                <a:ea typeface="+mn-ea"/>
                <a:cs typeface="+mn-ea"/>
              </a:rPr>
              <a:t>, </a:t>
            </a:r>
            <a:r>
              <a:rPr kumimoji="0" lang="zh-CN" altLang="en-US" sz="2275" b="1" i="0" u="none" strike="noStrike" kern="0" cap="none" spc="0" normalizeH="0" baseline="0" noProof="1" dirty="0">
                <a:solidFill>
                  <a:schemeClr val="tx1"/>
                </a:solidFill>
                <a:latin typeface="+mn-lt"/>
                <a:ea typeface="+mn-ea"/>
                <a:cs typeface="+mn-ea"/>
              </a:rPr>
              <a:t>完全认识其本质和特点及其困难</a:t>
            </a:r>
            <a:endParaRPr kumimoji="0" lang="en-US" altLang="zh-CN" sz="2275" b="1" i="0" u="none" strike="noStrike" kern="0" cap="none" spc="0" normalizeH="0" baseline="0" noProof="1" dirty="0">
              <a:solidFill>
                <a:schemeClr val="tx1"/>
              </a:solidFill>
              <a:latin typeface="+mn-lt"/>
              <a:ea typeface="+mn-ea"/>
              <a:cs typeface="+mn-ea"/>
            </a:endParaRPr>
          </a:p>
          <a:p>
            <a: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r>
              <a:rPr kumimoji="0" lang="zh-CN" altLang="en-US" sz="2600" b="1" i="0" u="none" strike="noStrike" kern="0" cap="none" spc="0" normalizeH="0" baseline="0" noProof="1" dirty="0">
                <a:solidFill>
                  <a:schemeClr val="tx1"/>
                </a:solidFill>
                <a:latin typeface="+mn-lt"/>
                <a:ea typeface="+mn-ea"/>
                <a:cs typeface="+mn-cs"/>
              </a:rPr>
              <a:t>工程</a:t>
            </a:r>
            <a:r>
              <a:rPr kumimoji="0" lang="zh-CN" altLang="en-US" sz="2600" b="1" i="0" u="none" strike="noStrike" kern="0" cap="none" spc="0" normalizeH="0" baseline="0" noProof="1" dirty="0">
                <a:solidFill>
                  <a:srgbClr val="FF0000"/>
                </a:solidFill>
                <a:latin typeface="+mn-lt"/>
                <a:ea typeface="+mn-ea"/>
                <a:cs typeface="+mn-cs"/>
              </a:rPr>
              <a:t>管理技术</a:t>
            </a:r>
            <a:r>
              <a:rPr kumimoji="0" lang="zh-CN" altLang="en-US" sz="2600" b="1" i="0" u="none" strike="noStrike" kern="0" cap="none" spc="0" normalizeH="0" baseline="0" noProof="1" dirty="0">
                <a:solidFill>
                  <a:schemeClr val="tx1"/>
                </a:solidFill>
                <a:latin typeface="+mn-lt"/>
                <a:ea typeface="+mn-ea"/>
                <a:cs typeface="+mn-cs"/>
              </a:rPr>
              <a:t>缺乏</a:t>
            </a:r>
            <a:endParaRPr kumimoji="0" lang="zh-CN" altLang="en-US" sz="2600" b="1" i="0" u="none" strike="noStrike" kern="0" cap="none" spc="0" normalizeH="0" baseline="0" noProof="1" dirty="0">
              <a:solidFill>
                <a:schemeClr val="tx1"/>
              </a:solidFill>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zh-CN" altLang="en-US" sz="2275" b="1" i="0" u="none" strike="noStrike" kern="0" cap="none" spc="0" normalizeH="0" baseline="0" noProof="1" dirty="0">
                <a:solidFill>
                  <a:schemeClr val="tx1"/>
                </a:solidFill>
                <a:latin typeface="+mn-lt"/>
                <a:ea typeface="+mn-ea"/>
                <a:cs typeface="+mn-ea"/>
              </a:rPr>
              <a:t>缺乏有效的、系统的开发、维护大型软件项目的技术手段和管理方法</a:t>
            </a:r>
            <a:endParaRPr kumimoji="0" lang="en-US" altLang="zh-CN" sz="2275" b="1" i="0" u="none" strike="noStrike" kern="0" cap="none" spc="0" normalizeH="0" baseline="0" noProof="1" dirty="0">
              <a:solidFill>
                <a:schemeClr val="tx1"/>
              </a:solidFill>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r>
              <a:rPr kumimoji="0" lang="zh-CN" altLang="en-US" sz="2600" b="1" i="0" u="none" strike="noStrike" kern="0" cap="none" spc="0" normalizeH="0" baseline="0" noProof="1" dirty="0">
                <a:solidFill>
                  <a:srgbClr val="FF0000"/>
                </a:solidFill>
                <a:latin typeface="+mn-lt"/>
                <a:ea typeface="+mn-ea"/>
                <a:cs typeface="+mn-cs"/>
              </a:rPr>
              <a:t>沟通和理解</a:t>
            </a:r>
            <a:endParaRPr kumimoji="0" lang="zh-CN" altLang="en-US" sz="2600" b="1" i="0" u="none" strike="noStrike" kern="0" cap="none" spc="0" normalizeH="0" baseline="0" noProof="1" dirty="0">
              <a:solidFill>
                <a:schemeClr val="tx1"/>
              </a:solidFill>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zh-CN" altLang="en-US" sz="2275" b="1" i="0" u="none" strike="noStrike" kern="0" cap="none" spc="0" normalizeH="0" baseline="0" noProof="1" dirty="0">
                <a:solidFill>
                  <a:schemeClr val="tx1"/>
                </a:solidFill>
                <a:latin typeface="+mn-lt"/>
                <a:ea typeface="+mn-ea"/>
                <a:cs typeface="+mn-ea"/>
              </a:rPr>
              <a:t>用户对软件需求的描述和软件开发人员对需求的理解往往存在差异，用户经常要求修改需求，开发人员很难适应</a:t>
            </a:r>
            <a:endParaRPr kumimoji="0" lang="zh-CN" altLang="en-US" sz="2275" b="1" i="0" u="none" strike="noStrike" kern="0" cap="none" spc="0" normalizeH="0" baseline="0" noProof="1" dirty="0">
              <a:solidFill>
                <a:schemeClr val="tx1"/>
              </a:solidFill>
              <a:latin typeface="+mn-lt"/>
              <a:ea typeface="+mn-ea"/>
              <a:cs typeface="+mn-ea"/>
            </a:endParaRPr>
          </a:p>
          <a:p>
            <a: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r>
              <a:rPr kumimoji="0" lang="zh-CN" altLang="en-US" sz="2600" b="1" i="0" u="none" strike="noStrike" kern="0" cap="none" spc="0" normalizeH="0" baseline="0" noProof="1" dirty="0">
                <a:solidFill>
                  <a:srgbClr val="FF0000"/>
                </a:solidFill>
                <a:latin typeface="+mn-lt"/>
                <a:ea typeface="+mn-ea"/>
                <a:cs typeface="+mn-cs"/>
              </a:rPr>
              <a:t>人员和技术</a:t>
            </a:r>
            <a:endParaRPr kumimoji="0" lang="zh-CN" altLang="en-US" sz="2600" b="1" i="0" u="none" strike="noStrike" kern="0" cap="none" spc="0" normalizeH="0" baseline="0" noProof="1" dirty="0">
              <a:solidFill>
                <a:srgbClr val="FF0000"/>
              </a:solidFill>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
            </a:pPr>
            <a:r>
              <a:rPr kumimoji="0" lang="zh-CN" altLang="en-US" sz="2275" b="1" i="0" u="none" strike="noStrike" kern="0" cap="none" spc="0" normalizeH="0" baseline="0" noProof="1" dirty="0">
                <a:solidFill>
                  <a:schemeClr val="tx1"/>
                </a:solidFill>
                <a:latin typeface="+mn-lt"/>
                <a:ea typeface="+mn-ea"/>
                <a:cs typeface="+mn-ea"/>
              </a:rPr>
              <a:t>软件开发的技术人员和管理人员缺乏软件工程化的素质和要求，对工程化的开发认识不足</a:t>
            </a:r>
            <a:endParaRPr kumimoji="0" lang="zh-CN" altLang="en-US" sz="2275" b="1" i="0" u="none" strike="noStrike" kern="0" cap="none" spc="0" normalizeH="0" baseline="0" noProof="1" dirty="0">
              <a:solidFill>
                <a:schemeClr val="tx1"/>
              </a:solidFill>
              <a:latin typeface="+mn-lt"/>
              <a:ea typeface="+mn-ea"/>
              <a:cs typeface="+mn-ea"/>
            </a:endParaRPr>
          </a:p>
          <a:p>
            <a: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endParaRPr kumimoji="0" lang="zh-CN" altLang="en-US" sz="2600" b="1" i="0" u="none" strike="noStrike" kern="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Char char="n"/>
            </a:pPr>
            <a:endParaRPr kumimoji="0" lang="zh-CN" altLang="en-US" sz="2600" b="1" i="0" u="none" strike="noStrike" kern="0" cap="none" spc="0" normalizeH="0" baseline="0" noProof="1" dirty="0">
              <a:solidFill>
                <a:schemeClr val="tx1"/>
              </a:solidFill>
              <a:latin typeface="+mn-lt"/>
              <a:ea typeface="+mn-ea"/>
              <a:cs typeface="+mn-cs"/>
            </a:endParaRPr>
          </a:p>
        </p:txBody>
      </p:sp>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谢谢！</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4000"/>
              <a:t>课程基本情况</a:t>
            </a:r>
            <a:endParaRPr lang="zh-CN" altLang="en-US" sz="4000"/>
          </a:p>
        </p:txBody>
      </p:sp>
      <p:sp>
        <p:nvSpPr>
          <p:cNvPr id="5" name="内容占位符 4"/>
          <p:cNvSpPr>
            <a:spLocks noGrp="1"/>
          </p:cNvSpPr>
          <p:nvPr>
            <p:ph idx="1"/>
          </p:nvPr>
        </p:nvSpPr>
        <p:spPr>
          <a:xfrm>
            <a:off x="467916" y="1412875"/>
            <a:ext cx="8208168" cy="4895850"/>
          </a:xfrm>
        </p:spPr>
        <p:txBody>
          <a:bodyPr/>
          <a:p>
            <a:pPr algn="l">
              <a:buClrTx/>
              <a:buSzTx/>
              <a:buFont typeface="Wingdings" panose="05000000000000000000" charset="0"/>
              <a:buChar char="l"/>
            </a:pPr>
            <a:r>
              <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教学方式和课时：课堂教学学时32学时，课下自学和实践</a:t>
            </a:r>
            <a:endPar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endParaRPr>
          </a:p>
          <a:p>
            <a:pPr algn="l">
              <a:buClrTx/>
              <a:buSzTx/>
              <a:buFont typeface="Wingdings" panose="05000000000000000000" charset="0"/>
              <a:buChar char="l"/>
            </a:pPr>
            <a:r>
              <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先修课程：程序设计语言，数据结构</a:t>
            </a:r>
            <a:endPar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endParaRPr>
          </a:p>
          <a:p>
            <a:pPr algn="l">
              <a:buClrTx/>
              <a:buSzTx/>
              <a:buFont typeface="Wingdings" panose="05000000000000000000" charset="0"/>
              <a:buChar char="l"/>
            </a:pPr>
            <a:r>
              <a:rPr lang="zh-CN" altLang="en-US"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考核方式：闭卷考试占</a:t>
            </a:r>
            <a:r>
              <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70%</a:t>
            </a:r>
            <a:r>
              <a:rPr lang="zh-CN" altLang="en-US"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，考勤和大作业占</a:t>
            </a:r>
            <a:r>
              <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30%</a:t>
            </a:r>
            <a:endPar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endParaRPr>
          </a:p>
          <a:p>
            <a:pPr algn="l">
              <a:buClrTx/>
              <a:buSzTx/>
              <a:buFont typeface="Wingdings" panose="05000000000000000000" charset="0"/>
              <a:buChar char="l"/>
            </a:pPr>
            <a:r>
              <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rPr>
              <a:t>教材</a:t>
            </a:r>
            <a:endPar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endParaRPr>
          </a:p>
          <a:p>
            <a:pPr lvl="1" algn="l" eaLnBrk="1" hangingPunct="1">
              <a:buClrTx/>
              <a:buSzTx/>
              <a:buFont typeface="Wingdings" panose="05000000000000000000" charset="0"/>
              <a:buChar char="l"/>
            </a:pPr>
            <a:r>
              <a:rPr lang="en-US" altLang="zh-CN" sz="1600" i="1" dirty="0">
                <a:solidFill>
                  <a:schemeClr val="tx2"/>
                </a:solidFill>
                <a:ea typeface="MS PGothic" panose="020B0600070205080204" pitchFamily="34" charset="-128"/>
                <a:sym typeface="+mn-ea"/>
              </a:rPr>
              <a:t>Software Engineering: A Practitioner’s Approach, 8/e</a:t>
            </a:r>
            <a:r>
              <a:rPr lang="zh-CN" altLang="en-US" sz="1600" i="1" dirty="0">
                <a:solidFill>
                  <a:schemeClr val="tx2"/>
                </a:solidFill>
                <a:ea typeface="宋体" panose="02010600030101010101" pitchFamily="2" charset="-122"/>
              </a:rPr>
              <a:t>，</a:t>
            </a:r>
            <a:r>
              <a:rPr lang="en-US" altLang="zh-CN" sz="1600" i="1" dirty="0">
                <a:solidFill>
                  <a:schemeClr val="tx2"/>
                </a:solidFill>
                <a:ea typeface="MS PGothic" panose="020B0600070205080204" pitchFamily="34" charset="-128"/>
                <a:sym typeface="+mn-ea"/>
              </a:rPr>
              <a:t>by Roger S. Pressman and Bruce R. Maxim</a:t>
            </a:r>
            <a:endParaRPr lang="en-US" altLang="zh-CN" sz="1600" i="1" dirty="0">
              <a:solidFill>
                <a:schemeClr val="tx2"/>
              </a:solidFill>
              <a:ea typeface="MS PGothic" panose="020B0600070205080204" pitchFamily="34" charset="-128"/>
            </a:endParaRPr>
          </a:p>
          <a:p>
            <a:pPr lvl="1" algn="l" eaLnBrk="1" hangingPunct="1">
              <a:buClrTx/>
              <a:buSzTx/>
              <a:buFont typeface="Wingdings" panose="05000000000000000000" charset="0"/>
              <a:buChar char="l"/>
            </a:pPr>
            <a:r>
              <a:rPr lang="en-US" altLang="zh-CN" sz="1600" i="1" dirty="0">
                <a:solidFill>
                  <a:schemeClr val="tx2"/>
                </a:solidFill>
                <a:ea typeface="MS PGothic" panose="020B0600070205080204" pitchFamily="34" charset="-128"/>
                <a:sym typeface="+mn-ea"/>
              </a:rPr>
              <a:t>《软件工程： 实践者的研究方法 》（第8版）</a:t>
            </a:r>
            <a:r>
              <a:rPr lang="zh-CN" altLang="en-US" sz="1600" i="1" dirty="0">
                <a:solidFill>
                  <a:schemeClr val="tx2"/>
                </a:solidFill>
                <a:ea typeface="宋体" panose="02010600030101010101" pitchFamily="2" charset="-122"/>
              </a:rPr>
              <a:t>，</a:t>
            </a:r>
            <a:r>
              <a:rPr lang="en-US" altLang="zh-CN" sz="1600" i="1" dirty="0">
                <a:solidFill>
                  <a:schemeClr val="tx2"/>
                </a:solidFill>
                <a:ea typeface="MS PGothic" panose="020B0600070205080204" pitchFamily="34" charset="-128"/>
                <a:sym typeface="+mn-ea"/>
              </a:rPr>
              <a:t> Roger S. Pressman ， Bruce R. Maxim　著</a:t>
            </a:r>
            <a:endParaRPr lang="en-US" altLang="zh-CN" sz="1600" i="1" dirty="0">
              <a:solidFill>
                <a:schemeClr val="tx2"/>
              </a:solidFill>
              <a:ea typeface="MS PGothic" panose="020B0600070205080204" pitchFamily="34" charset="-128"/>
            </a:endParaRPr>
          </a:p>
          <a:p>
            <a:pPr lvl="1" algn="l" eaLnBrk="1" hangingPunct="1">
              <a:buClrTx/>
              <a:buSzTx/>
              <a:buFont typeface="Wingdings" panose="05000000000000000000" charset="0"/>
              <a:buChar char="l"/>
            </a:pPr>
            <a:r>
              <a:rPr lang="en-US" altLang="zh-CN" sz="1600" b="1" dirty="0">
                <a:latin typeface="Arial" panose="020B0604020202020204" pitchFamily="34" charset="0"/>
                <a:ea typeface="MS PGothic" panose="020B0600070205080204" pitchFamily="34" charset="-128"/>
                <a:sym typeface="+mn-ea"/>
              </a:rPr>
              <a:t>© 1996, 2001, 2005, 2009, 2014</a:t>
            </a:r>
            <a:r>
              <a:rPr lang="en-US" altLang="zh-CN" sz="1600" dirty="0">
                <a:latin typeface="Arial" panose="020B0604020202020204" pitchFamily="34" charset="0"/>
                <a:ea typeface="MS PGothic" panose="020B0600070205080204" pitchFamily="34" charset="-128"/>
                <a:sym typeface="+mn-ea"/>
              </a:rPr>
              <a:t> </a:t>
            </a:r>
            <a:r>
              <a:rPr lang="en-US" altLang="zh-CN" sz="1600" b="1" dirty="0">
                <a:latin typeface="Arial" panose="020B0604020202020204" pitchFamily="34" charset="0"/>
                <a:ea typeface="MS PGothic" panose="020B0600070205080204" pitchFamily="34" charset="-128"/>
                <a:sym typeface="+mn-ea"/>
              </a:rPr>
              <a:t>by Roger S. Pressman</a:t>
            </a:r>
            <a:endParaRPr lang="en-US" altLang="zh-CN" sz="1600" b="1" dirty="0">
              <a:latin typeface="Arial" panose="020B0604020202020204" pitchFamily="34" charset="0"/>
              <a:ea typeface="MS PGothic" panose="020B0600070205080204" pitchFamily="34" charset="-128"/>
              <a:sym typeface="+mn-ea"/>
            </a:endParaRPr>
          </a:p>
          <a:p>
            <a:pPr lvl="0" algn="l" eaLnBrk="1" hangingPunct="1">
              <a:buClrTx/>
              <a:buSzTx/>
              <a:buFont typeface="Wingdings" panose="05000000000000000000" charset="0"/>
              <a:buChar char="l"/>
            </a:pPr>
            <a:r>
              <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rPr>
              <a:t>参考读物</a:t>
            </a:r>
            <a:endParaRPr lang="en-US" altLang="zh-CN" sz="2000" i="1" dirty="0">
              <a:solidFill>
                <a:schemeClr val="tx2"/>
              </a:solidFill>
              <a:latin typeface="方正粗黑宋简体" panose="02000000000000000000" charset="-122"/>
              <a:ea typeface="方正粗黑宋简体" panose="02000000000000000000" charset="-122"/>
              <a:cs typeface="方正粗黑宋简体" panose="02000000000000000000" charset="-122"/>
              <a:sym typeface="+mn-ea"/>
            </a:endParaRPr>
          </a:p>
          <a:p>
            <a:pPr lvl="1" algn="l" eaLnBrk="1" hangingPunct="1">
              <a:buClrTx/>
              <a:buSzTx/>
              <a:buFont typeface="Wingdings" panose="05000000000000000000" charset="0"/>
              <a:buChar char="l"/>
            </a:pPr>
            <a:r>
              <a:rPr lang="zh-CN" altLang="en-US" sz="1600" dirty="0">
                <a:latin typeface="Arial" panose="020B0604020202020204" pitchFamily="34" charset="0"/>
                <a:ea typeface="宋体" panose="02010600030101010101" pitchFamily="2" charset="-122"/>
              </a:rPr>
              <a:t>人月神话，软件开发的滑铁卢</a:t>
            </a:r>
            <a:endParaRPr lang="zh-CN" altLang="en-US" sz="1600" i="1" dirty="0">
              <a:solidFill>
                <a:schemeClr val="tx2"/>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altLang="en-US">
                <a:sym typeface="+mn-ea"/>
              </a:rPr>
              <a:t>第一章 </a:t>
            </a:r>
            <a:br>
              <a:rPr lang="zh-CN" altLang="en-US">
                <a:sym typeface="+mn-ea"/>
              </a:rPr>
            </a:br>
            <a:r>
              <a:rPr lang="zh-CN" altLang="en-US">
                <a:sym typeface="+mn-ea"/>
              </a:rPr>
              <a:t>软件的本质</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p:txBody>
          <a:bodyPr/>
          <a:p>
            <a:r>
              <a:rPr lang="zh-CN" altLang="en-US" sz="2800" dirty="0">
                <a:latin typeface="+mj-ea"/>
                <a:ea typeface="+mj-ea"/>
                <a:sym typeface="+mn-ea"/>
              </a:rPr>
              <a:t>软件</a:t>
            </a:r>
            <a:endParaRPr lang="zh-CN" altLang="en-US" sz="2800" dirty="0">
              <a:latin typeface="+mj-ea"/>
              <a:ea typeface="+mj-ea"/>
              <a:sym typeface="+mn-ea"/>
            </a:endParaRPr>
          </a:p>
          <a:p>
            <a:pPr lvl="1"/>
            <a:r>
              <a:rPr lang="zh-CN" altLang="en-US" sz="2400" b="1" dirty="0">
                <a:latin typeface="华文宋体" panose="02010600040101010101" charset="-122"/>
                <a:ea typeface="华文宋体" panose="02010600040101010101" charset="-122"/>
                <a:sym typeface="+mn-ea"/>
              </a:rPr>
              <a:t>软件是能够完成预定功能和性能，并对相应数据进行加工的程序和描述程序及其操作的文档。</a:t>
            </a:r>
            <a:endParaRPr lang="zh-CN" altLang="en-US" sz="2400" b="1" dirty="0">
              <a:latin typeface="华文宋体" panose="02010600040101010101" charset="-122"/>
              <a:ea typeface="华文宋体" panose="02010600040101010101" charset="-122"/>
              <a:sym typeface="+mn-ea"/>
            </a:endParaRPr>
          </a:p>
          <a:p>
            <a:pPr marL="702310" lvl="5" indent="207010"/>
            <a:r>
              <a:rPr lang="zh-CN" altLang="en-US" sz="1800" b="1" dirty="0">
                <a:latin typeface="华文琥珀" panose="02010800040101010101" charset="-122"/>
                <a:ea typeface="华文琥珀" panose="02010800040101010101" charset="-122"/>
                <a:cs typeface="华文琥珀" panose="02010800040101010101" charset="-122"/>
                <a:sym typeface="+mn-ea"/>
              </a:rPr>
              <a:t>软件 </a:t>
            </a:r>
            <a:r>
              <a:rPr lang="en-US" altLang="zh-CN" sz="1800" b="1" dirty="0">
                <a:latin typeface="华文琥珀" panose="02010800040101010101" charset="-122"/>
                <a:ea typeface="华文琥珀" panose="02010800040101010101" charset="-122"/>
                <a:cs typeface="华文琥珀" panose="02010800040101010101" charset="-122"/>
                <a:sym typeface="+mn-ea"/>
              </a:rPr>
              <a:t>= </a:t>
            </a:r>
            <a:r>
              <a:rPr lang="zh-CN" altLang="en-US" sz="1800" b="1" dirty="0">
                <a:latin typeface="华文琥珀" panose="02010800040101010101" charset="-122"/>
                <a:ea typeface="华文琥珀" panose="02010800040101010101" charset="-122"/>
                <a:cs typeface="华文琥珀" panose="02010800040101010101" charset="-122"/>
                <a:sym typeface="+mn-ea"/>
              </a:rPr>
              <a:t>程序（指令的集合）</a:t>
            </a:r>
            <a:r>
              <a:rPr lang="en-US" altLang="zh-CN" sz="1800" b="1" dirty="0">
                <a:latin typeface="华文琥珀" panose="02010800040101010101" charset="-122"/>
                <a:ea typeface="华文琥珀" panose="02010800040101010101" charset="-122"/>
                <a:cs typeface="华文琥珀" panose="02010800040101010101" charset="-122"/>
                <a:sym typeface="+mn-ea"/>
              </a:rPr>
              <a:t>+</a:t>
            </a:r>
            <a:r>
              <a:rPr lang="zh-CN" altLang="en-US" sz="1800" b="1" dirty="0">
                <a:solidFill>
                  <a:srgbClr val="FF0000"/>
                </a:solidFill>
                <a:latin typeface="华文琥珀" panose="02010800040101010101" charset="-122"/>
                <a:ea typeface="华文琥珀" panose="02010800040101010101" charset="-122"/>
                <a:cs typeface="华文琥珀" panose="02010800040101010101" charset="-122"/>
                <a:sym typeface="+mn-ea"/>
              </a:rPr>
              <a:t>数据（</a:t>
            </a:r>
            <a:r>
              <a:rPr lang="zh-CN" altLang="en-US" sz="1800" dirty="0">
                <a:solidFill>
                  <a:schemeClr val="folHlink"/>
                </a:solidFill>
                <a:latin typeface="华文琥珀" panose="02010800040101010101" charset="-122"/>
                <a:ea typeface="华文琥珀" panose="02010800040101010101" charset="-122"/>
                <a:cs typeface="华文琥珀" panose="02010800040101010101" charset="-122"/>
                <a:sym typeface="+mn-ea"/>
              </a:rPr>
              <a:t>数据结构</a:t>
            </a:r>
            <a:r>
              <a:rPr lang="zh-CN" altLang="en-US" sz="1800" b="1" dirty="0">
                <a:solidFill>
                  <a:srgbClr val="FF0000"/>
                </a:solidFill>
                <a:latin typeface="华文琥珀" panose="02010800040101010101" charset="-122"/>
                <a:ea typeface="华文琥珀" panose="02010800040101010101" charset="-122"/>
                <a:cs typeface="华文琥珀" panose="02010800040101010101" charset="-122"/>
                <a:sym typeface="+mn-ea"/>
              </a:rPr>
              <a:t>）</a:t>
            </a:r>
            <a:r>
              <a:rPr lang="en-US" altLang="zh-CN" sz="1800" b="1" dirty="0">
                <a:latin typeface="华文琥珀" panose="02010800040101010101" charset="-122"/>
                <a:ea typeface="华文琥珀" panose="02010800040101010101" charset="-122"/>
                <a:cs typeface="华文琥珀" panose="02010800040101010101" charset="-122"/>
                <a:sym typeface="+mn-ea"/>
              </a:rPr>
              <a:t>+</a:t>
            </a:r>
            <a:r>
              <a:rPr lang="zh-CN" altLang="en-US" sz="1800" b="1" dirty="0">
                <a:latin typeface="华文琥珀" panose="02010800040101010101" charset="-122"/>
                <a:ea typeface="华文琥珀" panose="02010800040101010101" charset="-122"/>
                <a:cs typeface="华文琥珀" panose="02010800040101010101" charset="-122"/>
                <a:sym typeface="+mn-ea"/>
              </a:rPr>
              <a:t>文档（软件描述信息）</a:t>
            </a:r>
            <a:endParaRPr lang="zh-CN" altLang="en-US" sz="1800" b="1" dirty="0">
              <a:latin typeface="华文琥珀" panose="02010800040101010101" charset="-122"/>
              <a:ea typeface="华文琥珀" panose="02010800040101010101" charset="-122"/>
              <a:cs typeface="华文琥珀" panose="02010800040101010101" charset="-122"/>
              <a:sym typeface="+mn-ea"/>
            </a:endParaRPr>
          </a:p>
          <a:p>
            <a:pPr lvl="0" algn="l">
              <a:buClrTx/>
              <a:buSzTx/>
            </a:pPr>
            <a:r>
              <a:rPr lang="zh-CN" altLang="en-US" sz="2800" dirty="0">
                <a:latin typeface="+mj-ea"/>
                <a:ea typeface="+mj-ea"/>
                <a:sym typeface="+mn-ea"/>
              </a:rPr>
              <a:t>软件的特点</a:t>
            </a:r>
            <a:endParaRPr lang="zh-CN" altLang="en-US" sz="2800" dirty="0">
              <a:latin typeface="+mj-ea"/>
              <a:ea typeface="+mj-ea"/>
              <a:sym typeface="+mn-ea"/>
            </a:endParaRPr>
          </a:p>
          <a:p>
            <a:pPr lvl="1" eaLnBrk="1" hangingPunct="1"/>
            <a:r>
              <a:rPr lang="zh-CN" altLang="en-US" sz="2400" dirty="0">
                <a:latin typeface="Palatino" pitchFamily="-128" charset="0"/>
                <a:ea typeface="宋体" panose="02010600030101010101" pitchFamily="2" charset="-122"/>
                <a:sym typeface="+mn-ea"/>
              </a:rPr>
              <a:t>软件是设计开发的，而不是传统意义上生产制造的。</a:t>
            </a:r>
            <a:endParaRPr lang="en-US" altLang="zh-CN" sz="2400" dirty="0">
              <a:latin typeface="Palatino" pitchFamily="-128" charset="0"/>
              <a:ea typeface="宋体" panose="02010600030101010101" pitchFamily="2" charset="-122"/>
            </a:endParaRPr>
          </a:p>
          <a:p>
            <a:pPr lvl="1" eaLnBrk="1" hangingPunct="1"/>
            <a:r>
              <a:rPr lang="zh-CN" altLang="en-US" sz="2400" dirty="0">
                <a:latin typeface="Palatino" pitchFamily="-128" charset="0"/>
                <a:ea typeface="宋体" panose="02010600030101010101" pitchFamily="2" charset="-122"/>
                <a:sym typeface="+mn-ea"/>
              </a:rPr>
              <a:t>软件不会“磨损”。</a:t>
            </a:r>
            <a:endParaRPr lang="en-US" altLang="zh-CN" sz="2400" dirty="0">
              <a:latin typeface="Palatino" pitchFamily="-128" charset="0"/>
              <a:ea typeface="宋体" panose="02010600030101010101" pitchFamily="2" charset="-122"/>
            </a:endParaRPr>
          </a:p>
          <a:p>
            <a:pPr lvl="1" eaLnBrk="1" hangingPunct="1"/>
            <a:r>
              <a:rPr lang="zh-CN" altLang="en-US" sz="2400" dirty="0">
                <a:latin typeface="Palatino" pitchFamily="-128" charset="0"/>
                <a:ea typeface="宋体" panose="02010600030101010101" pitchFamily="2" charset="-122"/>
                <a:sym typeface="+mn-ea"/>
              </a:rPr>
              <a:t>虽然整个工业向着基于构件的构造模式发展，然而大多数软件仍是根据实际的顾客需求制定的。</a:t>
            </a:r>
            <a:endParaRPr lang="en-US" altLang="zh-CN" sz="2400" dirty="0">
              <a:latin typeface="Palatino" pitchFamily="-128" charset="0"/>
              <a:ea typeface="宋体" panose="02010600030101010101" pitchFamily="2" charset="-122"/>
            </a:endParaRPr>
          </a:p>
          <a:p>
            <a:pPr lvl="0" algn="l">
              <a:buClrTx/>
              <a:buSzTx/>
            </a:pPr>
            <a:endParaRPr lang="zh-CN" altLang="en-US" sz="2800" dirty="0">
              <a:latin typeface="华文宋体" panose="02010600040101010101" charset="-122"/>
              <a:ea typeface="华文宋体" panose="02010600040101010101" charset="-122"/>
              <a:sym typeface="+mn-ea"/>
            </a:endParaRPr>
          </a:p>
          <a:p>
            <a:pPr lvl="0" algn="l">
              <a:buClrTx/>
              <a:buSzTx/>
            </a:pPr>
            <a:endParaRPr lang="zh-CN" altLang="en-US" sz="2800" dirty="0">
              <a:latin typeface="华文宋体" panose="02010600040101010101" charset="-122"/>
              <a:ea typeface="华文宋体"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024120" y="4130040"/>
            <a:ext cx="4072255" cy="2768600"/>
          </a:xfrm>
          <a:prstGeom prst="rect">
            <a:avLst/>
          </a:prstGeom>
        </p:spPr>
      </p:pic>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grpSp>
        <p:nvGrpSpPr>
          <p:cNvPr id="10246" name="Group 8"/>
          <p:cNvGrpSpPr>
            <a:grpSpLocks noChangeAspect="1"/>
          </p:cNvGrpSpPr>
          <p:nvPr/>
        </p:nvGrpSpPr>
        <p:grpSpPr>
          <a:xfrm>
            <a:off x="-33020" y="1242060"/>
            <a:ext cx="5593715" cy="3566795"/>
            <a:chOff x="864" y="1242"/>
            <a:chExt cx="4158" cy="2651"/>
          </a:xfrm>
        </p:grpSpPr>
        <p:sp>
          <p:nvSpPr>
            <p:cNvPr id="10247" name="AutoShape 7"/>
            <p:cNvSpPr>
              <a:spLocks noChangeAspect="1" noTextEdit="1"/>
            </p:cNvSpPr>
            <p:nvPr/>
          </p:nvSpPr>
          <p:spPr>
            <a:xfrm>
              <a:off x="864" y="1242"/>
              <a:ext cx="4158" cy="2651"/>
            </a:xfrm>
            <a:prstGeom prst="rect">
              <a:avLst/>
            </a:prstGeom>
            <a:noFill/>
            <a:ln w="9525">
              <a:noFill/>
            </a:ln>
          </p:spPr>
          <p:txBody>
            <a:bodyPr/>
            <a:p>
              <a:endParaRPr lang="zh-CN" altLang="en-US" sz="1800"/>
            </a:p>
          </p:txBody>
        </p:sp>
        <p:sp>
          <p:nvSpPr>
            <p:cNvPr id="10248" name="Freeform 9"/>
            <p:cNvSpPr/>
            <p:nvPr/>
          </p:nvSpPr>
          <p:spPr>
            <a:xfrm>
              <a:off x="1391" y="1306"/>
              <a:ext cx="93" cy="160"/>
            </a:xfrm>
            <a:custGeom>
              <a:avLst/>
              <a:gdLst/>
              <a:ahLst/>
              <a:cxnLst>
                <a:cxn ang="0">
                  <a:pos x="47" y="0"/>
                </a:cxn>
                <a:cxn ang="0">
                  <a:pos x="93" y="160"/>
                </a:cxn>
                <a:cxn ang="0">
                  <a:pos x="0" y="160"/>
                </a:cxn>
                <a:cxn ang="0">
                  <a:pos x="47" y="0"/>
                </a:cxn>
              </a:cxnLst>
              <a:pathLst>
                <a:path w="93" h="160">
                  <a:moveTo>
                    <a:pt x="47" y="0"/>
                  </a:moveTo>
                  <a:lnTo>
                    <a:pt x="93" y="160"/>
                  </a:lnTo>
                  <a:lnTo>
                    <a:pt x="0" y="160"/>
                  </a:lnTo>
                  <a:lnTo>
                    <a:pt x="47" y="0"/>
                  </a:lnTo>
                  <a:close/>
                </a:path>
              </a:pathLst>
            </a:custGeom>
            <a:solidFill>
              <a:srgbClr val="000000">
                <a:alpha val="100000"/>
              </a:srgbClr>
            </a:solidFill>
            <a:ln w="9525">
              <a:noFill/>
            </a:ln>
          </p:spPr>
          <p:txBody>
            <a:bodyPr/>
            <a:p>
              <a:endParaRPr lang="zh-CN" altLang="en-US" sz="1800"/>
            </a:p>
          </p:txBody>
        </p:sp>
        <p:sp>
          <p:nvSpPr>
            <p:cNvPr id="10249" name="Line 10"/>
            <p:cNvSpPr/>
            <p:nvPr/>
          </p:nvSpPr>
          <p:spPr>
            <a:xfrm>
              <a:off x="1438" y="1466"/>
              <a:ext cx="0" cy="2195"/>
            </a:xfrm>
            <a:prstGeom prst="line">
              <a:avLst/>
            </a:prstGeom>
            <a:ln w="47625" cap="flat" cmpd="sng">
              <a:solidFill>
                <a:srgbClr val="000000"/>
              </a:solidFill>
              <a:prstDash val="solid"/>
              <a:headEnd type="none" w="med" len="med"/>
              <a:tailEnd type="none" w="med" len="med"/>
            </a:ln>
          </p:spPr>
        </p:sp>
        <p:sp>
          <p:nvSpPr>
            <p:cNvPr id="10250" name="Freeform 11"/>
            <p:cNvSpPr/>
            <p:nvPr/>
          </p:nvSpPr>
          <p:spPr>
            <a:xfrm>
              <a:off x="4839" y="3611"/>
              <a:ext cx="151" cy="98"/>
            </a:xfrm>
            <a:custGeom>
              <a:avLst/>
              <a:gdLst/>
              <a:ahLst/>
              <a:cxnLst>
                <a:cxn ang="0">
                  <a:pos x="151" y="50"/>
                </a:cxn>
                <a:cxn ang="0">
                  <a:pos x="0" y="98"/>
                </a:cxn>
                <a:cxn ang="0">
                  <a:pos x="0" y="0"/>
                </a:cxn>
                <a:cxn ang="0">
                  <a:pos x="151" y="50"/>
                </a:cxn>
              </a:cxnLst>
              <a:pathLst>
                <a:path w="151" h="98">
                  <a:moveTo>
                    <a:pt x="151" y="50"/>
                  </a:moveTo>
                  <a:lnTo>
                    <a:pt x="0" y="98"/>
                  </a:lnTo>
                  <a:lnTo>
                    <a:pt x="0" y="0"/>
                  </a:lnTo>
                  <a:lnTo>
                    <a:pt x="151" y="50"/>
                  </a:lnTo>
                  <a:close/>
                </a:path>
              </a:pathLst>
            </a:custGeom>
            <a:solidFill>
              <a:srgbClr val="000000">
                <a:alpha val="100000"/>
              </a:srgbClr>
            </a:solidFill>
            <a:ln w="9525">
              <a:noFill/>
            </a:ln>
          </p:spPr>
          <p:txBody>
            <a:bodyPr/>
            <a:p>
              <a:endParaRPr lang="zh-CN" altLang="en-US" sz="1800"/>
            </a:p>
          </p:txBody>
        </p:sp>
        <p:sp>
          <p:nvSpPr>
            <p:cNvPr id="10251" name="Line 12"/>
            <p:cNvSpPr/>
            <p:nvPr/>
          </p:nvSpPr>
          <p:spPr>
            <a:xfrm>
              <a:off x="1472" y="3661"/>
              <a:ext cx="3369" cy="0"/>
            </a:xfrm>
            <a:prstGeom prst="line">
              <a:avLst/>
            </a:prstGeom>
            <a:ln w="47625" cap="flat" cmpd="sng">
              <a:solidFill>
                <a:srgbClr val="000000"/>
              </a:solidFill>
              <a:prstDash val="solid"/>
              <a:headEnd type="none" w="med" len="med"/>
              <a:tailEnd type="none" w="med" len="med"/>
            </a:ln>
          </p:spPr>
        </p:sp>
        <p:sp>
          <p:nvSpPr>
            <p:cNvPr id="10252" name="Arc 13"/>
            <p:cNvSpPr/>
            <p:nvPr/>
          </p:nvSpPr>
          <p:spPr>
            <a:xfrm>
              <a:off x="1523" y="1288"/>
              <a:ext cx="1072" cy="2213"/>
            </a:xfrm>
            <a:custGeom>
              <a:avLst/>
              <a:gdLst/>
              <a:ahLst/>
              <a:cxnLst>
                <a:cxn ang="0">
                  <a:pos x="3" y="23"/>
                </a:cxn>
                <a:cxn ang="0">
                  <a:pos x="0" y="0"/>
                </a:cxn>
                <a:cxn ang="0">
                  <a:pos x="3" y="23"/>
                </a:cxn>
                <a:cxn ang="0">
                  <a:pos x="0" y="0"/>
                </a:cxn>
                <a:cxn ang="0">
                  <a:pos x="3" y="0"/>
                </a:cxn>
                <a:cxn ang="0">
                  <a:pos x="3" y="23"/>
                </a:cxn>
              </a:cxnLst>
              <a:pathLst>
                <a:path w="21600" h="21600" fill="none">
                  <a:moveTo>
                    <a:pt x="21580" y="21599"/>
                  </a:moveTo>
                  <a:cubicBezTo>
                    <a:pt x="9658" y="21588"/>
                    <a:pt x="0" y="11921"/>
                    <a:pt x="0" y="0"/>
                  </a:cubicBezTo>
                </a:path>
                <a:path w="21600" h="21600" stroke="0">
                  <a:moveTo>
                    <a:pt x="21580" y="21599"/>
                  </a:moveTo>
                  <a:cubicBezTo>
                    <a:pt x="9658" y="21588"/>
                    <a:pt x="0" y="11921"/>
                    <a:pt x="0" y="0"/>
                  </a:cubicBezTo>
                  <a:lnTo>
                    <a:pt x="21600" y="0"/>
                  </a:lnTo>
                  <a:lnTo>
                    <a:pt x="21580" y="21599"/>
                  </a:lnTo>
                  <a:close/>
                </a:path>
              </a:pathLst>
            </a:custGeom>
            <a:noFill/>
            <a:ln w="47625" cap="flat" cmpd="sng">
              <a:solidFill>
                <a:srgbClr val="000000">
                  <a:alpha val="100000"/>
                </a:srgbClr>
              </a:solidFill>
              <a:prstDash val="solid"/>
              <a:round/>
              <a:headEnd type="none" w="med" len="med"/>
              <a:tailEnd type="none" w="med" len="med"/>
            </a:ln>
          </p:spPr>
          <p:txBody>
            <a:bodyPr/>
            <a:p>
              <a:endParaRPr lang="zh-CN" altLang="en-US" sz="1800"/>
            </a:p>
          </p:txBody>
        </p:sp>
        <p:sp>
          <p:nvSpPr>
            <p:cNvPr id="10253" name="Line 14"/>
            <p:cNvSpPr/>
            <p:nvPr/>
          </p:nvSpPr>
          <p:spPr>
            <a:xfrm>
              <a:off x="2577" y="3499"/>
              <a:ext cx="1412" cy="0"/>
            </a:xfrm>
            <a:prstGeom prst="line">
              <a:avLst/>
            </a:prstGeom>
            <a:ln w="47625" cap="flat" cmpd="sng">
              <a:solidFill>
                <a:srgbClr val="000000"/>
              </a:solidFill>
              <a:prstDash val="solid"/>
              <a:headEnd type="none" w="med" len="med"/>
              <a:tailEnd type="none" w="med" len="med"/>
            </a:ln>
          </p:spPr>
        </p:sp>
        <p:sp>
          <p:nvSpPr>
            <p:cNvPr id="10254" name="Rectangle 15"/>
            <p:cNvSpPr/>
            <p:nvPr/>
          </p:nvSpPr>
          <p:spPr>
            <a:xfrm>
              <a:off x="4043" y="3397"/>
              <a:ext cx="582" cy="16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400" dirty="0">
                  <a:latin typeface="宋体" panose="02010600030101010101" pitchFamily="2" charset="-122"/>
                  <a:ea typeface="宋体" panose="02010600030101010101" pitchFamily="2" charset="-122"/>
                </a:rPr>
                <a:t>理想曲线</a:t>
              </a:r>
              <a:endParaRPr lang="zh-CN" altLang="en-US" sz="1400" dirty="0">
                <a:latin typeface="宋体" panose="02010600030101010101" pitchFamily="2" charset="-122"/>
                <a:ea typeface="宋体" panose="02010600030101010101" pitchFamily="2" charset="-122"/>
              </a:endParaRPr>
            </a:p>
          </p:txBody>
        </p:sp>
        <p:sp>
          <p:nvSpPr>
            <p:cNvPr id="10255" name="Arc 16"/>
            <p:cNvSpPr/>
            <p:nvPr/>
          </p:nvSpPr>
          <p:spPr>
            <a:xfrm>
              <a:off x="1642" y="1288"/>
              <a:ext cx="1085" cy="1925"/>
            </a:xfrm>
            <a:custGeom>
              <a:avLst/>
              <a:gdLst/>
              <a:ahLst/>
              <a:cxnLst>
                <a:cxn ang="0">
                  <a:pos x="3" y="15"/>
                </a:cxn>
                <a:cxn ang="0">
                  <a:pos x="0" y="0"/>
                </a:cxn>
                <a:cxn ang="0">
                  <a:pos x="3" y="15"/>
                </a:cxn>
                <a:cxn ang="0">
                  <a:pos x="0" y="0"/>
                </a:cxn>
                <a:cxn ang="0">
                  <a:pos x="3" y="0"/>
                </a:cxn>
                <a:cxn ang="0">
                  <a:pos x="3" y="15"/>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23813" cap="flat" cmpd="sng">
              <a:solidFill>
                <a:srgbClr val="000000">
                  <a:alpha val="100000"/>
                </a:srgbClr>
              </a:solidFill>
              <a:prstDash val="solid"/>
              <a:round/>
              <a:headEnd type="none" w="med" len="med"/>
              <a:tailEnd type="none" w="med" len="med"/>
            </a:ln>
          </p:spPr>
          <p:txBody>
            <a:bodyPr/>
            <a:p>
              <a:endParaRPr lang="zh-CN" altLang="en-US" sz="1800"/>
            </a:p>
          </p:txBody>
        </p:sp>
        <p:sp>
          <p:nvSpPr>
            <p:cNvPr id="10256" name="Line 17"/>
            <p:cNvSpPr/>
            <p:nvPr/>
          </p:nvSpPr>
          <p:spPr>
            <a:xfrm flipV="1">
              <a:off x="2764" y="1666"/>
              <a:ext cx="0" cy="1528"/>
            </a:xfrm>
            <a:prstGeom prst="line">
              <a:avLst/>
            </a:prstGeom>
            <a:ln w="23813" cap="flat" cmpd="sng">
              <a:solidFill>
                <a:srgbClr val="000000"/>
              </a:solidFill>
              <a:prstDash val="solid"/>
              <a:headEnd type="none" w="med" len="med"/>
              <a:tailEnd type="none" w="med" len="med"/>
            </a:ln>
          </p:spPr>
        </p:sp>
        <p:sp>
          <p:nvSpPr>
            <p:cNvPr id="10257" name="Arc 18"/>
            <p:cNvSpPr/>
            <p:nvPr/>
          </p:nvSpPr>
          <p:spPr>
            <a:xfrm>
              <a:off x="2764" y="1666"/>
              <a:ext cx="588" cy="1368"/>
            </a:xfrm>
            <a:custGeom>
              <a:avLst/>
              <a:gdLst/>
              <a:ahLst/>
              <a:cxnLst>
                <a:cxn ang="0">
                  <a:pos x="0" y="6"/>
                </a:cxn>
                <a:cxn ang="0">
                  <a:pos x="0" y="0"/>
                </a:cxn>
                <a:cxn ang="0">
                  <a:pos x="0" y="6"/>
                </a:cxn>
                <a:cxn ang="0">
                  <a:pos x="0" y="0"/>
                </a:cxn>
                <a:cxn ang="0">
                  <a:pos x="0" y="0"/>
                </a:cxn>
                <a:cxn ang="0">
                  <a:pos x="0" y="6"/>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23813" cap="flat" cmpd="sng">
              <a:solidFill>
                <a:srgbClr val="000000">
                  <a:alpha val="100000"/>
                </a:srgbClr>
              </a:solidFill>
              <a:prstDash val="solid"/>
              <a:round/>
              <a:headEnd type="none" w="med" len="med"/>
              <a:tailEnd type="none" w="med" len="med"/>
            </a:ln>
          </p:spPr>
          <p:txBody>
            <a:bodyPr/>
            <a:p>
              <a:endParaRPr lang="zh-CN" altLang="en-US" sz="1800"/>
            </a:p>
          </p:txBody>
        </p:sp>
        <p:sp>
          <p:nvSpPr>
            <p:cNvPr id="10258" name="Line 19"/>
            <p:cNvSpPr/>
            <p:nvPr/>
          </p:nvSpPr>
          <p:spPr>
            <a:xfrm flipV="1">
              <a:off x="3360" y="1594"/>
              <a:ext cx="0" cy="1438"/>
            </a:xfrm>
            <a:prstGeom prst="line">
              <a:avLst/>
            </a:prstGeom>
            <a:ln w="23813" cap="flat" cmpd="sng">
              <a:solidFill>
                <a:srgbClr val="000000"/>
              </a:solidFill>
              <a:prstDash val="solid"/>
              <a:headEnd type="none" w="med" len="med"/>
              <a:tailEnd type="none" w="med" len="med"/>
            </a:ln>
          </p:spPr>
        </p:sp>
        <p:sp>
          <p:nvSpPr>
            <p:cNvPr id="10259" name="Arc 20"/>
            <p:cNvSpPr/>
            <p:nvPr/>
          </p:nvSpPr>
          <p:spPr>
            <a:xfrm>
              <a:off x="3359" y="1594"/>
              <a:ext cx="594" cy="1224"/>
            </a:xfrm>
            <a:custGeom>
              <a:avLst/>
              <a:gdLst/>
              <a:ahLst/>
              <a:cxnLst>
                <a:cxn ang="0">
                  <a:pos x="0" y="4"/>
                </a:cxn>
                <a:cxn ang="0">
                  <a:pos x="0" y="0"/>
                </a:cxn>
                <a:cxn ang="0">
                  <a:pos x="0" y="4"/>
                </a:cxn>
                <a:cxn ang="0">
                  <a:pos x="0" y="0"/>
                </a:cxn>
                <a:cxn ang="0">
                  <a:pos x="0" y="0"/>
                </a:cxn>
                <a:cxn ang="0">
                  <a:pos x="0" y="4"/>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23813" cap="flat" cmpd="sng">
              <a:solidFill>
                <a:srgbClr val="000000">
                  <a:alpha val="100000"/>
                </a:srgbClr>
              </a:solidFill>
              <a:prstDash val="solid"/>
              <a:round/>
              <a:headEnd type="none" w="med" len="med"/>
              <a:tailEnd type="none" w="med" len="med"/>
            </a:ln>
          </p:spPr>
          <p:txBody>
            <a:bodyPr/>
            <a:p>
              <a:endParaRPr lang="zh-CN" altLang="en-US" sz="1800"/>
            </a:p>
          </p:txBody>
        </p:sp>
        <p:sp>
          <p:nvSpPr>
            <p:cNvPr id="10260" name="Line 21"/>
            <p:cNvSpPr/>
            <p:nvPr/>
          </p:nvSpPr>
          <p:spPr>
            <a:xfrm flipV="1">
              <a:off x="3955" y="1522"/>
              <a:ext cx="0" cy="1294"/>
            </a:xfrm>
            <a:prstGeom prst="line">
              <a:avLst/>
            </a:prstGeom>
            <a:ln w="23813" cap="flat" cmpd="sng">
              <a:solidFill>
                <a:srgbClr val="000000"/>
              </a:solidFill>
              <a:prstDash val="solid"/>
              <a:headEnd type="none" w="med" len="med"/>
              <a:tailEnd type="none" w="med" len="med"/>
            </a:ln>
          </p:spPr>
        </p:sp>
        <p:sp>
          <p:nvSpPr>
            <p:cNvPr id="10261" name="Arc 22"/>
            <p:cNvSpPr/>
            <p:nvPr/>
          </p:nvSpPr>
          <p:spPr>
            <a:xfrm>
              <a:off x="3954" y="1522"/>
              <a:ext cx="562" cy="1026"/>
            </a:xfrm>
            <a:custGeom>
              <a:avLst/>
              <a:gdLst/>
              <a:ahLst/>
              <a:cxnLst>
                <a:cxn ang="0">
                  <a:pos x="0" y="2"/>
                </a:cxn>
                <a:cxn ang="0">
                  <a:pos x="0" y="0"/>
                </a:cxn>
                <a:cxn ang="0">
                  <a:pos x="0" y="2"/>
                </a:cxn>
                <a:cxn ang="0">
                  <a:pos x="0" y="0"/>
                </a:cxn>
                <a:cxn ang="0">
                  <a:pos x="0" y="0"/>
                </a:cxn>
                <a:cxn ang="0">
                  <a:pos x="0" y="2"/>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23813" cap="flat" cmpd="sng">
              <a:solidFill>
                <a:srgbClr val="000000">
                  <a:alpha val="100000"/>
                </a:srgbClr>
              </a:solidFill>
              <a:prstDash val="solid"/>
              <a:round/>
              <a:headEnd type="none" w="med" len="med"/>
              <a:tailEnd type="none" w="med" len="med"/>
            </a:ln>
          </p:spPr>
          <p:txBody>
            <a:bodyPr/>
            <a:p>
              <a:endParaRPr lang="zh-CN" altLang="en-US" sz="1800"/>
            </a:p>
          </p:txBody>
        </p:sp>
        <p:sp>
          <p:nvSpPr>
            <p:cNvPr id="10262" name="Rectangle 23"/>
            <p:cNvSpPr/>
            <p:nvPr/>
          </p:nvSpPr>
          <p:spPr>
            <a:xfrm>
              <a:off x="2164" y="2542"/>
              <a:ext cx="291" cy="16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400" dirty="0">
                  <a:solidFill>
                    <a:srgbClr val="000000"/>
                  </a:solidFill>
                  <a:latin typeface="宋体" panose="02010600030101010101" pitchFamily="2" charset="-122"/>
                  <a:ea typeface="宋体" panose="02010600030101010101" pitchFamily="2" charset="-122"/>
                </a:rPr>
                <a:t>变更</a:t>
              </a:r>
              <a:endParaRPr lang="zh-CN" altLang="en-US" sz="1400" dirty="0">
                <a:solidFill>
                  <a:srgbClr val="000000"/>
                </a:solidFill>
                <a:latin typeface="宋体" panose="02010600030101010101" pitchFamily="2" charset="-122"/>
                <a:ea typeface="宋体" panose="02010600030101010101" pitchFamily="2" charset="-122"/>
              </a:endParaRPr>
            </a:p>
          </p:txBody>
        </p:sp>
        <p:sp>
          <p:nvSpPr>
            <p:cNvPr id="10263" name="Line 24"/>
            <p:cNvSpPr/>
            <p:nvPr/>
          </p:nvSpPr>
          <p:spPr>
            <a:xfrm>
              <a:off x="2475" y="2744"/>
              <a:ext cx="272" cy="450"/>
            </a:xfrm>
            <a:prstGeom prst="line">
              <a:avLst/>
            </a:prstGeom>
            <a:ln w="14288" cap="flat" cmpd="sng">
              <a:solidFill>
                <a:srgbClr val="000000"/>
              </a:solidFill>
              <a:prstDash val="solid"/>
              <a:headEnd type="none" w="med" len="med"/>
              <a:tailEnd type="none" w="med" len="med"/>
            </a:ln>
          </p:spPr>
        </p:sp>
        <p:sp>
          <p:nvSpPr>
            <p:cNvPr id="10264" name="Rectangle 25"/>
            <p:cNvSpPr/>
            <p:nvPr/>
          </p:nvSpPr>
          <p:spPr>
            <a:xfrm>
              <a:off x="4110" y="2806"/>
              <a:ext cx="582" cy="16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400" dirty="0">
                  <a:solidFill>
                    <a:srgbClr val="000000"/>
                  </a:solidFill>
                  <a:latin typeface="宋体" panose="02010600030101010101" pitchFamily="2" charset="-122"/>
                  <a:ea typeface="宋体" panose="02010600030101010101" pitchFamily="2" charset="-122"/>
                </a:rPr>
                <a:t>实际曲线</a:t>
              </a:r>
              <a:endParaRPr lang="zh-CN" altLang="en-US" sz="1400" dirty="0">
                <a:solidFill>
                  <a:srgbClr val="000000"/>
                </a:solidFill>
                <a:latin typeface="宋体" panose="02010600030101010101" pitchFamily="2" charset="-122"/>
                <a:ea typeface="宋体" panose="02010600030101010101" pitchFamily="2" charset="-122"/>
              </a:endParaRPr>
            </a:p>
          </p:txBody>
        </p:sp>
        <p:sp>
          <p:nvSpPr>
            <p:cNvPr id="10265" name="Freeform 26"/>
            <p:cNvSpPr/>
            <p:nvPr/>
          </p:nvSpPr>
          <p:spPr>
            <a:xfrm>
              <a:off x="2764" y="2385"/>
              <a:ext cx="1956" cy="827"/>
            </a:xfrm>
            <a:custGeom>
              <a:avLst/>
              <a:gdLst/>
              <a:ahLst/>
              <a:cxnLst>
                <a:cxn ang="0">
                  <a:pos x="0" y="827"/>
                </a:cxn>
                <a:cxn ang="0">
                  <a:pos x="42" y="821"/>
                </a:cxn>
                <a:cxn ang="0">
                  <a:pos x="82" y="815"/>
                </a:cxn>
                <a:cxn ang="0">
                  <a:pos x="118" y="811"/>
                </a:cxn>
                <a:cxn ang="0">
                  <a:pos x="152" y="805"/>
                </a:cxn>
                <a:cxn ang="0">
                  <a:pos x="184" y="799"/>
                </a:cxn>
                <a:cxn ang="0">
                  <a:pos x="214" y="793"/>
                </a:cxn>
                <a:cxn ang="0">
                  <a:pos x="240" y="787"/>
                </a:cxn>
                <a:cxn ang="0">
                  <a:pos x="267" y="783"/>
                </a:cxn>
                <a:cxn ang="0">
                  <a:pos x="291" y="777"/>
                </a:cxn>
                <a:cxn ang="0">
                  <a:pos x="318" y="769"/>
                </a:cxn>
                <a:cxn ang="0">
                  <a:pos x="346" y="761"/>
                </a:cxn>
                <a:cxn ang="0">
                  <a:pos x="378" y="751"/>
                </a:cxn>
                <a:cxn ang="0">
                  <a:pos x="410" y="741"/>
                </a:cxn>
                <a:cxn ang="0">
                  <a:pos x="446" y="729"/>
                </a:cxn>
                <a:cxn ang="0">
                  <a:pos x="484" y="717"/>
                </a:cxn>
                <a:cxn ang="0">
                  <a:pos x="522" y="703"/>
                </a:cxn>
                <a:cxn ang="0">
                  <a:pos x="605" y="675"/>
                </a:cxn>
                <a:cxn ang="0">
                  <a:pos x="688" y="645"/>
                </a:cxn>
                <a:cxn ang="0">
                  <a:pos x="775" y="613"/>
                </a:cxn>
                <a:cxn ang="0">
                  <a:pos x="864" y="581"/>
                </a:cxn>
                <a:cxn ang="0">
                  <a:pos x="909" y="565"/>
                </a:cxn>
                <a:cxn ang="0">
                  <a:pos x="953" y="547"/>
                </a:cxn>
                <a:cxn ang="0">
                  <a:pos x="994" y="533"/>
                </a:cxn>
                <a:cxn ang="0">
                  <a:pos x="1036" y="517"/>
                </a:cxn>
                <a:cxn ang="0">
                  <a:pos x="1075" y="501"/>
                </a:cxn>
                <a:cxn ang="0">
                  <a:pos x="1113" y="487"/>
                </a:cxn>
                <a:cxn ang="0">
                  <a:pos x="1151" y="471"/>
                </a:cxn>
                <a:cxn ang="0">
                  <a:pos x="1187" y="457"/>
                </a:cxn>
                <a:cxn ang="0">
                  <a:pos x="1223" y="443"/>
                </a:cxn>
                <a:cxn ang="0">
                  <a:pos x="1261" y="427"/>
                </a:cxn>
                <a:cxn ang="0">
                  <a:pos x="1298" y="411"/>
                </a:cxn>
                <a:cxn ang="0">
                  <a:pos x="1336" y="393"/>
                </a:cxn>
                <a:cxn ang="0">
                  <a:pos x="1376" y="375"/>
                </a:cxn>
                <a:cxn ang="0">
                  <a:pos x="1417" y="355"/>
                </a:cxn>
                <a:cxn ang="0">
                  <a:pos x="1457" y="335"/>
                </a:cxn>
                <a:cxn ang="0">
                  <a:pos x="1500" y="313"/>
                </a:cxn>
                <a:cxn ang="0">
                  <a:pos x="1521" y="301"/>
                </a:cxn>
                <a:cxn ang="0">
                  <a:pos x="1544" y="287"/>
                </a:cxn>
                <a:cxn ang="0">
                  <a:pos x="1568" y="275"/>
                </a:cxn>
                <a:cxn ang="0">
                  <a:pos x="1593" y="259"/>
                </a:cxn>
                <a:cxn ang="0">
                  <a:pos x="1618" y="243"/>
                </a:cxn>
                <a:cxn ang="0">
                  <a:pos x="1644" y="227"/>
                </a:cxn>
                <a:cxn ang="0">
                  <a:pos x="1672" y="209"/>
                </a:cxn>
                <a:cxn ang="0">
                  <a:pos x="1699" y="189"/>
                </a:cxn>
                <a:cxn ang="0">
                  <a:pos x="1729" y="170"/>
                </a:cxn>
                <a:cxn ang="0">
                  <a:pos x="1757" y="148"/>
                </a:cxn>
                <a:cxn ang="0">
                  <a:pos x="1789" y="126"/>
                </a:cxn>
                <a:cxn ang="0">
                  <a:pos x="1820" y="104"/>
                </a:cxn>
                <a:cxn ang="0">
                  <a:pos x="1854" y="80"/>
                </a:cxn>
                <a:cxn ang="0">
                  <a:pos x="1886" y="54"/>
                </a:cxn>
                <a:cxn ang="0">
                  <a:pos x="1920" y="28"/>
                </a:cxn>
                <a:cxn ang="0">
                  <a:pos x="1956" y="0"/>
                </a:cxn>
              </a:cxnLst>
              <a:pathLst>
                <a:path w="1956" h="827">
                  <a:moveTo>
                    <a:pt x="0" y="827"/>
                  </a:moveTo>
                  <a:lnTo>
                    <a:pt x="42" y="821"/>
                  </a:lnTo>
                  <a:lnTo>
                    <a:pt x="82" y="815"/>
                  </a:lnTo>
                  <a:lnTo>
                    <a:pt x="118" y="811"/>
                  </a:lnTo>
                  <a:lnTo>
                    <a:pt x="152" y="805"/>
                  </a:lnTo>
                  <a:lnTo>
                    <a:pt x="184" y="799"/>
                  </a:lnTo>
                  <a:lnTo>
                    <a:pt x="214" y="793"/>
                  </a:lnTo>
                  <a:lnTo>
                    <a:pt x="240" y="787"/>
                  </a:lnTo>
                  <a:lnTo>
                    <a:pt x="267" y="783"/>
                  </a:lnTo>
                  <a:lnTo>
                    <a:pt x="291" y="777"/>
                  </a:lnTo>
                  <a:lnTo>
                    <a:pt x="318" y="769"/>
                  </a:lnTo>
                  <a:lnTo>
                    <a:pt x="346" y="761"/>
                  </a:lnTo>
                  <a:lnTo>
                    <a:pt x="378" y="751"/>
                  </a:lnTo>
                  <a:lnTo>
                    <a:pt x="410" y="741"/>
                  </a:lnTo>
                  <a:lnTo>
                    <a:pt x="446" y="729"/>
                  </a:lnTo>
                  <a:lnTo>
                    <a:pt x="484" y="717"/>
                  </a:lnTo>
                  <a:lnTo>
                    <a:pt x="522" y="703"/>
                  </a:lnTo>
                  <a:lnTo>
                    <a:pt x="605" y="675"/>
                  </a:lnTo>
                  <a:lnTo>
                    <a:pt x="688" y="645"/>
                  </a:lnTo>
                  <a:lnTo>
                    <a:pt x="775" y="613"/>
                  </a:lnTo>
                  <a:lnTo>
                    <a:pt x="864" y="581"/>
                  </a:lnTo>
                  <a:lnTo>
                    <a:pt x="909" y="565"/>
                  </a:lnTo>
                  <a:lnTo>
                    <a:pt x="953" y="547"/>
                  </a:lnTo>
                  <a:lnTo>
                    <a:pt x="994" y="533"/>
                  </a:lnTo>
                  <a:lnTo>
                    <a:pt x="1036" y="517"/>
                  </a:lnTo>
                  <a:lnTo>
                    <a:pt x="1075" y="501"/>
                  </a:lnTo>
                  <a:lnTo>
                    <a:pt x="1113" y="487"/>
                  </a:lnTo>
                  <a:lnTo>
                    <a:pt x="1151" y="471"/>
                  </a:lnTo>
                  <a:lnTo>
                    <a:pt x="1187" y="457"/>
                  </a:lnTo>
                  <a:lnTo>
                    <a:pt x="1223" y="443"/>
                  </a:lnTo>
                  <a:lnTo>
                    <a:pt x="1261" y="427"/>
                  </a:lnTo>
                  <a:lnTo>
                    <a:pt x="1298" y="411"/>
                  </a:lnTo>
                  <a:lnTo>
                    <a:pt x="1336" y="393"/>
                  </a:lnTo>
                  <a:lnTo>
                    <a:pt x="1376" y="375"/>
                  </a:lnTo>
                  <a:lnTo>
                    <a:pt x="1417" y="355"/>
                  </a:lnTo>
                  <a:lnTo>
                    <a:pt x="1457" y="335"/>
                  </a:lnTo>
                  <a:lnTo>
                    <a:pt x="1500" y="313"/>
                  </a:lnTo>
                  <a:lnTo>
                    <a:pt x="1521" y="301"/>
                  </a:lnTo>
                  <a:lnTo>
                    <a:pt x="1544" y="287"/>
                  </a:lnTo>
                  <a:lnTo>
                    <a:pt x="1568" y="275"/>
                  </a:lnTo>
                  <a:lnTo>
                    <a:pt x="1593" y="259"/>
                  </a:lnTo>
                  <a:lnTo>
                    <a:pt x="1618" y="243"/>
                  </a:lnTo>
                  <a:lnTo>
                    <a:pt x="1644" y="227"/>
                  </a:lnTo>
                  <a:lnTo>
                    <a:pt x="1672" y="209"/>
                  </a:lnTo>
                  <a:lnTo>
                    <a:pt x="1699" y="189"/>
                  </a:lnTo>
                  <a:lnTo>
                    <a:pt x="1729" y="170"/>
                  </a:lnTo>
                  <a:lnTo>
                    <a:pt x="1757" y="148"/>
                  </a:lnTo>
                  <a:lnTo>
                    <a:pt x="1789" y="126"/>
                  </a:lnTo>
                  <a:lnTo>
                    <a:pt x="1820" y="104"/>
                  </a:lnTo>
                  <a:lnTo>
                    <a:pt x="1854" y="80"/>
                  </a:lnTo>
                  <a:lnTo>
                    <a:pt x="1886" y="54"/>
                  </a:lnTo>
                  <a:lnTo>
                    <a:pt x="1920" y="28"/>
                  </a:lnTo>
                  <a:lnTo>
                    <a:pt x="1956" y="0"/>
                  </a:lnTo>
                </a:path>
              </a:pathLst>
            </a:custGeom>
            <a:noFill/>
            <a:ln w="23813" cap="flat" cmpd="sng">
              <a:solidFill>
                <a:srgbClr val="000000">
                  <a:alpha val="100000"/>
                </a:srgbClr>
              </a:solidFill>
              <a:prstDash val="solid"/>
              <a:round/>
              <a:headEnd type="none" w="med" len="med"/>
              <a:tailEnd type="none" w="med" len="med"/>
            </a:ln>
          </p:spPr>
          <p:txBody>
            <a:bodyPr/>
            <a:p>
              <a:endParaRPr lang="zh-CN" altLang="en-US" sz="1800"/>
            </a:p>
          </p:txBody>
        </p:sp>
        <p:sp>
          <p:nvSpPr>
            <p:cNvPr id="10266" name="Oval 27"/>
            <p:cNvSpPr/>
            <p:nvPr/>
          </p:nvSpPr>
          <p:spPr>
            <a:xfrm>
              <a:off x="2731" y="3176"/>
              <a:ext cx="67" cy="72"/>
            </a:xfrm>
            <a:prstGeom prst="ellipse">
              <a:avLst/>
            </a:prstGeom>
            <a:solidFill>
              <a:srgbClr val="000000"/>
            </a:solidFill>
            <a:ln w="127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endParaRPr lang="zh-CN" altLang="en-US" sz="1800" dirty="0">
                <a:ea typeface="MS PGothic" panose="020B0600070205080204" pitchFamily="34" charset="-128"/>
              </a:endParaRPr>
            </a:p>
          </p:txBody>
        </p:sp>
        <p:sp>
          <p:nvSpPr>
            <p:cNvPr id="10267" name="Rectangle 28"/>
            <p:cNvSpPr/>
            <p:nvPr/>
          </p:nvSpPr>
          <p:spPr>
            <a:xfrm>
              <a:off x="938" y="1571"/>
              <a:ext cx="436" cy="16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400" dirty="0">
                  <a:solidFill>
                    <a:srgbClr val="000000"/>
                  </a:solidFill>
                  <a:latin typeface="宋体" panose="02010600030101010101" pitchFamily="2" charset="-122"/>
                  <a:ea typeface="宋体" panose="02010600030101010101" pitchFamily="2" charset="-122"/>
                </a:rPr>
                <a:t>失效率</a:t>
              </a:r>
              <a:endParaRPr lang="zh-CN" altLang="en-US" sz="1400" dirty="0">
                <a:solidFill>
                  <a:srgbClr val="000000"/>
                </a:solidFill>
                <a:latin typeface="宋体" panose="02010600030101010101" pitchFamily="2" charset="-122"/>
                <a:ea typeface="宋体" panose="02010600030101010101" pitchFamily="2" charset="-122"/>
              </a:endParaRPr>
            </a:p>
          </p:txBody>
        </p:sp>
        <p:sp>
          <p:nvSpPr>
            <p:cNvPr id="10268" name="Rectangle 30"/>
            <p:cNvSpPr/>
            <p:nvPr/>
          </p:nvSpPr>
          <p:spPr>
            <a:xfrm>
              <a:off x="4404" y="3715"/>
              <a:ext cx="291" cy="16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400" dirty="0">
                  <a:latin typeface="宋体" panose="02010600030101010101" pitchFamily="2" charset="-122"/>
                  <a:ea typeface="宋体" panose="02010600030101010101" pitchFamily="2" charset="-122"/>
                </a:rPr>
                <a:t>时间</a:t>
              </a:r>
              <a:endParaRPr lang="zh-CN" altLang="en-US" sz="1400" dirty="0">
                <a:latin typeface="宋体" panose="02010600030101010101" pitchFamily="2" charset="-122"/>
                <a:ea typeface="宋体" panose="02010600030101010101" pitchFamily="2" charset="-122"/>
              </a:endParaRPr>
            </a:p>
          </p:txBody>
        </p:sp>
        <p:sp>
          <p:nvSpPr>
            <p:cNvPr id="10269" name="Rectangle 31"/>
            <p:cNvSpPr/>
            <p:nvPr/>
          </p:nvSpPr>
          <p:spPr>
            <a:xfrm>
              <a:off x="2009" y="1248"/>
              <a:ext cx="565" cy="114"/>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000" dirty="0">
                  <a:solidFill>
                    <a:srgbClr val="000000"/>
                  </a:solidFill>
                  <a:latin typeface="宋体" panose="02010600030101010101" pitchFamily="2" charset="-122"/>
                  <a:ea typeface="宋体" panose="02010600030101010101" pitchFamily="2" charset="-122"/>
                </a:rPr>
                <a:t>由于副作用</a:t>
              </a:r>
              <a:endParaRPr lang="zh-CN" altLang="en-US" sz="1000" dirty="0">
                <a:solidFill>
                  <a:srgbClr val="000000"/>
                </a:solidFill>
                <a:latin typeface="宋体" panose="02010600030101010101" pitchFamily="2" charset="-122"/>
                <a:ea typeface="宋体" panose="02010600030101010101" pitchFamily="2" charset="-122"/>
              </a:endParaRPr>
            </a:p>
          </p:txBody>
        </p:sp>
        <p:sp>
          <p:nvSpPr>
            <p:cNvPr id="10270" name="Rectangle 32"/>
            <p:cNvSpPr/>
            <p:nvPr/>
          </p:nvSpPr>
          <p:spPr>
            <a:xfrm>
              <a:off x="2009" y="1416"/>
              <a:ext cx="792" cy="114"/>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spcBef>
                  <a:spcPct val="0"/>
                </a:spcBef>
                <a:buClrTx/>
                <a:buSzTx/>
                <a:buFont typeface="Arial" panose="020B0604020202020204" pitchFamily="34" charset="0"/>
                <a:buNone/>
              </a:pPr>
              <a:r>
                <a:rPr lang="zh-CN" altLang="en-US" sz="1000" dirty="0">
                  <a:solidFill>
                    <a:srgbClr val="000000"/>
                  </a:solidFill>
                  <a:latin typeface="宋体" panose="02010600030101010101" pitchFamily="2" charset="-122"/>
                  <a:ea typeface="宋体" panose="02010600030101010101" pitchFamily="2" charset="-122"/>
                </a:rPr>
                <a:t>导致失效率提高</a:t>
              </a:r>
              <a:endParaRPr lang="zh-CN" altLang="en-US" sz="1000" dirty="0">
                <a:solidFill>
                  <a:srgbClr val="000000"/>
                </a:solidFill>
                <a:latin typeface="宋体" panose="02010600030101010101" pitchFamily="2" charset="-122"/>
                <a:ea typeface="宋体" panose="02010600030101010101" pitchFamily="2" charset="-122"/>
              </a:endParaRPr>
            </a:p>
          </p:txBody>
        </p:sp>
        <p:sp>
          <p:nvSpPr>
            <p:cNvPr id="10271" name="Line 33"/>
            <p:cNvSpPr/>
            <p:nvPr/>
          </p:nvSpPr>
          <p:spPr>
            <a:xfrm flipH="1" flipV="1">
              <a:off x="2400" y="1568"/>
              <a:ext cx="302" cy="399"/>
            </a:xfrm>
            <a:prstGeom prst="line">
              <a:avLst/>
            </a:prstGeom>
            <a:ln w="14288" cap="flat" cmpd="sng">
              <a:solidFill>
                <a:srgbClr val="000000"/>
              </a:solidFill>
              <a:prstDash val="solid"/>
              <a:headEnd type="none" w="med" len="med"/>
              <a:tailEnd type="none" w="med" len="med"/>
            </a:ln>
          </p:spPr>
        </p:sp>
      </p:grpSp>
      <p:sp>
        <p:nvSpPr>
          <p:cNvPr id="10245" name="Rectangle 3"/>
          <p:cNvSpPr>
            <a:spLocks noGrp="1"/>
          </p:cNvSpPr>
          <p:nvPr/>
        </p:nvSpPr>
        <p:spPr>
          <a:xfrm>
            <a:off x="1294765" y="4784725"/>
            <a:ext cx="2091690" cy="358140"/>
          </a:xfrm>
          <a:prstGeom prst="rect">
            <a:avLst/>
          </a:prstGeom>
          <a:noFill/>
          <a:ln>
            <a:noFill/>
          </a:ln>
        </p:spPr>
        <p:txBody>
          <a:bodyPr vert="horz" wrap="none" lIns="63500" tIns="25400" rIns="63500" bIns="25400" numCol="1" anchor="t" anchorCtr="0" compatLnSpc="1">
            <a:spAutoFit/>
          </a:bodyPr>
          <a:lstStyle>
            <a:lvl1pPr algn="l" rtl="0" eaLnBrk="1" fontAlgn="base" hangingPunct="1">
              <a:spcBef>
                <a:spcPct val="0"/>
              </a:spcBef>
              <a:spcAft>
                <a:spcPct val="0"/>
              </a:spcAft>
              <a:defRPr sz="21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eaLnBrk="1" hangingPunct="1"/>
            <a:r>
              <a:rPr lang="zh-CN" altLang="en-US" sz="2000" dirty="0">
                <a:ea typeface="宋体" panose="02010600030101010101" pitchFamily="2" charset="-122"/>
              </a:rPr>
              <a:t>软件失效曲线图</a:t>
            </a:r>
            <a:endParaRPr lang="zh-CN" altLang="en-US" sz="2000" dirty="0">
              <a:ea typeface="宋体" panose="02010600030101010101" pitchFamily="2" charset="-122"/>
            </a:endParaRPr>
          </a:p>
        </p:txBody>
      </p:sp>
      <p:sp>
        <p:nvSpPr>
          <p:cNvPr id="4" name="文本框 3"/>
          <p:cNvSpPr txBox="1"/>
          <p:nvPr/>
        </p:nvSpPr>
        <p:spPr>
          <a:xfrm>
            <a:off x="6306820" y="3844290"/>
            <a:ext cx="1783080" cy="368300"/>
          </a:xfrm>
          <a:prstGeom prst="rect">
            <a:avLst/>
          </a:prstGeom>
          <a:noFill/>
        </p:spPr>
        <p:txBody>
          <a:bodyPr wrap="none" rtlCol="0" anchor="t">
            <a:spAutoFit/>
          </a:bodyPr>
          <a:p>
            <a:r>
              <a:rPr lang="zh-CN" altLang="en-US" sz="1800" dirty="0">
                <a:ea typeface="宋体" panose="02010600030101010101" pitchFamily="2" charset="-122"/>
                <a:sym typeface="+mn-ea"/>
              </a:rPr>
              <a:t>硬件失效曲线图</a:t>
            </a:r>
            <a:endParaRPr lang="zh-CN" altLang="en-US" sz="1800" dirty="0">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a:xfrm>
            <a:off x="467916" y="1398905"/>
            <a:ext cx="8208168" cy="4895850"/>
          </a:xfrm>
        </p:spPr>
        <p:txBody>
          <a:bodyPr/>
          <a:p>
            <a:pPr eaLnBrk="1" hangingPunct="1"/>
            <a:r>
              <a:rPr lang="zh-CN" altLang="en-US" sz="2400" dirty="0">
                <a:latin typeface="+mn-ea"/>
                <a:ea typeface="+mn-ea"/>
                <a:cs typeface="+mn-ea"/>
                <a:sym typeface="+mn-ea"/>
              </a:rPr>
              <a:t>软件演化和遗留软件</a:t>
            </a:r>
            <a:r>
              <a:rPr lang="en-US" altLang="zh-CN" sz="2400" dirty="0">
                <a:latin typeface="+mn-ea"/>
                <a:ea typeface="+mn-ea"/>
                <a:cs typeface="+mn-ea"/>
                <a:sym typeface="+mn-ea"/>
              </a:rPr>
              <a:t>(Legacy Software)</a:t>
            </a:r>
            <a:endParaRPr lang="en-US" altLang="zh-CN" sz="2400" dirty="0">
              <a:latin typeface="+mn-ea"/>
              <a:ea typeface="+mn-ea"/>
              <a:cs typeface="+mn-ea"/>
              <a:sym typeface="+mn-ea"/>
            </a:endParaRPr>
          </a:p>
          <a:p>
            <a:pPr lvl="1" eaLnBrk="1" hangingPunct="1">
              <a:lnSpc>
                <a:spcPct val="90000"/>
              </a:lnSpc>
              <a:spcBef>
                <a:spcPts val="1000"/>
              </a:spcBef>
            </a:pPr>
            <a:r>
              <a:rPr lang="zh-CN" altLang="en-US" sz="2000" dirty="0">
                <a:ea typeface="宋体" panose="02010600030101010101" pitchFamily="2" charset="-122"/>
                <a:sym typeface="+mn-ea"/>
              </a:rPr>
              <a:t>软件需要进行</a:t>
            </a:r>
            <a:r>
              <a:rPr lang="zh-CN" altLang="en-US" sz="2000" dirty="0">
                <a:solidFill>
                  <a:srgbClr val="FF0000"/>
                </a:solidFill>
                <a:latin typeface="华文琥珀" panose="02010800040101010101" charset="-122"/>
                <a:ea typeface="华文琥珀" panose="02010800040101010101" charset="-122"/>
                <a:sym typeface="+mn-ea"/>
              </a:rPr>
              <a:t>适应性调整</a:t>
            </a:r>
            <a:r>
              <a:rPr lang="zh-CN" altLang="en-US" sz="2000" dirty="0">
                <a:ea typeface="宋体" panose="02010600030101010101" pitchFamily="2" charset="-122"/>
                <a:sym typeface="+mn-ea"/>
              </a:rPr>
              <a:t>，从而可以满足新的计算环境或者技术的需求。</a:t>
            </a:r>
            <a:endParaRPr lang="en-US" altLang="zh-CN" sz="2000" dirty="0">
              <a:ea typeface="宋体" panose="02010600030101010101" pitchFamily="2" charset="-122"/>
            </a:endParaRPr>
          </a:p>
          <a:p>
            <a:pPr lvl="1" eaLnBrk="1" hangingPunct="1">
              <a:lnSpc>
                <a:spcPct val="90000"/>
              </a:lnSpc>
              <a:spcBef>
                <a:spcPts val="1000"/>
              </a:spcBef>
            </a:pPr>
            <a:r>
              <a:rPr lang="zh-CN" altLang="en-US" sz="2000" dirty="0">
                <a:ea typeface="宋体" panose="02010600030101010101" pitchFamily="2" charset="-122"/>
                <a:sym typeface="+mn-ea"/>
              </a:rPr>
              <a:t>软件必须</a:t>
            </a:r>
            <a:r>
              <a:rPr lang="zh-CN" altLang="en-US" sz="2000" dirty="0">
                <a:solidFill>
                  <a:srgbClr val="FF0000"/>
                </a:solidFill>
                <a:latin typeface="华文琥珀" panose="02010800040101010101" charset="-122"/>
                <a:ea typeface="华文琥珀" panose="02010800040101010101" charset="-122"/>
                <a:sym typeface="+mn-ea"/>
              </a:rPr>
              <a:t>升级</a:t>
            </a:r>
            <a:r>
              <a:rPr lang="zh-CN" altLang="en-US" sz="2000" dirty="0">
                <a:ea typeface="宋体" panose="02010600030101010101" pitchFamily="2" charset="-122"/>
                <a:sym typeface="+mn-ea"/>
              </a:rPr>
              <a:t>以实现新的商业需求。</a:t>
            </a:r>
            <a:endParaRPr lang="en-US" altLang="zh-CN" sz="2000" dirty="0">
              <a:ea typeface="宋体" panose="02010600030101010101" pitchFamily="2" charset="-122"/>
            </a:endParaRPr>
          </a:p>
          <a:p>
            <a:pPr lvl="1" eaLnBrk="1" hangingPunct="1">
              <a:lnSpc>
                <a:spcPct val="90000"/>
              </a:lnSpc>
              <a:spcBef>
                <a:spcPts val="1000"/>
              </a:spcBef>
            </a:pPr>
            <a:r>
              <a:rPr lang="zh-CN" altLang="zh-CN" sz="2000" dirty="0">
                <a:latin typeface="宋体" panose="02010600030101010101" pitchFamily="2" charset="-122"/>
                <a:ea typeface="宋体" panose="02010600030101010101" pitchFamily="2" charset="-122"/>
                <a:sym typeface="+mn-ea"/>
              </a:rPr>
              <a:t>软件必须被</a:t>
            </a:r>
            <a:r>
              <a:rPr lang="zh-CN" altLang="en-US" sz="2000" dirty="0">
                <a:solidFill>
                  <a:srgbClr val="FF0000"/>
                </a:solidFill>
                <a:latin typeface="华文琥珀" panose="02010800040101010101" charset="-122"/>
                <a:ea typeface="华文琥珀" panose="02010800040101010101" charset="-122"/>
                <a:sym typeface="+mn-ea"/>
              </a:rPr>
              <a:t>扩展</a:t>
            </a:r>
            <a:r>
              <a:rPr lang="zh-CN" altLang="zh-CN" sz="2000" dirty="0">
                <a:latin typeface="宋体" panose="02010600030101010101" pitchFamily="2" charset="-122"/>
                <a:ea typeface="宋体" panose="02010600030101010101" pitchFamily="2" charset="-122"/>
                <a:sym typeface="+mn-ea"/>
              </a:rPr>
              <a:t>使之具有与更多新的系统和数据库的互操作能力。</a:t>
            </a:r>
            <a:endParaRPr lang="en-US" altLang="zh-CN" sz="2000" dirty="0">
              <a:latin typeface="宋体" panose="02010600030101010101" pitchFamily="2" charset="-122"/>
              <a:ea typeface="宋体" panose="02010600030101010101" pitchFamily="2" charset="-122"/>
            </a:endParaRPr>
          </a:p>
          <a:p>
            <a:pPr lvl="1" eaLnBrk="1" hangingPunct="1">
              <a:lnSpc>
                <a:spcPct val="90000"/>
              </a:lnSpc>
              <a:spcBef>
                <a:spcPts val="1000"/>
              </a:spcBef>
            </a:pPr>
            <a:r>
              <a:rPr lang="zh-CN" altLang="en-US" sz="2000" dirty="0">
                <a:ea typeface="宋体" panose="02010600030101010101" pitchFamily="2" charset="-122"/>
                <a:sym typeface="+mn-ea"/>
              </a:rPr>
              <a:t>软件架构必须进行</a:t>
            </a:r>
            <a:r>
              <a:rPr lang="zh-CN" altLang="en-US" sz="2000" dirty="0">
                <a:solidFill>
                  <a:srgbClr val="FF0000"/>
                </a:solidFill>
                <a:latin typeface="华文琥珀" panose="02010800040101010101" charset="-122"/>
                <a:ea typeface="华文琥珀" panose="02010800040101010101" charset="-122"/>
                <a:sym typeface="+mn-ea"/>
              </a:rPr>
              <a:t>改建</a:t>
            </a:r>
            <a:r>
              <a:rPr lang="zh-CN" altLang="en-US" sz="2000" dirty="0">
                <a:ea typeface="宋体" panose="02010600030101010101" pitchFamily="2" charset="-122"/>
                <a:sym typeface="+mn-ea"/>
              </a:rPr>
              <a:t>使之能适应不断演化的计算环境。</a:t>
            </a:r>
            <a:endParaRPr lang="en-US" altLang="zh-CN" sz="2000" b="1" dirty="0">
              <a:ea typeface="宋体" panose="02010600030101010101" pitchFamily="2" charset="-122"/>
            </a:endParaRPr>
          </a:p>
          <a:p>
            <a:pPr eaLnBrk="1" hangingPunct="1"/>
            <a:endParaRPr lang="en-US" altLang="zh-CN" sz="2000" b="1" dirty="0">
              <a:ea typeface="宋体" panose="02010600030101010101" pitchFamily="2" charset="-122"/>
            </a:endParaRPr>
          </a:p>
        </p:txBody>
      </p:sp>
      <p:sp>
        <p:nvSpPr>
          <p:cNvPr id="4" name="文本框 3"/>
          <p:cNvSpPr txBox="1"/>
          <p:nvPr/>
        </p:nvSpPr>
        <p:spPr>
          <a:xfrm>
            <a:off x="1336040" y="5075555"/>
            <a:ext cx="5669280" cy="460375"/>
          </a:xfrm>
          <a:prstGeom prst="rect">
            <a:avLst/>
          </a:prstGeom>
          <a:noFill/>
        </p:spPr>
        <p:txBody>
          <a:bodyPr wrap="none" rtlCol="0">
            <a:spAutoFit/>
          </a:bodyPr>
          <a:p>
            <a:r>
              <a:rPr lang="zh-CN" altLang="en-US" i="1" u="sng">
                <a:solidFill>
                  <a:srgbClr val="FF0000"/>
                </a:solidFill>
                <a:latin typeface="华文琥珀" panose="02010800040101010101" charset="-122"/>
                <a:ea typeface="华文琥珀" panose="02010800040101010101" charset="-122"/>
              </a:rPr>
              <a:t>软件演化是软件产品不可回避的基本问题</a:t>
            </a:r>
            <a:endParaRPr lang="zh-CN" altLang="en-US" i="1" u="sng">
              <a:solidFill>
                <a:srgbClr val="FF0000"/>
              </a:solidFill>
              <a:latin typeface="华文琥珀" panose="02010800040101010101" charset="-122"/>
              <a:ea typeface="华文琥珀" panose="020108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a:xfrm>
            <a:off x="467916" y="1405255"/>
            <a:ext cx="8208168" cy="4895850"/>
          </a:xfrm>
        </p:spPr>
        <p:txBody>
          <a:bodyPr/>
          <a:p>
            <a:pPr eaLnBrk="1" hangingPunct="1">
              <a:lnSpc>
                <a:spcPct val="90000"/>
              </a:lnSpc>
            </a:pPr>
            <a:r>
              <a:rPr lang="zh-CN" altLang="zh-CN" sz="3200" dirty="0">
                <a:latin typeface="+mj-ea"/>
                <a:ea typeface="+mj-ea"/>
                <a:sym typeface="+mn-ea"/>
              </a:rPr>
              <a:t>软件应用领域</a:t>
            </a:r>
            <a:endParaRPr lang="zh-CN" altLang="en-US" sz="3200" dirty="0">
              <a:latin typeface="+mj-ea"/>
              <a:ea typeface="+mj-ea"/>
              <a:sym typeface="+mn-ea"/>
            </a:endParaRPr>
          </a:p>
          <a:p>
            <a:pPr lvl="1" eaLnBrk="1" hangingPunct="1">
              <a:lnSpc>
                <a:spcPct val="90000"/>
              </a:lnSpc>
            </a:pPr>
            <a:r>
              <a:rPr lang="zh-CN" altLang="en-US" sz="2400" dirty="0">
                <a:ea typeface="宋体" panose="02010600030101010101" pitchFamily="2" charset="-122"/>
                <a:sym typeface="+mn-ea"/>
              </a:rPr>
              <a:t>系统软件</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sym typeface="+mn-ea"/>
              </a:rPr>
              <a:t>应用软件</a:t>
            </a:r>
            <a:endParaRPr lang="en-US" altLang="zh-CN" sz="2400" dirty="0">
              <a:ea typeface="宋体" panose="02010600030101010101" pitchFamily="2" charset="-122"/>
            </a:endParaRPr>
          </a:p>
          <a:p>
            <a:pPr lvl="1" eaLnBrk="1" hangingPunct="1">
              <a:lnSpc>
                <a:spcPct val="90000"/>
              </a:lnSpc>
            </a:pPr>
            <a:r>
              <a:rPr lang="zh-CN" altLang="en-US" sz="2400" dirty="0">
                <a:solidFill>
                  <a:srgbClr val="0070C0"/>
                </a:solidFill>
                <a:ea typeface="宋体" panose="02010600030101010101" pitchFamily="2" charset="-122"/>
                <a:sym typeface="+mn-ea"/>
              </a:rPr>
              <a:t>工程／科学软件</a:t>
            </a:r>
            <a:endParaRPr lang="en-US" altLang="zh-CN" sz="2400" dirty="0">
              <a:solidFill>
                <a:srgbClr val="0070C0"/>
              </a:solidFill>
              <a:ea typeface="宋体" panose="02010600030101010101" pitchFamily="2" charset="-122"/>
            </a:endParaRPr>
          </a:p>
          <a:p>
            <a:pPr lvl="1" eaLnBrk="1" hangingPunct="1">
              <a:lnSpc>
                <a:spcPct val="90000"/>
              </a:lnSpc>
            </a:pPr>
            <a:r>
              <a:rPr lang="zh-CN" altLang="en-US" sz="2400" dirty="0">
                <a:solidFill>
                  <a:srgbClr val="0070C0"/>
                </a:solidFill>
                <a:ea typeface="宋体" panose="02010600030101010101" pitchFamily="2" charset="-122"/>
                <a:sym typeface="+mn-ea"/>
              </a:rPr>
              <a:t>嵌入式软件</a:t>
            </a:r>
            <a:endParaRPr lang="en-US" altLang="zh-CN" sz="2400" dirty="0">
              <a:solidFill>
                <a:srgbClr val="0070C0"/>
              </a:solidFill>
              <a:ea typeface="宋体" panose="02010600030101010101" pitchFamily="2" charset="-122"/>
            </a:endParaRPr>
          </a:p>
          <a:p>
            <a:pPr lvl="1" eaLnBrk="1" hangingPunct="1">
              <a:lnSpc>
                <a:spcPct val="90000"/>
              </a:lnSpc>
            </a:pPr>
            <a:r>
              <a:rPr lang="zh-CN" altLang="en-US" sz="2400" dirty="0">
                <a:solidFill>
                  <a:srgbClr val="0070C0"/>
                </a:solidFill>
                <a:ea typeface="宋体" panose="02010600030101010101" pitchFamily="2" charset="-122"/>
                <a:sym typeface="+mn-ea"/>
              </a:rPr>
              <a:t>产品线软件</a:t>
            </a:r>
            <a:endParaRPr lang="en-US" altLang="zh-CN" sz="2400" dirty="0">
              <a:solidFill>
                <a:srgbClr val="0070C0"/>
              </a:solidFill>
              <a:ea typeface="宋体" panose="02010600030101010101" pitchFamily="2" charset="-122"/>
            </a:endParaRPr>
          </a:p>
          <a:p>
            <a:pPr lvl="1" eaLnBrk="1" hangingPunct="1">
              <a:lnSpc>
                <a:spcPct val="90000"/>
              </a:lnSpc>
            </a:pPr>
            <a:r>
              <a:rPr lang="en-US" altLang="zh-CN" sz="2400" dirty="0">
                <a:solidFill>
                  <a:srgbClr val="7030A0"/>
                </a:solidFill>
                <a:ea typeface="宋体" panose="02010600030101010101" pitchFamily="2" charset="-122"/>
                <a:sym typeface="+mn-ea"/>
              </a:rPr>
              <a:t>Web</a:t>
            </a:r>
            <a:r>
              <a:rPr lang="zh-CN" altLang="en-US" sz="2400" dirty="0">
                <a:solidFill>
                  <a:srgbClr val="7030A0"/>
                </a:solidFill>
                <a:ea typeface="宋体" panose="02010600030101010101" pitchFamily="2" charset="-122"/>
                <a:sym typeface="+mn-ea"/>
              </a:rPr>
              <a:t>应用软件</a:t>
            </a:r>
            <a:endParaRPr lang="en-US" altLang="zh-CN" sz="2400" dirty="0">
              <a:solidFill>
                <a:srgbClr val="7030A0"/>
              </a:solidFill>
              <a:ea typeface="宋体" panose="02010600030101010101" pitchFamily="2" charset="-122"/>
              <a:sym typeface="+mn-ea"/>
            </a:endParaRPr>
          </a:p>
          <a:p>
            <a:pPr lvl="1" eaLnBrk="1" hangingPunct="1">
              <a:lnSpc>
                <a:spcPct val="90000"/>
              </a:lnSpc>
            </a:pPr>
            <a:r>
              <a:rPr lang="zh-CN" altLang="en-US" sz="2400" dirty="0">
                <a:solidFill>
                  <a:srgbClr val="7030A0"/>
                </a:solidFill>
                <a:ea typeface="宋体" panose="02010600030101010101" pitchFamily="2" charset="-122"/>
                <a:sym typeface="+mn-ea"/>
              </a:rPr>
              <a:t>移动应用软件（</a:t>
            </a:r>
            <a:r>
              <a:rPr lang="en-US" altLang="zh-CN" sz="2400" dirty="0">
                <a:solidFill>
                  <a:srgbClr val="7030A0"/>
                </a:solidFill>
                <a:ea typeface="宋体" panose="02010600030101010101" pitchFamily="2" charset="-122"/>
                <a:sym typeface="+mn-ea"/>
              </a:rPr>
              <a:t>app</a:t>
            </a:r>
            <a:r>
              <a:rPr lang="zh-CN" altLang="en-US" sz="2400" dirty="0">
                <a:solidFill>
                  <a:srgbClr val="7030A0"/>
                </a:solidFill>
                <a:ea typeface="宋体" panose="02010600030101010101" pitchFamily="2" charset="-122"/>
                <a:sym typeface="+mn-ea"/>
              </a:rPr>
              <a:t>）</a:t>
            </a:r>
            <a:endParaRPr lang="en-US" altLang="zh-CN" sz="2400" dirty="0">
              <a:solidFill>
                <a:srgbClr val="7030A0"/>
              </a:solidFill>
              <a:ea typeface="宋体" panose="02010600030101010101" pitchFamily="2" charset="-122"/>
            </a:endParaRPr>
          </a:p>
          <a:p>
            <a:pPr lvl="1" eaLnBrk="1" hangingPunct="1">
              <a:lnSpc>
                <a:spcPct val="90000"/>
              </a:lnSpc>
            </a:pPr>
            <a:r>
              <a:rPr lang="zh-CN" altLang="en-US" sz="2400" dirty="0">
                <a:solidFill>
                  <a:srgbClr val="7030A0"/>
                </a:solidFill>
                <a:ea typeface="宋体" panose="02010600030101010101" pitchFamily="2" charset="-122"/>
                <a:sym typeface="+mn-ea"/>
              </a:rPr>
              <a:t>人工智能软件</a:t>
            </a:r>
            <a:r>
              <a:rPr lang="en-US" altLang="zh-CN" sz="2400" dirty="0">
                <a:solidFill>
                  <a:srgbClr val="7030A0"/>
                </a:solidFill>
                <a:ea typeface="宋体" panose="02010600030101010101" pitchFamily="2" charset="-122"/>
                <a:sym typeface="+mn-ea"/>
              </a:rPr>
              <a:t>(</a:t>
            </a:r>
            <a:r>
              <a:rPr lang="zh-CN" altLang="en-US" sz="2400" dirty="0">
                <a:solidFill>
                  <a:srgbClr val="7030A0"/>
                </a:solidFill>
                <a:ea typeface="宋体" panose="02010600030101010101" pitchFamily="2" charset="-122"/>
                <a:sym typeface="+mn-ea"/>
              </a:rPr>
              <a:t>包括机器人、人工神经网络和博弈等</a:t>
            </a:r>
            <a:r>
              <a:rPr lang="en-US" altLang="zh-CN" sz="2400" dirty="0">
                <a:solidFill>
                  <a:srgbClr val="7030A0"/>
                </a:solidFill>
                <a:ea typeface="宋体" panose="02010600030101010101" pitchFamily="2" charset="-122"/>
                <a:sym typeface="+mn-ea"/>
              </a:rPr>
              <a:t>) </a:t>
            </a:r>
            <a:endParaRPr lang="en-US" altLang="zh-CN" sz="2400" dirty="0">
              <a:solidFill>
                <a:srgbClr val="7030A0"/>
              </a:solidFill>
              <a:ea typeface="宋体" panose="02010600030101010101" pitchFamily="2"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p:txBody>
          <a:bodyPr/>
          <a:p>
            <a:pPr eaLnBrk="1" hangingPunct="1">
              <a:lnSpc>
                <a:spcPct val="90000"/>
              </a:lnSpc>
              <a:spcBef>
                <a:spcPts val="1000"/>
              </a:spcBef>
            </a:pPr>
            <a:r>
              <a:rPr lang="en-US" altLang="zh-CN" sz="2400" dirty="0">
                <a:cs typeface="微软雅黑" panose="020B0503020204020204" charset="-122"/>
                <a:sym typeface="+mn-ea"/>
              </a:rPr>
              <a:t>Web</a:t>
            </a:r>
            <a:r>
              <a:rPr lang="zh-CN" altLang="en-US" sz="2400" dirty="0">
                <a:cs typeface="微软雅黑" panose="020B0503020204020204" charset="-122"/>
                <a:sym typeface="+mn-ea"/>
              </a:rPr>
              <a:t>应用系统（</a:t>
            </a:r>
            <a:r>
              <a:rPr lang="en-US" altLang="zh-CN" sz="2400" dirty="0">
                <a:cs typeface="微软雅黑" panose="020B0503020204020204" charset="-122"/>
                <a:sym typeface="+mn-ea"/>
              </a:rPr>
              <a:t>1.0</a:t>
            </a:r>
            <a:r>
              <a:rPr lang="zh-CN" altLang="en-US" sz="2400" dirty="0">
                <a:cs typeface="微软雅黑" panose="020B0503020204020204" charset="-122"/>
                <a:sym typeface="+mn-ea"/>
              </a:rPr>
              <a:t>，</a:t>
            </a:r>
            <a:r>
              <a:rPr lang="en-US" altLang="zh-CN" sz="2400" dirty="0">
                <a:cs typeface="微软雅黑" panose="020B0503020204020204" charset="-122"/>
                <a:sym typeface="+mn-ea"/>
              </a:rPr>
              <a:t>2.0</a:t>
            </a:r>
            <a:r>
              <a:rPr lang="zh-CN" altLang="en-US" sz="2400" dirty="0">
                <a:cs typeface="微软雅黑" panose="020B0503020204020204" charset="-122"/>
                <a:sym typeface="+mn-ea"/>
              </a:rPr>
              <a:t>，</a:t>
            </a:r>
            <a:r>
              <a:rPr lang="en-US" altLang="zh-CN" sz="2400" dirty="0">
                <a:cs typeface="微软雅黑" panose="020B0503020204020204" charset="-122"/>
                <a:sym typeface="+mn-ea"/>
              </a:rPr>
              <a:t>3.0</a:t>
            </a:r>
            <a:r>
              <a:rPr lang="zh-CN" altLang="en-US" sz="2400" dirty="0">
                <a:cs typeface="微软雅黑" panose="020B0503020204020204" charset="-122"/>
                <a:sym typeface="+mn-ea"/>
              </a:rPr>
              <a:t>，</a:t>
            </a:r>
            <a:r>
              <a:rPr lang="en-US" altLang="zh-CN" sz="2400" dirty="0">
                <a:cs typeface="微软雅黑" panose="020B0503020204020204" charset="-122"/>
                <a:sym typeface="+mn-ea"/>
              </a:rPr>
              <a:t>4.0</a:t>
            </a:r>
            <a:r>
              <a:rPr lang="zh-CN" altLang="en-US" sz="2400" dirty="0">
                <a:cs typeface="微软雅黑" panose="020B0503020204020204" charset="-122"/>
                <a:sym typeface="+mn-ea"/>
              </a:rPr>
              <a:t>）</a:t>
            </a:r>
            <a:endParaRPr lang="en-US" altLang="zh-CN" sz="2400" dirty="0">
              <a:cs typeface="微软雅黑" panose="020B0503020204020204" charset="-122"/>
            </a:endParaRPr>
          </a:p>
          <a:p>
            <a:pPr lvl="1" eaLnBrk="1" hangingPunct="1">
              <a:lnSpc>
                <a:spcPct val="90000"/>
              </a:lnSpc>
              <a:spcBef>
                <a:spcPts val="1000"/>
              </a:spcBef>
            </a:pPr>
            <a:r>
              <a:rPr lang="zh-CN" altLang="zh-CN" sz="2000" dirty="0">
                <a:solidFill>
                  <a:srgbClr val="000000"/>
                </a:solidFill>
                <a:latin typeface="Arial" panose="020B0604020202020204" pitchFamily="34" charset="0"/>
                <a:ea typeface="宋体" panose="02010600030101010101" pitchFamily="2" charset="-122"/>
                <a:sym typeface="+mn-ea"/>
              </a:rPr>
              <a:t>现代</a:t>
            </a:r>
            <a:r>
              <a:rPr lang="en-US" altLang="zh-CN" sz="2000" dirty="0">
                <a:solidFill>
                  <a:srgbClr val="000000"/>
                </a:solidFill>
                <a:latin typeface="Arial" panose="020B0604020202020204" pitchFamily="34" charset="0"/>
                <a:ea typeface="宋体" panose="02010600030101010101" pitchFamily="2" charset="-122"/>
                <a:sym typeface="+mn-ea"/>
              </a:rPr>
              <a:t>WebApp</a:t>
            </a:r>
            <a:r>
              <a:rPr lang="zh-CN" altLang="en-US" sz="2000" dirty="0">
                <a:solidFill>
                  <a:srgbClr val="000000"/>
                </a:solidFill>
                <a:latin typeface="Arial" panose="020B0604020202020204" pitchFamily="34" charset="0"/>
                <a:ea typeface="宋体" panose="02010600030101010101" pitchFamily="2" charset="-122"/>
                <a:sym typeface="+mn-ea"/>
              </a:rPr>
              <a:t>远远不止于少量图片的超文本文件。</a:t>
            </a:r>
            <a:endParaRPr lang="zh-CN" altLang="en-US" sz="2000" dirty="0">
              <a:solidFill>
                <a:srgbClr val="000000"/>
              </a:solidFill>
              <a:latin typeface="Arial" panose="020B0604020202020204" pitchFamily="34" charset="0"/>
              <a:ea typeface="宋体" panose="02010600030101010101" pitchFamily="2" charset="-122"/>
            </a:endParaRPr>
          </a:p>
          <a:p>
            <a:pPr lvl="1" eaLnBrk="1" hangingPunct="1">
              <a:lnSpc>
                <a:spcPct val="90000"/>
              </a:lnSpc>
              <a:spcBef>
                <a:spcPts val="1000"/>
              </a:spcBef>
            </a:pPr>
            <a:r>
              <a:rPr lang="en-US" altLang="zh-CN" sz="2000" dirty="0">
                <a:solidFill>
                  <a:srgbClr val="000000"/>
                </a:solidFill>
                <a:latin typeface="Arial" panose="020B0604020202020204" pitchFamily="34" charset="0"/>
                <a:ea typeface="宋体" panose="02010600030101010101" pitchFamily="2" charset="-122"/>
                <a:sym typeface="+mn-ea"/>
              </a:rPr>
              <a:t>一些开发工具（例如，</a:t>
            </a:r>
            <a:r>
              <a:rPr lang="en-US" altLang="zh-CN" sz="2000" dirty="0">
                <a:solidFill>
                  <a:srgbClr val="7030A0"/>
                </a:solidFill>
                <a:latin typeface="Arial" panose="020B0604020202020204" pitchFamily="34" charset="0"/>
                <a:ea typeface="宋体" panose="02010600030101010101" pitchFamily="2" charset="-122"/>
                <a:sym typeface="+mn-ea"/>
              </a:rPr>
              <a:t>XML、Java</a:t>
            </a:r>
            <a:r>
              <a:rPr lang="en-US" altLang="zh-CN" sz="2000" dirty="0">
                <a:solidFill>
                  <a:srgbClr val="000000"/>
                </a:solidFill>
                <a:latin typeface="Arial" panose="020B0604020202020204" pitchFamily="34" charset="0"/>
                <a:ea typeface="宋体" panose="02010600030101010101" pitchFamily="2" charset="-122"/>
                <a:sym typeface="+mn-ea"/>
              </a:rPr>
              <a:t>）扩展了WebAPP的能力，使得Web工程师在向客户提供信息的同时也能提供计算能力。</a:t>
            </a:r>
            <a:endParaRPr lang="en-US" altLang="zh-CN" sz="2000" dirty="0">
              <a:solidFill>
                <a:srgbClr val="000000"/>
              </a:solidFill>
              <a:latin typeface="Arial" panose="020B0604020202020204" pitchFamily="34" charset="0"/>
              <a:ea typeface="宋体" panose="02010600030101010101" pitchFamily="2" charset="-122"/>
            </a:endParaRPr>
          </a:p>
          <a:p>
            <a:pPr lvl="1" eaLnBrk="1" hangingPunct="1">
              <a:lnSpc>
                <a:spcPct val="90000"/>
              </a:lnSpc>
              <a:spcBef>
                <a:spcPts val="1000"/>
              </a:spcBef>
            </a:pPr>
            <a:r>
              <a:rPr lang="en-US" altLang="zh-CN" sz="2000" dirty="0">
                <a:latin typeface="Arial" panose="020B0604020202020204" pitchFamily="34" charset="0"/>
                <a:ea typeface="宋体" panose="02010600030101010101" pitchFamily="2" charset="-122"/>
                <a:sym typeface="+mn-ea"/>
              </a:rPr>
              <a:t>WebApps不仅可以为最终用户提供独立的功能，而且已经同公司数据库和业务应用系统</a:t>
            </a:r>
            <a:r>
              <a:rPr lang="en-US" altLang="zh-CN" sz="2000" dirty="0">
                <a:solidFill>
                  <a:srgbClr val="7030A0"/>
                </a:solidFill>
                <a:latin typeface="Arial" panose="020B0604020202020204" pitchFamily="34" charset="0"/>
                <a:ea typeface="宋体" panose="02010600030101010101" pitchFamily="2" charset="-122"/>
                <a:sym typeface="+mn-ea"/>
              </a:rPr>
              <a:t>集成</a:t>
            </a:r>
            <a:r>
              <a:rPr lang="en-US" altLang="zh-CN" sz="2000" dirty="0">
                <a:latin typeface="Arial" panose="020B0604020202020204" pitchFamily="34" charset="0"/>
                <a:ea typeface="宋体" panose="02010600030101010101" pitchFamily="2" charset="-122"/>
                <a:sym typeface="+mn-ea"/>
              </a:rPr>
              <a:t>在一起了。</a:t>
            </a:r>
            <a:endParaRPr lang="en-US" altLang="zh-CN" sz="2000" dirty="0">
              <a:latin typeface="Arial" panose="020B0604020202020204" pitchFamily="34" charset="0"/>
              <a:ea typeface="宋体" panose="02010600030101010101" pitchFamily="2" charset="-122"/>
            </a:endParaRPr>
          </a:p>
          <a:p>
            <a:pPr lvl="1" eaLnBrk="1" hangingPunct="1">
              <a:lnSpc>
                <a:spcPct val="90000"/>
              </a:lnSpc>
              <a:spcBef>
                <a:spcPts val="1000"/>
              </a:spcBef>
            </a:pPr>
            <a:r>
              <a:rPr lang="en-US" altLang="zh-CN" sz="2000" dirty="0">
                <a:solidFill>
                  <a:srgbClr val="7030A0"/>
                </a:solidFill>
                <a:latin typeface="Arial" panose="020B0604020202020204" pitchFamily="34" charset="0"/>
                <a:ea typeface="宋体" panose="02010600030101010101" pitchFamily="2" charset="-122"/>
                <a:sym typeface="+mn-ea"/>
              </a:rPr>
              <a:t>语义Web</a:t>
            </a:r>
            <a:r>
              <a:rPr lang="en-US" altLang="zh-CN" sz="2000" dirty="0">
                <a:latin typeface="Arial" panose="020B0604020202020204" pitchFamily="34" charset="0"/>
                <a:ea typeface="宋体" panose="02010600030101010101" pitchFamily="2" charset="-122"/>
                <a:sym typeface="+mn-ea"/>
              </a:rPr>
              <a:t>技术（通常指Web 3.0）已经演化为成熟的企业和消费者应用系统，包括提供新功能的语义数据库，这些新功能需要Web链接、灵活的数据表示以及外部访问APIs。</a:t>
            </a:r>
            <a:endParaRPr lang="en-US" altLang="zh-CN" sz="2000" dirty="0">
              <a:latin typeface="Arial" panose="020B0604020202020204" pitchFamily="34" charset="0"/>
              <a:ea typeface="宋体" panose="02010600030101010101" pitchFamily="2" charset="-122"/>
            </a:endParaRPr>
          </a:p>
          <a:p>
            <a:pPr lvl="1" eaLnBrk="1" hangingPunct="1">
              <a:lnSpc>
                <a:spcPct val="90000"/>
              </a:lnSpc>
              <a:spcBef>
                <a:spcPts val="1000"/>
              </a:spcBef>
            </a:pPr>
            <a:r>
              <a:rPr lang="en-US" altLang="zh-CN" sz="2000" dirty="0">
                <a:latin typeface="Arial" panose="020B0604020202020204" pitchFamily="34" charset="0"/>
                <a:ea typeface="宋体" panose="02010600030101010101" pitchFamily="2" charset="-122"/>
                <a:sym typeface="+mn-ea"/>
              </a:rPr>
              <a:t>应用内容的精美程度仍是决定</a:t>
            </a:r>
            <a:r>
              <a:rPr lang="en-US" altLang="zh-CN" sz="2000" dirty="0">
                <a:solidFill>
                  <a:srgbClr val="7030A0"/>
                </a:solidFill>
                <a:latin typeface="Arial" panose="020B0604020202020204" pitchFamily="34" charset="0"/>
                <a:ea typeface="宋体" panose="02010600030101010101" pitchFamily="2" charset="-122"/>
                <a:sym typeface="+mn-ea"/>
              </a:rPr>
              <a:t>WebAPP质量</a:t>
            </a:r>
            <a:r>
              <a:rPr lang="en-US" altLang="zh-CN" sz="2000" dirty="0">
                <a:latin typeface="Arial" panose="020B0604020202020204" pitchFamily="34" charset="0"/>
                <a:ea typeface="宋体" panose="02010600030101010101" pitchFamily="2" charset="-122"/>
                <a:sym typeface="+mn-ea"/>
              </a:rPr>
              <a:t>的重要因素。</a:t>
            </a:r>
            <a:endParaRPr lang="zh-CN" altLang="en-US" sz="2400" dirty="0">
              <a:latin typeface="Arial" panose="020B0604020202020204" pitchFamily="34" charset="0"/>
              <a:ea typeface="宋体" panose="02010600030101010101" pitchFamily="2" charset="-122"/>
            </a:endParaRPr>
          </a:p>
          <a:p>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916" y="378225"/>
            <a:ext cx="8208169" cy="863601"/>
          </a:xfrm>
        </p:spPr>
        <p:txBody>
          <a:bodyPr/>
          <a:p>
            <a:r>
              <a:rPr lang="zh-CN" altLang="en-US" sz="3200"/>
              <a:t>第一章 </a:t>
            </a:r>
            <a:r>
              <a:rPr lang="zh-CN" altLang="en-US" sz="3200">
                <a:sym typeface="+mn-ea"/>
              </a:rPr>
              <a:t>软件的本质</a:t>
            </a:r>
            <a:r>
              <a:rPr lang="zh-CN" altLang="en-US" sz="3200"/>
              <a:t> </a:t>
            </a:r>
            <a:endParaRPr lang="zh-CN" altLang="en-US" sz="3200"/>
          </a:p>
        </p:txBody>
      </p:sp>
      <p:sp>
        <p:nvSpPr>
          <p:cNvPr id="3" name="内容占位符 2"/>
          <p:cNvSpPr>
            <a:spLocks noGrp="1"/>
          </p:cNvSpPr>
          <p:nvPr>
            <p:ph idx="1"/>
          </p:nvPr>
        </p:nvSpPr>
        <p:spPr>
          <a:xfrm>
            <a:off x="467995" y="1070610"/>
            <a:ext cx="8208010" cy="5238115"/>
          </a:xfrm>
        </p:spPr>
        <p:txBody>
          <a:bodyPr/>
          <a:p>
            <a:pPr eaLnBrk="1" hangingPunct="1">
              <a:lnSpc>
                <a:spcPct val="90000"/>
              </a:lnSpc>
              <a:spcBef>
                <a:spcPts val="1000"/>
              </a:spcBef>
            </a:pPr>
            <a:r>
              <a:rPr sz="2000" dirty="0">
                <a:ea typeface="宋体" panose="02010600030101010101" pitchFamily="2" charset="-122"/>
                <a:sym typeface="+mn-ea"/>
              </a:rPr>
              <a:t>WebApp的特性</a:t>
            </a:r>
            <a:endParaRPr sz="2000" dirty="0">
              <a:ea typeface="宋体" panose="02010600030101010101" pitchFamily="2" charset="-122"/>
              <a:sym typeface="+mn-ea"/>
            </a:endParaRPr>
          </a:p>
          <a:p>
            <a:pPr lvl="1" eaLnBrk="1" hangingPunct="1">
              <a:lnSpc>
                <a:spcPts val="2500"/>
              </a:lnSpc>
              <a:spcBef>
                <a:spcPts val="675"/>
              </a:spcBef>
            </a:pPr>
            <a:r>
              <a:rPr lang="zh-CN" altLang="en-US" sz="1800" b="1" dirty="0">
                <a:solidFill>
                  <a:schemeClr val="folHlink"/>
                </a:solidFill>
                <a:latin typeface="Arial" panose="020B0604020202020204" pitchFamily="34" charset="0"/>
                <a:ea typeface="宋体" panose="02010600030101010101" pitchFamily="2" charset="-122"/>
                <a:sym typeface="+mn-ea"/>
              </a:rPr>
              <a:t>数据驱动</a:t>
            </a:r>
            <a:r>
              <a:rPr lang="en-US" altLang="zh-CN" sz="1800" dirty="0">
                <a:solidFill>
                  <a:schemeClr val="folHlink"/>
                </a:solidFill>
                <a:latin typeface="Arial" panose="020B0604020202020204" pitchFamily="34" charset="0"/>
                <a:ea typeface="宋体" panose="02010600030101010101" pitchFamily="2" charset="-122"/>
                <a:sym typeface="+mn-ea"/>
              </a:rPr>
              <a:t>(</a:t>
            </a:r>
            <a:r>
              <a:rPr lang="en-US" altLang="zh-CN" sz="1800" dirty="0">
                <a:solidFill>
                  <a:schemeClr val="folHlink"/>
                </a:solidFill>
                <a:latin typeface="Arial Unicode MS" pitchFamily="34" charset="-122"/>
                <a:ea typeface="Arial Unicode MS" pitchFamily="34" charset="-122"/>
                <a:sym typeface="+mn-ea"/>
              </a:rPr>
              <a:t>Data driven</a:t>
            </a:r>
            <a:r>
              <a:rPr lang="en-US" altLang="zh-CN" sz="1800" dirty="0">
                <a:solidFill>
                  <a:schemeClr val="folHlink"/>
                </a:solidFill>
                <a:latin typeface="Arial" panose="020B0604020202020204" pitchFamily="34" charset="0"/>
                <a:ea typeface="宋体" panose="02010600030101010101" pitchFamily="2" charset="-122"/>
                <a:sym typeface="+mn-ea"/>
              </a:rPr>
              <a:t>)</a:t>
            </a:r>
            <a:r>
              <a:rPr lang="zh-CN" altLang="en-US" sz="1800" dirty="0">
                <a:latin typeface="Arial" panose="020B0604020202020204" pitchFamily="34" charset="0"/>
                <a:ea typeface="宋体" panose="02010600030101010101" pitchFamily="2" charset="-122"/>
                <a:sym typeface="+mn-ea"/>
              </a:rPr>
              <a:t>：许多</a:t>
            </a:r>
            <a:r>
              <a:rPr lang="en-US" altLang="zh-CN" sz="1800" dirty="0">
                <a:latin typeface="Arial" panose="020B0604020202020204" pitchFamily="34" charset="0"/>
                <a:ea typeface="宋体" panose="02010600030101010101" pitchFamily="2" charset="-122"/>
                <a:sym typeface="+mn-ea"/>
              </a:rPr>
              <a:t>WebApp</a:t>
            </a:r>
            <a:r>
              <a:rPr lang="zh-CN" altLang="en-US" sz="1800" dirty="0">
                <a:latin typeface="Arial" panose="020B0604020202020204" pitchFamily="34" charset="0"/>
                <a:ea typeface="宋体" panose="02010600030101010101" pitchFamily="2" charset="-122"/>
                <a:sym typeface="+mn-ea"/>
              </a:rPr>
              <a:t>的主要功能是使用</a:t>
            </a:r>
            <a:r>
              <a:rPr lang="zh-CN" altLang="en-US" sz="1800" dirty="0">
                <a:solidFill>
                  <a:srgbClr val="7030A0"/>
                </a:solidFill>
                <a:latin typeface="Arial" panose="020B0604020202020204" pitchFamily="34" charset="0"/>
                <a:ea typeface="宋体" panose="02010600030101010101" pitchFamily="2" charset="-122"/>
                <a:sym typeface="+mn-ea"/>
              </a:rPr>
              <a:t>超媒体</a:t>
            </a:r>
            <a:r>
              <a:rPr lang="zh-CN" altLang="en-US" sz="1800" dirty="0">
                <a:latin typeface="Arial" panose="020B0604020202020204" pitchFamily="34" charset="0"/>
                <a:ea typeface="宋体" panose="02010600030101010101" pitchFamily="2" charset="-122"/>
                <a:sym typeface="+mn-ea"/>
              </a:rPr>
              <a:t>向最终用户提供文本、图片、音频及视频内容。</a:t>
            </a:r>
            <a:endParaRPr lang="en-US" altLang="zh-CN" sz="1800" dirty="0">
              <a:latin typeface="Arial" panose="020B0604020202020204" pitchFamily="34" charset="0"/>
              <a:ea typeface="宋体" panose="02010600030101010101" pitchFamily="2" charset="-122"/>
            </a:endParaRPr>
          </a:p>
          <a:p>
            <a:pPr lvl="1" eaLnBrk="1" hangingPunct="1">
              <a:lnSpc>
                <a:spcPts val="2500"/>
              </a:lnSpc>
              <a:spcBef>
                <a:spcPts val="675"/>
              </a:spcBef>
            </a:pPr>
            <a:r>
              <a:rPr lang="zh-CN" altLang="en-US" sz="1800" b="1" dirty="0">
                <a:solidFill>
                  <a:schemeClr val="folHlink"/>
                </a:solidFill>
                <a:latin typeface="Arial" panose="020B0604020202020204" pitchFamily="34" charset="0"/>
                <a:ea typeface="宋体" panose="02010600030101010101" pitchFamily="2" charset="-122"/>
                <a:sym typeface="+mn-ea"/>
              </a:rPr>
              <a:t>内容敏感性</a:t>
            </a:r>
            <a:r>
              <a:rPr lang="en-US" altLang="zh-CN" sz="1800" dirty="0">
                <a:solidFill>
                  <a:schemeClr val="folHlink"/>
                </a:solidFill>
                <a:latin typeface="Arial" panose="020B0604020202020204" pitchFamily="34" charset="0"/>
                <a:ea typeface="宋体" panose="02010600030101010101" pitchFamily="2" charset="-122"/>
                <a:sym typeface="+mn-ea"/>
              </a:rPr>
              <a:t>(Content sensitive)</a:t>
            </a:r>
            <a:r>
              <a:rPr lang="zh-CN" altLang="en-US" sz="1800" dirty="0">
                <a:latin typeface="Arial" panose="020B0604020202020204" pitchFamily="34" charset="0"/>
                <a:ea typeface="宋体" panose="02010600030101010101" pitchFamily="2" charset="-122"/>
                <a:sym typeface="+mn-ea"/>
              </a:rPr>
              <a:t>：</a:t>
            </a:r>
            <a:r>
              <a:rPr lang="zh-CN" altLang="en-US" sz="1800" dirty="0">
                <a:solidFill>
                  <a:srgbClr val="7030A0"/>
                </a:solidFill>
                <a:latin typeface="Arial" panose="020B0604020202020204" pitchFamily="34" charset="0"/>
                <a:ea typeface="宋体" panose="02010600030101010101" pitchFamily="2" charset="-122"/>
                <a:sym typeface="+mn-ea"/>
              </a:rPr>
              <a:t>内容的质量和艺术性</a:t>
            </a:r>
            <a:r>
              <a:rPr lang="zh-CN" altLang="en-US" sz="1800" dirty="0">
                <a:latin typeface="Arial" panose="020B0604020202020204" pitchFamily="34" charset="0"/>
                <a:ea typeface="宋体" panose="02010600030101010101" pitchFamily="2" charset="-122"/>
                <a:sym typeface="+mn-ea"/>
              </a:rPr>
              <a:t>仍然在很大程度上决定了</a:t>
            </a:r>
            <a:r>
              <a:rPr lang="en-US" altLang="zh-CN" sz="1800" dirty="0">
                <a:latin typeface="Arial" panose="020B0604020202020204" pitchFamily="34" charset="0"/>
                <a:ea typeface="宋体" panose="02010600030101010101" pitchFamily="2" charset="-122"/>
                <a:sym typeface="+mn-ea"/>
              </a:rPr>
              <a:t>WebApp</a:t>
            </a:r>
            <a:r>
              <a:rPr lang="zh-CN" altLang="en-US" sz="1800" dirty="0">
                <a:latin typeface="Arial" panose="020B0604020202020204" pitchFamily="34" charset="0"/>
                <a:ea typeface="宋体" panose="02010600030101010101" pitchFamily="2" charset="-122"/>
                <a:sym typeface="+mn-ea"/>
              </a:rPr>
              <a:t>的质量。</a:t>
            </a:r>
            <a:endParaRPr lang="en-US" altLang="zh-CN" sz="1800" dirty="0">
              <a:latin typeface="Arial" panose="020B0604020202020204" pitchFamily="34" charset="0"/>
              <a:ea typeface="宋体" panose="02010600030101010101" pitchFamily="2" charset="-122"/>
            </a:endParaRPr>
          </a:p>
          <a:p>
            <a:pPr lvl="1" eaLnBrk="1" hangingPunct="1">
              <a:lnSpc>
                <a:spcPts val="2500"/>
              </a:lnSpc>
              <a:spcBef>
                <a:spcPts val="675"/>
              </a:spcBef>
            </a:pPr>
            <a:r>
              <a:rPr lang="zh-CN" altLang="en-US" sz="1800" b="1" dirty="0">
                <a:solidFill>
                  <a:schemeClr val="folHlink"/>
                </a:solidFill>
                <a:latin typeface="Arial" panose="020B0604020202020204" pitchFamily="34" charset="0"/>
                <a:ea typeface="宋体" panose="02010600030101010101" pitchFamily="2" charset="-122"/>
                <a:sym typeface="+mn-ea"/>
              </a:rPr>
              <a:t>持续演化</a:t>
            </a:r>
            <a:r>
              <a:rPr lang="en-US" altLang="zh-CN" sz="1800" dirty="0">
                <a:solidFill>
                  <a:schemeClr val="folHlink"/>
                </a:solidFill>
                <a:latin typeface="Arial" panose="020B0604020202020204" pitchFamily="34" charset="0"/>
                <a:ea typeface="宋体" panose="02010600030101010101" pitchFamily="2" charset="-122"/>
                <a:sym typeface="+mn-ea"/>
              </a:rPr>
              <a:t>(Continuous evolution)</a:t>
            </a:r>
            <a:r>
              <a:rPr lang="zh-CN" altLang="en-US" sz="1800" dirty="0">
                <a:latin typeface="Arial" panose="020B0604020202020204" pitchFamily="34" charset="0"/>
                <a:ea typeface="宋体" panose="02010600030101010101" pitchFamily="2" charset="-122"/>
                <a:sym typeface="+mn-ea"/>
              </a:rPr>
              <a:t>：传统的应用软件是随一系列规划好的时间间隔发布而演化的，而</a:t>
            </a:r>
            <a:r>
              <a:rPr lang="en-US" altLang="zh-CN" sz="1800" dirty="0">
                <a:latin typeface="Arial" panose="020B0604020202020204" pitchFamily="34" charset="0"/>
                <a:ea typeface="宋体" panose="02010600030101010101" pitchFamily="2" charset="-122"/>
                <a:sym typeface="+mn-ea"/>
              </a:rPr>
              <a:t>Web</a:t>
            </a:r>
            <a:r>
              <a:rPr lang="zh-CN" altLang="en-US" sz="1800" dirty="0">
                <a:latin typeface="Arial" panose="020B0604020202020204" pitchFamily="34" charset="0"/>
                <a:ea typeface="宋体" panose="02010600030101010101" pitchFamily="2" charset="-122"/>
                <a:sym typeface="+mn-ea"/>
              </a:rPr>
              <a:t>应用软件则持续地演化。</a:t>
            </a:r>
            <a:endParaRPr lang="en-US" altLang="zh-CN" sz="1800" dirty="0">
              <a:latin typeface="Arial" panose="020B0604020202020204" pitchFamily="34" charset="0"/>
              <a:ea typeface="宋体" panose="02010600030101010101" pitchFamily="2" charset="-122"/>
            </a:endParaRPr>
          </a:p>
          <a:p>
            <a:pPr lvl="1" eaLnBrk="1" hangingPunct="1">
              <a:lnSpc>
                <a:spcPts val="2500"/>
              </a:lnSpc>
              <a:spcBef>
                <a:spcPts val="675"/>
              </a:spcBef>
            </a:pPr>
            <a:r>
              <a:rPr lang="zh-CN" altLang="en-US" sz="1800" b="1" dirty="0">
                <a:solidFill>
                  <a:schemeClr val="folHlink"/>
                </a:solidFill>
                <a:latin typeface="Arial" panose="020B0604020202020204" pitchFamily="34" charset="0"/>
                <a:ea typeface="宋体" panose="02010600030101010101" pitchFamily="2" charset="-122"/>
                <a:sym typeface="+mn-ea"/>
              </a:rPr>
              <a:t>即时性</a:t>
            </a:r>
            <a:r>
              <a:rPr lang="en-US" altLang="zh-CN" sz="1800" dirty="0">
                <a:solidFill>
                  <a:schemeClr val="folHlink"/>
                </a:solidFill>
                <a:latin typeface="Arial" panose="020B0604020202020204" pitchFamily="34" charset="0"/>
                <a:ea typeface="宋体" panose="02010600030101010101" pitchFamily="2" charset="-122"/>
                <a:sym typeface="+mn-ea"/>
              </a:rPr>
              <a:t>(Immediacy)</a:t>
            </a:r>
            <a:r>
              <a:rPr lang="zh-CN" altLang="en-US" sz="1800" dirty="0">
                <a:latin typeface="Arial" panose="020B0604020202020204" pitchFamily="34" charset="0"/>
                <a:ea typeface="宋体" panose="02010600030101010101" pitchFamily="2" charset="-122"/>
                <a:sym typeface="+mn-ea"/>
              </a:rPr>
              <a:t>：尽管即时性（也就是将软件尽快推向市场的迫切需要）是很多应用领域的特点，然而将</a:t>
            </a:r>
            <a:r>
              <a:rPr lang="en-US" altLang="zh-CN" sz="1800" dirty="0">
                <a:latin typeface="Arial" panose="020B0604020202020204" pitchFamily="34" charset="0"/>
                <a:ea typeface="宋体" panose="02010600030101010101" pitchFamily="2" charset="-122"/>
                <a:sym typeface="+mn-ea"/>
              </a:rPr>
              <a:t>WebApp</a:t>
            </a:r>
            <a:r>
              <a:rPr lang="zh-CN" altLang="en-US" sz="1800" dirty="0">
                <a:latin typeface="Arial" panose="020B0604020202020204" pitchFamily="34" charset="0"/>
                <a:ea typeface="宋体" panose="02010600030101010101" pitchFamily="2" charset="-122"/>
                <a:sym typeface="+mn-ea"/>
              </a:rPr>
              <a:t>投入市场可能只是几天或几周的事。</a:t>
            </a:r>
            <a:endParaRPr lang="en-US" altLang="zh-CN" sz="1800" dirty="0">
              <a:latin typeface="Arial" panose="020B0604020202020204" pitchFamily="34" charset="0"/>
              <a:ea typeface="宋体" panose="02010600030101010101" pitchFamily="2" charset="-122"/>
            </a:endParaRPr>
          </a:p>
          <a:p>
            <a:pPr lvl="1" eaLnBrk="1" hangingPunct="1">
              <a:lnSpc>
                <a:spcPts val="2500"/>
              </a:lnSpc>
              <a:spcBef>
                <a:spcPts val="675"/>
              </a:spcBef>
            </a:pPr>
            <a:r>
              <a:rPr lang="zh-CN" altLang="en-US" sz="1800" b="1" dirty="0">
                <a:solidFill>
                  <a:schemeClr val="folHlink"/>
                </a:solidFill>
                <a:latin typeface="Arial" panose="020B0604020202020204" pitchFamily="34" charset="0"/>
                <a:ea typeface="宋体" panose="02010600030101010101" pitchFamily="2" charset="-122"/>
                <a:sym typeface="+mn-ea"/>
              </a:rPr>
              <a:t>安全性</a:t>
            </a:r>
            <a:r>
              <a:rPr lang="en-US" altLang="zh-CN" sz="1800" dirty="0">
                <a:solidFill>
                  <a:schemeClr val="folHlink"/>
                </a:solidFill>
                <a:latin typeface="Arial" panose="020B0604020202020204" pitchFamily="34" charset="0"/>
                <a:ea typeface="宋体" panose="02010600030101010101" pitchFamily="2" charset="-122"/>
                <a:sym typeface="+mn-ea"/>
              </a:rPr>
              <a:t>(Security)</a:t>
            </a:r>
            <a:r>
              <a:rPr lang="zh-CN" altLang="en-US" sz="1800" dirty="0">
                <a:latin typeface="Arial" panose="020B0604020202020204" pitchFamily="34" charset="0"/>
                <a:ea typeface="宋体" panose="02010600030101010101" pitchFamily="2" charset="-122"/>
                <a:sym typeface="+mn-ea"/>
              </a:rPr>
              <a:t>：由于</a:t>
            </a:r>
            <a:r>
              <a:rPr lang="en-US" altLang="zh-CN" sz="1800" dirty="0">
                <a:latin typeface="Arial" panose="020B0604020202020204" pitchFamily="34" charset="0"/>
                <a:ea typeface="宋体" panose="02010600030101010101" pitchFamily="2" charset="-122"/>
                <a:sym typeface="+mn-ea"/>
              </a:rPr>
              <a:t>WebApp</a:t>
            </a:r>
            <a:r>
              <a:rPr lang="zh-CN" altLang="en-US" sz="1800" dirty="0">
                <a:latin typeface="Arial" panose="020B0604020202020204" pitchFamily="34" charset="0"/>
                <a:ea typeface="宋体" panose="02010600030101010101" pitchFamily="2" charset="-122"/>
                <a:sym typeface="+mn-ea"/>
              </a:rPr>
              <a:t>是通过网络访问来使用的，因此要限制访问的最终用户数量，即使可能也非常困难。</a:t>
            </a:r>
            <a:endParaRPr lang="en-US" altLang="zh-CN" sz="1800" dirty="0">
              <a:latin typeface="Arial" panose="020B0604020202020204" pitchFamily="34" charset="0"/>
              <a:ea typeface="宋体" panose="02010600030101010101" pitchFamily="2" charset="-122"/>
            </a:endParaRPr>
          </a:p>
          <a:p>
            <a:pPr lvl="1" eaLnBrk="1" hangingPunct="1">
              <a:lnSpc>
                <a:spcPts val="2500"/>
              </a:lnSpc>
              <a:spcBef>
                <a:spcPts val="675"/>
              </a:spcBef>
            </a:pPr>
            <a:r>
              <a:rPr lang="zh-CN" altLang="en-US" sz="1800" b="1" dirty="0">
                <a:solidFill>
                  <a:schemeClr val="folHlink"/>
                </a:solidFill>
                <a:latin typeface="Arial" panose="020B0604020202020204" pitchFamily="34" charset="0"/>
                <a:ea typeface="宋体" panose="02010600030101010101" pitchFamily="2" charset="-122"/>
                <a:sym typeface="+mn-ea"/>
              </a:rPr>
              <a:t>美观性</a:t>
            </a:r>
            <a:r>
              <a:rPr lang="en-US" altLang="zh-CN" sz="1800" dirty="0">
                <a:solidFill>
                  <a:schemeClr val="folHlink"/>
                </a:solidFill>
                <a:latin typeface="Arial" panose="020B0604020202020204" pitchFamily="34" charset="0"/>
                <a:ea typeface="宋体" panose="02010600030101010101" pitchFamily="2" charset="-122"/>
                <a:sym typeface="+mn-ea"/>
              </a:rPr>
              <a:t>(Aesthetics)</a:t>
            </a:r>
            <a:r>
              <a:rPr lang="zh-CN" altLang="en-US" sz="1800" dirty="0">
                <a:latin typeface="Arial" panose="020B0604020202020204" pitchFamily="34" charset="0"/>
                <a:ea typeface="宋体" panose="02010600030101010101" pitchFamily="2" charset="-122"/>
                <a:sym typeface="+mn-ea"/>
              </a:rPr>
              <a:t>：不可否认，</a:t>
            </a:r>
            <a:r>
              <a:rPr lang="en-US" altLang="zh-CN" sz="1800" dirty="0">
                <a:latin typeface="Arial" panose="020B0604020202020204" pitchFamily="34" charset="0"/>
                <a:ea typeface="宋体" panose="02010600030101010101" pitchFamily="2" charset="-122"/>
                <a:sym typeface="+mn-ea"/>
              </a:rPr>
              <a:t>WebApp</a:t>
            </a:r>
            <a:r>
              <a:rPr lang="zh-CN" altLang="en-US" sz="1800" dirty="0">
                <a:latin typeface="Arial" panose="020B0604020202020204" pitchFamily="34" charset="0"/>
                <a:ea typeface="宋体" panose="02010600030101010101" pitchFamily="2" charset="-122"/>
                <a:sym typeface="+mn-ea"/>
              </a:rPr>
              <a:t>的用户界面外观很有吸引力。</a:t>
            </a:r>
            <a:endParaRPr lang="zh-CN" altLang="en-US" sz="1800" dirty="0">
              <a:latin typeface="Arial" panose="020B0604020202020204" pitchFamily="34" charset="0"/>
              <a:ea typeface="宋体" panose="02010600030101010101" pitchFamily="2" charset="-122"/>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06.xml><?xml version="1.0" encoding="utf-8"?>
<p:tagLst xmlns:p="http://schemas.openxmlformats.org/presentationml/2006/main">
  <p:tag name="COMMONDATA" val="eyJoZGlkIjoiY2E5MzViNzRhZjZlYzgzM2RiN2JiMjhhN2VkNGI2NDI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2517</Words>
  <Application>WPS 演示</Application>
  <PresentationFormat>全屏显示(4:3)</PresentationFormat>
  <Paragraphs>158</Paragraphs>
  <Slides>16</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Helvetica</vt:lpstr>
      <vt:lpstr>MS PGothic</vt:lpstr>
      <vt:lpstr>微软雅黑</vt:lpstr>
      <vt:lpstr>Wingdings</vt:lpstr>
      <vt:lpstr>方正粗黑宋简体</vt:lpstr>
      <vt:lpstr>华文宋体</vt:lpstr>
      <vt:lpstr>华文琥珀</vt:lpstr>
      <vt:lpstr>Palatino</vt:lpstr>
      <vt:lpstr>Palatino Linotype</vt:lpstr>
      <vt:lpstr>Arial Unicode MS</vt:lpstr>
      <vt:lpstr>Arial Unicode MS</vt:lpstr>
      <vt:lpstr>Office 主题​​</vt:lpstr>
      <vt:lpstr>软件工程 （第一部分）</vt:lpstr>
      <vt:lpstr>课程基本情况</vt:lpstr>
      <vt:lpstr>第一章  软件的本质</vt:lpstr>
      <vt:lpstr>第一章 软件的本质 </vt:lpstr>
      <vt:lpstr>第一章 软件的本质 </vt:lpstr>
      <vt:lpstr>第一章 软件的本质 </vt:lpstr>
      <vt:lpstr>第一章 软件的本质 </vt:lpstr>
      <vt:lpstr>第一章 软件的本质 </vt:lpstr>
      <vt:lpstr>第一章 软件的本质 </vt:lpstr>
      <vt:lpstr>第一章 软件的本质 </vt:lpstr>
      <vt:lpstr>第一章 软件的本质 </vt:lpstr>
      <vt:lpstr>第一章 软件的本质 </vt:lpstr>
      <vt:lpstr>第一章 软件的本质 </vt:lpstr>
      <vt:lpstr>第一章 软件的本质 </vt:lpstr>
      <vt:lpstr>第一章 软件的本质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156</cp:revision>
  <dcterms:created xsi:type="dcterms:W3CDTF">2008-02-08T18:09:00Z</dcterms:created>
  <dcterms:modified xsi:type="dcterms:W3CDTF">2022-09-05T02:48:50Z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8362443065DF47658C6DD1D180B06449</vt:lpwstr>
  </property>
</Properties>
</file>