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72" r:id="rId3"/>
    <p:sldId id="292" r:id="rId5"/>
    <p:sldId id="293" r:id="rId6"/>
    <p:sldId id="302" r:id="rId7"/>
    <p:sldId id="294" r:id="rId8"/>
    <p:sldId id="319" r:id="rId9"/>
    <p:sldId id="320" r:id="rId10"/>
    <p:sldId id="323" r:id="rId11"/>
    <p:sldId id="324" r:id="rId12"/>
    <p:sldId id="332" r:id="rId13"/>
    <p:sldId id="333" r:id="rId14"/>
    <p:sldId id="334" r:id="rId15"/>
    <p:sldId id="335" r:id="rId16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1E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263"/>
    <p:restoredTop sz="94660"/>
  </p:normalViewPr>
  <p:slideViewPr>
    <p:cSldViewPr showGuides="1">
      <p:cViewPr varScale="1">
        <p:scale>
          <a:sx n="70" d="100"/>
          <a:sy n="70" d="100"/>
        </p:scale>
        <p:origin x="1110" y="66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0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Arial" panose="020B0604020202020204" pitchFamily="34" charset="0"/>
                <a:ea typeface="MS PGothic" panose="020B0600070205080204" pitchFamily="34" charset="-128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034956-3A78-4A83-A3DD-A5EF9636944F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Arial" panose="020B0604020202020204" pitchFamily="34" charset="0"/>
                <a:ea typeface="MS PGothic" panose="020B0600070205080204" pitchFamily="34" charset="-128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F701E73-E61D-40C3-A6FA-1A46DF1FEAD6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microsoft.com/office/2007/relationships/hdphoto" Target="../media/image2.wdp"/><Relationship Id="rId20" Type="http://schemas.openxmlformats.org/officeDocument/2006/relationships/image" Target="../media/image1.png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6" Type="http://schemas.microsoft.com/office/2007/relationships/hdphoto" Target="../media/image2.wdp"/><Relationship Id="rId15" Type="http://schemas.openxmlformats.org/officeDocument/2006/relationships/image" Target="../media/image1.png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7" Type="http://schemas.microsoft.com/office/2007/relationships/hdphoto" Target="../media/image2.wdp"/><Relationship Id="rId16" Type="http://schemas.openxmlformats.org/officeDocument/2006/relationships/image" Target="../media/image1.png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45"/>
          <p:cNvSpPr/>
          <p:nvPr>
            <p:custDataLst>
              <p:tags r:id="rId2"/>
            </p:custDataLst>
          </p:nvPr>
        </p:nvSpPr>
        <p:spPr>
          <a:xfrm rot="746688">
            <a:off x="4120754" y="250825"/>
            <a:ext cx="2219325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>
            <a:off x="0" y="4397375"/>
            <a:ext cx="752475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grpSp>
        <p:nvGrpSpPr>
          <p:cNvPr id="7" name="组合 14"/>
          <p:cNvGrpSpPr/>
          <p:nvPr>
            <p:custDataLst>
              <p:tags r:id="rId4"/>
            </p:custDataLst>
          </p:nvPr>
        </p:nvGrpSpPr>
        <p:grpSpPr bwMode="auto">
          <a:xfrm>
            <a:off x="971550" y="1522413"/>
            <a:ext cx="236935" cy="315912"/>
            <a:chOff x="1772042" y="1225638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 flipH="1">
              <a:off x="1772042" y="1384574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5400000" flipH="1">
              <a:off x="1772836" y="1383779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任意多边形 12"/>
          <p:cNvSpPr/>
          <p:nvPr>
            <p:custDataLst>
              <p:tags r:id="rId7"/>
            </p:custDataLst>
          </p:nvPr>
        </p:nvSpPr>
        <p:spPr>
          <a:xfrm>
            <a:off x="6372225" y="0"/>
            <a:ext cx="2771775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2" name="等腰三角形 11"/>
          <p:cNvSpPr/>
          <p:nvPr>
            <p:custDataLst>
              <p:tags r:id="rId8"/>
            </p:custDataLst>
          </p:nvPr>
        </p:nvSpPr>
        <p:spPr>
          <a:xfrm rot="10800000">
            <a:off x="7700963" y="0"/>
            <a:ext cx="1443038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3" name="等腰三角形 12"/>
          <p:cNvSpPr/>
          <p:nvPr>
            <p:custDataLst>
              <p:tags r:id="rId9"/>
            </p:custDataLst>
          </p:nvPr>
        </p:nvSpPr>
        <p:spPr>
          <a:xfrm rot="10800000">
            <a:off x="5296487" y="647700"/>
            <a:ext cx="1126331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4" name="等腰三角形 13"/>
          <p:cNvSpPr/>
          <p:nvPr>
            <p:custDataLst>
              <p:tags r:id="rId10"/>
            </p:custDataLst>
          </p:nvPr>
        </p:nvSpPr>
        <p:spPr>
          <a:xfrm rot="10800000">
            <a:off x="5580026" y="0"/>
            <a:ext cx="1126331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5" name="任意多边形 46"/>
          <p:cNvSpPr/>
          <p:nvPr>
            <p:custDataLst>
              <p:tags r:id="rId11"/>
            </p:custDataLst>
          </p:nvPr>
        </p:nvSpPr>
        <p:spPr>
          <a:xfrm rot="746688">
            <a:off x="4504135" y="92075"/>
            <a:ext cx="978694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6" name="等腰三角形 24"/>
          <p:cNvSpPr/>
          <p:nvPr>
            <p:custDataLst>
              <p:tags r:id="rId12"/>
            </p:custDataLst>
          </p:nvPr>
        </p:nvSpPr>
        <p:spPr>
          <a:xfrm rot="10800000">
            <a:off x="7150894" y="2165350"/>
            <a:ext cx="1271588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1019209" y="4795838"/>
            <a:ext cx="442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899099" y="2009457"/>
            <a:ext cx="4682792" cy="1198800"/>
          </a:xfrm>
        </p:spPr>
        <p:txBody>
          <a:bodyPr anchor="ctr">
            <a:normAutofit/>
          </a:bodyPr>
          <a:lstStyle>
            <a:lvl1pPr algn="l">
              <a:defRPr sz="4500" spc="6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899160" y="3313163"/>
            <a:ext cx="2556510" cy="13798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3000" b="1" i="1" spc="3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编辑副标题</a:t>
            </a:r>
            <a:endParaRPr lang="zh-CN" altLang="en-US" noProof="1"/>
          </a:p>
        </p:txBody>
      </p:sp>
      <p:sp>
        <p:nvSpPr>
          <p:cNvPr id="19" name="日期占位符 15"/>
          <p:cNvSpPr>
            <a:spLocks noGrp="1"/>
          </p:cNvSpPr>
          <p:nvPr>
            <p:ph type="dt" sz="half" idx="15"/>
            <p:custDataLst>
              <p:tags r:id="rId1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页脚占位符 16"/>
          <p:cNvSpPr>
            <a:spLocks noGrp="1"/>
          </p:cNvSpPr>
          <p:nvPr>
            <p:ph type="ftr" sz="quarter" idx="16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" name="灯片编号占位符 17"/>
          <p:cNvSpPr>
            <a:spLocks noGrp="1"/>
          </p:cNvSpPr>
          <p:nvPr>
            <p:ph type="sldNum" sz="quarter" idx="17"/>
            <p:custDataLst>
              <p:tags r:id="rId1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2FFEC-5704-4A3E-837E-93B721BC27BB}" type="slidenum">
              <a:rPr lang="zh-CN" altLang="en-US"/>
            </a:fld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289560" y="409574"/>
            <a:ext cx="3565354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BB0C-5A13-436A-8D2C-3DC1B1265D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>
            <p:custDataLst>
              <p:tags r:id="rId2"/>
            </p:custDataLst>
          </p:nvPr>
        </p:nvSpPr>
        <p:spPr>
          <a:xfrm flipH="1">
            <a:off x="8391525" y="4403725"/>
            <a:ext cx="752475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4" name="任意多边形 45"/>
          <p:cNvSpPr/>
          <p:nvPr>
            <p:custDataLst>
              <p:tags r:id="rId3"/>
            </p:custDataLst>
          </p:nvPr>
        </p:nvSpPr>
        <p:spPr>
          <a:xfrm rot="20853312" flipH="1">
            <a:off x="2803922" y="250825"/>
            <a:ext cx="2219325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5" name="任意多边形 12"/>
          <p:cNvSpPr/>
          <p:nvPr>
            <p:custDataLst>
              <p:tags r:id="rId4"/>
            </p:custDataLst>
          </p:nvPr>
        </p:nvSpPr>
        <p:spPr>
          <a:xfrm flipH="1">
            <a:off x="0" y="0"/>
            <a:ext cx="2771775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10800000" flipH="1">
            <a:off x="0" y="0"/>
            <a:ext cx="1443038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7" name="等腰三角形 6"/>
          <p:cNvSpPr/>
          <p:nvPr>
            <p:custDataLst>
              <p:tags r:id="rId6"/>
            </p:custDataLst>
          </p:nvPr>
        </p:nvSpPr>
        <p:spPr>
          <a:xfrm rot="10800000" flipH="1">
            <a:off x="2721059" y="647700"/>
            <a:ext cx="1127522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8" name="等腰三角形 7"/>
          <p:cNvSpPr/>
          <p:nvPr>
            <p:custDataLst>
              <p:tags r:id="rId7"/>
            </p:custDataLst>
          </p:nvPr>
        </p:nvSpPr>
        <p:spPr>
          <a:xfrm rot="10800000" flipH="1">
            <a:off x="2445977" y="0"/>
            <a:ext cx="1127522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9" name="任意多边形 46"/>
          <p:cNvSpPr/>
          <p:nvPr>
            <p:custDataLst>
              <p:tags r:id="rId8"/>
            </p:custDataLst>
          </p:nvPr>
        </p:nvSpPr>
        <p:spPr>
          <a:xfrm rot="20853312" flipH="1">
            <a:off x="3661172" y="92075"/>
            <a:ext cx="978694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0" name="等腰三角形 24"/>
          <p:cNvSpPr/>
          <p:nvPr>
            <p:custDataLst>
              <p:tags r:id="rId9"/>
            </p:custDataLst>
          </p:nvPr>
        </p:nvSpPr>
        <p:spPr>
          <a:xfrm rot="10800000" flipH="1">
            <a:off x="721519" y="2165350"/>
            <a:ext cx="1271588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43140" y="2420938"/>
            <a:ext cx="4212089" cy="2016125"/>
          </a:xfrm>
        </p:spPr>
        <p:txBody>
          <a:bodyPr anchor="ctr">
            <a:normAutofit/>
          </a:bodyPr>
          <a:lstStyle>
            <a:lvl1pPr algn="ctr">
              <a:defRPr sz="6000" spc="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4DE4A-AF88-4CC7-8A46-288F8CD57ECB}" type="slidenum">
              <a:rPr lang="zh-CN" altLang="en-US"/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email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0800000" flipV="1">
            <a:off x="291439" y="409574"/>
            <a:ext cx="3565354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6"/>
          <p:cNvSpPr/>
          <p:nvPr>
            <p:custDataLst>
              <p:tags r:id="rId2"/>
            </p:custDataLst>
          </p:nvPr>
        </p:nvSpPr>
        <p:spPr>
          <a:xfrm rot="746688">
            <a:off x="8667750" y="5489575"/>
            <a:ext cx="5334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5" name="任意多边形 46"/>
          <p:cNvSpPr/>
          <p:nvPr>
            <p:custDataLst>
              <p:tags r:id="rId3"/>
            </p:custDataLst>
          </p:nvPr>
        </p:nvSpPr>
        <p:spPr>
          <a:xfrm rot="746688">
            <a:off x="-58341" y="722313"/>
            <a:ext cx="5334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6" name="任意多边形 46"/>
          <p:cNvSpPr/>
          <p:nvPr>
            <p:custDataLst>
              <p:tags r:id="rId4"/>
            </p:custDataLst>
          </p:nvPr>
        </p:nvSpPr>
        <p:spPr>
          <a:xfrm rot="746688">
            <a:off x="-41672" y="68263"/>
            <a:ext cx="53459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7" name="任意多边形 46"/>
          <p:cNvSpPr/>
          <p:nvPr>
            <p:custDataLst>
              <p:tags r:id="rId5"/>
            </p:custDataLst>
          </p:nvPr>
        </p:nvSpPr>
        <p:spPr>
          <a:xfrm rot="746688">
            <a:off x="8664179" y="6053138"/>
            <a:ext cx="5334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8230791" y="0"/>
            <a:ext cx="913209" cy="2540000"/>
          </a:xfrm>
          <a:custGeom>
            <a:avLst/>
            <a:gdLst>
              <a:gd name="connsiteX0" fmla="*/ 0 w 1218152"/>
              <a:gd name="connsiteY0" fmla="*/ 0 h 2539914"/>
              <a:gd name="connsiteX1" fmla="*/ 1218152 w 1218152"/>
              <a:gd name="connsiteY1" fmla="*/ 0 h 2539914"/>
              <a:gd name="connsiteX2" fmla="*/ 1218152 w 1218152"/>
              <a:gd name="connsiteY2" fmla="*/ 2539914 h 25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152" h="2539914">
                <a:moveTo>
                  <a:pt x="0" y="0"/>
                </a:moveTo>
                <a:lnTo>
                  <a:pt x="1218152" y="0"/>
                </a:lnTo>
                <a:lnTo>
                  <a:pt x="1218152" y="25399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rot="10800000">
            <a:off x="8759429" y="0"/>
            <a:ext cx="384572" cy="1141413"/>
          </a:xfrm>
          <a:custGeom>
            <a:avLst/>
            <a:gdLst>
              <a:gd name="connsiteX0" fmla="*/ 512148 w 512148"/>
              <a:gd name="connsiteY0" fmla="*/ 1140923 h 1140923"/>
              <a:gd name="connsiteX1" fmla="*/ 0 w 512148"/>
              <a:gd name="connsiteY1" fmla="*/ 1140923 h 1140923"/>
              <a:gd name="connsiteX2" fmla="*/ 0 w 512148"/>
              <a:gd name="connsiteY2" fmla="*/ 0 h 11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148" h="1140923">
                <a:moveTo>
                  <a:pt x="512148" y="1140923"/>
                </a:moveTo>
                <a:lnTo>
                  <a:pt x="0" y="11409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0" name="等腰三角形 24"/>
          <p:cNvSpPr/>
          <p:nvPr>
            <p:custDataLst>
              <p:tags r:id="rId8"/>
            </p:custDataLst>
          </p:nvPr>
        </p:nvSpPr>
        <p:spPr>
          <a:xfrm rot="10800000">
            <a:off x="8540354" y="863600"/>
            <a:ext cx="507206" cy="674688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1" name="等腰三角形 6"/>
          <p:cNvSpPr/>
          <p:nvPr>
            <p:custDataLst>
              <p:tags r:id="rId9"/>
            </p:custDataLst>
          </p:nvPr>
        </p:nvSpPr>
        <p:spPr>
          <a:xfrm>
            <a:off x="0" y="5688013"/>
            <a:ext cx="360760" cy="1179512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2" name="等腰三角形 11"/>
          <p:cNvSpPr/>
          <p:nvPr>
            <p:custDataLst>
              <p:tags r:id="rId10"/>
            </p:custDataLst>
          </p:nvPr>
        </p:nvSpPr>
        <p:spPr>
          <a:xfrm>
            <a:off x="294085" y="5200650"/>
            <a:ext cx="507206" cy="16573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67916" y="406800"/>
            <a:ext cx="8208169" cy="86360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467916" y="1412875"/>
            <a:ext cx="8208168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2014).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E5A9F3E-9A23-4FC1-A587-E98C04CF6B14}" type="slidenum">
              <a:rPr kumimoji="0" lang="en-US" altLang="zh-CN" sz="10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2"/>
          <p:cNvSpPr/>
          <p:nvPr>
            <p:custDataLst>
              <p:tags r:id="rId2"/>
            </p:custDataLst>
          </p:nvPr>
        </p:nvSpPr>
        <p:spPr>
          <a:xfrm>
            <a:off x="6372225" y="0"/>
            <a:ext cx="2771775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5" name="等腰三角形 4"/>
          <p:cNvSpPr/>
          <p:nvPr>
            <p:custDataLst>
              <p:tags r:id="rId3"/>
            </p:custDataLst>
          </p:nvPr>
        </p:nvSpPr>
        <p:spPr>
          <a:xfrm rot="10800000">
            <a:off x="7700963" y="0"/>
            <a:ext cx="1443038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6" name="等腰三角形 5"/>
          <p:cNvSpPr/>
          <p:nvPr>
            <p:custDataLst>
              <p:tags r:id="rId4"/>
            </p:custDataLst>
          </p:nvPr>
        </p:nvSpPr>
        <p:spPr>
          <a:xfrm rot="10800000">
            <a:off x="5296487" y="647700"/>
            <a:ext cx="1126331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7" name="等腰三角形 6"/>
          <p:cNvSpPr/>
          <p:nvPr>
            <p:custDataLst>
              <p:tags r:id="rId5"/>
            </p:custDataLst>
          </p:nvPr>
        </p:nvSpPr>
        <p:spPr>
          <a:xfrm rot="10800000">
            <a:off x="5580026" y="0"/>
            <a:ext cx="1126331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8" name="等腰三角形 24"/>
          <p:cNvSpPr/>
          <p:nvPr>
            <p:custDataLst>
              <p:tags r:id="rId6"/>
            </p:custDataLst>
          </p:nvPr>
        </p:nvSpPr>
        <p:spPr>
          <a:xfrm rot="10800000">
            <a:off x="7150894" y="2165350"/>
            <a:ext cx="1271588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grpSp>
        <p:nvGrpSpPr>
          <p:cNvPr id="10" name="组合 14"/>
          <p:cNvGrpSpPr/>
          <p:nvPr>
            <p:custDataLst>
              <p:tags r:id="rId7"/>
            </p:custDataLst>
          </p:nvPr>
        </p:nvGrpSpPr>
        <p:grpSpPr bwMode="auto">
          <a:xfrm flipH="1">
            <a:off x="-234553" y="88900"/>
            <a:ext cx="2218135" cy="3230563"/>
            <a:chOff x="-313138" y="88946"/>
            <a:chExt cx="2958463" cy="3230885"/>
          </a:xfrm>
        </p:grpSpPr>
        <p:sp>
          <p:nvSpPr>
            <p:cNvPr id="11" name="任意多边形 45"/>
            <p:cNvSpPr/>
            <p:nvPr>
              <p:custDataLst>
                <p:tags r:id="rId8"/>
              </p:custDataLst>
            </p:nvPr>
          </p:nvSpPr>
          <p:spPr>
            <a:xfrm rot="746688">
              <a:off x="-313138" y="247712"/>
              <a:ext cx="2958463" cy="3072119"/>
            </a:xfrm>
            <a:custGeom>
              <a:avLst/>
              <a:gdLst>
                <a:gd name="connsiteX0" fmla="*/ 0 w 2958463"/>
                <a:gd name="connsiteY0" fmla="*/ 28269 h 3072739"/>
                <a:gd name="connsiteX1" fmla="*/ 128100 w 2958463"/>
                <a:gd name="connsiteY1" fmla="*/ 0 h 3072739"/>
                <a:gd name="connsiteX2" fmla="*/ 2958463 w 2958463"/>
                <a:gd name="connsiteY2" fmla="*/ 2912645 h 3072739"/>
                <a:gd name="connsiteX3" fmla="*/ 2958463 w 2958463"/>
                <a:gd name="connsiteY3" fmla="*/ 3072739 h 3072739"/>
                <a:gd name="connsiteX4" fmla="*/ 0 w 2958463"/>
                <a:gd name="connsiteY4" fmla="*/ 28269 h 307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463" h="3072739">
                  <a:moveTo>
                    <a:pt x="0" y="28269"/>
                  </a:moveTo>
                  <a:lnTo>
                    <a:pt x="128100" y="0"/>
                  </a:lnTo>
                  <a:lnTo>
                    <a:pt x="2958463" y="2912645"/>
                  </a:lnTo>
                  <a:lnTo>
                    <a:pt x="2958463" y="3072739"/>
                  </a:lnTo>
                  <a:lnTo>
                    <a:pt x="0" y="28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800" noProof="1"/>
            </a:p>
          </p:txBody>
        </p:sp>
        <p:sp>
          <p:nvSpPr>
            <p:cNvPr id="12" name="任意多边形 46"/>
            <p:cNvSpPr/>
            <p:nvPr>
              <p:custDataLst>
                <p:tags r:id="rId9"/>
              </p:custDataLst>
            </p:nvPr>
          </p:nvSpPr>
          <p:spPr>
            <a:xfrm rot="746688">
              <a:off x="196613" y="88946"/>
              <a:ext cx="1305344" cy="1371737"/>
            </a:xfrm>
            <a:custGeom>
              <a:avLst/>
              <a:gdLst>
                <a:gd name="connsiteX0" fmla="*/ 0 w 1305254"/>
                <a:gd name="connsiteY0" fmla="*/ 28270 h 1371469"/>
                <a:gd name="connsiteX1" fmla="*/ 128101 w 1305254"/>
                <a:gd name="connsiteY1" fmla="*/ 0 h 1371469"/>
                <a:gd name="connsiteX2" fmla="*/ 1305254 w 1305254"/>
                <a:gd name="connsiteY2" fmla="*/ 1211374 h 1371469"/>
                <a:gd name="connsiteX3" fmla="*/ 1305253 w 1305254"/>
                <a:gd name="connsiteY3" fmla="*/ 1371469 h 1371469"/>
                <a:gd name="connsiteX4" fmla="*/ 0 w 1305254"/>
                <a:gd name="connsiteY4" fmla="*/ 28270 h 137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5254" h="1371469">
                  <a:moveTo>
                    <a:pt x="0" y="28270"/>
                  </a:moveTo>
                  <a:lnTo>
                    <a:pt x="128101" y="0"/>
                  </a:lnTo>
                  <a:lnTo>
                    <a:pt x="1305254" y="1211374"/>
                  </a:lnTo>
                  <a:lnTo>
                    <a:pt x="1305253" y="1371469"/>
                  </a:lnTo>
                  <a:lnTo>
                    <a:pt x="0" y="282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800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413212" y="3414578"/>
            <a:ext cx="3762851" cy="863174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1413211" y="4332272"/>
            <a:ext cx="3762851" cy="1112226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289560" y="409574"/>
            <a:ext cx="3565354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2014).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3F67A0-D282-4C5C-B6DC-0C3FA906B668}" type="slidenum">
              <a:rPr kumimoji="0" lang="en-US" altLang="zh-CN" sz="10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2014).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EEA1DA-7AF3-4745-AB11-128F2C0A5381}" type="slidenum">
              <a:rPr kumimoji="0" lang="en-US" altLang="zh-CN" sz="10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49C00-89D8-4D4A-9FDA-96A9C7BBE615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46"/>
          <p:cNvSpPr/>
          <p:nvPr>
            <p:custDataLst>
              <p:tags r:id="rId2"/>
            </p:custDataLst>
          </p:nvPr>
        </p:nvSpPr>
        <p:spPr>
          <a:xfrm rot="746688">
            <a:off x="8667750" y="5489575"/>
            <a:ext cx="5334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3" name="任意多边形 46"/>
          <p:cNvSpPr/>
          <p:nvPr>
            <p:custDataLst>
              <p:tags r:id="rId3"/>
            </p:custDataLst>
          </p:nvPr>
        </p:nvSpPr>
        <p:spPr>
          <a:xfrm rot="746688">
            <a:off x="-58341" y="722313"/>
            <a:ext cx="5334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4" name="任意多边形 46"/>
          <p:cNvSpPr/>
          <p:nvPr>
            <p:custDataLst>
              <p:tags r:id="rId4"/>
            </p:custDataLst>
          </p:nvPr>
        </p:nvSpPr>
        <p:spPr>
          <a:xfrm rot="746688">
            <a:off x="-41672" y="68263"/>
            <a:ext cx="53459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5" name="任意多边形 46"/>
          <p:cNvSpPr/>
          <p:nvPr>
            <p:custDataLst>
              <p:tags r:id="rId5"/>
            </p:custDataLst>
          </p:nvPr>
        </p:nvSpPr>
        <p:spPr>
          <a:xfrm rot="746688">
            <a:off x="8664179" y="6053138"/>
            <a:ext cx="5334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2014).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C7D8B7-BB6B-42BF-8E02-EE216B1478DA}" type="slidenum">
              <a:rPr kumimoji="0" lang="en-US" altLang="zh-CN" sz="10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445A4-C0BB-452B-A7F3-D7AA9591C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2014).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311A3CA-EC39-4C72-8A67-91BBF3B316E0}" type="slidenum">
              <a:rPr kumimoji="0" lang="en-US" altLang="zh-CN" sz="10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502444" y="442913"/>
            <a:ext cx="813911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502444" y="952500"/>
            <a:ext cx="8139113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606" y="6350000"/>
            <a:ext cx="2025254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291" y="6350000"/>
            <a:ext cx="2969419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noProof="1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2014).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50000"/>
            <a:ext cx="2025254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noProof="1" smtClean="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311170-C54D-469E-B983-72ED42BBC3AB}" type="slidenum">
              <a:rPr kumimoji="0" lang="en-US" altLang="zh-CN" sz="10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80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171450" indent="-17145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algn="ctr" eaLnBrk="1" hangingPunct="1"/>
            <a:r>
              <a:rPr lang="zh-CN" altLang="en-US" dirty="0">
                <a:ea typeface="宋体" panose="02010600030101010101" pitchFamily="2" charset="-122"/>
                <a:sym typeface="+mn-ea"/>
              </a:rPr>
              <a:t>第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章</a:t>
            </a:r>
            <a:br>
              <a:rPr lang="zh-CN" altLang="en-US" dirty="0">
                <a:ea typeface="宋体" panose="02010600030101010101" pitchFamily="2" charset="-122"/>
                <a:sym typeface="+mn-ea"/>
              </a:rPr>
            </a:br>
            <a:r>
              <a:rPr lang="en-US" altLang="zh-CN" dirty="0">
                <a:ea typeface="宋体" panose="02010600030101010101" pitchFamily="2" charset="-122"/>
                <a:sym typeface="+mn-ea"/>
              </a:rPr>
              <a:t>软件工程</a:t>
            </a:r>
            <a:endParaRPr lang="en-US" altLang="zh-CN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5124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A95C16-4A69-4403-A509-1E1ABAAF57BF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AC25004-1C55-4216-8957-FE0FDE1BBA8F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>
          <a:xfrm>
            <a:off x="467916" y="399815"/>
            <a:ext cx="8208169" cy="863601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sz="2400" dirty="0">
                <a:cs typeface="微软雅黑" panose="020B0503020204020204" charset="-122"/>
                <a:sym typeface="+mn-ea"/>
              </a:rPr>
              <a:t>软件工程实践的</a:t>
            </a:r>
            <a:r>
              <a:rPr lang="zh-CN" altLang="en-US" sz="2400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通用</a:t>
            </a:r>
            <a:r>
              <a:rPr lang="zh-CN" altLang="en-US" sz="2400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规则</a:t>
            </a:r>
            <a:r>
              <a:rPr lang="en-US" altLang="zh-CN" sz="2400" dirty="0">
                <a:cs typeface="微软雅黑" panose="020B0503020204020204" charset="-122"/>
                <a:sym typeface="+mn-ea"/>
              </a:rPr>
              <a:t>——</a:t>
            </a:r>
            <a:r>
              <a:rPr lang="en-US" altLang="zh-CN" sz="2400" dirty="0">
                <a:cs typeface="微软雅黑" panose="020B0503020204020204" charset="-122"/>
              </a:rPr>
              <a:t>Hooker</a:t>
            </a:r>
            <a:r>
              <a:rPr lang="zh-CN" altLang="en-US" sz="2400" dirty="0">
                <a:cs typeface="微软雅黑" panose="020B0503020204020204" charset="-122"/>
              </a:rPr>
              <a:t>的概括性原则</a:t>
            </a:r>
            <a:endParaRPr lang="zh-CN" altLang="en-US" sz="2400" dirty="0">
              <a:cs typeface="微软雅黑" panose="020B0503020204020204" charset="-122"/>
            </a:endParaRPr>
          </a:p>
        </p:txBody>
      </p:sp>
      <p:sp>
        <p:nvSpPr>
          <p:cNvPr id="29701" name="Rectangle 3"/>
          <p:cNvSpPr>
            <a:spLocks noGrp="1"/>
          </p:cNvSpPr>
          <p:nvPr>
            <p:ph idx="1"/>
          </p:nvPr>
        </p:nvSpPr>
        <p:spPr>
          <a:xfrm>
            <a:off x="788670" y="1454150"/>
            <a:ext cx="3808095" cy="4895850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ts val="600"/>
              </a:spcBef>
            </a:pPr>
            <a:r>
              <a:rPr lang="en-US" altLang="zh-CN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1: 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存在价值</a:t>
            </a:r>
            <a:endParaRPr lang="en-US" altLang="zh-CN" sz="2400" i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2: </a:t>
            </a:r>
            <a:r>
              <a:rPr lang="en-US" altLang="zh-CN" sz="2400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KISS </a:t>
            </a:r>
            <a:r>
              <a:rPr lang="zh-CN" altLang="en-US" sz="2400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（保持简洁）</a:t>
            </a:r>
            <a:endParaRPr lang="en-US" altLang="zh-CN" sz="2400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3: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保持愿景</a:t>
            </a:r>
            <a:endParaRPr lang="en-US" altLang="zh-CN" sz="2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4: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关注使用者</a:t>
            </a:r>
            <a:endParaRPr lang="en-US" altLang="zh-CN" sz="2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5: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面向未来</a:t>
            </a:r>
            <a:endParaRPr lang="en-US" altLang="zh-CN" sz="2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eaLnBrk="1" hangingPunct="1">
              <a:spcBef>
                <a:spcPts val="600"/>
              </a:spcBef>
              <a:buClrTx/>
              <a:buSzTx/>
            </a:pPr>
            <a:r>
              <a:rPr lang="en-US" altLang="zh-CN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6: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计划复用</a:t>
            </a:r>
            <a:endParaRPr lang="zh-CN" altLang="en-US" sz="2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eaLnBrk="1" hangingPunct="1">
              <a:spcBef>
                <a:spcPts val="600"/>
              </a:spcBef>
              <a:buClrTx/>
              <a:buSzTx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7: 认真思考</a:t>
            </a:r>
            <a:endParaRPr lang="zh-CN" altLang="en-US" sz="2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5837ACB-C4B3-4B77-A19B-ED6BAD2878F3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软件开发神话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30725" name="Rectangle 3"/>
          <p:cNvSpPr>
            <a:spLocks noGrp="1"/>
          </p:cNvSpPr>
          <p:nvPr>
            <p:ph idx="1"/>
          </p:nvPr>
        </p:nvSpPr>
        <p:spPr>
          <a:xfrm>
            <a:off x="737870" y="1667510"/>
            <a:ext cx="7802880" cy="468249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经理、客户(和其他非技术</a:t>
            </a:r>
            <a:r>
              <a:rPr lang="zh-CN" altLang="en-US" sz="2000" dirty="0">
                <a:ea typeface="宋体" panose="02010600030101010101" pitchFamily="2" charset="-122"/>
              </a:rPr>
              <a:t>利益相关者</a:t>
            </a:r>
            <a:r>
              <a:rPr lang="en-US" altLang="zh-CN" sz="2000" dirty="0">
                <a:ea typeface="宋体" panose="02010600030101010101" pitchFamily="2" charset="-122"/>
              </a:rPr>
              <a:t>)和实践者</a:t>
            </a:r>
            <a:r>
              <a:rPr lang="zh-CN" altLang="en-US" sz="2000" dirty="0">
                <a:ea typeface="宋体" panose="02010600030101010101" pitchFamily="2" charset="-122"/>
              </a:rPr>
              <a:t>的影响力很大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他们通常有一套看似正确的方法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000" i="1" dirty="0">
                <a:solidFill>
                  <a:schemeClr val="folHlink"/>
                </a:solidFill>
                <a:ea typeface="宋体" panose="02010600030101010101" pitchFamily="2" charset="-122"/>
              </a:rPr>
              <a:t>但是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</a:rPr>
              <a:t>…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大量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软件神话</a:t>
            </a:r>
            <a:r>
              <a:rPr lang="zh-CN" altLang="en-US" sz="2000" dirty="0">
                <a:ea typeface="宋体" panose="02010600030101010101" pitchFamily="2" charset="-122"/>
              </a:rPr>
              <a:t>将他们诱入歧途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000" i="1" dirty="0">
                <a:solidFill>
                  <a:schemeClr val="folHlink"/>
                </a:solidFill>
                <a:ea typeface="宋体" panose="02010600030101010101" pitchFamily="2" charset="-122"/>
              </a:rPr>
              <a:t>因此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</a:rPr>
              <a:t> …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随着对软件工程理解的深化，无论何时遇到这些神话，都要不遗余力地揭露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EB846E-00B6-4138-95A2-605BF483037E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一切是如何开始的</a:t>
            </a:r>
            <a:endParaRPr lang="zh-CN" altLang="en-US" sz="4000" dirty="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860425" y="1691005"/>
            <a:ext cx="7815580" cy="461772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SafeHome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28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每个软件工程项目都来自业务需求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+mn-ea"/>
              </a:rPr>
              <a:t>对现有应用程序缺陷的修正；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+mn-ea"/>
              </a:rPr>
              <a:t>改变遗留系统以适应新的业务环境；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+mn-ea"/>
              </a:rPr>
              <a:t>扩展现有应用程序功能和特性；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+mn-ea"/>
              </a:rPr>
              <a:t>或者开发某种新的产品、服务或系统。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4200" dirty="0"/>
              <a:t>第二章</a:t>
            </a:r>
            <a:r>
              <a:rPr lang="en-US" altLang="zh-CN" sz="4200" dirty="0"/>
              <a:t>  </a:t>
            </a:r>
            <a:r>
              <a:rPr lang="zh-CN" altLang="en-US" sz="3800" b="1" dirty="0"/>
              <a:t>软件</a:t>
            </a:r>
            <a:r>
              <a:rPr lang="zh-CN" altLang="en-US" sz="3800" b="1" dirty="0">
                <a:solidFill>
                  <a:srgbClr val="7030A0"/>
                </a:solidFill>
              </a:rPr>
              <a:t>工程</a:t>
            </a:r>
            <a:endParaRPr lang="zh-CN" altLang="en-US" sz="3800" b="1" dirty="0">
              <a:solidFill>
                <a:srgbClr val="7030A0"/>
              </a:solidFill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533400" y="1641475"/>
            <a:ext cx="8229600" cy="3886200"/>
          </a:xfrm>
        </p:spPr>
        <p:txBody>
          <a:bodyPr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" panose="05000000000000000000" charset="0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+mn-cs"/>
                <a:sym typeface="+mn-ea"/>
              </a:rPr>
              <a:t>工程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charset="-122"/>
              <a:ea typeface="华文琥珀" panose="02010800040101010101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是科学技术在某领域的应用，通过这一领域应用，使自然界的物质和能源的特性能够通过各种结构、机器、产品、系统和过程，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以时间（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Time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）最短的和精而少的人力做出高效（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Cost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）、可靠（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Quality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）且对人类有用（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Service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）的东西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" panose="05000000000000000000" charset="0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+mn-cs"/>
                <a:sym typeface="+mn-ea"/>
              </a:rPr>
              <a:t>系统工程(Systems Engineering)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charset="-122"/>
              <a:ea typeface="华文琥珀" panose="02010800040101010101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是一个跨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多学科领域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的工程，通常专注于如何设计和管理复杂的工程专案。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" panose="05000000000000000000" charset="0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+mn-cs"/>
                <a:sym typeface="+mn-ea"/>
              </a:rPr>
              <a:t>系统工程学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charset="-122"/>
              <a:ea typeface="华文琥珀" panose="02010800040101010101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通过人和计算机的配合，能充分发挥人的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理解、分析、推理、评价、创造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等能力的优势，又能利用计算机高速计算和跟踪能力。以此来实验和剖析系统，从而获得丰富的信息，为选择最优的或次优的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系统方案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提供有力工具。 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系统工程学模型中能容纳大量的变量；它是一种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结构模型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，通过它可以充分认识系统结构，并以此来把握系统的行为，而不只是依赖数据来研究系统行为。 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系统工程学是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结构方法、功能方法和历史方法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的统一。它有一套独特的解决复杂系统问题的工具和技巧。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457200" y="169863"/>
            <a:ext cx="8229600" cy="1371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200" dirty="0">
                <a:sym typeface="+mn-ea"/>
              </a:rPr>
              <a:t>第二章</a:t>
            </a:r>
            <a:r>
              <a:rPr lang="en-US" altLang="zh-CN" sz="4200" dirty="0">
                <a:sym typeface="+mn-ea"/>
              </a:rPr>
              <a:t>  </a:t>
            </a:r>
            <a:r>
              <a:rPr lang="zh-CN" altLang="en-US" sz="4200" dirty="0">
                <a:solidFill>
                  <a:srgbClr val="7030A0"/>
                </a:solidFill>
                <a:sym typeface="+mn-ea"/>
              </a:rPr>
              <a:t>软件</a:t>
            </a:r>
            <a:r>
              <a:rPr lang="zh-CN" altLang="en-US" sz="4200" dirty="0">
                <a:solidFill>
                  <a:srgbClr val="FF0000"/>
                </a:solidFill>
                <a:sym typeface="+mn-ea"/>
              </a:rPr>
              <a:t>工程</a:t>
            </a:r>
            <a:endParaRPr lang="zh-CN" altLang="en-US" sz="42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101600" y="1626235"/>
            <a:ext cx="8921115" cy="3886200"/>
          </a:xfrm>
        </p:spPr>
        <p:txBody>
          <a:bodyPr vert="horz" wrap="square" lIns="91440" tIns="45720" rIns="91440" bIns="45720" anchor="t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1" i="1" u="sng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建筑</a:t>
            </a:r>
            <a:r>
              <a:rPr kumimoji="0" lang="zh-CN" altLang="en-US" sz="2400" b="1" i="1" u="sng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工程，</a:t>
            </a:r>
            <a:r>
              <a:rPr kumimoji="0" lang="zh-CN" altLang="en-US" sz="2400" b="1" i="1" u="sng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机械</a:t>
            </a:r>
            <a:r>
              <a:rPr kumimoji="0" lang="zh-CN" altLang="en-US" sz="2400" b="1" i="1" u="sng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工程，</a:t>
            </a:r>
            <a:r>
              <a:rPr kumimoji="0" lang="zh-CN" altLang="en-US" sz="2400" b="1" i="1" u="sng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化学</a:t>
            </a:r>
            <a:r>
              <a:rPr kumimoji="0" lang="zh-CN" altLang="en-US" sz="2400" b="1" i="1" u="sng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工程</a:t>
            </a:r>
            <a:r>
              <a:rPr kumimoji="0" lang="en-US" altLang="zh-CN" sz="2400" b="1" i="1" u="sng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......</a:t>
            </a:r>
            <a:r>
              <a:rPr kumimoji="0" lang="zh-CN" altLang="en-US" sz="2400" b="1" i="1" u="sng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1800" b="1" i="1" u="sng" strike="noStrike" kern="0" cap="none" spc="0" normalizeH="0" baseline="0" noProof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物理产品：看得见，摸的着</a:t>
            </a:r>
            <a:r>
              <a:rPr kumimoji="0" lang="en-US" altLang="zh-CN" sz="1800" b="1" i="1" u="sng" strike="noStrike" kern="0" cap="none" spc="0" normalizeH="0" baseline="0" noProof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800" b="1" i="1" u="sng" kern="0" spc="0" dirty="0">
                <a:solidFill>
                  <a:srgbClr val="00B050"/>
                </a:solidFill>
                <a:latin typeface="+mn-lt"/>
                <a:ea typeface="+mn-ea"/>
                <a:sym typeface="+mn-ea"/>
              </a:rPr>
              <a:t>=</a:t>
            </a:r>
            <a:r>
              <a:rPr lang="zh-CN" altLang="en-US" sz="1800" b="1" i="1" u="sng" kern="0" spc="0" dirty="0">
                <a:solidFill>
                  <a:srgbClr val="00B050"/>
                </a:solidFill>
                <a:latin typeface="+mn-lt"/>
                <a:ea typeface="+mn-ea"/>
                <a:sym typeface="+mn-ea"/>
              </a:rPr>
              <a:t>》</a:t>
            </a:r>
            <a:r>
              <a:rPr kumimoji="0" lang="zh-CN" altLang="en-US" sz="1800" b="1" i="1" u="sng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难</a:t>
            </a:r>
            <a:endParaRPr kumimoji="0" lang="en-US" altLang="zh-CN" sz="2000" b="1" i="0" u="none" strike="noStrike" kern="0" cap="none" spc="0" normalizeH="0" baseline="0" noProof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marR="0" indent="76898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20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76898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1968</a:t>
            </a:r>
            <a:r>
              <a:rPr kumimoji="0" lang="zh-CN" altLang="en-US" sz="20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年北大西洋公约组织</a:t>
            </a:r>
            <a:r>
              <a:rPr kumimoji="0" lang="en-US" altLang="zh-CN" sz="20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1" i="0" u="none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NATO</a:t>
            </a:r>
            <a:r>
              <a:rPr kumimoji="0" lang="en-US" altLang="zh-CN" sz="20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0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召开的</a:t>
            </a:r>
            <a:r>
              <a:rPr kumimoji="0" lang="zh-CN" altLang="zh-CN" sz="20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计算机科学会议</a:t>
            </a:r>
            <a:endParaRPr kumimoji="0" lang="en-US" altLang="zh-CN" sz="20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1800" b="1" i="0" u="none" strike="noStrike" kern="0" cap="none" spc="0" normalizeH="0" baseline="0" noProof="1" dirty="0">
                <a:solidFill>
                  <a:schemeClr val="tx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软件危机</a:t>
            </a:r>
            <a:r>
              <a:rPr kumimoji="0" lang="en-US" altLang="zh-CN" sz="1800" b="1" i="0" u="none" strike="noStrike" kern="0" cap="none" spc="0" normalizeH="0" baseline="0" noProof="1" dirty="0">
                <a:solidFill>
                  <a:schemeClr val="tx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--&gt;</a:t>
            </a:r>
            <a:r>
              <a:rPr kumimoji="0" lang="zh-CN" altLang="en-US" sz="1800" b="1" i="0" u="none" strike="noStrike" kern="0" cap="none" spc="0" normalizeH="0" baseline="0" noProof="1" dirty="0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根源</a:t>
            </a:r>
            <a:r>
              <a:rPr kumimoji="0" lang="en-US" altLang="zh-CN" sz="1800" b="1" i="0" u="none" strike="noStrike" kern="0" cap="none" spc="0" normalizeH="0" baseline="0" noProof="1" dirty="0">
                <a:solidFill>
                  <a:schemeClr val="tx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--&gt;</a:t>
            </a:r>
            <a:r>
              <a:rPr kumimoji="0" lang="zh-CN" altLang="en-US" sz="1800" b="1" i="0" u="none" strike="noStrike" kern="0" cap="none" spc="0" normalizeH="0" baseline="0" noProof="1" dirty="0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解决途径</a:t>
            </a:r>
            <a:endParaRPr kumimoji="0" lang="zh-CN" altLang="en-US" sz="1800" b="1" i="0" u="none" strike="noStrike" kern="0" cap="none" spc="0" normalizeH="0" baseline="0" noProof="1" dirty="0">
              <a:solidFill>
                <a:schemeClr val="tx1"/>
              </a:solidFill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800" b="1" i="1" u="sng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软件工程</a:t>
            </a:r>
            <a:r>
              <a:rPr kumimoji="0" lang="en-US" altLang="zh-CN" sz="2800" b="1" i="1" u="sng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=</a:t>
            </a:r>
            <a:r>
              <a:rPr kumimoji="0" lang="zh-CN" altLang="en-US" sz="2800" b="1" i="1" u="sng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软件</a:t>
            </a:r>
            <a:r>
              <a:rPr kumimoji="0" lang="zh-CN" altLang="en-US" sz="2800" b="1" i="1" u="sng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2800" b="1" i="1" u="sng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工程</a:t>
            </a:r>
            <a:endParaRPr kumimoji="0" lang="zh-CN" altLang="en-US" sz="2800" b="1" i="1" u="sng" strike="noStrike" kern="0" cap="none" spc="0" normalizeH="0" baseline="0" noProof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1800" b="1" i="1" u="sng" strike="noStrike" kern="0" cap="none" spc="0" normalizeH="0" baseline="0" noProof="1" dirty="0">
                <a:solidFill>
                  <a:srgbClr val="00B050"/>
                </a:solidFill>
                <a:latin typeface="+mn-lt"/>
                <a:ea typeface="+mn-ea"/>
                <a:cs typeface="+mn-cs"/>
                <a:sym typeface="+mn-ea"/>
              </a:rPr>
              <a:t>逻辑（数字）产品：看不见，摸不着 </a:t>
            </a:r>
            <a:r>
              <a:rPr kumimoji="0" lang="en-US" altLang="zh-CN" sz="1800" b="1" i="1" u="sng" strike="noStrike" kern="0" cap="none" spc="0" normalizeH="0" baseline="0" noProof="1" dirty="0">
                <a:solidFill>
                  <a:srgbClr val="00B050"/>
                </a:solidFill>
                <a:latin typeface="+mn-lt"/>
                <a:ea typeface="+mn-ea"/>
                <a:cs typeface="+mn-cs"/>
                <a:sym typeface="+mn-ea"/>
              </a:rPr>
              <a:t>==</a:t>
            </a:r>
            <a:r>
              <a:rPr kumimoji="0" lang="zh-CN" altLang="en-US" sz="1800" b="1" i="1" u="sng" strike="noStrike" kern="0" cap="none" spc="0" normalizeH="0" baseline="0" noProof="1" dirty="0">
                <a:solidFill>
                  <a:srgbClr val="00B050"/>
                </a:solidFill>
                <a:latin typeface="+mn-lt"/>
                <a:ea typeface="+mn-ea"/>
                <a:cs typeface="+mn-cs"/>
                <a:sym typeface="+mn-ea"/>
              </a:rPr>
              <a:t>》</a:t>
            </a:r>
            <a:r>
              <a:rPr kumimoji="0" lang="zh-CN" altLang="en-US" sz="1800" b="1" i="1" u="sng" strike="noStrike" kern="0" cap="none" spc="0" normalizeH="0" baseline="0" noProof="1" dirty="0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  <a:cs typeface="+mn-cs"/>
                <a:sym typeface="+mn-ea"/>
              </a:rPr>
              <a:t>更难！！！</a:t>
            </a:r>
            <a:endParaRPr kumimoji="0" lang="zh-CN" altLang="en-US" sz="1800" b="1" i="1" u="sng" strike="noStrike" kern="0" cap="none" spc="0" normalizeH="0" baseline="0" noProof="1" dirty="0">
              <a:solidFill>
                <a:srgbClr val="FF0000"/>
              </a:solidFill>
              <a:latin typeface="华文琥珀" panose="02010800040101010101" charset="-122"/>
              <a:ea typeface="华文琥珀" panose="02010800040101010101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0095" y="4312285"/>
            <a:ext cx="7740650" cy="1999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软件开发需面对的几个事实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确定软件方案之前，需要</a:t>
            </a:r>
            <a:r>
              <a:rPr lang="zh-CN" altLang="en-US" sz="20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共同努力</a:t>
            </a:r>
            <a:r>
              <a:rPr lang="zh-CN" altLang="en-US" sz="20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来理解问题</a:t>
            </a:r>
            <a:endParaRPr lang="en-US" altLang="zh-CN" sz="2000" i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</a:t>
            </a:r>
            <a:r>
              <a:rPr lang="zh-CN" altLang="en-US" sz="20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已成为关键活动</a:t>
            </a:r>
            <a:endParaRPr lang="en-US" altLang="zh-CN" sz="2000" i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软件应该具有高</a:t>
            </a:r>
            <a:r>
              <a:rPr lang="zh-CN" altLang="en-US" sz="20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质量</a:t>
            </a:r>
            <a:endParaRPr lang="en-US" altLang="zh-CN" sz="2000" i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软件需具备</a:t>
            </a:r>
            <a:r>
              <a:rPr lang="zh-CN" altLang="en-US" sz="20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可维护</a:t>
            </a:r>
            <a:r>
              <a:rPr lang="zh-CN" altLang="en-US" sz="20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性</a:t>
            </a:r>
            <a:endParaRPr lang="zh-CN" altLang="en-US" sz="2000" i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539750" y="692150"/>
            <a:ext cx="5197475" cy="955675"/>
          </a:xfrm>
        </p:spPr>
        <p:txBody>
          <a:bodyPr vert="horz" wrap="square" lIns="91440" tIns="45720" rIns="91440" bIns="45720" anchor="ctr"/>
          <a:p>
            <a:pPr eaLnBrk="1" hangingPunct="1">
              <a:buSzTx/>
            </a:pPr>
            <a:r>
              <a:rPr lang="zh-CN" altLang="en-US" sz="4000" b="1" dirty="0">
                <a:solidFill>
                  <a:srgbClr val="0000FF"/>
                </a:solidFill>
              </a:rPr>
              <a:t>软件工程目标和原则</a:t>
            </a:r>
            <a:endParaRPr lang="zh-CN" altLang="en-US" sz="4000" b="1" dirty="0">
              <a:solidFill>
                <a:srgbClr val="0000FF"/>
              </a:solidFill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539750" y="1909763"/>
            <a:ext cx="8291513" cy="4184650"/>
          </a:xfrm>
        </p:spPr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+mn-ea"/>
              </a:rPr>
              <a:t>目标：</a:t>
            </a:r>
            <a:endParaRPr kumimoji="0" lang="zh-CN" altLang="en-US" sz="2800" b="1" i="0" u="none" strike="noStrike" kern="0" cap="none" spc="0" normalizeH="0" baseline="0" noProof="1" dirty="0">
              <a:solidFill>
                <a:srgbClr val="0000FF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l"/>
            </a:pPr>
            <a:r>
              <a:rPr kumimoji="0" lang="zh-CN" altLang="en-US" sz="20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在给定成本（</a:t>
            </a:r>
            <a:r>
              <a:rPr kumimoji="0" lang="en-US" altLang="zh-CN" sz="20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</a:t>
            </a:r>
            <a:r>
              <a:rPr kumimoji="0" lang="zh-CN" altLang="en-US" sz="20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）、进度（</a:t>
            </a:r>
            <a:r>
              <a:rPr kumimoji="0" lang="en-US" altLang="zh-CN" sz="20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kumimoji="0" lang="zh-CN" altLang="en-US" sz="20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）的前提下，开发出</a:t>
            </a:r>
            <a:r>
              <a:rPr kumimoji="0" lang="zh-CN" altLang="en-US" sz="20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满足用户需求的高质量（</a:t>
            </a:r>
            <a:r>
              <a:rPr kumimoji="0" lang="en-US" altLang="zh-CN" sz="20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Quality</a:t>
            </a:r>
            <a:r>
              <a:rPr kumimoji="0" lang="zh-CN" altLang="en-US" sz="20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：</a:t>
            </a:r>
            <a:r>
              <a:rPr kumimoji="0" lang="zh-CN" altLang="en-US" sz="2000" b="1" i="1" u="sng" strike="noStrike" kern="0" cap="none" spc="0" normalizeH="0" baseline="0" noProof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有效性 、可靠性、可适应性、可追踪性 、移植性、可互操作性</a:t>
            </a:r>
            <a:r>
              <a:rPr kumimoji="0" lang="zh-CN" altLang="en-US" sz="2000" b="1" i="1" u="sng" strike="noStrike" kern="0" cap="none" spc="0" normalizeH="0" baseline="0" noProof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+mn-ea"/>
              </a:rPr>
              <a:t>、可修改性</a:t>
            </a:r>
            <a:r>
              <a:rPr kumimoji="0" lang="zh-CN" altLang="en-US" sz="20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）的软件产品。</a:t>
            </a:r>
            <a:endParaRPr kumimoji="0" lang="zh-CN" altLang="en-US" sz="20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+mn-ea"/>
              </a:rPr>
              <a:t>原则：</a:t>
            </a:r>
            <a:endParaRPr kumimoji="0" lang="zh-CN" altLang="en-US" sz="2800" b="1" i="0" u="none" strike="noStrike" kern="0" cap="none" spc="0" normalizeH="0" baseline="0" noProof="1" dirty="0">
              <a:solidFill>
                <a:srgbClr val="0000FF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l"/>
            </a:pPr>
            <a:r>
              <a:rPr kumimoji="0" lang="zh-CN" altLang="en-US" sz="20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在软件开发过程中，为了达到软件开发目标，必须遵循下列原则：</a:t>
            </a:r>
            <a:endParaRPr kumimoji="0" lang="zh-CN" altLang="en-US" sz="20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l"/>
            </a:pPr>
            <a:r>
              <a:rPr kumimoji="0" lang="zh-CN" altLang="en-US" sz="2000" b="1" i="1" u="sng" strike="noStrike" kern="0" cap="none" spc="0" normalizeH="0" baseline="0" noProof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ea"/>
              </a:rPr>
              <a:t>抽象、模块化</a:t>
            </a:r>
            <a:r>
              <a:rPr kumimoji="0" lang="zh-CN" altLang="en-US" sz="2000" b="1" i="1" u="sng" strike="noStrike" kern="0" cap="none" spc="0" normalizeH="0" baseline="0" noProof="1" dirty="0">
                <a:solidFill>
                  <a:srgbClr val="C00000"/>
                </a:solidFill>
                <a:latin typeface="+mn-lt"/>
                <a:ea typeface="+mn-ea"/>
                <a:cs typeface="+mn-ea"/>
              </a:rPr>
              <a:t>、</a:t>
            </a:r>
            <a:r>
              <a:rPr kumimoji="0" lang="zh-CN" altLang="en-US" sz="2000" b="1" i="1" u="sng" strike="noStrike" kern="0" cap="none" spc="0" normalizeH="0" baseline="0" noProof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ea"/>
              </a:rPr>
              <a:t>信息隐藏、局部化</a:t>
            </a:r>
            <a:r>
              <a:rPr kumimoji="0" lang="zh-CN" altLang="en-US" sz="2000" b="1" i="1" u="sng" strike="noStrike" kern="0" cap="none" spc="0" normalizeH="0" baseline="0" noProof="1" dirty="0">
                <a:solidFill>
                  <a:srgbClr val="C00000"/>
                </a:solidFill>
                <a:latin typeface="+mn-lt"/>
                <a:ea typeface="+mn-ea"/>
                <a:cs typeface="+mn-ea"/>
              </a:rPr>
              <a:t>、</a:t>
            </a:r>
            <a:r>
              <a:rPr kumimoji="0" lang="zh-CN" altLang="en-US" sz="2000" b="1" i="1" u="sng" strike="noStrike" kern="0" cap="none" spc="0" normalizeH="0" baseline="0" noProof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ea"/>
              </a:rPr>
              <a:t>一致性、完全性</a:t>
            </a:r>
            <a:r>
              <a:rPr kumimoji="0" lang="zh-CN" altLang="en-US" sz="2000" b="1" i="1" u="sng" strike="noStrike" kern="0" cap="none" spc="0" normalizeH="0" baseline="0" noProof="1" dirty="0">
                <a:solidFill>
                  <a:srgbClr val="C00000"/>
                </a:solidFill>
                <a:latin typeface="+mn-lt"/>
                <a:ea typeface="+mn-ea"/>
                <a:cs typeface="+mn-ea"/>
              </a:rPr>
              <a:t>、</a:t>
            </a:r>
            <a:r>
              <a:rPr kumimoji="0" lang="zh-CN" altLang="en-US" sz="2000" b="1" i="1" u="sng" strike="noStrike" kern="0" cap="none" spc="0" normalizeH="0" baseline="0" noProof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ea"/>
              </a:rPr>
              <a:t>可验证性</a:t>
            </a:r>
            <a:endParaRPr kumimoji="0" lang="zh-CN" altLang="en-US" sz="2000" b="1" i="1" u="sng" strike="noStrike" kern="0" cap="none" spc="0" normalizeH="0" baseline="0" noProof="1" dirty="0">
              <a:solidFill>
                <a:srgbClr val="C00000"/>
              </a:solidFill>
              <a:latin typeface="+mn-lt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374650" y="266700"/>
            <a:ext cx="5027295" cy="102743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800" b="1" dirty="0"/>
              <a:t>  </a:t>
            </a:r>
            <a:r>
              <a:rPr lang="zh-CN" altLang="en-US" sz="3800" b="1" dirty="0"/>
              <a:t>软件工程的定义</a:t>
            </a:r>
            <a:endParaRPr lang="en-US" altLang="zh-CN" sz="2800" b="1" dirty="0"/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468630" y="1142683"/>
            <a:ext cx="8064500" cy="4681537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 </a:t>
            </a:r>
            <a:r>
              <a:rPr lang="zh-CN" altLang="en-US" sz="2400" b="1" dirty="0"/>
              <a:t>软件工程 </a:t>
            </a:r>
            <a:r>
              <a:rPr lang="en-US" altLang="zh-CN" sz="2400" b="1" dirty="0"/>
              <a:t>Fritz Bauer[nau69]</a:t>
            </a:r>
            <a:endParaRPr lang="en-US" altLang="zh-CN" sz="2400" b="1" dirty="0"/>
          </a:p>
          <a:p>
            <a:pPr marL="457200" lvl="3" eaLnBrk="1" hangingPunct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000" i="1" dirty="0">
                <a:solidFill>
                  <a:srgbClr val="FF0000"/>
                </a:solidFill>
                <a:sym typeface="+mn-ea"/>
              </a:rPr>
              <a:t>Software engineering</a:t>
            </a:r>
            <a:r>
              <a:rPr lang="en-US" altLang="zh-CN" sz="2000" i="1" dirty="0">
                <a:latin typeface="Palatino" pitchFamily="-128" charset="0"/>
                <a:sym typeface="+mn-ea"/>
              </a:rPr>
              <a:t> is the establishment and use of </a:t>
            </a:r>
            <a:r>
              <a:rPr lang="en-US" altLang="zh-CN" sz="2000" i="1" dirty="0">
                <a:solidFill>
                  <a:schemeClr val="folHlink"/>
                </a:solidFill>
                <a:latin typeface="Palatino" pitchFamily="-128" charset="0"/>
                <a:sym typeface="+mn-ea"/>
              </a:rPr>
              <a:t>sound engineering principles</a:t>
            </a:r>
            <a:r>
              <a:rPr lang="en-US" altLang="zh-CN" sz="2000" i="1" dirty="0">
                <a:latin typeface="Palatino" pitchFamily="-128" charset="0"/>
                <a:sym typeface="+mn-ea"/>
              </a:rPr>
              <a:t> in order to obtain </a:t>
            </a:r>
            <a:r>
              <a:rPr lang="en-US" altLang="zh-CN" sz="2000" i="1" dirty="0">
                <a:solidFill>
                  <a:schemeClr val="folHlink"/>
                </a:solidFill>
                <a:latin typeface="Palatino" pitchFamily="-128" charset="0"/>
                <a:sym typeface="+mn-ea"/>
              </a:rPr>
              <a:t>economically</a:t>
            </a:r>
            <a:r>
              <a:rPr lang="en-US" altLang="zh-CN" sz="2000" i="1" dirty="0">
                <a:latin typeface="Palatino" pitchFamily="-128" charset="0"/>
                <a:sym typeface="+mn-ea"/>
              </a:rPr>
              <a:t> software that is </a:t>
            </a:r>
            <a:r>
              <a:rPr lang="en-US" altLang="zh-CN" sz="2000" i="1" dirty="0">
                <a:solidFill>
                  <a:schemeClr val="folHlink"/>
                </a:solidFill>
                <a:latin typeface="Palatino" pitchFamily="-128" charset="0"/>
                <a:sym typeface="+mn-ea"/>
              </a:rPr>
              <a:t>reliable and works efficiently </a:t>
            </a:r>
            <a:r>
              <a:rPr lang="en-US" altLang="zh-CN" sz="2000" i="1" dirty="0">
                <a:latin typeface="Palatino" pitchFamily="-128" charset="0"/>
                <a:sym typeface="+mn-ea"/>
              </a:rPr>
              <a:t>on </a:t>
            </a:r>
            <a:r>
              <a:rPr lang="en-US" altLang="zh-CN" sz="2000" i="1" dirty="0">
                <a:solidFill>
                  <a:schemeClr val="folHlink"/>
                </a:solidFill>
                <a:latin typeface="Palatino" pitchFamily="-128" charset="0"/>
                <a:sym typeface="+mn-ea"/>
              </a:rPr>
              <a:t>real machines</a:t>
            </a:r>
            <a:r>
              <a:rPr lang="en-US" altLang="zh-CN" sz="2000" i="1" dirty="0">
                <a:latin typeface="Palatino" pitchFamily="-128" charset="0"/>
                <a:sym typeface="+mn-ea"/>
              </a:rPr>
              <a:t>.</a:t>
            </a:r>
            <a:endParaRPr lang="zh-CN" altLang="en-US" sz="2000" b="1" i="1" u="sng" dirty="0">
              <a:solidFill>
                <a:srgbClr val="FF0000"/>
              </a:solidFill>
            </a:endParaRPr>
          </a:p>
          <a:p>
            <a:pPr marL="457200" lvl="2" eaLnBrk="1" hangingPunct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 b="1" i="1" u="sng" dirty="0"/>
              <a:t>为了经济的获得可靠的，在实际机器上高效运行的软件，而建立和使用的有实用价值的</a:t>
            </a:r>
            <a:r>
              <a:rPr lang="zh-CN" altLang="en-US" sz="2000" b="1" i="1" u="sng" dirty="0">
                <a:solidFill>
                  <a:srgbClr val="FF0000"/>
                </a:solidFill>
              </a:rPr>
              <a:t>工程原则。</a:t>
            </a:r>
            <a:endParaRPr lang="zh-CN" altLang="en-US" sz="2000" b="1" i="1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软件工程</a:t>
            </a:r>
            <a:r>
              <a:rPr lang="en-US" altLang="zh-CN" sz="2400" b="1" dirty="0"/>
              <a:t>[IEEE93]</a:t>
            </a:r>
            <a:endParaRPr lang="en-US" altLang="zh-CN" sz="2400" b="1" dirty="0"/>
          </a:p>
          <a:p>
            <a:pPr lvl="1" eaLnBrk="1" hangingPunct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 b="1" i="1" u="sng" dirty="0"/>
              <a:t>将</a:t>
            </a:r>
            <a:r>
              <a:rPr lang="zh-CN" altLang="en-US" sz="2000" b="1" i="1" u="sng" dirty="0">
                <a:solidFill>
                  <a:srgbClr val="FF0000"/>
                </a:solidFill>
              </a:rPr>
              <a:t>系统的、规范的、可度量</a:t>
            </a:r>
            <a:r>
              <a:rPr lang="zh-CN" altLang="en-US" sz="2000" b="1" i="1" u="sng" dirty="0"/>
              <a:t>的方法应用于软件的开发、运行和维护的过程。</a:t>
            </a:r>
            <a:endParaRPr lang="zh-CN" altLang="en-US" sz="2000" b="1" i="1" u="sng" dirty="0"/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Char char="p"/>
            </a:pPr>
            <a:endParaRPr lang="zh-CN" altLang="en-US" sz="2000" b="1" i="1" u="sng" dirty="0"/>
          </a:p>
        </p:txBody>
      </p:sp>
    </p:spTree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7FA6A7-A537-4DE3-9922-C06B9AF34A5C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xfrm>
            <a:off x="427990" y="1292860"/>
            <a:ext cx="8259445" cy="696595"/>
          </a:xfrm>
        </p:spPr>
        <p:txBody>
          <a:bodyPr vert="horz" wrap="square" lIns="63500" tIns="25400" rIns="63500" bIns="25400" anchor="t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软件工程釆用</a:t>
            </a:r>
            <a:r>
              <a:rPr lang="zh-CN" altLang="en-US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层次化（分解）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的方法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每个层次都包括</a:t>
            </a:r>
            <a:r>
              <a:rPr lang="zh-CN" altLang="en-US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过程、方法、工具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三要素。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2" name="Oval 4"/>
          <p:cNvSpPr/>
          <p:nvPr/>
        </p:nvSpPr>
        <p:spPr>
          <a:xfrm>
            <a:off x="428625" y="3321685"/>
            <a:ext cx="3670300" cy="1285875"/>
          </a:xfrm>
          <a:prstGeom prst="ellipse">
            <a:avLst/>
          </a:prstGeom>
          <a:solidFill>
            <a:srgbClr val="01EA89"/>
          </a:solidFill>
          <a:ln w="12700">
            <a:noFill/>
          </a:ln>
          <a:effectLst>
            <a:outerShdw dist="107763" dir="2699999" algn="ctr" rotWithShape="0">
              <a:srgbClr val="808080"/>
            </a:outerShdw>
          </a:effectLst>
        </p:spPr>
        <p:txBody>
          <a:bodyPr wrap="none" anchor="ctr"/>
          <a:p>
            <a:pPr>
              <a:buFontTx/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9463" name="Oval 5"/>
          <p:cNvSpPr/>
          <p:nvPr/>
        </p:nvSpPr>
        <p:spPr>
          <a:xfrm>
            <a:off x="675005" y="2893060"/>
            <a:ext cx="3194050" cy="1200150"/>
          </a:xfrm>
          <a:prstGeom prst="ellipse">
            <a:avLst/>
          </a:prstGeom>
          <a:solidFill>
            <a:srgbClr val="BC3700"/>
          </a:solidFill>
          <a:ln w="12700">
            <a:noFill/>
          </a:ln>
          <a:effectLst>
            <a:outerShdw dist="107763" dir="2699999" algn="ctr" rotWithShape="0">
              <a:srgbClr val="808080"/>
            </a:outerShdw>
          </a:effectLst>
        </p:spPr>
        <p:txBody>
          <a:bodyPr wrap="none" anchor="ctr"/>
          <a:p>
            <a:pPr>
              <a:buFontTx/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9464" name="Oval 6"/>
          <p:cNvSpPr/>
          <p:nvPr/>
        </p:nvSpPr>
        <p:spPr>
          <a:xfrm>
            <a:off x="966470" y="2435860"/>
            <a:ext cx="2642870" cy="1028700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>
            <a:outerShdw dist="107763" dir="2699999" algn="ctr" rotWithShape="0">
              <a:srgbClr val="808080"/>
            </a:outerShdw>
          </a:effectLst>
        </p:spPr>
        <p:txBody>
          <a:bodyPr wrap="none" anchor="ctr"/>
          <a:p>
            <a:pPr>
              <a:buFontTx/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9465" name="Oval 7"/>
          <p:cNvSpPr/>
          <p:nvPr/>
        </p:nvSpPr>
        <p:spPr>
          <a:xfrm>
            <a:off x="1185545" y="2207260"/>
            <a:ext cx="2276475" cy="685800"/>
          </a:xfrm>
          <a:prstGeom prst="ellipse">
            <a:avLst/>
          </a:prstGeom>
          <a:solidFill>
            <a:srgbClr val="790015"/>
          </a:solidFill>
          <a:ln w="12700">
            <a:noFill/>
          </a:ln>
          <a:effectLst>
            <a:outerShdw dist="107763" dir="2699999" algn="ctr" rotWithShape="0">
              <a:srgbClr val="808080"/>
            </a:outerShdw>
          </a:effectLst>
        </p:spPr>
        <p:txBody>
          <a:bodyPr wrap="none" anchor="ctr"/>
          <a:p>
            <a:pPr>
              <a:buFontTx/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966470" y="4149725"/>
            <a:ext cx="2438400" cy="45783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琥珀" panose="02010800040101010101" charset="-122"/>
                <a:ea typeface="华文琥珀" panose="02010800040101010101" charset="-122"/>
                <a:cs typeface="+mn-cs"/>
              </a:rPr>
              <a:t>质量关注点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华文琥珀" panose="02010800040101010101" charset="-122"/>
              <a:ea typeface="华文琥珀" panose="02010800040101010101" charset="-122"/>
              <a:cs typeface="+mn-cs"/>
            </a:endParaRP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1186815" y="3632200"/>
            <a:ext cx="1955800" cy="3968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Palatino" pitchFamily="-128" charset="0"/>
                <a:ea typeface="MS PGothic" panose="020B0600070205080204" pitchFamily="34" charset="-128"/>
                <a:cs typeface="+mn-cs"/>
              </a:rPr>
              <a:t>过程模型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Palatino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1470025" y="2962910"/>
            <a:ext cx="1050925" cy="3968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Palatino" pitchFamily="-128" charset="0"/>
                <a:ea typeface="MS PGothic" panose="020B0600070205080204" pitchFamily="34" charset="-128"/>
                <a:cs typeface="+mn-cs"/>
              </a:rPr>
              <a:t>     方法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Palatino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1850390" y="2362835"/>
            <a:ext cx="698500" cy="3968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Palatino" pitchFamily="-128" charset="0"/>
                <a:ea typeface="MS PGothic" panose="020B0600070205080204" pitchFamily="34" charset="-128"/>
                <a:cs typeface="+mn-cs"/>
              </a:rPr>
              <a:t>工具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Palatino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481" name="Rectangle 2"/>
          <p:cNvSpPr>
            <a:spLocks noGrp="1"/>
          </p:cNvSpPr>
          <p:nvPr/>
        </p:nvSpPr>
        <p:spPr>
          <a:xfrm>
            <a:off x="457200" y="169863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 kern="1200" spc="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eaLnBrk="1" hangingPunct="1"/>
            <a:r>
              <a:rPr lang="zh-CN" altLang="en-US" sz="4200" dirty="0">
                <a:sym typeface="+mn-ea"/>
              </a:rPr>
              <a:t>第二章</a:t>
            </a:r>
            <a:r>
              <a:rPr lang="en-US" altLang="zh-CN" sz="4200" dirty="0">
                <a:sym typeface="+mn-ea"/>
              </a:rPr>
              <a:t>  </a:t>
            </a:r>
            <a:r>
              <a:rPr lang="zh-CN" altLang="en-US" sz="4200" dirty="0">
                <a:solidFill>
                  <a:srgbClr val="7030A0"/>
                </a:solidFill>
                <a:sym typeface="+mn-ea"/>
              </a:rPr>
              <a:t>软件</a:t>
            </a:r>
            <a:r>
              <a:rPr lang="zh-CN" altLang="en-US" sz="4200" dirty="0">
                <a:solidFill>
                  <a:srgbClr val="FF0000"/>
                </a:solidFill>
                <a:sym typeface="+mn-ea"/>
              </a:rPr>
              <a:t>工程</a:t>
            </a:r>
            <a:endParaRPr lang="zh-CN" altLang="en-US" sz="42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2540" name="Rectangle 10"/>
          <p:cNvSpPr/>
          <p:nvPr/>
        </p:nvSpPr>
        <p:spPr>
          <a:xfrm>
            <a:off x="6320155" y="4034790"/>
            <a:ext cx="1939290" cy="515620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anchor="ctr">
            <a:noAutofit/>
          </a:bodyPr>
          <a:p>
            <a:pPr lvl="0" algn="ctr">
              <a:buClrTx/>
              <a:buSzTx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质量、进度、成本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顺序、步骤、约束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541" name="Rectangle 10"/>
          <p:cNvSpPr/>
          <p:nvPr/>
        </p:nvSpPr>
        <p:spPr>
          <a:xfrm>
            <a:off x="6320155" y="3119755"/>
            <a:ext cx="2061845" cy="466090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anchor="ctr">
            <a:noAutofit/>
          </a:bodyPr>
          <a:p>
            <a:pPr lvl="0" algn="ctr">
              <a:buClrTx/>
              <a:buSzTx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评价、管理、控制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algn="ctr">
              <a:buClrTx/>
              <a:buSzTx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原则、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规则、算法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542" name="Rectangle 10"/>
          <p:cNvSpPr/>
          <p:nvPr/>
        </p:nvSpPr>
        <p:spPr>
          <a:xfrm>
            <a:off x="6320155" y="2131695"/>
            <a:ext cx="2061210" cy="528955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anchor="ctr"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度量、增强、辅助</a:t>
            </a:r>
            <a:endParaRPr lang="zh-CN" altLang="en-US" sz="1600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软件工具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02480" y="4034790"/>
            <a:ext cx="935990" cy="37211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trike="noStrike" noProof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贯穿</a:t>
            </a:r>
            <a:endParaRPr kumimoji="0" lang="zh-CN" alt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38675" y="3113405"/>
            <a:ext cx="899795" cy="4292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trike="noStrike" noProof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保障</a:t>
            </a:r>
            <a:endParaRPr kumimoji="0" lang="zh-CN" alt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02480" y="2206625"/>
            <a:ext cx="935990" cy="3784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trike="noStrike" noProof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支撑</a:t>
            </a:r>
            <a:endParaRPr kumimoji="0" lang="zh-CN" alt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2" name="直接连接符 1"/>
          <p:cNvCxnSpPr>
            <a:stCxn id="19465" idx="6"/>
            <a:endCxn id="8" idx="1"/>
          </p:cNvCxnSpPr>
          <p:nvPr/>
        </p:nvCxnSpPr>
        <p:spPr>
          <a:xfrm flipV="1">
            <a:off x="3462020" y="2395855"/>
            <a:ext cx="1140460" cy="15430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542915" y="2395220"/>
            <a:ext cx="781685" cy="63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9464" idx="6"/>
            <a:endCxn id="7" idx="1"/>
          </p:cNvCxnSpPr>
          <p:nvPr/>
        </p:nvCxnSpPr>
        <p:spPr>
          <a:xfrm>
            <a:off x="3609340" y="2950210"/>
            <a:ext cx="1029335" cy="3778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7" idx="3"/>
          </p:cNvCxnSpPr>
          <p:nvPr/>
        </p:nvCxnSpPr>
        <p:spPr>
          <a:xfrm>
            <a:off x="5538470" y="3328035"/>
            <a:ext cx="786130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22540" idx="1"/>
          </p:cNvCxnSpPr>
          <p:nvPr/>
        </p:nvCxnSpPr>
        <p:spPr>
          <a:xfrm>
            <a:off x="5538470" y="4220845"/>
            <a:ext cx="781685" cy="71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9463" idx="6"/>
            <a:endCxn id="6" idx="1"/>
          </p:cNvCxnSpPr>
          <p:nvPr/>
        </p:nvCxnSpPr>
        <p:spPr>
          <a:xfrm>
            <a:off x="3869055" y="3493135"/>
            <a:ext cx="73342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4370" y="4758690"/>
            <a:ext cx="8068945" cy="183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charset="0"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过程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贯穿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软件开发的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各个环节；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charset="0"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过程和方法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：管理者在软件工程过程中通过适当的方法对软件开发的</a:t>
            </a:r>
            <a:r>
              <a:rPr lang="zh-CN" altLang="en-US" sz="1600" b="1" dirty="0">
                <a:solidFill>
                  <a:srgbClr val="E503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质量、进度、成本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进行评估、管理和控制；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方法及工具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：技术人员采用相应的方法和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生成软件工程产品（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模型、文档、数据、报告、表格等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58B6304-7AB1-4878-99ED-19807B91EB9D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20484" name="Rectangle 6"/>
          <p:cNvSpPr/>
          <p:nvPr/>
        </p:nvSpPr>
        <p:spPr>
          <a:xfrm>
            <a:off x="932180" y="2820035"/>
            <a:ext cx="3271520" cy="16764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p>
            <a:pPr>
              <a:buFontTx/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0485" name="Rectangle 4"/>
          <p:cNvSpPr>
            <a:spLocks noGrp="1"/>
          </p:cNvSpPr>
          <p:nvPr>
            <p:ph type="title"/>
          </p:nvPr>
        </p:nvSpPr>
        <p:spPr>
          <a:xfrm>
            <a:off x="467995" y="407035"/>
            <a:ext cx="4894580" cy="1158240"/>
          </a:xfrm>
        </p:spPr>
        <p:txBody>
          <a:bodyPr vert="horz" wrap="square" lIns="63500" tIns="25400" rIns="63500" bIns="25400" anchor="t">
            <a:spAutoFit/>
          </a:bodyPr>
          <a:p>
            <a:pPr algn="l" eaLnBrk="1" hangingPunct="1"/>
            <a:r>
              <a:rPr lang="zh-CN" altLang="en-US" sz="3600" dirty="0">
                <a:solidFill>
                  <a:srgbClr val="7030A0"/>
                </a:solidFill>
                <a:sym typeface="+mn-ea"/>
              </a:rPr>
              <a:t>软件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工程过程</a:t>
            </a:r>
            <a:br>
              <a:rPr lang="zh-CN" altLang="en-US" sz="3600" b="1" dirty="0">
                <a:solidFill>
                  <a:srgbClr val="FF0000"/>
                </a:solidFill>
                <a:sym typeface="+mn-ea"/>
              </a:rPr>
            </a:br>
            <a:endParaRPr lang="zh-CN" altLang="en-US" sz="3600" b="1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183515" y="1905635"/>
            <a:ext cx="3922713" cy="303212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Palatino" pitchFamily="-128" charset="0"/>
                <a:ea typeface="MS PGothic" panose="020B0600070205080204" pitchFamily="34" charset="-128"/>
                <a:cs typeface="+mn-cs"/>
              </a:rPr>
              <a:t>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pitchFamily="-128" charset="0"/>
                <a:ea typeface="MS PGothic" panose="020B0600070205080204" pitchFamily="34" charset="-128"/>
                <a:cs typeface="+mn-cs"/>
              </a:rPr>
              <a:t>程框架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" pitchFamily="-128" charset="0"/>
              <a:ea typeface="MS PGothic" panose="020B0600070205080204" pitchFamily="34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Palatino" pitchFamily="-128" charset="0"/>
                <a:ea typeface="MS PGothic" panose="020B0600070205080204" pitchFamily="34" charset="-128"/>
                <a:cs typeface="+mn-cs"/>
              </a:rPr>
              <a:t>框架活动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Palatino" pitchFamily="-128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+mn-cs"/>
              </a:rPr>
              <a:t>工作任务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+mn-cs"/>
              </a:rPr>
              <a:t>工作产品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+mn-cs"/>
              </a:rPr>
              <a:t>里程碑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" pitchFamily="-128" charset="0"/>
                <a:ea typeface="MS PGothic" panose="020B0600070205080204" pitchFamily="34" charset="-128"/>
                <a:cs typeface="+mn-cs"/>
              </a:rPr>
              <a:t> &amp;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+mn-cs"/>
              </a:rPr>
              <a:t>可交付成果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" pitchFamily="-128" charset="0"/>
                <a:ea typeface="MS PGothic" panose="020B0600070205080204" pitchFamily="34" charset="-128"/>
                <a:cs typeface="+mn-cs"/>
              </a:rPr>
              <a:t>QA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+mn-cs"/>
              </a:rPr>
              <a:t>检查点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Palatino" pitchFamily="-128" charset="0"/>
                <a:ea typeface="MS PGothic" panose="020B0600070205080204" pitchFamily="34" charset="-128"/>
                <a:cs typeface="+mn-cs"/>
              </a:rPr>
              <a:t>普适性活动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Palatino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509" name="Rectangle 4"/>
          <p:cNvSpPr>
            <a:spLocks noGrp="1"/>
          </p:cNvSpPr>
          <p:nvPr>
            <p:ph idx="1"/>
          </p:nvPr>
        </p:nvSpPr>
        <p:spPr>
          <a:xfrm>
            <a:off x="5567680" y="179705"/>
            <a:ext cx="2165985" cy="3322955"/>
          </a:xfrm>
          <a:solidFill>
            <a:schemeClr val="accent4">
              <a:lumMod val="20000"/>
              <a:lumOff val="80000"/>
            </a:schemeClr>
          </a:solidFill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沟通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策划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建模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需求分析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设计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构建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编码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测试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部署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2533" name="Rectangle 4"/>
          <p:cNvSpPr>
            <a:spLocks noGrp="1"/>
          </p:cNvSpPr>
          <p:nvPr/>
        </p:nvSpPr>
        <p:spPr>
          <a:xfrm>
            <a:off x="4311015" y="3577590"/>
            <a:ext cx="3350260" cy="32321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wrap="square" lIns="90487" tIns="44450" rIns="90487" bIns="44450" numCol="1" anchor="t" anchorCtr="0" compatLnSpc="1"/>
          <a:lstStyle>
            <a:lvl1pPr marL="171450" indent="-17145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spc="1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14350" indent="-171450" algn="l" defTabSz="0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sz="1200" kern="1200" spc="1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857250" indent="-171450" algn="l" defTabSz="0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sz="1200" kern="1200" spc="1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200150" indent="-171450" algn="l" defTabSz="0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sz="1200" kern="1200" spc="1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543050" indent="-171450" algn="l" defTabSz="0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sz="1200" kern="1200" spc="1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1" hangingPunct="1">
              <a:lnSpc>
                <a:spcPct val="100000"/>
              </a:lnSpc>
            </a:pPr>
            <a:r>
              <a:rPr lang="zh-CN" altLang="en-US" sz="1800" dirty="0">
                <a:solidFill>
                  <a:srgbClr val="0070C0"/>
                </a:solidFill>
                <a:ea typeface="宋体" panose="02010600030101010101" pitchFamily="2" charset="-122"/>
              </a:rPr>
              <a:t>软件项目跟踪和控制</a:t>
            </a:r>
            <a:endParaRPr lang="en-US" altLang="zh-CN" sz="18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285750" indent="-285750" eaLnBrk="1" hangingPunct="1">
              <a:lnSpc>
                <a:spcPct val="100000"/>
              </a:lnSpc>
            </a:pPr>
            <a:r>
              <a:rPr lang="zh-CN" altLang="en-US" sz="1800" dirty="0">
                <a:solidFill>
                  <a:srgbClr val="0070C0"/>
                </a:solidFill>
                <a:ea typeface="宋体" panose="02010600030101010101" pitchFamily="2" charset="-122"/>
              </a:rPr>
              <a:t>风险管理</a:t>
            </a:r>
            <a:endParaRPr lang="en-US" altLang="zh-CN" sz="18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285750" indent="-285750" eaLnBrk="1" hangingPunct="1">
              <a:lnSpc>
                <a:spcPct val="100000"/>
              </a:lnSpc>
            </a:pPr>
            <a:r>
              <a:rPr lang="zh-CN" altLang="en-US" sz="1800" dirty="0">
                <a:solidFill>
                  <a:srgbClr val="0070C0"/>
                </a:solidFill>
                <a:ea typeface="宋体" panose="02010600030101010101" pitchFamily="2" charset="-122"/>
              </a:rPr>
              <a:t>软件质量保证</a:t>
            </a:r>
            <a:endParaRPr lang="en-US" altLang="zh-CN" sz="18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285750" indent="-285750" eaLnBrk="1" hangingPunct="1">
              <a:lnSpc>
                <a:spcPct val="100000"/>
              </a:lnSpc>
            </a:pPr>
            <a:r>
              <a:rPr lang="zh-CN" altLang="en-US" sz="1800" dirty="0">
                <a:solidFill>
                  <a:srgbClr val="0070C0"/>
                </a:solidFill>
                <a:ea typeface="宋体" panose="02010600030101010101" pitchFamily="2" charset="-122"/>
              </a:rPr>
              <a:t>技术评审</a:t>
            </a:r>
            <a:endParaRPr lang="en-US" altLang="zh-CN" sz="18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285750" indent="-285750" eaLnBrk="1" hangingPunct="1">
              <a:lnSpc>
                <a:spcPct val="100000"/>
              </a:lnSpc>
            </a:pPr>
            <a:r>
              <a:rPr lang="zh-CN" altLang="en-US" sz="1800" dirty="0">
                <a:solidFill>
                  <a:srgbClr val="0070C0"/>
                </a:solidFill>
                <a:ea typeface="宋体" panose="02010600030101010101" pitchFamily="2" charset="-122"/>
              </a:rPr>
              <a:t>测量</a:t>
            </a:r>
            <a:endParaRPr lang="en-US" altLang="zh-CN" sz="18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285750" indent="-285750" eaLnBrk="1" hangingPunct="1">
              <a:lnSpc>
                <a:spcPct val="100000"/>
              </a:lnSpc>
            </a:pPr>
            <a:r>
              <a:rPr lang="zh-CN" altLang="en-US" sz="1800" dirty="0">
                <a:solidFill>
                  <a:srgbClr val="0070C0"/>
                </a:solidFill>
                <a:ea typeface="宋体" panose="02010600030101010101" pitchFamily="2" charset="-122"/>
              </a:rPr>
              <a:t>软件配置管理</a:t>
            </a:r>
            <a:endParaRPr lang="en-US" altLang="zh-CN" sz="18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285750" indent="-285750" eaLnBrk="1" hangingPunct="1">
              <a:lnSpc>
                <a:spcPct val="100000"/>
              </a:lnSpc>
            </a:pPr>
            <a:r>
              <a:rPr lang="zh-CN" altLang="en-US" sz="1800" dirty="0">
                <a:solidFill>
                  <a:srgbClr val="0070C0"/>
                </a:solidFill>
                <a:ea typeface="宋体" panose="02010600030101010101" pitchFamily="2" charset="-122"/>
              </a:rPr>
              <a:t>可复用管理</a:t>
            </a:r>
            <a:endParaRPr lang="en-US" altLang="zh-CN" sz="18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285750" indent="-285750" eaLnBrk="1" hangingPunct="1">
              <a:lnSpc>
                <a:spcPct val="100000"/>
              </a:lnSpc>
            </a:pPr>
            <a:r>
              <a:rPr lang="zh-CN" altLang="en-US" sz="1800" dirty="0">
                <a:solidFill>
                  <a:srgbClr val="0070C0"/>
                </a:solidFill>
                <a:ea typeface="宋体" panose="02010600030101010101" pitchFamily="2" charset="-122"/>
              </a:rPr>
              <a:t>工作产品的准备和生产</a:t>
            </a:r>
            <a:endParaRPr lang="zh-CN" altLang="en-US" sz="1800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330450" y="4642485"/>
            <a:ext cx="1905000" cy="407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2247265" y="2442845"/>
            <a:ext cx="3244850" cy="407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58125" y="1317625"/>
            <a:ext cx="551815" cy="1310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多次迭代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ED83A96-8A8E-4860-A3A9-E679DE6DA441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过程的适应性调整相关问题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67995" y="1818640"/>
            <a:ext cx="8208010" cy="47167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活动、动作和任务的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总体流程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，以及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相互依赖关系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在每一个框架活动中，动作和任务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细化的程度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工作产品的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定义和要求的程度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质量保证活动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的应用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方式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项目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跟踪和控制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活动应用的方式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过程描述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pitchFamily="-128" charset="0"/>
                <a:ea typeface="宋体" panose="02010600030101010101" pitchFamily="2" charset="-122"/>
                <a:cs typeface="Arial" panose="020B0604020202020204" pitchFamily="34" charset="0"/>
              </a:rPr>
              <a:t>的详细程度和严谨程度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/>
              </a:rPr>
              <a:t>客户和</a:t>
            </a:r>
            <a:r>
              <a:rPr kumimoji="0" 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/>
              </a:rPr>
              <a:t>利益相关者</a:t>
            </a:r>
            <a:r>
              <a:rPr kumimoji="0" 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/>
              </a:rPr>
              <a:t>对项目</a:t>
            </a:r>
            <a:r>
              <a:rPr kumimoji="0" 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/>
              </a:rPr>
              <a:t>参与的程度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/>
              </a:rPr>
              <a:t>软件团队所赋予的</a:t>
            </a:r>
            <a:r>
              <a:rPr kumimoji="0" 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/>
              </a:rPr>
              <a:t>自主权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/>
              </a:rPr>
              <a:t>队伍组织和角色</a:t>
            </a:r>
            <a:r>
              <a:rPr kumimoji="0" 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/>
              </a:rPr>
              <a:t>的明确程度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pitchFamily="-12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5" name="Rectangle 4"/>
          <p:cNvSpPr>
            <a:spLocks noGrp="1"/>
          </p:cNvSpPr>
          <p:nvPr/>
        </p:nvSpPr>
        <p:spPr>
          <a:xfrm>
            <a:off x="461645" y="241300"/>
            <a:ext cx="4894580" cy="1158240"/>
          </a:xfrm>
          <a:prstGeom prst="rect">
            <a:avLst/>
          </a:prstGeom>
          <a:noFill/>
          <a:ln>
            <a:noFill/>
          </a:ln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 kern="1200" spc="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3600" dirty="0">
                <a:solidFill>
                  <a:srgbClr val="7030A0"/>
                </a:solidFill>
                <a:sym typeface="+mn-ea"/>
              </a:rPr>
              <a:t>软件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工程实践</a:t>
            </a:r>
            <a:br>
              <a:rPr lang="zh-CN" altLang="en-US" sz="3600" b="1" dirty="0">
                <a:solidFill>
                  <a:srgbClr val="FF0000"/>
                </a:solidFill>
                <a:sym typeface="+mn-ea"/>
              </a:rPr>
            </a:br>
            <a:endParaRPr lang="zh-CN" altLang="en-US" sz="3600" b="1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8010" y="1341755"/>
            <a:ext cx="3746500" cy="1306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indent="-914400" eaLnBrk="1" hangingPunct="1">
              <a:spcBef>
                <a:spcPts val="600"/>
              </a:spcBef>
              <a:buNone/>
            </a:pPr>
            <a:r>
              <a:rPr lang="en-US" altLang="zh-CN" sz="1600" i="1" dirty="0">
                <a:latin typeface="Palatino" pitchFamily="-128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1600" i="1" dirty="0">
                <a:latin typeface="Palatino" pitchFamily="-128" charset="0"/>
                <a:ea typeface="宋体" panose="02010600030101010101" pitchFamily="2" charset="-122"/>
                <a:sym typeface="+mn-ea"/>
              </a:rPr>
              <a:t>理解问题</a:t>
            </a:r>
            <a:r>
              <a:rPr lang="en-US" altLang="zh-CN" sz="1600" dirty="0">
                <a:latin typeface="Palatino" pitchFamily="-128" charset="0"/>
                <a:ea typeface="宋体" panose="02010600030101010101" pitchFamily="2" charset="-122"/>
                <a:sym typeface="+mn-ea"/>
              </a:rPr>
              <a:t> (</a:t>
            </a:r>
            <a:r>
              <a:rPr lang="zh-CN" altLang="en-US" sz="1600" dirty="0">
                <a:latin typeface="Palatino" pitchFamily="-128" charset="0"/>
                <a:ea typeface="宋体" panose="02010600030101010101" pitchFamily="2" charset="-122"/>
                <a:sym typeface="+mn-ea"/>
              </a:rPr>
              <a:t>沟通和分析</a:t>
            </a:r>
            <a:r>
              <a:rPr lang="en-US" altLang="zh-CN" sz="1600" dirty="0">
                <a:latin typeface="Palatino" pitchFamily="-128" charset="0"/>
                <a:ea typeface="宋体" panose="02010600030101010101" pitchFamily="2" charset="-122"/>
                <a:sym typeface="+mn-ea"/>
              </a:rPr>
              <a:t>).</a:t>
            </a:r>
            <a:endParaRPr lang="en-US" altLang="zh-CN" sz="1600" dirty="0">
              <a:latin typeface="Palatino" pitchFamily="-128" charset="0"/>
              <a:ea typeface="宋体" panose="02010600030101010101" pitchFamily="2" charset="-122"/>
            </a:endParaRPr>
          </a:p>
          <a:p>
            <a:pPr lvl="2" indent="-914400" algn="l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CN" sz="1600" i="1" dirty="0">
                <a:latin typeface="Palatino" pitchFamily="-128" charset="0"/>
                <a:ea typeface="宋体" panose="02010600030101010101" pitchFamily="2" charset="-122"/>
                <a:sym typeface="+mn-ea"/>
              </a:rPr>
              <a:t>2.计划解决方案 (建模和软件设计).</a:t>
            </a:r>
            <a:endParaRPr lang="en-US" altLang="zh-CN" sz="1600" i="1" dirty="0">
              <a:latin typeface="Palatino" pitchFamily="-128" charset="0"/>
              <a:ea typeface="宋体" panose="02010600030101010101" pitchFamily="2" charset="-122"/>
            </a:endParaRPr>
          </a:p>
          <a:p>
            <a:pPr lvl="2" indent="-914400" algn="l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CN" sz="1600" i="1" dirty="0">
                <a:latin typeface="Palatino" pitchFamily="-128" charset="0"/>
                <a:ea typeface="宋体" panose="02010600030101010101" pitchFamily="2" charset="-122"/>
                <a:sym typeface="+mn-ea"/>
              </a:rPr>
              <a:t>3.实施计划(代码生成).</a:t>
            </a:r>
            <a:endParaRPr lang="en-US" altLang="zh-CN" sz="1600" i="1" dirty="0">
              <a:latin typeface="Palatino" pitchFamily="-128" charset="0"/>
              <a:ea typeface="宋体" panose="02010600030101010101" pitchFamily="2" charset="-122"/>
            </a:endParaRPr>
          </a:p>
          <a:p>
            <a:pPr lvl="2" indent="-914400" algn="l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CN" sz="1600" i="1" dirty="0">
                <a:latin typeface="Palatino" pitchFamily="-128" charset="0"/>
                <a:ea typeface="宋体" panose="02010600030101010101" pitchFamily="2" charset="-122"/>
                <a:sym typeface="+mn-ea"/>
              </a:rPr>
              <a:t>4.检查结果的正确性 (测试和质量保证).</a:t>
            </a:r>
            <a:endParaRPr lang="en-US" altLang="zh-CN" sz="1600" i="1" dirty="0">
              <a:latin typeface="Palatino" pitchFamily="-12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680" y="1005840"/>
            <a:ext cx="1452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琥珀" panose="02010800040101010101" charset="-122"/>
                <a:ea typeface="华文琥珀" panose="02010800040101010101" charset="-122"/>
                <a:sym typeface="+mn-ea"/>
              </a:rPr>
              <a:t>实践的精髓</a:t>
            </a:r>
            <a:endParaRPr lang="zh-CN" altLang="en-US" sz="20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华文琥珀" panose="02010800040101010101" charset="-122"/>
              <a:ea typeface="华文琥珀" panose="020108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0680" y="269748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琥珀" panose="02010800040101010101" charset="-122"/>
                <a:ea typeface="华文琥珀" panose="02010800040101010101" charset="-122"/>
                <a:sym typeface="+mn-ea"/>
              </a:rPr>
              <a:t>理解问题</a:t>
            </a:r>
            <a:endParaRPr lang="zh-CN" altLang="en-US" sz="20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7210" y="3157855"/>
            <a:ext cx="362521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谁将从问题的解决中获益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？也就是说，谁是利益相关者？</a:t>
            </a:r>
            <a:endParaRPr lang="en-US" altLang="zh-CN" sz="1600" dirty="0">
              <a:latin typeface="Palatino" pitchFamily="-128" charset="0"/>
              <a:ea typeface="宋体" panose="02010600030101010101" pitchFamily="2" charset="-122"/>
            </a:endParaRPr>
          </a:p>
          <a:p>
            <a:pPr marL="285750" indent="-285750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有哪些是未知的</a:t>
            </a:r>
            <a:r>
              <a:rPr lang="en-US" altLang="zh-CN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? 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哪些数据、功能和特征是解决问题必需的？</a:t>
            </a:r>
            <a:endParaRPr lang="en-US" altLang="zh-CN" sz="1600" dirty="0">
              <a:latin typeface="Palatino" pitchFamily="-128" charset="0"/>
              <a:ea typeface="宋体" panose="02010600030101010101" pitchFamily="2" charset="-122"/>
            </a:endParaRPr>
          </a:p>
          <a:p>
            <a:pPr marL="285750" indent="-285750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问题可以划分吗</a:t>
            </a:r>
            <a:r>
              <a:rPr lang="en-US" altLang="zh-CN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? 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是否可以描述为更小、更容易理解的问题？ 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285750" indent="-285750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问题可以图形化描述吗</a:t>
            </a:r>
            <a:r>
              <a:rPr lang="en-US" altLang="zh-CN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? 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可以建立分析模型吗？</a:t>
            </a:r>
            <a:endParaRPr lang="zh-CN" altLang="zh-CN" sz="16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9105" y="97536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琥珀" panose="02010800040101010101" charset="-122"/>
                <a:ea typeface="华文琥珀" panose="02010800040101010101" charset="-122"/>
                <a:sym typeface="+mn-ea"/>
              </a:rPr>
              <a:t>计划解决方案</a:t>
            </a:r>
            <a:endParaRPr lang="zh-CN" altLang="en-US" sz="20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5790" y="1341755"/>
            <a:ext cx="4446905" cy="2538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以前曾经见过类似问题吗</a:t>
            </a:r>
            <a:r>
              <a:rPr lang="en-US" altLang="zh-CN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?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在潜在的解决方案中，是否可以识别一些模式？是否已经有软件实现了所需要的数据、功能和特征？</a:t>
            </a:r>
            <a:endParaRPr lang="en-US" altLang="zh-CN" sz="1600" dirty="0">
              <a:latin typeface="Palatino" pitchFamily="-128" charset="0"/>
              <a:ea typeface="宋体" panose="02010600030101010101" pitchFamily="2" charset="-122"/>
            </a:endParaRPr>
          </a:p>
          <a:p>
            <a:pPr marL="285750" indent="-285750" eaLnBrk="1" hangingPunct="1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类似问题是否解决过</a:t>
            </a:r>
            <a:r>
              <a:rPr lang="en-US" altLang="zh-CN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?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如果是，解决方案所包含元素是否可以复用？</a:t>
            </a:r>
            <a:endParaRPr lang="en-US" altLang="zh-CN" sz="1600" dirty="0">
              <a:latin typeface="Palatino" pitchFamily="-128" charset="0"/>
              <a:ea typeface="宋体" panose="02010600030101010101" pitchFamily="2" charset="-122"/>
            </a:endParaRPr>
          </a:p>
          <a:p>
            <a:pPr marL="285750" indent="-285750" eaLnBrk="1" hangingPunct="1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可以定义子问题吗</a:t>
            </a:r>
            <a:r>
              <a:rPr lang="en-US" altLang="zh-CN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?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如果可以，子问题是否已有解决方案？</a:t>
            </a:r>
            <a:endParaRPr lang="en-US" altLang="zh-CN" sz="1600" dirty="0">
              <a:latin typeface="Palatino" pitchFamily="-128" charset="0"/>
              <a:ea typeface="宋体" panose="02010600030101010101" pitchFamily="2" charset="-122"/>
            </a:endParaRPr>
          </a:p>
          <a:p>
            <a:pPr marL="285750" indent="-285750" eaLnBrk="1" hangingPunct="1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能用一种可以很快实现的方式来描述解决方案吗</a:t>
            </a:r>
            <a:r>
              <a:rPr lang="en-US" altLang="zh-CN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?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能构建出设计模型吗？</a:t>
            </a:r>
            <a:endParaRPr lang="zh-CN" altLang="zh-CN" sz="16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69105" y="380428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琥珀" panose="02010800040101010101" charset="-122"/>
                <a:ea typeface="华文琥珀" panose="02010800040101010101" charset="-122"/>
                <a:sym typeface="+mn-ea"/>
              </a:rPr>
              <a:t>实施计划</a:t>
            </a:r>
            <a:endParaRPr lang="zh-CN" altLang="en-US" sz="20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5790" y="4189095"/>
            <a:ext cx="4389755" cy="1398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eaLnBrk="1" hangingPunct="1">
              <a:spcBef>
                <a:spcPts val="600"/>
              </a:spcBef>
              <a:buFont typeface="Wingdings" panose="05000000000000000000" charset="0"/>
              <a:buChar char="l"/>
            </a:pPr>
            <a:r>
              <a:rPr lang="zh-CN" altLang="en-US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解决方案和计划一致吗？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源码是否可追溯到设计模型？ 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charset="0"/>
              <a:buChar char="l"/>
            </a:pPr>
            <a:r>
              <a:rPr lang="zh-CN" altLang="en-US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解决方案的每个组成部分是否可以证明正确</a:t>
            </a:r>
            <a:r>
              <a:rPr lang="en-US" altLang="zh-CN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?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设计和代码是否经过评审？或者采用更好的方式，算法是否经过正确性证明？</a:t>
            </a:r>
            <a:endParaRPr lang="zh-CN" altLang="zh-CN" sz="16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4520" y="540067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altLang="en-US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琥珀" panose="02010800040101010101" charset="-122"/>
                <a:ea typeface="华文琥珀" panose="02010800040101010101" charset="-122"/>
                <a:sym typeface="+mn-ea"/>
              </a:rPr>
              <a:t>检查结果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0900" y="5807710"/>
            <a:ext cx="7889875" cy="906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eaLnBrk="1" hangingPunct="1">
              <a:spcBef>
                <a:spcPts val="600"/>
              </a:spcBef>
              <a:buFont typeface="Wingdings" panose="05000000000000000000" charset="0"/>
              <a:buChar char="l"/>
            </a:pPr>
            <a:r>
              <a:rPr lang="zh-CN" altLang="en-US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能够测试解决方案的每个部分</a:t>
            </a:r>
            <a:r>
              <a:rPr lang="en-US" altLang="zh-CN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?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是否实现了合理的测试策略？ 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charset="0"/>
              <a:buChar char="l"/>
            </a:pPr>
            <a:r>
              <a:rPr lang="zh-CN" altLang="en-US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解决方案是否产生了与所需求的数据、功能和特征一致的结果</a:t>
            </a:r>
            <a:r>
              <a:rPr lang="en-US" altLang="zh-CN" sz="1600" i="1" dirty="0">
                <a:solidFill>
                  <a:schemeClr val="folHlink"/>
                </a:solidFill>
                <a:latin typeface="Palatino" pitchFamily="-128" charset="0"/>
                <a:ea typeface="宋体" panose="02010600030101010101" pitchFamily="2" charset="-122"/>
                <a:sym typeface="+mn-ea"/>
              </a:rPr>
              <a:t>?</a:t>
            </a: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是否按照项目利益相关者的需求进行了确认？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 </a:t>
            </a:r>
            <a:endParaRPr lang="en-US" altLang="zh-CN" sz="16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4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106.xml><?xml version="1.0" encoding="utf-8"?>
<p:tagLst xmlns:p="http://schemas.openxmlformats.org/presentationml/2006/main">
  <p:tag name="COMMONDATA" val="eyJoZGlkIjoiY2E5MzViNzRhZjZlYzgzM2RiN2JiMjhhN2VkNGI2NDI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F8519"/>
      </a:accent1>
      <a:accent2>
        <a:srgbClr val="20908A"/>
      </a:accent2>
      <a:accent3>
        <a:srgbClr val="F39231"/>
      </a:accent3>
      <a:accent4>
        <a:srgbClr val="EF8519"/>
      </a:accent4>
      <a:accent5>
        <a:srgbClr val="20908A"/>
      </a:accent5>
      <a:accent6>
        <a:srgbClr val="FFFF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2004:Templates:Presentations:Designs:Bold Stripes</Template>
  <TotalTime>0</TotalTime>
  <Words>2327</Words>
  <Application>WPS 演示</Application>
  <PresentationFormat>全屏显示(4:3)</PresentationFormat>
  <Paragraphs>197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Helvetica</vt:lpstr>
      <vt:lpstr>MS PGothic</vt:lpstr>
      <vt:lpstr>微软雅黑</vt:lpstr>
      <vt:lpstr>Wingdings</vt:lpstr>
      <vt:lpstr>华文琥珀</vt:lpstr>
      <vt:lpstr>Wingdings 2</vt:lpstr>
      <vt:lpstr>Palatino</vt:lpstr>
      <vt:lpstr>Palatino Linotype</vt:lpstr>
      <vt:lpstr>Times New Roman</vt:lpstr>
      <vt:lpstr>仿宋</vt:lpstr>
      <vt:lpstr>Arial Unicode MS</vt:lpstr>
      <vt:lpstr>Office 主题​​</vt:lpstr>
      <vt:lpstr>第2章 软件工程</vt:lpstr>
      <vt:lpstr>第二章  软件工程</vt:lpstr>
      <vt:lpstr>第二章  软件工程</vt:lpstr>
      <vt:lpstr>软件工程目标和原则</vt:lpstr>
      <vt:lpstr>  软件工程的定义</vt:lpstr>
      <vt:lpstr>软件工程釆用层次化（分解）的方法,每个层次都包括过程、方法、工具三要素。</vt:lpstr>
      <vt:lpstr>软件工程过程 </vt:lpstr>
      <vt:lpstr>过程的适应性调整相关问题</vt:lpstr>
      <vt:lpstr>PowerPoint 演示文稿</vt:lpstr>
      <vt:lpstr>软件工程实践的通用规则——Hooker的概括性原则</vt:lpstr>
      <vt:lpstr>软件开发神话</vt:lpstr>
      <vt:lpstr>一切是如何开始的</vt:lpstr>
      <vt:lpstr>谢谢！</vt:lpstr>
    </vt:vector>
  </TitlesOfParts>
  <Company>RS Pressman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冯志勇</cp:lastModifiedBy>
  <cp:revision>162</cp:revision>
  <dcterms:created xsi:type="dcterms:W3CDTF">2008-02-08T18:09:00Z</dcterms:created>
  <dcterms:modified xsi:type="dcterms:W3CDTF">2022-09-05T02:51:51Z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9C4EEFD67BBE45D295BF35987EBB4881</vt:lpwstr>
  </property>
</Properties>
</file>