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</p:sldIdLst>
  <p:sldSz cx="9144000" cy="6858000" type="screen4x3"/>
  <p:notesSz cx="7077075" cy="8955405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1E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4632"/>
    <p:restoredTop sz="74594"/>
  </p:normalViewPr>
  <p:slideViewPr>
    <p:cSldViewPr showGuides="1">
      <p:cViewPr varScale="1">
        <p:scale>
          <a:sx n="55" d="100"/>
          <a:sy n="55" d="100"/>
        </p:scale>
        <p:origin x="22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47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Helvetica" pitchFamily="-12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47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Helvetica" pitchFamily="-12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05825"/>
            <a:ext cx="3067050" cy="447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Helvetica" pitchFamily="-12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505825"/>
            <a:ext cx="3067050" cy="4476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31F2B1-3E16-43B3-99E0-9BB283AF99D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47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Helvetica" pitchFamily="-12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025" y="0"/>
            <a:ext cx="3067050" cy="447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Helvetica" pitchFamily="-12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00163" y="671513"/>
            <a:ext cx="4476750" cy="33575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4252913"/>
            <a:ext cx="5191125" cy="4030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07413"/>
            <a:ext cx="3067050" cy="447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Helvetica" pitchFamily="-12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025" y="8507413"/>
            <a:ext cx="3067050" cy="447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33CE688-F1F6-41C6-876F-A5148114079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1" Type="http://schemas.microsoft.com/office/2007/relationships/hdphoto" Target="../media/image2.wdp"/><Relationship Id="rId20" Type="http://schemas.openxmlformats.org/officeDocument/2006/relationships/image" Target="../media/image1.png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6" Type="http://schemas.microsoft.com/office/2007/relationships/hdphoto" Target="../media/image2.wdp"/><Relationship Id="rId15" Type="http://schemas.openxmlformats.org/officeDocument/2006/relationships/image" Target="../media/image1.png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7" Type="http://schemas.microsoft.com/office/2007/relationships/hdphoto" Target="../media/image2.wdp"/><Relationship Id="rId16" Type="http://schemas.openxmlformats.org/officeDocument/2006/relationships/image" Target="../media/image1.png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45"/>
          <p:cNvSpPr/>
          <p:nvPr>
            <p:custDataLst>
              <p:tags r:id="rId2"/>
            </p:custDataLst>
          </p:nvPr>
        </p:nvSpPr>
        <p:spPr>
          <a:xfrm rot="746688">
            <a:off x="4120754" y="250825"/>
            <a:ext cx="2219325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>
            <a:off x="0" y="4397375"/>
            <a:ext cx="752475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grpSp>
        <p:nvGrpSpPr>
          <p:cNvPr id="7" name="组合 14"/>
          <p:cNvGrpSpPr/>
          <p:nvPr>
            <p:custDataLst>
              <p:tags r:id="rId4"/>
            </p:custDataLst>
          </p:nvPr>
        </p:nvGrpSpPr>
        <p:grpSpPr bwMode="auto">
          <a:xfrm>
            <a:off x="971550" y="1522413"/>
            <a:ext cx="236935" cy="315912"/>
            <a:chOff x="1772042" y="1225638"/>
            <a:chExt cx="316282" cy="316282"/>
          </a:xfrm>
        </p:grpSpPr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 flipH="1">
              <a:off x="1772042" y="1384574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 rot="5400000" flipH="1">
              <a:off x="1772836" y="1383779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任意多边形 12"/>
          <p:cNvSpPr/>
          <p:nvPr>
            <p:custDataLst>
              <p:tags r:id="rId7"/>
            </p:custDataLst>
          </p:nvPr>
        </p:nvSpPr>
        <p:spPr>
          <a:xfrm>
            <a:off x="6372225" y="0"/>
            <a:ext cx="2771775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2" name="等腰三角形 11"/>
          <p:cNvSpPr/>
          <p:nvPr>
            <p:custDataLst>
              <p:tags r:id="rId8"/>
            </p:custDataLst>
          </p:nvPr>
        </p:nvSpPr>
        <p:spPr>
          <a:xfrm rot="10800000">
            <a:off x="7700963" y="0"/>
            <a:ext cx="1443038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3" name="等腰三角形 12"/>
          <p:cNvSpPr/>
          <p:nvPr>
            <p:custDataLst>
              <p:tags r:id="rId9"/>
            </p:custDataLst>
          </p:nvPr>
        </p:nvSpPr>
        <p:spPr>
          <a:xfrm rot="10800000">
            <a:off x="5296487" y="647700"/>
            <a:ext cx="1126331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4" name="等腰三角形 13"/>
          <p:cNvSpPr/>
          <p:nvPr>
            <p:custDataLst>
              <p:tags r:id="rId10"/>
            </p:custDataLst>
          </p:nvPr>
        </p:nvSpPr>
        <p:spPr>
          <a:xfrm rot="10800000">
            <a:off x="5580026" y="0"/>
            <a:ext cx="1126331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5" name="任意多边形 46"/>
          <p:cNvSpPr/>
          <p:nvPr>
            <p:custDataLst>
              <p:tags r:id="rId11"/>
            </p:custDataLst>
          </p:nvPr>
        </p:nvSpPr>
        <p:spPr>
          <a:xfrm rot="746688">
            <a:off x="4504135" y="92075"/>
            <a:ext cx="978694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6" name="等腰三角形 24"/>
          <p:cNvSpPr/>
          <p:nvPr>
            <p:custDataLst>
              <p:tags r:id="rId12"/>
            </p:custDataLst>
          </p:nvPr>
        </p:nvSpPr>
        <p:spPr>
          <a:xfrm rot="10800000">
            <a:off x="7150894" y="2165350"/>
            <a:ext cx="1271588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>
            <a:off x="1019209" y="4795838"/>
            <a:ext cx="442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899099" y="2009457"/>
            <a:ext cx="4682792" cy="1198800"/>
          </a:xfrm>
        </p:spPr>
        <p:txBody>
          <a:bodyPr anchor="ctr">
            <a:normAutofit/>
          </a:bodyPr>
          <a:lstStyle>
            <a:lvl1pPr algn="l">
              <a:defRPr sz="4500" spc="6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899160" y="3313163"/>
            <a:ext cx="2556510" cy="137985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3000" b="1" i="1" spc="3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编辑副标题</a:t>
            </a:r>
            <a:endParaRPr lang="zh-CN" altLang="en-US" noProof="1"/>
          </a:p>
        </p:txBody>
      </p:sp>
      <p:sp>
        <p:nvSpPr>
          <p:cNvPr id="19" name="日期占位符 15"/>
          <p:cNvSpPr>
            <a:spLocks noGrp="1"/>
          </p:cNvSpPr>
          <p:nvPr>
            <p:ph type="dt" sz="half" idx="15"/>
            <p:custDataLst>
              <p:tags r:id="rId1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20" name="页脚占位符 16"/>
          <p:cNvSpPr>
            <a:spLocks noGrp="1"/>
          </p:cNvSpPr>
          <p:nvPr>
            <p:ph type="ftr" sz="quarter" idx="16"/>
            <p:custDataLst>
              <p:tags r:id="rId1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1" name="灯片编号占位符 17"/>
          <p:cNvSpPr>
            <a:spLocks noGrp="1"/>
          </p:cNvSpPr>
          <p:nvPr>
            <p:ph type="sldNum" sz="quarter" idx="17"/>
            <p:custDataLst>
              <p:tags r:id="rId1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58A1F4D-BD6C-4AD0-833B-AFEF3211D9AF}" type="slidenum">
              <a:rPr lang="zh-CN" altLang="en-US"/>
            </a:fld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289560" y="409574"/>
            <a:ext cx="3565354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33AF71B-F04C-4371-B519-F65995945D26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>
            <p:custDataLst>
              <p:tags r:id="rId2"/>
            </p:custDataLst>
          </p:nvPr>
        </p:nvSpPr>
        <p:spPr>
          <a:xfrm flipH="1">
            <a:off x="8391525" y="4403725"/>
            <a:ext cx="752475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4" name="任意多边形 45"/>
          <p:cNvSpPr/>
          <p:nvPr>
            <p:custDataLst>
              <p:tags r:id="rId3"/>
            </p:custDataLst>
          </p:nvPr>
        </p:nvSpPr>
        <p:spPr>
          <a:xfrm rot="20853312" flipH="1">
            <a:off x="2803922" y="250825"/>
            <a:ext cx="2219325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5" name="任意多边形 12"/>
          <p:cNvSpPr/>
          <p:nvPr>
            <p:custDataLst>
              <p:tags r:id="rId4"/>
            </p:custDataLst>
          </p:nvPr>
        </p:nvSpPr>
        <p:spPr>
          <a:xfrm flipH="1">
            <a:off x="0" y="0"/>
            <a:ext cx="2771775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10800000" flipH="1">
            <a:off x="0" y="0"/>
            <a:ext cx="1443038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7" name="等腰三角形 6"/>
          <p:cNvSpPr/>
          <p:nvPr>
            <p:custDataLst>
              <p:tags r:id="rId6"/>
            </p:custDataLst>
          </p:nvPr>
        </p:nvSpPr>
        <p:spPr>
          <a:xfrm rot="10800000" flipH="1">
            <a:off x="2721059" y="647700"/>
            <a:ext cx="1127522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8" name="等腰三角形 7"/>
          <p:cNvSpPr/>
          <p:nvPr>
            <p:custDataLst>
              <p:tags r:id="rId7"/>
            </p:custDataLst>
          </p:nvPr>
        </p:nvSpPr>
        <p:spPr>
          <a:xfrm rot="10800000" flipH="1">
            <a:off x="2445977" y="0"/>
            <a:ext cx="1127522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9" name="任意多边形 46"/>
          <p:cNvSpPr/>
          <p:nvPr>
            <p:custDataLst>
              <p:tags r:id="rId8"/>
            </p:custDataLst>
          </p:nvPr>
        </p:nvSpPr>
        <p:spPr>
          <a:xfrm rot="20853312" flipH="1">
            <a:off x="3661172" y="92075"/>
            <a:ext cx="978694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0" name="等腰三角形 24"/>
          <p:cNvSpPr/>
          <p:nvPr>
            <p:custDataLst>
              <p:tags r:id="rId9"/>
            </p:custDataLst>
          </p:nvPr>
        </p:nvSpPr>
        <p:spPr>
          <a:xfrm rot="10800000" flipH="1">
            <a:off x="721519" y="2165350"/>
            <a:ext cx="1271588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43140" y="2420938"/>
            <a:ext cx="4212089" cy="2016125"/>
          </a:xfrm>
        </p:spPr>
        <p:txBody>
          <a:bodyPr anchor="ctr">
            <a:normAutofit/>
          </a:bodyPr>
          <a:lstStyle>
            <a:lvl1pPr algn="ctr">
              <a:defRPr sz="6000" spc="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6F48EE0-4ABF-491F-B0BA-FE21D3D573F9}" type="slidenum">
              <a:rPr lang="zh-CN" altLang="en-US"/>
            </a:fld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email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0800000" flipV="1">
            <a:off x="291439" y="409574"/>
            <a:ext cx="3565354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6"/>
          <p:cNvSpPr/>
          <p:nvPr>
            <p:custDataLst>
              <p:tags r:id="rId2"/>
            </p:custDataLst>
          </p:nvPr>
        </p:nvSpPr>
        <p:spPr>
          <a:xfrm rot="746688">
            <a:off x="8667750" y="5489575"/>
            <a:ext cx="5334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5" name="任意多边形 46"/>
          <p:cNvSpPr/>
          <p:nvPr>
            <p:custDataLst>
              <p:tags r:id="rId3"/>
            </p:custDataLst>
          </p:nvPr>
        </p:nvSpPr>
        <p:spPr>
          <a:xfrm rot="746688">
            <a:off x="-58341" y="722313"/>
            <a:ext cx="5334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6" name="任意多边形 46"/>
          <p:cNvSpPr/>
          <p:nvPr>
            <p:custDataLst>
              <p:tags r:id="rId4"/>
            </p:custDataLst>
          </p:nvPr>
        </p:nvSpPr>
        <p:spPr>
          <a:xfrm rot="746688">
            <a:off x="-41672" y="68263"/>
            <a:ext cx="53459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7" name="任意多边形 46"/>
          <p:cNvSpPr/>
          <p:nvPr>
            <p:custDataLst>
              <p:tags r:id="rId5"/>
            </p:custDataLst>
          </p:nvPr>
        </p:nvSpPr>
        <p:spPr>
          <a:xfrm rot="746688">
            <a:off x="8664179" y="6053138"/>
            <a:ext cx="5334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8230791" y="0"/>
            <a:ext cx="913209" cy="2540000"/>
          </a:xfrm>
          <a:custGeom>
            <a:avLst/>
            <a:gdLst>
              <a:gd name="connsiteX0" fmla="*/ 0 w 1218152"/>
              <a:gd name="connsiteY0" fmla="*/ 0 h 2539914"/>
              <a:gd name="connsiteX1" fmla="*/ 1218152 w 1218152"/>
              <a:gd name="connsiteY1" fmla="*/ 0 h 2539914"/>
              <a:gd name="connsiteX2" fmla="*/ 1218152 w 1218152"/>
              <a:gd name="connsiteY2" fmla="*/ 2539914 h 25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8152" h="2539914">
                <a:moveTo>
                  <a:pt x="0" y="0"/>
                </a:moveTo>
                <a:lnTo>
                  <a:pt x="1218152" y="0"/>
                </a:lnTo>
                <a:lnTo>
                  <a:pt x="1218152" y="25399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 rot="10800000">
            <a:off x="8759429" y="0"/>
            <a:ext cx="384572" cy="1141413"/>
          </a:xfrm>
          <a:custGeom>
            <a:avLst/>
            <a:gdLst>
              <a:gd name="connsiteX0" fmla="*/ 512148 w 512148"/>
              <a:gd name="connsiteY0" fmla="*/ 1140923 h 1140923"/>
              <a:gd name="connsiteX1" fmla="*/ 0 w 512148"/>
              <a:gd name="connsiteY1" fmla="*/ 1140923 h 1140923"/>
              <a:gd name="connsiteX2" fmla="*/ 0 w 512148"/>
              <a:gd name="connsiteY2" fmla="*/ 0 h 11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148" h="1140923">
                <a:moveTo>
                  <a:pt x="512148" y="1140923"/>
                </a:moveTo>
                <a:lnTo>
                  <a:pt x="0" y="11409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0" name="等腰三角形 24"/>
          <p:cNvSpPr/>
          <p:nvPr>
            <p:custDataLst>
              <p:tags r:id="rId8"/>
            </p:custDataLst>
          </p:nvPr>
        </p:nvSpPr>
        <p:spPr>
          <a:xfrm rot="10800000">
            <a:off x="8540354" y="863600"/>
            <a:ext cx="507206" cy="674688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1" name="等腰三角形 6"/>
          <p:cNvSpPr/>
          <p:nvPr>
            <p:custDataLst>
              <p:tags r:id="rId9"/>
            </p:custDataLst>
          </p:nvPr>
        </p:nvSpPr>
        <p:spPr>
          <a:xfrm>
            <a:off x="0" y="5688013"/>
            <a:ext cx="360760" cy="1179512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2" name="等腰三角形 11"/>
          <p:cNvSpPr/>
          <p:nvPr>
            <p:custDataLst>
              <p:tags r:id="rId10"/>
            </p:custDataLst>
          </p:nvPr>
        </p:nvSpPr>
        <p:spPr>
          <a:xfrm>
            <a:off x="294085" y="5200650"/>
            <a:ext cx="507206" cy="16573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67916" y="406800"/>
            <a:ext cx="8208169" cy="86360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467916" y="1412875"/>
            <a:ext cx="8208168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2014).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31E582A-40DD-4FFD-86DE-3294C20B4A24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2"/>
          <p:cNvSpPr/>
          <p:nvPr>
            <p:custDataLst>
              <p:tags r:id="rId2"/>
            </p:custDataLst>
          </p:nvPr>
        </p:nvSpPr>
        <p:spPr>
          <a:xfrm>
            <a:off x="6372225" y="0"/>
            <a:ext cx="2771775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5" name="等腰三角形 4"/>
          <p:cNvSpPr/>
          <p:nvPr>
            <p:custDataLst>
              <p:tags r:id="rId3"/>
            </p:custDataLst>
          </p:nvPr>
        </p:nvSpPr>
        <p:spPr>
          <a:xfrm rot="10800000">
            <a:off x="7700963" y="0"/>
            <a:ext cx="1443038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6" name="等腰三角形 5"/>
          <p:cNvSpPr/>
          <p:nvPr>
            <p:custDataLst>
              <p:tags r:id="rId4"/>
            </p:custDataLst>
          </p:nvPr>
        </p:nvSpPr>
        <p:spPr>
          <a:xfrm rot="10800000">
            <a:off x="5296487" y="647700"/>
            <a:ext cx="1126331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7" name="等腰三角形 6"/>
          <p:cNvSpPr/>
          <p:nvPr>
            <p:custDataLst>
              <p:tags r:id="rId5"/>
            </p:custDataLst>
          </p:nvPr>
        </p:nvSpPr>
        <p:spPr>
          <a:xfrm rot="10800000">
            <a:off x="5580026" y="0"/>
            <a:ext cx="1126331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8" name="等腰三角形 24"/>
          <p:cNvSpPr/>
          <p:nvPr>
            <p:custDataLst>
              <p:tags r:id="rId6"/>
            </p:custDataLst>
          </p:nvPr>
        </p:nvSpPr>
        <p:spPr>
          <a:xfrm rot="10800000">
            <a:off x="7150894" y="2165350"/>
            <a:ext cx="1271588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grpSp>
        <p:nvGrpSpPr>
          <p:cNvPr id="10" name="组合 14"/>
          <p:cNvGrpSpPr/>
          <p:nvPr>
            <p:custDataLst>
              <p:tags r:id="rId7"/>
            </p:custDataLst>
          </p:nvPr>
        </p:nvGrpSpPr>
        <p:grpSpPr bwMode="auto">
          <a:xfrm flipH="1">
            <a:off x="-234553" y="88900"/>
            <a:ext cx="2218135" cy="3230563"/>
            <a:chOff x="-313138" y="88946"/>
            <a:chExt cx="2958463" cy="3230885"/>
          </a:xfrm>
        </p:grpSpPr>
        <p:sp>
          <p:nvSpPr>
            <p:cNvPr id="11" name="任意多边形 45"/>
            <p:cNvSpPr/>
            <p:nvPr>
              <p:custDataLst>
                <p:tags r:id="rId8"/>
              </p:custDataLst>
            </p:nvPr>
          </p:nvSpPr>
          <p:spPr>
            <a:xfrm rot="746688">
              <a:off x="-313138" y="247712"/>
              <a:ext cx="2958463" cy="3072119"/>
            </a:xfrm>
            <a:custGeom>
              <a:avLst/>
              <a:gdLst>
                <a:gd name="connsiteX0" fmla="*/ 0 w 2958463"/>
                <a:gd name="connsiteY0" fmla="*/ 28269 h 3072739"/>
                <a:gd name="connsiteX1" fmla="*/ 128100 w 2958463"/>
                <a:gd name="connsiteY1" fmla="*/ 0 h 3072739"/>
                <a:gd name="connsiteX2" fmla="*/ 2958463 w 2958463"/>
                <a:gd name="connsiteY2" fmla="*/ 2912645 h 3072739"/>
                <a:gd name="connsiteX3" fmla="*/ 2958463 w 2958463"/>
                <a:gd name="connsiteY3" fmla="*/ 3072739 h 3072739"/>
                <a:gd name="connsiteX4" fmla="*/ 0 w 2958463"/>
                <a:gd name="connsiteY4" fmla="*/ 28269 h 307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8463" h="3072739">
                  <a:moveTo>
                    <a:pt x="0" y="28269"/>
                  </a:moveTo>
                  <a:lnTo>
                    <a:pt x="128100" y="0"/>
                  </a:lnTo>
                  <a:lnTo>
                    <a:pt x="2958463" y="2912645"/>
                  </a:lnTo>
                  <a:lnTo>
                    <a:pt x="2958463" y="3072739"/>
                  </a:lnTo>
                  <a:lnTo>
                    <a:pt x="0" y="28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800" noProof="1"/>
            </a:p>
          </p:txBody>
        </p:sp>
        <p:sp>
          <p:nvSpPr>
            <p:cNvPr id="12" name="任意多边形 46"/>
            <p:cNvSpPr/>
            <p:nvPr>
              <p:custDataLst>
                <p:tags r:id="rId9"/>
              </p:custDataLst>
            </p:nvPr>
          </p:nvSpPr>
          <p:spPr>
            <a:xfrm rot="746688">
              <a:off x="196613" y="88946"/>
              <a:ext cx="1305344" cy="1371737"/>
            </a:xfrm>
            <a:custGeom>
              <a:avLst/>
              <a:gdLst>
                <a:gd name="connsiteX0" fmla="*/ 0 w 1305254"/>
                <a:gd name="connsiteY0" fmla="*/ 28270 h 1371469"/>
                <a:gd name="connsiteX1" fmla="*/ 128101 w 1305254"/>
                <a:gd name="connsiteY1" fmla="*/ 0 h 1371469"/>
                <a:gd name="connsiteX2" fmla="*/ 1305254 w 1305254"/>
                <a:gd name="connsiteY2" fmla="*/ 1211374 h 1371469"/>
                <a:gd name="connsiteX3" fmla="*/ 1305253 w 1305254"/>
                <a:gd name="connsiteY3" fmla="*/ 1371469 h 1371469"/>
                <a:gd name="connsiteX4" fmla="*/ 0 w 1305254"/>
                <a:gd name="connsiteY4" fmla="*/ 28270 h 137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5254" h="1371469">
                  <a:moveTo>
                    <a:pt x="0" y="28270"/>
                  </a:moveTo>
                  <a:lnTo>
                    <a:pt x="128101" y="0"/>
                  </a:lnTo>
                  <a:lnTo>
                    <a:pt x="1305254" y="1211374"/>
                  </a:lnTo>
                  <a:lnTo>
                    <a:pt x="1305253" y="1371469"/>
                  </a:lnTo>
                  <a:lnTo>
                    <a:pt x="0" y="282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800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413212" y="3414578"/>
            <a:ext cx="3762851" cy="863174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1413211" y="4332272"/>
            <a:ext cx="3762851" cy="1112226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2014).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31E582A-40DD-4FFD-86DE-3294C20B4A24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289560" y="409574"/>
            <a:ext cx="3565354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Autofit/>
          </a:bodyPr>
          <a:lstStyle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2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2014).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31E582A-40DD-4FFD-86DE-3294C20B4A24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  <a:endParaRPr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2014).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31E582A-40DD-4FFD-86DE-3294C20B4A24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2014).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31E582A-40DD-4FFD-86DE-3294C20B4A24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46"/>
          <p:cNvSpPr/>
          <p:nvPr>
            <p:custDataLst>
              <p:tags r:id="rId2"/>
            </p:custDataLst>
          </p:nvPr>
        </p:nvSpPr>
        <p:spPr>
          <a:xfrm rot="746688">
            <a:off x="8667750" y="5489575"/>
            <a:ext cx="5334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3" name="任意多边形 46"/>
          <p:cNvSpPr/>
          <p:nvPr>
            <p:custDataLst>
              <p:tags r:id="rId3"/>
            </p:custDataLst>
          </p:nvPr>
        </p:nvSpPr>
        <p:spPr>
          <a:xfrm rot="746688">
            <a:off x="-58341" y="722313"/>
            <a:ext cx="5334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4" name="任意多边形 46"/>
          <p:cNvSpPr/>
          <p:nvPr>
            <p:custDataLst>
              <p:tags r:id="rId4"/>
            </p:custDataLst>
          </p:nvPr>
        </p:nvSpPr>
        <p:spPr>
          <a:xfrm rot="746688">
            <a:off x="-41672" y="68263"/>
            <a:ext cx="53459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5" name="任意多边形 46"/>
          <p:cNvSpPr/>
          <p:nvPr>
            <p:custDataLst>
              <p:tags r:id="rId5"/>
            </p:custDataLst>
          </p:nvPr>
        </p:nvSpPr>
        <p:spPr>
          <a:xfrm rot="746688">
            <a:off x="8664179" y="6053138"/>
            <a:ext cx="5334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2014).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31E582A-40DD-4FFD-86DE-3294C20B4A24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8A57EDF-701D-441D-97E4-3F263CC8DB93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2014).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31E582A-40DD-4FFD-86DE-3294C20B4A24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502444" y="442913"/>
            <a:ext cx="813911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502444" y="952500"/>
            <a:ext cx="8139113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606" y="6350000"/>
            <a:ext cx="2025254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291" y="6350000"/>
            <a:ext cx="2969419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noProof="1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2014).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50000"/>
            <a:ext cx="2025254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noProof="1" smtClean="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31E582A-40DD-4FFD-86DE-3294C20B4A24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cs"/>
              </a:rPr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80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171450" indent="-17145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143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916" y="402355"/>
            <a:ext cx="8208169" cy="863601"/>
          </a:xfrm>
        </p:spPr>
        <p:txBody>
          <a:bodyPr/>
          <a:p>
            <a:r>
              <a:rPr lang="zh-CN" altLang="en-US" sz="2800"/>
              <a:t>软件项目管理</a:t>
            </a:r>
            <a:endParaRPr lang="zh-CN" altLang="en-US" sz="2800"/>
          </a:p>
        </p:txBody>
      </p:sp>
      <p:graphicFrame>
        <p:nvGraphicFramePr>
          <p:cNvPr id="6" name="内容占位符 5"/>
          <p:cNvGraphicFramePr>
            <a:graphicFrameLocks noChangeAspect="1"/>
          </p:cNvGraphicFramePr>
          <p:nvPr>
            <p:ph idx="1"/>
          </p:nvPr>
        </p:nvGraphicFramePr>
        <p:xfrm>
          <a:off x="467995" y="2187575"/>
          <a:ext cx="8208010" cy="334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9112250" imgH="3714750" progId="Paint.Picture">
                  <p:embed/>
                </p:oleObj>
              </mc:Choice>
              <mc:Fallback>
                <p:oleObj name="" r:id="rId1" imgW="9112250" imgH="37147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7995" y="2187575"/>
                        <a:ext cx="8208010" cy="3345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敏捷团队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团队成员必须相互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信任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团队成员的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技能分布</a:t>
            </a:r>
            <a:r>
              <a:rPr lang="en-US" altLang="zh-CN" sz="2000" dirty="0">
                <a:ea typeface="宋体" panose="02010600030101010101" pitchFamily="2" charset="-122"/>
              </a:rPr>
              <a:t>必须适合于要解决的问题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如果要保持团队的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凝聚力</a:t>
            </a:r>
            <a:r>
              <a:rPr lang="en-US" altLang="zh-CN" sz="2000" dirty="0">
                <a:ea typeface="宋体" panose="02010600030101010101" pitchFamily="2" charset="-122"/>
              </a:rPr>
              <a:t>，必须将坚持己见的人员排除于团队之外。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1000"/>
              </a:spcAft>
            </a:pPr>
            <a:r>
              <a:rPr lang="zh-CN" altLang="en-US" sz="2000" dirty="0">
                <a:ea typeface="宋体" panose="02010600030101010101" pitchFamily="2" charset="-122"/>
              </a:rPr>
              <a:t>团队是</a:t>
            </a:r>
            <a:r>
              <a:rPr lang="en-US" altLang="zh-CN" sz="2000" dirty="0">
                <a:ea typeface="宋体" panose="02010600030101010101" pitchFamily="2" charset="-122"/>
              </a:rPr>
              <a:t>“</a:t>
            </a:r>
            <a:r>
              <a:rPr lang="zh-CN" altLang="en-US" sz="2000" dirty="0">
                <a:ea typeface="宋体" panose="02010600030101010101" pitchFamily="2" charset="-122"/>
              </a:rPr>
              <a:t>自组织</a:t>
            </a:r>
            <a:r>
              <a:rPr lang="en-US" altLang="zh-CN" sz="2000" dirty="0">
                <a:ea typeface="宋体" panose="02010600030101010101" pitchFamily="2" charset="-122"/>
              </a:rPr>
              <a:t>”</a:t>
            </a:r>
            <a:r>
              <a:rPr lang="zh-CN" altLang="en-US" sz="2000" dirty="0">
                <a:ea typeface="宋体" panose="02010600030101010101" pitchFamily="2" charset="-122"/>
              </a:rPr>
              <a:t>的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  <a:spcBef>
                <a:spcPts val="600"/>
              </a:spcBef>
              <a:spcAft>
                <a:spcPts val="1000"/>
              </a:spcAft>
            </a:pPr>
            <a:r>
              <a:rPr lang="zh-CN" altLang="en-US" sz="1800" dirty="0">
                <a:ea typeface="宋体" panose="02010600030101010101" pitchFamily="2" charset="-122"/>
              </a:rPr>
              <a:t>一种适应的</a:t>
            </a:r>
            <a:r>
              <a:rPr lang="en-US" altLang="zh-CN" sz="1800" dirty="0">
                <a:ea typeface="宋体" panose="02010600030101010101" pitchFamily="2" charset="-122"/>
              </a:rPr>
              <a:t>团队结构</a:t>
            </a:r>
            <a:r>
              <a:rPr lang="zh-CN" altLang="en-US" sz="1800" dirty="0">
                <a:ea typeface="宋体" panose="02010600030101010101" pitchFamily="2" charset="-122"/>
              </a:rPr>
              <a:t>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  <a:spcBef>
                <a:spcPts val="600"/>
              </a:spcBef>
              <a:spcAft>
                <a:spcPts val="1000"/>
              </a:spcAft>
            </a:pPr>
            <a:r>
              <a:rPr lang="zh-CN" altLang="en-US" sz="1800" dirty="0">
                <a:ea typeface="宋体" panose="02010600030101010101" pitchFamily="2" charset="-122"/>
              </a:rPr>
              <a:t>采用</a:t>
            </a:r>
            <a:r>
              <a:rPr lang="en-US" altLang="zh-CN" sz="1800" dirty="0">
                <a:ea typeface="宋体" panose="02010600030101010101" pitchFamily="2" charset="-122"/>
              </a:rPr>
              <a:t>Constantine</a:t>
            </a:r>
            <a:r>
              <a:rPr lang="zh-CN" altLang="en-US" sz="1800" dirty="0">
                <a:ea typeface="宋体" panose="02010600030101010101" pitchFamily="2" charset="-122"/>
              </a:rPr>
              <a:t>的随机、开放、同步式的范型。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  <a:spcBef>
                <a:spcPts val="600"/>
              </a:spcBef>
              <a:spcAft>
                <a:spcPts val="1000"/>
              </a:spcAft>
            </a:pPr>
            <a:r>
              <a:rPr lang="zh-CN" altLang="en-US" sz="1800" dirty="0">
                <a:ea typeface="宋体" panose="02010600030101010101" pitchFamily="2" charset="-122"/>
              </a:rPr>
              <a:t>充分的自主权。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团队的</a:t>
            </a:r>
            <a:r>
              <a:rPr lang="en-US" altLang="zh-CN" sz="3200" dirty="0">
                <a:ea typeface="宋体" panose="02010600030101010101" pitchFamily="2" charset="-122"/>
              </a:rPr>
              <a:t>协调与沟通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1434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i="1" dirty="0">
                <a:solidFill>
                  <a:srgbClr val="FF0000"/>
                </a:solidFill>
                <a:ea typeface="宋体" panose="02010600030101010101" pitchFamily="2" charset="-122"/>
              </a:rPr>
              <a:t>正式的</a:t>
            </a:r>
            <a:r>
              <a:rPr lang="zh-CN" altLang="en-US" sz="1800" i="1" dirty="0">
                <a:solidFill>
                  <a:srgbClr val="FF0000"/>
                </a:solidFill>
                <a:ea typeface="宋体" panose="02010600030101010101" pitchFamily="2" charset="-122"/>
              </a:rPr>
              <a:t>、非个人</a:t>
            </a:r>
            <a:r>
              <a:rPr lang="en-US" altLang="zh-CN" sz="1800" i="1" dirty="0">
                <a:solidFill>
                  <a:srgbClr val="FF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1800" i="1" dirty="0">
                <a:solidFill>
                  <a:srgbClr val="FF0000"/>
                </a:solidFill>
                <a:ea typeface="宋体" panose="02010600030101010101" pitchFamily="2" charset="-122"/>
              </a:rPr>
              <a:t>交流</a:t>
            </a:r>
            <a:r>
              <a:rPr lang="en-US" altLang="zh-CN" sz="1800" i="1" dirty="0">
                <a:solidFill>
                  <a:srgbClr val="FF0000"/>
                </a:solidFill>
                <a:ea typeface="宋体" panose="02010600030101010101" pitchFamily="2" charset="-122"/>
              </a:rPr>
              <a:t>方法</a:t>
            </a:r>
            <a:r>
              <a:rPr lang="zh-CN" altLang="en-US" sz="1800" i="1" dirty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800" dirty="0">
                <a:ea typeface="宋体" panose="02010600030101010101" pitchFamily="2" charset="-122"/>
              </a:rPr>
              <a:t>包括软件工程文档和工作产品（包括源代码）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技术备忘录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项目</a:t>
            </a:r>
            <a:r>
              <a:rPr lang="zh-CN" altLang="en-US" sz="1800" dirty="0">
                <a:ea typeface="宋体" panose="02010600030101010101" pitchFamily="2" charset="-122"/>
              </a:rPr>
              <a:t>里程碑、</a:t>
            </a:r>
            <a:r>
              <a:rPr lang="en-US" altLang="zh-CN" sz="1800" dirty="0">
                <a:ea typeface="宋体" panose="02010600030101010101" pitchFamily="2" charset="-122"/>
              </a:rPr>
              <a:t>进度</a:t>
            </a:r>
            <a:r>
              <a:rPr lang="zh-CN" altLang="en-US" sz="1800" dirty="0">
                <a:ea typeface="宋体" panose="02010600030101010101" pitchFamily="2" charset="-122"/>
              </a:rPr>
              <a:t>安排</a:t>
            </a:r>
            <a:r>
              <a:rPr lang="en-US" altLang="zh-CN" sz="1800" dirty="0">
                <a:ea typeface="宋体" panose="02010600030101010101" pitchFamily="2" charset="-122"/>
              </a:rPr>
              <a:t>和项目控制工具（第23章）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变更请求</a:t>
            </a:r>
            <a:r>
              <a:rPr lang="zh-CN" altLang="en-US" sz="1800" dirty="0">
                <a:ea typeface="宋体" panose="02010600030101010101" pitchFamily="2" charset="-122"/>
              </a:rPr>
              <a:t>及有关材料、</a:t>
            </a:r>
            <a:r>
              <a:rPr lang="en-US" altLang="zh-CN" sz="1800" dirty="0">
                <a:ea typeface="宋体" panose="02010600030101010101" pitchFamily="2" charset="-122"/>
              </a:rPr>
              <a:t>错误跟踪报告和</a:t>
            </a:r>
            <a:r>
              <a:rPr lang="zh-CN" altLang="en-US" sz="1800" dirty="0">
                <a:ea typeface="宋体" panose="02010600030101010101" pitchFamily="2" charset="-122"/>
              </a:rPr>
              <a:t>存储的</a:t>
            </a:r>
            <a:r>
              <a:rPr lang="en-US" altLang="zh-CN" sz="1800" dirty="0">
                <a:ea typeface="宋体" panose="02010600030101010101" pitchFamily="2" charset="-122"/>
              </a:rPr>
              <a:t>数据（见第26章）。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</a:pPr>
            <a:r>
              <a:rPr lang="en-US" altLang="zh-CN" sz="1800" i="1" dirty="0">
                <a:solidFill>
                  <a:srgbClr val="FF0000"/>
                </a:solidFill>
                <a:ea typeface="宋体" panose="02010600030101010101" pitchFamily="2" charset="-122"/>
              </a:rPr>
              <a:t>正式的，人与人之间的交流过程：</a:t>
            </a:r>
            <a:r>
              <a:rPr lang="zh-CN" altLang="en-US" sz="1800" dirty="0">
                <a:ea typeface="宋体" panose="02010600030101010101" pitchFamily="2" charset="-122"/>
              </a:rPr>
              <a:t>关注那些应用于软件工程工作产品的</a:t>
            </a:r>
            <a:r>
              <a:rPr lang="en-US" altLang="zh-CN" sz="1800" dirty="0">
                <a:ea typeface="宋体" panose="02010600030101010101" pitchFamily="2" charset="-122"/>
              </a:rPr>
              <a:t>质量保证活动</a:t>
            </a:r>
            <a:r>
              <a:rPr lang="zh-CN" altLang="en-US" sz="1800" dirty="0">
                <a:ea typeface="宋体" panose="02010600030101010101" pitchFamily="2" charset="-122"/>
              </a:rPr>
              <a:t>（第</a:t>
            </a:r>
            <a:r>
              <a:rPr lang="en-US" altLang="zh-CN" sz="1800" dirty="0">
                <a:ea typeface="宋体" panose="02010600030101010101" pitchFamily="2" charset="-122"/>
              </a:rPr>
              <a:t>25</a:t>
            </a:r>
            <a:r>
              <a:rPr lang="zh-CN" altLang="en-US" sz="1800" dirty="0">
                <a:ea typeface="宋体" panose="02010600030101010101" pitchFamily="2" charset="-122"/>
              </a:rPr>
              <a:t>章），</a:t>
            </a:r>
            <a:r>
              <a:rPr lang="en-US" altLang="zh-CN" sz="1800" dirty="0">
                <a:ea typeface="宋体" panose="02010600030101010101" pitchFamily="2" charset="-122"/>
              </a:rPr>
              <a:t>包括状态审查会议</a:t>
            </a:r>
            <a:r>
              <a:rPr lang="zh-CN" altLang="en-US" sz="1800" dirty="0">
                <a:ea typeface="宋体" panose="02010600030101010101" pitchFamily="2" charset="-122"/>
              </a:rPr>
              <a:t>、设计和代码审查</a:t>
            </a:r>
            <a:r>
              <a:rPr lang="en-US" altLang="zh-CN" sz="1800" dirty="0">
                <a:ea typeface="宋体" panose="02010600030101010101" pitchFamily="2" charset="-122"/>
              </a:rPr>
              <a:t>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</a:pPr>
            <a:r>
              <a:rPr lang="en-US" altLang="zh-CN" sz="1800" i="1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非正式的，</a:t>
            </a:r>
            <a:r>
              <a:rPr lang="en-US" altLang="zh-CN" sz="1800" i="1" dirty="0">
                <a:solidFill>
                  <a:srgbClr val="FF0000"/>
                </a:solidFill>
                <a:ea typeface="宋体" panose="02010600030101010101" pitchFamily="2" charset="-122"/>
              </a:rPr>
              <a:t>人与人之间的交流过程：</a:t>
            </a:r>
            <a:r>
              <a:rPr lang="en-US" altLang="zh-CN" sz="1800" dirty="0">
                <a:ea typeface="宋体" panose="02010600030101010101" pitchFamily="2" charset="-122"/>
              </a:rPr>
              <a:t>包括</a:t>
            </a:r>
            <a:r>
              <a:rPr lang="zh-CN" altLang="en-US" sz="1800" dirty="0">
                <a:ea typeface="宋体" panose="02010600030101010101" pitchFamily="2" charset="-122"/>
              </a:rPr>
              <a:t>用于传达信息和解决问题的小组会，以及“需求与开发人员的配置”。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800" i="1" dirty="0">
                <a:solidFill>
                  <a:srgbClr val="FF0000"/>
                </a:solidFill>
                <a:ea typeface="宋体" panose="02010600030101010101" pitchFamily="2" charset="-122"/>
              </a:rPr>
              <a:t>电子通讯：</a:t>
            </a:r>
            <a:r>
              <a:rPr lang="en-US" altLang="zh-CN" sz="1800" dirty="0">
                <a:ea typeface="宋体" panose="02010600030101010101" pitchFamily="2" charset="-122"/>
              </a:rPr>
              <a:t>包括电子邮件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电子公告板，</a:t>
            </a:r>
            <a:r>
              <a:rPr lang="zh-CN" altLang="en-US" sz="1800" dirty="0">
                <a:ea typeface="宋体" panose="02010600030101010101" pitchFamily="2" charset="-122"/>
              </a:rPr>
              <a:t>乃至于</a:t>
            </a:r>
            <a:r>
              <a:rPr lang="en-US" altLang="zh-CN" sz="1800" dirty="0">
                <a:ea typeface="宋体" panose="02010600030101010101" pitchFamily="2" charset="-122"/>
              </a:rPr>
              <a:t>基于视频</a:t>
            </a:r>
            <a:r>
              <a:rPr lang="zh-CN" altLang="en-US" sz="1800" dirty="0"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ea typeface="宋体" panose="02010600030101010101" pitchFamily="2" charset="-122"/>
              </a:rPr>
              <a:t>会议系统。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800" i="1" dirty="0">
                <a:solidFill>
                  <a:srgbClr val="FF0000"/>
                </a:solidFill>
                <a:ea typeface="宋体" panose="02010600030101010101" pitchFamily="2" charset="-122"/>
              </a:rPr>
              <a:t>人际网络：</a:t>
            </a:r>
            <a:r>
              <a:rPr lang="en-US" altLang="zh-CN" sz="1800" dirty="0">
                <a:ea typeface="宋体" panose="02010600030101010101" pitchFamily="2" charset="-122"/>
              </a:rPr>
              <a:t>包括团队成员</a:t>
            </a:r>
            <a:r>
              <a:rPr lang="zh-CN" altLang="en-US" sz="1800" dirty="0">
                <a:ea typeface="宋体" panose="02010600030101010101" pitchFamily="2" charset="-122"/>
              </a:rPr>
              <a:t>与项目外人员进行的非正式的讨论，这些项目外人员具有经验和洞察力，能够帮助团队成员</a:t>
            </a:r>
            <a:r>
              <a:rPr lang="en-US" altLang="zh-CN" sz="1800" dirty="0">
                <a:ea typeface="宋体" panose="02010600030101010101" pitchFamily="2" charset="-122"/>
              </a:rPr>
              <a:t>。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软件范围 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467916" y="1393190"/>
            <a:ext cx="8208168" cy="489585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ea typeface="宋体" panose="02010600030101010101" pitchFamily="2" charset="-122"/>
              </a:rPr>
              <a:t>软件范围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项目环境—</a:t>
            </a:r>
            <a:r>
              <a:rPr lang="en-US" altLang="zh-CN" sz="1800" dirty="0">
                <a:ea typeface="宋体" panose="02010600030101010101" pitchFamily="2" charset="-122"/>
              </a:rPr>
              <a:t>要开发的软件如何适应于大型的系统、产品或业务环境，该环境下要施加什么约束？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信息目标—</a:t>
            </a:r>
            <a:r>
              <a:rPr lang="en-US" altLang="zh-CN" sz="1800" dirty="0">
                <a:ea typeface="宋体" panose="02010600030101010101" pitchFamily="2" charset="-122"/>
              </a:rPr>
              <a:t>软件要产生哪些客户可见的数据对象</a:t>
            </a:r>
            <a:r>
              <a:rPr lang="zh-CN" altLang="en-US" sz="1800" dirty="0">
                <a:ea typeface="宋体" panose="02010600030101010101" pitchFamily="2" charset="-122"/>
              </a:rPr>
              <a:t>（第</a:t>
            </a:r>
            <a:r>
              <a:rPr lang="en-US" altLang="zh-CN" sz="1800" dirty="0">
                <a:ea typeface="宋体" panose="02010600030101010101" pitchFamily="2" charset="-122"/>
              </a:rPr>
              <a:t>8</a:t>
            </a:r>
            <a:r>
              <a:rPr lang="zh-CN" altLang="en-US" sz="1800" dirty="0">
                <a:ea typeface="宋体" panose="02010600030101010101" pitchFamily="2" charset="-122"/>
              </a:rPr>
              <a:t>章）</a:t>
            </a:r>
            <a:r>
              <a:rPr lang="en-US" altLang="zh-CN" sz="1800" dirty="0">
                <a:ea typeface="宋体" panose="02010600030101010101" pitchFamily="2" charset="-122"/>
              </a:rPr>
              <a:t>作为输出？需要什么数据对象作为输入？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功能和性能—</a:t>
            </a:r>
            <a:r>
              <a:rPr lang="en-US" altLang="zh-CN" sz="1800" dirty="0">
                <a:ea typeface="宋体" panose="02010600030101010101" pitchFamily="2" charset="-122"/>
              </a:rPr>
              <a:t>软件要执行什么功能才能将输入数据变换成输出数据？软件需要满足什么特殊的性能要求？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ea typeface="宋体" panose="02010600030101010101" pitchFamily="2" charset="-122"/>
                <a:sym typeface="Arial" panose="020B0604020202020204" pitchFamily="34" charset="0"/>
              </a:rPr>
              <a:t>软件项目范围在管理层和技术层都必须是无歧义的和可理解的。</a:t>
            </a:r>
            <a:endParaRPr lang="en-US" altLang="zh-CN" sz="2400" dirty="0"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>
          <a:xfrm>
            <a:off x="467916" y="402990"/>
            <a:ext cx="8208169" cy="863601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问题分解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6389" name="Rectangle 3"/>
          <p:cNvSpPr>
            <a:spLocks noGrp="1"/>
          </p:cNvSpPr>
          <p:nvPr>
            <p:ph idx="1"/>
          </p:nvPr>
        </p:nvSpPr>
        <p:spPr>
          <a:xfrm>
            <a:off x="467916" y="1409065"/>
            <a:ext cx="8208168" cy="4895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问题分解，有时称为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问题划分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或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问题细化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一旦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定义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了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范围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..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它被分解为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所包含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的功能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它被分解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为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用户可见的数据对象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或者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它被分解为一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组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问题类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分解过程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一直持续到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所有的功能或问题类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</a:rPr>
              <a:t>已经定义出来。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过程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741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400" dirty="0">
                <a:ea typeface="宋体" panose="02010600030101010101" pitchFamily="2" charset="-122"/>
                <a:sym typeface="Arial" panose="020B0604020202020204" pitchFamily="34" charset="0"/>
              </a:rPr>
              <a:t>过程框架</a:t>
            </a:r>
            <a:r>
              <a:rPr lang="zh-CN" altLang="en-US" sz="2400" dirty="0">
                <a:ea typeface="宋体" panose="02010600030101010101" pitchFamily="2" charset="-122"/>
                <a:sym typeface="Arial" panose="020B0604020202020204" pitchFamily="34" charset="0"/>
              </a:rPr>
              <a:t>一旦</a:t>
            </a:r>
            <a:r>
              <a:rPr lang="en-US" altLang="zh-CN" sz="2400" dirty="0">
                <a:ea typeface="宋体" panose="02010600030101010101" pitchFamily="2" charset="-122"/>
                <a:sym typeface="Arial" panose="020B0604020202020204" pitchFamily="34" charset="0"/>
              </a:rPr>
              <a:t>建立</a:t>
            </a:r>
            <a:endParaRPr lang="en-US" altLang="zh-CN" sz="2400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en-US" altLang="zh-CN" sz="2200" dirty="0">
                <a:ea typeface="宋体" panose="02010600030101010101" pitchFamily="2" charset="-122"/>
                <a:sym typeface="Arial" panose="020B0604020202020204" pitchFamily="34" charset="0"/>
              </a:rPr>
              <a:t>考虑项目</a:t>
            </a:r>
            <a:r>
              <a:rPr lang="zh-CN" altLang="en-US" sz="2200" dirty="0">
                <a:ea typeface="宋体" panose="02010600030101010101" pitchFamily="2" charset="-122"/>
                <a:sym typeface="Arial" panose="020B0604020202020204" pitchFamily="34" charset="0"/>
              </a:rPr>
              <a:t>特性</a:t>
            </a:r>
            <a:endParaRPr lang="en-US" altLang="zh-CN" sz="2200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en-US" altLang="zh-CN" sz="2200" dirty="0">
                <a:ea typeface="宋体" panose="02010600030101010101" pitchFamily="2" charset="-122"/>
                <a:sym typeface="Arial" panose="020B0604020202020204" pitchFamily="34" charset="0"/>
              </a:rPr>
              <a:t>确定</a:t>
            </a:r>
            <a:r>
              <a:rPr lang="zh-CN" altLang="en-US" sz="2200" dirty="0">
                <a:ea typeface="宋体" panose="02010600030101010101" pitchFamily="2" charset="-122"/>
                <a:sym typeface="Arial" panose="020B0604020202020204" pitchFamily="34" charset="0"/>
              </a:rPr>
              <a:t>所需的严格</a:t>
            </a:r>
            <a:r>
              <a:rPr lang="en-US" altLang="zh-CN" sz="2200" dirty="0">
                <a:ea typeface="宋体" panose="02010600030101010101" pitchFamily="2" charset="-122"/>
                <a:sym typeface="Arial" panose="020B0604020202020204" pitchFamily="34" charset="0"/>
              </a:rPr>
              <a:t>程度</a:t>
            </a:r>
            <a:endParaRPr lang="en-US" altLang="zh-CN" sz="2200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z="2200" dirty="0">
                <a:ea typeface="宋体" panose="02010600030101010101" pitchFamily="2" charset="-122"/>
                <a:sym typeface="Arial" panose="020B0604020202020204" pitchFamily="34" charset="0"/>
              </a:rPr>
              <a:t>为</a:t>
            </a:r>
            <a:r>
              <a:rPr lang="en-US" altLang="zh-CN" sz="2200" dirty="0">
                <a:ea typeface="宋体" panose="02010600030101010101" pitchFamily="2" charset="-122"/>
                <a:sym typeface="Arial" panose="020B0604020202020204" pitchFamily="34" charset="0"/>
              </a:rPr>
              <a:t>每个软件工程活动定义任务</a:t>
            </a:r>
            <a:r>
              <a:rPr lang="zh-CN" altLang="en-US" sz="2200" dirty="0">
                <a:ea typeface="宋体" panose="02010600030101010101" pitchFamily="2" charset="-122"/>
                <a:sym typeface="Arial" panose="020B0604020202020204" pitchFamily="34" charset="0"/>
              </a:rPr>
              <a:t>集</a:t>
            </a:r>
            <a:endParaRPr lang="en-US" altLang="zh-CN" sz="2200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2" eaLnBrk="1" hangingPunct="1"/>
            <a:r>
              <a:rPr lang="zh-CN" altLang="en-US" sz="2000" dirty="0">
                <a:solidFill>
                  <a:schemeClr val="folHlink"/>
                </a:solidFill>
                <a:ea typeface="宋体" panose="02010600030101010101" pitchFamily="2" charset="-122"/>
              </a:rPr>
              <a:t>任务集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</a:rPr>
              <a:t>=</a:t>
            </a:r>
            <a:endParaRPr lang="en-US" altLang="zh-CN" sz="2000" dirty="0">
              <a:solidFill>
                <a:schemeClr val="folHlink"/>
              </a:solidFill>
              <a:ea typeface="宋体" panose="02010600030101010101" pitchFamily="2" charset="-122"/>
            </a:endParaRPr>
          </a:p>
          <a:p>
            <a:pPr lvl="3" eaLnBrk="1" hangingPunct="1"/>
            <a:r>
              <a:rPr lang="zh-CN" altLang="en-US" sz="1800" dirty="0">
                <a:solidFill>
                  <a:schemeClr val="folHlink"/>
                </a:solidFill>
                <a:ea typeface="宋体" panose="02010600030101010101" pitchFamily="2" charset="-122"/>
              </a:rPr>
              <a:t>软件工程任务</a:t>
            </a:r>
            <a:endParaRPr lang="zh-CN" altLang="en-US" sz="1800" dirty="0">
              <a:solidFill>
                <a:schemeClr val="folHlink"/>
              </a:solidFill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sz="1800" dirty="0">
                <a:solidFill>
                  <a:schemeClr val="folHlink"/>
                </a:solidFill>
                <a:ea typeface="宋体" panose="02010600030101010101" pitchFamily="2" charset="-122"/>
              </a:rPr>
              <a:t>工作产品</a:t>
            </a:r>
            <a:endParaRPr lang="en-US" altLang="zh-CN" sz="1800" dirty="0">
              <a:solidFill>
                <a:schemeClr val="folHlink"/>
              </a:solidFill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sz="1800" dirty="0">
                <a:solidFill>
                  <a:schemeClr val="folHlink"/>
                </a:solidFill>
                <a:ea typeface="宋体" panose="02010600030101010101" pitchFamily="2" charset="-122"/>
              </a:rPr>
              <a:t>质量保证点</a:t>
            </a:r>
            <a:endParaRPr lang="en-US" altLang="zh-CN" sz="1800" dirty="0">
              <a:solidFill>
                <a:schemeClr val="folHlink"/>
              </a:solidFill>
              <a:ea typeface="宋体" panose="02010600030101010101" pitchFamily="2" charset="-122"/>
            </a:endParaRPr>
          </a:p>
          <a:p>
            <a:pPr lvl="3" eaLnBrk="1" hangingPunct="1"/>
            <a:r>
              <a:rPr lang="zh-CN" altLang="en-US" sz="1800" dirty="0">
                <a:solidFill>
                  <a:schemeClr val="folHlink"/>
                </a:solidFill>
                <a:ea typeface="宋体" panose="02010600030101010101" pitchFamily="2" charset="-122"/>
              </a:rPr>
              <a:t>里程碑</a:t>
            </a:r>
            <a:endParaRPr lang="zh-CN" altLang="en-US" sz="1800" dirty="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合并</a:t>
            </a:r>
            <a:r>
              <a:rPr lang="zh-CN" altLang="en-US" sz="3600" dirty="0">
                <a:ea typeface="宋体" panose="02010600030101010101" pitchFamily="2" charset="-122"/>
              </a:rPr>
              <a:t>问题</a:t>
            </a:r>
            <a:r>
              <a:rPr lang="en-US" altLang="zh-CN" sz="3600" dirty="0">
                <a:ea typeface="宋体" panose="02010600030101010101" pitchFamily="2" charset="-122"/>
              </a:rPr>
              <a:t>和过程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155700" y="1545590"/>
          <a:ext cx="6666230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184900" imgH="4279900" progId="Paint.Picture">
                  <p:embed/>
                </p:oleObj>
              </mc:Choice>
              <mc:Fallback>
                <p:oleObj name="" r:id="rId1" imgW="6184900" imgH="42799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5700" y="1545590"/>
                        <a:ext cx="6666230" cy="483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项目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1600" dirty="0">
                <a:latin typeface="+mn-ea"/>
                <a:ea typeface="+mn-ea"/>
              </a:rPr>
              <a:t>项目陷入困境的情况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>
                <a:latin typeface="+mn-ea"/>
                <a:ea typeface="+mn-ea"/>
              </a:rPr>
              <a:t>软件</a:t>
            </a:r>
            <a:r>
              <a:rPr lang="zh-CN" altLang="en-US" dirty="0">
                <a:latin typeface="+mn-ea"/>
                <a:ea typeface="+mn-ea"/>
              </a:rPr>
              <a:t>人员</a:t>
            </a:r>
            <a:r>
              <a:rPr lang="en-US" altLang="zh-CN" dirty="0">
                <a:latin typeface="+mn-ea"/>
                <a:ea typeface="+mn-ea"/>
              </a:rPr>
              <a:t>不理解客户的需</a:t>
            </a:r>
            <a:r>
              <a:rPr lang="zh-CN" altLang="en-US" dirty="0">
                <a:latin typeface="+mn-ea"/>
                <a:ea typeface="+mn-ea"/>
              </a:rPr>
              <a:t>要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>
                <a:latin typeface="+mn-ea"/>
                <a:ea typeface="+mn-ea"/>
              </a:rPr>
              <a:t>产品范围</a:t>
            </a:r>
            <a:r>
              <a:rPr lang="zh-CN" altLang="en-US" dirty="0">
                <a:latin typeface="+mn-ea"/>
                <a:ea typeface="+mn-ea"/>
              </a:rPr>
              <a:t>定义得很糟糕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latin typeface="+mn-ea"/>
                <a:ea typeface="+mn-ea"/>
              </a:rPr>
              <a:t>没有很好地管理变更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>
                <a:latin typeface="+mn-ea"/>
                <a:ea typeface="+mn-ea"/>
              </a:rPr>
              <a:t>所选的技术</a:t>
            </a:r>
            <a:r>
              <a:rPr lang="zh-CN" altLang="en-US" dirty="0">
                <a:latin typeface="+mn-ea"/>
                <a:ea typeface="+mn-ea"/>
              </a:rPr>
              <a:t>发生了变化</a:t>
            </a:r>
            <a:r>
              <a:rPr lang="en-US" altLang="zh-CN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>
                <a:latin typeface="+mn-ea"/>
                <a:ea typeface="+mn-ea"/>
              </a:rPr>
              <a:t>业务需求</a:t>
            </a:r>
            <a:r>
              <a:rPr lang="zh-CN" altLang="en-US" dirty="0">
                <a:latin typeface="+mn-ea"/>
                <a:ea typeface="+mn-ea"/>
              </a:rPr>
              <a:t>发生了变化（</a:t>
            </a:r>
            <a:r>
              <a:rPr lang="en-US" altLang="zh-CN" dirty="0">
                <a:latin typeface="+mn-ea"/>
                <a:ea typeface="+mn-ea"/>
              </a:rPr>
              <a:t>或</a:t>
            </a:r>
            <a:r>
              <a:rPr lang="zh-CN" altLang="en-US" dirty="0">
                <a:latin typeface="+mn-ea"/>
                <a:ea typeface="+mn-ea"/>
              </a:rPr>
              <a:t>定义得不明确）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latin typeface="+mn-ea"/>
                <a:ea typeface="+mn-ea"/>
              </a:rPr>
              <a:t>最后期限</a:t>
            </a:r>
            <a:r>
              <a:rPr lang="en-US" altLang="zh-CN" dirty="0">
                <a:latin typeface="+mn-ea"/>
                <a:ea typeface="+mn-ea"/>
              </a:rPr>
              <a:t>不</a:t>
            </a:r>
            <a:r>
              <a:rPr lang="zh-CN" altLang="en-US" dirty="0">
                <a:latin typeface="+mn-ea"/>
                <a:ea typeface="+mn-ea"/>
              </a:rPr>
              <a:t>切实际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>
                <a:latin typeface="+mn-ea"/>
                <a:ea typeface="+mn-ea"/>
              </a:rPr>
              <a:t>用户</a:t>
            </a:r>
            <a:r>
              <a:rPr lang="zh-CN" altLang="en-US" dirty="0">
                <a:latin typeface="+mn-ea"/>
                <a:ea typeface="+mn-ea"/>
              </a:rPr>
              <a:t>抵制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latin typeface="+mn-ea"/>
                <a:ea typeface="+mn-ea"/>
                <a:sym typeface="Arial" panose="020B0604020202020204" pitchFamily="34" charset="0"/>
              </a:rPr>
              <a:t>失去</a:t>
            </a:r>
            <a:r>
              <a:rPr lang="en-US" altLang="zh-CN" dirty="0">
                <a:latin typeface="+mn-ea"/>
                <a:ea typeface="+mn-ea"/>
              </a:rPr>
              <a:t>赞助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或</a:t>
            </a:r>
            <a:r>
              <a:rPr lang="zh-CN" altLang="en-US" dirty="0">
                <a:latin typeface="+mn-ea"/>
                <a:ea typeface="+mn-ea"/>
              </a:rPr>
              <a:t>从未真正得到过赞助）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dirty="0">
                <a:latin typeface="+mn-ea"/>
                <a:ea typeface="+mn-ea"/>
              </a:rPr>
              <a:t>项目团队缺乏具有合适技能的</a:t>
            </a:r>
            <a:r>
              <a:rPr lang="zh-CN" altLang="en-US" dirty="0">
                <a:latin typeface="+mn-ea"/>
                <a:ea typeface="+mn-ea"/>
              </a:rPr>
              <a:t>人员</a:t>
            </a: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dirty="0">
                <a:latin typeface="+mn-ea"/>
                <a:ea typeface="+mn-ea"/>
              </a:rPr>
              <a:t>管理者（和实践者）没有很好地</a:t>
            </a:r>
            <a:r>
              <a:rPr lang="zh-CN" altLang="zh-CN" dirty="0">
                <a:latin typeface="+mn-ea"/>
                <a:ea typeface="+mn-ea"/>
              </a:rPr>
              <a:t>利用已学到的最佳实践和经验</a:t>
            </a:r>
            <a:endParaRPr lang="en-US" altLang="zh-CN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易于理解的</a:t>
            </a:r>
            <a:r>
              <a:rPr lang="zh-CN" altLang="en-US" sz="3600" dirty="0">
                <a:ea typeface="宋体" panose="02010600030101010101" pitchFamily="2" charset="-122"/>
              </a:rPr>
              <a:t>项目</a:t>
            </a:r>
            <a:r>
              <a:rPr lang="en-US" altLang="zh-CN" sz="3600" dirty="0">
                <a:ea typeface="宋体" panose="02010600030101010101" pitchFamily="2" charset="-122"/>
              </a:rPr>
              <a:t>方法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2048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在正确的基础上开始工作</a:t>
            </a: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</a:rPr>
              <a:t>。</a:t>
            </a: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ea typeface="宋体" panose="02010600030101010101" pitchFamily="2" charset="-122"/>
              </a:rPr>
              <a:t>首先努力（非常努力）地正确理解要解决的问题，然后为每个参与项目的人员设置现实的目标和期望。   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</a:pP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保持动力。</a:t>
            </a:r>
            <a:r>
              <a:rPr lang="en-US" altLang="zh-CN" sz="1600" dirty="0">
                <a:ea typeface="宋体" panose="02010600030101010101" pitchFamily="2" charset="-122"/>
              </a:rPr>
              <a:t>为了维持动力，项目经理必须采取激励措施使人员变动量保持绝对最小，团队应该重视它</a:t>
            </a:r>
            <a:r>
              <a:rPr lang="zh-CN" altLang="en-US" sz="1600" dirty="0">
                <a:ea typeface="宋体" panose="02010600030101010101" pitchFamily="2" charset="-122"/>
              </a:rPr>
              <a:t>所</a:t>
            </a:r>
            <a:r>
              <a:rPr lang="en-US" altLang="zh-CN" sz="1600" dirty="0">
                <a:ea typeface="宋体" panose="02010600030101010101" pitchFamily="2" charset="-122"/>
              </a:rPr>
              <a:t>完成的每项任务的质量，而高层管理应该尽可能不干涉团队的工作</a:t>
            </a:r>
            <a:r>
              <a:rPr lang="zh-CN" altLang="en-US" sz="1600" dirty="0">
                <a:ea typeface="宋体" panose="02010600030101010101" pitchFamily="2" charset="-122"/>
              </a:rPr>
              <a:t>。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</a:pP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跟踪进展。</a:t>
            </a:r>
            <a:r>
              <a:rPr lang="en-US" altLang="zh-CN" sz="1600" dirty="0">
                <a:ea typeface="宋体" panose="02010600030101010101" pitchFamily="2" charset="-122"/>
              </a:rPr>
              <a:t>对于软件项目而言，当工作产品（如模型、源代码、测试用例集）正在产生或被认可（通过</a:t>
            </a:r>
            <a:r>
              <a:rPr lang="zh-CN" altLang="en-US" sz="1600" dirty="0">
                <a:ea typeface="宋体" panose="02010600030101010101" pitchFamily="2" charset="-122"/>
              </a:rPr>
              <a:t>正式的</a:t>
            </a:r>
            <a:r>
              <a:rPr lang="en-US" altLang="zh-CN" sz="1600" dirty="0">
                <a:ea typeface="宋体" panose="02010600030101010101" pitchFamily="2" charset="-122"/>
              </a:rPr>
              <a:t>技术评审）时，跟踪项目进展要作为质量保证活动的一部分。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</a:pP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做出英明的决策。</a:t>
            </a:r>
            <a:r>
              <a:rPr lang="en-US" altLang="zh-CN" sz="1600" dirty="0">
                <a:ea typeface="宋体" panose="02010600030101010101" pitchFamily="2" charset="-122"/>
              </a:rPr>
              <a:t>总体上，项目经理和软件团队的决策应该</a:t>
            </a:r>
            <a:r>
              <a:rPr lang="zh-CN" altLang="en-US" sz="1600" dirty="0">
                <a:ea typeface="宋体" panose="02010600030101010101" pitchFamily="2" charset="-122"/>
              </a:rPr>
              <a:t>“</a:t>
            </a:r>
            <a:r>
              <a:rPr lang="en-US" altLang="zh-CN" sz="1600" dirty="0">
                <a:ea typeface="宋体" panose="02010600030101010101" pitchFamily="2" charset="-122"/>
              </a:rPr>
              <a:t>保持项目的简单性</a:t>
            </a:r>
            <a:r>
              <a:rPr lang="zh-CN" altLang="en-US" sz="1600" dirty="0">
                <a:ea typeface="宋体" panose="02010600030101010101" pitchFamily="2" charset="-122"/>
              </a:rPr>
              <a:t>”</a:t>
            </a:r>
            <a:r>
              <a:rPr lang="en-US" altLang="zh-CN" sz="1600" dirty="0">
                <a:ea typeface="宋体" panose="02010600030101010101" pitchFamily="2" charset="-122"/>
              </a:rPr>
              <a:t>。 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进行事后分析。</a:t>
            </a:r>
            <a:r>
              <a:rPr lang="en-US" altLang="zh-CN" sz="1600" dirty="0">
                <a:ea typeface="宋体" panose="02010600030101010101" pitchFamily="2" charset="-122"/>
              </a:rPr>
              <a:t>建立统一的机制，从每个项目中获取可学习的经验。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弄清项目的本质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2150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为什么（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W</a:t>
            </a:r>
            <a:r>
              <a:rPr lang="en-US" altLang="zh-CN" sz="1600" dirty="0">
                <a:ea typeface="宋体" panose="02010600030101010101" pitchFamily="2" charset="-122"/>
              </a:rPr>
              <a:t>hy）要开发这个系统？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将要做什么（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W</a:t>
            </a:r>
            <a:r>
              <a:rPr lang="en-US" altLang="zh-CN" sz="1600" dirty="0">
                <a:ea typeface="宋体" panose="02010600030101010101" pitchFamily="2" charset="-122"/>
              </a:rPr>
              <a:t>hat）？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什么时候（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W</a:t>
            </a:r>
            <a:r>
              <a:rPr lang="en-US" altLang="zh-CN" sz="1600" dirty="0">
                <a:ea typeface="宋体" panose="02010600030101010101" pitchFamily="2" charset="-122"/>
              </a:rPr>
              <a:t>hen）</a:t>
            </a:r>
            <a:r>
              <a:rPr lang="zh-CN" altLang="en-US" sz="1600" dirty="0">
                <a:ea typeface="宋体" panose="02010600030101010101" pitchFamily="2" charset="-122"/>
              </a:rPr>
              <a:t>完成</a:t>
            </a:r>
            <a:r>
              <a:rPr lang="en-US" altLang="zh-CN" sz="1600" dirty="0">
                <a:ea typeface="宋体" panose="02010600030101010101" pitchFamily="2" charset="-122"/>
              </a:rPr>
              <a:t>？ 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由谁（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W</a:t>
            </a:r>
            <a:r>
              <a:rPr lang="en-US" altLang="zh-CN" sz="1600" dirty="0">
                <a:ea typeface="宋体" panose="02010600030101010101" pitchFamily="2" charset="-122"/>
              </a:rPr>
              <a:t>ho）负责？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他们的机构组织位于何处（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W</a:t>
            </a:r>
            <a:r>
              <a:rPr lang="en-US" altLang="zh-CN" sz="1600" dirty="0">
                <a:ea typeface="宋体" panose="02010600030101010101" pitchFamily="2" charset="-122"/>
              </a:rPr>
              <a:t>here）？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如何（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H</a:t>
            </a:r>
            <a:r>
              <a:rPr lang="en-US" altLang="zh-CN" sz="1600" dirty="0">
                <a:ea typeface="宋体" panose="02010600030101010101" pitchFamily="2" charset="-122"/>
              </a:rPr>
              <a:t>ow）完成技术工作和管理工作？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每种资源</a:t>
            </a:r>
            <a:r>
              <a:rPr lang="zh-CN" altLang="en-US" sz="1600" dirty="0">
                <a:ea typeface="宋体" panose="02010600030101010101" pitchFamily="2" charset="-122"/>
              </a:rPr>
              <a:t>（例如，人员、软件、工具、数据库）</a:t>
            </a:r>
            <a:r>
              <a:rPr lang="en-US" altLang="zh-CN" sz="1600" dirty="0">
                <a:ea typeface="宋体" panose="02010600030101010101" pitchFamily="2" charset="-122"/>
              </a:rPr>
              <a:t>需要多少（</a:t>
            </a: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H</a:t>
            </a:r>
            <a:r>
              <a:rPr lang="en-US" altLang="zh-CN" sz="1600" dirty="0">
                <a:ea typeface="宋体" panose="02010600030101010101" pitchFamily="2" charset="-122"/>
              </a:rPr>
              <a:t>ow much）？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21510" name="Text Box 4"/>
          <p:cNvSpPr txBox="1"/>
          <p:nvPr/>
        </p:nvSpPr>
        <p:spPr>
          <a:xfrm>
            <a:off x="5257800" y="5257800"/>
            <a:ext cx="3048000" cy="3397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i="1" dirty="0">
                <a:ea typeface="MS PGothic" panose="020B0600070205080204" pitchFamily="34" charset="-128"/>
              </a:rPr>
              <a:t>Barry Boehm [Boe96]</a:t>
            </a:r>
            <a:endParaRPr lang="en-US" altLang="zh-CN" sz="1800" b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关键实践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22533" name="Rectangle 3"/>
          <p:cNvSpPr>
            <a:spLocks noGrp="1"/>
          </p:cNvSpPr>
          <p:nvPr>
            <p:ph idx="1"/>
          </p:nvPr>
        </p:nvSpPr>
        <p:spPr>
          <a:xfrm>
            <a:off x="677545" y="1642745"/>
            <a:ext cx="7728585" cy="4662170"/>
          </a:xfrm>
        </p:spPr>
        <p:txBody>
          <a:bodyPr vert="horz" wrap="square" lIns="91440" tIns="45720" rIns="91440" bIns="45720" anchor="t"/>
          <a:p>
            <a:pPr eaLnBrk="1" hangingPunct="1">
              <a:spcAft>
                <a:spcPts val="600"/>
              </a:spcAft>
            </a:pPr>
            <a:r>
              <a:rPr lang="en-US" altLang="zh-CN" sz="2000" dirty="0">
                <a:ea typeface="宋体" panose="02010600030101010101" pitchFamily="2" charset="-122"/>
                <a:sym typeface="Arial" panose="020B0604020202020204" pitchFamily="34" charset="0"/>
              </a:rPr>
              <a:t>正式的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风险管理</a:t>
            </a:r>
            <a:endParaRPr lang="en-US" altLang="zh-CN" sz="2000" dirty="0"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成本及进度</a:t>
            </a:r>
            <a:r>
              <a:rPr lang="en-US" altLang="zh-CN" sz="2000" dirty="0">
                <a:ea typeface="宋体" panose="02010600030101010101" pitchFamily="2" charset="-122"/>
              </a:rPr>
              <a:t>的经验估算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基于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度量</a:t>
            </a:r>
            <a:r>
              <a:rPr lang="en-US" altLang="zh-CN" sz="2000" dirty="0">
                <a:ea typeface="宋体" panose="02010600030101010101" pitchFamily="2" charset="-122"/>
              </a:rPr>
              <a:t>的项目管理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获得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价值</a:t>
            </a:r>
            <a:r>
              <a:rPr lang="en-US" altLang="zh-CN" sz="2000" dirty="0">
                <a:ea typeface="宋体" panose="02010600030101010101" pitchFamily="2" charset="-122"/>
              </a:rPr>
              <a:t>跟踪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根据质量目标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跟踪缺陷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人员计划</a:t>
            </a:r>
            <a:r>
              <a:rPr lang="en-US" altLang="zh-CN" sz="2000" dirty="0">
                <a:ea typeface="宋体" panose="02010600030101010101" pitchFamily="2" charset="-122"/>
              </a:rPr>
              <a:t>管理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1338281" y="2295073"/>
            <a:ext cx="3762851" cy="863174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zh-CN" altLang="en-US" sz="3600" dirty="0">
                <a:ea typeface="宋体" panose="02010600030101010101" pitchFamily="2" charset="-122"/>
                <a:sym typeface="Arial" panose="020B0604020202020204" pitchFamily="34" charset="0"/>
              </a:rPr>
              <a:t>第</a:t>
            </a:r>
            <a:r>
              <a:rPr lang="en-US" altLang="zh-CN" sz="3600" dirty="0">
                <a:ea typeface="宋体" panose="02010600030101010101" pitchFamily="2" charset="-122"/>
                <a:sym typeface="Arial" panose="020B0604020202020204" pitchFamily="34" charset="0"/>
              </a:rPr>
              <a:t>22</a:t>
            </a:r>
            <a:r>
              <a:rPr lang="zh-CN" altLang="en-US" sz="3600" dirty="0">
                <a:ea typeface="宋体" panose="02010600030101010101" pitchFamily="2" charset="-122"/>
                <a:sym typeface="Arial" panose="020B0604020202020204" pitchFamily="34" charset="0"/>
              </a:rPr>
              <a:t>章</a:t>
            </a:r>
            <a:endParaRPr lang="zh-CN" altLang="en-US" sz="3600" dirty="0"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125" name="Rectangle 3"/>
          <p:cNvSpPr>
            <a:spLocks noGrp="1"/>
          </p:cNvSpPr>
          <p:nvPr>
            <p:ph type="body" idx="1"/>
          </p:nvPr>
        </p:nvSpPr>
        <p:spPr>
          <a:xfrm>
            <a:off x="1476711" y="3665522"/>
            <a:ext cx="3762851" cy="1112226"/>
          </a:xfrm>
        </p:spPr>
        <p:txBody>
          <a:bodyPr vert="horz" wrap="square" lIns="91440" tIns="45720" rIns="91440" bIns="45720" anchor="t"/>
          <a:p>
            <a:pPr algn="ctr" eaLnBrk="1" hangingPunct="1"/>
            <a:r>
              <a:rPr lang="en-US" altLang="zh-CN" sz="3200" b="1" dirty="0">
                <a:solidFill>
                  <a:schemeClr val="folHlink"/>
                </a:solidFill>
                <a:ea typeface="宋体" panose="02010600030101010101" pitchFamily="2" charset="-122"/>
              </a:rPr>
              <a:t>项目管理概念</a:t>
            </a:r>
            <a:endParaRPr lang="en-US" altLang="zh-CN" sz="3200" b="1" dirty="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4400" dirty="0">
                <a:ea typeface="宋体" panose="02010600030101010101" pitchFamily="2" charset="-122"/>
              </a:rPr>
              <a:t>4P</a:t>
            </a:r>
            <a:endParaRPr lang="en-US" altLang="zh-CN" sz="4400" dirty="0">
              <a:ea typeface="宋体" panose="02010600030101010101" pitchFamily="2" charset="-122"/>
            </a:endParaRPr>
          </a:p>
        </p:txBody>
      </p:sp>
      <p:sp>
        <p:nvSpPr>
          <p:cNvPr id="614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chemeClr val="folHlink"/>
                </a:solidFill>
                <a:ea typeface="宋体" panose="02010600030101010101" pitchFamily="2" charset="-122"/>
              </a:rPr>
              <a:t>人员（People）</a:t>
            </a:r>
            <a:r>
              <a:rPr lang="en-US" altLang="zh-CN" sz="1400" dirty="0">
                <a:ea typeface="宋体" panose="02010600030101010101" pitchFamily="2" charset="-122"/>
              </a:rPr>
              <a:t>— 成功</a:t>
            </a:r>
            <a:r>
              <a:rPr lang="zh-CN" altLang="en-US" sz="1400" dirty="0">
                <a:ea typeface="宋体" panose="02010600030101010101" pitchFamily="2" charset="-122"/>
              </a:rPr>
              <a:t>的</a:t>
            </a:r>
            <a:r>
              <a:rPr lang="en-US" altLang="zh-CN" sz="1400" dirty="0">
                <a:ea typeface="宋体" panose="02010600030101010101" pitchFamily="2" charset="-122"/>
              </a:rPr>
              <a:t>项目</a:t>
            </a:r>
            <a:r>
              <a:rPr lang="zh-CN" altLang="en-US" sz="1400" dirty="0">
                <a:ea typeface="宋体" panose="02010600030101010101" pitchFamily="2" charset="-122"/>
              </a:rPr>
              <a:t>中</a:t>
            </a:r>
            <a:r>
              <a:rPr lang="en-US" altLang="zh-CN" sz="1400" dirty="0">
                <a:ea typeface="宋体" panose="02010600030101010101" pitchFamily="2" charset="-122"/>
              </a:rPr>
              <a:t>最重要的</a:t>
            </a:r>
            <a:r>
              <a:rPr lang="zh-CN" altLang="en-US" sz="1400" dirty="0">
                <a:ea typeface="宋体" panose="02010600030101010101" pitchFamily="2" charset="-122"/>
              </a:rPr>
              <a:t>因</a:t>
            </a:r>
            <a:r>
              <a:rPr lang="en-US" altLang="zh-CN" sz="1400" dirty="0">
                <a:ea typeface="宋体" panose="02010600030101010101" pitchFamily="2" charset="-122"/>
              </a:rPr>
              <a:t>素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chemeClr val="folHlink"/>
                </a:solidFill>
                <a:ea typeface="宋体" panose="02010600030101010101" pitchFamily="2" charset="-122"/>
              </a:rPr>
              <a:t>产品（Product）</a:t>
            </a:r>
            <a:r>
              <a:rPr lang="en-US" altLang="zh-CN" sz="1400" dirty="0">
                <a:ea typeface="宋体" panose="02010600030101010101" pitchFamily="2" charset="-122"/>
              </a:rPr>
              <a:t>— </a:t>
            </a:r>
            <a:r>
              <a:rPr lang="zh-CN" altLang="en-US" sz="1400" dirty="0">
                <a:ea typeface="宋体" panose="02010600030101010101" pitchFamily="2" charset="-122"/>
              </a:rPr>
              <a:t>要构建的软件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chemeClr val="folHlink"/>
                </a:solidFill>
                <a:ea typeface="宋体" panose="02010600030101010101" pitchFamily="2" charset="-122"/>
              </a:rPr>
              <a:t>过程（Process）</a:t>
            </a:r>
            <a:r>
              <a:rPr lang="en-US" altLang="zh-CN" sz="1400" dirty="0">
                <a:ea typeface="宋体" panose="02010600030101010101" pitchFamily="2" charset="-122"/>
              </a:rPr>
              <a:t>— 完成</a:t>
            </a:r>
            <a:r>
              <a:rPr lang="zh-CN" altLang="en-US" sz="1400" dirty="0">
                <a:ea typeface="宋体" panose="02010600030101010101" pitchFamily="2" charset="-122"/>
              </a:rPr>
              <a:t>一</a:t>
            </a:r>
            <a:r>
              <a:rPr lang="en-US" altLang="zh-CN" sz="1400" dirty="0">
                <a:ea typeface="宋体" panose="02010600030101010101" pitchFamily="2" charset="-122"/>
              </a:rPr>
              <a:t>项工作</a:t>
            </a:r>
            <a:r>
              <a:rPr lang="zh-CN" altLang="en-US" sz="1400" dirty="0">
                <a:ea typeface="宋体" panose="02010600030101010101" pitchFamily="2" charset="-122"/>
              </a:rPr>
              <a:t>所要做的框架活动和</a:t>
            </a:r>
            <a:r>
              <a:rPr lang="en-US" altLang="zh-CN" sz="1400" dirty="0">
                <a:ea typeface="宋体" panose="02010600030101010101" pitchFamily="2" charset="-122"/>
                <a:sym typeface="Arial" panose="020B0604020202020204" pitchFamily="34" charset="0"/>
              </a:rPr>
              <a:t>软件工程任务</a:t>
            </a:r>
            <a:r>
              <a:rPr lang="zh-CN" altLang="en-US" sz="1400" dirty="0">
                <a:ea typeface="宋体" panose="02010600030101010101" pitchFamily="2" charset="-122"/>
                <a:sym typeface="Arial" panose="020B0604020202020204" pitchFamily="34" charset="0"/>
              </a:rPr>
              <a:t>的集合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chemeClr val="folHlink"/>
                </a:solidFill>
                <a:ea typeface="宋体" panose="02010600030101010101" pitchFamily="2" charset="-122"/>
              </a:rPr>
              <a:t>项目（Project）</a:t>
            </a:r>
            <a:r>
              <a:rPr lang="en-US" altLang="zh-CN" sz="1400" dirty="0">
                <a:ea typeface="宋体" panose="02010600030101010101" pitchFamily="2" charset="-122"/>
              </a:rPr>
              <a:t>— </a:t>
            </a:r>
            <a:r>
              <a:rPr lang="zh-CN" altLang="en-US" sz="1400" dirty="0">
                <a:ea typeface="宋体" panose="02010600030101010101" pitchFamily="2" charset="-122"/>
              </a:rPr>
              <a:t>实现一个产品所需要完成的所有工 作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grpSp>
        <p:nvGrpSpPr>
          <p:cNvPr id="7170" name="Group 38"/>
          <p:cNvGrpSpPr/>
          <p:nvPr/>
        </p:nvGrpSpPr>
        <p:grpSpPr>
          <a:xfrm>
            <a:off x="1196975" y="3283585"/>
            <a:ext cx="6389370" cy="3240405"/>
            <a:chOff x="204" y="845"/>
            <a:chExt cx="4967" cy="2947"/>
          </a:xfrm>
        </p:grpSpPr>
        <p:sp>
          <p:nvSpPr>
            <p:cNvPr id="7171" name="Oval 4"/>
            <p:cNvSpPr/>
            <p:nvPr/>
          </p:nvSpPr>
          <p:spPr>
            <a:xfrm>
              <a:off x="884" y="1480"/>
              <a:ext cx="816" cy="31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人员管理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172" name="Oval 5"/>
            <p:cNvSpPr/>
            <p:nvPr/>
          </p:nvSpPr>
          <p:spPr>
            <a:xfrm>
              <a:off x="2109" y="1480"/>
              <a:ext cx="817" cy="31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产品管理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173" name="Oval 6"/>
            <p:cNvSpPr/>
            <p:nvPr/>
          </p:nvSpPr>
          <p:spPr>
            <a:xfrm>
              <a:off x="4195" y="1480"/>
              <a:ext cx="816" cy="31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项目管理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174" name="Oval 10"/>
            <p:cNvSpPr/>
            <p:nvPr/>
          </p:nvSpPr>
          <p:spPr>
            <a:xfrm>
              <a:off x="3061" y="1480"/>
              <a:ext cx="816" cy="318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过程管理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175" name="Oval 11"/>
            <p:cNvSpPr/>
            <p:nvPr/>
          </p:nvSpPr>
          <p:spPr>
            <a:xfrm>
              <a:off x="2426" y="845"/>
              <a:ext cx="1088" cy="409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软件项目管理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176" name="Line 12"/>
            <p:cNvSpPr/>
            <p:nvPr/>
          </p:nvSpPr>
          <p:spPr>
            <a:xfrm flipH="1">
              <a:off x="1338" y="1071"/>
              <a:ext cx="1088" cy="4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7" name="Line 13"/>
            <p:cNvSpPr/>
            <p:nvPr/>
          </p:nvSpPr>
          <p:spPr>
            <a:xfrm flipH="1">
              <a:off x="2426" y="1207"/>
              <a:ext cx="273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8" name="Line 14"/>
            <p:cNvSpPr/>
            <p:nvPr/>
          </p:nvSpPr>
          <p:spPr>
            <a:xfrm>
              <a:off x="3152" y="1253"/>
              <a:ext cx="227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9" name="Line 15"/>
            <p:cNvSpPr/>
            <p:nvPr/>
          </p:nvSpPr>
          <p:spPr>
            <a:xfrm>
              <a:off x="3515" y="1071"/>
              <a:ext cx="907" cy="4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0" name="Oval 16"/>
            <p:cNvSpPr/>
            <p:nvPr/>
          </p:nvSpPr>
          <p:spPr>
            <a:xfrm>
              <a:off x="204" y="2568"/>
              <a:ext cx="317" cy="1179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项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目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参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与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者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181" name="Oval 17"/>
            <p:cNvSpPr/>
            <p:nvPr/>
          </p:nvSpPr>
          <p:spPr>
            <a:xfrm>
              <a:off x="703" y="2568"/>
              <a:ext cx="295" cy="1180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项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目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负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责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人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182" name="Oval 18"/>
            <p:cNvSpPr/>
            <p:nvPr/>
          </p:nvSpPr>
          <p:spPr>
            <a:xfrm>
              <a:off x="1156" y="2568"/>
              <a:ext cx="295" cy="1180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软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件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项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目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组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183" name="Oval 19"/>
            <p:cNvSpPr/>
            <p:nvPr/>
          </p:nvSpPr>
          <p:spPr>
            <a:xfrm>
              <a:off x="1611" y="2568"/>
              <a:ext cx="272" cy="1179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协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调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通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信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问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题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184" name="Oval 20"/>
            <p:cNvSpPr/>
            <p:nvPr/>
          </p:nvSpPr>
          <p:spPr>
            <a:xfrm>
              <a:off x="2199" y="2568"/>
              <a:ext cx="295" cy="1180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软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件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范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围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185" name="Oval 21"/>
            <p:cNvSpPr/>
            <p:nvPr/>
          </p:nvSpPr>
          <p:spPr>
            <a:xfrm>
              <a:off x="2653" y="2568"/>
              <a:ext cx="295" cy="1180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问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题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分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解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186" name="Oval 22"/>
            <p:cNvSpPr/>
            <p:nvPr/>
          </p:nvSpPr>
          <p:spPr>
            <a:xfrm>
              <a:off x="3288" y="2432"/>
              <a:ext cx="272" cy="1360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SzTx/>
              </a:pPr>
              <a:r>
                <a:rPr lang="zh-CN" altLang="en-US" sz="1000" b="1" dirty="0">
                  <a:latin typeface="华文楷体" panose="02010600040101010101" charset="-122"/>
                  <a:ea typeface="华文楷体" panose="02010600040101010101" charset="-122"/>
                </a:rPr>
                <a:t>确</a:t>
              </a:r>
              <a:endParaRPr lang="zh-CN" altLang="en-US" sz="10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000" b="1" dirty="0">
                  <a:latin typeface="华文楷体" panose="02010600040101010101" charset="-122"/>
                  <a:ea typeface="华文楷体" panose="02010600040101010101" charset="-122"/>
                </a:rPr>
                <a:t>定</a:t>
              </a:r>
              <a:endParaRPr lang="zh-CN" altLang="en-US" sz="10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000" b="1" dirty="0">
                  <a:latin typeface="华文楷体" panose="02010600040101010101" charset="-122"/>
                  <a:ea typeface="华文楷体" panose="02010600040101010101" charset="-122"/>
                </a:rPr>
                <a:t>软</a:t>
              </a:r>
              <a:endParaRPr lang="zh-CN" altLang="en-US" sz="10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000" b="1" dirty="0">
                  <a:latin typeface="华文楷体" panose="02010600040101010101" charset="-122"/>
                  <a:ea typeface="华文楷体" panose="02010600040101010101" charset="-122"/>
                </a:rPr>
                <a:t>件</a:t>
              </a:r>
              <a:endParaRPr lang="zh-CN" altLang="en-US" sz="10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000" b="1" dirty="0">
                  <a:latin typeface="华文楷体" panose="02010600040101010101" charset="-122"/>
                  <a:ea typeface="华文楷体" panose="02010600040101010101" charset="-122"/>
                </a:rPr>
                <a:t>过</a:t>
              </a:r>
              <a:endParaRPr lang="zh-CN" altLang="en-US" sz="10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000" b="1" dirty="0">
                  <a:latin typeface="华文楷体" panose="02010600040101010101" charset="-122"/>
                  <a:ea typeface="华文楷体" panose="02010600040101010101" charset="-122"/>
                </a:rPr>
                <a:t>程</a:t>
              </a:r>
              <a:endParaRPr lang="zh-CN" altLang="en-US" sz="10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000" b="1" dirty="0">
                  <a:latin typeface="华文楷体" panose="02010600040101010101" charset="-122"/>
                  <a:ea typeface="华文楷体" panose="02010600040101010101" charset="-122"/>
                </a:rPr>
                <a:t>模</a:t>
              </a:r>
              <a:endParaRPr lang="zh-CN" altLang="en-US" sz="10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000" b="1" dirty="0">
                  <a:latin typeface="华文楷体" panose="02010600040101010101" charset="-122"/>
                  <a:ea typeface="华文楷体" panose="02010600040101010101" charset="-122"/>
                </a:rPr>
                <a:t>型</a:t>
              </a:r>
              <a:endParaRPr lang="zh-CN" altLang="en-US" sz="1000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187" name="Oval 23"/>
            <p:cNvSpPr/>
            <p:nvPr/>
          </p:nvSpPr>
          <p:spPr>
            <a:xfrm>
              <a:off x="3787" y="2568"/>
              <a:ext cx="295" cy="1180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过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程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分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解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188" name="Line 24"/>
            <p:cNvSpPr/>
            <p:nvPr/>
          </p:nvSpPr>
          <p:spPr>
            <a:xfrm flipH="1">
              <a:off x="431" y="1752"/>
              <a:ext cx="544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9" name="Line 25"/>
            <p:cNvSpPr/>
            <p:nvPr/>
          </p:nvSpPr>
          <p:spPr>
            <a:xfrm flipV="1">
              <a:off x="840" y="1797"/>
              <a:ext cx="271" cy="7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0" name="Line 26"/>
            <p:cNvSpPr/>
            <p:nvPr/>
          </p:nvSpPr>
          <p:spPr>
            <a:xfrm flipH="1" flipV="1">
              <a:off x="1292" y="1797"/>
              <a:ext cx="47" cy="7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1" name="Line 27"/>
            <p:cNvSpPr/>
            <p:nvPr/>
          </p:nvSpPr>
          <p:spPr>
            <a:xfrm flipH="1">
              <a:off x="2336" y="1797"/>
              <a:ext cx="90" cy="7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2" name="Line 28"/>
            <p:cNvSpPr/>
            <p:nvPr/>
          </p:nvSpPr>
          <p:spPr>
            <a:xfrm>
              <a:off x="2562" y="1797"/>
              <a:ext cx="227" cy="7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3" name="Line 29"/>
            <p:cNvSpPr/>
            <p:nvPr/>
          </p:nvSpPr>
          <p:spPr>
            <a:xfrm flipH="1">
              <a:off x="3424" y="1797"/>
              <a:ext cx="91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4" name="Line 30"/>
            <p:cNvSpPr/>
            <p:nvPr/>
          </p:nvSpPr>
          <p:spPr>
            <a:xfrm>
              <a:off x="3696" y="1797"/>
              <a:ext cx="227" cy="7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5" name="Line 32"/>
            <p:cNvSpPr/>
            <p:nvPr/>
          </p:nvSpPr>
          <p:spPr>
            <a:xfrm>
              <a:off x="1474" y="1797"/>
              <a:ext cx="273" cy="7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6" name="Oval 33"/>
            <p:cNvSpPr/>
            <p:nvPr/>
          </p:nvSpPr>
          <p:spPr>
            <a:xfrm>
              <a:off x="4377" y="2568"/>
              <a:ext cx="295" cy="1180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确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定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危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险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信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息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197" name="Oval 34"/>
            <p:cNvSpPr/>
            <p:nvPr/>
          </p:nvSpPr>
          <p:spPr>
            <a:xfrm>
              <a:off x="4876" y="2568"/>
              <a:ext cx="295" cy="1180"/>
            </a:xfrm>
            <a:prstGeom prst="ellipse">
              <a:avLst/>
            </a:pr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确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定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解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决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方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>
                <a:buSzTx/>
              </a:pPr>
              <a:r>
                <a:rPr lang="zh-CN" altLang="en-US" sz="1200" b="1" dirty="0">
                  <a:latin typeface="华文楷体" panose="02010600040101010101" charset="-122"/>
                  <a:ea typeface="华文楷体" panose="02010600040101010101" charset="-122"/>
                </a:rPr>
                <a:t>案</a:t>
              </a:r>
              <a:endParaRPr lang="zh-CN" altLang="en-US" sz="1200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198" name="Line 35"/>
            <p:cNvSpPr/>
            <p:nvPr/>
          </p:nvSpPr>
          <p:spPr>
            <a:xfrm flipH="1">
              <a:off x="4513" y="1797"/>
              <a:ext cx="45" cy="7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9" name="Line 36"/>
            <p:cNvSpPr/>
            <p:nvPr/>
          </p:nvSpPr>
          <p:spPr>
            <a:xfrm>
              <a:off x="4785" y="1797"/>
              <a:ext cx="227" cy="7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利益相关者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idx="1"/>
          </p:nvPr>
        </p:nvSpPr>
        <p:spPr>
          <a:xfrm>
            <a:off x="467916" y="1412875"/>
            <a:ext cx="8208168" cy="4895850"/>
          </a:xfrm>
        </p:spPr>
        <p:txBody>
          <a:bodyPr vert="horz" wrap="square" lIns="91440" tIns="45720" rIns="91440" bIns="45720" anchor="t"/>
          <a:p>
            <a:pPr eaLnBrk="1" hangingPunct="1">
              <a:spcBef>
                <a:spcPts val="600"/>
              </a:spcBef>
            </a:pPr>
            <a:r>
              <a:rPr lang="en-US" altLang="zh-CN" sz="1800" i="1" dirty="0">
                <a:solidFill>
                  <a:schemeClr val="folHlink"/>
                </a:solidFill>
                <a:ea typeface="宋体" panose="02010600030101010101" pitchFamily="2" charset="-122"/>
              </a:rPr>
              <a:t>高级管理者</a:t>
            </a:r>
            <a:r>
              <a:rPr lang="en-US" altLang="zh-CN" sz="1800" dirty="0">
                <a:solidFill>
                  <a:schemeClr val="folHlink"/>
                </a:solidFill>
                <a:ea typeface="宋体" panose="02010600030101010101" pitchFamily="2" charset="-122"/>
              </a:rPr>
              <a:t>—  </a:t>
            </a:r>
            <a:r>
              <a:rPr lang="en-US" altLang="zh-CN" sz="1800" dirty="0">
                <a:ea typeface="宋体" panose="02010600030101010101" pitchFamily="2" charset="-122"/>
              </a:rPr>
              <a:t>负责定义业务问题，这些问题往往对项目产生很大影响。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1800" i="1" dirty="0">
                <a:solidFill>
                  <a:schemeClr val="folHlink"/>
                </a:solidFill>
                <a:ea typeface="宋体" panose="02010600030101010101" pitchFamily="2" charset="-122"/>
              </a:rPr>
              <a:t>项目（技术）管理者</a:t>
            </a:r>
            <a:r>
              <a:rPr lang="en-US" altLang="zh-CN" sz="1800" dirty="0">
                <a:solidFill>
                  <a:schemeClr val="folHlink"/>
                </a:solidFill>
                <a:ea typeface="宋体" panose="02010600030101010101" pitchFamily="2" charset="-122"/>
              </a:rPr>
              <a:t>—</a:t>
            </a:r>
            <a:r>
              <a:rPr lang="en-US" altLang="zh-CN" sz="1800" i="1" dirty="0">
                <a:solidFill>
                  <a:schemeClr val="fol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必须计划、激励、组织和控制软件开发人员。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1800" i="1" dirty="0">
                <a:solidFill>
                  <a:schemeClr val="folHlink"/>
                </a:solidFill>
                <a:ea typeface="宋体" panose="02010600030101010101" pitchFamily="2" charset="-122"/>
              </a:rPr>
              <a:t>开发人员</a:t>
            </a:r>
            <a:r>
              <a:rPr lang="en-US" altLang="zh-CN" sz="1800" dirty="0">
                <a:solidFill>
                  <a:schemeClr val="folHlink"/>
                </a:solidFill>
                <a:ea typeface="宋体" panose="02010600030101010101" pitchFamily="2" charset="-122"/>
              </a:rPr>
              <a:t>— </a:t>
            </a:r>
            <a:r>
              <a:rPr lang="en-US" altLang="zh-CN" sz="1800" dirty="0">
                <a:ea typeface="宋体" panose="02010600030101010101" pitchFamily="2" charset="-122"/>
              </a:rPr>
              <a:t>拥有开发产品或应用软件所需技能的人员。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1800" i="1" dirty="0">
                <a:solidFill>
                  <a:schemeClr val="folHlink"/>
                </a:solidFill>
                <a:ea typeface="宋体" panose="02010600030101010101" pitchFamily="2" charset="-122"/>
              </a:rPr>
              <a:t>客户</a:t>
            </a:r>
            <a:r>
              <a:rPr lang="en-US" altLang="zh-CN" sz="1800" dirty="0">
                <a:solidFill>
                  <a:schemeClr val="folHlink"/>
                </a:solidFill>
                <a:ea typeface="宋体" panose="02010600030101010101" pitchFamily="2" charset="-122"/>
              </a:rPr>
              <a:t>— </a:t>
            </a:r>
            <a:r>
              <a:rPr lang="en-US" altLang="zh-CN" sz="1800" dirty="0">
                <a:ea typeface="宋体" panose="02010600030101010101" pitchFamily="2" charset="-122"/>
              </a:rPr>
              <a:t>阐明待开发软件需求的人员以及关心项目成败的其他利益相关者。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1800" i="1" dirty="0">
                <a:solidFill>
                  <a:schemeClr val="folHlink"/>
                </a:solidFill>
                <a:ea typeface="宋体" panose="02010600030101010101" pitchFamily="2" charset="-122"/>
              </a:rPr>
              <a:t>最终用户</a:t>
            </a:r>
            <a:r>
              <a:rPr lang="en-US" altLang="zh-CN" sz="1800" dirty="0">
                <a:solidFill>
                  <a:schemeClr val="folHlink"/>
                </a:solidFill>
                <a:ea typeface="宋体" panose="02010600030101010101" pitchFamily="2" charset="-122"/>
              </a:rPr>
              <a:t> — </a:t>
            </a:r>
            <a:r>
              <a:rPr lang="en-US" altLang="zh-CN" sz="1800" dirty="0">
                <a:ea typeface="宋体" panose="02010600030101010101" pitchFamily="2" charset="-122"/>
              </a:rPr>
              <a:t>一旦软件发布成为产品，最终用户就是直接与软件进行交互的人。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软件团队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grpSp>
        <p:nvGrpSpPr>
          <p:cNvPr id="8197" name="Group 9"/>
          <p:cNvGrpSpPr/>
          <p:nvPr/>
        </p:nvGrpSpPr>
        <p:grpSpPr>
          <a:xfrm>
            <a:off x="1600200" y="2057400"/>
            <a:ext cx="6605588" cy="3494088"/>
            <a:chOff x="317" y="975"/>
            <a:chExt cx="4832" cy="2510"/>
          </a:xfrm>
        </p:grpSpPr>
        <p:pic>
          <p:nvPicPr>
            <p:cNvPr id="8198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45" y="1241"/>
              <a:ext cx="2546" cy="190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199" name="Text Box 4"/>
            <p:cNvSpPr txBox="1"/>
            <p:nvPr/>
          </p:nvSpPr>
          <p:spPr>
            <a:xfrm>
              <a:off x="1942" y="975"/>
              <a:ext cx="1267" cy="30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 dirty="0">
                  <a:ea typeface="宋体" panose="02010600030101010101" pitchFamily="2" charset="-122"/>
                </a:rPr>
                <a:t>如何领导？</a:t>
              </a:r>
              <a:endParaRPr lang="en-US" altLang="zh-CN" b="1" dirty="0">
                <a:ea typeface="MS PGothic" panose="020B0600070205080204" pitchFamily="34" charset="-128"/>
              </a:endParaRPr>
            </a:p>
          </p:txBody>
        </p:sp>
        <p:sp>
          <p:nvSpPr>
            <p:cNvPr id="8200" name="Text Box 5"/>
            <p:cNvSpPr txBox="1"/>
            <p:nvPr/>
          </p:nvSpPr>
          <p:spPr>
            <a:xfrm>
              <a:off x="3662" y="1249"/>
              <a:ext cx="1267" cy="30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 dirty="0">
                  <a:ea typeface="宋体" panose="02010600030101010101" pitchFamily="2" charset="-122"/>
                </a:rPr>
                <a:t>如何组织？</a:t>
              </a:r>
              <a:endParaRPr lang="en-US" altLang="zh-CN" b="1" dirty="0">
                <a:ea typeface="MS PGothic" panose="020B0600070205080204" pitchFamily="34" charset="-128"/>
              </a:endParaRPr>
            </a:p>
          </p:txBody>
        </p:sp>
        <p:sp>
          <p:nvSpPr>
            <p:cNvPr id="8201" name="Text Box 6"/>
            <p:cNvSpPr txBox="1"/>
            <p:nvPr/>
          </p:nvSpPr>
          <p:spPr>
            <a:xfrm>
              <a:off x="833" y="3124"/>
              <a:ext cx="1267" cy="30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 dirty="0">
                  <a:ea typeface="宋体" panose="02010600030101010101" pitchFamily="2" charset="-122"/>
                </a:rPr>
                <a:t>如何激励？</a:t>
              </a:r>
              <a:endParaRPr lang="en-US" altLang="zh-CN" b="1" dirty="0">
                <a:ea typeface="宋体" panose="02010600030101010101" pitchFamily="2" charset="-122"/>
              </a:endParaRPr>
            </a:p>
          </p:txBody>
        </p:sp>
        <p:sp>
          <p:nvSpPr>
            <p:cNvPr id="8202" name="Text Box 7"/>
            <p:cNvSpPr txBox="1"/>
            <p:nvPr/>
          </p:nvSpPr>
          <p:spPr>
            <a:xfrm>
              <a:off x="317" y="1529"/>
              <a:ext cx="1267" cy="30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 dirty="0">
                  <a:ea typeface="宋体" panose="02010600030101010101" pitchFamily="2" charset="-122"/>
                </a:rPr>
                <a:t>如何合作？</a:t>
              </a:r>
              <a:endParaRPr lang="en-US" altLang="zh-CN" b="1" dirty="0">
                <a:ea typeface="MS PGothic" panose="020B0600070205080204" pitchFamily="34" charset="-128"/>
              </a:endParaRPr>
            </a:p>
          </p:txBody>
        </p:sp>
        <p:sp>
          <p:nvSpPr>
            <p:cNvPr id="8203" name="Text Box 8"/>
            <p:cNvSpPr txBox="1"/>
            <p:nvPr/>
          </p:nvSpPr>
          <p:spPr>
            <a:xfrm>
              <a:off x="2977" y="3180"/>
              <a:ext cx="2172" cy="30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 dirty="0">
                  <a:ea typeface="宋体" panose="02010600030101010101" pitchFamily="2" charset="-122"/>
                </a:rPr>
                <a:t>如何产生好的想法？</a:t>
              </a:r>
              <a:endParaRPr lang="en-US" altLang="zh-CN" b="1" dirty="0"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团队负责人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9221" name="Rectangle 3"/>
          <p:cNvSpPr>
            <a:spLocks noGrp="1"/>
          </p:cNvSpPr>
          <p:nvPr>
            <p:ph idx="1"/>
          </p:nvPr>
        </p:nvSpPr>
        <p:spPr>
          <a:xfrm>
            <a:off x="467916" y="1412875"/>
            <a:ext cx="8208168" cy="4895850"/>
          </a:xfrm>
        </p:spPr>
        <p:txBody>
          <a:bodyPr vert="horz" wrap="square" lIns="91440" tIns="45720" rIns="91440" bIns="45720" anchor="t"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MOI模型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solidFill>
                  <a:schemeClr val="folHlink"/>
                </a:solidFill>
                <a:ea typeface="宋体" panose="02010600030101010101" pitchFamily="2" charset="-122"/>
              </a:rPr>
              <a:t>激励</a:t>
            </a:r>
            <a:r>
              <a:rPr lang="zh-CN" altLang="en-US" sz="2000" b="1" dirty="0">
                <a:solidFill>
                  <a:schemeClr val="folHlink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ea typeface="宋体" panose="02010600030101010101" pitchFamily="2" charset="-122"/>
              </a:rPr>
              <a:t>（通过“推”或“拉”）鼓励技术人员发挥其最大才能的一种能力。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solidFill>
                  <a:schemeClr val="folHlink"/>
                </a:solidFill>
                <a:ea typeface="宋体" panose="02010600030101010101" pitchFamily="2" charset="-122"/>
              </a:rPr>
              <a:t>组织</a:t>
            </a:r>
            <a:r>
              <a:rPr lang="zh-CN" altLang="en-US" sz="2000" b="1" dirty="0">
                <a:solidFill>
                  <a:schemeClr val="folHlink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ea typeface="宋体" panose="02010600030101010101" pitchFamily="2" charset="-122"/>
              </a:rPr>
              <a:t>形成能够将最初概念转换成最终产品的现有过程（或创造新的过程）的能力。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solidFill>
                  <a:schemeClr val="folHlink"/>
                </a:solidFill>
                <a:ea typeface="宋体" panose="02010600030101010101" pitchFamily="2" charset="-122"/>
              </a:rPr>
              <a:t>思想或创新</a:t>
            </a:r>
            <a:r>
              <a:rPr lang="zh-CN" altLang="en-US" sz="2000" b="1" dirty="0">
                <a:solidFill>
                  <a:schemeClr val="folHlink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ea typeface="宋体" panose="02010600030101010101" pitchFamily="2" charset="-122"/>
              </a:rPr>
              <a:t>即使必须在特定软件产品或应用系统的约束下工作，也能鼓励人们去创造并让人感到有创造性的一种能力。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>
          <a:xfrm>
            <a:off x="467916" y="398545"/>
            <a:ext cx="2270760" cy="666115"/>
          </a:xfrm>
        </p:spPr>
        <p:txBody>
          <a:bodyPr vert="horz" wrap="none" lIns="63500" tIns="25400" rIns="63500" bIns="25400" anchor="t">
            <a:spAutoFit/>
          </a:bodyPr>
          <a:p>
            <a:pPr eaLnBrk="1" hangingPunct="1"/>
            <a:r>
              <a:rPr lang="en-US" altLang="zh-CN" sz="4000" dirty="0">
                <a:ea typeface="宋体" panose="02010600030101010101" pitchFamily="2" charset="-122"/>
              </a:rPr>
              <a:t>软件团队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10245" name="Rectangle 3"/>
          <p:cNvSpPr>
            <a:spLocks noGrp="1"/>
          </p:cNvSpPr>
          <p:nvPr>
            <p:ph idx="1"/>
          </p:nvPr>
        </p:nvSpPr>
        <p:spPr>
          <a:xfrm>
            <a:off x="770255" y="1960880"/>
            <a:ext cx="7905750" cy="4117340"/>
          </a:xfrm>
        </p:spPr>
        <p:txBody>
          <a:bodyPr vert="horz" wrap="square" lIns="90487" tIns="44450" rIns="90487" bIns="44450" anchor="t"/>
          <a:p>
            <a:pPr eaLnBrk="1" hangingPunct="1"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待解决</a:t>
            </a:r>
            <a:r>
              <a:rPr lang="en-US" altLang="zh-CN" sz="1800" dirty="0">
                <a:solidFill>
                  <a:schemeClr val="folHlink"/>
                </a:solidFill>
                <a:ea typeface="宋体" panose="02010600030101010101" pitchFamily="2" charset="-122"/>
              </a:rPr>
              <a:t>问题的难度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1800" dirty="0">
                <a:solidFill>
                  <a:schemeClr val="folHlink"/>
                </a:solidFill>
                <a:ea typeface="宋体" panose="02010600030101010101" pitchFamily="2" charset="-122"/>
              </a:rPr>
              <a:t>开发程序的规模</a:t>
            </a:r>
            <a:r>
              <a:rPr lang="en-US" altLang="zh-CN" sz="1800" dirty="0">
                <a:ea typeface="宋体" panose="02010600030101010101" pitchFamily="2" charset="-122"/>
              </a:rPr>
              <a:t>，以代码行或者功能点来度量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团队成员需要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共同工作的时间</a:t>
            </a:r>
            <a:r>
              <a:rPr lang="en-US" altLang="zh-CN" sz="1800" dirty="0">
                <a:ea typeface="宋体" panose="02010600030101010101" pitchFamily="2" charset="-122"/>
              </a:rPr>
              <a:t>（团队生存期）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能够对问题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做模块化划分的程度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待开发系统的质量要求和可靠性要求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交付日期的严格程度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项目所需要的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友好交流的程度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0246" name="Rectangle 4"/>
          <p:cNvSpPr/>
          <p:nvPr/>
        </p:nvSpPr>
        <p:spPr>
          <a:xfrm>
            <a:off x="491490" y="1320800"/>
            <a:ext cx="7315200" cy="422275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在选择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项目的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团队结构时,应考虑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以下因素: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11268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0487" tIns="44450" rIns="90487" bIns="44450" anchor="t"/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</a:rPr>
              <a:t>封闭式范型</a:t>
            </a:r>
            <a:r>
              <a:rPr lang="en-US" altLang="zh-CN" sz="2000" dirty="0">
                <a:ea typeface="宋体" panose="02010600030101010101" pitchFamily="2" charset="-122"/>
              </a:rPr>
              <a:t>—按照传统的权利层次来组织团队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</a:rPr>
              <a:t>随机式范型</a:t>
            </a:r>
            <a:r>
              <a:rPr lang="en-US" altLang="zh-CN" sz="2000" dirty="0">
                <a:ea typeface="宋体" panose="02010600030101010101" pitchFamily="2" charset="-122"/>
              </a:rPr>
              <a:t>—松散地组织团队，团队工作依赖于团队成员个人的主动性。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</a:rPr>
              <a:t>开放式范型</a:t>
            </a:r>
            <a:r>
              <a:rPr lang="en-US" altLang="zh-CN" sz="2000" dirty="0">
                <a:ea typeface="宋体" panose="02010600030101010101" pitchFamily="2" charset="-122"/>
              </a:rPr>
              <a:t>—试图以一种既具有封闭式范型的控制性，又包含随机式范型的创新性的方式来组织团队。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</a:rPr>
              <a:t>同步式范型</a:t>
            </a:r>
            <a:r>
              <a:rPr lang="en-US" altLang="zh-CN" sz="2000" dirty="0">
                <a:ea typeface="宋体" panose="02010600030101010101" pitchFamily="2" charset="-122"/>
              </a:rPr>
              <a:t>—依赖于问题的自然划分，组织团队成员各自解决问题的一部分，他们之间没有什么主动的交流。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269" name="Rectangle 3"/>
          <p:cNvSpPr>
            <a:spLocks noGrp="1"/>
          </p:cNvSpPr>
          <p:nvPr>
            <p:ph type="title"/>
          </p:nvPr>
        </p:nvSpPr>
        <p:spPr>
          <a:xfrm>
            <a:off x="467916" y="406800"/>
            <a:ext cx="8208169" cy="604520"/>
          </a:xfrm>
        </p:spPr>
        <p:txBody>
          <a:bodyPr vert="horz" wrap="square" lIns="63500" tIns="25400" rIns="63500" bIns="25400" anchor="t">
            <a:spAutoFit/>
          </a:bodyPr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组织范型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1270" name="Rectangle 4"/>
          <p:cNvSpPr/>
          <p:nvPr/>
        </p:nvSpPr>
        <p:spPr>
          <a:xfrm>
            <a:off x="5257800" y="5603875"/>
            <a:ext cx="2978150" cy="339725"/>
          </a:xfrm>
          <a:prstGeom prst="rect">
            <a:avLst/>
          </a:prstGeom>
          <a:noFill/>
          <a:ln w="127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ea typeface="MS PGothic" panose="020B0600070205080204" pitchFamily="34" charset="-128"/>
              </a:rPr>
              <a:t>由</a:t>
            </a:r>
            <a:r>
              <a:rPr lang="en-US" altLang="zh-CN" sz="1800" dirty="0">
                <a:ea typeface="MS PGothic" panose="020B0600070205080204" pitchFamily="34" charset="-128"/>
              </a:rPr>
              <a:t>Constantine [Con93]</a:t>
            </a:r>
            <a:r>
              <a:rPr lang="zh-CN" altLang="en-US" sz="1800" dirty="0">
                <a:ea typeface="MS PGothic" panose="020B0600070205080204" pitchFamily="34" charset="-128"/>
              </a:rPr>
              <a:t>提出</a:t>
            </a:r>
            <a:endParaRPr lang="en-US" altLang="zh-CN" sz="18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000" dirty="0">
                <a:ea typeface="MS PGothic" panose="020B0600070205080204" pitchFamily="34" charset="-128"/>
              </a:rPr>
            </a:fld>
            <a:endParaRPr lang="en-US" altLang="en-US" sz="1000" dirty="0">
              <a:ea typeface="MS PGothic" panose="020B0600070205080204" pitchFamily="34" charset="-128"/>
            </a:endParaRP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ea typeface="宋体" panose="02010600030101010101" pitchFamily="2" charset="-122"/>
              </a:rPr>
              <a:t>避免</a:t>
            </a:r>
            <a:r>
              <a:rPr lang="en-US" altLang="zh-CN" sz="3600" dirty="0">
                <a:ea typeface="宋体" panose="02010600030101010101" pitchFamily="2" charset="-122"/>
              </a:rPr>
              <a:t>团队</a:t>
            </a:r>
            <a:r>
              <a:rPr lang="zh-CN" altLang="en-US" sz="3600" dirty="0">
                <a:ea typeface="宋体" panose="02010600030101010101" pitchFamily="2" charset="-122"/>
              </a:rPr>
              <a:t>“</a:t>
            </a:r>
            <a:r>
              <a:rPr lang="en-US" altLang="zh-CN" sz="3600" dirty="0">
                <a:ea typeface="宋体" panose="02010600030101010101" pitchFamily="2" charset="-122"/>
              </a:rPr>
              <a:t>毒性</a:t>
            </a:r>
            <a:r>
              <a:rPr lang="zh-CN" altLang="en-US" sz="3600" dirty="0">
                <a:ea typeface="宋体" panose="02010600030101010101" pitchFamily="2" charset="-122"/>
              </a:rPr>
              <a:t>”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spcBef>
                <a:spcPts val="300"/>
              </a:spcBef>
              <a:spcAft>
                <a:spcPts val="60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狂乱的工作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氛围</a:t>
            </a:r>
            <a:r>
              <a:rPr lang="zh-CN" altLang="en-US" sz="2000" dirty="0">
                <a:ea typeface="宋体" panose="02010600030101010101" pitchFamily="2" charset="-122"/>
              </a:rPr>
              <a:t>，使团队成员浪费精力，失去对所要完成的工作目标的专注度。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300"/>
              </a:spcBef>
              <a:spcAft>
                <a:spcPts val="600"/>
              </a:spcAft>
            </a:pPr>
            <a:r>
              <a:rPr lang="zh-CN" altLang="en-US" sz="2000" dirty="0">
                <a:ea typeface="宋体" panose="02010600030101010101" pitchFamily="2" charset="-122"/>
              </a:rPr>
              <a:t>由于个人、商业或技术因素使</a:t>
            </a:r>
            <a:r>
              <a:rPr lang="en-US" altLang="zh-CN" sz="2000" dirty="0">
                <a:ea typeface="宋体" panose="02010600030101010101" pitchFamily="2" charset="-122"/>
              </a:rPr>
              <a:t>团队成员</a:t>
            </a:r>
            <a:r>
              <a:rPr lang="zh-CN" altLang="en-US" sz="2000" dirty="0">
                <a:ea typeface="宋体" panose="02010600030101010101" pitchFamily="2" charset="-122"/>
              </a:rPr>
              <a:t>之间</a:t>
            </a:r>
            <a:r>
              <a:rPr lang="en-US" altLang="zh-CN" sz="2000" dirty="0">
                <a:ea typeface="宋体" panose="02010600030101010101" pitchFamily="2" charset="-122"/>
              </a:rPr>
              <a:t>产生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摩擦</a:t>
            </a:r>
            <a:r>
              <a:rPr lang="zh-CN" altLang="en-US" sz="2000" dirty="0">
                <a:ea typeface="宋体" panose="02010600030101010101" pitchFamily="2" charset="-122"/>
              </a:rPr>
              <a:t>，从而导致的</a:t>
            </a:r>
            <a:r>
              <a:rPr lang="en-US" altLang="zh-CN" sz="2000" dirty="0">
                <a:ea typeface="宋体" panose="02010600030101010101" pitchFamily="2" charset="-122"/>
              </a:rPr>
              <a:t>重大挫折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300"/>
              </a:spcBef>
              <a:spcAft>
                <a:spcPts val="600"/>
              </a:spcAft>
            </a:pPr>
            <a:r>
              <a:rPr lang="zh-CN" altLang="en-US" sz="2000" dirty="0">
                <a:ea typeface="宋体" panose="02010600030101010101" pitchFamily="2" charset="-122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碎片式的或协调很差的软件过程</a:t>
            </a:r>
            <a:r>
              <a:rPr lang="zh-CN" altLang="en-US" sz="2000" dirty="0">
                <a:ea typeface="宋体" panose="02010600030101010101" pitchFamily="2" charset="-122"/>
              </a:rPr>
              <a:t>”或者定义的很差或不恰当选择的过程模型，成为工作的障碍。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3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不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清晰的角色</a:t>
            </a:r>
            <a:r>
              <a:rPr lang="en-US" altLang="zh-CN" sz="2000" dirty="0">
                <a:ea typeface="宋体" panose="02010600030101010101" pitchFamily="2" charset="-122"/>
              </a:rPr>
              <a:t>定义</a:t>
            </a:r>
            <a:r>
              <a:rPr lang="zh-CN" altLang="en-US" sz="2000" dirty="0">
                <a:ea typeface="宋体" panose="02010600030101010101" pitchFamily="2" charset="-122"/>
              </a:rPr>
              <a:t>导致责任心的缺失以及随之而来的相互指责。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300"/>
              </a:spcBef>
              <a:spcAft>
                <a:spcPts val="60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接连不断地重蹈覆辙</a:t>
            </a:r>
            <a:r>
              <a:rPr lang="en-US" altLang="zh-CN" sz="2000" dirty="0">
                <a:ea typeface="宋体" panose="02010600030101010101" pitchFamily="2" charset="-122"/>
              </a:rPr>
              <a:t>”导致信心的丧失和士气</a:t>
            </a:r>
            <a:r>
              <a:rPr lang="zh-CN" altLang="en-US" sz="2000" dirty="0">
                <a:ea typeface="宋体" panose="02010600030101010101" pitchFamily="2" charset="-122"/>
              </a:rPr>
              <a:t>的低落。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4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F8519"/>
      </a:accent1>
      <a:accent2>
        <a:srgbClr val="20908A"/>
      </a:accent2>
      <a:accent3>
        <a:srgbClr val="F39231"/>
      </a:accent3>
      <a:accent4>
        <a:srgbClr val="EF8519"/>
      </a:accent4>
      <a:accent5>
        <a:srgbClr val="20908A"/>
      </a:accent5>
      <a:accent6>
        <a:srgbClr val="FFFF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2004:Templates:Presentations:Designs:Bold Stripes</Template>
  <TotalTime>0</TotalTime>
  <Words>2404</Words>
  <Application>WPS 演示</Application>
  <PresentationFormat>全屏显示(4:3)</PresentationFormat>
  <Paragraphs>273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Helvetica</vt:lpstr>
      <vt:lpstr>MS PGothic</vt:lpstr>
      <vt:lpstr>微软雅黑</vt:lpstr>
      <vt:lpstr>华文楷体</vt:lpstr>
      <vt:lpstr>Arial Unicode MS</vt:lpstr>
      <vt:lpstr>Office 主题​​</vt:lpstr>
      <vt:lpstr>Paint.Picture</vt:lpstr>
      <vt:lpstr>Paint.Picture</vt:lpstr>
      <vt:lpstr>软件项目管理</vt:lpstr>
      <vt:lpstr>第22章</vt:lpstr>
      <vt:lpstr>4P</vt:lpstr>
      <vt:lpstr>利益相关者</vt:lpstr>
      <vt:lpstr>软件团队</vt:lpstr>
      <vt:lpstr>团队负责人</vt:lpstr>
      <vt:lpstr>软件团队</vt:lpstr>
      <vt:lpstr>组织范型</vt:lpstr>
      <vt:lpstr> 避免团队“毒性”</vt:lpstr>
      <vt:lpstr>敏捷团队</vt:lpstr>
      <vt:lpstr>团队的协调与沟通</vt:lpstr>
      <vt:lpstr>软件范围 </vt:lpstr>
      <vt:lpstr>问题分解</vt:lpstr>
      <vt:lpstr>过程</vt:lpstr>
      <vt:lpstr>合并问题和过程</vt:lpstr>
      <vt:lpstr>项目</vt:lpstr>
      <vt:lpstr>易于理解的项目方法</vt:lpstr>
      <vt:lpstr>弄清项目的本质</vt:lpstr>
      <vt:lpstr>关键实践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to accompany Web Engineering: A Practitioner Approach</dc:title>
  <dc:creator>Roger Pressman</dc:creator>
  <cp:lastModifiedBy>冯志勇</cp:lastModifiedBy>
  <cp:revision>146</cp:revision>
  <dcterms:created xsi:type="dcterms:W3CDTF">2008-02-08T18:09:00Z</dcterms:created>
  <dcterms:modified xsi:type="dcterms:W3CDTF">2021-10-23T05:28:05Z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7F9FCBF3A0E84E41A3F26DD44373AF23</vt:lpwstr>
  </property>
</Properties>
</file>