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9" r:id="rId3"/>
    <p:sldId id="280" r:id="rId5"/>
    <p:sldId id="281" r:id="rId6"/>
    <p:sldId id="282" r:id="rId7"/>
    <p:sldId id="283" r:id="rId8"/>
    <p:sldId id="284" r:id="rId9"/>
    <p:sldId id="285" r:id="rId10"/>
    <p:sldId id="286" r:id="rId11"/>
    <p:sldId id="287" r:id="rId12"/>
    <p:sldId id="288" r:id="rId13"/>
    <p:sldId id="289" r:id="rId14"/>
    <p:sldId id="290" r:id="rId15"/>
    <p:sldId id="299" r:id="rId16"/>
    <p:sldId id="301" r:id="rId17"/>
    <p:sldId id="302" r:id="rId18"/>
    <p:sldId id="304" r:id="rId19"/>
    <p:sldId id="305" r:id="rId20"/>
    <p:sldId id="291" r:id="rId21"/>
    <p:sldId id="338" r:id="rId22"/>
    <p:sldId id="293" r:id="rId23"/>
    <p:sldId id="294" r:id="rId24"/>
    <p:sldId id="295" r:id="rId25"/>
    <p:sldId id="296" r:id="rId26"/>
    <p:sldId id="297" r:id="rId27"/>
    <p:sldId id="298" r:id="rId28"/>
    <p:sldId id="355" r:id="rId29"/>
    <p:sldId id="356" r:id="rId30"/>
    <p:sldId id="357" r:id="rId31"/>
    <p:sldId id="358" r:id="rId32"/>
    <p:sldId id="360" r:id="rId33"/>
    <p:sldId id="361" r:id="rId34"/>
    <p:sldId id="362" r:id="rId35"/>
    <p:sldId id="363" r:id="rId36"/>
    <p:sldId id="365" r:id="rId37"/>
    <p:sldId id="366" r:id="rId38"/>
    <p:sldId id="367" r:id="rId39"/>
    <p:sldId id="368" r:id="rId40"/>
    <p:sldId id="371" r:id="rId41"/>
    <p:sldId id="372" r:id="rId4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9333"/>
    <p:restoredTop sz="83063"/>
  </p:normalViewPr>
  <p:slideViewPr>
    <p:cSldViewPr showGuides="1">
      <p:cViewPr varScale="1">
        <p:scale>
          <a:sx n="62" d="100"/>
          <a:sy n="62" d="100"/>
        </p:scale>
        <p:origin x="2022" y="60"/>
      </p:cViewPr>
      <p:guideLst>
        <p:guide orient="horz" pos="2118"/>
        <p:guide pos="2828"/>
      </p:guideLst>
    </p:cSldViewPr>
  </p:slideViewPr>
  <p:outlineViewPr>
    <p:cViewPr>
      <p:scale>
        <a:sx n="33" d="100"/>
        <a:sy n="33" d="100"/>
      </p:scale>
      <p:origin x="0" y="0"/>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7" Type="http://schemas.openxmlformats.org/officeDocument/2006/relationships/image" Target="../media/image11.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emf"/><Relationship Id="rId2" Type="http://schemas.openxmlformats.org/officeDocument/2006/relationships/image" Target="../media/image6.w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noProof="1">
                <a:latin typeface="Helvetica" pitchFamily="-12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noProof="1">
                <a:latin typeface="Helvetica" pitchFamily="-12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
        <p:nvSpPr>
          <p:cNvPr id="13316"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noProof="1">
                <a:latin typeface="Helvetica" pitchFamily="-12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Helvetica" pitchFamily="-128"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763BE16-5823-41AF-AA3D-5CA949C2DC57}" type="slidenum">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p:txBody>
          <a:bodyPr wrap="square" lIns="91440" tIns="45720" rIns="91440" bIns="45720" anchor="t"/>
          <a:p>
            <a:pPr lvl="0"/>
            <a:endParaRPr lang="zh-CN" altLang="en-US" dirty="0"/>
          </a:p>
        </p:txBody>
      </p:sp>
      <p:sp>
        <p:nvSpPr>
          <p:cNvPr id="15364"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buFont typeface="Arial" panose="020B0604020202020204" pitchFamily="34" charset="0"/>
            </a:pPr>
            <a:fld id="{9A0DB2DC-4C9A-4742-B13C-FB6460FD3503}" type="slidenum">
              <a:rPr lang="en-US" altLang="en-US" sz="1200" dirty="0">
                <a:latin typeface="Arial" panose="020B0604020202020204" pitchFamily="34" charset="0"/>
              </a:rPr>
            </a:fld>
            <a:endParaRPr lang="en-US" altLang="en-US" sz="1200"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p:txBody>
          <a:bodyPr wrap="square" lIns="91440" tIns="45720" rIns="91440" bIns="45720" anchor="t"/>
          <a:p>
            <a:pPr lvl="0"/>
            <a:r>
              <a:rPr lang="zh-CN" altLang="en-US" dirty="0"/>
              <a:t>这一页与第</a:t>
            </a:r>
            <a:r>
              <a:rPr lang="en-US" altLang="zh-CN" dirty="0"/>
              <a:t>5</a:t>
            </a:r>
            <a:r>
              <a:rPr lang="zh-CN" altLang="en-US" dirty="0"/>
              <a:t>页完全相同</a:t>
            </a:r>
            <a:endParaRPr lang="zh-CN" altLang="en-US" dirty="0"/>
          </a:p>
        </p:txBody>
      </p:sp>
      <p:sp>
        <p:nvSpPr>
          <p:cNvPr id="25604" name="灯片编号占位符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buFont typeface="Arial" panose="020B0604020202020204" pitchFamily="34" charset="0"/>
            </a:pPr>
            <a:fld id="{9A0DB2DC-4C9A-4742-B13C-FB6460FD3503}" type="slidenum">
              <a:rPr lang="en-US" altLang="en-US" sz="1200" dirty="0">
                <a:latin typeface="Arial" panose="020B0604020202020204" pitchFamily="34" charset="0"/>
              </a:rPr>
            </a:fld>
            <a:endParaRPr lang="en-US" altLang="en-US" sz="1200"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1" Type="http://schemas.microsoft.com/office/2007/relationships/hdphoto" Target="../media/image2.wdp"/><Relationship Id="rId20" Type="http://schemas.openxmlformats.org/officeDocument/2006/relationships/image" Target="../media/image1.png"/><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6" Type="http://schemas.microsoft.com/office/2007/relationships/hdphoto" Target="../media/image2.wdp"/><Relationship Id="rId15" Type="http://schemas.openxmlformats.org/officeDocument/2006/relationships/image" Target="../media/image1.png"/><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7" Type="http://schemas.microsoft.com/office/2007/relationships/hdphoto" Target="../media/image2.wdp"/><Relationship Id="rId16" Type="http://schemas.openxmlformats.org/officeDocument/2006/relationships/image" Target="../media/image1.png"/><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45"/>
          <p:cNvSpPr/>
          <p:nvPr>
            <p:custDataLst>
              <p:tags r:id="rId2"/>
            </p:custDataLst>
          </p:nvPr>
        </p:nvSpPr>
        <p:spPr>
          <a:xfrm rot="746688">
            <a:off x="4120754"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3"/>
            </p:custDataLst>
          </p:nvPr>
        </p:nvSpPr>
        <p:spPr>
          <a:xfrm>
            <a:off x="0" y="439737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7" name="组合 14"/>
          <p:cNvGrpSpPr/>
          <p:nvPr>
            <p:custDataLst>
              <p:tags r:id="rId4"/>
            </p:custDataLst>
          </p:nvPr>
        </p:nvGrpSpPr>
        <p:grpSpPr bwMode="auto">
          <a:xfrm>
            <a:off x="971550" y="1522413"/>
            <a:ext cx="236935" cy="315912"/>
            <a:chOff x="1772042" y="1225638"/>
            <a:chExt cx="316282" cy="316282"/>
          </a:xfrm>
        </p:grpSpPr>
        <p:cxnSp>
          <p:nvCxnSpPr>
            <p:cNvPr id="8" name="直接连接符 7"/>
            <p:cNvCxnSpPr/>
            <p:nvPr>
              <p:custDataLst>
                <p:tags r:id="rId5"/>
              </p:custDataLst>
            </p:nvPr>
          </p:nvCxnSpPr>
          <p:spPr>
            <a:xfrm flipH="1">
              <a:off x="1772042" y="1384574"/>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6"/>
              </p:custDataLst>
            </p:nvPr>
          </p:nvCxnSpPr>
          <p:spPr>
            <a:xfrm rot="5400000" flipH="1">
              <a:off x="1772836" y="1383779"/>
              <a:ext cx="31628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任意多边形 12"/>
          <p:cNvSpPr/>
          <p:nvPr>
            <p:custDataLst>
              <p:tags r:id="rId7"/>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8"/>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3" name="等腰三角形 12"/>
          <p:cNvSpPr/>
          <p:nvPr>
            <p:custDataLst>
              <p:tags r:id="rId9"/>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4" name="等腰三角形 13"/>
          <p:cNvSpPr/>
          <p:nvPr>
            <p:custDataLst>
              <p:tags r:id="rId10"/>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5" name="任意多边形 46"/>
          <p:cNvSpPr/>
          <p:nvPr>
            <p:custDataLst>
              <p:tags r:id="rId11"/>
            </p:custDataLst>
          </p:nvPr>
        </p:nvSpPr>
        <p:spPr>
          <a:xfrm rot="746688">
            <a:off x="4504135"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6" name="等腰三角形 24"/>
          <p:cNvSpPr/>
          <p:nvPr>
            <p:custDataLst>
              <p:tags r:id="rId12"/>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cxnSp>
        <p:nvCxnSpPr>
          <p:cNvPr id="18" name="直接连接符 17"/>
          <p:cNvCxnSpPr/>
          <p:nvPr>
            <p:custDataLst>
              <p:tags r:id="rId13"/>
            </p:custDataLst>
          </p:nvPr>
        </p:nvCxnSpPr>
        <p:spPr>
          <a:xfrm>
            <a:off x="1019209" y="4795838"/>
            <a:ext cx="4429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14"/>
            </p:custDataLst>
          </p:nvPr>
        </p:nvSpPr>
        <p:spPr>
          <a:xfrm>
            <a:off x="899099" y="2009457"/>
            <a:ext cx="4682792" cy="1198800"/>
          </a:xfrm>
        </p:spPr>
        <p:txBody>
          <a:bodyPr anchor="ctr">
            <a:normAutofit/>
          </a:bodyPr>
          <a:lstStyle>
            <a:lvl1pPr algn="l">
              <a:defRPr sz="4500" spc="600">
                <a:solidFill>
                  <a:schemeClr val="tx1"/>
                </a:solidFill>
              </a:defRPr>
            </a:lvl1pPr>
          </a:lstStyle>
          <a:p>
            <a:r>
              <a:rPr lang="zh-CN" altLang="en-US" noProof="1"/>
              <a:t>编辑标题</a:t>
            </a:r>
            <a:endParaRPr lang="zh-CN" altLang="en-US" noProof="1"/>
          </a:p>
        </p:txBody>
      </p:sp>
      <p:sp>
        <p:nvSpPr>
          <p:cNvPr id="3" name="副标题 2"/>
          <p:cNvSpPr>
            <a:spLocks noGrp="1"/>
          </p:cNvSpPr>
          <p:nvPr>
            <p:ph type="subTitle" idx="1" hasCustomPrompt="1"/>
            <p:custDataLst>
              <p:tags r:id="rId15"/>
            </p:custDataLst>
          </p:nvPr>
        </p:nvSpPr>
        <p:spPr>
          <a:xfrm>
            <a:off x="899160" y="3313163"/>
            <a:ext cx="2556510" cy="1379855"/>
          </a:xfrm>
        </p:spPr>
        <p:txBody>
          <a:bodyPr>
            <a:noAutofit/>
          </a:bodyPr>
          <a:lstStyle>
            <a:lvl1pPr marL="0" indent="0" algn="l">
              <a:lnSpc>
                <a:spcPct val="100000"/>
              </a:lnSpc>
              <a:spcAft>
                <a:spcPts val="0"/>
              </a:spcAft>
              <a:buNone/>
              <a:defRPr sz="3000" b="1" i="1" spc="300" baseline="0">
                <a:solidFill>
                  <a:schemeClr val="tx1"/>
                </a:solidFill>
                <a:latin typeface="+mj-ea"/>
                <a:ea typeface="+mj-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编辑副标题</a:t>
            </a:r>
            <a:endParaRPr lang="zh-CN" altLang="en-US" noProof="1"/>
          </a:p>
        </p:txBody>
      </p:sp>
      <p:sp>
        <p:nvSpPr>
          <p:cNvPr id="19" name="日期占位符 15"/>
          <p:cNvSpPr>
            <a:spLocks noGrp="1"/>
          </p:cNvSpPr>
          <p:nvPr>
            <p:ph type="dt" sz="half" idx="15"/>
            <p:custDataLst>
              <p:tags r:id="rId16"/>
            </p:custDataLst>
          </p:nvPr>
        </p:nvSpPr>
        <p:spPr/>
        <p:txBody>
          <a:bodyPr/>
          <a:lstStyle>
            <a:lvl1pPr>
              <a:defRPr/>
            </a:lvl1pPr>
          </a:lstStyle>
          <a:p>
            <a:fld id="{760FBDFE-C587-4B4C-A407-44438C67B59E}" type="datetimeFigureOut">
              <a:rPr lang="zh-CN" altLang="en-US"/>
            </a:fld>
            <a:endParaRPr lang="zh-CN" altLang="en-US"/>
          </a:p>
        </p:txBody>
      </p:sp>
      <p:sp>
        <p:nvSpPr>
          <p:cNvPr id="20" name="页脚占位符 16"/>
          <p:cNvSpPr>
            <a:spLocks noGrp="1"/>
          </p:cNvSpPr>
          <p:nvPr>
            <p:ph type="ftr" sz="quarter" idx="16"/>
            <p:custDataLst>
              <p:tags r:id="rId17"/>
            </p:custDataLst>
          </p:nvPr>
        </p:nvSpPr>
        <p:spPr/>
        <p:txBody>
          <a:bodyPr/>
          <a:lstStyle>
            <a:lvl1pPr>
              <a:defRPr/>
            </a:lvl1pPr>
          </a:lstStyle>
          <a:p>
            <a:endParaRPr lang="zh-CN" altLang="en-US"/>
          </a:p>
        </p:txBody>
      </p:sp>
      <p:sp>
        <p:nvSpPr>
          <p:cNvPr id="21" name="灯片编号占位符 17"/>
          <p:cNvSpPr>
            <a:spLocks noGrp="1"/>
          </p:cNvSpPr>
          <p:nvPr>
            <p:ph type="sldNum" sz="quarter" idx="17"/>
            <p:custDataLst>
              <p:tags r:id="rId18"/>
            </p:custDataLst>
          </p:nvPr>
        </p:nvSpPr>
        <p:spPr/>
        <p:txBody>
          <a:bodyPr/>
          <a:lstStyle>
            <a:lvl1pPr>
              <a:defRPr/>
            </a:lvl1pPr>
          </a:lstStyle>
          <a:p>
            <a:fld id="{458A1F4D-BD6C-4AD0-833B-AFEF3211D9AF}" type="slidenum">
              <a:rPr lang="zh-CN" altLang="en-US"/>
            </a:fld>
            <a:endParaRPr lang="zh-CN" altLang="en-US" dirty="0"/>
          </a:p>
        </p:txBody>
      </p:sp>
      <p:pic>
        <p:nvPicPr>
          <p:cNvPr id="25" name="图片 24"/>
          <p:cNvPicPr>
            <a:picLocks noChangeAspect="1"/>
          </p:cNvPicPr>
          <p:nvPr>
            <p:custDataLst>
              <p:tags r:id="rId19"/>
            </p:custDataLst>
          </p:nvPr>
        </p:nvPicPr>
        <p:blipFill>
          <a:blip r:embed="rId20" cstate="email">
            <a:extLst>
              <a:ext uri="{BEBA8EAE-BF5A-486C-A8C5-ECC9F3942E4B}">
                <a14:imgProps xmlns:a14="http://schemas.microsoft.com/office/drawing/2010/main">
                  <a14:imgLayer r:embed="rId21">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502448" y="952508"/>
            <a:ext cx="8139178" cy="5388907"/>
          </a:xfrm>
        </p:spPr>
        <p:txBody>
          <a:bodyPr/>
          <a:lstStyle>
            <a:lvl1pPr>
              <a:defRPr/>
            </a:lvl1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fld id="{533AF71B-F04C-4371-B519-F65995945D26}" type="slidenum">
              <a:rPr lang="zh-CN" altLang="en-US"/>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等腰三角形 2"/>
          <p:cNvSpPr/>
          <p:nvPr>
            <p:custDataLst>
              <p:tags r:id="rId2"/>
            </p:custDataLst>
          </p:nvPr>
        </p:nvSpPr>
        <p:spPr>
          <a:xfrm flipH="1">
            <a:off x="8391525" y="4403725"/>
            <a:ext cx="752475" cy="2460625"/>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5"/>
          <p:cNvSpPr/>
          <p:nvPr>
            <p:custDataLst>
              <p:tags r:id="rId3"/>
            </p:custDataLst>
          </p:nvPr>
        </p:nvSpPr>
        <p:spPr>
          <a:xfrm rot="20853312" flipH="1">
            <a:off x="2803922" y="250825"/>
            <a:ext cx="2219325" cy="3073400"/>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12"/>
          <p:cNvSpPr/>
          <p:nvPr>
            <p:custDataLst>
              <p:tags r:id="rId4"/>
            </p:custDataLst>
          </p:nvPr>
        </p:nvSpPr>
        <p:spPr>
          <a:xfrm flipH="1">
            <a:off x="0"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5"/>
            </p:custDataLst>
          </p:nvPr>
        </p:nvSpPr>
        <p:spPr>
          <a:xfrm rot="10800000" flipH="1">
            <a:off x="0"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6"/>
            </p:custDataLst>
          </p:nvPr>
        </p:nvSpPr>
        <p:spPr>
          <a:xfrm rot="10800000" flipH="1">
            <a:off x="2721059" y="647700"/>
            <a:ext cx="1127522"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7"/>
          <p:cNvSpPr/>
          <p:nvPr>
            <p:custDataLst>
              <p:tags r:id="rId7"/>
            </p:custDataLst>
          </p:nvPr>
        </p:nvSpPr>
        <p:spPr>
          <a:xfrm rot="10800000" flipH="1">
            <a:off x="2445977" y="0"/>
            <a:ext cx="1127522"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46"/>
          <p:cNvSpPr/>
          <p:nvPr>
            <p:custDataLst>
              <p:tags r:id="rId8"/>
            </p:custDataLst>
          </p:nvPr>
        </p:nvSpPr>
        <p:spPr>
          <a:xfrm rot="20853312" flipH="1">
            <a:off x="3661172" y="92075"/>
            <a:ext cx="978694" cy="1371600"/>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9"/>
            </p:custDataLst>
          </p:nvPr>
        </p:nvSpPr>
        <p:spPr>
          <a:xfrm rot="10800000" flipH="1">
            <a:off x="721519"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2" name="标题 1"/>
          <p:cNvSpPr>
            <a:spLocks noGrp="1"/>
          </p:cNvSpPr>
          <p:nvPr>
            <p:ph type="title" hasCustomPrompt="1"/>
            <p:custDataLst>
              <p:tags r:id="rId10"/>
            </p:custDataLst>
          </p:nvPr>
        </p:nvSpPr>
        <p:spPr>
          <a:xfrm>
            <a:off x="4243140" y="2420938"/>
            <a:ext cx="4212089" cy="2016125"/>
          </a:xfrm>
        </p:spPr>
        <p:txBody>
          <a:bodyPr anchor="ctr">
            <a:normAutofit/>
          </a:bodyPr>
          <a:lstStyle>
            <a:lvl1pPr algn="ctr">
              <a:defRPr sz="6000" spc="600"/>
            </a:lvl1pPr>
          </a:lstStyle>
          <a:p>
            <a:r>
              <a:rPr lang="zh-CN" altLang="en-US" noProof="1"/>
              <a:t>编辑标题</a:t>
            </a:r>
            <a:endParaRPr lang="zh-CN" altLang="en-US" noProof="1"/>
          </a:p>
        </p:txBody>
      </p:sp>
      <p:sp>
        <p:nvSpPr>
          <p:cNvPr id="12" name="日期占位符 2"/>
          <p:cNvSpPr>
            <a:spLocks noGrp="1"/>
          </p:cNvSpPr>
          <p:nvPr>
            <p:ph type="dt" sz="half" idx="10"/>
            <p:custDataLst>
              <p:tags r:id="rId11"/>
            </p:custDataLst>
          </p:nvPr>
        </p:nvSpPr>
        <p:spPr/>
        <p:txBody>
          <a:bodyPr/>
          <a:lstStyle>
            <a:lvl1pPr>
              <a:defRPr/>
            </a:lvl1pPr>
          </a:lstStyle>
          <a:p>
            <a:fld id="{760FBDFE-C587-4B4C-A407-44438C67B59E}" type="datetimeFigureOut">
              <a:rPr lang="zh-CN" altLang="en-US"/>
            </a:fld>
            <a:endParaRPr lang="zh-CN" altLang="en-US"/>
          </a:p>
        </p:txBody>
      </p:sp>
      <p:sp>
        <p:nvSpPr>
          <p:cNvPr id="13" name="页脚占位符 3"/>
          <p:cNvSpPr>
            <a:spLocks noGrp="1"/>
          </p:cNvSpPr>
          <p:nvPr>
            <p:ph type="ftr" sz="quarter" idx="11"/>
            <p:custDataLst>
              <p:tags r:id="rId12"/>
            </p:custDataLst>
          </p:nvPr>
        </p:nvSpPr>
        <p:spPr/>
        <p:txBody>
          <a:bodyPr/>
          <a:lstStyle>
            <a:lvl1pPr>
              <a:defRPr/>
            </a:lvl1pPr>
          </a:lstStyle>
          <a:p>
            <a:endParaRPr lang="zh-CN" altLang="en-US"/>
          </a:p>
        </p:txBody>
      </p:sp>
      <p:sp>
        <p:nvSpPr>
          <p:cNvPr id="14" name="灯片编号占位符 4"/>
          <p:cNvSpPr>
            <a:spLocks noGrp="1"/>
          </p:cNvSpPr>
          <p:nvPr>
            <p:ph type="sldNum" sz="quarter" idx="12"/>
            <p:custDataLst>
              <p:tags r:id="rId13"/>
            </p:custDataLst>
          </p:nvPr>
        </p:nvSpPr>
        <p:spPr/>
        <p:txBody>
          <a:bodyPr/>
          <a:lstStyle>
            <a:lvl1pPr>
              <a:defRPr/>
            </a:lvl1pPr>
          </a:lstStyle>
          <a:p>
            <a:fld id="{26F48EE0-4ABF-491F-B0BA-FE21D3D573F9}" type="slidenum">
              <a:rPr lang="zh-CN" altLang="en-US"/>
            </a:fld>
            <a:endParaRPr lang="zh-CN" altLang="en-US"/>
          </a:p>
        </p:txBody>
      </p:sp>
      <p:pic>
        <p:nvPicPr>
          <p:cNvPr id="16" name="图片 15"/>
          <p:cNvPicPr>
            <a:picLocks noChangeAspect="1"/>
          </p:cNvPicPr>
          <p:nvPr>
            <p:custDataLst>
              <p:tags r:id="rId14"/>
            </p:custDataLst>
          </p:nvPr>
        </p:nvPicPr>
        <p:blipFill>
          <a:blip r:embed="rId15" cstate="email">
            <a:extLst>
              <a:ext uri="{BEBA8EAE-BF5A-486C-A8C5-ECC9F3942E4B}">
                <a14:imgProps xmlns:a14="http://schemas.microsoft.com/office/drawing/2010/main">
                  <a14:imgLayer r:embed="rId16">
                    <a14:imgEffect>
                      <a14:colorTemperature colorTemp="4700"/>
                    </a14:imgEffect>
                  </a14:imgLayer>
                </a14:imgProps>
              </a:ext>
            </a:extLst>
          </a:blip>
          <a:srcRect/>
          <a:stretch>
            <a:fillRect/>
          </a:stretch>
        </p:blipFill>
        <p:spPr>
          <a:xfrm rot="10800000" flipV="1">
            <a:off x="291439"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981200"/>
            <a:ext cx="4038600"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剪贴画占位符 3"/>
          <p:cNvSpPr>
            <a:spLocks noGrp="1"/>
          </p:cNvSpPr>
          <p:nvPr>
            <p:ph type="clipArt" sz="half" idx="2"/>
          </p:nvPr>
        </p:nvSpPr>
        <p:spPr>
          <a:xfrm>
            <a:off x="4648200" y="1981200"/>
            <a:ext cx="4038600" cy="3886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任意多边形: 形状 7"/>
          <p:cNvSpPr/>
          <p:nvPr>
            <p:custDataLst>
              <p:tags r:id="rId6"/>
            </p:custDataLst>
          </p:nvPr>
        </p:nvSpPr>
        <p:spPr>
          <a:xfrm>
            <a:off x="8230791" y="0"/>
            <a:ext cx="913209" cy="2540000"/>
          </a:xfrm>
          <a:custGeom>
            <a:avLst/>
            <a:gdLst>
              <a:gd name="connsiteX0" fmla="*/ 0 w 1218152"/>
              <a:gd name="connsiteY0" fmla="*/ 0 h 2539914"/>
              <a:gd name="connsiteX1" fmla="*/ 1218152 w 1218152"/>
              <a:gd name="connsiteY1" fmla="*/ 0 h 2539914"/>
              <a:gd name="connsiteX2" fmla="*/ 1218152 w 1218152"/>
              <a:gd name="connsiteY2" fmla="*/ 2539914 h 2539914"/>
            </a:gdLst>
            <a:ahLst/>
            <a:cxnLst>
              <a:cxn ang="0">
                <a:pos x="connsiteX0" y="connsiteY0"/>
              </a:cxn>
              <a:cxn ang="0">
                <a:pos x="connsiteX1" y="connsiteY1"/>
              </a:cxn>
              <a:cxn ang="0">
                <a:pos x="connsiteX2" y="connsiteY2"/>
              </a:cxn>
            </a:cxnLst>
            <a:rect l="l" t="t" r="r" b="b"/>
            <a:pathLst>
              <a:path w="1218152" h="2539914">
                <a:moveTo>
                  <a:pt x="0" y="0"/>
                </a:moveTo>
                <a:lnTo>
                  <a:pt x="1218152" y="0"/>
                </a:lnTo>
                <a:lnTo>
                  <a:pt x="1218152" y="25399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9" name="任意多边形: 形状 8"/>
          <p:cNvSpPr/>
          <p:nvPr>
            <p:custDataLst>
              <p:tags r:id="rId7"/>
            </p:custDataLst>
          </p:nvPr>
        </p:nvSpPr>
        <p:spPr>
          <a:xfrm rot="10800000">
            <a:off x="8759429" y="0"/>
            <a:ext cx="384572" cy="1141413"/>
          </a:xfrm>
          <a:custGeom>
            <a:avLst/>
            <a:gdLst>
              <a:gd name="connsiteX0" fmla="*/ 512148 w 512148"/>
              <a:gd name="connsiteY0" fmla="*/ 1140923 h 1140923"/>
              <a:gd name="connsiteX1" fmla="*/ 0 w 512148"/>
              <a:gd name="connsiteY1" fmla="*/ 1140923 h 1140923"/>
              <a:gd name="connsiteX2" fmla="*/ 0 w 512148"/>
              <a:gd name="connsiteY2" fmla="*/ 0 h 1140923"/>
            </a:gdLst>
            <a:ahLst/>
            <a:cxnLst>
              <a:cxn ang="0">
                <a:pos x="connsiteX0" y="connsiteY0"/>
              </a:cxn>
              <a:cxn ang="0">
                <a:pos x="connsiteX1" y="connsiteY1"/>
              </a:cxn>
              <a:cxn ang="0">
                <a:pos x="connsiteX2" y="connsiteY2"/>
              </a:cxn>
            </a:cxnLst>
            <a:rect l="l" t="t" r="r" b="b"/>
            <a:pathLst>
              <a:path w="512148" h="1140923">
                <a:moveTo>
                  <a:pt x="512148" y="1140923"/>
                </a:moveTo>
                <a:lnTo>
                  <a:pt x="0" y="114092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0" name="等腰三角形 24"/>
          <p:cNvSpPr/>
          <p:nvPr>
            <p:custDataLst>
              <p:tags r:id="rId8"/>
            </p:custDataLst>
          </p:nvPr>
        </p:nvSpPr>
        <p:spPr>
          <a:xfrm rot="10800000">
            <a:off x="8540354" y="863600"/>
            <a:ext cx="507206" cy="674688"/>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1" name="等腰三角形 6"/>
          <p:cNvSpPr/>
          <p:nvPr>
            <p:custDataLst>
              <p:tags r:id="rId9"/>
            </p:custDataLst>
          </p:nvPr>
        </p:nvSpPr>
        <p:spPr>
          <a:xfrm>
            <a:off x="0" y="5688013"/>
            <a:ext cx="360760" cy="1179512"/>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等腰三角形 11"/>
          <p:cNvSpPr/>
          <p:nvPr>
            <p:custDataLst>
              <p:tags r:id="rId10"/>
            </p:custDataLst>
          </p:nvPr>
        </p:nvSpPr>
        <p:spPr>
          <a:xfrm>
            <a:off x="294085" y="5200650"/>
            <a:ext cx="507206" cy="16573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solidFill>
                <a:schemeClr val="tx1">
                  <a:lumMod val="85000"/>
                  <a:lumOff val="15000"/>
                </a:schemeClr>
              </a:solidFill>
            </a:endParaRPr>
          </a:p>
        </p:txBody>
      </p:sp>
      <p:sp>
        <p:nvSpPr>
          <p:cNvPr id="2" name="标题 1"/>
          <p:cNvSpPr>
            <a:spLocks noGrp="1"/>
          </p:cNvSpPr>
          <p:nvPr>
            <p:ph type="title"/>
            <p:custDataLst>
              <p:tags r:id="rId11"/>
            </p:custDataLst>
          </p:nvPr>
        </p:nvSpPr>
        <p:spPr>
          <a:xfrm>
            <a:off x="467916" y="406800"/>
            <a:ext cx="8208169" cy="863601"/>
          </a:xfrm>
        </p:spPr>
        <p:txBody>
          <a:bodyPr>
            <a:normAutofit/>
          </a:bodyPr>
          <a:lstStyle>
            <a:lvl1pPr>
              <a:defRPr sz="2100"/>
            </a:lvl1pPr>
          </a:lstStyle>
          <a:p>
            <a:r>
              <a:rPr lang="zh-CN" altLang="en-US" noProof="1"/>
              <a:t>单击此处编辑母版标题样式</a:t>
            </a:r>
            <a:endParaRPr lang="zh-CN" altLang="en-US" noProof="1"/>
          </a:p>
        </p:txBody>
      </p:sp>
      <p:sp>
        <p:nvSpPr>
          <p:cNvPr id="3" name="内容占位符 2"/>
          <p:cNvSpPr>
            <a:spLocks noGrp="1"/>
          </p:cNvSpPr>
          <p:nvPr>
            <p:ph idx="1"/>
            <p:custDataLst>
              <p:tags r:id="rId12"/>
            </p:custDataLst>
          </p:nvPr>
        </p:nvSpPr>
        <p:spPr>
          <a:xfrm>
            <a:off x="467916" y="1412875"/>
            <a:ext cx="8208168" cy="4895850"/>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3" name="日期占位符 3"/>
          <p:cNvSpPr>
            <a:spLocks noGrp="1"/>
          </p:cNvSpPr>
          <p:nvPr>
            <p:ph type="dt" sz="half" idx="10"/>
            <p:custDataLst>
              <p:tags r:id="rId13"/>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5" name="灯片编号占位符 5"/>
          <p:cNvSpPr>
            <a:spLocks noGrp="1"/>
          </p:cNvSpPr>
          <p:nvPr>
            <p:ph type="sldNum" sz="quarter" idx="12"/>
            <p:custDataLst>
              <p:tags r:id="rId15"/>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165E32-7668-4322-928F-B839799BA394}" type="slidenum">
              <a:rPr kumimoji="0" lang="en-US" altLang="en-US"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en-US"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任意多边形 12"/>
          <p:cNvSpPr/>
          <p:nvPr>
            <p:custDataLst>
              <p:tags r:id="rId2"/>
            </p:custDataLst>
          </p:nvPr>
        </p:nvSpPr>
        <p:spPr>
          <a:xfrm>
            <a:off x="6372225" y="0"/>
            <a:ext cx="2771775" cy="6858000"/>
          </a:xfrm>
          <a:custGeom>
            <a:avLst/>
            <a:gdLst>
              <a:gd name="connsiteX0" fmla="*/ 0 w 3695696"/>
              <a:gd name="connsiteY0" fmla="*/ 0 h 6858001"/>
              <a:gd name="connsiteX1" fmla="*/ 3695696 w 3695696"/>
              <a:gd name="connsiteY1" fmla="*/ 0 h 6858001"/>
              <a:gd name="connsiteX2" fmla="*/ 3695696 w 3695696"/>
              <a:gd name="connsiteY2" fmla="*/ 6858001 h 6858001"/>
              <a:gd name="connsiteX3" fmla="*/ 3289124 w 3695696"/>
              <a:gd name="connsiteY3" fmla="*/ 6858001 h 6858001"/>
              <a:gd name="connsiteX4" fmla="*/ 0 w 369569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696" h="6858001">
                <a:moveTo>
                  <a:pt x="0" y="0"/>
                </a:moveTo>
                <a:lnTo>
                  <a:pt x="3695696" y="0"/>
                </a:lnTo>
                <a:lnTo>
                  <a:pt x="3695696" y="6858001"/>
                </a:lnTo>
                <a:lnTo>
                  <a:pt x="3289124" y="685800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等腰三角形 4"/>
          <p:cNvSpPr/>
          <p:nvPr>
            <p:custDataLst>
              <p:tags r:id="rId3"/>
            </p:custDataLst>
          </p:nvPr>
        </p:nvSpPr>
        <p:spPr>
          <a:xfrm rot="10800000">
            <a:off x="7700963" y="0"/>
            <a:ext cx="1443038" cy="428625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等腰三角形 5"/>
          <p:cNvSpPr/>
          <p:nvPr>
            <p:custDataLst>
              <p:tags r:id="rId4"/>
            </p:custDataLst>
          </p:nvPr>
        </p:nvSpPr>
        <p:spPr>
          <a:xfrm rot="10800000">
            <a:off x="5296487" y="647700"/>
            <a:ext cx="1126331" cy="12954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7" name="等腰三角形 6"/>
          <p:cNvSpPr/>
          <p:nvPr>
            <p:custDataLst>
              <p:tags r:id="rId5"/>
            </p:custDataLst>
          </p:nvPr>
        </p:nvSpPr>
        <p:spPr>
          <a:xfrm rot="10800000">
            <a:off x="5580026" y="0"/>
            <a:ext cx="1126331" cy="1295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8" name="等腰三角形 24"/>
          <p:cNvSpPr/>
          <p:nvPr>
            <p:custDataLst>
              <p:tags r:id="rId6"/>
            </p:custDataLst>
          </p:nvPr>
        </p:nvSpPr>
        <p:spPr>
          <a:xfrm rot="10800000">
            <a:off x="7150894" y="2165350"/>
            <a:ext cx="1271588" cy="1693863"/>
          </a:xfrm>
          <a:custGeom>
            <a:avLst/>
            <a:gdLst>
              <a:gd name="connsiteX0" fmla="*/ 0 w 1695930"/>
              <a:gd name="connsiteY0" fmla="*/ 1462009 h 1462009"/>
              <a:gd name="connsiteX1" fmla="*/ 847965 w 1695930"/>
              <a:gd name="connsiteY1" fmla="*/ 0 h 1462009"/>
              <a:gd name="connsiteX2" fmla="*/ 1695930 w 1695930"/>
              <a:gd name="connsiteY2" fmla="*/ 1462009 h 1462009"/>
              <a:gd name="connsiteX3" fmla="*/ 0 w 1695930"/>
              <a:gd name="connsiteY3" fmla="*/ 1462009 h 1462009"/>
              <a:gd name="connsiteX0-1" fmla="*/ 0 w 1695930"/>
              <a:gd name="connsiteY0-2" fmla="*/ 1694237 h 1694237"/>
              <a:gd name="connsiteX1-3" fmla="*/ 862480 w 1695930"/>
              <a:gd name="connsiteY1-4" fmla="*/ 0 h 1694237"/>
              <a:gd name="connsiteX2-5" fmla="*/ 1695930 w 1695930"/>
              <a:gd name="connsiteY2-6" fmla="*/ 1694237 h 1694237"/>
              <a:gd name="connsiteX3-7" fmla="*/ 0 w 1695930"/>
              <a:gd name="connsiteY3-8" fmla="*/ 1694237 h 1694237"/>
            </a:gdLst>
            <a:ahLst/>
            <a:cxnLst>
              <a:cxn ang="0">
                <a:pos x="connsiteX0-1" y="connsiteY0-2"/>
              </a:cxn>
              <a:cxn ang="0">
                <a:pos x="connsiteX1-3" y="connsiteY1-4"/>
              </a:cxn>
              <a:cxn ang="0">
                <a:pos x="connsiteX2-5" y="connsiteY2-6"/>
              </a:cxn>
              <a:cxn ang="0">
                <a:pos x="connsiteX3-7" y="connsiteY3-8"/>
              </a:cxn>
            </a:cxnLst>
            <a:rect l="l" t="t" r="r" b="b"/>
            <a:pathLst>
              <a:path w="1695930" h="1694237">
                <a:moveTo>
                  <a:pt x="0" y="1694237"/>
                </a:moveTo>
                <a:lnTo>
                  <a:pt x="862480" y="0"/>
                </a:lnTo>
                <a:lnTo>
                  <a:pt x="1695930" y="1694237"/>
                </a:lnTo>
                <a:lnTo>
                  <a:pt x="0" y="1694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nvGrpSpPr>
          <p:cNvPr id="10" name="组合 14"/>
          <p:cNvGrpSpPr/>
          <p:nvPr>
            <p:custDataLst>
              <p:tags r:id="rId7"/>
            </p:custDataLst>
          </p:nvPr>
        </p:nvGrpSpPr>
        <p:grpSpPr bwMode="auto">
          <a:xfrm flipH="1">
            <a:off x="-234553" y="88900"/>
            <a:ext cx="2218135" cy="3230563"/>
            <a:chOff x="-313138" y="88946"/>
            <a:chExt cx="2958463" cy="3230885"/>
          </a:xfrm>
        </p:grpSpPr>
        <p:sp>
          <p:nvSpPr>
            <p:cNvPr id="11" name="任意多边形 45"/>
            <p:cNvSpPr/>
            <p:nvPr>
              <p:custDataLst>
                <p:tags r:id="rId8"/>
              </p:custDataLst>
            </p:nvPr>
          </p:nvSpPr>
          <p:spPr>
            <a:xfrm rot="746688">
              <a:off x="-313138" y="247712"/>
              <a:ext cx="2958463" cy="3072119"/>
            </a:xfrm>
            <a:custGeom>
              <a:avLst/>
              <a:gdLst>
                <a:gd name="connsiteX0" fmla="*/ 0 w 2958463"/>
                <a:gd name="connsiteY0" fmla="*/ 28269 h 3072739"/>
                <a:gd name="connsiteX1" fmla="*/ 128100 w 2958463"/>
                <a:gd name="connsiteY1" fmla="*/ 0 h 3072739"/>
                <a:gd name="connsiteX2" fmla="*/ 2958463 w 2958463"/>
                <a:gd name="connsiteY2" fmla="*/ 2912645 h 3072739"/>
                <a:gd name="connsiteX3" fmla="*/ 2958463 w 2958463"/>
                <a:gd name="connsiteY3" fmla="*/ 3072739 h 3072739"/>
                <a:gd name="connsiteX4" fmla="*/ 0 w 2958463"/>
                <a:gd name="connsiteY4" fmla="*/ 28269 h 3072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463" h="3072739">
                  <a:moveTo>
                    <a:pt x="0" y="28269"/>
                  </a:moveTo>
                  <a:lnTo>
                    <a:pt x="128100" y="0"/>
                  </a:lnTo>
                  <a:lnTo>
                    <a:pt x="2958463" y="2912645"/>
                  </a:lnTo>
                  <a:lnTo>
                    <a:pt x="2958463" y="3072739"/>
                  </a:lnTo>
                  <a:lnTo>
                    <a:pt x="0" y="282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12" name="任意多边形 46"/>
            <p:cNvSpPr/>
            <p:nvPr>
              <p:custDataLst>
                <p:tags r:id="rId9"/>
              </p:custDataLst>
            </p:nvPr>
          </p:nvSpPr>
          <p:spPr>
            <a:xfrm rot="746688">
              <a:off x="196613" y="88946"/>
              <a:ext cx="1305344" cy="1371737"/>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grpSp>
      <p:sp>
        <p:nvSpPr>
          <p:cNvPr id="2" name="标题 1"/>
          <p:cNvSpPr>
            <a:spLocks noGrp="1"/>
          </p:cNvSpPr>
          <p:nvPr>
            <p:ph type="title" hasCustomPrompt="1"/>
            <p:custDataLst>
              <p:tags r:id="rId10"/>
            </p:custDataLst>
          </p:nvPr>
        </p:nvSpPr>
        <p:spPr>
          <a:xfrm>
            <a:off x="1413212" y="3414578"/>
            <a:ext cx="3762851" cy="863174"/>
          </a:xfrm>
        </p:spPr>
        <p:txBody>
          <a:bodyPr anchor="b">
            <a:normAutofit/>
          </a:bodyPr>
          <a:lstStyle>
            <a:lvl1pPr>
              <a:defRPr sz="2700"/>
            </a:lvl1pPr>
          </a:lstStyle>
          <a:p>
            <a:r>
              <a:rPr lang="zh-CN" altLang="en-US" noProof="1"/>
              <a:t>单击此处编辑标题</a:t>
            </a:r>
            <a:endParaRPr lang="zh-CN" altLang="en-US" noProof="1"/>
          </a:p>
        </p:txBody>
      </p:sp>
      <p:sp>
        <p:nvSpPr>
          <p:cNvPr id="3" name="文本占位符 2"/>
          <p:cNvSpPr>
            <a:spLocks noGrp="1"/>
          </p:cNvSpPr>
          <p:nvPr>
            <p:ph type="body" idx="1"/>
            <p:custDataLst>
              <p:tags r:id="rId11"/>
            </p:custDataLst>
          </p:nvPr>
        </p:nvSpPr>
        <p:spPr>
          <a:xfrm>
            <a:off x="1413211" y="4332272"/>
            <a:ext cx="3762851" cy="1112226"/>
          </a:xfrm>
        </p:spPr>
        <p:txBody>
          <a:bodyPr>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13" name="日期占位符 3"/>
          <p:cNvSpPr>
            <a:spLocks noGrp="1"/>
          </p:cNvSpPr>
          <p:nvPr>
            <p:ph type="dt" sz="half" idx="10"/>
            <p:custDataLst>
              <p:tags r:id="rId12"/>
            </p:custDataLst>
          </p:nvPr>
        </p:nvSpPr>
        <p:spPr/>
        <p:txBody>
          <a:bodyPr/>
          <a:lstStyle>
            <a:lvl1pPr>
              <a:defRPr/>
            </a:lvl1pPr>
          </a:lstStyle>
          <a:p>
            <a:fld id="{760FBDFE-C587-4B4C-A407-44438C67B59E}" type="datetimeFigureOut">
              <a:rPr lang="zh-CN" altLang="en-US"/>
            </a:fld>
            <a:endParaRPr lang="zh-CN" altLang="en-US"/>
          </a:p>
        </p:txBody>
      </p:sp>
      <p:sp>
        <p:nvSpPr>
          <p:cNvPr id="14" name="页脚占位符 4"/>
          <p:cNvSpPr>
            <a:spLocks noGrp="1"/>
          </p:cNvSpPr>
          <p:nvPr>
            <p:ph type="ftr" sz="quarter" idx="11"/>
            <p:custDataLst>
              <p:tags r:id="rId13"/>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5" name="灯片编号占位符 5"/>
          <p:cNvSpPr>
            <a:spLocks noGrp="1"/>
          </p:cNvSpPr>
          <p:nvPr>
            <p:ph type="sldNum" sz="quarter" idx="12"/>
            <p:custDataLst>
              <p:tags r:id="rId14"/>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0A35DAE-3323-45EF-9F05-161484C2F6F3}" type="slidenum">
              <a:rPr kumimoji="0" lang="en-US" altLang="en-US"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en-US"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pic>
        <p:nvPicPr>
          <p:cNvPr id="17" name="图片 16"/>
          <p:cNvPicPr>
            <a:picLocks noChangeAspect="1"/>
          </p:cNvPicPr>
          <p:nvPr>
            <p:custDataLst>
              <p:tags r:id="rId15"/>
            </p:custDataLst>
          </p:nvPr>
        </p:nvPicPr>
        <p:blipFill>
          <a:blip r:embed="rId16" cstate="email">
            <a:extLst>
              <a:ext uri="{BEBA8EAE-BF5A-486C-A8C5-ECC9F3942E4B}">
                <a14:imgProps xmlns:a14="http://schemas.microsoft.com/office/drawing/2010/main">
                  <a14:imgLayer r:embed="rId17">
                    <a14:imgEffect>
                      <a14:colorTemperature colorTemp="4700"/>
                    </a14:imgEffect>
                  </a14:imgLayer>
                </a14:imgProps>
              </a:ext>
            </a:extLst>
          </a:blip>
          <a:srcRect/>
          <a:stretch>
            <a:fillRect/>
          </a:stretch>
        </p:blipFill>
        <p:spPr>
          <a:xfrm>
            <a:off x="5289560" y="409574"/>
            <a:ext cx="3565354" cy="6456590"/>
          </a:xfrm>
          <a:custGeom>
            <a:avLst/>
            <a:gdLst>
              <a:gd name="connsiteX0" fmla="*/ 1645443 w 4753805"/>
              <a:gd name="connsiteY0" fmla="*/ 0 h 6456590"/>
              <a:gd name="connsiteX1" fmla="*/ 2993011 w 4753805"/>
              <a:gd name="connsiteY1" fmla="*/ 2807919 h 6456590"/>
              <a:gd name="connsiteX2" fmla="*/ 2995875 w 4753805"/>
              <a:gd name="connsiteY2" fmla="*/ 2807919 h 6456590"/>
              <a:gd name="connsiteX3" fmla="*/ 4753805 w 4753805"/>
              <a:gd name="connsiteY3" fmla="*/ 6456590 h 6456590"/>
              <a:gd name="connsiteX4" fmla="*/ 1757930 w 4753805"/>
              <a:gd name="connsiteY4" fmla="*/ 6456590 h 6456590"/>
              <a:gd name="connsiteX5" fmla="*/ 0 w 4753805"/>
              <a:gd name="connsiteY5" fmla="*/ 2807919 h 6456590"/>
              <a:gd name="connsiteX6" fmla="*/ 4790 w 4753805"/>
              <a:gd name="connsiteY6" fmla="*/ 2807919 h 645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3805" h="6456590">
                <a:moveTo>
                  <a:pt x="1645443" y="0"/>
                </a:moveTo>
                <a:lnTo>
                  <a:pt x="2993011" y="2807919"/>
                </a:lnTo>
                <a:lnTo>
                  <a:pt x="2995875" y="2807919"/>
                </a:lnTo>
                <a:lnTo>
                  <a:pt x="4753805" y="6456590"/>
                </a:lnTo>
                <a:lnTo>
                  <a:pt x="1757930" y="6456590"/>
                </a:lnTo>
                <a:lnTo>
                  <a:pt x="0" y="2807919"/>
                </a:lnTo>
                <a:lnTo>
                  <a:pt x="4790" y="2807919"/>
                </a:lnTo>
                <a:close/>
              </a:path>
            </a:pathLst>
          </a:cu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a:noAutofit/>
          </a:bodyPr>
          <a:lstStyle>
            <a:lvl1pPr>
              <a:defRPr sz="1200">
                <a:latin typeface="微软雅黑" panose="020B0503020204020204" charset="-122"/>
                <a:ea typeface="微软雅黑" panose="020B0503020204020204" charset="-122"/>
              </a:defRPr>
            </a:lvl1pPr>
            <a:lvl2pPr>
              <a:defRPr sz="1200">
                <a:latin typeface="微软雅黑" panose="020B0503020204020204" charset="-122"/>
                <a:ea typeface="微软雅黑" panose="020B0503020204020204" charset="-122"/>
              </a:defRPr>
            </a:lvl2pPr>
            <a:lvl3pPr>
              <a:defRPr sz="1200">
                <a:latin typeface="微软雅黑" panose="020B0503020204020204" charset="-122"/>
                <a:ea typeface="微软雅黑" panose="020B0503020204020204" charset="-122"/>
              </a:defRPr>
            </a:lvl3pPr>
            <a:lvl4pPr>
              <a:defRPr sz="1200">
                <a:latin typeface="微软雅黑" panose="020B0503020204020204" charset="-122"/>
                <a:ea typeface="微软雅黑" panose="020B0503020204020204" charset="-122"/>
              </a:defRPr>
            </a:lvl4pPr>
            <a:lvl5pPr>
              <a:defRPr sz="1200">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7" name="灯片编号占位符 5"/>
          <p:cNvSpPr>
            <a:spLocks noGrp="1"/>
          </p:cNvSpPr>
          <p:nvPr>
            <p:ph type="sldNum" sz="quarter" idx="12"/>
            <p:custDataLst>
              <p:tags r:id="rId7"/>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0897C05-FC87-47F2-B9DC-99299EA4FABC}" type="slidenum">
              <a:rPr kumimoji="0" lang="en-US" altLang="en-US"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en-US"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单击此处编辑文本</a:t>
            </a:r>
            <a:endParaRPr lang="zh-CN" altLang="en-US" noProof="1"/>
          </a:p>
        </p:txBody>
      </p:sp>
      <p:sp>
        <p:nvSpPr>
          <p:cNvPr id="4" name="内容占位符 3"/>
          <p:cNvSpPr>
            <a:spLocks noGrp="1"/>
          </p:cNvSpPr>
          <p:nvPr>
            <p:ph sz="half" idx="2"/>
            <p:custDataLst>
              <p:tags r:id="rId4"/>
            </p:custDataLst>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noProof="1">
                <a:sym typeface="+mn-ea"/>
              </a:rPr>
              <a:t>单击此处编辑文本</a:t>
            </a:r>
            <a:endParaRPr noProof="1">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9" name="灯片编号占位符 5"/>
          <p:cNvSpPr>
            <a:spLocks noGrp="1"/>
          </p:cNvSpPr>
          <p:nvPr>
            <p:ph type="sldNum" sz="quarter" idx="12"/>
            <p:custDataLst>
              <p:tags r:id="rId9"/>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D93AD9-B261-431A-94DF-370BECFFC537}" type="slidenum">
              <a:rPr kumimoji="0" lang="en-US" altLang="en-US"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en-US"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5" name="灯片编号占位符 5"/>
          <p:cNvSpPr>
            <a:spLocks noGrp="1"/>
          </p:cNvSpPr>
          <p:nvPr>
            <p:ph type="sldNum" sz="quarter" idx="12"/>
            <p:custDataLst>
              <p:tags r:id="rId5"/>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04E58F-5F50-49CE-B3C1-151893D2EAAF}" type="slidenum">
              <a:rPr kumimoji="0" lang="en-US" altLang="en-US"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en-US"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任意多边形 46"/>
          <p:cNvSpPr/>
          <p:nvPr>
            <p:custDataLst>
              <p:tags r:id="rId2"/>
            </p:custDataLst>
          </p:nvPr>
        </p:nvSpPr>
        <p:spPr>
          <a:xfrm rot="746688">
            <a:off x="8667750" y="5489575"/>
            <a:ext cx="533400" cy="747713"/>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3" name="任意多边形 46"/>
          <p:cNvSpPr/>
          <p:nvPr>
            <p:custDataLst>
              <p:tags r:id="rId3"/>
            </p:custDataLst>
          </p:nvPr>
        </p:nvSpPr>
        <p:spPr>
          <a:xfrm rot="746688">
            <a:off x="-58341" y="722313"/>
            <a:ext cx="53340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4" name="任意多边形 46"/>
          <p:cNvSpPr/>
          <p:nvPr>
            <p:custDataLst>
              <p:tags r:id="rId4"/>
            </p:custDataLst>
          </p:nvPr>
        </p:nvSpPr>
        <p:spPr>
          <a:xfrm rot="746688">
            <a:off x="-41672" y="68263"/>
            <a:ext cx="534591"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5" name="任意多边形 46"/>
          <p:cNvSpPr/>
          <p:nvPr>
            <p:custDataLst>
              <p:tags r:id="rId5"/>
            </p:custDataLst>
          </p:nvPr>
        </p:nvSpPr>
        <p:spPr>
          <a:xfrm rot="746688">
            <a:off x="8664179" y="6053138"/>
            <a:ext cx="533400" cy="747712"/>
          </a:xfrm>
          <a:custGeom>
            <a:avLst/>
            <a:gdLst>
              <a:gd name="connsiteX0" fmla="*/ 0 w 1305254"/>
              <a:gd name="connsiteY0" fmla="*/ 28270 h 1371469"/>
              <a:gd name="connsiteX1" fmla="*/ 128101 w 1305254"/>
              <a:gd name="connsiteY1" fmla="*/ 0 h 1371469"/>
              <a:gd name="connsiteX2" fmla="*/ 1305254 w 1305254"/>
              <a:gd name="connsiteY2" fmla="*/ 1211374 h 1371469"/>
              <a:gd name="connsiteX3" fmla="*/ 1305253 w 1305254"/>
              <a:gd name="connsiteY3" fmla="*/ 1371469 h 1371469"/>
              <a:gd name="connsiteX4" fmla="*/ 0 w 1305254"/>
              <a:gd name="connsiteY4" fmla="*/ 28270 h 1371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254" h="1371469">
                <a:moveTo>
                  <a:pt x="0" y="28270"/>
                </a:moveTo>
                <a:lnTo>
                  <a:pt x="128101" y="0"/>
                </a:lnTo>
                <a:lnTo>
                  <a:pt x="1305254" y="1211374"/>
                </a:lnTo>
                <a:lnTo>
                  <a:pt x="1305253" y="1371469"/>
                </a:lnTo>
                <a:lnTo>
                  <a:pt x="0" y="2827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800" noProof="1"/>
          </a:p>
        </p:txBody>
      </p:sp>
      <p:sp>
        <p:nvSpPr>
          <p:cNvPr id="6" name="日期占位符 1"/>
          <p:cNvSpPr>
            <a:spLocks noGrp="1"/>
          </p:cNvSpPr>
          <p:nvPr>
            <p:ph type="dt" sz="half" idx="10"/>
            <p:custDataLst>
              <p:tags r:id="rId6"/>
            </p:custDataLst>
          </p:nvPr>
        </p:nvSpPr>
        <p:spPr/>
        <p:txBody>
          <a:bodyPr/>
          <a:lstStyle>
            <a:lvl1pPr>
              <a:defRPr/>
            </a:lvl1pPr>
          </a:lstStyle>
          <a:p>
            <a:fld id="{760FBDFE-C587-4B4C-A407-44438C67B59E}" type="datetimeFigureOut">
              <a:rPr lang="zh-CN" altLang="en-US"/>
            </a:fld>
            <a:endParaRPr lang="zh-CN" altLang="en-US"/>
          </a:p>
        </p:txBody>
      </p:sp>
      <p:sp>
        <p:nvSpPr>
          <p:cNvPr id="7" name="页脚占位符 2"/>
          <p:cNvSpPr>
            <a:spLocks noGrp="1"/>
          </p:cNvSpPr>
          <p:nvPr>
            <p:ph type="ftr" sz="quarter" idx="11"/>
            <p:custDataLst>
              <p:tags r:id="rId7"/>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8" name="灯片编号占位符 3"/>
          <p:cNvSpPr>
            <a:spLocks noGrp="1"/>
          </p:cNvSpPr>
          <p:nvPr>
            <p:ph type="sldNum" sz="quarter" idx="12"/>
            <p:custDataLst>
              <p:tags r:id="rId8"/>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00C27EF-A601-4F4B-B749-0054612FA1F8}" type="slidenum">
              <a:rPr kumimoji="0" lang="en-US" altLang="en-US"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en-US"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lang="zh-CN" altLang="en-US" noProof="1"/>
              <a:t>单击此处</a:t>
            </a:r>
            <a:r>
              <a:rPr lang="zh-CN" altLang="en-US" dirty="0">
                <a:sym typeface="+mn-ea"/>
              </a:rPr>
              <a:t>编辑母版文本样式</a:t>
            </a:r>
            <a:endParaRPr lang="zh-CN" altLang="en-US" dirty="0">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78A57EDF-701D-441D-97E4-3F263CC8DB93}" type="slidenum">
              <a:rPr lang="zh-CN" altLang="en-US"/>
            </a:fld>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a:t>
            </a:r>
            <a:r>
              <a:rPr lang="zh-CN" altLang="en-US" dirty="0">
                <a:sym typeface="+mn-ea"/>
              </a:rPr>
              <a:t>编辑母版文本样式</a:t>
            </a:r>
            <a:endParaRPr lang="zh-CN" altLang="en-US" dirty="0">
              <a:sym typeface="+mn-ea"/>
            </a:endParaRPr>
          </a:p>
          <a:p>
            <a:pPr lvl="1"/>
            <a:r>
              <a:rPr lang="zh-CN" altLang="en-US" dirty="0">
                <a:sym typeface="+mn-ea"/>
              </a:rPr>
              <a:t>第二级</a:t>
            </a:r>
            <a:endParaRPr lang="zh-CN" altLang="en-US" dirty="0">
              <a:sym typeface="+mn-ea"/>
            </a:endParaRPr>
          </a:p>
          <a:p>
            <a:pPr lvl="2"/>
            <a:r>
              <a:rPr lang="zh-CN" altLang="en-US" dirty="0">
                <a:sym typeface="+mn-ea"/>
              </a:rPr>
              <a:t>第三级</a:t>
            </a:r>
            <a:endParaRPr lang="zh-CN" altLang="en-US" dirty="0">
              <a:sym typeface="+mn-ea"/>
            </a:endParaRPr>
          </a:p>
          <a:p>
            <a:pPr lvl="3"/>
            <a:r>
              <a:rPr lang="zh-CN" altLang="en-US" dirty="0">
                <a:sym typeface="+mn-ea"/>
              </a:rPr>
              <a:t>第四级</a:t>
            </a:r>
            <a:endParaRPr lang="zh-CN" altLang="en-US" dirty="0">
              <a:sym typeface="+mn-ea"/>
            </a:endParaRPr>
          </a:p>
          <a:p>
            <a:pPr lvl="4"/>
            <a:r>
              <a:rPr lang="zh-CN" altLang="en-US" dirty="0">
                <a:sym typeface="+mn-ea"/>
              </a:rPr>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6" name="灯片编号占位符 5"/>
          <p:cNvSpPr>
            <a:spLocks noGrp="1"/>
          </p:cNvSpPr>
          <p:nvPr>
            <p:ph type="sldNum" sz="quarter" idx="12"/>
            <p:custDataLst>
              <p:tags r:id="rId6"/>
            </p:custDataLst>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49538CD-754F-4ECC-AA66-E32DC77A29B9}" type="slidenum">
              <a:rPr kumimoji="0" lang="en-US" altLang="en-US"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en-US"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105.xml"/><Relationship Id="rId17" Type="http://schemas.openxmlformats.org/officeDocument/2006/relationships/tags" Target="../tags/tag104.xml"/><Relationship Id="rId16" Type="http://schemas.openxmlformats.org/officeDocument/2006/relationships/tags" Target="../tags/tag10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502444"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4"/>
            </p:custDataLst>
          </p:nvPr>
        </p:nvSpPr>
        <p:spPr bwMode="auto">
          <a:xfrm>
            <a:off x="502444"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5"/>
            </p:custDataLst>
          </p:nvPr>
        </p:nvSpPr>
        <p:spPr>
          <a:xfrm>
            <a:off x="659606" y="6350000"/>
            <a:ext cx="2025254" cy="315913"/>
          </a:xfrm>
          <a:prstGeom prst="rect">
            <a:avLst/>
          </a:prstGeom>
        </p:spPr>
        <p:txBody>
          <a:bodyPr vert="horz" lIns="91440" tIns="45720" rIns="91440" bIns="45720" rtlCol="0" anchor="ctr">
            <a:normAutofit/>
          </a:bodyPr>
          <a:lstStyle>
            <a:lvl1pPr algn="l">
              <a:defRPr sz="900" noProof="1" smtClean="0">
                <a:solidFill>
                  <a:schemeClr val="tx1">
                    <a:tint val="75000"/>
                  </a:schemeClr>
                </a:solidFill>
                <a:ea typeface="微软雅黑" panose="020B0503020204020204" charset="-122"/>
              </a:defRPr>
            </a:lvl1pPr>
          </a:lstStyle>
          <a:p>
            <a:fld id="{760FBDFE-C587-4B4C-A407-44438C67B59E}" type="datetimeFigureOut">
              <a:rPr lang="zh-CN" altLang="en-US"/>
            </a:fld>
            <a:endParaRPr lang="zh-CN" altLang="en-US">
              <a:ea typeface="微软雅黑" panose="020B0503020204020204" charset="-122"/>
            </a:endParaRPr>
          </a:p>
        </p:txBody>
      </p:sp>
      <p:sp>
        <p:nvSpPr>
          <p:cNvPr id="5" name="页脚占位符 4"/>
          <p:cNvSpPr>
            <a:spLocks noGrp="1"/>
          </p:cNvSpPr>
          <p:nvPr>
            <p:ph type="ftr" sz="quarter" idx="3"/>
            <p:custDataLst>
              <p:tags r:id="rId16"/>
            </p:custDataLst>
          </p:nvPr>
        </p:nvSpPr>
        <p:spPr>
          <a:xfrm>
            <a:off x="3087291" y="6350000"/>
            <a:ext cx="2969419" cy="315913"/>
          </a:xfrm>
          <a:prstGeom prst="rect">
            <a:avLst/>
          </a:prstGeom>
        </p:spPr>
        <p:txBody>
          <a:bodyPr vert="horz" lIns="91440" tIns="45720" rIns="91440" bIns="45720" rtlCol="0" anchor="ctr">
            <a:normAutofit/>
          </a:bodyPr>
          <a:lstStyle>
            <a:lvl1pPr algn="ctr">
              <a:defRPr sz="900" noProof="1" dirty="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rPr>
              <a:t>(McGraw-Hill 2014). Slides copyright 2014 by Roger Pressman. </a:t>
            </a:r>
            <a:endParaRPr kumimoji="0" lang="en-US" sz="10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6" name="灯片编号占位符 5"/>
          <p:cNvSpPr>
            <a:spLocks noGrp="1"/>
          </p:cNvSpPr>
          <p:nvPr>
            <p:ph type="sldNum" sz="quarter" idx="4"/>
            <p:custDataLst>
              <p:tags r:id="rId17"/>
            </p:custDataLst>
          </p:nvPr>
        </p:nvSpPr>
        <p:spPr>
          <a:xfrm>
            <a:off x="6457950" y="6350000"/>
            <a:ext cx="2025254" cy="315913"/>
          </a:xfrm>
          <a:prstGeom prst="rect">
            <a:avLst/>
          </a:prstGeom>
        </p:spPr>
        <p:txBody>
          <a:bodyPr vert="horz" lIns="91440" tIns="45720" rIns="91440" bIns="45720" rtlCol="0" anchor="ctr">
            <a:normAutofit/>
          </a:bodyPr>
          <a:lstStyle>
            <a:lvl1pPr algn="r">
              <a:defRPr sz="900" noProof="1" smtClean="0">
                <a:solidFill>
                  <a:schemeClr val="tx1">
                    <a:tint val="75000"/>
                  </a:schemeClr>
                </a:solidFill>
                <a:ea typeface="微软雅黑" panose="020B0503020204020204"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6AEBA2F-4484-4802-9399-C4280C0D09EC}" type="slidenum">
              <a:rPr kumimoji="0" lang="en-US" altLang="en-US"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rPr>
            </a:fld>
            <a:endParaRPr kumimoji="0" lang="en-US" altLang="en-US" sz="10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00"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panose="020B0503020204020204" charset="-122"/>
          <a:ea typeface="微软雅黑" panose="020B0503020204020204" charset="-122"/>
          <a:cs typeface="+mj-cs"/>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8.wmf"/><Relationship Id="rId7" Type="http://schemas.openxmlformats.org/officeDocument/2006/relationships/oleObject" Target="../embeddings/oleObject5.bin"/><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wmf"/><Relationship Id="rId3" Type="http://schemas.openxmlformats.org/officeDocument/2006/relationships/oleObject" Target="../embeddings/oleObject3.bin"/><Relationship Id="rId2" Type="http://schemas.openxmlformats.org/officeDocument/2006/relationships/image" Target="../media/image5.emf"/><Relationship Id="rId18" Type="http://schemas.openxmlformats.org/officeDocument/2006/relationships/vmlDrawing" Target="../drawings/vmlDrawing2.vml"/><Relationship Id="rId17" Type="http://schemas.openxmlformats.org/officeDocument/2006/relationships/slideLayout" Target="../slideLayouts/slideLayout2.xml"/><Relationship Id="rId16" Type="http://schemas.openxmlformats.org/officeDocument/2006/relationships/image" Target="../media/image12.wmf"/><Relationship Id="rId15" Type="http://schemas.openxmlformats.org/officeDocument/2006/relationships/oleObject" Target="../embeddings/oleObject9.bin"/><Relationship Id="rId14" Type="http://schemas.openxmlformats.org/officeDocument/2006/relationships/image" Target="../media/image11.wmf"/><Relationship Id="rId13" Type="http://schemas.openxmlformats.org/officeDocument/2006/relationships/oleObject" Target="../embeddings/oleObject8.bin"/><Relationship Id="rId12" Type="http://schemas.openxmlformats.org/officeDocument/2006/relationships/image" Target="../media/image10.wmf"/><Relationship Id="rId11" Type="http://schemas.openxmlformats.org/officeDocument/2006/relationships/oleObject" Target="../embeddings/oleObject7.bin"/><Relationship Id="rId10" Type="http://schemas.openxmlformats.org/officeDocument/2006/relationships/image" Target="../media/image9.wmf"/><Relationship Id="rId1"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2.xml"/><Relationship Id="rId2" Type="http://schemas.openxmlformats.org/officeDocument/2006/relationships/image" Target="../media/image14.wmf"/><Relationship Id="rId1"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14340" name="Rectangle 2"/>
          <p:cNvSpPr>
            <a:spLocks noGrp="1"/>
          </p:cNvSpPr>
          <p:nvPr>
            <p:ph type="title"/>
          </p:nvPr>
        </p:nvSpPr>
        <p:spPr>
          <a:xfrm>
            <a:off x="1202391" y="2429693"/>
            <a:ext cx="3762851" cy="863174"/>
          </a:xfrm>
        </p:spPr>
        <p:txBody>
          <a:bodyPr vert="horz" wrap="square" lIns="91440" tIns="45720" rIns="91440" bIns="45720" anchor="b"/>
          <a:p>
            <a:pPr algn="ctr" eaLnBrk="1" hangingPunct="1"/>
            <a:r>
              <a:rPr lang="zh-CN" altLang="en-US" sz="3600" dirty="0">
                <a:ea typeface="宋体" panose="02010600030101010101" pitchFamily="2" charset="-122"/>
              </a:rPr>
              <a:t>第</a:t>
            </a:r>
            <a:r>
              <a:rPr lang="en-US" altLang="zh-CN" sz="3600" dirty="0">
                <a:ea typeface="宋体" panose="02010600030101010101" pitchFamily="2" charset="-122"/>
              </a:rPr>
              <a:t>32</a:t>
            </a:r>
            <a:r>
              <a:rPr lang="zh-CN" altLang="en-US" sz="3600" dirty="0">
                <a:ea typeface="宋体" panose="02010600030101010101" pitchFamily="2" charset="-122"/>
              </a:rPr>
              <a:t>章</a:t>
            </a:r>
            <a:endParaRPr lang="zh-CN" altLang="en-US" sz="3600" dirty="0">
              <a:ea typeface="宋体" panose="02010600030101010101" pitchFamily="2" charset="-122"/>
            </a:endParaRPr>
          </a:p>
        </p:txBody>
      </p:sp>
      <p:sp>
        <p:nvSpPr>
          <p:cNvPr id="14341" name="Rectangle 3"/>
          <p:cNvSpPr>
            <a:spLocks noGrp="1"/>
          </p:cNvSpPr>
          <p:nvPr>
            <p:ph type="body" idx="1"/>
          </p:nvPr>
        </p:nvSpPr>
        <p:spPr>
          <a:xfrm>
            <a:off x="1084580" y="3736340"/>
            <a:ext cx="4123690" cy="1112520"/>
          </a:xfrm>
        </p:spPr>
        <p:txBody>
          <a:bodyPr vert="horz" wrap="square" lIns="91440" tIns="45720" rIns="91440" bIns="45720" anchor="t">
            <a:noAutofit/>
          </a:bodyPr>
          <a:p>
            <a:pPr eaLnBrk="1" hangingPunct="1"/>
            <a:r>
              <a:rPr lang="en-US" altLang="zh-CN" sz="3200" b="1" dirty="0">
                <a:solidFill>
                  <a:schemeClr val="folHlink"/>
                </a:solidFill>
                <a:ea typeface="宋体" panose="02010600030101010101" pitchFamily="2" charset="-122"/>
              </a:rPr>
              <a:t>过程</a:t>
            </a:r>
            <a:r>
              <a:rPr lang="en-US" altLang="zh-CN" sz="3200" b="1" dirty="0">
                <a:solidFill>
                  <a:schemeClr val="folHlink"/>
                </a:solidFill>
                <a:ea typeface="宋体" panose="02010600030101010101" pitchFamily="2" charset="-122"/>
                <a:sym typeface="Arial" panose="020B0604020202020204" pitchFamily="34" charset="0"/>
              </a:rPr>
              <a:t>度量</a:t>
            </a:r>
            <a:r>
              <a:rPr lang="en-US" altLang="zh-CN" sz="3200" b="1" dirty="0">
                <a:solidFill>
                  <a:schemeClr val="folHlink"/>
                </a:solidFill>
                <a:ea typeface="宋体" panose="02010600030101010101" pitchFamily="2" charset="-122"/>
              </a:rPr>
              <a:t>和项目度量</a:t>
            </a:r>
            <a:endParaRPr lang="en-US" altLang="zh-CN" sz="3200" b="1" dirty="0">
              <a:solidFill>
                <a:schemeClr val="folHlink"/>
              </a:solidFill>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24580" name="Rectangle 2"/>
          <p:cNvSpPr>
            <a:spLocks noGrp="1"/>
          </p:cNvSpPr>
          <p:nvPr>
            <p:ph type="title"/>
          </p:nvPr>
        </p:nvSpPr>
        <p:spPr>
          <a:xfrm>
            <a:off x="467916" y="406800"/>
            <a:ext cx="8208169" cy="604520"/>
          </a:xfrm>
        </p:spPr>
        <p:txBody>
          <a:bodyPr vert="horz" wrap="square" lIns="63500" tIns="25400" rIns="63500" bIns="25400" anchor="t">
            <a:spAutoFit/>
          </a:bodyPr>
          <a:p>
            <a:pPr eaLnBrk="1" hangingPunct="1"/>
            <a:r>
              <a:rPr lang="en-US" altLang="zh-CN" sz="3600" dirty="0">
                <a:ea typeface="宋体" panose="02010600030101010101" pitchFamily="2" charset="-122"/>
              </a:rPr>
              <a:t>度量准则</a:t>
            </a:r>
            <a:endParaRPr lang="en-US" altLang="zh-CN" sz="3600" dirty="0">
              <a:ea typeface="宋体" panose="02010600030101010101" pitchFamily="2" charset="-122"/>
            </a:endParaRPr>
          </a:p>
        </p:txBody>
      </p:sp>
      <p:sp>
        <p:nvSpPr>
          <p:cNvPr id="24581" name="Rectangle 3"/>
          <p:cNvSpPr>
            <a:spLocks noGrp="1"/>
          </p:cNvSpPr>
          <p:nvPr>
            <p:ph idx="1"/>
          </p:nvPr>
        </p:nvSpPr>
        <p:spPr/>
        <p:txBody>
          <a:bodyPr vert="horz" wrap="square" lIns="90487" tIns="44450" rIns="90487" bIns="44450" anchor="t"/>
          <a:p>
            <a:pPr eaLnBrk="1" hangingPunct="1"/>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解释</a:t>
            </a:r>
            <a:r>
              <a:rPr lang="zh-CN" altLang="zh-CN" sz="1800" dirty="0">
                <a:ea typeface="宋体" panose="02010600030101010101" pitchFamily="2" charset="-122"/>
              </a:rPr>
              <a:t>度量数据时使用常识，并考虑组织的敏感性。</a:t>
            </a:r>
            <a:endParaRPr lang="en-US" altLang="zh-CN" sz="1800" dirty="0">
              <a:ea typeface="宋体" panose="02010600030101010101" pitchFamily="2" charset="-122"/>
            </a:endParaRPr>
          </a:p>
          <a:p>
            <a:r>
              <a:rPr lang="zh-CN" altLang="zh-CN" sz="1800" dirty="0">
                <a:ea typeface="宋体" panose="02010600030101010101" pitchFamily="2" charset="-122"/>
              </a:rPr>
              <a:t>向收集测量和度量的个人及团队定期提供</a:t>
            </a:r>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反馈</a:t>
            </a:r>
            <a:r>
              <a:rPr lang="zh-CN" altLang="zh-CN" sz="1800" dirty="0">
                <a:ea typeface="宋体" panose="02010600030101010101" pitchFamily="2" charset="-122"/>
              </a:rPr>
              <a:t>。</a:t>
            </a:r>
            <a:endParaRPr lang="zh-CN" altLang="zh-CN" sz="1800" dirty="0">
              <a:ea typeface="宋体" panose="02010600030101010101" pitchFamily="2" charset="-122"/>
            </a:endParaRPr>
          </a:p>
          <a:p>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不要</a:t>
            </a:r>
            <a:r>
              <a:rPr lang="zh-CN" altLang="zh-CN" sz="1800" dirty="0">
                <a:ea typeface="宋体" panose="02010600030101010101" pitchFamily="2" charset="-122"/>
              </a:rPr>
              <a:t>使用度量去</a:t>
            </a:r>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评价个人</a:t>
            </a:r>
            <a:r>
              <a:rPr lang="zh-CN" altLang="zh-CN" sz="1800" dirty="0">
                <a:ea typeface="宋体" panose="02010600030101010101" pitchFamily="2" charset="-122"/>
              </a:rPr>
              <a:t>。</a:t>
            </a:r>
            <a:endParaRPr lang="zh-CN" altLang="zh-CN" sz="1800" dirty="0">
              <a:ea typeface="宋体" panose="02010600030101010101" pitchFamily="2" charset="-122"/>
            </a:endParaRPr>
          </a:p>
          <a:p>
            <a:pPr eaLnBrk="1" hangingPunct="1"/>
            <a:r>
              <a:rPr lang="zh-CN" altLang="zh-CN" sz="1800" dirty="0">
                <a:ea typeface="宋体" panose="02010600030101010101" pitchFamily="2" charset="-122"/>
              </a:rPr>
              <a:t>与开发者和团队一起</a:t>
            </a:r>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设定</a:t>
            </a:r>
            <a:r>
              <a:rPr lang="zh-CN" altLang="zh-CN" sz="1800" dirty="0">
                <a:ea typeface="宋体" panose="02010600030101010101" pitchFamily="2" charset="-122"/>
              </a:rPr>
              <a:t>清晰的目标，并确定为达到这些目标需要使用的度量。</a:t>
            </a:r>
            <a:endParaRPr lang="en-US" altLang="zh-CN" sz="1800" dirty="0">
              <a:ea typeface="宋体" panose="02010600030101010101" pitchFamily="2" charset="-122"/>
            </a:endParaRPr>
          </a:p>
          <a:p>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不要</a:t>
            </a:r>
            <a:r>
              <a:rPr lang="zh-CN" altLang="zh-CN" sz="1800" dirty="0">
                <a:ea typeface="宋体" panose="02010600030101010101" pitchFamily="2" charset="-122"/>
              </a:rPr>
              <a:t>用度量去</a:t>
            </a:r>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威胁个人或团队</a:t>
            </a:r>
            <a:r>
              <a:rPr lang="zh-CN" altLang="zh-CN" sz="1800" dirty="0">
                <a:ea typeface="宋体" panose="02010600030101010101" pitchFamily="2" charset="-122"/>
              </a:rPr>
              <a:t>。</a:t>
            </a:r>
            <a:endParaRPr lang="zh-CN" altLang="zh-CN" sz="1800" dirty="0">
              <a:ea typeface="宋体" panose="02010600030101010101" pitchFamily="2" charset="-122"/>
            </a:endParaRPr>
          </a:p>
          <a:p>
            <a:r>
              <a:rPr lang="zh-CN" altLang="zh-CN" sz="1800" dirty="0">
                <a:ea typeface="宋体" panose="02010600030101010101" pitchFamily="2" charset="-122"/>
              </a:rPr>
              <a:t>指出问题区域的</a:t>
            </a:r>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度量数据</a:t>
            </a:r>
            <a:r>
              <a:rPr lang="zh-CN" altLang="zh-CN" sz="1800" dirty="0">
                <a:ea typeface="宋体" panose="02010600030101010101" pitchFamily="2" charset="-122"/>
              </a:rPr>
              <a:t>不应该被“消极地”看待，这些数据仅仅是过程改进的指标。 </a:t>
            </a:r>
            <a:endParaRPr lang="zh-CN" altLang="zh-CN" sz="1800" dirty="0">
              <a:ea typeface="宋体" panose="02010600030101010101" pitchFamily="2" charset="-122"/>
            </a:endParaRPr>
          </a:p>
          <a:p>
            <a:pPr eaLnBrk="1" hangingPunct="1"/>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不要</a:t>
            </a:r>
            <a:r>
              <a:rPr lang="zh-CN" altLang="zh-CN" sz="1800" dirty="0">
                <a:ea typeface="宋体" panose="02010600030101010101" pitchFamily="2" charset="-122"/>
              </a:rPr>
              <a:t>在某一个度量上</a:t>
            </a:r>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纠缠</a:t>
            </a:r>
            <a:r>
              <a:rPr lang="zh-CN" altLang="zh-CN" sz="1800" dirty="0">
                <a:ea typeface="宋体" panose="02010600030101010101" pitchFamily="2" charset="-122"/>
              </a:rPr>
              <a:t>，而无暇顾及其他重要的度量。</a:t>
            </a:r>
            <a:endParaRPr lang="zh-CN" altLang="zh-CN" sz="1800" dirty="0">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26628" name="Rectangle 2"/>
          <p:cNvSpPr>
            <a:spLocks noGrp="1"/>
          </p:cNvSpPr>
          <p:nvPr>
            <p:ph type="title"/>
          </p:nvPr>
        </p:nvSpPr>
        <p:spPr>
          <a:xfrm>
            <a:off x="467916" y="406800"/>
            <a:ext cx="4464050" cy="542925"/>
          </a:xfrm>
        </p:spPr>
        <p:txBody>
          <a:bodyPr vert="horz" wrap="none" lIns="63500" tIns="25400" rIns="63500" bIns="25400" anchor="t">
            <a:spAutoFit/>
          </a:bodyPr>
          <a:p>
            <a:pPr eaLnBrk="1" hangingPunct="1"/>
            <a:r>
              <a:rPr lang="zh-CN" altLang="zh-CN" sz="3200" dirty="0">
                <a:ea typeface="宋体" panose="02010600030101010101" pitchFamily="2" charset="-122"/>
              </a:rPr>
              <a:t>典型的面向规模</a:t>
            </a:r>
            <a:r>
              <a:rPr lang="zh-CN" altLang="en-US" sz="3200" dirty="0">
                <a:ea typeface="宋体" panose="02010600030101010101" pitchFamily="2" charset="-122"/>
              </a:rPr>
              <a:t>的</a:t>
            </a:r>
            <a:r>
              <a:rPr lang="zh-CN" altLang="zh-CN" sz="3200" dirty="0">
                <a:ea typeface="宋体" panose="02010600030101010101" pitchFamily="2" charset="-122"/>
              </a:rPr>
              <a:t>度量</a:t>
            </a:r>
            <a:endParaRPr lang="zh-CN" altLang="zh-CN" sz="3200" dirty="0">
              <a:ea typeface="宋体" panose="02010600030101010101" pitchFamily="2" charset="-122"/>
            </a:endParaRPr>
          </a:p>
        </p:txBody>
      </p:sp>
      <p:sp>
        <p:nvSpPr>
          <p:cNvPr id="26629" name="Rectangle 3"/>
          <p:cNvSpPr>
            <a:spLocks noGrp="1"/>
          </p:cNvSpPr>
          <p:nvPr>
            <p:ph idx="1"/>
          </p:nvPr>
        </p:nvSpPr>
        <p:spPr/>
        <p:txBody>
          <a:bodyPr vert="horz" wrap="square" lIns="90487" tIns="44450" rIns="90487" bIns="44450" anchor="t"/>
          <a:p>
            <a:pPr marL="285750" indent="-285750" eaLnBrk="1" hangingPunct="1"/>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每千行代码</a:t>
            </a:r>
            <a:r>
              <a:rPr lang="zh-CN" altLang="zh-CN" sz="1800" dirty="0">
                <a:ea typeface="宋体" panose="02010600030101010101" pitchFamily="2" charset="-122"/>
              </a:rPr>
              <a:t>（</a:t>
            </a:r>
            <a:r>
              <a:rPr lang="en-US" altLang="zh-CN" sz="1800" dirty="0">
                <a:ea typeface="宋体" panose="02010600030101010101" pitchFamily="2" charset="-122"/>
              </a:rPr>
              <a:t>KLOC</a:t>
            </a:r>
            <a:r>
              <a:rPr lang="zh-CN" altLang="zh-CN" sz="1800" dirty="0">
                <a:ea typeface="宋体" panose="02010600030101010101" pitchFamily="2" charset="-122"/>
              </a:rPr>
              <a:t>）的</a:t>
            </a:r>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错误数</a:t>
            </a:r>
            <a:endParaRPr lang="zh-CN" altLang="zh-CN" sz="1800" dirty="0">
              <a:ea typeface="宋体" panose="02010600030101010101" pitchFamily="2" charset="-122"/>
            </a:endParaRPr>
          </a:p>
          <a:p>
            <a:pPr marL="285750" indent="-285750" eaLnBrk="1" hangingPunct="1"/>
            <a:r>
              <a:rPr lang="zh-CN" altLang="zh-CN" sz="1800" dirty="0">
                <a:ea typeface="宋体" panose="02010600030101010101" pitchFamily="2" charset="-122"/>
              </a:rPr>
              <a:t>每千行代码（</a:t>
            </a:r>
            <a:r>
              <a:rPr lang="en-US" altLang="zh-CN" sz="1800" dirty="0">
                <a:ea typeface="宋体" panose="02010600030101010101" pitchFamily="2" charset="-122"/>
              </a:rPr>
              <a:t>KLOC</a:t>
            </a:r>
            <a:r>
              <a:rPr lang="zh-CN" altLang="zh-CN" sz="1800" dirty="0">
                <a:ea typeface="宋体" panose="02010600030101010101" pitchFamily="2" charset="-122"/>
              </a:rPr>
              <a:t>）的</a:t>
            </a:r>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缺陷数</a:t>
            </a:r>
            <a:endParaRPr lang="zh-CN" altLang="zh-CN" sz="1800" dirty="0">
              <a:ea typeface="宋体" panose="02010600030101010101" pitchFamily="2" charset="-122"/>
            </a:endParaRPr>
          </a:p>
          <a:p>
            <a:pPr marL="285750" indent="-285750" eaLnBrk="1" hangingPunct="1"/>
            <a:r>
              <a:rPr lang="zh-CN" altLang="zh-CN" sz="1800" dirty="0">
                <a:ea typeface="宋体" panose="02010600030101010101" pitchFamily="2" charset="-122"/>
              </a:rPr>
              <a:t>每行代码（</a:t>
            </a:r>
            <a:r>
              <a:rPr lang="en-US" altLang="zh-CN" sz="1800" dirty="0">
                <a:ea typeface="宋体" panose="02010600030101010101" pitchFamily="2" charset="-122"/>
              </a:rPr>
              <a:t>LOC</a:t>
            </a:r>
            <a:r>
              <a:rPr lang="zh-CN" altLang="zh-CN" sz="1800" dirty="0">
                <a:ea typeface="宋体" panose="02010600030101010101" pitchFamily="2" charset="-122"/>
              </a:rPr>
              <a:t>）的</a:t>
            </a:r>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成本</a:t>
            </a:r>
            <a:endParaRPr lang="en-US" altLang="zh-CN" sz="1800" dirty="0">
              <a:ea typeface="宋体" panose="02010600030101010101" pitchFamily="2" charset="-122"/>
            </a:endParaRPr>
          </a:p>
          <a:p>
            <a:pPr marL="285750" indent="-285750" eaLnBrk="1" hangingPunct="1"/>
            <a:r>
              <a:rPr lang="zh-CN" altLang="zh-CN" sz="1800" dirty="0">
                <a:ea typeface="宋体" panose="02010600030101010101" pitchFamily="2" charset="-122"/>
              </a:rPr>
              <a:t>每千行代码（</a:t>
            </a:r>
            <a:r>
              <a:rPr lang="en-US" altLang="zh-CN" sz="1800" dirty="0">
                <a:ea typeface="宋体" panose="02010600030101010101" pitchFamily="2" charset="-122"/>
              </a:rPr>
              <a:t>KLOC</a:t>
            </a:r>
            <a:r>
              <a:rPr lang="zh-CN" altLang="zh-CN" sz="1800" dirty="0">
                <a:ea typeface="宋体" panose="02010600030101010101" pitchFamily="2" charset="-122"/>
              </a:rPr>
              <a:t>）的</a:t>
            </a:r>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文档页数</a:t>
            </a:r>
            <a:endParaRPr lang="en-US" altLang="zh-CN" sz="1800" dirty="0">
              <a:ea typeface="宋体" panose="02010600030101010101" pitchFamily="2" charset="-122"/>
            </a:endParaRPr>
          </a:p>
          <a:p>
            <a:pPr marL="285750" indent="-285750" eaLnBrk="1" hangingPunct="1"/>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每人月</a:t>
            </a:r>
            <a:r>
              <a:rPr lang="zh-CN" altLang="zh-CN" sz="1800" dirty="0">
                <a:ea typeface="宋体" panose="02010600030101010101" pitchFamily="2" charset="-122"/>
              </a:rPr>
              <a:t>错误数</a:t>
            </a:r>
            <a:endParaRPr lang="en-US" altLang="zh-CN" sz="1800" dirty="0">
              <a:ea typeface="宋体" panose="02010600030101010101" pitchFamily="2" charset="-122"/>
            </a:endParaRPr>
          </a:p>
          <a:p>
            <a:pPr marL="285750" indent="-285750" eaLnBrk="1" hangingPunct="1"/>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每</a:t>
            </a:r>
            <a:r>
              <a:rPr lang="zh-CN" altLang="en-US" sz="1800" dirty="0">
                <a:ea typeface="宋体" panose="02010600030101010101" pitchFamily="2" charset="-122"/>
              </a:rPr>
              <a:t>评审</a:t>
            </a:r>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小时</a:t>
            </a:r>
            <a:r>
              <a:rPr lang="zh-CN" altLang="en-US" sz="1800" dirty="0">
                <a:ea typeface="宋体" panose="02010600030101010101" pitchFamily="2" charset="-122"/>
              </a:rPr>
              <a:t>错误数</a:t>
            </a:r>
            <a:endParaRPr lang="en-US" altLang="zh-CN" sz="1800" dirty="0">
              <a:ea typeface="宋体" panose="02010600030101010101" pitchFamily="2" charset="-122"/>
            </a:endParaRPr>
          </a:p>
          <a:p>
            <a:pPr marL="285750" indent="-285750" eaLnBrk="1" hangingPunct="1"/>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每人月</a:t>
            </a:r>
            <a:r>
              <a:rPr lang="zh-CN" altLang="zh-CN" sz="1800" dirty="0">
                <a:ea typeface="宋体" panose="02010600030101010101" pitchFamily="2" charset="-122"/>
              </a:rPr>
              <a:t>代码</a:t>
            </a:r>
            <a:r>
              <a:rPr lang="zh-CN" altLang="en-US" sz="1800" dirty="0">
                <a:ea typeface="宋体" panose="02010600030101010101" pitchFamily="2" charset="-122"/>
              </a:rPr>
              <a:t>行</a:t>
            </a:r>
            <a:r>
              <a:rPr lang="zh-CN" altLang="zh-CN" sz="1800" dirty="0">
                <a:ea typeface="宋体" panose="02010600030101010101" pitchFamily="2" charset="-122"/>
              </a:rPr>
              <a:t>数</a:t>
            </a:r>
            <a:endParaRPr lang="en-US" altLang="zh-CN" sz="1800" dirty="0">
              <a:ea typeface="宋体" panose="02010600030101010101" pitchFamily="2" charset="-122"/>
            </a:endParaRPr>
          </a:p>
          <a:p>
            <a:pPr marL="285750" indent="-285750" eaLnBrk="1" hangingPunct="1"/>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每页文档</a:t>
            </a:r>
            <a:r>
              <a:rPr lang="zh-CN" altLang="zh-CN" sz="1800" dirty="0">
                <a:ea typeface="宋体" panose="02010600030101010101" pitchFamily="2" charset="-122"/>
              </a:rPr>
              <a:t>的成本</a:t>
            </a:r>
            <a:endParaRPr lang="zh-CN" altLang="zh-CN" sz="1800" dirty="0">
              <a:ea typeface="宋体" panose="0201060003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27652" name="Rectangle 2"/>
          <p:cNvSpPr>
            <a:spLocks noGrp="1"/>
          </p:cNvSpPr>
          <p:nvPr>
            <p:ph type="title"/>
          </p:nvPr>
        </p:nvSpPr>
        <p:spPr/>
        <p:txBody>
          <a:bodyPr vert="horz" wrap="none" lIns="63500" tIns="25400" rIns="63500" bIns="25400" anchor="t">
            <a:spAutoFit/>
          </a:bodyPr>
          <a:p>
            <a:pPr eaLnBrk="1" hangingPunct="1"/>
            <a:r>
              <a:rPr lang="zh-CN" altLang="zh-CN" dirty="0">
                <a:ea typeface="宋体" panose="02010600030101010101" pitchFamily="2" charset="-122"/>
              </a:rPr>
              <a:t>典型的面向</a:t>
            </a:r>
            <a:r>
              <a:rPr lang="zh-CN" altLang="en-US" dirty="0">
                <a:ea typeface="宋体" panose="02010600030101010101" pitchFamily="2" charset="-122"/>
              </a:rPr>
              <a:t>功能的</a:t>
            </a:r>
            <a:r>
              <a:rPr lang="zh-CN" altLang="zh-CN" dirty="0">
                <a:ea typeface="宋体" panose="02010600030101010101" pitchFamily="2" charset="-122"/>
              </a:rPr>
              <a:t>度量</a:t>
            </a:r>
            <a:endParaRPr lang="en-US" altLang="zh-CN" dirty="0">
              <a:ea typeface="宋体" panose="02010600030101010101" pitchFamily="2" charset="-122"/>
            </a:endParaRPr>
          </a:p>
        </p:txBody>
      </p:sp>
      <p:sp>
        <p:nvSpPr>
          <p:cNvPr id="27653" name="Rectangle 3"/>
          <p:cNvSpPr>
            <a:spLocks noGrp="1"/>
          </p:cNvSpPr>
          <p:nvPr>
            <p:ph idx="1"/>
          </p:nvPr>
        </p:nvSpPr>
        <p:spPr/>
        <p:txBody>
          <a:bodyPr vert="horz" wrap="square" lIns="90487" tIns="44450" rIns="90487" bIns="44450" anchor="t"/>
          <a:p>
            <a:pPr marL="285750" indent="-285750" eaLnBrk="1" hangingPunct="1">
              <a:lnSpc>
                <a:spcPct val="150000"/>
              </a:lnSpc>
            </a:pPr>
            <a:r>
              <a:rPr lang="zh-CN" altLang="en-US" sz="2800" dirty="0">
                <a:solidFill>
                  <a:srgbClr val="FF0000"/>
                </a:solidFill>
                <a:effectLst>
                  <a:outerShdw blurRad="38100" dist="38100" dir="2700000" algn="tl">
                    <a:srgbClr val="000000">
                      <a:alpha val="43137"/>
                    </a:srgbClr>
                  </a:outerShdw>
                </a:effectLst>
                <a:ea typeface="宋体" panose="02010600030101010101" pitchFamily="2" charset="-122"/>
              </a:rPr>
              <a:t>每个功能点</a:t>
            </a:r>
            <a:r>
              <a:rPr lang="zh-CN" altLang="zh-CN" sz="2800" dirty="0">
                <a:ea typeface="宋体" panose="02010600030101010101" pitchFamily="2" charset="-122"/>
              </a:rPr>
              <a:t>（</a:t>
            </a:r>
            <a:r>
              <a:rPr lang="en-US" altLang="zh-CN" sz="2800" dirty="0">
                <a:ea typeface="宋体" panose="02010600030101010101" pitchFamily="2" charset="-122"/>
              </a:rPr>
              <a:t>FP</a:t>
            </a:r>
            <a:r>
              <a:rPr lang="zh-CN" altLang="zh-CN" sz="2800" dirty="0">
                <a:ea typeface="宋体" panose="02010600030101010101" pitchFamily="2" charset="-122"/>
              </a:rPr>
              <a:t>）的</a:t>
            </a:r>
            <a:r>
              <a:rPr lang="zh-CN" altLang="en-US" sz="2800" dirty="0">
                <a:solidFill>
                  <a:srgbClr val="FF0000"/>
                </a:solidFill>
                <a:effectLst>
                  <a:outerShdw blurRad="38100" dist="38100" dir="2700000" algn="tl">
                    <a:srgbClr val="000000">
                      <a:alpha val="43137"/>
                    </a:srgbClr>
                  </a:outerShdw>
                </a:effectLst>
                <a:ea typeface="宋体" panose="02010600030101010101" pitchFamily="2" charset="-122"/>
              </a:rPr>
              <a:t>错误数</a:t>
            </a:r>
            <a:endParaRPr lang="zh-CN" altLang="zh-CN" sz="2800" dirty="0">
              <a:ea typeface="宋体" panose="02010600030101010101" pitchFamily="2" charset="-122"/>
            </a:endParaRPr>
          </a:p>
          <a:p>
            <a:pPr marL="285750" indent="-285750" eaLnBrk="1" hangingPunct="1">
              <a:lnSpc>
                <a:spcPct val="150000"/>
              </a:lnSpc>
            </a:pPr>
            <a:r>
              <a:rPr lang="zh-CN" altLang="en-US" sz="2800" dirty="0">
                <a:ea typeface="宋体" panose="02010600030101010101" pitchFamily="2" charset="-122"/>
              </a:rPr>
              <a:t>每个功能点</a:t>
            </a:r>
            <a:r>
              <a:rPr lang="zh-CN" altLang="zh-CN" sz="2800" dirty="0">
                <a:ea typeface="宋体" panose="02010600030101010101" pitchFamily="2" charset="-122"/>
              </a:rPr>
              <a:t>（</a:t>
            </a:r>
            <a:r>
              <a:rPr lang="en-US" altLang="zh-CN" sz="2800" dirty="0">
                <a:ea typeface="宋体" panose="02010600030101010101" pitchFamily="2" charset="-122"/>
              </a:rPr>
              <a:t>FP</a:t>
            </a:r>
            <a:r>
              <a:rPr lang="zh-CN" altLang="zh-CN" sz="2800" dirty="0">
                <a:ea typeface="宋体" panose="02010600030101010101" pitchFamily="2" charset="-122"/>
              </a:rPr>
              <a:t>）的</a:t>
            </a:r>
            <a:r>
              <a:rPr lang="zh-CN" altLang="en-US" sz="2800" dirty="0">
                <a:solidFill>
                  <a:srgbClr val="FF0000"/>
                </a:solidFill>
                <a:effectLst>
                  <a:outerShdw blurRad="38100" dist="38100" dir="2700000" algn="tl">
                    <a:srgbClr val="000000">
                      <a:alpha val="43137"/>
                    </a:srgbClr>
                  </a:outerShdw>
                </a:effectLst>
                <a:ea typeface="宋体" panose="02010600030101010101" pitchFamily="2" charset="-122"/>
              </a:rPr>
              <a:t>缺陷</a:t>
            </a:r>
            <a:r>
              <a:rPr lang="zh-CN" altLang="zh-CN" sz="2800" dirty="0">
                <a:ea typeface="宋体" panose="02010600030101010101" pitchFamily="2" charset="-122"/>
              </a:rPr>
              <a:t>数</a:t>
            </a:r>
            <a:endParaRPr lang="zh-CN" altLang="zh-CN" sz="2800" dirty="0">
              <a:ea typeface="宋体" panose="02010600030101010101" pitchFamily="2" charset="-122"/>
            </a:endParaRPr>
          </a:p>
          <a:p>
            <a:pPr marL="285750" indent="-285750" eaLnBrk="1" hangingPunct="1">
              <a:lnSpc>
                <a:spcPct val="150000"/>
              </a:lnSpc>
            </a:pPr>
            <a:r>
              <a:rPr lang="zh-CN" altLang="en-US" sz="2800" dirty="0">
                <a:ea typeface="宋体" panose="02010600030101010101" pitchFamily="2" charset="-122"/>
              </a:rPr>
              <a:t>每个功能点</a:t>
            </a:r>
            <a:r>
              <a:rPr lang="zh-CN" altLang="zh-CN" sz="2800" dirty="0">
                <a:ea typeface="宋体" panose="02010600030101010101" pitchFamily="2" charset="-122"/>
              </a:rPr>
              <a:t>（</a:t>
            </a:r>
            <a:r>
              <a:rPr lang="en-US" altLang="zh-CN" sz="2800" dirty="0">
                <a:ea typeface="宋体" panose="02010600030101010101" pitchFamily="2" charset="-122"/>
              </a:rPr>
              <a:t>FP</a:t>
            </a:r>
            <a:r>
              <a:rPr lang="zh-CN" altLang="zh-CN" sz="2800" dirty="0">
                <a:ea typeface="宋体" panose="02010600030101010101" pitchFamily="2" charset="-122"/>
              </a:rPr>
              <a:t>）的</a:t>
            </a:r>
            <a:r>
              <a:rPr lang="zh-CN" altLang="en-US" sz="2800" dirty="0">
                <a:solidFill>
                  <a:srgbClr val="FF0000"/>
                </a:solidFill>
                <a:effectLst>
                  <a:outerShdw blurRad="38100" dist="38100" dir="2700000" algn="tl">
                    <a:srgbClr val="000000">
                      <a:alpha val="43137"/>
                    </a:srgbClr>
                  </a:outerShdw>
                </a:effectLst>
                <a:ea typeface="宋体" panose="02010600030101010101" pitchFamily="2" charset="-122"/>
              </a:rPr>
              <a:t>成本</a:t>
            </a:r>
            <a:endParaRPr lang="en-US" altLang="zh-CN" sz="2800" dirty="0">
              <a:ea typeface="宋体" panose="02010600030101010101" pitchFamily="2" charset="-122"/>
            </a:endParaRPr>
          </a:p>
          <a:p>
            <a:pPr marL="285750" indent="-285750" eaLnBrk="1" hangingPunct="1">
              <a:lnSpc>
                <a:spcPct val="150000"/>
              </a:lnSpc>
            </a:pPr>
            <a:r>
              <a:rPr lang="zh-CN" altLang="en-US" sz="2800" dirty="0">
                <a:ea typeface="宋体" panose="02010600030101010101" pitchFamily="2" charset="-122"/>
              </a:rPr>
              <a:t>每个功能点的</a:t>
            </a:r>
            <a:r>
              <a:rPr lang="zh-CN" altLang="en-US" sz="2800" dirty="0">
                <a:solidFill>
                  <a:srgbClr val="FF0000"/>
                </a:solidFill>
                <a:effectLst>
                  <a:outerShdw blurRad="38100" dist="38100" dir="2700000" algn="tl">
                    <a:srgbClr val="000000">
                      <a:alpha val="43137"/>
                    </a:srgbClr>
                  </a:outerShdw>
                </a:effectLst>
                <a:ea typeface="宋体" panose="02010600030101010101" pitchFamily="2" charset="-122"/>
              </a:rPr>
              <a:t>文档页数</a:t>
            </a:r>
            <a:endParaRPr lang="en-US" altLang="zh-CN" sz="2800" dirty="0">
              <a:ea typeface="宋体" panose="02010600030101010101" pitchFamily="2" charset="-122"/>
            </a:endParaRPr>
          </a:p>
          <a:p>
            <a:pPr marL="285750" indent="-285750" eaLnBrk="1" hangingPunct="1">
              <a:lnSpc>
                <a:spcPct val="150000"/>
              </a:lnSpc>
            </a:pPr>
            <a:r>
              <a:rPr lang="zh-CN" altLang="en-US" sz="2800" dirty="0">
                <a:solidFill>
                  <a:srgbClr val="FF0000"/>
                </a:solidFill>
                <a:effectLst>
                  <a:outerShdw blurRad="38100" dist="38100" dir="2700000" algn="tl">
                    <a:srgbClr val="000000">
                      <a:alpha val="43137"/>
                    </a:srgbClr>
                  </a:outerShdw>
                </a:effectLst>
                <a:ea typeface="宋体" panose="02010600030101010101" pitchFamily="2" charset="-122"/>
              </a:rPr>
              <a:t>每人月</a:t>
            </a:r>
            <a:r>
              <a:rPr lang="zh-CN" altLang="en-US" sz="2800" dirty="0">
                <a:ea typeface="宋体" panose="02010600030101010101" pitchFamily="2" charset="-122"/>
              </a:rPr>
              <a:t>功能点</a:t>
            </a:r>
            <a:endParaRPr lang="zh-CN" altLang="en-US" sz="2800" dirty="0">
              <a:ea typeface="宋体" panose="0201060003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xfrm>
            <a:off x="457200" y="457200"/>
            <a:ext cx="7715250" cy="811213"/>
          </a:xfrm>
        </p:spPr>
        <p:txBody>
          <a:bodyPr vert="horz" wrap="square" lIns="91440" tIns="45720" rIns="91440" bIns="45720" anchor="ctr"/>
          <a:p>
            <a:pPr eaLnBrk="1" hangingPunct="1"/>
            <a:r>
              <a:rPr lang="zh-CN" altLang="en-US" sz="3200" b="1" dirty="0">
                <a:latin typeface="Times New Roman" panose="02020603050405020304" pitchFamily="18" charset="0"/>
              </a:rPr>
              <a:t>代码行、功能点和工作量估算</a:t>
            </a:r>
            <a:endParaRPr lang="zh-CN" altLang="en-US" sz="3200" b="1" dirty="0">
              <a:latin typeface="Times New Roman" panose="02020603050405020304" pitchFamily="18" charset="0"/>
            </a:endParaRPr>
          </a:p>
        </p:txBody>
      </p:sp>
      <p:sp>
        <p:nvSpPr>
          <p:cNvPr id="47106" name="Rectangle 3"/>
          <p:cNvSpPr>
            <a:spLocks noGrp="1"/>
          </p:cNvSpPr>
          <p:nvPr>
            <p:ph idx="1"/>
          </p:nvPr>
        </p:nvSpPr>
        <p:spPr>
          <a:xfrm>
            <a:off x="395288" y="1337628"/>
            <a:ext cx="8353425" cy="4895850"/>
          </a:xfrm>
        </p:spPr>
        <p:txBody>
          <a:bodyPr vert="horz" wrap="square" lIns="91440" tIns="45720" rIns="91440" bIns="45720" anchor="t"/>
          <a:p>
            <a:pPr algn="just" eaLnBrk="1" hangingPunct="1"/>
            <a:r>
              <a:rPr lang="zh-CN" altLang="en-US" sz="1800" b="1" dirty="0">
                <a:latin typeface="Times New Roman" panose="02020603050405020304" pitchFamily="18" charset="0"/>
              </a:rPr>
              <a:t>软件项目的规模是影响软件项目成本和工作量的重要因素。</a:t>
            </a:r>
            <a:endParaRPr lang="zh-CN" altLang="en-US" sz="1800" b="1" dirty="0">
              <a:latin typeface="Times New Roman" panose="02020603050405020304" pitchFamily="18" charset="0"/>
            </a:endParaRPr>
          </a:p>
          <a:p>
            <a:pPr algn="just" eaLnBrk="1" hangingPunct="1"/>
            <a:r>
              <a:rPr lang="zh-CN" altLang="en-US" sz="1800" b="1" dirty="0">
                <a:latin typeface="Times New Roman" panose="02020603050405020304" pitchFamily="18" charset="0"/>
              </a:rPr>
              <a:t>软件项目</a:t>
            </a:r>
            <a:r>
              <a:rPr lang="zh-CN" altLang="en-US" sz="1800" b="1" dirty="0">
                <a:solidFill>
                  <a:srgbClr val="FA4708"/>
                </a:solidFill>
                <a:latin typeface="Times New Roman" panose="02020603050405020304" pitchFamily="18" charset="0"/>
              </a:rPr>
              <a:t>代码行和功能点估算是成本和工作量估算的基础。</a:t>
            </a:r>
            <a:endParaRPr lang="zh-CN" altLang="en-US" sz="1800" b="1" dirty="0">
              <a:solidFill>
                <a:srgbClr val="FA4708"/>
              </a:solidFill>
              <a:latin typeface="Times New Roman" panose="02020603050405020304" pitchFamily="18" charset="0"/>
            </a:endParaRPr>
          </a:p>
          <a:p>
            <a:pPr algn="just" eaLnBrk="1" hangingPunct="1"/>
            <a:r>
              <a:rPr lang="zh-CN" altLang="en-US" sz="1800" b="1" dirty="0">
                <a:latin typeface="Times New Roman" panose="02020603050405020304" pitchFamily="18" charset="0"/>
              </a:rPr>
              <a:t>采用上面的估算方法可以估算出</a:t>
            </a:r>
            <a:r>
              <a:rPr lang="en-US" altLang="zh-CN" sz="1800" b="1" dirty="0">
                <a:latin typeface="宋体" panose="02010600030101010101" pitchFamily="2" charset="-122"/>
              </a:rPr>
              <a:t>LOC</a:t>
            </a:r>
            <a:r>
              <a:rPr lang="zh-CN" altLang="en-US" sz="1800" b="1" dirty="0">
                <a:latin typeface="Times New Roman" panose="02020603050405020304" pitchFamily="18" charset="0"/>
              </a:rPr>
              <a:t>或</a:t>
            </a:r>
            <a:r>
              <a:rPr lang="en-US" altLang="zh-CN" sz="1800" b="1" dirty="0">
                <a:latin typeface="宋体" panose="02010600030101010101" pitchFamily="2" charset="-122"/>
              </a:rPr>
              <a:t>FP</a:t>
            </a:r>
            <a:r>
              <a:rPr lang="zh-CN" altLang="en-US" sz="1800" b="1" dirty="0">
                <a:latin typeface="Times New Roman" panose="02020603050405020304" pitchFamily="18" charset="0"/>
              </a:rPr>
              <a:t>的</a:t>
            </a:r>
            <a:r>
              <a:rPr lang="zh-CN" altLang="en-US" sz="1800" b="1" dirty="0">
                <a:solidFill>
                  <a:srgbClr val="CC3300"/>
                </a:solidFill>
                <a:latin typeface="Times New Roman" panose="02020603050405020304" pitchFamily="18" charset="0"/>
              </a:rPr>
              <a:t>乐观值</a:t>
            </a:r>
            <a:r>
              <a:rPr lang="en-US" altLang="zh-CN" sz="1800" b="1" dirty="0">
                <a:solidFill>
                  <a:srgbClr val="CC3300"/>
                </a:solidFill>
                <a:latin typeface="宋体" panose="02010600030101010101" pitchFamily="2" charset="-122"/>
              </a:rPr>
              <a:t>a</a:t>
            </a:r>
            <a:r>
              <a:rPr lang="en-US" altLang="zh-CN" sz="1800" b="1" dirty="0">
                <a:latin typeface="Times New Roman" panose="02020603050405020304" pitchFamily="18" charset="0"/>
              </a:rPr>
              <a:t>，</a:t>
            </a:r>
            <a:r>
              <a:rPr lang="zh-CN" altLang="en-US" sz="1800" b="1" dirty="0">
                <a:solidFill>
                  <a:srgbClr val="CC3300"/>
                </a:solidFill>
                <a:latin typeface="Times New Roman" panose="02020603050405020304" pitchFamily="18" charset="0"/>
              </a:rPr>
              <a:t>悲观值</a:t>
            </a:r>
            <a:r>
              <a:rPr lang="en-US" altLang="zh-CN" sz="1800" b="1" dirty="0">
                <a:solidFill>
                  <a:srgbClr val="CC3300"/>
                </a:solidFill>
                <a:latin typeface="宋体" panose="02010600030101010101" pitchFamily="2" charset="-122"/>
              </a:rPr>
              <a:t>b</a:t>
            </a:r>
            <a:r>
              <a:rPr lang="zh-CN" altLang="en-US" sz="1800" b="1" dirty="0">
                <a:latin typeface="Times New Roman" panose="02020603050405020304" pitchFamily="18" charset="0"/>
              </a:rPr>
              <a:t>和</a:t>
            </a:r>
            <a:r>
              <a:rPr lang="zh-CN" altLang="en-US" sz="1800" b="1" dirty="0">
                <a:solidFill>
                  <a:srgbClr val="CC3300"/>
                </a:solidFill>
                <a:latin typeface="Times New Roman" panose="02020603050405020304" pitchFamily="18" charset="0"/>
              </a:rPr>
              <a:t>一般值</a:t>
            </a:r>
            <a:r>
              <a:rPr lang="en-US" altLang="zh-CN" sz="1800" b="1" dirty="0">
                <a:solidFill>
                  <a:srgbClr val="CC3300"/>
                </a:solidFill>
                <a:latin typeface="宋体" panose="02010600030101010101" pitchFamily="2" charset="-122"/>
              </a:rPr>
              <a:t>m</a:t>
            </a:r>
            <a:r>
              <a:rPr lang="en-US" altLang="zh-CN" sz="1800" b="1" dirty="0">
                <a:latin typeface="Times New Roman" panose="02020603050405020304" pitchFamily="18" charset="0"/>
              </a:rPr>
              <a:t>，</a:t>
            </a:r>
            <a:r>
              <a:rPr lang="zh-CN" altLang="en-US" sz="1800" b="1" dirty="0">
                <a:latin typeface="Times New Roman" panose="02020603050405020304" pitchFamily="18" charset="0"/>
              </a:rPr>
              <a:t>然后根据下列加权公式计算出期望值</a:t>
            </a:r>
            <a:endParaRPr lang="zh-CN" altLang="en-US" sz="1800" b="1" dirty="0">
              <a:latin typeface="宋体" panose="02010600030101010101" pitchFamily="2" charset="-122"/>
            </a:endParaRPr>
          </a:p>
          <a:p>
            <a:pPr algn="just" eaLnBrk="1" hangingPunct="1">
              <a:buNone/>
            </a:pPr>
            <a:r>
              <a:rPr lang="zh-CN" altLang="en-US" sz="1800" b="1" dirty="0">
                <a:latin typeface="宋体" panose="02010600030101010101" pitchFamily="2" charset="-122"/>
              </a:rPr>
              <a:t>       </a:t>
            </a:r>
            <a:r>
              <a:rPr lang="en-US" altLang="zh-CN" sz="1800" b="1" dirty="0">
                <a:solidFill>
                  <a:srgbClr val="0000FF"/>
                </a:solidFill>
                <a:latin typeface="宋体" panose="02010600030101010101" pitchFamily="2" charset="-122"/>
              </a:rPr>
              <a:t>e=(a</a:t>
            </a:r>
            <a:r>
              <a:rPr lang="en-US" altLang="zh-CN" sz="1800" b="1" dirty="0">
                <a:solidFill>
                  <a:srgbClr val="0000FF"/>
                </a:solidFill>
                <a:latin typeface="Times New Roman" panose="02020603050405020304" pitchFamily="18" charset="0"/>
              </a:rPr>
              <a:t>＋</a:t>
            </a:r>
            <a:r>
              <a:rPr lang="en-US" altLang="zh-CN" sz="1800" b="1" dirty="0">
                <a:solidFill>
                  <a:srgbClr val="0000FF"/>
                </a:solidFill>
                <a:latin typeface="宋体" panose="02010600030101010101" pitchFamily="2" charset="-122"/>
              </a:rPr>
              <a:t>4m</a:t>
            </a:r>
            <a:r>
              <a:rPr lang="en-US" altLang="zh-CN" sz="1800" b="1" dirty="0">
                <a:solidFill>
                  <a:srgbClr val="0000FF"/>
                </a:solidFill>
                <a:latin typeface="Times New Roman" panose="02020603050405020304" pitchFamily="18" charset="0"/>
              </a:rPr>
              <a:t>＋</a:t>
            </a:r>
            <a:r>
              <a:rPr lang="en-US" altLang="zh-CN" sz="1800" b="1" dirty="0">
                <a:solidFill>
                  <a:srgbClr val="0000FF"/>
                </a:solidFill>
                <a:latin typeface="宋体" panose="02010600030101010101" pitchFamily="2" charset="-122"/>
              </a:rPr>
              <a:t>b)</a:t>
            </a:r>
            <a:r>
              <a:rPr lang="en-US" altLang="zh-CN" sz="1800" b="1" dirty="0">
                <a:solidFill>
                  <a:srgbClr val="0000FF"/>
                </a:solidFill>
                <a:latin typeface="Times New Roman" panose="02020603050405020304" pitchFamily="18" charset="0"/>
              </a:rPr>
              <a:t>／</a:t>
            </a:r>
            <a:r>
              <a:rPr lang="en-US" altLang="zh-CN" sz="1800" b="1" dirty="0">
                <a:solidFill>
                  <a:srgbClr val="0000FF"/>
                </a:solidFill>
                <a:latin typeface="宋体" panose="02010600030101010101" pitchFamily="2" charset="-122"/>
              </a:rPr>
              <a:t>6</a:t>
            </a:r>
            <a:r>
              <a:rPr lang="en-US" altLang="zh-CN" sz="1800" b="1" dirty="0">
                <a:latin typeface="宋体" panose="02010600030101010101" pitchFamily="2" charset="-122"/>
              </a:rPr>
              <a:t> </a:t>
            </a:r>
            <a:endParaRPr lang="en-US" altLang="zh-CN" sz="1800" b="1" dirty="0">
              <a:latin typeface="宋体" panose="02010600030101010101" pitchFamily="2" charset="-122"/>
            </a:endParaRPr>
          </a:p>
          <a:p>
            <a:pPr algn="just" eaLnBrk="1" hangingPunct="1">
              <a:buClrTx/>
              <a:buSzTx/>
            </a:pPr>
            <a:r>
              <a:rPr lang="zh-CN" altLang="en-US" sz="1800" b="1" dirty="0">
                <a:latin typeface="Times New Roman" panose="02020603050405020304" pitchFamily="18" charset="0"/>
              </a:rPr>
              <a:t>希望LOC或FP的值落在区间［a,b］之外的概率极小 </a:t>
            </a:r>
            <a:endParaRPr lang="zh-CN" altLang="en-US" sz="1800" b="1" dirty="0">
              <a:latin typeface="Times New Roman" panose="02020603050405020304" pitchFamily="18" charset="0"/>
            </a:endParaRPr>
          </a:p>
          <a:p>
            <a:pPr algn="just" eaLnBrk="1" hangingPunct="1"/>
            <a:r>
              <a:rPr lang="zh-CN" altLang="en-US" sz="1800" b="1" dirty="0">
                <a:latin typeface="宋体" panose="02010600030101010101" pitchFamily="2" charset="-122"/>
                <a:sym typeface="+mn-ea"/>
              </a:rPr>
              <a:t>当</a:t>
            </a:r>
            <a:r>
              <a:rPr lang="en-US" altLang="zh-CN" sz="1800" b="1" dirty="0">
                <a:latin typeface="Times New Roman" panose="02020603050405020304" pitchFamily="18" charset="0"/>
                <a:sym typeface="+mn-ea"/>
              </a:rPr>
              <a:t>LOC</a:t>
            </a:r>
            <a:r>
              <a:rPr lang="zh-CN" altLang="en-US" sz="1800" b="1" dirty="0">
                <a:latin typeface="宋体" panose="02010600030101010101" pitchFamily="2" charset="-122"/>
                <a:sym typeface="+mn-ea"/>
              </a:rPr>
              <a:t>或</a:t>
            </a:r>
            <a:r>
              <a:rPr lang="en-US" altLang="zh-CN" sz="1800" b="1" dirty="0">
                <a:latin typeface="Times New Roman" panose="02020603050405020304" pitchFamily="18" charset="0"/>
                <a:sym typeface="+mn-ea"/>
              </a:rPr>
              <a:t>FP</a:t>
            </a:r>
            <a:r>
              <a:rPr lang="zh-CN" altLang="en-US" sz="1800" b="1" dirty="0">
                <a:latin typeface="宋体" panose="02010600030101010101" pitchFamily="2" charset="-122"/>
                <a:sym typeface="+mn-ea"/>
              </a:rPr>
              <a:t>的期望值估算出来之后，根据以前软件项目开发的平均</a:t>
            </a:r>
            <a:r>
              <a:rPr lang="zh-CN" altLang="en-US" sz="1800" b="1" dirty="0">
                <a:solidFill>
                  <a:srgbClr val="1818FF"/>
                </a:solidFill>
                <a:latin typeface="宋体" panose="02010600030101010101" pitchFamily="2" charset="-122"/>
                <a:sym typeface="+mn-ea"/>
              </a:rPr>
              <a:t>生产率</a:t>
            </a:r>
            <a:r>
              <a:rPr lang="en-US" altLang="zh-CN" sz="1800" b="1" dirty="0">
                <a:solidFill>
                  <a:srgbClr val="FF0000"/>
                </a:solidFill>
                <a:latin typeface="Times New Roman" panose="02020603050405020304" pitchFamily="18" charset="0"/>
                <a:sym typeface="+mn-ea"/>
              </a:rPr>
              <a:t>LOC/PM</a:t>
            </a:r>
            <a:r>
              <a:rPr lang="zh-CN" altLang="en-US" sz="1800" b="1" dirty="0">
                <a:latin typeface="宋体" panose="02010600030101010101" pitchFamily="2" charset="-122"/>
                <a:sym typeface="+mn-ea"/>
              </a:rPr>
              <a:t>或</a:t>
            </a:r>
            <a:r>
              <a:rPr lang="en-US" altLang="zh-CN" sz="1800" b="1" dirty="0">
                <a:solidFill>
                  <a:srgbClr val="FF0000"/>
                </a:solidFill>
                <a:latin typeface="Times New Roman" panose="02020603050405020304" pitchFamily="18" charset="0"/>
                <a:sym typeface="+mn-ea"/>
              </a:rPr>
              <a:t>FP/PM</a:t>
            </a:r>
            <a:r>
              <a:rPr lang="zh-CN" altLang="en-US" sz="1800" b="1" dirty="0">
                <a:latin typeface="宋体" panose="02010600030101010101" pitchFamily="2" charset="-122"/>
                <a:sym typeface="+mn-ea"/>
              </a:rPr>
              <a:t>就可以计算出工作量。</a:t>
            </a:r>
            <a:endParaRPr lang="zh-CN" altLang="en-US" sz="1800" b="1" dirty="0">
              <a:latin typeface="宋体" panose="02010600030101010101" pitchFamily="2" charset="-122"/>
            </a:endParaRPr>
          </a:p>
          <a:p>
            <a:pPr algn="just" eaLnBrk="1" hangingPunct="1"/>
            <a:r>
              <a:rPr lang="zh-CN" altLang="en-US" sz="1800" b="1" dirty="0">
                <a:latin typeface="宋体" panose="02010600030101010101" pitchFamily="2" charset="-122"/>
                <a:sym typeface="+mn-ea"/>
              </a:rPr>
              <a:t>如，软件项目的规模估算为</a:t>
            </a:r>
            <a:r>
              <a:rPr lang="zh-CN" altLang="en-US" sz="1800" b="1" dirty="0">
                <a:solidFill>
                  <a:srgbClr val="1818FF"/>
                </a:solidFill>
                <a:latin typeface="Times New Roman" panose="02020603050405020304" pitchFamily="18" charset="0"/>
                <a:sym typeface="+mn-ea"/>
              </a:rPr>
              <a:t>310</a:t>
            </a:r>
            <a:r>
              <a:rPr lang="en-US" altLang="zh-CN" sz="1800" b="1" dirty="0">
                <a:solidFill>
                  <a:srgbClr val="1818FF"/>
                </a:solidFill>
                <a:latin typeface="Times New Roman" panose="02020603050405020304" pitchFamily="18" charset="0"/>
                <a:sym typeface="+mn-ea"/>
              </a:rPr>
              <a:t>FP</a:t>
            </a:r>
            <a:r>
              <a:rPr lang="en-US" altLang="zh-CN" sz="1800" b="1" dirty="0">
                <a:latin typeface="宋体" panose="02010600030101010101" pitchFamily="2" charset="-122"/>
                <a:sym typeface="+mn-ea"/>
              </a:rPr>
              <a:t>，</a:t>
            </a:r>
            <a:r>
              <a:rPr lang="zh-CN" altLang="en-US" sz="1800" b="1" dirty="0">
                <a:latin typeface="宋体" panose="02010600030101010101" pitchFamily="2" charset="-122"/>
                <a:sym typeface="+mn-ea"/>
              </a:rPr>
              <a:t>以前完成的软件项目的生产率为</a:t>
            </a:r>
            <a:r>
              <a:rPr lang="zh-CN" altLang="en-US" sz="1800" b="1" dirty="0">
                <a:solidFill>
                  <a:srgbClr val="1818FF"/>
                </a:solidFill>
                <a:latin typeface="Times New Roman" panose="02020603050405020304" pitchFamily="18" charset="0"/>
                <a:sym typeface="+mn-ea"/>
              </a:rPr>
              <a:t>5.5</a:t>
            </a:r>
            <a:r>
              <a:rPr lang="en-US" altLang="zh-CN" sz="1800" b="1" dirty="0">
                <a:solidFill>
                  <a:srgbClr val="1818FF"/>
                </a:solidFill>
                <a:latin typeface="Times New Roman" panose="02020603050405020304" pitchFamily="18" charset="0"/>
                <a:sym typeface="+mn-ea"/>
              </a:rPr>
              <a:t>FP/PM</a:t>
            </a:r>
            <a:r>
              <a:rPr lang="en-US" altLang="zh-CN" sz="1800" b="1" dirty="0">
                <a:latin typeface="宋体" panose="02010600030101010101" pitchFamily="2" charset="-122"/>
                <a:sym typeface="+mn-ea"/>
              </a:rPr>
              <a:t>，</a:t>
            </a:r>
            <a:r>
              <a:rPr lang="zh-CN" altLang="en-US" sz="1800" b="1" dirty="0">
                <a:latin typeface="宋体" panose="02010600030101010101" pitchFamily="2" charset="-122"/>
                <a:sym typeface="+mn-ea"/>
              </a:rPr>
              <a:t>于是工作量估算为 </a:t>
            </a:r>
            <a:r>
              <a:rPr lang="en-US" altLang="zh-CN" sz="1800" b="1" dirty="0">
                <a:solidFill>
                  <a:srgbClr val="1818FF"/>
                </a:solidFill>
                <a:latin typeface="Times New Roman" panose="02020603050405020304" pitchFamily="18" charset="0"/>
                <a:sym typeface="+mn-ea"/>
              </a:rPr>
              <a:t>E=310/5.5=56PM</a:t>
            </a:r>
            <a:r>
              <a:rPr lang="en-US" altLang="zh-CN" sz="1800" b="1" dirty="0">
                <a:latin typeface="宋体" panose="02010600030101010101" pitchFamily="2" charset="-122"/>
                <a:sym typeface="+mn-ea"/>
              </a:rPr>
              <a:t>。</a:t>
            </a:r>
            <a:endParaRPr lang="en-US" altLang="zh-CN" sz="1800" b="1" dirty="0">
              <a:latin typeface="宋体" panose="02010600030101010101" pitchFamily="2" charset="-122"/>
            </a:endParaRPr>
          </a:p>
          <a:p>
            <a:pPr algn="just" eaLnBrk="1" hangingPunct="1">
              <a:buNone/>
            </a:pPr>
            <a:endParaRPr lang="en-US" altLang="zh-CN" sz="1800" b="1" dirty="0">
              <a:latin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p:txBody>
          <a:bodyPr vert="horz" wrap="square" lIns="91440" tIns="45720" rIns="91440" bIns="45720" anchor="ctr"/>
          <a:p>
            <a:pPr eaLnBrk="1" hangingPunct="1"/>
            <a:r>
              <a:rPr lang="zh-CN" altLang="en-US" sz="3200" b="1" dirty="0">
                <a:latin typeface="宋体" panose="02010600030101010101" pitchFamily="2" charset="-122"/>
              </a:rPr>
              <a:t>例 </a:t>
            </a:r>
            <a:r>
              <a:rPr lang="en-US" altLang="zh-CN" sz="3200" b="1" dirty="0">
                <a:latin typeface="Times New Roman" panose="02020603050405020304" pitchFamily="18" charset="0"/>
              </a:rPr>
              <a:t>  </a:t>
            </a:r>
            <a:r>
              <a:rPr lang="zh-CN" altLang="en-US" sz="3200" b="1" dirty="0">
                <a:latin typeface="宋体" panose="02010600030101010101" pitchFamily="2" charset="-122"/>
              </a:rPr>
              <a:t>估算计算机辅助设计软件项目</a:t>
            </a:r>
            <a:endParaRPr lang="zh-CN" altLang="en-US" sz="3200" b="1" dirty="0">
              <a:latin typeface="Times New Roman" panose="02020603050405020304" pitchFamily="18" charset="0"/>
            </a:endParaRPr>
          </a:p>
        </p:txBody>
      </p:sp>
      <p:sp>
        <p:nvSpPr>
          <p:cNvPr id="49154" name="Rectangle 3"/>
          <p:cNvSpPr>
            <a:spLocks noGrp="1"/>
          </p:cNvSpPr>
          <p:nvPr>
            <p:ph idx="1"/>
          </p:nvPr>
        </p:nvSpPr>
        <p:spPr>
          <a:xfrm>
            <a:off x="611188" y="1557338"/>
            <a:ext cx="7648575" cy="4432300"/>
          </a:xfrm>
        </p:spPr>
        <p:txBody>
          <a:bodyPr vert="horz" wrap="square" lIns="91440" tIns="45720" rIns="91440" bIns="45720" anchor="t"/>
          <a:p>
            <a:pPr algn="just" eaLnBrk="1" hangingPunct="1">
              <a:buNone/>
            </a:pPr>
            <a:r>
              <a:rPr lang="zh-CN" altLang="en-US" sz="1800" b="1" dirty="0">
                <a:latin typeface="宋体" panose="02010600030101010101" pitchFamily="2" charset="-122"/>
              </a:rPr>
              <a:t>将</a:t>
            </a:r>
            <a:r>
              <a:rPr lang="en-US" altLang="zh-CN" sz="1800" b="1" dirty="0">
                <a:latin typeface="Times New Roman" panose="02020603050405020304" pitchFamily="18" charset="0"/>
              </a:rPr>
              <a:t>CAD</a:t>
            </a:r>
            <a:r>
              <a:rPr lang="zh-CN" altLang="en-US" sz="1800" b="1" dirty="0">
                <a:latin typeface="宋体" panose="02010600030101010101" pitchFamily="2" charset="-122"/>
              </a:rPr>
              <a:t>项目按功能分解为七个子项目</a:t>
            </a:r>
            <a:endParaRPr lang="zh-CN" altLang="en-US" sz="1800" b="1" dirty="0">
              <a:latin typeface="Times New Roman" panose="02020603050405020304" pitchFamily="18" charset="0"/>
            </a:endParaRPr>
          </a:p>
          <a:p>
            <a:pPr algn="just" eaLnBrk="1" hangingPunct="1">
              <a:buNone/>
            </a:pPr>
            <a:r>
              <a:rPr lang="zh-CN" altLang="en-US" sz="1800" b="1" dirty="0">
                <a:latin typeface="宋体" panose="02010600030101010101" pitchFamily="2" charset="-122"/>
              </a:rPr>
              <a:t>①用户界面和控制；</a:t>
            </a:r>
            <a:endParaRPr lang="zh-CN" altLang="en-US" sz="1800" b="1" dirty="0">
              <a:latin typeface="Times New Roman" panose="02020603050405020304" pitchFamily="18" charset="0"/>
            </a:endParaRPr>
          </a:p>
          <a:p>
            <a:pPr algn="just" eaLnBrk="1" hangingPunct="1">
              <a:buNone/>
            </a:pPr>
            <a:r>
              <a:rPr lang="zh-CN" altLang="en-US" sz="1800" b="1" dirty="0">
                <a:latin typeface="宋体" panose="02010600030101010101" pitchFamily="2" charset="-122"/>
              </a:rPr>
              <a:t>②二维几何分析；</a:t>
            </a:r>
            <a:endParaRPr lang="zh-CN" altLang="en-US" sz="1800" b="1" dirty="0">
              <a:latin typeface="Times New Roman" panose="02020603050405020304" pitchFamily="18" charset="0"/>
            </a:endParaRPr>
          </a:p>
          <a:p>
            <a:pPr algn="just" eaLnBrk="1" hangingPunct="1">
              <a:buNone/>
            </a:pPr>
            <a:r>
              <a:rPr lang="zh-CN" altLang="en-US" sz="1800" b="1" dirty="0">
                <a:latin typeface="宋体" panose="02010600030101010101" pitchFamily="2" charset="-122"/>
              </a:rPr>
              <a:t>③三维几何分析；</a:t>
            </a:r>
            <a:endParaRPr lang="zh-CN" altLang="en-US" sz="1800" b="1" dirty="0">
              <a:latin typeface="Times New Roman" panose="02020603050405020304" pitchFamily="18" charset="0"/>
            </a:endParaRPr>
          </a:p>
          <a:p>
            <a:pPr algn="just" eaLnBrk="1" hangingPunct="1">
              <a:buNone/>
            </a:pPr>
            <a:r>
              <a:rPr lang="zh-CN" altLang="en-US" sz="1800" b="1" dirty="0">
                <a:latin typeface="宋体" panose="02010600030101010101" pitchFamily="2" charset="-122"/>
              </a:rPr>
              <a:t>④数据库管理；</a:t>
            </a:r>
            <a:endParaRPr lang="zh-CN" altLang="en-US" sz="1800" b="1" dirty="0">
              <a:latin typeface="Times New Roman" panose="02020603050405020304" pitchFamily="18" charset="0"/>
            </a:endParaRPr>
          </a:p>
          <a:p>
            <a:pPr algn="just" eaLnBrk="1" hangingPunct="1">
              <a:buNone/>
            </a:pPr>
            <a:r>
              <a:rPr lang="zh-CN" altLang="en-US" sz="1800" b="1" dirty="0">
                <a:latin typeface="宋体" panose="02010600030101010101" pitchFamily="2" charset="-122"/>
              </a:rPr>
              <a:t>⑤计算机图形显示；</a:t>
            </a:r>
            <a:endParaRPr lang="zh-CN" altLang="en-US" sz="1800" b="1" dirty="0">
              <a:latin typeface="Times New Roman" panose="02020603050405020304" pitchFamily="18" charset="0"/>
            </a:endParaRPr>
          </a:p>
          <a:p>
            <a:pPr algn="just" eaLnBrk="1" hangingPunct="1">
              <a:buNone/>
            </a:pPr>
            <a:r>
              <a:rPr lang="zh-CN" altLang="en-US" sz="1800" b="1" dirty="0">
                <a:latin typeface="宋体" panose="02010600030101010101" pitchFamily="2" charset="-122"/>
              </a:rPr>
              <a:t>⑥外设控制；</a:t>
            </a:r>
            <a:endParaRPr lang="zh-CN" altLang="en-US" sz="1800" b="1" dirty="0">
              <a:latin typeface="Times New Roman" panose="02020603050405020304" pitchFamily="18" charset="0"/>
            </a:endParaRPr>
          </a:p>
          <a:p>
            <a:pPr algn="just" eaLnBrk="1" hangingPunct="1">
              <a:buNone/>
            </a:pPr>
            <a:r>
              <a:rPr lang="zh-CN" altLang="en-US" sz="1800" b="1" dirty="0">
                <a:latin typeface="宋体" panose="02010600030101010101" pitchFamily="2" charset="-122"/>
              </a:rPr>
              <a:t>⑦设计分析。</a:t>
            </a:r>
            <a:endParaRPr lang="zh-CN" altLang="en-US" sz="1800" b="1" dirty="0">
              <a:latin typeface="Times New Roman" panose="02020603050405020304" pitchFamily="18" charset="0"/>
            </a:endParaRPr>
          </a:p>
          <a:p>
            <a:pPr algn="just" eaLnBrk="1" hangingPunct="1">
              <a:buNone/>
            </a:pPr>
            <a:r>
              <a:rPr lang="zh-CN" altLang="en-US" sz="1800" b="1" dirty="0">
                <a:latin typeface="宋体" panose="02010600030101010101" pitchFamily="2" charset="-122"/>
              </a:rPr>
              <a:t>表</a:t>
            </a:r>
            <a:r>
              <a:rPr lang="en-US" altLang="zh-CN" sz="1800" b="1" dirty="0">
                <a:latin typeface="Times New Roman" panose="02020603050405020304" pitchFamily="18" charset="0"/>
              </a:rPr>
              <a:t>3.4</a:t>
            </a:r>
            <a:r>
              <a:rPr lang="zh-CN" altLang="en-US" sz="1800" b="1" dirty="0">
                <a:latin typeface="宋体" panose="02010600030101010101" pitchFamily="2" charset="-122"/>
              </a:rPr>
              <a:t>给出七个子项目代码行的乐观估计、悲观估计和一般估计值，然后计算出加权平均值。</a:t>
            </a:r>
            <a:r>
              <a:rPr lang="zh-CN" altLang="en-US" sz="1800" b="1" dirty="0"/>
              <a:t> </a:t>
            </a:r>
            <a:endParaRPr lang="zh-CN" altLang="en-US" sz="1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p:txBody>
          <a:bodyPr vert="horz" wrap="square" lIns="91440" tIns="45720" rIns="91440" bIns="45720" anchor="ctr"/>
          <a:p>
            <a:pPr eaLnBrk="1" hangingPunct="1"/>
            <a:r>
              <a:rPr lang="zh-CN" altLang="en-US" sz="3200" b="1" dirty="0">
                <a:latin typeface="宋体" panose="02010600030101010101" pitchFamily="2" charset="-122"/>
              </a:rPr>
              <a:t>估算计算机辅助设计软件项目</a:t>
            </a:r>
            <a:endParaRPr lang="zh-CN" altLang="en-US" sz="3200" b="1" dirty="0">
              <a:latin typeface="宋体" panose="02010600030101010101" pitchFamily="2" charset="-122"/>
            </a:endParaRPr>
          </a:p>
        </p:txBody>
      </p:sp>
      <p:sp>
        <p:nvSpPr>
          <p:cNvPr id="50178" name="Rectangle 3"/>
          <p:cNvSpPr>
            <a:spLocks noGrp="1"/>
          </p:cNvSpPr>
          <p:nvPr>
            <p:ph idx="1"/>
          </p:nvPr>
        </p:nvSpPr>
        <p:spPr>
          <a:xfrm>
            <a:off x="419418" y="1457643"/>
            <a:ext cx="8534400" cy="5029200"/>
          </a:xfrm>
        </p:spPr>
        <p:txBody>
          <a:bodyPr vert="horz" wrap="square" lIns="91440" tIns="45720" rIns="91440" bIns="45720" anchor="t"/>
          <a:p>
            <a:pPr marL="0" indent="0" algn="just" eaLnBrk="1" hangingPunct="1">
              <a:buNone/>
            </a:pPr>
            <a:r>
              <a:rPr lang="zh-CN" altLang="en-US" sz="1600" b="1" dirty="0">
                <a:latin typeface="黑体" panose="02010609060101010101" pitchFamily="2" charset="-122"/>
              </a:rPr>
              <a:t>分析七个子项目的规模复杂性和难度，参照以前开发类似项目的经验给出开发每行代码的平均成本，每月开发的代码行数。  </a:t>
            </a:r>
            <a:endParaRPr lang="zh-CN" altLang="en-US" sz="1600" b="1" dirty="0">
              <a:latin typeface="黑体" panose="02010609060101010101" pitchFamily="2" charset="-122"/>
            </a:endParaRPr>
          </a:p>
          <a:p>
            <a:pPr algn="just" eaLnBrk="1" hangingPunct="1"/>
            <a:r>
              <a:rPr lang="zh-CN" altLang="en-US" sz="1600" b="1" dirty="0">
                <a:latin typeface="黑体" panose="02010609060101010101" pitchFamily="2" charset="-122"/>
              </a:rPr>
              <a:t>  用这两组数据计算出七个子项目的开发成本和工作量。</a:t>
            </a:r>
            <a:endParaRPr lang="zh-CN" altLang="en-US" sz="1600" b="1" dirty="0">
              <a:latin typeface="黑体" panose="02010609060101010101" pitchFamily="2" charset="-122"/>
            </a:endParaRPr>
          </a:p>
          <a:p>
            <a:pPr algn="just" eaLnBrk="1" hangingPunct="1"/>
            <a:r>
              <a:rPr lang="zh-CN" altLang="en-US" sz="1600" b="1" dirty="0">
                <a:latin typeface="黑体" panose="02010609060101010101" pitchFamily="2" charset="-122"/>
              </a:rPr>
              <a:t>  最后汇总的</a:t>
            </a:r>
            <a:r>
              <a:rPr lang="en-US" altLang="zh-CN" sz="1600" b="1" dirty="0">
                <a:latin typeface="黑体" panose="02010609060101010101" pitchFamily="2" charset="-122"/>
              </a:rPr>
              <a:t>CAD</a:t>
            </a:r>
            <a:r>
              <a:rPr lang="zh-CN" altLang="en-US" sz="1600" b="1" dirty="0">
                <a:latin typeface="黑体" panose="02010609060101010101" pitchFamily="2" charset="-122"/>
              </a:rPr>
              <a:t>软件开发项目</a:t>
            </a:r>
            <a:endParaRPr lang="zh-CN" altLang="en-US" sz="1600" b="1" dirty="0">
              <a:latin typeface="黑体" panose="02010609060101010101" pitchFamily="2" charset="-122"/>
            </a:endParaRPr>
          </a:p>
          <a:p>
            <a:pPr algn="just" eaLnBrk="1" hangingPunct="1">
              <a:buNone/>
            </a:pPr>
            <a:r>
              <a:rPr lang="zh-CN" altLang="en-US" sz="1600" b="1" dirty="0">
                <a:latin typeface="黑体" panose="02010609060101010101" pitchFamily="2" charset="-122"/>
              </a:rPr>
              <a:t>    规模为    33360 </a:t>
            </a:r>
            <a:r>
              <a:rPr lang="en-US" altLang="zh-CN" sz="1600" b="1" dirty="0">
                <a:latin typeface="黑体" panose="02010609060101010101" pitchFamily="2" charset="-122"/>
              </a:rPr>
              <a:t>LOC</a:t>
            </a:r>
            <a:endParaRPr lang="en-US" altLang="zh-CN" sz="1600" b="1" dirty="0">
              <a:latin typeface="黑体" panose="02010609060101010101" pitchFamily="2" charset="-122"/>
            </a:endParaRPr>
          </a:p>
          <a:p>
            <a:pPr algn="just" eaLnBrk="1" hangingPunct="1">
              <a:buNone/>
            </a:pPr>
            <a:r>
              <a:rPr lang="en-US" altLang="zh-CN" sz="1600" b="1" dirty="0">
                <a:latin typeface="黑体" panose="02010609060101010101" pitchFamily="2" charset="-122"/>
              </a:rPr>
              <a:t>    </a:t>
            </a:r>
            <a:r>
              <a:rPr lang="zh-CN" altLang="en-US" sz="1600" b="1" dirty="0">
                <a:latin typeface="黑体" panose="02010609060101010101" pitchFamily="2" charset="-122"/>
              </a:rPr>
              <a:t>成本为    656680 $</a:t>
            </a:r>
            <a:endParaRPr lang="zh-CN" altLang="en-US" sz="1600" b="1" dirty="0">
              <a:latin typeface="黑体" panose="02010609060101010101" pitchFamily="2" charset="-122"/>
            </a:endParaRPr>
          </a:p>
          <a:p>
            <a:pPr algn="just" eaLnBrk="1" hangingPunct="1">
              <a:buNone/>
            </a:pPr>
            <a:r>
              <a:rPr lang="zh-CN" altLang="en-US" sz="1600" b="1" dirty="0">
                <a:latin typeface="黑体" panose="02010609060101010101" pitchFamily="2" charset="-122"/>
              </a:rPr>
              <a:t>    工作量为  144.5 </a:t>
            </a:r>
            <a:r>
              <a:rPr lang="en-US" altLang="zh-CN" sz="1600" b="1" dirty="0">
                <a:latin typeface="黑体" panose="02010609060101010101" pitchFamily="2" charset="-122"/>
              </a:rPr>
              <a:t>PM。</a:t>
            </a:r>
            <a:endParaRPr lang="en-US" altLang="zh-CN" sz="1600" b="1" dirty="0">
              <a:latin typeface="黑体" panose="02010609060101010101" pitchFamily="2" charset="-122"/>
            </a:endParaRPr>
          </a:p>
          <a:p>
            <a:pPr algn="just" eaLnBrk="1" hangingPunct="1"/>
            <a:r>
              <a:rPr lang="zh-CN" altLang="en-US" sz="1600" b="1" dirty="0">
                <a:latin typeface="宋体" panose="02010600030101010101" pitchFamily="2" charset="-122"/>
                <a:sym typeface="+mn-ea"/>
              </a:rPr>
              <a:t>再用这两种方法分别估算软件开发子项目在软件工程各个阶段的工作量，估算结果列入表</a:t>
            </a:r>
            <a:r>
              <a:rPr lang="en-US" altLang="zh-CN" sz="1600" b="1" dirty="0">
                <a:latin typeface="Times New Roman" panose="02020603050405020304" pitchFamily="18" charset="0"/>
                <a:sym typeface="+mn-ea"/>
              </a:rPr>
              <a:t>3.5</a:t>
            </a:r>
            <a:r>
              <a:rPr lang="zh-CN" altLang="en-US" sz="1600" b="1" dirty="0">
                <a:latin typeface="Times New Roman" panose="02020603050405020304" pitchFamily="18" charset="0"/>
                <a:sym typeface="+mn-ea"/>
              </a:rPr>
              <a:t>。</a:t>
            </a:r>
            <a:endParaRPr lang="zh-CN" altLang="en-US" sz="1600" b="1" dirty="0">
              <a:latin typeface="宋体" panose="02010600030101010101" pitchFamily="2" charset="-122"/>
            </a:endParaRPr>
          </a:p>
          <a:p>
            <a:pPr algn="just" eaLnBrk="1" hangingPunct="1"/>
            <a:r>
              <a:rPr lang="zh-CN" altLang="en-US" sz="1600" b="1" dirty="0">
                <a:latin typeface="宋体" panose="02010600030101010101" pitchFamily="2" charset="-122"/>
                <a:sym typeface="+mn-ea"/>
              </a:rPr>
              <a:t>两种方法估算的工作量分别为</a:t>
            </a:r>
            <a:r>
              <a:rPr lang="zh-CN" altLang="en-US" sz="1600" b="1" dirty="0">
                <a:latin typeface="Times New Roman" panose="02020603050405020304" pitchFamily="18" charset="0"/>
                <a:sym typeface="+mn-ea"/>
              </a:rPr>
              <a:t>144.5</a:t>
            </a:r>
            <a:r>
              <a:rPr lang="en-US" altLang="zh-CN" sz="1600" b="1" dirty="0">
                <a:latin typeface="Times New Roman" panose="02020603050405020304" pitchFamily="18" charset="0"/>
                <a:sym typeface="+mn-ea"/>
              </a:rPr>
              <a:t>PM</a:t>
            </a:r>
            <a:r>
              <a:rPr lang="zh-CN" altLang="en-US" sz="1600" b="1" dirty="0">
                <a:latin typeface="宋体" panose="02010600030101010101" pitchFamily="2" charset="-122"/>
                <a:sym typeface="+mn-ea"/>
              </a:rPr>
              <a:t>和</a:t>
            </a:r>
            <a:r>
              <a:rPr lang="zh-CN" altLang="en-US" sz="1600" b="1" dirty="0">
                <a:latin typeface="Times New Roman" panose="02020603050405020304" pitchFamily="18" charset="0"/>
                <a:sym typeface="+mn-ea"/>
              </a:rPr>
              <a:t>152.5</a:t>
            </a:r>
            <a:r>
              <a:rPr lang="en-US" altLang="zh-CN" sz="1600" b="1" dirty="0">
                <a:latin typeface="Times New Roman" panose="02020603050405020304" pitchFamily="18" charset="0"/>
                <a:sym typeface="+mn-ea"/>
              </a:rPr>
              <a:t>PM</a:t>
            </a:r>
            <a:r>
              <a:rPr lang="en-US" altLang="zh-CN" sz="1600" b="1" dirty="0">
                <a:latin typeface="宋体" panose="02010600030101010101" pitchFamily="2" charset="-122"/>
                <a:sym typeface="+mn-ea"/>
              </a:rPr>
              <a:t>，</a:t>
            </a:r>
            <a:r>
              <a:rPr lang="zh-CN" altLang="en-US" sz="1600" b="1" dirty="0">
                <a:latin typeface="宋体" panose="02010600030101010101" pitchFamily="2" charset="-122"/>
                <a:sym typeface="+mn-ea"/>
              </a:rPr>
              <a:t>相差</a:t>
            </a:r>
            <a:r>
              <a:rPr lang="zh-CN" altLang="en-US" sz="1600" b="1" dirty="0">
                <a:latin typeface="Times New Roman" panose="02020603050405020304" pitchFamily="18" charset="0"/>
                <a:sym typeface="+mn-ea"/>
              </a:rPr>
              <a:t>5%</a:t>
            </a:r>
            <a:r>
              <a:rPr lang="zh-CN" altLang="en-US" sz="1600" b="1" dirty="0">
                <a:latin typeface="宋体" panose="02010600030101010101" pitchFamily="2" charset="-122"/>
                <a:sym typeface="+mn-ea"/>
              </a:rPr>
              <a:t>左右。</a:t>
            </a:r>
            <a:endParaRPr lang="zh-CN" altLang="en-US" sz="1600" b="1" dirty="0">
              <a:latin typeface="宋体" panose="02010600030101010101" pitchFamily="2" charset="-122"/>
            </a:endParaRPr>
          </a:p>
          <a:p>
            <a:pPr algn="just" eaLnBrk="1" hangingPunct="1"/>
            <a:r>
              <a:rPr lang="zh-CN" altLang="en-US" sz="1600" b="1" dirty="0">
                <a:latin typeface="宋体" panose="02010600030101010101" pitchFamily="2" charset="-122"/>
                <a:sym typeface="+mn-ea"/>
              </a:rPr>
              <a:t>估算的成本分别为</a:t>
            </a:r>
            <a:r>
              <a:rPr lang="zh-CN" altLang="en-US" sz="1600" b="1" dirty="0">
                <a:latin typeface="Times New Roman" panose="02020603050405020304" pitchFamily="18" charset="0"/>
                <a:sym typeface="+mn-ea"/>
              </a:rPr>
              <a:t>656680$</a:t>
            </a:r>
            <a:r>
              <a:rPr lang="zh-CN" altLang="en-US" sz="1600" b="1" dirty="0">
                <a:latin typeface="宋体" panose="02010600030101010101" pitchFamily="2" charset="-122"/>
                <a:sym typeface="+mn-ea"/>
              </a:rPr>
              <a:t>和</a:t>
            </a:r>
            <a:r>
              <a:rPr lang="zh-CN" altLang="en-US" sz="1600" b="1" dirty="0">
                <a:latin typeface="Times New Roman" panose="02020603050405020304" pitchFamily="18" charset="0"/>
                <a:sym typeface="+mn-ea"/>
              </a:rPr>
              <a:t>708075$</a:t>
            </a:r>
            <a:r>
              <a:rPr lang="zh-CN" altLang="en-US" sz="1600" b="1" dirty="0">
                <a:latin typeface="宋体" panose="02010600030101010101" pitchFamily="2" charset="-122"/>
                <a:sym typeface="+mn-ea"/>
              </a:rPr>
              <a:t>，相差</a:t>
            </a:r>
            <a:r>
              <a:rPr lang="zh-CN" altLang="en-US" sz="1600" b="1" dirty="0">
                <a:latin typeface="Times New Roman" panose="02020603050405020304" pitchFamily="18" charset="0"/>
                <a:sym typeface="+mn-ea"/>
              </a:rPr>
              <a:t>7%</a:t>
            </a:r>
            <a:r>
              <a:rPr lang="zh-CN" altLang="en-US" sz="1600" b="1" dirty="0">
                <a:latin typeface="宋体" panose="02010600030101010101" pitchFamily="2" charset="-122"/>
                <a:sym typeface="+mn-ea"/>
              </a:rPr>
              <a:t>左右。</a:t>
            </a:r>
            <a:endParaRPr lang="zh-CN" altLang="en-US" sz="1600" b="1" dirty="0">
              <a:latin typeface="宋体" panose="02010600030101010101" pitchFamily="2" charset="-122"/>
            </a:endParaRPr>
          </a:p>
          <a:p>
            <a:pPr algn="just" eaLnBrk="1" hangingPunct="1">
              <a:buNone/>
            </a:pPr>
            <a:r>
              <a:rPr lang="zh-CN" altLang="en-US" sz="1600" b="1" dirty="0">
                <a:latin typeface="宋体" panose="02010600030101010101" pitchFamily="2" charset="-122"/>
                <a:sym typeface="+mn-ea"/>
              </a:rPr>
              <a:t>  </a:t>
            </a:r>
            <a:r>
              <a:rPr lang="zh-CN" altLang="en-US" sz="1600" b="1" dirty="0">
                <a:solidFill>
                  <a:srgbClr val="0000FF"/>
                </a:solidFill>
                <a:latin typeface="宋体" panose="02010600030101010101" pitchFamily="2" charset="-122"/>
                <a:sym typeface="+mn-ea"/>
              </a:rPr>
              <a:t>两种方法估算的工作量和成本基本一致。</a:t>
            </a:r>
            <a:r>
              <a:rPr lang="zh-CN" altLang="en-US" sz="1600" b="1" dirty="0">
                <a:solidFill>
                  <a:srgbClr val="0000FF"/>
                </a:solidFill>
                <a:sym typeface="+mn-ea"/>
              </a:rPr>
              <a:t> </a:t>
            </a:r>
            <a:endParaRPr lang="zh-CN" altLang="en-US" sz="1600" b="1" dirty="0">
              <a:solidFill>
                <a:srgbClr val="0000FF"/>
              </a:solidFill>
            </a:endParaRPr>
          </a:p>
          <a:p>
            <a:pPr algn="just" eaLnBrk="1" hangingPunct="1">
              <a:buNone/>
            </a:pPr>
            <a:endParaRPr lang="zh-CN" altLang="en-US" sz="1600" b="1" dirty="0">
              <a:solidFill>
                <a:srgbClr val="0000FF"/>
              </a:solidFill>
              <a:latin typeface="黑体" panose="0201060906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p:txBody>
          <a:bodyPr vert="horz" wrap="square" lIns="91440" tIns="45720" rIns="91440" bIns="45720" anchor="ctr"/>
          <a:p>
            <a:pPr eaLnBrk="1" hangingPunct="1"/>
            <a:r>
              <a:rPr lang="zh-CN" altLang="en-US" sz="3200" b="1" dirty="0">
                <a:latin typeface="宋体" panose="02010600030101010101" pitchFamily="2" charset="-122"/>
              </a:rPr>
              <a:t>表</a:t>
            </a:r>
            <a:r>
              <a:rPr lang="en-US" altLang="zh-CN" sz="3200" b="1" dirty="0">
                <a:latin typeface="Times New Roman" panose="02020603050405020304" pitchFamily="18" charset="0"/>
              </a:rPr>
              <a:t>3.4  </a:t>
            </a:r>
            <a:r>
              <a:rPr lang="zh-CN" altLang="en-US" sz="3200" b="1" dirty="0">
                <a:latin typeface="宋体" panose="02010600030101010101" pitchFamily="2" charset="-122"/>
              </a:rPr>
              <a:t>代码行和成本、工作量估算</a:t>
            </a:r>
            <a:endParaRPr lang="zh-CN" altLang="en-US" sz="3200" b="1" dirty="0">
              <a:latin typeface="Times New Roman" panose="02020603050405020304" pitchFamily="18" charset="0"/>
            </a:endParaRPr>
          </a:p>
        </p:txBody>
      </p:sp>
      <p:graphicFrame>
        <p:nvGraphicFramePr>
          <p:cNvPr id="2" name="内容占位符 1"/>
          <p:cNvGraphicFramePr/>
          <p:nvPr>
            <p:ph idx="1"/>
            <p:custDataLst>
              <p:tags r:id="rId1"/>
            </p:custDataLst>
          </p:nvPr>
        </p:nvGraphicFramePr>
        <p:xfrm>
          <a:off x="468313" y="1916113"/>
          <a:ext cx="8408988" cy="3673475"/>
        </p:xfrm>
        <a:graphic>
          <a:graphicData uri="http://schemas.openxmlformats.org/drawingml/2006/table">
            <a:tbl>
              <a:tblPr firstRow="1" bandRow="1">
                <a:tableStyleId>{5C22544A-7EE6-4342-B048-85BDC9FD1C3A}</a:tableStyleId>
              </a:tblPr>
              <a:tblGrid>
                <a:gridCol w="1626235"/>
                <a:gridCol w="855980"/>
                <a:gridCol w="906780"/>
                <a:gridCol w="829310"/>
                <a:gridCol w="824230"/>
                <a:gridCol w="779145"/>
                <a:gridCol w="752475"/>
                <a:gridCol w="908050"/>
                <a:gridCol w="926465"/>
              </a:tblGrid>
              <a:tr h="381000">
                <a:tc>
                  <a:txBody>
                    <a:bodyPr/>
                    <a:p>
                      <a:pPr algn="ctr" eaLnBrk="1" hangingPunct="1">
                        <a:buNone/>
                      </a:pPr>
                      <a:r>
                        <a:rPr lang="zh-CN" altLang="en-US" sz="1800" dirty="0">
                          <a:latin typeface="宋体" panose="02010600030101010101" pitchFamily="2" charset="-122"/>
                          <a:sym typeface="+mn-ea"/>
                        </a:rPr>
                        <a:t>功能</a:t>
                      </a:r>
                      <a:endParaRPr lang="zh-CN" altLang="en-US"/>
                    </a:p>
                  </a:txBody>
                  <a:tcPr/>
                </a:tc>
                <a:tc>
                  <a:txBody>
                    <a:bodyPr/>
                    <a:p>
                      <a:pPr algn="ctr">
                        <a:buNone/>
                      </a:pPr>
                      <a:r>
                        <a:rPr lang="zh-CN" altLang="en-US" sz="1800" dirty="0">
                          <a:latin typeface="宋体" panose="02010600030101010101" pitchFamily="2" charset="-122"/>
                          <a:sym typeface="+mn-ea"/>
                        </a:rPr>
                        <a:t>乐观</a:t>
                      </a:r>
                      <a:r>
                        <a:rPr lang="en-US" altLang="zh-CN" sz="1800" dirty="0">
                          <a:latin typeface="Times New Roman" panose="02020603050405020304" pitchFamily="18" charset="0"/>
                          <a:sym typeface="+mn-ea"/>
                        </a:rPr>
                        <a:t>LOC</a:t>
                      </a:r>
                      <a:endParaRPr lang="en-US" altLang="zh-CN" sz="1800" dirty="0">
                        <a:latin typeface="Times New Roman" panose="02020603050405020304" pitchFamily="18" charset="0"/>
                        <a:sym typeface="+mn-ea"/>
                      </a:endParaRPr>
                    </a:p>
                  </a:txBody>
                  <a:tcPr/>
                </a:tc>
                <a:tc>
                  <a:txBody>
                    <a:bodyPr/>
                    <a:p>
                      <a:pPr algn="ctr">
                        <a:buNone/>
                      </a:pPr>
                      <a:r>
                        <a:rPr lang="zh-CN" altLang="en-US" sz="1800" dirty="0">
                          <a:latin typeface="宋体" panose="02010600030101010101" pitchFamily="2" charset="-122"/>
                          <a:sym typeface="+mn-ea"/>
                        </a:rPr>
                        <a:t>一般</a:t>
                      </a:r>
                      <a:r>
                        <a:rPr lang="en-US" altLang="zh-CN" sz="1800" dirty="0">
                          <a:latin typeface="Times New Roman" panose="02020603050405020304" pitchFamily="18" charset="0"/>
                          <a:sym typeface="+mn-ea"/>
                        </a:rPr>
                        <a:t>LOC</a:t>
                      </a:r>
                      <a:endParaRPr lang="en-US" altLang="zh-CN" sz="1800" dirty="0">
                        <a:latin typeface="Times New Roman" panose="02020603050405020304" pitchFamily="18" charset="0"/>
                        <a:sym typeface="+mn-ea"/>
                      </a:endParaRPr>
                    </a:p>
                  </a:txBody>
                  <a:tcPr/>
                </a:tc>
                <a:tc>
                  <a:txBody>
                    <a:bodyPr/>
                    <a:p>
                      <a:pPr algn="ctr">
                        <a:buNone/>
                      </a:pPr>
                      <a:r>
                        <a:rPr lang="zh-CN" altLang="en-US" sz="1800" dirty="0">
                          <a:latin typeface="宋体" panose="02010600030101010101" pitchFamily="2" charset="-122"/>
                          <a:sym typeface="+mn-ea"/>
                        </a:rPr>
                        <a:t>悲观</a:t>
                      </a:r>
                      <a:r>
                        <a:rPr lang="en-US" altLang="zh-CN" sz="1800" dirty="0">
                          <a:latin typeface="Times New Roman" panose="02020603050405020304" pitchFamily="18" charset="0"/>
                          <a:sym typeface="+mn-ea"/>
                        </a:rPr>
                        <a:t>LOC</a:t>
                      </a:r>
                      <a:endParaRPr lang="en-US" altLang="zh-CN" sz="1800" dirty="0">
                        <a:latin typeface="Times New Roman" panose="02020603050405020304" pitchFamily="18" charset="0"/>
                        <a:sym typeface="+mn-ea"/>
                      </a:endParaRPr>
                    </a:p>
                  </a:txBody>
                  <a:tcPr/>
                </a:tc>
                <a:tc>
                  <a:txBody>
                    <a:bodyPr/>
                    <a:p>
                      <a:pPr algn="ctr">
                        <a:buNone/>
                      </a:pPr>
                      <a:r>
                        <a:rPr lang="zh-CN" altLang="en-US" sz="1800" dirty="0">
                          <a:latin typeface="宋体" panose="02010600030101010101" pitchFamily="2" charset="-122"/>
                          <a:sym typeface="+mn-ea"/>
                        </a:rPr>
                        <a:t>加权</a:t>
                      </a:r>
                      <a:endParaRPr lang="zh-CN" altLang="en-US" sz="1800" dirty="0">
                        <a:latin typeface="宋体" panose="02010600030101010101" pitchFamily="2" charset="-122"/>
                        <a:sym typeface="+mn-ea"/>
                      </a:endParaRPr>
                    </a:p>
                    <a:p>
                      <a:pPr algn="ctr">
                        <a:buNone/>
                      </a:pPr>
                      <a:r>
                        <a:rPr lang="zh-CN" altLang="en-US" sz="1800" dirty="0">
                          <a:latin typeface="宋体" panose="02010600030101010101" pitchFamily="2" charset="-122"/>
                          <a:sym typeface="+mn-ea"/>
                        </a:rPr>
                        <a:t>平均</a:t>
                      </a:r>
                      <a:endParaRPr lang="zh-CN" altLang="en-US" sz="1800" dirty="0">
                        <a:latin typeface="宋体" panose="02010600030101010101" pitchFamily="2" charset="-122"/>
                        <a:sym typeface="+mn-ea"/>
                      </a:endParaRPr>
                    </a:p>
                  </a:txBody>
                  <a:tcPr/>
                </a:tc>
                <a:tc>
                  <a:txBody>
                    <a:bodyPr/>
                    <a:p>
                      <a:pPr algn="ctr">
                        <a:buNone/>
                      </a:pPr>
                      <a:r>
                        <a:rPr lang="zh-CN" altLang="en-US" sz="1800" dirty="0">
                          <a:latin typeface="Times New Roman" panose="02020603050405020304" pitchFamily="18" charset="0"/>
                          <a:sym typeface="+mn-ea"/>
                        </a:rPr>
                        <a:t>$ </a:t>
                      </a:r>
                      <a:endParaRPr lang="zh-CN" altLang="en-US" sz="1800" dirty="0">
                        <a:latin typeface="Times New Roman" panose="02020603050405020304" pitchFamily="18" charset="0"/>
                        <a:sym typeface="+mn-ea"/>
                      </a:endParaRPr>
                    </a:p>
                    <a:p>
                      <a:pPr algn="ctr">
                        <a:buNone/>
                      </a:pPr>
                      <a:r>
                        <a:rPr lang="zh-CN" altLang="en-US" sz="1800" dirty="0">
                          <a:latin typeface="Times New Roman" panose="02020603050405020304" pitchFamily="18" charset="0"/>
                          <a:sym typeface="+mn-ea"/>
                        </a:rPr>
                        <a:t>/</a:t>
                      </a:r>
                      <a:r>
                        <a:rPr lang="en-US" altLang="zh-CN" sz="1800" dirty="0">
                          <a:latin typeface="Times New Roman" panose="02020603050405020304" pitchFamily="18" charset="0"/>
                          <a:sym typeface="+mn-ea"/>
                        </a:rPr>
                        <a:t>LOC</a:t>
                      </a:r>
                      <a:endParaRPr lang="zh-CN" altLang="en-US" sz="1800" dirty="0">
                        <a:latin typeface="Times New Roman" panose="02020603050405020304" pitchFamily="18" charset="0"/>
                        <a:sym typeface="+mn-ea"/>
                      </a:endParaRPr>
                    </a:p>
                  </a:txBody>
                  <a:tcPr/>
                </a:tc>
                <a:tc>
                  <a:txBody>
                    <a:bodyPr/>
                    <a:p>
                      <a:pPr algn="ctr">
                        <a:buNone/>
                      </a:pPr>
                      <a:r>
                        <a:rPr lang="en-US" altLang="zh-CN" sz="1800" dirty="0">
                          <a:latin typeface="Times New Roman" panose="02020603050405020304" pitchFamily="18" charset="0"/>
                          <a:sym typeface="+mn-ea"/>
                        </a:rPr>
                        <a:t>LOC</a:t>
                      </a:r>
                      <a:endParaRPr lang="en-US" altLang="zh-CN" sz="1800" dirty="0">
                        <a:latin typeface="Times New Roman" panose="02020603050405020304" pitchFamily="18" charset="0"/>
                        <a:sym typeface="+mn-ea"/>
                      </a:endParaRPr>
                    </a:p>
                    <a:p>
                      <a:pPr algn="ctr">
                        <a:buNone/>
                      </a:pPr>
                      <a:r>
                        <a:rPr lang="en-US" altLang="zh-CN" sz="1800" dirty="0">
                          <a:latin typeface="Times New Roman" panose="02020603050405020304" pitchFamily="18" charset="0"/>
                          <a:sym typeface="+mn-ea"/>
                        </a:rPr>
                        <a:t>/PM</a:t>
                      </a:r>
                      <a:endParaRPr lang="en-US" altLang="zh-CN" sz="1800" dirty="0">
                        <a:latin typeface="Times New Roman" panose="02020603050405020304" pitchFamily="18" charset="0"/>
                        <a:sym typeface="+mn-ea"/>
                      </a:endParaRPr>
                    </a:p>
                  </a:txBody>
                  <a:tcPr/>
                </a:tc>
                <a:tc>
                  <a:txBody>
                    <a:bodyPr/>
                    <a:p>
                      <a:pPr algn="ctr">
                        <a:buNone/>
                      </a:pPr>
                      <a:r>
                        <a:rPr lang="zh-CN" altLang="en-US" sz="1800" dirty="0">
                          <a:latin typeface="宋体" panose="02010600030101010101" pitchFamily="2" charset="-122"/>
                          <a:sym typeface="+mn-ea"/>
                        </a:rPr>
                        <a:t>成本</a:t>
                      </a:r>
                      <a:endParaRPr lang="zh-CN" altLang="en-US" sz="1800" dirty="0">
                        <a:latin typeface="宋体" panose="02010600030101010101" pitchFamily="2" charset="-122"/>
                        <a:sym typeface="+mn-ea"/>
                      </a:endParaRPr>
                    </a:p>
                    <a:p>
                      <a:pPr algn="ctr">
                        <a:buNone/>
                      </a:pPr>
                      <a:r>
                        <a:rPr lang="en-US" altLang="zh-CN" sz="1800" dirty="0">
                          <a:latin typeface="宋体" panose="02010600030101010101" pitchFamily="2" charset="-122"/>
                          <a:sym typeface="+mn-ea"/>
                        </a:rPr>
                        <a:t>＄</a:t>
                      </a:r>
                      <a:endParaRPr lang="en-US" altLang="zh-CN" sz="1800" dirty="0">
                        <a:latin typeface="宋体" panose="02010600030101010101" pitchFamily="2" charset="-122"/>
                        <a:sym typeface="+mn-ea"/>
                      </a:endParaRPr>
                    </a:p>
                  </a:txBody>
                  <a:tcPr/>
                </a:tc>
                <a:tc>
                  <a:txBody>
                    <a:bodyPr/>
                    <a:p>
                      <a:pPr algn="ctr">
                        <a:buNone/>
                      </a:pPr>
                      <a:r>
                        <a:rPr lang="zh-CN" altLang="en-US" sz="1800" dirty="0">
                          <a:latin typeface="宋体" panose="02010600030101010101" pitchFamily="2" charset="-122"/>
                          <a:sym typeface="+mn-ea"/>
                        </a:rPr>
                        <a:t>工作量</a:t>
                      </a:r>
                      <a:r>
                        <a:rPr lang="en-US" altLang="zh-CN" sz="1800" dirty="0">
                          <a:latin typeface="Times New Roman" panose="02020603050405020304" pitchFamily="18" charset="0"/>
                          <a:sym typeface="+mn-ea"/>
                        </a:rPr>
                        <a:t>(</a:t>
                      </a:r>
                      <a:r>
                        <a:rPr lang="zh-CN" altLang="en-US" sz="1800" dirty="0">
                          <a:latin typeface="宋体" panose="02010600030101010101" pitchFamily="2" charset="-122"/>
                          <a:sym typeface="+mn-ea"/>
                        </a:rPr>
                        <a:t>人月</a:t>
                      </a:r>
                      <a:r>
                        <a:rPr lang="zh-CN" altLang="en-US" sz="1800" dirty="0">
                          <a:latin typeface="Times New Roman" panose="02020603050405020304" pitchFamily="18" charset="0"/>
                          <a:sym typeface="+mn-ea"/>
                        </a:rPr>
                        <a:t>)</a:t>
                      </a:r>
                      <a:endParaRPr lang="zh-CN" altLang="en-US" sz="1800" dirty="0">
                        <a:latin typeface="宋体" panose="02010600030101010101" pitchFamily="2" charset="-122"/>
                        <a:sym typeface="+mn-ea"/>
                      </a:endParaRPr>
                    </a:p>
                  </a:txBody>
                  <a:tcPr/>
                </a:tc>
              </a:tr>
              <a:tr h="381000">
                <a:tc>
                  <a:txBody>
                    <a:bodyPr/>
                    <a:p>
                      <a:pPr>
                        <a:buNone/>
                      </a:pPr>
                      <a:r>
                        <a:rPr lang="zh-CN" altLang="en-US" sz="1800" b="1" dirty="0">
                          <a:latin typeface="宋体" panose="02010600030101010101" pitchFamily="2" charset="-122"/>
                          <a:sym typeface="+mn-ea"/>
                        </a:rPr>
                        <a:t>用户界面控制</a:t>
                      </a:r>
                      <a:endParaRPr lang="zh-CN" altLang="en-US" sz="1800" b="1" dirty="0">
                        <a:latin typeface="宋体" panose="02010600030101010101" pitchFamily="2" charset="-122"/>
                        <a:sym typeface="+mn-ea"/>
                      </a:endParaRPr>
                    </a:p>
                  </a:txBody>
                  <a:tcPr/>
                </a:tc>
                <a:tc>
                  <a:txBody>
                    <a:bodyPr/>
                    <a:p>
                      <a:pPr algn="just" eaLnBrk="1" hangingPunct="1">
                        <a:buNone/>
                      </a:pPr>
                      <a:r>
                        <a:rPr lang="zh-CN" altLang="en-US" sz="1800" b="1" dirty="0">
                          <a:latin typeface="Times New Roman" panose="02020603050405020304" pitchFamily="18" charset="0"/>
                          <a:sym typeface="+mn-ea"/>
                        </a:rPr>
                        <a:t>1790</a:t>
                      </a:r>
                      <a:r>
                        <a:rPr lang="en-US" altLang="zh-CN" sz="1800" b="1" dirty="0">
                          <a:latin typeface="Times New Roman" panose="02020603050405020304" pitchFamily="18" charset="0"/>
                          <a:sym typeface="+mn-ea"/>
                        </a:rPr>
                        <a:t> </a:t>
                      </a:r>
                      <a:r>
                        <a:rPr lang="zh-CN" altLang="en-US" sz="1800" b="1" dirty="0">
                          <a:latin typeface="宋体" panose="02010600030101010101" pitchFamily="2" charset="-122"/>
                          <a:sym typeface="+mn-ea"/>
                        </a:rPr>
                        <a:t>  </a:t>
                      </a:r>
                      <a:r>
                        <a:rPr lang="en-US" altLang="zh-CN" sz="1800" b="1" dirty="0">
                          <a:latin typeface="Times New Roman" panose="02020603050405020304" pitchFamily="18" charset="0"/>
                          <a:sym typeface="+mn-ea"/>
                        </a:rPr>
                        <a:t>                    </a:t>
                      </a:r>
                      <a:endParaRPr lang="zh-CN" altLang="en-US"/>
                    </a:p>
                  </a:txBody>
                  <a:tcPr/>
                </a:tc>
                <a:tc>
                  <a:txBody>
                    <a:bodyPr/>
                    <a:p>
                      <a:pPr>
                        <a:buNone/>
                      </a:pPr>
                      <a:r>
                        <a:rPr lang="zh-CN" altLang="en-US" sz="1800" b="1" dirty="0">
                          <a:latin typeface="Times New Roman" panose="02020603050405020304" pitchFamily="18" charset="0"/>
                          <a:sym typeface="+mn-ea"/>
                        </a:rPr>
                        <a:t>2400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2650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2340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14</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315</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32760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7.4</a:t>
                      </a:r>
                      <a:endParaRPr lang="zh-CN" altLang="en-US" sz="1800" b="1" dirty="0">
                        <a:latin typeface="Times New Roman" panose="02020603050405020304" pitchFamily="18" charset="0"/>
                        <a:sym typeface="+mn-ea"/>
                      </a:endParaRPr>
                    </a:p>
                  </a:txBody>
                  <a:tcPr/>
                </a:tc>
              </a:tr>
              <a:tr h="381000">
                <a:tc>
                  <a:txBody>
                    <a:bodyPr/>
                    <a:p>
                      <a:pPr>
                        <a:buNone/>
                      </a:pPr>
                      <a:r>
                        <a:rPr lang="zh-CN" altLang="en-US" sz="1800" b="1" dirty="0">
                          <a:latin typeface="宋体" panose="02010600030101010101" pitchFamily="2" charset="-122"/>
                          <a:sym typeface="+mn-ea"/>
                        </a:rPr>
                        <a:t>二维几何分析</a:t>
                      </a:r>
                      <a:endParaRPr lang="zh-CN" altLang="en-US" sz="1800" b="1" dirty="0">
                        <a:latin typeface="宋体" panose="02010600030101010101" pitchFamily="2" charset="-122"/>
                        <a:sym typeface="+mn-ea"/>
                      </a:endParaRPr>
                    </a:p>
                  </a:txBody>
                  <a:tcPr/>
                </a:tc>
                <a:tc>
                  <a:txBody>
                    <a:bodyPr/>
                    <a:p>
                      <a:pPr>
                        <a:buNone/>
                      </a:pPr>
                      <a:r>
                        <a:rPr lang="zh-CN" altLang="en-US" sz="1800" b="1" dirty="0">
                          <a:latin typeface="Times New Roman" panose="02020603050405020304" pitchFamily="18" charset="0"/>
                          <a:sym typeface="+mn-ea"/>
                        </a:rPr>
                        <a:t>4080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5200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7400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5380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20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220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107600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24.4</a:t>
                      </a:r>
                      <a:endParaRPr lang="zh-CN" altLang="en-US" sz="1800" b="1" dirty="0">
                        <a:latin typeface="Times New Roman" panose="02020603050405020304" pitchFamily="18" charset="0"/>
                        <a:sym typeface="+mn-ea"/>
                      </a:endParaRPr>
                    </a:p>
                  </a:txBody>
                  <a:tcPr/>
                </a:tc>
              </a:tr>
              <a:tr h="381000">
                <a:tc>
                  <a:txBody>
                    <a:bodyPr/>
                    <a:p>
                      <a:pPr>
                        <a:buNone/>
                      </a:pPr>
                      <a:r>
                        <a:rPr lang="zh-CN" altLang="en-US" sz="1800" b="1" dirty="0">
                          <a:latin typeface="宋体" panose="02010600030101010101" pitchFamily="2" charset="-122"/>
                          <a:sym typeface="+mn-ea"/>
                        </a:rPr>
                        <a:t>三维几何分析</a:t>
                      </a:r>
                      <a:endParaRPr lang="zh-CN" altLang="en-US" sz="1800" b="1" dirty="0">
                        <a:latin typeface="宋体" panose="02010600030101010101" pitchFamily="2" charset="-122"/>
                        <a:sym typeface="+mn-ea"/>
                      </a:endParaRPr>
                    </a:p>
                  </a:txBody>
                  <a:tcPr/>
                </a:tc>
                <a:tc>
                  <a:txBody>
                    <a:bodyPr/>
                    <a:p>
                      <a:pPr>
                        <a:buNone/>
                      </a:pPr>
                      <a:r>
                        <a:rPr lang="zh-CN" altLang="en-US" sz="1800" b="1" dirty="0">
                          <a:latin typeface="Times New Roman" panose="02020603050405020304" pitchFamily="18" charset="0"/>
                          <a:sym typeface="+mn-ea"/>
                        </a:rPr>
                        <a:t>4600   </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6900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8600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6800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20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220      </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136000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30.9</a:t>
                      </a:r>
                      <a:endParaRPr lang="zh-CN" altLang="en-US" sz="1800" b="1" dirty="0">
                        <a:latin typeface="Times New Roman" panose="02020603050405020304" pitchFamily="18" charset="0"/>
                        <a:sym typeface="+mn-ea"/>
                      </a:endParaRPr>
                    </a:p>
                  </a:txBody>
                  <a:tcPr/>
                </a:tc>
              </a:tr>
              <a:tr h="381000">
                <a:tc>
                  <a:txBody>
                    <a:bodyPr/>
                    <a:p>
                      <a:pPr>
                        <a:buNone/>
                      </a:pPr>
                      <a:r>
                        <a:rPr lang="zh-CN" altLang="en-US" sz="1800" b="1" dirty="0">
                          <a:latin typeface="宋体" panose="02010600030101010101" pitchFamily="2" charset="-122"/>
                          <a:sym typeface="+mn-ea"/>
                        </a:rPr>
                        <a:t>数据库管理</a:t>
                      </a:r>
                      <a:endParaRPr lang="zh-CN" altLang="en-US" sz="1800" b="1" dirty="0">
                        <a:latin typeface="宋体" panose="02010600030101010101" pitchFamily="2" charset="-122"/>
                        <a:sym typeface="+mn-ea"/>
                      </a:endParaRPr>
                    </a:p>
                  </a:txBody>
                  <a:tcPr/>
                </a:tc>
                <a:tc>
                  <a:txBody>
                    <a:bodyPr/>
                    <a:p>
                      <a:pPr>
                        <a:buNone/>
                      </a:pPr>
                      <a:r>
                        <a:rPr lang="zh-CN" altLang="en-US" sz="1800" b="1" dirty="0">
                          <a:latin typeface="Times New Roman" panose="02020603050405020304" pitchFamily="18" charset="0"/>
                          <a:sym typeface="+mn-ea"/>
                        </a:rPr>
                        <a:t>2900 </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3400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3600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3350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18</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240             </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60300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13.9</a:t>
                      </a:r>
                      <a:endParaRPr lang="zh-CN" altLang="en-US" sz="1800" b="1" dirty="0">
                        <a:latin typeface="Times New Roman" panose="02020603050405020304" pitchFamily="18" charset="0"/>
                        <a:sym typeface="+mn-ea"/>
                      </a:endParaRPr>
                    </a:p>
                  </a:txBody>
                  <a:tcPr/>
                </a:tc>
              </a:tr>
              <a:tr h="381000">
                <a:tc>
                  <a:txBody>
                    <a:bodyPr/>
                    <a:p>
                      <a:pPr>
                        <a:buNone/>
                      </a:pPr>
                      <a:r>
                        <a:rPr lang="zh-CN" altLang="en-US" sz="1800" b="1" dirty="0">
                          <a:latin typeface="宋体" panose="02010600030101010101" pitchFamily="2" charset="-122"/>
                          <a:sym typeface="+mn-ea"/>
                        </a:rPr>
                        <a:t>图形显示</a:t>
                      </a:r>
                      <a:endParaRPr lang="zh-CN" altLang="en-US" sz="1800" b="1" dirty="0">
                        <a:latin typeface="宋体" panose="02010600030101010101" pitchFamily="2" charset="-122"/>
                        <a:sym typeface="+mn-ea"/>
                      </a:endParaRPr>
                    </a:p>
                  </a:txBody>
                  <a:tcPr/>
                </a:tc>
                <a:tc>
                  <a:txBody>
                    <a:bodyPr/>
                    <a:p>
                      <a:pPr>
                        <a:buNone/>
                      </a:pPr>
                      <a:r>
                        <a:rPr lang="zh-CN" altLang="en-US" sz="1800" b="1" dirty="0">
                          <a:latin typeface="Times New Roman" panose="02020603050405020304" pitchFamily="18" charset="0"/>
                          <a:sym typeface="+mn-ea"/>
                        </a:rPr>
                        <a:t>3900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4900        </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6200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4950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22</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200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108900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24.7</a:t>
                      </a:r>
                      <a:endParaRPr lang="zh-CN" altLang="en-US" sz="1800" b="1" dirty="0">
                        <a:latin typeface="Times New Roman" panose="02020603050405020304" pitchFamily="18" charset="0"/>
                        <a:sym typeface="+mn-ea"/>
                      </a:endParaRPr>
                    </a:p>
                  </a:txBody>
                  <a:tcPr/>
                </a:tc>
              </a:tr>
              <a:tr h="381000">
                <a:tc>
                  <a:txBody>
                    <a:bodyPr/>
                    <a:p>
                      <a:pPr>
                        <a:buNone/>
                      </a:pPr>
                      <a:r>
                        <a:rPr lang="zh-CN" altLang="en-US" sz="1800" b="1" dirty="0">
                          <a:latin typeface="宋体" panose="02010600030101010101" pitchFamily="2" charset="-122"/>
                          <a:sym typeface="+mn-ea"/>
                        </a:rPr>
                        <a:t>外设控制</a:t>
                      </a:r>
                      <a:endParaRPr lang="zh-CN" altLang="en-US" sz="1800" b="1" dirty="0">
                        <a:latin typeface="宋体" panose="02010600030101010101" pitchFamily="2" charset="-122"/>
                        <a:sym typeface="+mn-ea"/>
                      </a:endParaRPr>
                    </a:p>
                  </a:txBody>
                  <a:tcPr/>
                </a:tc>
                <a:tc>
                  <a:txBody>
                    <a:bodyPr/>
                    <a:p>
                      <a:pPr>
                        <a:buNone/>
                      </a:pPr>
                      <a:r>
                        <a:rPr lang="zh-CN" altLang="en-US" sz="1800" b="1" dirty="0">
                          <a:latin typeface="Times New Roman" panose="02020603050405020304" pitchFamily="18" charset="0"/>
                          <a:sym typeface="+mn-ea"/>
                        </a:rPr>
                        <a:t>1990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2100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2450                                    </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2140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28</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140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59920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15.2</a:t>
                      </a:r>
                      <a:endParaRPr lang="zh-CN" altLang="en-US" sz="1800" b="1" dirty="0">
                        <a:latin typeface="Times New Roman" panose="02020603050405020304" pitchFamily="18" charset="0"/>
                        <a:sym typeface="+mn-ea"/>
                      </a:endParaRPr>
                    </a:p>
                  </a:txBody>
                  <a:tcPr/>
                </a:tc>
              </a:tr>
              <a:tr h="354330">
                <a:tc>
                  <a:txBody>
                    <a:bodyPr/>
                    <a:p>
                      <a:pPr algn="just" eaLnBrk="1" hangingPunct="1">
                        <a:buNone/>
                      </a:pPr>
                      <a:r>
                        <a:rPr lang="zh-CN" altLang="en-US" sz="1800" b="1" dirty="0">
                          <a:latin typeface="宋体" panose="02010600030101010101" pitchFamily="2" charset="-122"/>
                          <a:sym typeface="+mn-ea"/>
                        </a:rPr>
                        <a:t>设计分析</a:t>
                      </a:r>
                      <a:endParaRPr lang="zh-CN" altLang="en-US"/>
                    </a:p>
                  </a:txBody>
                  <a:tcPr/>
                </a:tc>
                <a:tc>
                  <a:txBody>
                    <a:bodyPr/>
                    <a:p>
                      <a:pPr>
                        <a:buNone/>
                      </a:pPr>
                      <a:r>
                        <a:rPr lang="zh-CN" altLang="en-US" sz="1800" b="1" dirty="0">
                          <a:latin typeface="Times New Roman" panose="02020603050405020304" pitchFamily="18" charset="0"/>
                          <a:sym typeface="+mn-ea"/>
                        </a:rPr>
                        <a:t>6600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8500</a:t>
                      </a:r>
                      <a:endParaRPr lang="en-US" altLang="zh-CN"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9800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8400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18</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300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151200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28.0</a:t>
                      </a:r>
                      <a:endParaRPr lang="zh-CN" altLang="en-US" sz="1800"/>
                    </a:p>
                  </a:txBody>
                  <a:tcPr/>
                </a:tc>
              </a:tr>
              <a:tr h="381000">
                <a:tc>
                  <a:txBody>
                    <a:bodyPr/>
                    <a:p>
                      <a:pPr>
                        <a:buNone/>
                      </a:pPr>
                      <a:r>
                        <a:rPr lang="zh-CN" altLang="en-US" sz="1800" b="1" dirty="0">
                          <a:latin typeface="宋体" panose="02010600030101010101" pitchFamily="2" charset="-122"/>
                          <a:sym typeface="+mn-ea"/>
                        </a:rPr>
                        <a:t>总计</a:t>
                      </a:r>
                      <a:endParaRPr lang="zh-CN" altLang="en-US" sz="1800" b="1" dirty="0">
                        <a:latin typeface="宋体" panose="02010600030101010101" pitchFamily="2" charset="-122"/>
                        <a:sym typeface="+mn-ea"/>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r>
                        <a:rPr lang="zh-CN" altLang="en-US" sz="1800" b="1" dirty="0">
                          <a:latin typeface="Times New Roman" panose="02020603050405020304" pitchFamily="18" charset="0"/>
                          <a:sym typeface="+mn-ea"/>
                        </a:rPr>
                        <a:t>33360</a:t>
                      </a:r>
                      <a:endParaRPr lang="zh-CN" altLang="en-US" sz="1800" b="1" dirty="0">
                        <a:latin typeface="Times New Roman" panose="02020603050405020304" pitchFamily="18" charset="0"/>
                        <a:sym typeface="+mn-ea"/>
                      </a:endParaRPr>
                    </a:p>
                  </a:txBody>
                  <a:tcPr/>
                </a:tc>
                <a:tc>
                  <a:txBody>
                    <a:bodyPr/>
                    <a:p>
                      <a:pPr>
                        <a:buNone/>
                      </a:pPr>
                      <a:endParaRPr lang="zh-CN" altLang="en-US"/>
                    </a:p>
                  </a:txBody>
                  <a:tcPr/>
                </a:tc>
                <a:tc>
                  <a:txBody>
                    <a:bodyPr/>
                    <a:p>
                      <a:pPr>
                        <a:buNone/>
                      </a:pPr>
                      <a:endParaRPr lang="zh-CN" altLang="en-US"/>
                    </a:p>
                  </a:txBody>
                  <a:tcPr/>
                </a:tc>
                <a:tc>
                  <a:txBody>
                    <a:bodyPr/>
                    <a:p>
                      <a:pPr>
                        <a:buNone/>
                      </a:pPr>
                      <a:r>
                        <a:rPr lang="zh-CN" altLang="en-US" sz="1800" b="1" dirty="0">
                          <a:latin typeface="Times New Roman" panose="02020603050405020304" pitchFamily="18" charset="0"/>
                          <a:sym typeface="+mn-ea"/>
                        </a:rPr>
                        <a:t>656680</a:t>
                      </a:r>
                      <a:endParaRPr lang="zh-CN" altLang="en-US" sz="1800" b="1" dirty="0">
                        <a:latin typeface="Times New Roman" panose="02020603050405020304" pitchFamily="18" charset="0"/>
                        <a:sym typeface="+mn-ea"/>
                      </a:endParaRPr>
                    </a:p>
                  </a:txBody>
                  <a:tcPr/>
                </a:tc>
                <a:tc>
                  <a:txBody>
                    <a:bodyPr/>
                    <a:p>
                      <a:pPr>
                        <a:buNone/>
                      </a:pPr>
                      <a:r>
                        <a:rPr lang="zh-CN" altLang="en-US" sz="1800" b="1" dirty="0">
                          <a:latin typeface="Times New Roman" panose="02020603050405020304" pitchFamily="18" charset="0"/>
                          <a:sym typeface="+mn-ea"/>
                        </a:rPr>
                        <a:t>144.5</a:t>
                      </a:r>
                      <a:endParaRPr lang="zh-CN" altLang="en-US" sz="1800" b="1" dirty="0">
                        <a:latin typeface="Times New Roman" panose="02020603050405020304" pitchFamily="18" charset="0"/>
                        <a:sym typeface="+mn-ea"/>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467916" y="398545"/>
            <a:ext cx="8208169" cy="863601"/>
          </a:xfrm>
        </p:spPr>
        <p:txBody>
          <a:bodyPr vert="horz" wrap="square" lIns="91440" tIns="45720" rIns="91440" bIns="45720" anchor="ctr"/>
          <a:p>
            <a:pPr eaLnBrk="1" hangingPunct="1"/>
            <a:r>
              <a:rPr lang="zh-CN" altLang="en-US" sz="3600" b="1" dirty="0">
                <a:latin typeface="宋体" panose="02010600030101010101" pitchFamily="2" charset="-122"/>
              </a:rPr>
              <a:t>表</a:t>
            </a:r>
            <a:r>
              <a:rPr lang="en-US" altLang="zh-CN" sz="3600" b="1" dirty="0">
                <a:latin typeface="Times New Roman" panose="02020603050405020304" pitchFamily="18" charset="0"/>
              </a:rPr>
              <a:t>3. 5</a:t>
            </a:r>
            <a:r>
              <a:rPr lang="zh-CN" altLang="en-US" sz="3600" b="1" dirty="0">
                <a:latin typeface="宋体" panose="02010600030101010101" pitchFamily="2" charset="-122"/>
              </a:rPr>
              <a:t>工作量估算</a:t>
            </a:r>
            <a:endParaRPr lang="zh-CN" altLang="en-US" sz="3600" b="1" dirty="0">
              <a:latin typeface="Times New Roman" panose="02020603050405020304" pitchFamily="18" charset="0"/>
            </a:endParaRPr>
          </a:p>
        </p:txBody>
      </p:sp>
      <p:graphicFrame>
        <p:nvGraphicFramePr>
          <p:cNvPr id="2" name="内容占位符 1"/>
          <p:cNvGraphicFramePr/>
          <p:nvPr>
            <p:ph idx="1"/>
            <p:custDataLst>
              <p:tags r:id="rId1"/>
            </p:custDataLst>
          </p:nvPr>
        </p:nvGraphicFramePr>
        <p:xfrm>
          <a:off x="531495" y="1590040"/>
          <a:ext cx="8229600" cy="4434840"/>
        </p:xfrm>
        <a:graphic>
          <a:graphicData uri="http://schemas.openxmlformats.org/drawingml/2006/table">
            <a:tbl>
              <a:tblPr firstRow="1" bandRow="1">
                <a:tableStyleId>{5C22544A-7EE6-4342-B048-85BDC9FD1C3A}</a:tableStyleId>
              </a:tblPr>
              <a:tblGrid>
                <a:gridCol w="1537970"/>
                <a:gridCol w="1339850"/>
                <a:gridCol w="1336040"/>
                <a:gridCol w="1272540"/>
                <a:gridCol w="1375410"/>
                <a:gridCol w="1367790"/>
              </a:tblGrid>
              <a:tr h="381000">
                <a:tc>
                  <a:txBody>
                    <a:bodyPr/>
                    <a:p>
                      <a:pPr algn="ctr" eaLnBrk="1" hangingPunct="1">
                        <a:lnSpc>
                          <a:spcPct val="90000"/>
                        </a:lnSpc>
                        <a:buNone/>
                      </a:pPr>
                      <a:r>
                        <a:rPr lang="zh-CN" altLang="en-US" sz="1350" dirty="0">
                          <a:latin typeface="宋体" panose="02010600030101010101" pitchFamily="2" charset="-122"/>
                          <a:sym typeface="+mn-ea"/>
                        </a:rPr>
                        <a:t>功能        </a:t>
                      </a:r>
                      <a:endParaRPr lang="zh-CN" altLang="en-US"/>
                    </a:p>
                  </a:txBody>
                  <a:tcPr/>
                </a:tc>
                <a:tc>
                  <a:txBody>
                    <a:bodyPr/>
                    <a:p>
                      <a:pPr algn="ctr">
                        <a:buNone/>
                      </a:pPr>
                      <a:r>
                        <a:rPr lang="zh-CN" altLang="en-US" sz="1350" dirty="0">
                          <a:latin typeface="宋体" panose="02010600030101010101" pitchFamily="2" charset="-122"/>
                          <a:sym typeface="+mn-ea"/>
                        </a:rPr>
                        <a:t>需求分析  </a:t>
                      </a:r>
                      <a:endParaRPr lang="zh-CN" altLang="en-US" sz="1350"/>
                    </a:p>
                  </a:txBody>
                  <a:tcPr/>
                </a:tc>
                <a:tc>
                  <a:txBody>
                    <a:bodyPr/>
                    <a:p>
                      <a:pPr algn="ctr">
                        <a:buNone/>
                      </a:pPr>
                      <a:r>
                        <a:rPr lang="zh-CN" altLang="en-US" sz="1350" dirty="0">
                          <a:latin typeface="宋体" panose="02010600030101010101" pitchFamily="2" charset="-122"/>
                          <a:sym typeface="+mn-ea"/>
                        </a:rPr>
                        <a:t>设计   </a:t>
                      </a:r>
                      <a:endParaRPr lang="zh-CN" altLang="en-US" sz="1350"/>
                    </a:p>
                  </a:txBody>
                  <a:tcPr/>
                </a:tc>
                <a:tc>
                  <a:txBody>
                    <a:bodyPr/>
                    <a:p>
                      <a:pPr algn="ctr">
                        <a:buNone/>
                      </a:pPr>
                      <a:r>
                        <a:rPr lang="zh-CN" altLang="en-US" sz="1350" dirty="0">
                          <a:latin typeface="宋体" panose="02010600030101010101" pitchFamily="2" charset="-122"/>
                          <a:sym typeface="+mn-ea"/>
                        </a:rPr>
                        <a:t>编码   </a:t>
                      </a:r>
                      <a:endParaRPr lang="zh-CN" altLang="en-US" sz="1350"/>
                    </a:p>
                  </a:txBody>
                  <a:tcPr/>
                </a:tc>
                <a:tc>
                  <a:txBody>
                    <a:bodyPr/>
                    <a:p>
                      <a:pPr algn="ctr">
                        <a:buNone/>
                      </a:pPr>
                      <a:r>
                        <a:rPr lang="zh-CN" altLang="en-US" sz="1350" dirty="0">
                          <a:latin typeface="宋体" panose="02010600030101010101" pitchFamily="2" charset="-122"/>
                          <a:sym typeface="+mn-ea"/>
                        </a:rPr>
                        <a:t>测试   </a:t>
                      </a:r>
                      <a:endParaRPr lang="zh-CN" altLang="en-US" sz="1350"/>
                    </a:p>
                    <a:p>
                      <a:pPr algn="ctr">
                        <a:buNone/>
                      </a:pPr>
                      <a:endParaRPr lang="zh-CN" altLang="en-US" sz="1350"/>
                    </a:p>
                  </a:txBody>
                  <a:tcPr/>
                </a:tc>
                <a:tc>
                  <a:txBody>
                    <a:bodyPr/>
                    <a:p>
                      <a:pPr algn="ctr">
                        <a:buNone/>
                      </a:pPr>
                      <a:r>
                        <a:rPr lang="zh-CN" altLang="en-US" sz="1350" dirty="0">
                          <a:latin typeface="宋体" panose="02010600030101010101" pitchFamily="2" charset="-122"/>
                          <a:sym typeface="+mn-ea"/>
                        </a:rPr>
                        <a:t>总计</a:t>
                      </a:r>
                      <a:endParaRPr lang="zh-CN" altLang="en-US" sz="1350" dirty="0">
                        <a:latin typeface="宋体" panose="02010600030101010101" pitchFamily="2" charset="-122"/>
                        <a:sym typeface="+mn-ea"/>
                      </a:endParaRPr>
                    </a:p>
                  </a:txBody>
                  <a:tcPr/>
                </a:tc>
              </a:tr>
              <a:tr h="381000">
                <a:tc>
                  <a:txBody>
                    <a:bodyPr/>
                    <a:p>
                      <a:pPr algn="ctr">
                        <a:buNone/>
                      </a:pPr>
                      <a:r>
                        <a:rPr lang="zh-CN" altLang="en-US" sz="1350" b="1" dirty="0">
                          <a:latin typeface="宋体" panose="02010600030101010101" pitchFamily="2" charset="-122"/>
                          <a:sym typeface="+mn-ea"/>
                        </a:rPr>
                        <a:t>用户界面控制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1.0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2.0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0.5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3.5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7</a:t>
                      </a:r>
                      <a:endParaRPr lang="zh-CN" altLang="en-US" sz="1350" b="1" dirty="0">
                        <a:latin typeface="Times New Roman" panose="02020603050405020304" pitchFamily="18" charset="0"/>
                        <a:sym typeface="+mn-ea"/>
                      </a:endParaRPr>
                    </a:p>
                  </a:txBody>
                  <a:tcPr/>
                </a:tc>
              </a:tr>
              <a:tr h="381000">
                <a:tc>
                  <a:txBody>
                    <a:bodyPr/>
                    <a:p>
                      <a:pPr algn="ctr">
                        <a:buNone/>
                      </a:pPr>
                      <a:r>
                        <a:rPr lang="zh-CN" altLang="en-US" sz="1350" b="1" dirty="0">
                          <a:latin typeface="宋体" panose="02010600030101010101" pitchFamily="2" charset="-122"/>
                          <a:sym typeface="+mn-ea"/>
                        </a:rPr>
                        <a:t>二维几何分析</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2.0</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10.0</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4.5</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9.5</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26</a:t>
                      </a:r>
                      <a:endParaRPr lang="zh-CN" altLang="en-US" sz="1350" b="1" dirty="0">
                        <a:latin typeface="Times New Roman" panose="02020603050405020304" pitchFamily="18" charset="0"/>
                        <a:sym typeface="+mn-ea"/>
                      </a:endParaRPr>
                    </a:p>
                  </a:txBody>
                  <a:tcPr/>
                </a:tc>
              </a:tr>
              <a:tr h="381000">
                <a:tc>
                  <a:txBody>
                    <a:bodyPr/>
                    <a:p>
                      <a:pPr algn="ctr">
                        <a:buNone/>
                      </a:pPr>
                      <a:r>
                        <a:rPr lang="zh-CN" altLang="en-US" sz="1350" b="1" dirty="0">
                          <a:latin typeface="宋体" panose="02010600030101010101" pitchFamily="2" charset="-122"/>
                          <a:sym typeface="+mn-ea"/>
                        </a:rPr>
                        <a:t>三维几何分析</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2.5</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12.0</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6.0</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11.0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 31.5</a:t>
                      </a:r>
                      <a:endParaRPr lang="zh-CN" altLang="en-US" sz="1350" b="1" dirty="0">
                        <a:latin typeface="Times New Roman" panose="02020603050405020304" pitchFamily="18" charset="0"/>
                        <a:sym typeface="+mn-ea"/>
                      </a:endParaRPr>
                    </a:p>
                  </a:txBody>
                  <a:tcPr/>
                </a:tc>
              </a:tr>
              <a:tr h="381000">
                <a:tc>
                  <a:txBody>
                    <a:bodyPr/>
                    <a:p>
                      <a:pPr algn="ctr">
                        <a:buNone/>
                      </a:pPr>
                      <a:r>
                        <a:rPr lang="zh-CN" altLang="en-US" sz="1350" b="1" dirty="0">
                          <a:latin typeface="宋体" panose="02010600030101010101" pitchFamily="2" charset="-122"/>
                          <a:sym typeface="+mn-ea"/>
                        </a:rPr>
                        <a:t>数据库管理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2.0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6.0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3.0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4.0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 15</a:t>
                      </a:r>
                      <a:endParaRPr lang="zh-CN" altLang="en-US" sz="1350" b="1" dirty="0">
                        <a:latin typeface="Times New Roman" panose="02020603050405020304" pitchFamily="18" charset="0"/>
                        <a:sym typeface="+mn-ea"/>
                      </a:endParaRPr>
                    </a:p>
                  </a:txBody>
                  <a:tcPr/>
                </a:tc>
              </a:tr>
              <a:tr h="381000">
                <a:tc>
                  <a:txBody>
                    <a:bodyPr/>
                    <a:p>
                      <a:pPr algn="ctr">
                        <a:buNone/>
                      </a:pPr>
                      <a:r>
                        <a:rPr lang="zh-CN" altLang="en-US" sz="1350" b="1" dirty="0">
                          <a:latin typeface="宋体" panose="02010600030101010101" pitchFamily="2" charset="-122"/>
                          <a:sym typeface="+mn-ea"/>
                        </a:rPr>
                        <a:t>计算机图形显示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1.5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11.0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4.0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10.5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27</a:t>
                      </a:r>
                      <a:endParaRPr lang="zh-CN" altLang="en-US" sz="1350" b="1" dirty="0">
                        <a:latin typeface="Times New Roman" panose="02020603050405020304" pitchFamily="18" charset="0"/>
                        <a:sym typeface="+mn-ea"/>
                      </a:endParaRPr>
                    </a:p>
                  </a:txBody>
                  <a:tcPr/>
                </a:tc>
              </a:tr>
              <a:tr h="381000">
                <a:tc>
                  <a:txBody>
                    <a:bodyPr/>
                    <a:p>
                      <a:pPr algn="ctr">
                        <a:buNone/>
                      </a:pPr>
                      <a:r>
                        <a:rPr lang="zh-CN" altLang="en-US" sz="1350" b="1" dirty="0">
                          <a:latin typeface="宋体" panose="02010600030101010101" pitchFamily="2" charset="-122"/>
                          <a:sym typeface="+mn-ea"/>
                        </a:rPr>
                        <a:t>外设控制</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1.5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6.0</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3.5</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5.0</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16</a:t>
                      </a:r>
                      <a:endParaRPr lang="zh-CN" altLang="en-US" sz="1350" b="1" dirty="0">
                        <a:latin typeface="Times New Roman" panose="02020603050405020304" pitchFamily="18" charset="0"/>
                        <a:sym typeface="+mn-ea"/>
                      </a:endParaRPr>
                    </a:p>
                  </a:txBody>
                  <a:tcPr/>
                </a:tc>
              </a:tr>
              <a:tr h="381000">
                <a:tc>
                  <a:txBody>
                    <a:bodyPr/>
                    <a:p>
                      <a:pPr algn="ctr" eaLnBrk="1" hangingPunct="1">
                        <a:lnSpc>
                          <a:spcPct val="90000"/>
                        </a:lnSpc>
                        <a:buNone/>
                      </a:pPr>
                      <a:r>
                        <a:rPr lang="zh-CN" altLang="en-US" sz="1350" b="1" dirty="0">
                          <a:latin typeface="宋体" panose="02010600030101010101" pitchFamily="2" charset="-122"/>
                          <a:sym typeface="+mn-ea"/>
                        </a:rPr>
                        <a:t>设计分析</a:t>
                      </a:r>
                      <a:endParaRPr lang="zh-CN" altLang="en-US"/>
                    </a:p>
                  </a:txBody>
                  <a:tcPr/>
                </a:tc>
                <a:tc>
                  <a:txBody>
                    <a:bodyPr/>
                    <a:p>
                      <a:pPr algn="ctr">
                        <a:buNone/>
                      </a:pPr>
                      <a:r>
                        <a:rPr lang="zh-CN" altLang="en-US" sz="1350" b="1" dirty="0">
                          <a:latin typeface="Times New Roman" panose="02020603050405020304" pitchFamily="18" charset="0"/>
                          <a:sym typeface="+mn-ea"/>
                        </a:rPr>
                        <a:t>4.0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14.0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5.0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7.0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30</a:t>
                      </a:r>
                      <a:endParaRPr lang="zh-CN" altLang="en-US" sz="1350" b="1" dirty="0">
                        <a:latin typeface="Times New Roman" panose="02020603050405020304" pitchFamily="18" charset="0"/>
                        <a:sym typeface="+mn-ea"/>
                      </a:endParaRPr>
                    </a:p>
                  </a:txBody>
                  <a:tcPr/>
                </a:tc>
              </a:tr>
              <a:tr h="381000">
                <a:tc>
                  <a:txBody>
                    <a:bodyPr/>
                    <a:p>
                      <a:pPr algn="ctr">
                        <a:buNone/>
                      </a:pPr>
                      <a:r>
                        <a:rPr lang="zh-CN" altLang="en-US" sz="1350" b="1" dirty="0">
                          <a:latin typeface="宋体" panose="02010600030101010101" pitchFamily="2" charset="-122"/>
                          <a:sym typeface="+mn-ea"/>
                        </a:rPr>
                        <a:t>总计</a:t>
                      </a:r>
                      <a:r>
                        <a:rPr lang="zh-CN" altLang="en-US" sz="1350" b="1" dirty="0">
                          <a:latin typeface="Times New Roman" panose="02020603050405020304" pitchFamily="18" charset="0"/>
                          <a:sym typeface="+mn-ea"/>
                        </a:rPr>
                        <a:t>(</a:t>
                      </a:r>
                      <a:r>
                        <a:rPr lang="zh-CN" altLang="en-US" sz="1350" b="1" dirty="0">
                          <a:latin typeface="宋体" panose="02010600030101010101" pitchFamily="2" charset="-122"/>
                          <a:sym typeface="+mn-ea"/>
                        </a:rPr>
                        <a:t>人月</a:t>
                      </a:r>
                      <a:r>
                        <a:rPr lang="zh-CN" altLang="en-US" sz="1350" b="1" dirty="0">
                          <a:latin typeface="Times New Roman" panose="02020603050405020304" pitchFamily="18" charset="0"/>
                          <a:sym typeface="+mn-ea"/>
                        </a:rPr>
                        <a:t>)                    </a:t>
                      </a:r>
                      <a:endParaRPr lang="zh-CN" altLang="en-US" sz="1350" b="1" dirty="0">
                        <a:solidFill>
                          <a:srgbClr val="FD5571"/>
                        </a:solidFill>
                        <a:latin typeface="Times New Roman" panose="02020603050405020304" pitchFamily="18" charset="0"/>
                        <a:sym typeface="+mn-ea"/>
                      </a:endParaRPr>
                    </a:p>
                  </a:txBody>
                  <a:tcPr/>
                </a:tc>
                <a:tc>
                  <a:txBody>
                    <a:bodyPr/>
                    <a:p>
                      <a:pPr algn="ctr">
                        <a:buNone/>
                      </a:pPr>
                      <a:r>
                        <a:rPr lang="zh-CN" altLang="en-US" sz="1350" b="1" dirty="0">
                          <a:solidFill>
                            <a:srgbClr val="FD5571"/>
                          </a:solidFill>
                          <a:latin typeface="Times New Roman" panose="02020603050405020304" pitchFamily="18" charset="0"/>
                          <a:sym typeface="+mn-ea"/>
                        </a:rPr>
                        <a:t>14.5         </a:t>
                      </a:r>
                      <a:endParaRPr lang="zh-CN" altLang="en-US" sz="1350" b="1" dirty="0">
                        <a:solidFill>
                          <a:srgbClr val="FD5571"/>
                        </a:solidFill>
                        <a:latin typeface="Times New Roman" panose="02020603050405020304" pitchFamily="18" charset="0"/>
                        <a:sym typeface="+mn-ea"/>
                      </a:endParaRPr>
                    </a:p>
                  </a:txBody>
                  <a:tcPr/>
                </a:tc>
                <a:tc>
                  <a:txBody>
                    <a:bodyPr/>
                    <a:p>
                      <a:pPr algn="ctr">
                        <a:buNone/>
                      </a:pPr>
                      <a:r>
                        <a:rPr lang="zh-CN" altLang="en-US" sz="1350" b="1" dirty="0">
                          <a:solidFill>
                            <a:srgbClr val="FD5571"/>
                          </a:solidFill>
                          <a:latin typeface="Times New Roman" panose="02020603050405020304" pitchFamily="18" charset="0"/>
                          <a:sym typeface="+mn-ea"/>
                        </a:rPr>
                        <a:t>61         </a:t>
                      </a:r>
                      <a:endParaRPr lang="zh-CN" altLang="en-US" sz="1350" b="1" dirty="0">
                        <a:solidFill>
                          <a:srgbClr val="FD5571"/>
                        </a:solidFill>
                        <a:latin typeface="Times New Roman" panose="02020603050405020304" pitchFamily="18" charset="0"/>
                        <a:sym typeface="+mn-ea"/>
                      </a:endParaRPr>
                    </a:p>
                  </a:txBody>
                  <a:tcPr/>
                </a:tc>
                <a:tc>
                  <a:txBody>
                    <a:bodyPr/>
                    <a:p>
                      <a:pPr algn="ctr">
                        <a:buNone/>
                      </a:pPr>
                      <a:r>
                        <a:rPr lang="zh-CN" altLang="en-US" sz="1350" b="1" dirty="0">
                          <a:solidFill>
                            <a:srgbClr val="FD5571"/>
                          </a:solidFill>
                          <a:latin typeface="Times New Roman" panose="02020603050405020304" pitchFamily="18" charset="0"/>
                          <a:sym typeface="+mn-ea"/>
                        </a:rPr>
                        <a:t>26.5        </a:t>
                      </a:r>
                      <a:endParaRPr lang="zh-CN" altLang="en-US" sz="1350" b="1" dirty="0">
                        <a:solidFill>
                          <a:srgbClr val="FD5571"/>
                        </a:solidFill>
                        <a:latin typeface="Times New Roman" panose="02020603050405020304" pitchFamily="18" charset="0"/>
                        <a:sym typeface="+mn-ea"/>
                      </a:endParaRPr>
                    </a:p>
                  </a:txBody>
                  <a:tcPr/>
                </a:tc>
                <a:tc>
                  <a:txBody>
                    <a:bodyPr/>
                    <a:p>
                      <a:pPr algn="ctr">
                        <a:buNone/>
                      </a:pPr>
                      <a:r>
                        <a:rPr lang="zh-CN" altLang="en-US" sz="1350" b="1" dirty="0">
                          <a:solidFill>
                            <a:srgbClr val="FD5571"/>
                          </a:solidFill>
                          <a:latin typeface="Times New Roman" panose="02020603050405020304" pitchFamily="18" charset="0"/>
                          <a:sym typeface="+mn-ea"/>
                        </a:rPr>
                        <a:t>50.5      </a:t>
                      </a:r>
                      <a:endParaRPr lang="zh-CN" altLang="en-US" sz="1350" b="1" dirty="0">
                        <a:solidFill>
                          <a:srgbClr val="FD5571"/>
                        </a:solidFill>
                        <a:latin typeface="Times New Roman" panose="02020603050405020304" pitchFamily="18" charset="0"/>
                        <a:sym typeface="+mn-ea"/>
                      </a:endParaRPr>
                    </a:p>
                  </a:txBody>
                  <a:tcPr/>
                </a:tc>
                <a:tc>
                  <a:txBody>
                    <a:bodyPr/>
                    <a:p>
                      <a:pPr algn="ctr">
                        <a:buNone/>
                      </a:pPr>
                      <a:r>
                        <a:rPr lang="zh-CN" altLang="en-US" sz="1350" b="1" dirty="0">
                          <a:solidFill>
                            <a:srgbClr val="FD5571"/>
                          </a:solidFill>
                          <a:latin typeface="Times New Roman" panose="02020603050405020304" pitchFamily="18" charset="0"/>
                          <a:sym typeface="+mn-ea"/>
                        </a:rPr>
                        <a:t>152.5  </a:t>
                      </a:r>
                      <a:endParaRPr lang="zh-CN" altLang="en-US" sz="1350" b="1" dirty="0">
                        <a:solidFill>
                          <a:srgbClr val="FD5571"/>
                        </a:solidFill>
                        <a:latin typeface="Times New Roman" panose="02020603050405020304" pitchFamily="18" charset="0"/>
                        <a:sym typeface="+mn-ea"/>
                      </a:endParaRPr>
                    </a:p>
                  </a:txBody>
                  <a:tcPr/>
                </a:tc>
              </a:tr>
              <a:tr h="381000">
                <a:tc>
                  <a:txBody>
                    <a:bodyPr/>
                    <a:p>
                      <a:pPr algn="ctr">
                        <a:buNone/>
                      </a:pPr>
                      <a:r>
                        <a:rPr lang="zh-CN" altLang="en-US" sz="1350" b="1" dirty="0">
                          <a:latin typeface="宋体" panose="02010600030101010101" pitchFamily="2" charset="-122"/>
                          <a:sym typeface="+mn-ea"/>
                        </a:rPr>
                        <a:t>每人月成本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5200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4800  </a:t>
                      </a:r>
                      <a:r>
                        <a:rPr lang="zh-CN" altLang="en-US" sz="1350" b="1" dirty="0">
                          <a:latin typeface="宋体" panose="02010600030101010101" pitchFamily="2" charset="-122"/>
                          <a:sym typeface="+mn-ea"/>
                        </a:rPr>
                        <a:t>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4250       </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4500</a:t>
                      </a:r>
                      <a:endParaRPr lang="zh-CN" altLang="en-US" sz="1350" b="1" dirty="0">
                        <a:latin typeface="Times New Roman" panose="02020603050405020304" pitchFamily="18" charset="0"/>
                        <a:sym typeface="+mn-ea"/>
                      </a:endParaRPr>
                    </a:p>
                  </a:txBody>
                  <a:tcPr/>
                </a:tc>
                <a:tc>
                  <a:txBody>
                    <a:bodyPr/>
                    <a:p>
                      <a:pPr algn="ctr">
                        <a:buNone/>
                      </a:pPr>
                      <a:endParaRPr lang="zh-CN" altLang="en-US"/>
                    </a:p>
                  </a:txBody>
                  <a:tcPr/>
                </a:tc>
              </a:tr>
              <a:tr h="381000">
                <a:tc>
                  <a:txBody>
                    <a:bodyPr/>
                    <a:p>
                      <a:pPr algn="ctr">
                        <a:buNone/>
                      </a:pPr>
                      <a:r>
                        <a:rPr lang="zh-CN" altLang="en-US" sz="1350" b="1" dirty="0">
                          <a:latin typeface="宋体" panose="02010600030101010101" pitchFamily="2" charset="-122"/>
                          <a:sym typeface="+mn-ea"/>
                        </a:rPr>
                        <a:t>成本</a:t>
                      </a:r>
                      <a:r>
                        <a:rPr lang="zh-CN" altLang="en-US" sz="1350" b="1" dirty="0">
                          <a:latin typeface="Times New Roman" panose="02020603050405020304" pitchFamily="18" charset="0"/>
                          <a:sym typeface="+mn-ea"/>
                        </a:rPr>
                        <a:t>(</a:t>
                      </a:r>
                      <a:r>
                        <a:rPr lang="zh-CN" altLang="en-US" sz="1350" b="1" dirty="0">
                          <a:latin typeface="宋体" panose="02010600030101010101" pitchFamily="2" charset="-122"/>
                          <a:sym typeface="+mn-ea"/>
                        </a:rPr>
                        <a:t>＄</a:t>
                      </a:r>
                      <a:r>
                        <a:rPr lang="zh-CN" altLang="en-US" sz="1350" b="1" dirty="0">
                          <a:latin typeface="Times New Roman" panose="02020603050405020304" pitchFamily="18" charset="0"/>
                          <a:sym typeface="+mn-ea"/>
                        </a:rPr>
                        <a:t>)                  </a:t>
                      </a:r>
                      <a:endParaRPr lang="zh-CN" altLang="en-US" sz="1350"/>
                    </a:p>
                  </a:txBody>
                  <a:tcPr/>
                </a:tc>
                <a:tc>
                  <a:txBody>
                    <a:bodyPr/>
                    <a:p>
                      <a:pPr algn="ctr">
                        <a:buNone/>
                      </a:pPr>
                      <a:r>
                        <a:rPr lang="zh-CN" altLang="en-US" sz="1350" b="1" dirty="0">
                          <a:latin typeface="Times New Roman" panose="02020603050405020304" pitchFamily="18" charset="0"/>
                          <a:sym typeface="+mn-ea"/>
                        </a:rPr>
                        <a:t>75400  </a:t>
                      </a:r>
                      <a:endParaRPr lang="zh-CN" altLang="en-US" sz="1350"/>
                    </a:p>
                  </a:txBody>
                  <a:tcPr/>
                </a:tc>
                <a:tc>
                  <a:txBody>
                    <a:bodyPr/>
                    <a:p>
                      <a:pPr algn="ctr">
                        <a:buNone/>
                      </a:pPr>
                      <a:r>
                        <a:rPr lang="zh-CN" altLang="en-US" sz="1350" b="1" dirty="0">
                          <a:latin typeface="Times New Roman" panose="02020603050405020304" pitchFamily="18" charset="0"/>
                          <a:sym typeface="+mn-ea"/>
                        </a:rPr>
                        <a:t>292800 </a:t>
                      </a:r>
                      <a:endParaRPr lang="zh-CN" altLang="en-US" sz="1350"/>
                    </a:p>
                  </a:txBody>
                  <a:tcPr/>
                </a:tc>
                <a:tc>
                  <a:txBody>
                    <a:bodyPr/>
                    <a:p>
                      <a:pPr algn="ctr">
                        <a:buNone/>
                      </a:pPr>
                      <a:r>
                        <a:rPr lang="zh-CN" altLang="en-US" sz="1350" b="1" dirty="0">
                          <a:latin typeface="Times New Roman" panose="02020603050405020304" pitchFamily="18" charset="0"/>
                          <a:sym typeface="+mn-ea"/>
                        </a:rPr>
                        <a:t>112625</a:t>
                      </a:r>
                      <a:endParaRPr lang="zh-CN" altLang="en-US" sz="1350" b="1" dirty="0">
                        <a:sym typeface="+mn-ea"/>
                      </a:endParaRPr>
                    </a:p>
                  </a:txBody>
                  <a:tcPr/>
                </a:tc>
                <a:tc>
                  <a:txBody>
                    <a:bodyPr/>
                    <a:p>
                      <a:pPr algn="ctr">
                        <a:buNone/>
                      </a:pPr>
                      <a:r>
                        <a:rPr lang="zh-CN" altLang="en-US" sz="1350" b="1" dirty="0">
                          <a:latin typeface="Times New Roman" panose="02020603050405020304" pitchFamily="18" charset="0"/>
                          <a:sym typeface="+mn-ea"/>
                        </a:rPr>
                        <a:t>227250</a:t>
                      </a:r>
                      <a:endParaRPr lang="zh-CN" altLang="en-US" sz="1350" b="1" dirty="0">
                        <a:latin typeface="Times New Roman" panose="02020603050405020304" pitchFamily="18" charset="0"/>
                        <a:sym typeface="+mn-ea"/>
                      </a:endParaRPr>
                    </a:p>
                  </a:txBody>
                  <a:tcPr/>
                </a:tc>
                <a:tc>
                  <a:txBody>
                    <a:bodyPr/>
                    <a:p>
                      <a:pPr algn="ctr">
                        <a:buNone/>
                      </a:pPr>
                      <a:r>
                        <a:rPr lang="zh-CN" altLang="en-US" sz="1350" b="1" dirty="0">
                          <a:latin typeface="Times New Roman" panose="02020603050405020304" pitchFamily="18" charset="0"/>
                          <a:sym typeface="+mn-ea"/>
                        </a:rPr>
                        <a:t> 708075</a:t>
                      </a:r>
                      <a:endParaRPr lang="zh-CN" altLang="en-US" sz="1350" b="1" dirty="0">
                        <a:latin typeface="Times New Roman" panose="02020603050405020304" pitchFamily="18" charset="0"/>
                        <a:sym typeface="+mn-ea"/>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28676" name="Rectangle 2"/>
          <p:cNvSpPr/>
          <p:nvPr/>
        </p:nvSpPr>
        <p:spPr>
          <a:xfrm>
            <a:off x="1989138" y="2549525"/>
            <a:ext cx="5494337" cy="2873375"/>
          </a:xfrm>
          <a:prstGeom prst="rect">
            <a:avLst/>
          </a:prstGeom>
          <a:solidFill>
            <a:srgbClr val="96E3FE"/>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sz="3200" dirty="0">
              <a:latin typeface="Arial" panose="020B0604020202020204" pitchFamily="34" charset="0"/>
              <a:ea typeface="MS PGothic" panose="020B0600070205080204" pitchFamily="34" charset="-128"/>
            </a:endParaRPr>
          </a:p>
        </p:txBody>
      </p:sp>
      <p:sp>
        <p:nvSpPr>
          <p:cNvPr id="28677" name="Rectangle 3"/>
          <p:cNvSpPr>
            <a:spLocks noGrp="1"/>
          </p:cNvSpPr>
          <p:nvPr>
            <p:ph type="title"/>
          </p:nvPr>
        </p:nvSpPr>
        <p:spPr/>
        <p:txBody>
          <a:bodyPr vert="horz" wrap="square" lIns="91440" tIns="45720" rIns="91440" bIns="45720" anchor="b"/>
          <a:p>
            <a:pPr eaLnBrk="1" hangingPunct="1"/>
            <a:r>
              <a:rPr lang="zh-CN" altLang="zh-CN" sz="2800" b="1" dirty="0">
                <a:ea typeface="宋体" panose="02010600030101010101" pitchFamily="2" charset="-122"/>
              </a:rPr>
              <a:t>代码行和功能点</a:t>
            </a:r>
            <a:r>
              <a:rPr lang="zh-CN" altLang="en-US" sz="2800" b="1" dirty="0">
                <a:ea typeface="宋体" panose="02010600030101010101" pitchFamily="2" charset="-122"/>
              </a:rPr>
              <a:t>的比较</a:t>
            </a:r>
            <a:endParaRPr lang="zh-CN" altLang="en-US" sz="2800" b="1" dirty="0">
              <a:ea typeface="宋体" panose="02010600030101010101" pitchFamily="2" charset="-122"/>
            </a:endParaRPr>
          </a:p>
        </p:txBody>
      </p:sp>
      <p:graphicFrame>
        <p:nvGraphicFramePr>
          <p:cNvPr id="28678" name="Object 4"/>
          <p:cNvGraphicFramePr/>
          <p:nvPr/>
        </p:nvGraphicFramePr>
        <p:xfrm>
          <a:off x="1989455" y="1954530"/>
          <a:ext cx="5551170" cy="620395"/>
        </p:xfrm>
        <a:graphic>
          <a:graphicData uri="http://schemas.openxmlformats.org/presentationml/2006/ole">
            <mc:AlternateContent xmlns:mc="http://schemas.openxmlformats.org/markup-compatibility/2006">
              <mc:Choice xmlns:v="urn:schemas-microsoft-com:vml" Requires="v">
                <p:oleObj spid="_x0000_s3078" name="" r:id="rId1" imgW="4911090" imgH="561975" progId="Word.Document.8">
                  <p:embed/>
                </p:oleObj>
              </mc:Choice>
              <mc:Fallback>
                <p:oleObj name="" r:id="rId1" imgW="4911090" imgH="561975" progId="Word.Document.8">
                  <p:embed/>
                  <p:pic>
                    <p:nvPicPr>
                      <p:cNvPr id="0" name="图片 3077"/>
                      <p:cNvPicPr/>
                      <p:nvPr/>
                    </p:nvPicPr>
                    <p:blipFill>
                      <a:blip r:embed="rId2"/>
                      <a:stretch>
                        <a:fillRect/>
                      </a:stretch>
                    </p:blipFill>
                    <p:spPr>
                      <a:xfrm>
                        <a:off x="1989455" y="1954530"/>
                        <a:ext cx="5551170" cy="620395"/>
                      </a:xfrm>
                      <a:prstGeom prst="rect">
                        <a:avLst/>
                      </a:prstGeom>
                      <a:noFill/>
                      <a:ln w="38100">
                        <a:noFill/>
                        <a:miter/>
                      </a:ln>
                    </p:spPr>
                  </p:pic>
                </p:oleObj>
              </mc:Fallback>
            </mc:AlternateContent>
          </a:graphicData>
        </a:graphic>
      </p:graphicFrame>
      <p:graphicFrame>
        <p:nvGraphicFramePr>
          <p:cNvPr id="28679" name="Object 5"/>
          <p:cNvGraphicFramePr/>
          <p:nvPr/>
        </p:nvGraphicFramePr>
        <p:xfrm>
          <a:off x="2147888" y="2598738"/>
          <a:ext cx="6140450" cy="179387"/>
        </p:xfrm>
        <a:graphic>
          <a:graphicData uri="http://schemas.openxmlformats.org/presentationml/2006/ole">
            <mc:AlternateContent xmlns:mc="http://schemas.openxmlformats.org/markup-compatibility/2006">
              <mc:Choice xmlns:v="urn:schemas-microsoft-com:vml" Requires="v">
                <p:oleObj spid="_x0000_s3079" name="" r:id="rId3" imgW="5486400" imgH="161290" progId="Word.Document.8">
                  <p:embed/>
                </p:oleObj>
              </mc:Choice>
              <mc:Fallback>
                <p:oleObj name="" r:id="rId3" imgW="5486400" imgH="161290" progId="Word.Document.8">
                  <p:embed/>
                  <p:pic>
                    <p:nvPicPr>
                      <p:cNvPr id="0" name="图片 3078"/>
                      <p:cNvPicPr/>
                      <p:nvPr/>
                    </p:nvPicPr>
                    <p:blipFill>
                      <a:blip r:embed="rId4"/>
                      <a:stretch>
                        <a:fillRect/>
                      </a:stretch>
                    </p:blipFill>
                    <p:spPr>
                      <a:xfrm>
                        <a:off x="2147888" y="2598738"/>
                        <a:ext cx="6140450" cy="179387"/>
                      </a:xfrm>
                      <a:prstGeom prst="rect">
                        <a:avLst/>
                      </a:prstGeom>
                      <a:noFill/>
                      <a:ln w="38100">
                        <a:noFill/>
                        <a:miter/>
                      </a:ln>
                    </p:spPr>
                  </p:pic>
                </p:oleObj>
              </mc:Fallback>
            </mc:AlternateContent>
          </a:graphicData>
        </a:graphic>
      </p:graphicFrame>
      <p:graphicFrame>
        <p:nvGraphicFramePr>
          <p:cNvPr id="28680" name="Object 6"/>
          <p:cNvGraphicFramePr/>
          <p:nvPr/>
        </p:nvGraphicFramePr>
        <p:xfrm>
          <a:off x="2116614" y="2777966"/>
          <a:ext cx="6184900" cy="549910"/>
        </p:xfrm>
        <a:graphic>
          <a:graphicData uri="http://schemas.openxmlformats.org/presentationml/2006/ole">
            <mc:AlternateContent xmlns:mc="http://schemas.openxmlformats.org/markup-compatibility/2006">
              <mc:Choice xmlns:v="urn:schemas-microsoft-com:vml" Requires="v">
                <p:oleObj spid="_x0000_s3081" name="" r:id="rId5" imgW="5492750" imgH="488950" progId="Word.Document.8">
                  <p:embed/>
                </p:oleObj>
              </mc:Choice>
              <mc:Fallback>
                <p:oleObj name="" r:id="rId5" imgW="5492750" imgH="488950" progId="Word.Document.8">
                  <p:embed/>
                  <p:pic>
                    <p:nvPicPr>
                      <p:cNvPr id="0" name="图片 3080"/>
                      <p:cNvPicPr/>
                      <p:nvPr/>
                    </p:nvPicPr>
                    <p:blipFill>
                      <a:blip r:embed="rId6"/>
                      <a:stretch>
                        <a:fillRect/>
                      </a:stretch>
                    </p:blipFill>
                    <p:spPr>
                      <a:xfrm>
                        <a:off x="2116614" y="2777966"/>
                        <a:ext cx="6184900" cy="549910"/>
                      </a:xfrm>
                      <a:prstGeom prst="rect">
                        <a:avLst/>
                      </a:prstGeom>
                      <a:noFill/>
                      <a:ln w="38100">
                        <a:noFill/>
                        <a:miter/>
                      </a:ln>
                    </p:spPr>
                  </p:pic>
                </p:oleObj>
              </mc:Fallback>
            </mc:AlternateContent>
          </a:graphicData>
        </a:graphic>
      </p:graphicFrame>
      <p:graphicFrame>
        <p:nvGraphicFramePr>
          <p:cNvPr id="28681" name="Object 7"/>
          <p:cNvGraphicFramePr/>
          <p:nvPr/>
        </p:nvGraphicFramePr>
        <p:xfrm>
          <a:off x="2106613" y="3402013"/>
          <a:ext cx="6194425" cy="180975"/>
        </p:xfrm>
        <a:graphic>
          <a:graphicData uri="http://schemas.openxmlformats.org/presentationml/2006/ole">
            <mc:AlternateContent xmlns:mc="http://schemas.openxmlformats.org/markup-compatibility/2006">
              <mc:Choice xmlns:v="urn:schemas-microsoft-com:vml" Requires="v">
                <p:oleObj spid="_x0000_s3082" name="" r:id="rId7" imgW="5486400" imgH="161290" progId="Word.Document.8">
                  <p:embed/>
                </p:oleObj>
              </mc:Choice>
              <mc:Fallback>
                <p:oleObj name="" r:id="rId7" imgW="5486400" imgH="161290" progId="Word.Document.8">
                  <p:embed/>
                  <p:pic>
                    <p:nvPicPr>
                      <p:cNvPr id="0" name="图片 3081"/>
                      <p:cNvPicPr/>
                      <p:nvPr/>
                    </p:nvPicPr>
                    <p:blipFill>
                      <a:blip r:embed="rId8"/>
                      <a:stretch>
                        <a:fillRect/>
                      </a:stretch>
                    </p:blipFill>
                    <p:spPr>
                      <a:xfrm>
                        <a:off x="2106613" y="3402013"/>
                        <a:ext cx="6194425" cy="180975"/>
                      </a:xfrm>
                      <a:prstGeom prst="rect">
                        <a:avLst/>
                      </a:prstGeom>
                      <a:noFill/>
                      <a:ln w="38100">
                        <a:noFill/>
                        <a:miter/>
                      </a:ln>
                    </p:spPr>
                  </p:pic>
                </p:oleObj>
              </mc:Fallback>
            </mc:AlternateContent>
          </a:graphicData>
        </a:graphic>
      </p:graphicFrame>
      <p:graphicFrame>
        <p:nvGraphicFramePr>
          <p:cNvPr id="28682" name="Object 8"/>
          <p:cNvGraphicFramePr/>
          <p:nvPr/>
        </p:nvGraphicFramePr>
        <p:xfrm>
          <a:off x="2117725" y="3584575"/>
          <a:ext cx="6170613" cy="358775"/>
        </p:xfrm>
        <a:graphic>
          <a:graphicData uri="http://schemas.openxmlformats.org/presentationml/2006/ole">
            <mc:AlternateContent xmlns:mc="http://schemas.openxmlformats.org/markup-compatibility/2006">
              <mc:Choice xmlns:v="urn:schemas-microsoft-com:vml" Requires="v">
                <p:oleObj spid="_x0000_s3080" name="" r:id="rId9" imgW="5486400" imgH="320040" progId="Word.Document.8">
                  <p:embed/>
                </p:oleObj>
              </mc:Choice>
              <mc:Fallback>
                <p:oleObj name="" r:id="rId9" imgW="5486400" imgH="320040" progId="Word.Document.8">
                  <p:embed/>
                  <p:pic>
                    <p:nvPicPr>
                      <p:cNvPr id="0" name="图片 3079"/>
                      <p:cNvPicPr/>
                      <p:nvPr/>
                    </p:nvPicPr>
                    <p:blipFill>
                      <a:blip r:embed="rId10"/>
                      <a:stretch>
                        <a:fillRect/>
                      </a:stretch>
                    </p:blipFill>
                    <p:spPr>
                      <a:xfrm>
                        <a:off x="2117725" y="3584575"/>
                        <a:ext cx="6170613" cy="358775"/>
                      </a:xfrm>
                      <a:prstGeom prst="rect">
                        <a:avLst/>
                      </a:prstGeom>
                      <a:noFill/>
                      <a:ln w="38100">
                        <a:noFill/>
                        <a:miter/>
                      </a:ln>
                    </p:spPr>
                  </p:pic>
                </p:oleObj>
              </mc:Fallback>
            </mc:AlternateContent>
          </a:graphicData>
        </a:graphic>
      </p:graphicFrame>
      <p:graphicFrame>
        <p:nvGraphicFramePr>
          <p:cNvPr id="28683" name="Object 9"/>
          <p:cNvGraphicFramePr/>
          <p:nvPr/>
        </p:nvGraphicFramePr>
        <p:xfrm>
          <a:off x="2114550" y="3963670"/>
          <a:ext cx="6176963" cy="541338"/>
        </p:xfrm>
        <a:graphic>
          <a:graphicData uri="http://schemas.openxmlformats.org/presentationml/2006/ole">
            <mc:AlternateContent xmlns:mc="http://schemas.openxmlformats.org/markup-compatibility/2006">
              <mc:Choice xmlns:v="urn:schemas-microsoft-com:vml" Requires="v">
                <p:oleObj spid="_x0000_s3076" name="" r:id="rId11" imgW="5486400" imgH="481330" progId="Word.Document.8">
                  <p:embed/>
                </p:oleObj>
              </mc:Choice>
              <mc:Fallback>
                <p:oleObj name="" r:id="rId11" imgW="5486400" imgH="481330" progId="Word.Document.8">
                  <p:embed/>
                  <p:pic>
                    <p:nvPicPr>
                      <p:cNvPr id="0" name="图片 3075"/>
                      <p:cNvPicPr/>
                      <p:nvPr/>
                    </p:nvPicPr>
                    <p:blipFill>
                      <a:blip r:embed="rId12"/>
                      <a:stretch>
                        <a:fillRect/>
                      </a:stretch>
                    </p:blipFill>
                    <p:spPr>
                      <a:xfrm>
                        <a:off x="2114550" y="3963670"/>
                        <a:ext cx="6176963" cy="541338"/>
                      </a:xfrm>
                      <a:prstGeom prst="rect">
                        <a:avLst/>
                      </a:prstGeom>
                      <a:noFill/>
                      <a:ln w="38100">
                        <a:noFill/>
                        <a:miter/>
                      </a:ln>
                    </p:spPr>
                  </p:pic>
                </p:oleObj>
              </mc:Fallback>
            </mc:AlternateContent>
          </a:graphicData>
        </a:graphic>
      </p:graphicFrame>
      <p:graphicFrame>
        <p:nvGraphicFramePr>
          <p:cNvPr id="28684" name="Object 10"/>
          <p:cNvGraphicFramePr/>
          <p:nvPr/>
        </p:nvGraphicFramePr>
        <p:xfrm>
          <a:off x="2114550" y="4505325"/>
          <a:ext cx="6176963" cy="541338"/>
        </p:xfrm>
        <a:graphic>
          <a:graphicData uri="http://schemas.openxmlformats.org/presentationml/2006/ole">
            <mc:AlternateContent xmlns:mc="http://schemas.openxmlformats.org/markup-compatibility/2006">
              <mc:Choice xmlns:v="urn:schemas-microsoft-com:vml" Requires="v">
                <p:oleObj spid="_x0000_s3077" name="" r:id="rId13" imgW="5486400" imgH="481330" progId="Word.Document.8">
                  <p:embed/>
                </p:oleObj>
              </mc:Choice>
              <mc:Fallback>
                <p:oleObj name="" r:id="rId13" imgW="5486400" imgH="481330" progId="Word.Document.8">
                  <p:embed/>
                  <p:pic>
                    <p:nvPicPr>
                      <p:cNvPr id="0" name="图片 3076"/>
                      <p:cNvPicPr/>
                      <p:nvPr/>
                    </p:nvPicPr>
                    <p:blipFill>
                      <a:blip r:embed="rId14"/>
                      <a:stretch>
                        <a:fillRect/>
                      </a:stretch>
                    </p:blipFill>
                    <p:spPr>
                      <a:xfrm>
                        <a:off x="2114550" y="4505325"/>
                        <a:ext cx="6176963" cy="541338"/>
                      </a:xfrm>
                      <a:prstGeom prst="rect">
                        <a:avLst/>
                      </a:prstGeom>
                      <a:noFill/>
                      <a:ln w="38100">
                        <a:noFill/>
                        <a:miter/>
                      </a:ln>
                    </p:spPr>
                  </p:pic>
                </p:oleObj>
              </mc:Fallback>
            </mc:AlternateContent>
          </a:graphicData>
        </a:graphic>
      </p:graphicFrame>
      <p:graphicFrame>
        <p:nvGraphicFramePr>
          <p:cNvPr id="28685" name="Object 11"/>
          <p:cNvGraphicFramePr/>
          <p:nvPr/>
        </p:nvGraphicFramePr>
        <p:xfrm>
          <a:off x="2133600" y="5070475"/>
          <a:ext cx="6140450" cy="179388"/>
        </p:xfrm>
        <a:graphic>
          <a:graphicData uri="http://schemas.openxmlformats.org/presentationml/2006/ole">
            <mc:AlternateContent xmlns:mc="http://schemas.openxmlformats.org/markup-compatibility/2006">
              <mc:Choice xmlns:v="urn:schemas-microsoft-com:vml" Requires="v">
                <p:oleObj spid="_x0000_s3083" name="" r:id="rId15" imgW="5486400" imgH="161290" progId="Word.Document.8">
                  <p:embed/>
                </p:oleObj>
              </mc:Choice>
              <mc:Fallback>
                <p:oleObj name="" r:id="rId15" imgW="5486400" imgH="161290" progId="Word.Document.8">
                  <p:embed/>
                  <p:pic>
                    <p:nvPicPr>
                      <p:cNvPr id="0" name="图片 3082"/>
                      <p:cNvPicPr/>
                      <p:nvPr/>
                    </p:nvPicPr>
                    <p:blipFill>
                      <a:blip r:embed="rId16"/>
                      <a:stretch>
                        <a:fillRect/>
                      </a:stretch>
                    </p:blipFill>
                    <p:spPr>
                      <a:xfrm>
                        <a:off x="2133600" y="5070475"/>
                        <a:ext cx="6140450" cy="179388"/>
                      </a:xfrm>
                      <a:prstGeom prst="rect">
                        <a:avLst/>
                      </a:prstGeom>
                      <a:noFill/>
                      <a:ln w="38100">
                        <a:noFill/>
                        <a:miter/>
                      </a:ln>
                    </p:spPr>
                  </p:pic>
                </p:oleObj>
              </mc:Fallback>
            </mc:AlternateContent>
          </a:graphicData>
        </a:graphic>
      </p:graphicFrame>
      <p:sp>
        <p:nvSpPr>
          <p:cNvPr id="28686" name="Text Box 12"/>
          <p:cNvSpPr txBox="1"/>
          <p:nvPr/>
        </p:nvSpPr>
        <p:spPr>
          <a:xfrm>
            <a:off x="3189605" y="5567363"/>
            <a:ext cx="2717800" cy="312737"/>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Font typeface="Arial" panose="020B0604020202020204" pitchFamily="34" charset="0"/>
              <a:buNone/>
            </a:pPr>
            <a:r>
              <a:rPr lang="en-US" altLang="zh-CN" sz="1600" dirty="0">
                <a:ea typeface="MS PGothic" panose="020B0600070205080204" pitchFamily="34" charset="-128"/>
              </a:rPr>
              <a:t>QSM</a:t>
            </a:r>
            <a:r>
              <a:rPr lang="zh-CN" altLang="en-US" sz="1600" dirty="0">
                <a:ea typeface="MS PGothic" panose="020B0600070205080204" pitchFamily="34" charset="-128"/>
              </a:rPr>
              <a:t>给出的有代表性的数值</a:t>
            </a:r>
            <a:endParaRPr lang="en-US" altLang="zh-CN" sz="1600" dirty="0">
              <a:ea typeface="MS PGothic" panose="020B0600070205080204"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29700" name="Rectangle 2"/>
          <p:cNvSpPr>
            <a:spLocks noGrp="1"/>
          </p:cNvSpPr>
          <p:nvPr>
            <p:ph type="title"/>
          </p:nvPr>
        </p:nvSpPr>
        <p:spPr/>
        <p:txBody>
          <a:bodyPr vert="horz" wrap="square" lIns="91440" tIns="45720" rIns="91440" bIns="45720" anchor="b"/>
          <a:p>
            <a:pPr eaLnBrk="1" hangingPunct="1"/>
            <a:r>
              <a:rPr lang="zh-CN" altLang="zh-CN" dirty="0">
                <a:ea typeface="宋体" panose="02010600030101010101" pitchFamily="2" charset="-122"/>
              </a:rPr>
              <a:t>为什么选择FP</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29701" name="Rectangle 3"/>
          <p:cNvSpPr>
            <a:spLocks noGrp="1"/>
          </p:cNvSpPr>
          <p:nvPr>
            <p:ph idx="1"/>
          </p:nvPr>
        </p:nvSpPr>
        <p:spPr/>
        <p:txBody>
          <a:bodyPr vert="horz" wrap="square" lIns="91440" tIns="45720" rIns="91440" bIns="45720" anchor="t"/>
          <a:p>
            <a:pPr eaLnBrk="1" hangingPunct="1">
              <a:lnSpc>
                <a:spcPct val="150000"/>
              </a:lnSpc>
            </a:pPr>
            <a:r>
              <a:rPr lang="en-US" altLang="zh-CN" sz="1800" dirty="0">
                <a:ea typeface="宋体" panose="02010600030101010101" pitchFamily="2" charset="-122"/>
              </a:rPr>
              <a:t>FP</a:t>
            </a:r>
            <a:r>
              <a:rPr lang="zh-CN" altLang="zh-CN" sz="1800" dirty="0">
                <a:ea typeface="宋体" panose="02010600030101010101" pitchFamily="2" charset="-122"/>
              </a:rPr>
              <a:t>与程序设计语言</a:t>
            </a:r>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无关</a:t>
            </a:r>
            <a:endParaRPr lang="en-US" altLang="zh-CN" sz="1800" dirty="0">
              <a:ea typeface="宋体" panose="02010600030101010101" pitchFamily="2" charset="-122"/>
            </a:endParaRPr>
          </a:p>
          <a:p>
            <a:pPr eaLnBrk="1" hangingPunct="1">
              <a:lnSpc>
                <a:spcPct val="150000"/>
              </a:lnSpc>
            </a:pPr>
            <a:r>
              <a:rPr lang="zh-CN" altLang="zh-CN" sz="1800" dirty="0">
                <a:ea typeface="宋体" panose="02010600030101010101" pitchFamily="2" charset="-122"/>
              </a:rPr>
              <a:t>它所依据</a:t>
            </a:r>
            <a:r>
              <a:rPr lang="zh-CN" altLang="en-US" sz="1800" dirty="0">
                <a:ea typeface="宋体" panose="02010600030101010101" pitchFamily="2" charset="-122"/>
              </a:rPr>
              <a:t>的</a:t>
            </a:r>
            <a:r>
              <a:rPr lang="zh-CN" altLang="zh-CN" sz="1800" dirty="0">
                <a:ea typeface="宋体" panose="02010600030101010101" pitchFamily="2" charset="-122"/>
              </a:rPr>
              <a:t>是在</a:t>
            </a:r>
            <a:r>
              <a:rPr lang="zh-CN" altLang="en-US" sz="1800" dirty="0">
                <a:ea typeface="宋体" panose="02010600030101010101" pitchFamily="2" charset="-122"/>
              </a:rPr>
              <a:t>软件过程早</a:t>
            </a:r>
            <a:r>
              <a:rPr lang="zh-CN" altLang="zh-CN" sz="1800" dirty="0">
                <a:ea typeface="宋体" panose="02010600030101010101" pitchFamily="2" charset="-122"/>
              </a:rPr>
              <a:t>期就</a:t>
            </a:r>
            <a:r>
              <a:rPr lang="zh-CN" altLang="en-US" sz="1800" dirty="0">
                <a:solidFill>
                  <a:srgbClr val="FF0000"/>
                </a:solidFill>
                <a:effectLst>
                  <a:outerShdw blurRad="38100" dist="38100" dir="2700000" algn="tl">
                    <a:srgbClr val="000000">
                      <a:alpha val="43137"/>
                    </a:srgbClr>
                  </a:outerShdw>
                </a:effectLst>
                <a:ea typeface="宋体" panose="02010600030101010101" pitchFamily="2" charset="-122"/>
              </a:rPr>
              <a:t>很容易计量</a:t>
            </a:r>
            <a:r>
              <a:rPr lang="zh-CN" altLang="en-US" sz="1800" dirty="0">
                <a:ea typeface="宋体" panose="02010600030101010101" pitchFamily="2" charset="-122"/>
              </a:rPr>
              <a:t>的特性</a:t>
            </a:r>
            <a:endParaRPr lang="en-US" altLang="zh-CN" sz="1800" dirty="0">
              <a:ea typeface="宋体" panose="02010600030101010101" pitchFamily="2" charset="-122"/>
            </a:endParaRPr>
          </a:p>
          <a:p>
            <a:pPr eaLnBrk="1" hangingPunct="1">
              <a:lnSpc>
                <a:spcPct val="150000"/>
              </a:lnSpc>
            </a:pPr>
            <a:r>
              <a:rPr lang="zh-CN" altLang="en-US" sz="1800" dirty="0">
                <a:ea typeface="宋体" panose="02010600030101010101" pitchFamily="2" charset="-122"/>
              </a:rPr>
              <a:t>不会</a:t>
            </a:r>
            <a:r>
              <a:rPr lang="zh-CN" altLang="zh-CN" sz="1800" dirty="0">
                <a:ea typeface="宋体" panose="02010600030101010101" pitchFamily="2" charset="-122"/>
              </a:rPr>
              <a:t>“惩罚”</a:t>
            </a:r>
            <a:r>
              <a:rPr lang="zh-CN" altLang="en-US" sz="1800" dirty="0">
                <a:ea typeface="宋体" panose="02010600030101010101" pitchFamily="2" charset="-122"/>
              </a:rPr>
              <a:t>那些</a:t>
            </a:r>
            <a:r>
              <a:rPr lang="zh-CN" altLang="en-US" sz="1800" dirty="0">
                <a:solidFill>
                  <a:srgbClr val="FF0000"/>
                </a:solidFill>
                <a:effectLst>
                  <a:outerShdw blurRad="38100" dist="38100" dir="2700000" algn="tl">
                    <a:srgbClr val="000000">
                      <a:alpha val="43137"/>
                    </a:srgbClr>
                  </a:outerShdw>
                </a:effectLst>
                <a:ea typeface="宋体" panose="02010600030101010101" pitchFamily="2" charset="-122"/>
              </a:rPr>
              <a:t>独出心裁的（简短的）</a:t>
            </a:r>
            <a:r>
              <a:rPr lang="zh-CN" altLang="en-US" sz="1800" dirty="0">
                <a:ea typeface="宋体" panose="02010600030101010101" pitchFamily="2" charset="-122"/>
              </a:rPr>
              <a:t>、比其他复杂版本使用更少代码行的实现方法。</a:t>
            </a:r>
            <a:endParaRPr lang="en-US" altLang="zh-CN" sz="1800" dirty="0">
              <a:ea typeface="宋体" panose="02010600030101010101" pitchFamily="2" charset="-122"/>
            </a:endParaRPr>
          </a:p>
          <a:p>
            <a:pPr eaLnBrk="1" hangingPunct="1">
              <a:lnSpc>
                <a:spcPct val="150000"/>
              </a:lnSpc>
            </a:pPr>
            <a:r>
              <a:rPr lang="zh-CN" altLang="zh-CN" sz="1800" dirty="0">
                <a:ea typeface="宋体" panose="02010600030101010101" pitchFamily="2" charset="-122"/>
              </a:rPr>
              <a:t>更容易测量</a:t>
            </a:r>
            <a:r>
              <a:rPr lang="zh-CN" altLang="zh-CN" sz="1800" dirty="0">
                <a:solidFill>
                  <a:srgbClr val="FF0000"/>
                </a:solidFill>
                <a:effectLst>
                  <a:outerShdw blurRad="38100" dist="38100" dir="2700000" algn="tl">
                    <a:srgbClr val="000000">
                      <a:alpha val="43137"/>
                    </a:srgbClr>
                  </a:outerShdw>
                </a:effectLst>
                <a:ea typeface="宋体" panose="02010600030101010101" pitchFamily="2" charset="-122"/>
              </a:rPr>
              <a:t>可复用</a:t>
            </a:r>
            <a:r>
              <a:rPr lang="zh-CN" altLang="en-US" sz="1800" dirty="0">
                <a:solidFill>
                  <a:srgbClr val="FF0000"/>
                </a:solidFill>
                <a:effectLst>
                  <a:outerShdw blurRad="38100" dist="38100" dir="2700000" algn="tl">
                    <a:srgbClr val="000000">
                      <a:alpha val="43137"/>
                    </a:srgbClr>
                  </a:outerShdw>
                </a:effectLst>
                <a:ea typeface="宋体" panose="02010600030101010101" pitchFamily="2" charset="-122"/>
              </a:rPr>
              <a:t>构件</a:t>
            </a:r>
            <a:r>
              <a:rPr lang="zh-CN" altLang="zh-CN" sz="1800" dirty="0">
                <a:ea typeface="宋体" panose="02010600030101010101" pitchFamily="2" charset="-122"/>
              </a:rPr>
              <a:t>的</a:t>
            </a:r>
            <a:r>
              <a:rPr lang="zh-CN" altLang="en-US" sz="1800" dirty="0">
                <a:ea typeface="宋体" panose="02010600030101010101" pitchFamily="2" charset="-122"/>
              </a:rPr>
              <a:t>影响</a:t>
            </a:r>
            <a:endParaRPr lang="zh-CN" altLang="en-US" sz="1800"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timg[1]"/>
          <p:cNvPicPr>
            <a:picLocks noChangeAspect="1"/>
          </p:cNvPicPr>
          <p:nvPr/>
        </p:nvPicPr>
        <p:blipFill>
          <a:blip r:embed="rId1"/>
          <a:stretch>
            <a:fillRect/>
          </a:stretch>
        </p:blipFill>
        <p:spPr>
          <a:xfrm>
            <a:off x="6513195" y="3964940"/>
            <a:ext cx="1896110" cy="1896110"/>
          </a:xfrm>
          <a:prstGeom prst="rect">
            <a:avLst/>
          </a:prstGeom>
        </p:spPr>
      </p:pic>
      <p:sp>
        <p:nvSpPr>
          <p:cNvPr id="16386" name="Slide Number Placeholder 3"/>
          <p:cNvSpPr txBox="1">
            <a:spLocks noGrp="1"/>
          </p:cNvSpPr>
          <p:nvPr>
            <p:ph type="sldNum" sz="quarter" idx="12"/>
          </p:nvPr>
        </p:nvSpPr>
        <p:spPr>
          <a:xfrm>
            <a:off x="6442075" y="6346190"/>
            <a:ext cx="2025254" cy="315913"/>
          </a:xfrm>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16388" name="Rectangle 2"/>
          <p:cNvSpPr>
            <a:spLocks noGrp="1"/>
          </p:cNvSpPr>
          <p:nvPr>
            <p:ph type="title"/>
          </p:nvPr>
        </p:nvSpPr>
        <p:spPr>
          <a:xfrm>
            <a:off x="467916" y="406800"/>
            <a:ext cx="8208169" cy="481330"/>
          </a:xfrm>
        </p:spPr>
        <p:txBody>
          <a:bodyPr vert="horz" wrap="square" lIns="63500" tIns="25400" rIns="63500" bIns="25400" anchor="t">
            <a:spAutoFit/>
          </a:bodyPr>
          <a:p>
            <a:pPr eaLnBrk="1" hangingPunct="1"/>
            <a:r>
              <a:rPr lang="en-US" altLang="zh-CN" sz="2800" dirty="0">
                <a:ea typeface="宋体" panose="02010600030101010101" pitchFamily="2" charset="-122"/>
              </a:rPr>
              <a:t>优秀</a:t>
            </a:r>
            <a:r>
              <a:rPr lang="zh-CN" altLang="en-US" sz="2800" dirty="0">
                <a:ea typeface="宋体" panose="02010600030101010101" pitchFamily="2" charset="-122"/>
              </a:rPr>
              <a:t>的</a:t>
            </a:r>
            <a:r>
              <a:rPr lang="en-US" altLang="zh-CN" sz="2800" dirty="0">
                <a:ea typeface="宋体" panose="02010600030101010101" pitchFamily="2" charset="-122"/>
              </a:rPr>
              <a:t>管理者</a:t>
            </a:r>
            <a:r>
              <a:rPr lang="zh-CN" altLang="en-US" sz="2800" dirty="0">
                <a:ea typeface="宋体" panose="02010600030101010101" pitchFamily="2" charset="-122"/>
              </a:rPr>
              <a:t>进行</a:t>
            </a:r>
            <a:r>
              <a:rPr lang="zh-CN" altLang="en-US" sz="2800" dirty="0">
                <a:ea typeface="宋体" panose="02010600030101010101" pitchFamily="2" charset="-122"/>
                <a:sym typeface="Arial" panose="020B0604020202020204" pitchFamily="34" charset="0"/>
              </a:rPr>
              <a:t>测量</a:t>
            </a:r>
            <a:endParaRPr lang="zh-CN" altLang="en-US" sz="2800" dirty="0">
              <a:ea typeface="宋体" panose="02010600030101010101" pitchFamily="2" charset="-122"/>
              <a:sym typeface="Arial" panose="020B0604020202020204" pitchFamily="34" charset="0"/>
            </a:endParaRPr>
          </a:p>
        </p:txBody>
      </p:sp>
      <p:sp>
        <p:nvSpPr>
          <p:cNvPr id="173071" name="Rectangle 15"/>
          <p:cNvSpPr>
            <a:spLocks noChangeArrowheads="1"/>
          </p:cNvSpPr>
          <p:nvPr/>
        </p:nvSpPr>
        <p:spPr bwMode="auto">
          <a:xfrm>
            <a:off x="847090" y="1755140"/>
            <a:ext cx="1330325" cy="454025"/>
          </a:xfrm>
          <a:prstGeom prst="rect">
            <a:avLst/>
          </a:prstGeom>
          <a:noFill/>
          <a:ln w="12700">
            <a:noFill/>
            <a:miter lim="800000"/>
          </a:ln>
          <a:effectLst/>
        </p:spPr>
        <p:txBody>
          <a:bodyPr lIns="90487" tIns="44450" rIns="90487" bIns="4445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过程</a:t>
            </a:r>
            <a:endParaRPr kumimoji="0" lang="zh-CN" alt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16390" name="Oval 3"/>
          <p:cNvSpPr/>
          <p:nvPr/>
        </p:nvSpPr>
        <p:spPr>
          <a:xfrm>
            <a:off x="1793240" y="2136140"/>
            <a:ext cx="2540000" cy="2046288"/>
          </a:xfrm>
          <a:prstGeom prst="ellipse">
            <a:avLst/>
          </a:prstGeom>
          <a:solidFill>
            <a:schemeClr val="folHlink"/>
          </a:solidFill>
          <a:ln w="12700">
            <a:noFill/>
          </a:ln>
          <a:effectLst>
            <a:outerShdw dist="5388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6391" name="Oval 4"/>
          <p:cNvSpPr/>
          <p:nvPr/>
        </p:nvSpPr>
        <p:spPr>
          <a:xfrm>
            <a:off x="1793240" y="2136140"/>
            <a:ext cx="2540000" cy="2046288"/>
          </a:xfrm>
          <a:prstGeom prst="ellipse">
            <a:avLst/>
          </a:prstGeom>
          <a:noFill/>
          <a:ln w="127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16392" name="Rectangle 5"/>
          <p:cNvSpPr/>
          <p:nvPr/>
        </p:nvSpPr>
        <p:spPr>
          <a:xfrm>
            <a:off x="3093403" y="3933190"/>
            <a:ext cx="2097087" cy="2046288"/>
          </a:xfrm>
          <a:prstGeom prst="rect">
            <a:avLst/>
          </a:prstGeom>
          <a:solidFill>
            <a:schemeClr val="hlink"/>
          </a:solidFill>
          <a:ln w="12700">
            <a:noFill/>
          </a:ln>
          <a:effectLst>
            <a:outerShdw dist="53882"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sz="2000" dirty="0">
              <a:latin typeface="Arial" panose="020B0604020202020204" pitchFamily="34" charset="0"/>
              <a:ea typeface="MS PGothic" panose="020B0600070205080204" pitchFamily="34" charset="-128"/>
            </a:endParaRPr>
          </a:p>
        </p:txBody>
      </p:sp>
      <p:sp>
        <p:nvSpPr>
          <p:cNvPr id="16393" name="Rectangle 6"/>
          <p:cNvSpPr/>
          <p:nvPr/>
        </p:nvSpPr>
        <p:spPr>
          <a:xfrm>
            <a:off x="3093403" y="3933190"/>
            <a:ext cx="1901825" cy="2046288"/>
          </a:xfrm>
          <a:prstGeom prst="rect">
            <a:avLst/>
          </a:prstGeom>
          <a:noFill/>
          <a:ln w="12700">
            <a:noFill/>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sz="2000" dirty="0">
              <a:latin typeface="Arial" panose="020B0604020202020204" pitchFamily="34" charset="0"/>
              <a:ea typeface="MS PGothic" panose="020B0600070205080204" pitchFamily="34" charset="-128"/>
            </a:endParaRPr>
          </a:p>
        </p:txBody>
      </p:sp>
      <p:sp>
        <p:nvSpPr>
          <p:cNvPr id="173063" name="Rectangle 7"/>
          <p:cNvSpPr>
            <a:spLocks noChangeArrowheads="1"/>
          </p:cNvSpPr>
          <p:nvPr/>
        </p:nvSpPr>
        <p:spPr bwMode="auto">
          <a:xfrm>
            <a:off x="2294890" y="2875915"/>
            <a:ext cx="1574800" cy="458788"/>
          </a:xfrm>
          <a:prstGeom prst="rect">
            <a:avLst/>
          </a:prstGeom>
          <a:noFill/>
          <a:ln w="12700">
            <a:noFill/>
            <a:miter lim="800000"/>
          </a:ln>
          <a:effectLst/>
        </p:spPr>
        <p:txBody>
          <a:bodyPr lIns="90487" tIns="44450" rIns="90487" bIns="4445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accent1"/>
                </a:solidFill>
                <a:effectLst>
                  <a:outerShdw blurRad="38100" dist="38100" dir="2700000">
                    <a:srgbClr val="000000"/>
                  </a:outerShdw>
                </a:effectLst>
                <a:uLnTx/>
                <a:uFillTx/>
                <a:latin typeface="Helvetica" pitchFamily="-128" charset="0"/>
                <a:ea typeface="宋体" panose="02010600030101010101" pitchFamily="2" charset="-122"/>
                <a:cs typeface="+mn-ea"/>
              </a:rPr>
              <a:t>测量</a:t>
            </a:r>
            <a:endParaRPr kumimoji="0" lang="en-US" altLang="zh-CN" sz="2400" b="1" i="0" u="none" strike="noStrike" kern="1200" cap="none" spc="0" normalizeH="0" baseline="0" noProof="1">
              <a:ln>
                <a:noFill/>
              </a:ln>
              <a:solidFill>
                <a:schemeClr val="accent1"/>
              </a:solidFill>
              <a:effectLst>
                <a:outerShdw blurRad="38100" dist="38100" dir="2700000">
                  <a:srgbClr val="000000"/>
                </a:outerShdw>
              </a:effectLst>
              <a:uLnTx/>
              <a:uFillTx/>
              <a:latin typeface="Helvetica" pitchFamily="-128" charset="0"/>
              <a:ea typeface="MS PGothic" panose="020B0600070205080204" pitchFamily="34" charset="-128"/>
              <a:cs typeface="+mn-cs"/>
            </a:endParaRPr>
          </a:p>
        </p:txBody>
      </p:sp>
      <p:sp>
        <p:nvSpPr>
          <p:cNvPr id="173064" name="Rectangle 8"/>
          <p:cNvSpPr>
            <a:spLocks noChangeArrowheads="1"/>
          </p:cNvSpPr>
          <p:nvPr/>
        </p:nvSpPr>
        <p:spPr bwMode="auto">
          <a:xfrm>
            <a:off x="3115628" y="4042728"/>
            <a:ext cx="2074863" cy="1136650"/>
          </a:xfrm>
          <a:prstGeom prst="rect">
            <a:avLst/>
          </a:prstGeom>
          <a:noFill/>
          <a:ln w="12700">
            <a:noFill/>
            <a:miter lim="800000"/>
          </a:ln>
          <a:effectLst/>
        </p:spPr>
        <p:txBody>
          <a:bodyPr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bg1"/>
                </a:solidFill>
                <a:effectLst/>
                <a:uLnTx/>
                <a:uFillTx/>
                <a:latin typeface="Helvetica" pitchFamily="-128" charset="0"/>
                <a:ea typeface="宋体" panose="02010600030101010101" pitchFamily="2" charset="-122"/>
                <a:cs typeface="+mn-ea"/>
              </a:rPr>
              <a:t>使用什么</a:t>
            </a:r>
            <a:endParaRPr kumimoji="0" lang="zh-CN" altLang="en-US" sz="2400" b="1" i="0" u="none" strike="noStrike" kern="1200" cap="none" spc="0" normalizeH="0" baseline="0" noProof="1">
              <a:ln>
                <a:noFill/>
              </a:ln>
              <a:solidFill>
                <a:schemeClr val="bg1"/>
              </a:solidFill>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bg1"/>
                </a:solidFill>
                <a:effectLst/>
                <a:uLnTx/>
                <a:uFillTx/>
                <a:latin typeface="Helvetica" pitchFamily="-128" charset="0"/>
                <a:ea typeface="宋体" panose="02010600030101010101" pitchFamily="2" charset="-122"/>
                <a:cs typeface="+mn-ea"/>
              </a:rPr>
              <a:t>作为基准</a:t>
            </a:r>
            <a:r>
              <a:rPr kumimoji="0" lang="zh-CN" altLang="en-US" sz="2400" b="0" i="0" u="none" strike="noStrike" kern="1200" cap="none" spc="0" normalizeH="0" baseline="0" noProof="1">
                <a:ln>
                  <a:noFill/>
                </a:ln>
                <a:solidFill>
                  <a:schemeClr val="bg1"/>
                </a:solidFill>
                <a:effectLst>
                  <a:outerShdw blurRad="38100" dist="38100" dir="2700000">
                    <a:srgbClr val="000000"/>
                  </a:outerShdw>
                </a:effectLst>
                <a:uLnTx/>
                <a:uFillTx/>
                <a:latin typeface="Helvetica" pitchFamily="-128" charset="0"/>
                <a:ea typeface="宋体" panose="02010600030101010101" pitchFamily="2" charset="-122"/>
                <a:cs typeface="+mn-ea"/>
              </a:rPr>
              <a:t>？</a:t>
            </a:r>
            <a:endParaRPr kumimoji="0" lang="zh-CN" altLang="en-US" sz="2400" b="0" i="0" u="none" strike="noStrike" kern="1200" cap="none" spc="0" normalizeH="0" baseline="0" noProof="1">
              <a:ln>
                <a:noFill/>
              </a:ln>
              <a:solidFill>
                <a:schemeClr val="bg1"/>
              </a:solidFill>
              <a:effectLst>
                <a:outerShdw blurRad="38100" dist="38100" dir="2700000">
                  <a:srgbClr val="000000"/>
                </a:outerShdw>
              </a:effectLst>
              <a:uLnTx/>
              <a:uFillTx/>
              <a:latin typeface="Helvetica" pitchFamily="-12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1">
              <a:ln>
                <a:noFill/>
              </a:ln>
              <a:solidFill>
                <a:schemeClr val="bg1"/>
              </a:solidFill>
              <a:effectLst>
                <a:outerShdw blurRad="38100" dist="38100" dir="2700000">
                  <a:srgbClr val="000000"/>
                </a:outerShdw>
              </a:effectLst>
              <a:uLnTx/>
              <a:uFillTx/>
              <a:latin typeface="Helvetica" pitchFamily="-128" charset="0"/>
              <a:ea typeface="MS PGothic" panose="020B0600070205080204" pitchFamily="34" charset="-128"/>
              <a:cs typeface="+mn-cs"/>
            </a:endParaRPr>
          </a:p>
        </p:txBody>
      </p:sp>
      <p:sp>
        <p:nvSpPr>
          <p:cNvPr id="173065" name="Rectangle 9"/>
          <p:cNvSpPr>
            <a:spLocks noChangeArrowheads="1"/>
          </p:cNvSpPr>
          <p:nvPr/>
        </p:nvSpPr>
        <p:spPr bwMode="auto">
          <a:xfrm>
            <a:off x="3139440" y="4357053"/>
            <a:ext cx="182563" cy="704850"/>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1">
              <a:ln>
                <a:noFill/>
              </a:ln>
              <a:solidFill>
                <a:schemeClr val="bg1"/>
              </a:solidFill>
              <a:effectLst>
                <a:outerShdw blurRad="38100" dist="38100" dir="2700000">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1">
              <a:ln>
                <a:noFill/>
              </a:ln>
              <a:solidFill>
                <a:schemeClr val="bg1"/>
              </a:solidFill>
              <a:effectLst>
                <a:outerShdw blurRad="38100" dist="38100" dir="2700000">
                  <a:srgbClr val="000000"/>
                </a:outerShdw>
              </a:effectLst>
              <a:uLnTx/>
              <a:uFillTx/>
              <a:latin typeface="Helvetica" pitchFamily="-128" charset="0"/>
              <a:ea typeface="MS PGothic" panose="020B0600070205080204" pitchFamily="34" charset="-128"/>
              <a:cs typeface="+mn-cs"/>
            </a:endParaRPr>
          </a:p>
        </p:txBody>
      </p:sp>
      <p:sp>
        <p:nvSpPr>
          <p:cNvPr id="173067" name="Rectangle 11"/>
          <p:cNvSpPr>
            <a:spLocks noChangeArrowheads="1"/>
          </p:cNvSpPr>
          <p:nvPr/>
        </p:nvSpPr>
        <p:spPr bwMode="auto">
          <a:xfrm>
            <a:off x="3091815" y="5012690"/>
            <a:ext cx="1143000" cy="704850"/>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bg1"/>
                </a:solidFill>
                <a:effectLst>
                  <a:outerShdw blurRad="38100" dist="38100" dir="2700000">
                    <a:srgbClr val="000000"/>
                  </a:outerShdw>
                </a:effectLst>
                <a:uLnTx/>
                <a:uFillTx/>
                <a:latin typeface="Helvetica" pitchFamily="-128" charset="0"/>
                <a:ea typeface="MS PGothic" panose="020B0600070205080204" pitchFamily="34" charset="-128"/>
                <a:cs typeface="+mn-ea"/>
              </a:rPr>
              <a:t>  • </a:t>
            </a:r>
            <a:r>
              <a:rPr kumimoji="0" lang="zh-CN" altLang="en-US" sz="2000" b="1" i="0" u="none" strike="noStrike" kern="1200" cap="none" spc="0" normalizeH="0" baseline="0" noProof="1">
                <a:ln>
                  <a:noFill/>
                </a:ln>
                <a:solidFill>
                  <a:schemeClr val="bg1"/>
                </a:solidFill>
                <a:effectLst/>
                <a:uLnTx/>
                <a:uFillTx/>
                <a:latin typeface="Helvetica" pitchFamily="-128" charset="0"/>
                <a:ea typeface="宋体" panose="02010600030101010101" pitchFamily="2" charset="-122"/>
                <a:cs typeface="+mn-ea"/>
              </a:rPr>
              <a:t>规模</a:t>
            </a:r>
            <a:r>
              <a:rPr kumimoji="0" lang="en-US" altLang="zh-CN" sz="2000" b="0" i="0" u="none" strike="noStrike" kern="1200" cap="none" spc="0" normalizeH="0" baseline="0" noProof="1">
                <a:ln>
                  <a:noFill/>
                </a:ln>
                <a:solidFill>
                  <a:schemeClr val="bg1"/>
                </a:solidFill>
                <a:effectLst>
                  <a:outerShdw blurRad="38100" dist="38100" dir="2700000">
                    <a:srgbClr val="000000"/>
                  </a:outerShdw>
                </a:effectLst>
                <a:uLnTx/>
                <a:uFillTx/>
                <a:latin typeface="Helvetica" pitchFamily="-128" charset="0"/>
                <a:ea typeface="MS PGothic" panose="020B0600070205080204" pitchFamily="34" charset="-128"/>
                <a:cs typeface="+mn-ea"/>
              </a:rPr>
              <a:t>?</a:t>
            </a:r>
            <a:endParaRPr kumimoji="0" lang="en-US" altLang="zh-CN" sz="2000" b="0" i="0" u="none" strike="noStrike" kern="1200" cap="none" spc="0" normalizeH="0" baseline="0" noProof="1">
              <a:ln>
                <a:noFill/>
              </a:ln>
              <a:solidFill>
                <a:schemeClr val="bg1"/>
              </a:solidFill>
              <a:effectLst>
                <a:outerShdw blurRad="38100" dist="38100" dir="2700000">
                  <a:srgbClr val="000000"/>
                </a:outerShdw>
              </a:effectLst>
              <a:uLnTx/>
              <a:uFillTx/>
              <a:latin typeface="Helvetica" pitchFamily="-12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1200" cap="none" spc="0" normalizeH="0" baseline="0" noProof="1">
              <a:ln>
                <a:noFill/>
              </a:ln>
              <a:solidFill>
                <a:schemeClr val="bg1"/>
              </a:solidFill>
              <a:effectLst>
                <a:outerShdw blurRad="38100" dist="38100" dir="2700000">
                  <a:srgbClr val="000000"/>
                </a:outerShdw>
              </a:effectLst>
              <a:uLnTx/>
              <a:uFillTx/>
              <a:latin typeface="Helvetica" pitchFamily="-128" charset="0"/>
              <a:ea typeface="MS PGothic" panose="020B0600070205080204" pitchFamily="34" charset="-128"/>
              <a:cs typeface="+mn-cs"/>
            </a:endParaRPr>
          </a:p>
        </p:txBody>
      </p:sp>
      <p:sp>
        <p:nvSpPr>
          <p:cNvPr id="173068" name="Rectangle 12"/>
          <p:cNvSpPr>
            <a:spLocks noChangeArrowheads="1"/>
          </p:cNvSpPr>
          <p:nvPr/>
        </p:nvSpPr>
        <p:spPr bwMode="auto">
          <a:xfrm>
            <a:off x="3091815" y="5341303"/>
            <a:ext cx="1143000" cy="396875"/>
          </a:xfrm>
          <a:prstGeom prst="rect">
            <a:avLst/>
          </a:prstGeom>
          <a:noFill/>
          <a:ln w="12700">
            <a:noFill/>
            <a:miter lim="800000"/>
          </a:ln>
          <a:effectLst/>
        </p:spPr>
        <p:txBody>
          <a:bodyPr wrap="none" lIns="90487" tIns="44450" rIns="90487" bIns="4445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bg1"/>
                </a:solidFill>
                <a:effectLst>
                  <a:outerShdw blurRad="38100" dist="38100" dir="2700000">
                    <a:srgbClr val="000000"/>
                  </a:outerShdw>
                </a:effectLst>
                <a:uLnTx/>
                <a:uFillTx/>
                <a:latin typeface="Helvetica" pitchFamily="-128" charset="0"/>
                <a:ea typeface="MS PGothic" panose="020B0600070205080204" pitchFamily="34" charset="-128"/>
                <a:cs typeface="+mn-ea"/>
              </a:rPr>
              <a:t>  • </a:t>
            </a:r>
            <a:r>
              <a:rPr kumimoji="0" lang="zh-CN" altLang="en-US" sz="2000" b="1" i="0" u="none" strike="noStrike" kern="1200" cap="none" spc="0" normalizeH="0" baseline="0" noProof="1">
                <a:ln>
                  <a:noFill/>
                </a:ln>
                <a:solidFill>
                  <a:schemeClr val="bg1"/>
                </a:solidFill>
                <a:effectLst/>
                <a:uLnTx/>
                <a:uFillTx/>
                <a:latin typeface="Helvetica" pitchFamily="-128" charset="0"/>
                <a:ea typeface="宋体" panose="02010600030101010101" pitchFamily="2" charset="-122"/>
                <a:cs typeface="+mn-ea"/>
              </a:rPr>
              <a:t>功能</a:t>
            </a:r>
            <a:r>
              <a:rPr kumimoji="0" lang="en-US" altLang="zh-CN" sz="2000" b="0" i="0" u="none" strike="noStrike" kern="1200" cap="none" spc="0" normalizeH="0" baseline="0" noProof="1">
                <a:ln>
                  <a:noFill/>
                </a:ln>
                <a:solidFill>
                  <a:schemeClr val="bg1"/>
                </a:solidFill>
                <a:effectLst>
                  <a:outerShdw blurRad="38100" dist="38100" dir="2700000">
                    <a:srgbClr val="000000"/>
                  </a:outerShdw>
                </a:effectLst>
                <a:uLnTx/>
                <a:uFillTx/>
                <a:latin typeface="Helvetica" pitchFamily="-128" charset="0"/>
                <a:ea typeface="MS PGothic" panose="020B0600070205080204" pitchFamily="34" charset="-128"/>
                <a:cs typeface="+mn-ea"/>
              </a:rPr>
              <a:t>?</a:t>
            </a:r>
            <a:endParaRPr kumimoji="0" lang="en-US" altLang="zh-CN" sz="2000" b="0" i="0" u="none" strike="noStrike" kern="1200" cap="none" spc="0" normalizeH="0" baseline="0" noProof="1">
              <a:ln>
                <a:noFill/>
              </a:ln>
              <a:solidFill>
                <a:schemeClr val="bg1"/>
              </a:solidFill>
              <a:effectLst>
                <a:outerShdw blurRad="38100" dist="38100" dir="2700000">
                  <a:srgbClr val="000000"/>
                </a:outerShdw>
              </a:effectLst>
              <a:uLnTx/>
              <a:uFillTx/>
              <a:latin typeface="Helvetica" pitchFamily="-128" charset="0"/>
              <a:ea typeface="MS PGothic" panose="020B0600070205080204" pitchFamily="34" charset="-128"/>
              <a:cs typeface="+mn-cs"/>
            </a:endParaRPr>
          </a:p>
        </p:txBody>
      </p:sp>
      <p:sp>
        <p:nvSpPr>
          <p:cNvPr id="16399" name="Rectangle 13"/>
          <p:cNvSpPr/>
          <p:nvPr/>
        </p:nvSpPr>
        <p:spPr>
          <a:xfrm>
            <a:off x="4887278" y="2586990"/>
            <a:ext cx="1404620" cy="45783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algn="l">
              <a:buClrTx/>
              <a:buSzTx/>
              <a:buFontTx/>
              <a:buNone/>
            </a:pPr>
            <a:r>
              <a:rPr lang="zh-CN" altLang="en-US" b="1" dirty="0">
                <a:solidFill>
                  <a:schemeClr val="accent2"/>
                </a:solidFill>
                <a:ea typeface="宋体" panose="02010600030101010101" pitchFamily="2" charset="-122"/>
                <a:sym typeface="+mn-ea"/>
              </a:rPr>
              <a:t>项目度量</a:t>
            </a:r>
            <a:endParaRPr lang="zh-CN" altLang="en-US" b="1" dirty="0">
              <a:solidFill>
                <a:schemeClr val="accent2"/>
              </a:solidFill>
              <a:ea typeface="宋体" panose="02010600030101010101" pitchFamily="2" charset="-122"/>
              <a:sym typeface="+mn-ea"/>
            </a:endParaRPr>
          </a:p>
        </p:txBody>
      </p:sp>
      <p:sp>
        <p:nvSpPr>
          <p:cNvPr id="16400" name="Rectangle 14"/>
          <p:cNvSpPr/>
          <p:nvPr/>
        </p:nvSpPr>
        <p:spPr>
          <a:xfrm>
            <a:off x="4385628" y="2007870"/>
            <a:ext cx="1420812" cy="458788"/>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Tx/>
              <a:buNone/>
            </a:pPr>
            <a:r>
              <a:rPr lang="zh-CN" altLang="en-US" b="1" dirty="0">
                <a:solidFill>
                  <a:schemeClr val="accent2"/>
                </a:solidFill>
                <a:ea typeface="宋体" panose="02010600030101010101" pitchFamily="2" charset="-122"/>
              </a:rPr>
              <a:t>过程度量</a:t>
            </a:r>
            <a:endParaRPr lang="zh-CN" altLang="en-US" b="1" dirty="0">
              <a:solidFill>
                <a:schemeClr val="accent2"/>
              </a:solidFill>
              <a:ea typeface="宋体" panose="02010600030101010101" pitchFamily="2" charset="-122"/>
            </a:endParaRPr>
          </a:p>
        </p:txBody>
      </p:sp>
      <p:sp>
        <p:nvSpPr>
          <p:cNvPr id="173072" name="Rectangle 16"/>
          <p:cNvSpPr>
            <a:spLocks noChangeArrowheads="1"/>
          </p:cNvSpPr>
          <p:nvPr/>
        </p:nvSpPr>
        <p:spPr bwMode="auto">
          <a:xfrm>
            <a:off x="770890" y="3888740"/>
            <a:ext cx="1212850" cy="454025"/>
          </a:xfrm>
          <a:prstGeom prst="rect">
            <a:avLst/>
          </a:prstGeom>
          <a:noFill/>
          <a:ln w="12700">
            <a:noFill/>
            <a:miter lim="800000"/>
          </a:ln>
          <a:effectLst/>
        </p:spPr>
        <p:txBody>
          <a:bodyPr lIns="90487" tIns="44450" rIns="90487" bIns="4445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rPr>
              <a:t>产品</a:t>
            </a:r>
            <a:endPar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Helvetica" pitchFamily="-128" charset="0"/>
              <a:ea typeface="宋体" panose="02010600030101010101" pitchFamily="2" charset="-122"/>
              <a:cs typeface="+mn-cs"/>
            </a:endParaRPr>
          </a:p>
        </p:txBody>
      </p:sp>
      <p:sp>
        <p:nvSpPr>
          <p:cNvPr id="16402" name="Arc 17"/>
          <p:cNvSpPr/>
          <p:nvPr/>
        </p:nvSpPr>
        <p:spPr>
          <a:xfrm>
            <a:off x="2123440" y="2007553"/>
            <a:ext cx="650875" cy="511175"/>
          </a:xfrm>
          <a:custGeom>
            <a:avLst/>
            <a:gdLst/>
            <a:ahLst/>
            <a:cxnLst>
              <a:cxn ang="0">
                <a:pos x="-24734033" y="0"/>
              </a:cxn>
              <a:cxn ang="0">
                <a:pos x="2147483646" y="2147483646"/>
              </a:cxn>
              <a:cxn ang="0">
                <a:pos x="-24734033" y="0"/>
              </a:cxn>
              <a:cxn ang="0">
                <a:pos x="2147483646" y="2147483646"/>
              </a:cxn>
              <a:cxn ang="0">
                <a:pos x="0" y="2147483646"/>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50800" cap="rnd" cmpd="sng">
            <a:solidFill>
              <a:srgbClr val="FE9B03">
                <a:alpha val="100000"/>
              </a:srgbClr>
            </a:solidFill>
            <a:prstDash val="solid"/>
            <a:round/>
            <a:headEnd type="none" w="med" len="med"/>
            <a:tailEnd type="triangle" w="med" len="med"/>
          </a:ln>
        </p:spPr>
        <p:txBody>
          <a:bodyPr/>
          <a:p>
            <a:endParaRPr lang="zh-CN" altLang="en-US"/>
          </a:p>
        </p:txBody>
      </p:sp>
      <p:sp>
        <p:nvSpPr>
          <p:cNvPr id="16403" name="Line 18"/>
          <p:cNvSpPr/>
          <p:nvPr/>
        </p:nvSpPr>
        <p:spPr>
          <a:xfrm flipV="1">
            <a:off x="3837940" y="2215515"/>
            <a:ext cx="449263" cy="341313"/>
          </a:xfrm>
          <a:prstGeom prst="line">
            <a:avLst/>
          </a:prstGeom>
          <a:ln w="50800" cap="flat" cmpd="sng">
            <a:solidFill>
              <a:srgbClr val="FE9B03"/>
            </a:solidFill>
            <a:prstDash val="solid"/>
            <a:headEnd type="none" w="med" len="med"/>
            <a:tailEnd type="triangle" w="med" len="med"/>
          </a:ln>
        </p:spPr>
      </p:sp>
      <p:sp>
        <p:nvSpPr>
          <p:cNvPr id="16404" name="Line 19"/>
          <p:cNvSpPr/>
          <p:nvPr/>
        </p:nvSpPr>
        <p:spPr>
          <a:xfrm flipV="1">
            <a:off x="4191953" y="2831465"/>
            <a:ext cx="638175" cy="131763"/>
          </a:xfrm>
          <a:prstGeom prst="line">
            <a:avLst/>
          </a:prstGeom>
          <a:ln w="50800" cap="flat" cmpd="sng">
            <a:solidFill>
              <a:srgbClr val="FE9B03"/>
            </a:solidFill>
            <a:prstDash val="solid"/>
            <a:headEnd type="none" w="med" len="med"/>
            <a:tailEnd type="triangle" w="med" len="med"/>
          </a:ln>
        </p:spPr>
      </p:sp>
      <p:sp>
        <p:nvSpPr>
          <p:cNvPr id="16405" name="Arc 20"/>
          <p:cNvSpPr/>
          <p:nvPr/>
        </p:nvSpPr>
        <p:spPr>
          <a:xfrm>
            <a:off x="2101215" y="3591878"/>
            <a:ext cx="519113" cy="473075"/>
          </a:xfrm>
          <a:custGeom>
            <a:avLst/>
            <a:gdLst/>
            <a:ahLst/>
            <a:cxnLst>
              <a:cxn ang="0">
                <a:pos x="2147483646" y="0"/>
              </a:cxn>
              <a:cxn ang="0">
                <a:pos x="0" y="2147483646"/>
              </a:cxn>
              <a:cxn ang="0">
                <a:pos x="2147483646" y="0"/>
              </a:cxn>
              <a:cxn ang="0">
                <a:pos x="0" y="2147483646"/>
              </a:cxn>
              <a:cxn ang="0">
                <a:pos x="0" y="0"/>
              </a:cxn>
            </a:cxnLst>
            <a:pathLst>
              <a:path w="21600" h="21600" fill="none">
                <a:moveTo>
                  <a:pt x="21600" y="0"/>
                </a:moveTo>
                <a:cubicBezTo>
                  <a:pt x="21600" y="11929"/>
                  <a:pt x="11929" y="21599"/>
                  <a:pt x="0" y="21600"/>
                </a:cubicBezTo>
              </a:path>
              <a:path w="21600" h="21600" stroke="0">
                <a:moveTo>
                  <a:pt x="21600" y="0"/>
                </a:moveTo>
                <a:cubicBezTo>
                  <a:pt x="21600" y="11929"/>
                  <a:pt x="11929" y="21599"/>
                  <a:pt x="0" y="21600"/>
                </a:cubicBezTo>
                <a:lnTo>
                  <a:pt x="0" y="0"/>
                </a:lnTo>
                <a:lnTo>
                  <a:pt x="21600" y="0"/>
                </a:lnTo>
                <a:close/>
              </a:path>
            </a:pathLst>
          </a:custGeom>
          <a:noFill/>
          <a:ln w="50800" cap="rnd" cmpd="sng">
            <a:solidFill>
              <a:srgbClr val="FE9B03">
                <a:alpha val="100000"/>
              </a:srgbClr>
            </a:solidFill>
            <a:prstDash val="solid"/>
            <a:round/>
            <a:headEnd type="triangle" w="med" len="med"/>
            <a:tailEnd type="none" w="med" len="med"/>
          </a:ln>
        </p:spPr>
        <p:txBody>
          <a:bodyPr/>
          <a:p>
            <a:endParaRPr lang="zh-CN" altLang="en-US"/>
          </a:p>
        </p:txBody>
      </p:sp>
      <p:sp>
        <p:nvSpPr>
          <p:cNvPr id="16406" name="Freeform 21"/>
          <p:cNvSpPr/>
          <p:nvPr/>
        </p:nvSpPr>
        <p:spPr>
          <a:xfrm>
            <a:off x="2974340" y="3449003"/>
            <a:ext cx="2216150" cy="515937"/>
          </a:xfrm>
          <a:custGeom>
            <a:avLst/>
            <a:gdLst/>
            <a:ahLst/>
            <a:cxnLst>
              <a:cxn ang="0">
                <a:pos x="0" y="0"/>
              </a:cxn>
              <a:cxn ang="0">
                <a:pos x="2147483646" y="2147483646"/>
              </a:cxn>
              <a:cxn ang="0">
                <a:pos x="2147483646" y="2147483646"/>
              </a:cxn>
              <a:cxn ang="0">
                <a:pos x="0" y="0"/>
              </a:cxn>
            </a:cxnLst>
            <a:pathLst>
              <a:path w="1393" h="300">
                <a:moveTo>
                  <a:pt x="0" y="0"/>
                </a:moveTo>
                <a:lnTo>
                  <a:pt x="1392" y="299"/>
                </a:lnTo>
                <a:lnTo>
                  <a:pt x="96" y="299"/>
                </a:lnTo>
                <a:lnTo>
                  <a:pt x="0" y="0"/>
                </a:lnTo>
              </a:path>
            </a:pathLst>
          </a:custGeom>
          <a:solidFill>
            <a:schemeClr val="tx1">
              <a:alpha val="100000"/>
            </a:schemeClr>
          </a:solidFill>
          <a:ln w="12700">
            <a:noFill/>
          </a:ln>
        </p:spPr>
        <p:txBody>
          <a:bodyPr/>
          <a:p>
            <a:endParaRPr lang="zh-CN" altLang="en-US"/>
          </a:p>
        </p:txBody>
      </p:sp>
      <p:sp>
        <p:nvSpPr>
          <p:cNvPr id="16407" name="Freeform 22"/>
          <p:cNvSpPr/>
          <p:nvPr/>
        </p:nvSpPr>
        <p:spPr>
          <a:xfrm>
            <a:off x="2974340" y="3449003"/>
            <a:ext cx="144463" cy="2519362"/>
          </a:xfrm>
          <a:custGeom>
            <a:avLst/>
            <a:gdLst/>
            <a:ahLst/>
            <a:cxnLst>
              <a:cxn ang="0">
                <a:pos x="0" y="0"/>
              </a:cxn>
              <a:cxn ang="0">
                <a:pos x="2147483646" y="2147483646"/>
              </a:cxn>
              <a:cxn ang="0">
                <a:pos x="2147483646" y="2147483646"/>
              </a:cxn>
              <a:cxn ang="0">
                <a:pos x="0" y="0"/>
              </a:cxn>
            </a:cxnLst>
            <a:pathLst>
              <a:path w="97" h="1537">
                <a:moveTo>
                  <a:pt x="0" y="0"/>
                </a:moveTo>
                <a:lnTo>
                  <a:pt x="48" y="1536"/>
                </a:lnTo>
                <a:lnTo>
                  <a:pt x="96" y="299"/>
                </a:lnTo>
                <a:lnTo>
                  <a:pt x="0" y="0"/>
                </a:lnTo>
              </a:path>
            </a:pathLst>
          </a:custGeom>
          <a:solidFill>
            <a:schemeClr val="tx1">
              <a:alpha val="100000"/>
            </a:schemeClr>
          </a:solidFill>
          <a:ln w="12700">
            <a:noFill/>
          </a:ln>
        </p:spPr>
        <p:txBody>
          <a:bodyPr/>
          <a:p>
            <a:endParaRPr lang="zh-CN" altLang="en-US"/>
          </a:p>
        </p:txBody>
      </p:sp>
      <p:sp>
        <p:nvSpPr>
          <p:cNvPr id="173079" name="Rectangle 23"/>
          <p:cNvSpPr>
            <a:spLocks noChangeArrowheads="1"/>
          </p:cNvSpPr>
          <p:nvPr/>
        </p:nvSpPr>
        <p:spPr bwMode="auto">
          <a:xfrm>
            <a:off x="4693603" y="3269615"/>
            <a:ext cx="1404620" cy="457835"/>
          </a:xfrm>
          <a:prstGeom prst="rect">
            <a:avLst/>
          </a:prstGeom>
          <a:noFill/>
          <a:ln w="12700">
            <a:noFill/>
          </a:ln>
        </p:spPr>
        <p:txBody>
          <a:bodyPr wrap="none" lIns="90487" tIns="44450" rIns="90487" bIns="4445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algn="l">
              <a:buClrTx/>
              <a:buSzTx/>
              <a:buFontTx/>
              <a:buNone/>
            </a:pPr>
            <a:r>
              <a:rPr lang="zh-CN" altLang="en-US" b="1" dirty="0">
                <a:solidFill>
                  <a:schemeClr val="accent2"/>
                </a:solidFill>
                <a:ea typeface="宋体" panose="02010600030101010101" pitchFamily="2" charset="-122"/>
                <a:sym typeface="+mn-ea"/>
              </a:rPr>
              <a:t>产品度量</a:t>
            </a:r>
            <a:endParaRPr lang="zh-CN" altLang="en-US" b="1" dirty="0">
              <a:solidFill>
                <a:schemeClr val="accent2"/>
              </a:solidFill>
              <a:ea typeface="宋体" panose="02010600030101010101" pitchFamily="2" charset="-122"/>
              <a:sym typeface="+mn-ea"/>
            </a:endParaRPr>
          </a:p>
        </p:txBody>
      </p:sp>
      <p:sp>
        <p:nvSpPr>
          <p:cNvPr id="16409" name="Line 24"/>
          <p:cNvSpPr/>
          <p:nvPr/>
        </p:nvSpPr>
        <p:spPr>
          <a:xfrm>
            <a:off x="4120515" y="3449003"/>
            <a:ext cx="531813" cy="38100"/>
          </a:xfrm>
          <a:prstGeom prst="line">
            <a:avLst/>
          </a:prstGeom>
          <a:ln w="50800" cap="flat" cmpd="sng">
            <a:solidFill>
              <a:srgbClr val="FE9B03"/>
            </a:solidFill>
            <a:prstDash val="solid"/>
            <a:headEnd type="none" w="med" len="med"/>
            <a:tailEnd type="triangle" w="med" len="med"/>
          </a:ln>
        </p:spPr>
      </p:sp>
      <p:sp>
        <p:nvSpPr>
          <p:cNvPr id="4" name="文本框 3"/>
          <p:cNvSpPr txBox="1"/>
          <p:nvPr/>
        </p:nvSpPr>
        <p:spPr>
          <a:xfrm>
            <a:off x="6513195" y="3592195"/>
            <a:ext cx="1896110" cy="306705"/>
          </a:xfrm>
          <a:prstGeom prst="rect">
            <a:avLst/>
          </a:prstGeom>
          <a:noFill/>
        </p:spPr>
        <p:txBody>
          <a:bodyPr wrap="square" rtlCol="0">
            <a:spAutoFit/>
          </a:bodyPr>
          <a:p>
            <a:pPr algn="ctr"/>
            <a:r>
              <a:rPr lang="zh-CN" altLang="en-US" sz="1400">
                <a:solidFill>
                  <a:schemeClr val="accent2"/>
                </a:solidFill>
                <a:latin typeface="方正粗黑宋简体" panose="02000000000000000000" charset="-122"/>
                <a:ea typeface="方正粗黑宋简体" panose="02000000000000000000" charset="-122"/>
              </a:rPr>
              <a:t>什么样的尺子？</a:t>
            </a:r>
            <a:endParaRPr lang="zh-CN" altLang="en-US" sz="1400">
              <a:solidFill>
                <a:schemeClr val="accent2"/>
              </a:solidFill>
              <a:latin typeface="方正粗黑宋简体" panose="02000000000000000000" charset="-122"/>
              <a:ea typeface="方正粗黑宋简体" panose="02000000000000000000"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30724" name="Rectangle 2"/>
          <p:cNvSpPr>
            <a:spLocks noGrp="1"/>
          </p:cNvSpPr>
          <p:nvPr>
            <p:ph type="title"/>
          </p:nvPr>
        </p:nvSpPr>
        <p:spPr>
          <a:xfrm>
            <a:off x="467916" y="406800"/>
            <a:ext cx="8208169" cy="863601"/>
          </a:xfrm>
        </p:spPr>
        <p:txBody>
          <a:bodyPr vert="horz" wrap="square" lIns="91440" tIns="45720" rIns="91440" bIns="45720" anchor="b"/>
          <a:p>
            <a:pPr eaLnBrk="1" hangingPunct="1"/>
            <a:r>
              <a:rPr lang="zh-CN" altLang="zh-CN" sz="2800" b="1" dirty="0">
                <a:ea typeface="宋体" panose="02010600030101010101" pitchFamily="2" charset="-122"/>
              </a:rPr>
              <a:t>面向对象的度量</a:t>
            </a:r>
            <a:endParaRPr lang="zh-CN" altLang="zh-CN" sz="2800" b="1" dirty="0">
              <a:ea typeface="宋体" panose="02010600030101010101" pitchFamily="2" charset="-122"/>
            </a:endParaRPr>
          </a:p>
        </p:txBody>
      </p:sp>
      <p:sp>
        <p:nvSpPr>
          <p:cNvPr id="30725" name="Rectangle 3"/>
          <p:cNvSpPr>
            <a:spLocks noGrp="1"/>
          </p:cNvSpPr>
          <p:nvPr>
            <p:ph idx="1"/>
          </p:nvPr>
        </p:nvSpPr>
        <p:spPr>
          <a:xfrm>
            <a:off x="467916" y="1412875"/>
            <a:ext cx="8208168" cy="4895850"/>
          </a:xfrm>
        </p:spPr>
        <p:txBody>
          <a:bodyPr vert="horz" wrap="square" lIns="91440" tIns="45720" rIns="91440" bIns="45720" anchor="t"/>
          <a:p>
            <a:pPr eaLnBrk="1" hangingPunct="1">
              <a:lnSpc>
                <a:spcPct val="150000"/>
              </a:lnSpc>
            </a:pPr>
            <a:r>
              <a:rPr lang="zh-CN" altLang="zh-CN" sz="1800" dirty="0">
                <a:solidFill>
                  <a:srgbClr val="C00000"/>
                </a:solidFill>
                <a:ea typeface="宋体" panose="02010600030101010101" pitchFamily="2" charset="-122"/>
              </a:rPr>
              <a:t>场景脚本</a:t>
            </a:r>
            <a:r>
              <a:rPr lang="zh-CN" altLang="zh-CN" sz="1800" dirty="0">
                <a:ea typeface="宋体" panose="02010600030101010101" pitchFamily="2" charset="-122"/>
              </a:rPr>
              <a:t>（用例）的</a:t>
            </a:r>
            <a:r>
              <a:rPr lang="zh-CN" altLang="zh-CN" sz="1800" dirty="0">
                <a:solidFill>
                  <a:srgbClr val="FF0000"/>
                </a:solidFill>
                <a:ea typeface="宋体" panose="02010600030101010101" pitchFamily="2" charset="-122"/>
              </a:rPr>
              <a:t>数量</a:t>
            </a:r>
            <a:endParaRPr lang="en-US" altLang="zh-CN" sz="1800" dirty="0">
              <a:ea typeface="宋体" panose="02010600030101010101" pitchFamily="2" charset="-122"/>
            </a:endParaRPr>
          </a:p>
          <a:p>
            <a:pPr eaLnBrk="1" hangingPunct="1">
              <a:lnSpc>
                <a:spcPct val="150000"/>
              </a:lnSpc>
            </a:pPr>
            <a:r>
              <a:rPr lang="zh-CN" altLang="zh-CN" sz="1800" dirty="0">
                <a:solidFill>
                  <a:srgbClr val="C00000"/>
                </a:solidFill>
                <a:ea typeface="宋体" panose="02010600030101010101" pitchFamily="2" charset="-122"/>
              </a:rPr>
              <a:t>支持类</a:t>
            </a:r>
            <a:r>
              <a:rPr lang="zh-CN" altLang="en-US" sz="1800" dirty="0">
                <a:ea typeface="宋体" panose="02010600030101010101" pitchFamily="2" charset="-122"/>
              </a:rPr>
              <a:t>（</a:t>
            </a:r>
            <a:r>
              <a:rPr lang="zh-CN" altLang="zh-CN" sz="1800" dirty="0">
                <a:ea typeface="宋体" panose="02010600030101010101" pitchFamily="2" charset="-122"/>
              </a:rPr>
              <a:t>实现系统所必需的但又不与问题域直接相关的类</a:t>
            </a:r>
            <a:r>
              <a:rPr lang="zh-CN" altLang="en-US" sz="1800" dirty="0">
                <a:ea typeface="宋体" panose="02010600030101010101" pitchFamily="2" charset="-122"/>
              </a:rPr>
              <a:t>）</a:t>
            </a:r>
            <a:r>
              <a:rPr lang="zh-CN" altLang="zh-CN" sz="1800" dirty="0">
                <a:ea typeface="宋体" panose="02010600030101010101" pitchFamily="2" charset="-122"/>
              </a:rPr>
              <a:t>的</a:t>
            </a:r>
            <a:r>
              <a:rPr lang="zh-CN" altLang="zh-CN" sz="1800" dirty="0">
                <a:solidFill>
                  <a:srgbClr val="FF0000"/>
                </a:solidFill>
                <a:ea typeface="宋体" panose="02010600030101010101" pitchFamily="2" charset="-122"/>
              </a:rPr>
              <a:t>数量</a:t>
            </a:r>
            <a:endParaRPr lang="en-US" altLang="zh-CN" sz="1800" dirty="0">
              <a:ea typeface="宋体" panose="02010600030101010101" pitchFamily="2" charset="-122"/>
            </a:endParaRPr>
          </a:p>
          <a:p>
            <a:pPr eaLnBrk="1" hangingPunct="1">
              <a:lnSpc>
                <a:spcPct val="150000"/>
              </a:lnSpc>
            </a:pPr>
            <a:r>
              <a:rPr lang="zh-CN" altLang="zh-CN" sz="1800" dirty="0">
                <a:solidFill>
                  <a:srgbClr val="C00000"/>
                </a:solidFill>
                <a:ea typeface="宋体" panose="02010600030101010101" pitchFamily="2" charset="-122"/>
              </a:rPr>
              <a:t>每个关键类</a:t>
            </a:r>
            <a:r>
              <a:rPr lang="zh-CN" altLang="en-US" sz="1800" dirty="0">
                <a:ea typeface="宋体" panose="02010600030101010101" pitchFamily="2" charset="-122"/>
              </a:rPr>
              <a:t>（分析类）</a:t>
            </a:r>
            <a:r>
              <a:rPr lang="zh-CN" altLang="zh-CN" sz="1800" dirty="0">
                <a:ea typeface="宋体" panose="02010600030101010101" pitchFamily="2" charset="-122"/>
              </a:rPr>
              <a:t>的平均</a:t>
            </a:r>
            <a:r>
              <a:rPr lang="zh-CN" altLang="zh-CN" sz="1800" dirty="0">
                <a:solidFill>
                  <a:srgbClr val="C00000"/>
                </a:solidFill>
                <a:ea typeface="宋体" panose="02010600030101010101" pitchFamily="2" charset="-122"/>
              </a:rPr>
              <a:t>支持类</a:t>
            </a:r>
            <a:r>
              <a:rPr lang="zh-CN" altLang="zh-CN" sz="1800" dirty="0">
                <a:solidFill>
                  <a:srgbClr val="FF0000"/>
                </a:solidFill>
                <a:ea typeface="宋体" panose="02010600030101010101" pitchFamily="2" charset="-122"/>
              </a:rPr>
              <a:t>数量</a:t>
            </a:r>
            <a:endParaRPr lang="en-US" altLang="zh-CN" sz="1800" dirty="0">
              <a:ea typeface="宋体" panose="02010600030101010101" pitchFamily="2" charset="-122"/>
            </a:endParaRPr>
          </a:p>
          <a:p>
            <a:pPr eaLnBrk="1" hangingPunct="1">
              <a:lnSpc>
                <a:spcPct val="150000"/>
              </a:lnSpc>
            </a:pPr>
            <a:r>
              <a:rPr lang="zh-CN" altLang="zh-CN" sz="1800" dirty="0">
                <a:solidFill>
                  <a:srgbClr val="C00000"/>
                </a:solidFill>
                <a:ea typeface="宋体" panose="02010600030101010101" pitchFamily="2" charset="-122"/>
              </a:rPr>
              <a:t>子系统</a:t>
            </a:r>
            <a:r>
              <a:rPr lang="zh-CN" altLang="en-US" sz="1800" dirty="0">
                <a:ea typeface="宋体" panose="02010600030101010101" pitchFamily="2" charset="-122"/>
              </a:rPr>
              <a:t>（</a:t>
            </a:r>
            <a:r>
              <a:rPr lang="zh-CN" altLang="zh-CN" sz="1800" dirty="0">
                <a:ea typeface="宋体" panose="02010600030101010101" pitchFamily="2" charset="-122"/>
              </a:rPr>
              <a:t>类的集合</a:t>
            </a:r>
            <a:r>
              <a:rPr lang="zh-CN" altLang="en-US" sz="1800" dirty="0">
                <a:ea typeface="宋体" panose="02010600030101010101" pitchFamily="2" charset="-122"/>
              </a:rPr>
              <a:t>，这些类</a:t>
            </a:r>
            <a:r>
              <a:rPr lang="zh-CN" altLang="zh-CN" sz="1800" dirty="0">
                <a:ea typeface="宋体" panose="02010600030101010101" pitchFamily="2" charset="-122"/>
              </a:rPr>
              <a:t>实现</a:t>
            </a:r>
            <a:r>
              <a:rPr lang="zh-CN" altLang="en-US" sz="1800" dirty="0">
                <a:ea typeface="宋体" panose="02010600030101010101" pitchFamily="2" charset="-122"/>
              </a:rPr>
              <a:t>了一</a:t>
            </a:r>
            <a:r>
              <a:rPr lang="zh-CN" altLang="zh-CN" sz="1800" dirty="0">
                <a:ea typeface="宋体" panose="02010600030101010101" pitchFamily="2" charset="-122"/>
              </a:rPr>
              <a:t>个系统最终用户可见</a:t>
            </a:r>
            <a:r>
              <a:rPr lang="zh-CN" altLang="en-US" sz="1800" dirty="0">
                <a:ea typeface="宋体" panose="02010600030101010101" pitchFamily="2" charset="-122"/>
              </a:rPr>
              <a:t>的</a:t>
            </a:r>
            <a:r>
              <a:rPr lang="zh-CN" altLang="zh-CN" sz="1800" dirty="0">
                <a:ea typeface="宋体" panose="02010600030101010101" pitchFamily="2" charset="-122"/>
              </a:rPr>
              <a:t>功能</a:t>
            </a:r>
            <a:r>
              <a:rPr lang="zh-CN" altLang="en-US" sz="1800" dirty="0">
                <a:ea typeface="宋体" panose="02010600030101010101" pitchFamily="2" charset="-122"/>
              </a:rPr>
              <a:t>）</a:t>
            </a:r>
            <a:r>
              <a:rPr lang="zh-CN" altLang="zh-CN" sz="1800" dirty="0">
                <a:ea typeface="宋体" panose="02010600030101010101" pitchFamily="2" charset="-122"/>
              </a:rPr>
              <a:t>的</a:t>
            </a:r>
            <a:r>
              <a:rPr lang="zh-CN" altLang="zh-CN" sz="1800" dirty="0">
                <a:solidFill>
                  <a:srgbClr val="FF0000"/>
                </a:solidFill>
                <a:ea typeface="宋体" panose="02010600030101010101" pitchFamily="2" charset="-122"/>
              </a:rPr>
              <a:t>数量</a:t>
            </a:r>
            <a:endParaRPr lang="zh-CN" altLang="zh-CN" sz="1800" dirty="0">
              <a:solidFill>
                <a:srgbClr val="FF0000"/>
              </a:solidFill>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31748" name="Rectangle 2"/>
          <p:cNvSpPr>
            <a:spLocks noGrp="1"/>
          </p:cNvSpPr>
          <p:nvPr>
            <p:ph type="title"/>
          </p:nvPr>
        </p:nvSpPr>
        <p:spPr/>
        <p:txBody>
          <a:bodyPr vert="horz" wrap="square" lIns="91440" tIns="45720" rIns="91440" bIns="45720" anchor="b"/>
          <a:p>
            <a:pPr eaLnBrk="1" hangingPunct="1"/>
            <a:r>
              <a:rPr lang="en-US" altLang="zh-CN" sz="3200" dirty="0">
                <a:ea typeface="宋体" panose="02010600030101010101" pitchFamily="2" charset="-122"/>
              </a:rPr>
              <a:t>Web</a:t>
            </a:r>
            <a:r>
              <a:rPr lang="zh-CN" altLang="zh-CN" sz="3200" dirty="0">
                <a:ea typeface="宋体" panose="02010600030101010101" pitchFamily="2" charset="-122"/>
              </a:rPr>
              <a:t>应用项目度量</a:t>
            </a:r>
            <a:endParaRPr lang="zh-CN" altLang="zh-CN" sz="3200" dirty="0">
              <a:ea typeface="宋体" panose="02010600030101010101" pitchFamily="2" charset="-122"/>
            </a:endParaRPr>
          </a:p>
        </p:txBody>
      </p:sp>
      <p:sp>
        <p:nvSpPr>
          <p:cNvPr id="31749" name="Rectangle 3"/>
          <p:cNvSpPr>
            <a:spLocks noGrp="1"/>
          </p:cNvSpPr>
          <p:nvPr>
            <p:ph idx="1"/>
          </p:nvPr>
        </p:nvSpPr>
        <p:spPr>
          <a:xfrm>
            <a:off x="467916" y="1412875"/>
            <a:ext cx="8208168" cy="4895850"/>
          </a:xfrm>
        </p:spPr>
        <p:txBody>
          <a:bodyPr vert="horz" wrap="square" lIns="91440" tIns="45720" rIns="91440" bIns="45720" anchor="t"/>
          <a:p>
            <a:pPr eaLnBrk="1" hangingPunct="1"/>
            <a:r>
              <a:rPr lang="zh-CN" altLang="zh-CN" sz="1800" dirty="0">
                <a:solidFill>
                  <a:srgbClr val="C00000"/>
                </a:solidFill>
                <a:ea typeface="宋体" panose="02010600030101010101" pitchFamily="2" charset="-122"/>
              </a:rPr>
              <a:t>静态</a:t>
            </a:r>
            <a:r>
              <a:rPr lang="en-US" altLang="zh-CN" sz="1800" dirty="0">
                <a:solidFill>
                  <a:srgbClr val="C00000"/>
                </a:solidFill>
                <a:ea typeface="宋体" panose="02010600030101010101" pitchFamily="2" charset="-122"/>
              </a:rPr>
              <a:t>Web</a:t>
            </a:r>
            <a:r>
              <a:rPr lang="zh-CN" altLang="zh-CN" sz="1800" dirty="0">
                <a:solidFill>
                  <a:srgbClr val="C00000"/>
                </a:solidFill>
                <a:ea typeface="宋体" panose="02010600030101010101" pitchFamily="2" charset="-122"/>
              </a:rPr>
              <a:t>页</a:t>
            </a:r>
            <a:r>
              <a:rPr lang="zh-CN" altLang="en-US" sz="1800" dirty="0">
                <a:ea typeface="宋体" panose="02010600030101010101" pitchFamily="2" charset="-122"/>
              </a:rPr>
              <a:t>（</a:t>
            </a:r>
            <a:r>
              <a:rPr lang="zh-CN" altLang="zh-CN" sz="1800" dirty="0">
                <a:ea typeface="宋体" panose="02010600030101010101" pitchFamily="2" charset="-122"/>
              </a:rPr>
              <a:t>最终用户</a:t>
            </a:r>
            <a:r>
              <a:rPr lang="zh-CN" altLang="en-US" sz="1800" dirty="0">
                <a:ea typeface="宋体" panose="02010600030101010101" pitchFamily="2" charset="-122"/>
              </a:rPr>
              <a:t>不能</a:t>
            </a:r>
            <a:r>
              <a:rPr lang="zh-CN" altLang="zh-CN" sz="1800" dirty="0">
                <a:ea typeface="宋体" panose="02010600030101010101" pitchFamily="2" charset="-122"/>
              </a:rPr>
              <a:t>控制页面上显示的内容</a:t>
            </a:r>
            <a:r>
              <a:rPr lang="zh-CN" altLang="en-US" sz="1800" dirty="0">
                <a:ea typeface="宋体" panose="02010600030101010101" pitchFamily="2" charset="-122"/>
              </a:rPr>
              <a:t>）</a:t>
            </a:r>
            <a:r>
              <a:rPr lang="zh-CN" altLang="zh-CN" sz="1800" dirty="0">
                <a:ea typeface="宋体" panose="02010600030101010101" pitchFamily="2" charset="-122"/>
              </a:rPr>
              <a:t>的数量</a:t>
            </a:r>
            <a:endParaRPr lang="en-US" altLang="zh-CN" sz="1800" dirty="0">
              <a:ea typeface="宋体" panose="02010600030101010101" pitchFamily="2" charset="-122"/>
            </a:endParaRPr>
          </a:p>
          <a:p>
            <a:pPr eaLnBrk="1" hangingPunct="1"/>
            <a:r>
              <a:rPr lang="zh-CN" altLang="zh-CN" sz="1800" dirty="0">
                <a:solidFill>
                  <a:srgbClr val="C00000"/>
                </a:solidFill>
                <a:ea typeface="宋体" panose="02010600030101010101" pitchFamily="2" charset="-122"/>
              </a:rPr>
              <a:t>动态</a:t>
            </a:r>
            <a:r>
              <a:rPr lang="en-US" altLang="zh-CN" sz="1800" dirty="0">
                <a:solidFill>
                  <a:srgbClr val="C00000"/>
                </a:solidFill>
                <a:ea typeface="宋体" panose="02010600030101010101" pitchFamily="2" charset="-122"/>
              </a:rPr>
              <a:t>Web</a:t>
            </a:r>
            <a:r>
              <a:rPr lang="zh-CN" altLang="zh-CN" sz="1800" dirty="0">
                <a:solidFill>
                  <a:srgbClr val="C00000"/>
                </a:solidFill>
                <a:ea typeface="宋体" panose="02010600030101010101" pitchFamily="2" charset="-122"/>
              </a:rPr>
              <a:t>页</a:t>
            </a:r>
            <a:r>
              <a:rPr lang="zh-CN" altLang="en-US" sz="1800" dirty="0">
                <a:ea typeface="宋体" panose="02010600030101010101" pitchFamily="2" charset="-122"/>
              </a:rPr>
              <a:t>（根据最终用户的操作，页面上显示相应的定制内容）</a:t>
            </a:r>
            <a:r>
              <a:rPr lang="zh-CN" altLang="zh-CN" sz="1800" dirty="0">
                <a:ea typeface="宋体" panose="02010600030101010101" pitchFamily="2" charset="-122"/>
              </a:rPr>
              <a:t>的数量</a:t>
            </a:r>
            <a:endParaRPr lang="en-US" altLang="zh-CN" sz="1800" dirty="0">
              <a:ea typeface="宋体" panose="02010600030101010101" pitchFamily="2" charset="-122"/>
            </a:endParaRPr>
          </a:p>
          <a:p>
            <a:pPr eaLnBrk="1" hangingPunct="1"/>
            <a:r>
              <a:rPr lang="zh-CN" altLang="zh-CN" sz="1800" dirty="0">
                <a:solidFill>
                  <a:srgbClr val="C00000"/>
                </a:solidFill>
                <a:ea typeface="宋体" panose="02010600030101010101" pitchFamily="2" charset="-122"/>
              </a:rPr>
              <a:t>内部页面链接</a:t>
            </a:r>
            <a:r>
              <a:rPr lang="zh-CN" altLang="zh-CN" sz="1800" dirty="0">
                <a:ea typeface="宋体" panose="02010600030101010101" pitchFamily="2" charset="-122"/>
              </a:rPr>
              <a:t> </a:t>
            </a:r>
            <a:r>
              <a:rPr lang="en-US" altLang="zh-CN" sz="1800" dirty="0">
                <a:ea typeface="宋体" panose="02010600030101010101" pitchFamily="2" charset="-122"/>
              </a:rPr>
              <a:t>(</a:t>
            </a:r>
            <a:r>
              <a:rPr lang="zh-CN" altLang="en-US" sz="1800" dirty="0">
                <a:ea typeface="宋体" panose="02010600030101010101" pitchFamily="2" charset="-122"/>
              </a:rPr>
              <a:t>内部页面链接是指向该</a:t>
            </a:r>
            <a:r>
              <a:rPr lang="en-US" altLang="zh-CN" sz="1800" dirty="0">
                <a:ea typeface="宋体" panose="02010600030101010101" pitchFamily="2" charset="-122"/>
              </a:rPr>
              <a:t>Web</a:t>
            </a:r>
            <a:r>
              <a:rPr lang="zh-CN" altLang="en-US" sz="1800" dirty="0">
                <a:ea typeface="宋体" panose="02010600030101010101" pitchFamily="2" charset="-122"/>
              </a:rPr>
              <a:t>应用内部的其他</a:t>
            </a:r>
            <a:r>
              <a:rPr lang="en-US" altLang="zh-CN" sz="1800" dirty="0">
                <a:ea typeface="宋体" panose="02010600030101010101" pitchFamily="2" charset="-122"/>
              </a:rPr>
              <a:t>Web</a:t>
            </a:r>
            <a:r>
              <a:rPr lang="zh-CN" altLang="en-US" sz="1800" dirty="0">
                <a:ea typeface="宋体" panose="02010600030101010101" pitchFamily="2" charset="-122"/>
              </a:rPr>
              <a:t>页面的超链接）</a:t>
            </a:r>
            <a:r>
              <a:rPr lang="zh-CN" altLang="zh-CN" sz="1800" dirty="0">
                <a:ea typeface="宋体" panose="02010600030101010101" pitchFamily="2" charset="-122"/>
              </a:rPr>
              <a:t>的数量</a:t>
            </a:r>
            <a:endParaRPr lang="en-US" altLang="zh-CN" sz="1800" dirty="0">
              <a:ea typeface="宋体" panose="02010600030101010101" pitchFamily="2" charset="-122"/>
            </a:endParaRPr>
          </a:p>
          <a:p>
            <a:pPr eaLnBrk="1" hangingPunct="1"/>
            <a:r>
              <a:rPr lang="zh-CN" altLang="zh-CN" sz="1800" dirty="0">
                <a:solidFill>
                  <a:srgbClr val="C00000"/>
                </a:solidFill>
                <a:ea typeface="宋体" panose="02010600030101010101" pitchFamily="2" charset="-122"/>
              </a:rPr>
              <a:t>永久数据对象</a:t>
            </a:r>
            <a:r>
              <a:rPr lang="zh-CN" altLang="zh-CN" sz="1800" dirty="0">
                <a:ea typeface="宋体" panose="02010600030101010101" pitchFamily="2" charset="-122"/>
              </a:rPr>
              <a:t>的数量</a:t>
            </a:r>
            <a:endParaRPr lang="en-US" altLang="zh-CN" sz="1800" dirty="0">
              <a:ea typeface="宋体" panose="02010600030101010101" pitchFamily="2" charset="-122"/>
            </a:endParaRPr>
          </a:p>
          <a:p>
            <a:pPr eaLnBrk="1" hangingPunct="1"/>
            <a:r>
              <a:rPr lang="zh-CN" altLang="zh-CN" sz="1800" dirty="0">
                <a:solidFill>
                  <a:srgbClr val="C00000"/>
                </a:solidFill>
                <a:ea typeface="宋体" panose="02010600030101010101" pitchFamily="2" charset="-122"/>
              </a:rPr>
              <a:t>通过界面连接的外部系统</a:t>
            </a:r>
            <a:r>
              <a:rPr lang="zh-CN" altLang="zh-CN" sz="1800" dirty="0">
                <a:ea typeface="宋体" panose="02010600030101010101" pitchFamily="2" charset="-122"/>
              </a:rPr>
              <a:t>的数量</a:t>
            </a:r>
            <a:endParaRPr lang="en-US" altLang="zh-CN" sz="1800" dirty="0">
              <a:ea typeface="宋体" panose="02010600030101010101" pitchFamily="2" charset="-122"/>
            </a:endParaRPr>
          </a:p>
          <a:p>
            <a:pPr eaLnBrk="1" hangingPunct="1"/>
            <a:r>
              <a:rPr lang="zh-CN" altLang="zh-CN" sz="1800" dirty="0">
                <a:solidFill>
                  <a:srgbClr val="C00000"/>
                </a:solidFill>
                <a:ea typeface="宋体" panose="02010600030101010101" pitchFamily="2" charset="-122"/>
              </a:rPr>
              <a:t>静态内容对象</a:t>
            </a:r>
            <a:r>
              <a:rPr lang="zh-CN" altLang="zh-CN" sz="1800" dirty="0">
                <a:ea typeface="宋体" panose="02010600030101010101" pitchFamily="2" charset="-122"/>
              </a:rPr>
              <a:t>的数量</a:t>
            </a:r>
            <a:endParaRPr lang="en-US" altLang="zh-CN" sz="1800" dirty="0">
              <a:ea typeface="宋体" panose="02010600030101010101" pitchFamily="2" charset="-122"/>
            </a:endParaRPr>
          </a:p>
          <a:p>
            <a:pPr eaLnBrk="1" hangingPunct="1"/>
            <a:r>
              <a:rPr lang="zh-CN" altLang="zh-CN" sz="1800" dirty="0">
                <a:solidFill>
                  <a:srgbClr val="C00000"/>
                </a:solidFill>
                <a:ea typeface="宋体" panose="02010600030101010101" pitchFamily="2" charset="-122"/>
              </a:rPr>
              <a:t>动态内容对象</a:t>
            </a:r>
            <a:r>
              <a:rPr lang="zh-CN" altLang="zh-CN" sz="1800" dirty="0">
                <a:ea typeface="宋体" panose="02010600030101010101" pitchFamily="2" charset="-122"/>
              </a:rPr>
              <a:t>的数量</a:t>
            </a:r>
            <a:endParaRPr lang="en-US" altLang="zh-CN" sz="1800" dirty="0">
              <a:ea typeface="宋体" panose="02010600030101010101" pitchFamily="2" charset="-122"/>
            </a:endParaRPr>
          </a:p>
          <a:p>
            <a:pPr eaLnBrk="1" hangingPunct="1"/>
            <a:r>
              <a:rPr lang="zh-CN" altLang="zh-CN" sz="1800" dirty="0">
                <a:solidFill>
                  <a:srgbClr val="C00000"/>
                </a:solidFill>
                <a:ea typeface="宋体" panose="02010600030101010101" pitchFamily="2" charset="-122"/>
              </a:rPr>
              <a:t>可执行功能</a:t>
            </a:r>
            <a:r>
              <a:rPr lang="zh-CN" altLang="zh-CN" sz="1800" dirty="0">
                <a:ea typeface="宋体" panose="02010600030101010101" pitchFamily="2" charset="-122"/>
              </a:rPr>
              <a:t>的数量</a:t>
            </a:r>
            <a:endParaRPr lang="zh-CN" altLang="zh-CN" sz="1800" dirty="0">
              <a:solidFill>
                <a:schemeClr val="folHlink"/>
              </a:solidFill>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32772" name="Rectangle 2"/>
          <p:cNvSpPr>
            <a:spLocks noGrp="1"/>
          </p:cNvSpPr>
          <p:nvPr>
            <p:ph type="title"/>
          </p:nvPr>
        </p:nvSpPr>
        <p:spPr/>
        <p:txBody>
          <a:bodyPr vert="horz" wrap="square" lIns="91440" tIns="45720" rIns="91440" bIns="45720" anchor="b"/>
          <a:p>
            <a:r>
              <a:rPr lang="zh-CN" altLang="zh-CN" sz="3200" b="1" dirty="0">
                <a:ea typeface="宋体" panose="02010600030101010101" pitchFamily="2" charset="-122"/>
              </a:rPr>
              <a:t>测量质量</a:t>
            </a:r>
            <a:endParaRPr lang="zh-CN" altLang="zh-CN" sz="3200" b="1" dirty="0">
              <a:ea typeface="宋体" panose="02010600030101010101" pitchFamily="2" charset="-122"/>
            </a:endParaRPr>
          </a:p>
        </p:txBody>
      </p:sp>
      <p:sp>
        <p:nvSpPr>
          <p:cNvPr id="32773" name="Rectangle 3"/>
          <p:cNvSpPr>
            <a:spLocks noGrp="1"/>
          </p:cNvSpPr>
          <p:nvPr>
            <p:ph idx="1"/>
          </p:nvPr>
        </p:nvSpPr>
        <p:spPr>
          <a:xfrm>
            <a:off x="467916" y="1412875"/>
            <a:ext cx="8208168" cy="4895850"/>
          </a:xfrm>
        </p:spPr>
        <p:txBody>
          <a:bodyPr vert="horz" wrap="square" lIns="91440" tIns="45720" rIns="91440" bIns="45720" anchor="t"/>
          <a:p>
            <a:pPr eaLnBrk="1" hangingPunct="1">
              <a:lnSpc>
                <a:spcPct val="150000"/>
              </a:lnSpc>
            </a:pPr>
            <a:r>
              <a:rPr lang="zh-CN" altLang="zh-CN" sz="2000" dirty="0">
                <a:solidFill>
                  <a:srgbClr val="C00000"/>
                </a:solidFill>
                <a:ea typeface="宋体" panose="02010600030101010101" pitchFamily="2" charset="-122"/>
              </a:rPr>
              <a:t>正确性</a:t>
            </a:r>
            <a:r>
              <a:rPr lang="zh-CN" altLang="en-US" sz="2000" dirty="0">
                <a:solidFill>
                  <a:srgbClr val="C00000"/>
                </a:solidFill>
                <a:ea typeface="宋体" panose="02010600030101010101" pitchFamily="2" charset="-122"/>
              </a:rPr>
              <a:t>（</a:t>
            </a:r>
            <a:r>
              <a:rPr lang="en-US" altLang="zh-CN" sz="2000" dirty="0">
                <a:solidFill>
                  <a:srgbClr val="C00000"/>
                </a:solidFill>
                <a:ea typeface="宋体" panose="02010600030101010101" pitchFamily="2" charset="-122"/>
              </a:rPr>
              <a:t>Correctness </a:t>
            </a:r>
            <a:r>
              <a:rPr lang="zh-CN" altLang="en-US" sz="2000" dirty="0">
                <a:solidFill>
                  <a:srgbClr val="C00000"/>
                </a:solidFill>
                <a:ea typeface="宋体" panose="02010600030101010101" pitchFamily="2" charset="-122"/>
              </a:rPr>
              <a:t>）</a:t>
            </a:r>
            <a:r>
              <a:rPr lang="en-US" altLang="zh-CN" sz="2000" dirty="0">
                <a:ea typeface="宋体" panose="02010600030101010101" pitchFamily="2" charset="-122"/>
              </a:rPr>
              <a:t>—</a:t>
            </a:r>
            <a:r>
              <a:rPr lang="zh-CN" altLang="en-US" sz="2000" dirty="0">
                <a:ea typeface="宋体" panose="02010600030101010101" pitchFamily="2" charset="-122"/>
              </a:rPr>
              <a:t>程序按照规格说明运行的程度</a:t>
            </a:r>
            <a:endParaRPr lang="en-US" altLang="zh-CN" sz="2000" dirty="0">
              <a:ea typeface="宋体" panose="02010600030101010101" pitchFamily="2" charset="-122"/>
            </a:endParaRPr>
          </a:p>
          <a:p>
            <a:pPr eaLnBrk="1" hangingPunct="1">
              <a:lnSpc>
                <a:spcPct val="150000"/>
              </a:lnSpc>
            </a:pPr>
            <a:r>
              <a:rPr lang="zh-CN" altLang="zh-CN" sz="2000" dirty="0">
                <a:solidFill>
                  <a:srgbClr val="C00000"/>
                </a:solidFill>
                <a:ea typeface="宋体" panose="02010600030101010101" pitchFamily="2" charset="-122"/>
              </a:rPr>
              <a:t>可维护性</a:t>
            </a:r>
            <a:r>
              <a:rPr lang="zh-CN" altLang="en-US" sz="2000" dirty="0">
                <a:solidFill>
                  <a:srgbClr val="C00000"/>
                </a:solidFill>
                <a:ea typeface="宋体" panose="02010600030101010101" pitchFamily="2" charset="-122"/>
              </a:rPr>
              <a:t>（</a:t>
            </a:r>
            <a:r>
              <a:rPr lang="en-US" altLang="zh-CN" sz="2000" dirty="0">
                <a:solidFill>
                  <a:srgbClr val="C00000"/>
                </a:solidFill>
                <a:ea typeface="宋体" panose="02010600030101010101" pitchFamily="2" charset="-122"/>
              </a:rPr>
              <a:t>Maintainability</a:t>
            </a:r>
            <a:r>
              <a:rPr lang="zh-CN" altLang="en-US" sz="2000" dirty="0">
                <a:solidFill>
                  <a:srgbClr val="C00000"/>
                </a:solidFill>
                <a:ea typeface="宋体" panose="02010600030101010101" pitchFamily="2" charset="-122"/>
              </a:rPr>
              <a:t>）</a:t>
            </a:r>
            <a:r>
              <a:rPr lang="en-US" altLang="zh-CN" sz="2000" dirty="0">
                <a:ea typeface="宋体" panose="02010600030101010101" pitchFamily="2" charset="-122"/>
              </a:rPr>
              <a:t>—</a:t>
            </a:r>
            <a:r>
              <a:rPr lang="zh-CN" altLang="zh-CN" sz="2000" dirty="0">
                <a:ea typeface="宋体" panose="02010600030101010101" pitchFamily="2" charset="-122"/>
              </a:rPr>
              <a:t>程序能够被修改的容易程度</a:t>
            </a:r>
            <a:endParaRPr lang="en-US" altLang="zh-CN" sz="2000" dirty="0">
              <a:ea typeface="宋体" panose="02010600030101010101" pitchFamily="2" charset="-122"/>
            </a:endParaRPr>
          </a:p>
          <a:p>
            <a:pPr eaLnBrk="1" hangingPunct="1">
              <a:lnSpc>
                <a:spcPct val="150000"/>
              </a:lnSpc>
            </a:pPr>
            <a:r>
              <a:rPr lang="zh-CN" altLang="zh-CN" sz="2000" dirty="0">
                <a:solidFill>
                  <a:srgbClr val="C00000"/>
                </a:solidFill>
                <a:ea typeface="宋体" panose="02010600030101010101" pitchFamily="2" charset="-122"/>
              </a:rPr>
              <a:t>完整性</a:t>
            </a:r>
            <a:r>
              <a:rPr lang="zh-CN" altLang="en-US" sz="2000" dirty="0">
                <a:solidFill>
                  <a:srgbClr val="C00000"/>
                </a:solidFill>
                <a:ea typeface="宋体" panose="02010600030101010101" pitchFamily="2" charset="-122"/>
              </a:rPr>
              <a:t>（</a:t>
            </a:r>
            <a:r>
              <a:rPr lang="en-US" altLang="zh-CN" sz="2000" dirty="0">
                <a:solidFill>
                  <a:srgbClr val="C00000"/>
                </a:solidFill>
                <a:ea typeface="宋体" panose="02010600030101010101" pitchFamily="2" charset="-122"/>
              </a:rPr>
              <a:t>Integrity</a:t>
            </a:r>
            <a:r>
              <a:rPr lang="zh-CN" altLang="en-US" sz="2000" dirty="0">
                <a:solidFill>
                  <a:srgbClr val="C00000"/>
                </a:solidFill>
                <a:ea typeface="宋体" panose="02010600030101010101" pitchFamily="2" charset="-122"/>
              </a:rPr>
              <a:t>）</a:t>
            </a:r>
            <a:r>
              <a:rPr lang="en-US" altLang="zh-CN" sz="2000" dirty="0">
                <a:ea typeface="宋体" panose="02010600030101010101" pitchFamily="2" charset="-122"/>
              </a:rPr>
              <a:t>—</a:t>
            </a:r>
            <a:r>
              <a:rPr lang="zh-CN" altLang="en-US" sz="2000" dirty="0">
                <a:ea typeface="宋体" panose="02010600030101010101" pitchFamily="2" charset="-122"/>
              </a:rPr>
              <a:t>程序抵抗外部</a:t>
            </a:r>
            <a:r>
              <a:rPr lang="zh-CN" altLang="zh-CN" sz="2000" dirty="0">
                <a:ea typeface="宋体" panose="02010600030101010101" pitchFamily="2" charset="-122"/>
              </a:rPr>
              <a:t>攻击的能力</a:t>
            </a:r>
            <a:endParaRPr lang="en-US" altLang="zh-CN" sz="2000" dirty="0">
              <a:ea typeface="宋体" panose="02010600030101010101" pitchFamily="2" charset="-122"/>
            </a:endParaRPr>
          </a:p>
          <a:p>
            <a:pPr eaLnBrk="1" hangingPunct="1">
              <a:lnSpc>
                <a:spcPct val="150000"/>
              </a:lnSpc>
            </a:pPr>
            <a:r>
              <a:rPr lang="zh-CN" altLang="zh-CN" sz="2000" dirty="0">
                <a:solidFill>
                  <a:srgbClr val="C00000"/>
                </a:solidFill>
                <a:ea typeface="宋体" panose="02010600030101010101" pitchFamily="2" charset="-122"/>
              </a:rPr>
              <a:t>可用性</a:t>
            </a:r>
            <a:r>
              <a:rPr lang="zh-CN" altLang="en-US" sz="2000" dirty="0">
                <a:solidFill>
                  <a:srgbClr val="C00000"/>
                </a:solidFill>
                <a:ea typeface="宋体" panose="02010600030101010101" pitchFamily="2" charset="-122"/>
              </a:rPr>
              <a:t>（</a:t>
            </a:r>
            <a:r>
              <a:rPr lang="en-US" altLang="zh-CN" sz="2000" dirty="0">
                <a:solidFill>
                  <a:srgbClr val="C00000"/>
                </a:solidFill>
                <a:ea typeface="宋体" panose="02010600030101010101" pitchFamily="2" charset="-122"/>
              </a:rPr>
              <a:t>Usability</a:t>
            </a:r>
            <a:r>
              <a:rPr lang="zh-CN" altLang="en-US" sz="2000" dirty="0">
                <a:solidFill>
                  <a:srgbClr val="C00000"/>
                </a:solidFill>
                <a:ea typeface="宋体" panose="02010600030101010101" pitchFamily="2" charset="-122"/>
              </a:rPr>
              <a:t>）</a:t>
            </a:r>
            <a:r>
              <a:rPr lang="en-US" altLang="zh-CN" sz="2000" dirty="0">
                <a:ea typeface="宋体" panose="02010600030101010101" pitchFamily="2" charset="-122"/>
              </a:rPr>
              <a:t>—</a:t>
            </a:r>
            <a:r>
              <a:rPr lang="zh-CN" altLang="en-US" sz="2000" dirty="0">
                <a:ea typeface="宋体" panose="02010600030101010101" pitchFamily="2" charset="-122"/>
              </a:rPr>
              <a:t>程序容易使用的程度</a:t>
            </a:r>
            <a:endParaRPr lang="zh-CN" altLang="en-US" sz="2000" dirty="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33796" name="Rectangle 7"/>
          <p:cNvSpPr/>
          <p:nvPr/>
        </p:nvSpPr>
        <p:spPr>
          <a:xfrm>
            <a:off x="2590800" y="3191510"/>
            <a:ext cx="4191000" cy="114300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33797" name="Rectangle 3"/>
          <p:cNvSpPr>
            <a:spLocks noGrp="1"/>
          </p:cNvSpPr>
          <p:nvPr>
            <p:ph type="title"/>
          </p:nvPr>
        </p:nvSpPr>
        <p:spPr/>
        <p:txBody>
          <a:bodyPr vert="horz" wrap="square" lIns="91440" tIns="45720" rIns="91440" bIns="45720" anchor="b"/>
          <a:p>
            <a:pPr eaLnBrk="1" hangingPunct="1"/>
            <a:r>
              <a:rPr lang="zh-CN" altLang="zh-CN" sz="3200" b="1" dirty="0">
                <a:ea typeface="宋体" panose="02010600030101010101" pitchFamily="2" charset="-122"/>
              </a:rPr>
              <a:t>缺陷排除效率</a:t>
            </a:r>
            <a:endParaRPr lang="zh-CN" altLang="zh-CN" sz="3200" b="1" dirty="0">
              <a:ea typeface="宋体" panose="02010600030101010101" pitchFamily="2" charset="-122"/>
            </a:endParaRPr>
          </a:p>
        </p:txBody>
      </p:sp>
      <p:sp>
        <p:nvSpPr>
          <p:cNvPr id="33798" name="Text Box 5"/>
          <p:cNvSpPr txBox="1"/>
          <p:nvPr/>
        </p:nvSpPr>
        <p:spPr>
          <a:xfrm>
            <a:off x="680720" y="4335780"/>
            <a:ext cx="7880985" cy="161480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eaLnBrk="1" hangingPunct="1">
              <a:lnSpc>
                <a:spcPct val="150000"/>
              </a:lnSpc>
              <a:spcBef>
                <a:spcPct val="0"/>
              </a:spcBef>
              <a:buClrTx/>
              <a:buSzTx/>
              <a:buFont typeface="Arial" panose="020B0604020202020204" pitchFamily="34" charset="0"/>
              <a:buNone/>
            </a:pPr>
            <a:r>
              <a:rPr lang="zh-CN" altLang="zh-CN" dirty="0">
                <a:latin typeface="宋体" panose="02010600030101010101" pitchFamily="2" charset="-122"/>
                <a:ea typeface="宋体" panose="02010600030101010101" pitchFamily="2" charset="-122"/>
              </a:rPr>
              <a:t>其中，</a:t>
            </a:r>
            <a:r>
              <a:rPr lang="en-US" altLang="zh-CN" dirty="0">
                <a:solidFill>
                  <a:srgbClr val="C00000"/>
                </a:solidFill>
                <a:latin typeface="宋体" panose="02010600030101010101" pitchFamily="2" charset="-122"/>
                <a:ea typeface="宋体" panose="02010600030101010101" pitchFamily="2" charset="-122"/>
              </a:rPr>
              <a:t>E</a:t>
            </a:r>
            <a:r>
              <a:rPr lang="zh-CN" altLang="zh-CN" dirty="0">
                <a:latin typeface="宋体" panose="02010600030101010101" pitchFamily="2" charset="-122"/>
                <a:ea typeface="宋体" panose="02010600030101010101" pitchFamily="2" charset="-122"/>
              </a:rPr>
              <a:t>是软件交付给最终用户之前发现的错误数，</a:t>
            </a:r>
            <a:r>
              <a:rPr lang="en-US" altLang="zh-CN" dirty="0">
                <a:solidFill>
                  <a:srgbClr val="C00000"/>
                </a:solidFill>
                <a:latin typeface="宋体" panose="02010600030101010101" pitchFamily="2" charset="-122"/>
                <a:ea typeface="宋体" panose="02010600030101010101" pitchFamily="2" charset="-122"/>
              </a:rPr>
              <a:t>D</a:t>
            </a:r>
            <a:r>
              <a:rPr lang="zh-CN" altLang="zh-CN" dirty="0">
                <a:latin typeface="宋体" panose="02010600030101010101" pitchFamily="2" charset="-122"/>
                <a:ea typeface="宋体" panose="02010600030101010101" pitchFamily="2" charset="-122"/>
              </a:rPr>
              <a:t>是软件交付之后发现的缺陷数。</a:t>
            </a:r>
            <a:endParaRPr lang="zh-CN" altLang="zh-CN" dirty="0">
              <a:latin typeface="宋体" panose="02010600030101010101" pitchFamily="2" charset="-122"/>
              <a:ea typeface="宋体" panose="02010600030101010101" pitchFamily="2" charset="-122"/>
            </a:endParaRPr>
          </a:p>
          <a:p>
            <a:pPr marL="0" lvl="0" indent="0">
              <a:lnSpc>
                <a:spcPct val="150000"/>
              </a:lnSpc>
              <a:spcBef>
                <a:spcPct val="0"/>
              </a:spcBef>
              <a:buClrTx/>
              <a:buSzTx/>
              <a:buFont typeface="Arial" panose="020B0604020202020204" pitchFamily="34" charset="0"/>
              <a:buNone/>
            </a:pPr>
            <a:endParaRPr lang="en-US" altLang="zh-CN" sz="1800" dirty="0">
              <a:latin typeface="宋体" panose="02010600030101010101" pitchFamily="2" charset="-122"/>
              <a:ea typeface="宋体" panose="02010600030101010101" pitchFamily="2" charset="-122"/>
            </a:endParaRPr>
          </a:p>
        </p:txBody>
      </p:sp>
      <p:sp>
        <p:nvSpPr>
          <p:cNvPr id="33799" name="Rectangle 6"/>
          <p:cNvSpPr/>
          <p:nvPr/>
        </p:nvSpPr>
        <p:spPr>
          <a:xfrm>
            <a:off x="2514600" y="3115310"/>
            <a:ext cx="4191000" cy="114300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33800" name="Text Box 4"/>
          <p:cNvSpPr txBox="1"/>
          <p:nvPr/>
        </p:nvSpPr>
        <p:spPr>
          <a:xfrm>
            <a:off x="3352800" y="3420110"/>
            <a:ext cx="2520950" cy="4206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nSpc>
                <a:spcPct val="90000"/>
              </a:lnSpc>
              <a:spcBef>
                <a:spcPct val="0"/>
              </a:spcBef>
              <a:buClrTx/>
              <a:buSzTx/>
              <a:buFont typeface="Arial" panose="020B0604020202020204" pitchFamily="34" charset="0"/>
              <a:buNone/>
            </a:pPr>
            <a:r>
              <a:rPr lang="en-US" altLang="zh-CN" b="1" dirty="0">
                <a:solidFill>
                  <a:schemeClr val="accent1"/>
                </a:solidFill>
                <a:ea typeface="MS PGothic" panose="020B0600070205080204" pitchFamily="34" charset="-128"/>
              </a:rPr>
              <a:t>DRE = </a:t>
            </a:r>
            <a:r>
              <a:rPr lang="en-US" altLang="zh-CN" b="1" i="1" dirty="0">
                <a:solidFill>
                  <a:schemeClr val="accent1"/>
                </a:solidFill>
                <a:ea typeface="MS PGothic" panose="020B0600070205080204" pitchFamily="34" charset="-128"/>
              </a:rPr>
              <a:t>E</a:t>
            </a:r>
            <a:r>
              <a:rPr lang="en-US" altLang="zh-CN" b="1" dirty="0">
                <a:solidFill>
                  <a:schemeClr val="accent1"/>
                </a:solidFill>
                <a:ea typeface="MS PGothic" panose="020B0600070205080204" pitchFamily="34" charset="-128"/>
              </a:rPr>
              <a:t> /(</a:t>
            </a:r>
            <a:r>
              <a:rPr lang="en-US" altLang="zh-CN" b="1" i="1" dirty="0">
                <a:solidFill>
                  <a:schemeClr val="accent1"/>
                </a:solidFill>
                <a:ea typeface="MS PGothic" panose="020B0600070205080204" pitchFamily="34" charset="-128"/>
              </a:rPr>
              <a:t>E</a:t>
            </a:r>
            <a:r>
              <a:rPr lang="en-US" altLang="zh-CN" b="1" dirty="0">
                <a:solidFill>
                  <a:schemeClr val="accent1"/>
                </a:solidFill>
                <a:ea typeface="MS PGothic" panose="020B0600070205080204" pitchFamily="34" charset="-128"/>
              </a:rPr>
              <a:t> + </a:t>
            </a:r>
            <a:r>
              <a:rPr lang="en-US" altLang="zh-CN" b="1" i="1" dirty="0">
                <a:solidFill>
                  <a:schemeClr val="accent1"/>
                </a:solidFill>
                <a:ea typeface="MS PGothic" panose="020B0600070205080204" pitchFamily="34" charset="-128"/>
              </a:rPr>
              <a:t>D</a:t>
            </a:r>
            <a:r>
              <a:rPr lang="en-US" altLang="zh-CN" b="1" dirty="0">
                <a:solidFill>
                  <a:schemeClr val="accent1"/>
                </a:solidFill>
                <a:ea typeface="MS PGothic" panose="020B0600070205080204" pitchFamily="34" charset="-128"/>
              </a:rPr>
              <a:t>)</a:t>
            </a:r>
            <a:endParaRPr lang="en-US" altLang="zh-CN" b="1" dirty="0">
              <a:solidFill>
                <a:schemeClr val="accent1"/>
              </a:solidFill>
              <a:ea typeface="MS PGothic" panose="020B0600070205080204" pitchFamily="34" charset="-128"/>
            </a:endParaRPr>
          </a:p>
        </p:txBody>
      </p:sp>
      <p:graphicFrame>
        <p:nvGraphicFramePr>
          <p:cNvPr id="3" name="对象 2"/>
          <p:cNvGraphicFramePr/>
          <p:nvPr/>
        </p:nvGraphicFramePr>
        <p:xfrm>
          <a:off x="467995" y="1476375"/>
          <a:ext cx="8159750" cy="1433195"/>
        </p:xfrm>
        <a:graphic>
          <a:graphicData uri="http://schemas.openxmlformats.org/presentationml/2006/ole">
            <mc:AlternateContent xmlns:mc="http://schemas.openxmlformats.org/markup-compatibility/2006">
              <mc:Choice xmlns:v="urn:schemas-microsoft-com:vml" Requires="v">
                <p:oleObj spid="_x0000_s4" name="" r:id="rId1" imgW="10236200" imgH="1187450" progId="Paint.Picture">
                  <p:embed/>
                </p:oleObj>
              </mc:Choice>
              <mc:Fallback>
                <p:oleObj name="" r:id="rId1" imgW="10236200" imgH="1187450" progId="Paint.Picture">
                  <p:embed/>
                  <p:pic>
                    <p:nvPicPr>
                      <p:cNvPr id="0" name="图片 3"/>
                      <p:cNvPicPr/>
                      <p:nvPr/>
                    </p:nvPicPr>
                    <p:blipFill>
                      <a:blip r:embed="rId2"/>
                      <a:stretch>
                        <a:fillRect/>
                      </a:stretch>
                    </p:blipFill>
                    <p:spPr>
                      <a:xfrm>
                        <a:off x="467995" y="1476375"/>
                        <a:ext cx="8159750" cy="1433195"/>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34820" name="Rectangle 2"/>
          <p:cNvSpPr>
            <a:spLocks noGrp="1"/>
          </p:cNvSpPr>
          <p:nvPr>
            <p:ph type="title"/>
          </p:nvPr>
        </p:nvSpPr>
        <p:spPr/>
        <p:txBody>
          <a:bodyPr vert="horz" wrap="square" lIns="91440" tIns="45720" rIns="91440" bIns="45720" anchor="b"/>
          <a:p>
            <a:r>
              <a:rPr lang="zh-CN" altLang="zh-CN" sz="3200" b="1" dirty="0">
                <a:ea typeface="宋体" panose="02010600030101010101" pitchFamily="2" charset="-122"/>
              </a:rPr>
              <a:t>小型组织的度量</a:t>
            </a:r>
            <a:endParaRPr lang="zh-CN" altLang="zh-CN" sz="3200" b="1" dirty="0">
              <a:ea typeface="宋体" panose="02010600030101010101" pitchFamily="2" charset="-122"/>
            </a:endParaRPr>
          </a:p>
        </p:txBody>
      </p:sp>
      <p:sp>
        <p:nvSpPr>
          <p:cNvPr id="34821" name="Rectangle 3"/>
          <p:cNvSpPr>
            <a:spLocks noGrp="1"/>
          </p:cNvSpPr>
          <p:nvPr>
            <p:ph idx="1"/>
          </p:nvPr>
        </p:nvSpPr>
        <p:spPr>
          <a:xfrm>
            <a:off x="467916" y="1409065"/>
            <a:ext cx="8208168" cy="4895850"/>
          </a:xfrm>
        </p:spPr>
        <p:txBody>
          <a:bodyPr vert="horz" wrap="square" lIns="91440" tIns="45720" rIns="91440" bIns="45720" anchor="t"/>
          <a:p>
            <a:r>
              <a:rPr lang="zh-CN" altLang="zh-CN" sz="1800" dirty="0">
                <a:ea typeface="宋体" panose="02010600030101010101" pitchFamily="2" charset="-122"/>
              </a:rPr>
              <a:t>从提出</a:t>
            </a:r>
            <a:r>
              <a:rPr lang="zh-CN" altLang="zh-CN" sz="1800" dirty="0">
                <a:solidFill>
                  <a:srgbClr val="FF0000"/>
                </a:solidFill>
                <a:ea typeface="宋体" panose="02010600030101010101" pitchFamily="2" charset="-122"/>
              </a:rPr>
              <a:t>请求到完成评估</a:t>
            </a:r>
            <a:r>
              <a:rPr lang="zh-CN" altLang="zh-CN" sz="1800" dirty="0">
                <a:ea typeface="宋体" panose="02010600030101010101" pitchFamily="2" charset="-122"/>
              </a:rPr>
              <a:t>所用的时间（小时或天），</a:t>
            </a:r>
            <a:r>
              <a:rPr lang="en-US" altLang="zh-CN" sz="1800" dirty="0">
                <a:ea typeface="宋体" panose="02010600030101010101" pitchFamily="2" charset="-122"/>
              </a:rPr>
              <a:t>t</a:t>
            </a:r>
            <a:r>
              <a:rPr lang="en-US" altLang="zh-CN" sz="1800" baseline="-25000" dirty="0">
                <a:ea typeface="宋体" panose="02010600030101010101" pitchFamily="2" charset="-122"/>
              </a:rPr>
              <a:t>queue</a:t>
            </a:r>
            <a:r>
              <a:rPr lang="zh-CN" altLang="zh-CN" sz="1800" dirty="0">
                <a:ea typeface="宋体" panose="02010600030101010101" pitchFamily="2" charset="-122"/>
              </a:rPr>
              <a:t>。</a:t>
            </a:r>
            <a:endParaRPr lang="zh-CN" altLang="zh-CN" sz="1800" dirty="0">
              <a:ea typeface="宋体" panose="02010600030101010101" pitchFamily="2" charset="-122"/>
            </a:endParaRPr>
          </a:p>
          <a:p>
            <a:r>
              <a:rPr lang="zh-CN" altLang="en-US" sz="1800" dirty="0">
                <a:ea typeface="宋体" panose="02010600030101010101" pitchFamily="2" charset="-122"/>
              </a:rPr>
              <a:t>进行</a:t>
            </a:r>
            <a:r>
              <a:rPr lang="zh-CN" altLang="zh-CN" sz="1800" dirty="0">
                <a:ea typeface="宋体" panose="02010600030101010101" pitchFamily="2" charset="-122"/>
              </a:rPr>
              <a:t>评估所用的</a:t>
            </a:r>
            <a:r>
              <a:rPr lang="zh-CN" altLang="zh-CN" sz="1800" dirty="0">
                <a:solidFill>
                  <a:srgbClr val="FF0000"/>
                </a:solidFill>
                <a:ea typeface="宋体" panose="02010600030101010101" pitchFamily="2" charset="-122"/>
              </a:rPr>
              <a:t>工作量</a:t>
            </a:r>
            <a:r>
              <a:rPr lang="zh-CN" altLang="zh-CN" sz="1800" dirty="0">
                <a:ea typeface="宋体" panose="02010600030101010101" pitchFamily="2" charset="-122"/>
              </a:rPr>
              <a:t>（人•小时），</a:t>
            </a:r>
            <a:r>
              <a:rPr lang="en-US" altLang="zh-CN" sz="1800" dirty="0">
                <a:ea typeface="宋体" panose="02010600030101010101" pitchFamily="2" charset="-122"/>
              </a:rPr>
              <a:t>W</a:t>
            </a:r>
            <a:r>
              <a:rPr lang="en-US" altLang="zh-CN" sz="1800" baseline="-25000" dirty="0">
                <a:ea typeface="宋体" panose="02010600030101010101" pitchFamily="2" charset="-122"/>
              </a:rPr>
              <a:t>eval</a:t>
            </a:r>
            <a:r>
              <a:rPr lang="zh-CN" altLang="zh-CN" sz="1800" dirty="0">
                <a:ea typeface="宋体" panose="02010600030101010101" pitchFamily="2" charset="-122"/>
              </a:rPr>
              <a:t>。</a:t>
            </a:r>
            <a:endParaRPr lang="zh-CN" altLang="zh-CN" sz="1800" dirty="0">
              <a:ea typeface="宋体" panose="02010600030101010101" pitchFamily="2" charset="-122"/>
            </a:endParaRPr>
          </a:p>
          <a:p>
            <a:r>
              <a:rPr lang="zh-CN" altLang="zh-CN" sz="1800" dirty="0">
                <a:ea typeface="宋体" panose="02010600030101010101" pitchFamily="2" charset="-122"/>
              </a:rPr>
              <a:t>从完成</a:t>
            </a:r>
            <a:r>
              <a:rPr lang="zh-CN" altLang="zh-CN" sz="1800" dirty="0">
                <a:solidFill>
                  <a:srgbClr val="FF0000"/>
                </a:solidFill>
                <a:ea typeface="宋体" panose="02010600030101010101" pitchFamily="2" charset="-122"/>
              </a:rPr>
              <a:t>评估到把变更工单派发</a:t>
            </a:r>
            <a:r>
              <a:rPr lang="zh-CN" altLang="zh-CN" sz="1800" dirty="0">
                <a:ea typeface="宋体" panose="02010600030101010101" pitchFamily="2" charset="-122"/>
              </a:rPr>
              <a:t>到员工所用的时间（小时或天），</a:t>
            </a:r>
            <a:r>
              <a:rPr lang="en-US" altLang="zh-CN" sz="1800" dirty="0">
                <a:ea typeface="宋体" panose="02010600030101010101" pitchFamily="2" charset="-122"/>
              </a:rPr>
              <a:t>t</a:t>
            </a:r>
            <a:r>
              <a:rPr lang="en-US" altLang="zh-CN" sz="1800" baseline="-25000" dirty="0">
                <a:ea typeface="宋体" panose="02010600030101010101" pitchFamily="2" charset="-122"/>
              </a:rPr>
              <a:t>eval</a:t>
            </a:r>
            <a:r>
              <a:rPr lang="zh-CN" altLang="zh-CN" sz="1800" dirty="0">
                <a:ea typeface="宋体" panose="02010600030101010101" pitchFamily="2" charset="-122"/>
              </a:rPr>
              <a:t>。</a:t>
            </a:r>
            <a:endParaRPr lang="zh-CN" altLang="zh-CN" sz="1800" dirty="0">
              <a:ea typeface="宋体" panose="02010600030101010101" pitchFamily="2" charset="-122"/>
            </a:endParaRPr>
          </a:p>
          <a:p>
            <a:r>
              <a:rPr lang="zh-CN" altLang="zh-CN" sz="1800" dirty="0">
                <a:ea typeface="宋体" panose="02010600030101010101" pitchFamily="2" charset="-122"/>
              </a:rPr>
              <a:t>实现变更所需的</a:t>
            </a:r>
            <a:r>
              <a:rPr lang="zh-CN" altLang="zh-CN" sz="1800" dirty="0">
                <a:solidFill>
                  <a:srgbClr val="FF0000"/>
                </a:solidFill>
                <a:ea typeface="宋体" panose="02010600030101010101" pitchFamily="2" charset="-122"/>
              </a:rPr>
              <a:t>工作量</a:t>
            </a:r>
            <a:r>
              <a:rPr lang="zh-CN" altLang="zh-CN" sz="1800" dirty="0">
                <a:ea typeface="宋体" panose="02010600030101010101" pitchFamily="2" charset="-122"/>
              </a:rPr>
              <a:t>（人•小时），</a:t>
            </a:r>
            <a:r>
              <a:rPr lang="en-US" altLang="zh-CN" sz="1800" dirty="0">
                <a:ea typeface="宋体" panose="02010600030101010101" pitchFamily="2" charset="-122"/>
              </a:rPr>
              <a:t>W</a:t>
            </a:r>
            <a:r>
              <a:rPr lang="en-US" altLang="zh-CN" sz="1800" baseline="-25000" dirty="0">
                <a:ea typeface="宋体" panose="02010600030101010101" pitchFamily="2" charset="-122"/>
              </a:rPr>
              <a:t>change</a:t>
            </a:r>
            <a:r>
              <a:rPr lang="zh-CN" altLang="zh-CN" sz="1800" dirty="0">
                <a:ea typeface="宋体" panose="02010600030101010101" pitchFamily="2" charset="-122"/>
              </a:rPr>
              <a:t>。</a:t>
            </a:r>
            <a:endParaRPr lang="zh-CN" altLang="zh-CN" sz="1800" dirty="0">
              <a:ea typeface="宋体" panose="02010600030101010101" pitchFamily="2" charset="-122"/>
            </a:endParaRPr>
          </a:p>
          <a:p>
            <a:r>
              <a:rPr lang="zh-CN" altLang="zh-CN" sz="1800" dirty="0">
                <a:ea typeface="宋体" panose="02010600030101010101" pitchFamily="2" charset="-122"/>
              </a:rPr>
              <a:t>实现变更所需的</a:t>
            </a:r>
            <a:r>
              <a:rPr lang="zh-CN" altLang="zh-CN" sz="1800" dirty="0">
                <a:solidFill>
                  <a:srgbClr val="FF0000"/>
                </a:solidFill>
                <a:ea typeface="宋体" panose="02010600030101010101" pitchFamily="2" charset="-122"/>
              </a:rPr>
              <a:t>时间</a:t>
            </a:r>
            <a:r>
              <a:rPr lang="zh-CN" altLang="zh-CN" sz="1800" dirty="0">
                <a:ea typeface="宋体" panose="02010600030101010101" pitchFamily="2" charset="-122"/>
              </a:rPr>
              <a:t>（小时或天），</a:t>
            </a:r>
            <a:r>
              <a:rPr lang="en-US" altLang="zh-CN" sz="1800" dirty="0">
                <a:ea typeface="宋体" panose="02010600030101010101" pitchFamily="2" charset="-122"/>
              </a:rPr>
              <a:t>t</a:t>
            </a:r>
            <a:r>
              <a:rPr lang="en-US" altLang="zh-CN" sz="1800" baseline="-25000" dirty="0">
                <a:ea typeface="宋体" panose="02010600030101010101" pitchFamily="2" charset="-122"/>
              </a:rPr>
              <a:t>change</a:t>
            </a:r>
            <a:r>
              <a:rPr lang="zh-CN" altLang="zh-CN" sz="1800" dirty="0">
                <a:ea typeface="宋体" panose="02010600030101010101" pitchFamily="2" charset="-122"/>
              </a:rPr>
              <a:t>。</a:t>
            </a:r>
            <a:endParaRPr lang="zh-CN" altLang="zh-CN" sz="1800" dirty="0">
              <a:ea typeface="宋体" panose="02010600030101010101" pitchFamily="2" charset="-122"/>
            </a:endParaRPr>
          </a:p>
          <a:p>
            <a:r>
              <a:rPr lang="zh-CN" altLang="zh-CN" sz="1800" dirty="0">
                <a:ea typeface="宋体" panose="02010600030101010101" pitchFamily="2" charset="-122"/>
              </a:rPr>
              <a:t>在实现变更过程中发现的</a:t>
            </a:r>
            <a:r>
              <a:rPr lang="zh-CN" altLang="zh-CN" sz="1800" dirty="0">
                <a:solidFill>
                  <a:srgbClr val="FF0000"/>
                </a:solidFill>
                <a:ea typeface="宋体" panose="02010600030101010101" pitchFamily="2" charset="-122"/>
              </a:rPr>
              <a:t>错误数</a:t>
            </a:r>
            <a:r>
              <a:rPr lang="zh-CN" altLang="zh-CN" sz="1800" dirty="0">
                <a:ea typeface="宋体" panose="02010600030101010101" pitchFamily="2" charset="-122"/>
              </a:rPr>
              <a:t>，</a:t>
            </a:r>
            <a:r>
              <a:rPr lang="en-US" altLang="zh-CN" sz="1800" dirty="0">
                <a:ea typeface="宋体" panose="02010600030101010101" pitchFamily="2" charset="-122"/>
              </a:rPr>
              <a:t>E</a:t>
            </a:r>
            <a:r>
              <a:rPr lang="en-US" altLang="zh-CN" sz="1800" baseline="-25000" dirty="0">
                <a:ea typeface="宋体" panose="02010600030101010101" pitchFamily="2" charset="-122"/>
              </a:rPr>
              <a:t>change</a:t>
            </a:r>
            <a:r>
              <a:rPr lang="zh-CN" altLang="zh-CN" sz="1800" dirty="0">
                <a:ea typeface="宋体" panose="02010600030101010101" pitchFamily="2" charset="-122"/>
              </a:rPr>
              <a:t>。</a:t>
            </a:r>
            <a:endParaRPr lang="zh-CN" altLang="zh-CN" sz="1800" dirty="0">
              <a:ea typeface="宋体" panose="02010600030101010101" pitchFamily="2" charset="-122"/>
            </a:endParaRPr>
          </a:p>
          <a:p>
            <a:r>
              <a:rPr lang="zh-CN" altLang="zh-CN" sz="1800" dirty="0">
                <a:ea typeface="宋体" panose="02010600030101010101" pitchFamily="2" charset="-122"/>
              </a:rPr>
              <a:t>将变更发布给客户后发现的</a:t>
            </a:r>
            <a:r>
              <a:rPr lang="zh-CN" altLang="zh-CN" sz="1800" dirty="0">
                <a:solidFill>
                  <a:srgbClr val="FF0000"/>
                </a:solidFill>
                <a:ea typeface="宋体" panose="02010600030101010101" pitchFamily="2" charset="-122"/>
              </a:rPr>
              <a:t>缺陷数</a:t>
            </a:r>
            <a:r>
              <a:rPr lang="zh-CN" altLang="zh-CN" sz="1800" dirty="0">
                <a:ea typeface="宋体" panose="02010600030101010101" pitchFamily="2" charset="-122"/>
              </a:rPr>
              <a:t>，</a:t>
            </a:r>
            <a:r>
              <a:rPr lang="en-US" altLang="zh-CN" sz="1800" dirty="0">
                <a:ea typeface="宋体" panose="02010600030101010101" pitchFamily="2" charset="-122"/>
              </a:rPr>
              <a:t>D</a:t>
            </a:r>
            <a:r>
              <a:rPr lang="en-US" altLang="zh-CN" sz="1800" baseline="-25000" dirty="0">
                <a:ea typeface="宋体" panose="02010600030101010101" pitchFamily="2" charset="-122"/>
              </a:rPr>
              <a:t>change</a:t>
            </a:r>
            <a:r>
              <a:rPr lang="zh-CN" altLang="zh-CN" sz="1800" dirty="0">
                <a:ea typeface="宋体" panose="02010600030101010101" pitchFamily="2" charset="-122"/>
              </a:rPr>
              <a:t>。 </a:t>
            </a:r>
            <a:endParaRPr lang="zh-CN" altLang="zh-CN" sz="1800"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35844" name="Rectangle 2"/>
          <p:cNvSpPr>
            <a:spLocks noGrp="1"/>
          </p:cNvSpPr>
          <p:nvPr>
            <p:ph type="title"/>
          </p:nvPr>
        </p:nvSpPr>
        <p:spPr/>
        <p:txBody>
          <a:bodyPr vert="horz" wrap="square" lIns="91440" tIns="45720" rIns="91440" bIns="45720" anchor="b"/>
          <a:p>
            <a:r>
              <a:rPr lang="zh-CN" altLang="zh-CN" sz="3200" b="1" dirty="0">
                <a:ea typeface="宋体" panose="02010600030101010101" pitchFamily="2" charset="-122"/>
              </a:rPr>
              <a:t>制定度量大纲</a:t>
            </a:r>
            <a:endParaRPr lang="zh-CN" altLang="zh-CN" sz="3200" b="1" dirty="0">
              <a:ea typeface="宋体" panose="02010600030101010101" pitchFamily="2" charset="-122"/>
            </a:endParaRPr>
          </a:p>
        </p:txBody>
      </p:sp>
      <p:sp>
        <p:nvSpPr>
          <p:cNvPr id="35845" name="Rectangle 3"/>
          <p:cNvSpPr>
            <a:spLocks noGrp="1"/>
          </p:cNvSpPr>
          <p:nvPr>
            <p:ph idx="1"/>
          </p:nvPr>
        </p:nvSpPr>
        <p:spPr/>
        <p:txBody>
          <a:bodyPr vert="horz" wrap="square" lIns="91440" tIns="45720" rIns="91440" bIns="45720" anchor="t"/>
          <a:p>
            <a:pPr marL="358775" eaLnBrk="1" hangingPunct="1">
              <a:spcBef>
                <a:spcPct val="0"/>
              </a:spcBef>
            </a:pPr>
            <a:r>
              <a:rPr lang="zh-CN" altLang="zh-CN" sz="1600" dirty="0">
                <a:ea typeface="宋体" panose="02010600030101010101" pitchFamily="2" charset="-122"/>
              </a:rPr>
              <a:t>明确你的业务目标。</a:t>
            </a:r>
            <a:endParaRPr lang="en-US" altLang="zh-CN" sz="1600" dirty="0">
              <a:ea typeface="宋体" panose="02010600030101010101" pitchFamily="2" charset="-122"/>
            </a:endParaRPr>
          </a:p>
          <a:p>
            <a:pPr marL="358775" eaLnBrk="1" hangingPunct="1">
              <a:spcBef>
                <a:spcPct val="0"/>
              </a:spcBef>
            </a:pPr>
            <a:r>
              <a:rPr lang="zh-CN" altLang="zh-CN" sz="1600" dirty="0">
                <a:ea typeface="宋体" panose="02010600030101010101" pitchFamily="2" charset="-122"/>
              </a:rPr>
              <a:t>弄清你要了解或学习的内容。</a:t>
            </a:r>
            <a:endParaRPr lang="en-US" altLang="zh-CN" sz="1600" dirty="0">
              <a:ea typeface="宋体" panose="02010600030101010101" pitchFamily="2" charset="-122"/>
            </a:endParaRPr>
          </a:p>
          <a:p>
            <a:pPr marL="358775" eaLnBrk="1" hangingPunct="1">
              <a:spcBef>
                <a:spcPct val="0"/>
              </a:spcBef>
            </a:pPr>
            <a:r>
              <a:rPr lang="zh-CN" altLang="zh-CN" sz="1600" dirty="0">
                <a:ea typeface="宋体" panose="02010600030101010101" pitchFamily="2" charset="-122"/>
              </a:rPr>
              <a:t>确定你的子目标。</a:t>
            </a:r>
            <a:endParaRPr lang="en-US" altLang="zh-CN" sz="1600" dirty="0">
              <a:ea typeface="宋体" panose="02010600030101010101" pitchFamily="2" charset="-122"/>
            </a:endParaRPr>
          </a:p>
          <a:p>
            <a:pPr marL="358775" eaLnBrk="1" hangingPunct="1">
              <a:spcBef>
                <a:spcPct val="0"/>
              </a:spcBef>
            </a:pPr>
            <a:r>
              <a:rPr lang="zh-CN" altLang="zh-CN" sz="1600" dirty="0">
                <a:ea typeface="宋体" panose="02010600030101010101" pitchFamily="2" charset="-122"/>
              </a:rPr>
              <a:t>确定与子目标相关的实体和属性。</a:t>
            </a:r>
            <a:endParaRPr lang="en-US" altLang="zh-CN" sz="1600" dirty="0">
              <a:ea typeface="宋体" panose="02010600030101010101" pitchFamily="2" charset="-122"/>
            </a:endParaRPr>
          </a:p>
          <a:p>
            <a:pPr marL="358775" eaLnBrk="1" hangingPunct="1">
              <a:spcBef>
                <a:spcPct val="0"/>
              </a:spcBef>
            </a:pPr>
            <a:r>
              <a:rPr lang="zh-CN" altLang="zh-CN" sz="1600" dirty="0">
                <a:ea typeface="宋体" panose="02010600030101010101" pitchFamily="2" charset="-122"/>
              </a:rPr>
              <a:t>确定你的测量目标。</a:t>
            </a:r>
            <a:endParaRPr lang="en-US" altLang="zh-CN" sz="1600" dirty="0">
              <a:ea typeface="宋体" panose="02010600030101010101" pitchFamily="2" charset="-122"/>
            </a:endParaRPr>
          </a:p>
          <a:p>
            <a:pPr marL="358775" eaLnBrk="1" hangingPunct="1">
              <a:spcBef>
                <a:spcPct val="0"/>
              </a:spcBef>
            </a:pPr>
            <a:r>
              <a:rPr lang="zh-CN" altLang="zh-CN" sz="1600" dirty="0">
                <a:ea typeface="宋体" panose="02010600030101010101" pitchFamily="2" charset="-122"/>
              </a:rPr>
              <a:t>识别可量化的问题和相关的指标，你将使用它们帮助你达到测量目标。</a:t>
            </a:r>
            <a:endParaRPr lang="en-US" altLang="zh-CN" sz="1600" dirty="0">
              <a:ea typeface="宋体" panose="02010600030101010101" pitchFamily="2" charset="-122"/>
            </a:endParaRPr>
          </a:p>
          <a:p>
            <a:pPr marL="358775" eaLnBrk="1" hangingPunct="1">
              <a:spcBef>
                <a:spcPct val="0"/>
              </a:spcBef>
            </a:pPr>
            <a:r>
              <a:rPr lang="zh-CN" altLang="en-US" sz="1600" dirty="0">
                <a:ea typeface="宋体" panose="02010600030101010101" pitchFamily="2" charset="-122"/>
              </a:rPr>
              <a:t>确定那些能够回答你问题的指标，明确这些指标所包含的数据元素，并收集这些数据元素。</a:t>
            </a:r>
            <a:endParaRPr lang="en-US" altLang="zh-CN" sz="1600" dirty="0">
              <a:ea typeface="宋体" panose="02010600030101010101" pitchFamily="2" charset="-122"/>
            </a:endParaRPr>
          </a:p>
          <a:p>
            <a:pPr marL="358775" eaLnBrk="1" hangingPunct="1">
              <a:spcBef>
                <a:spcPct val="0"/>
              </a:spcBef>
            </a:pPr>
            <a:r>
              <a:rPr lang="zh-CN" altLang="zh-CN" sz="1600" dirty="0">
                <a:ea typeface="宋体" panose="02010600030101010101" pitchFamily="2" charset="-122"/>
              </a:rPr>
              <a:t>定义将要使用的测量，</a:t>
            </a:r>
            <a:r>
              <a:rPr lang="zh-CN" altLang="en-US" sz="1600" dirty="0">
                <a:ea typeface="宋体" panose="02010600030101010101" pitchFamily="2" charset="-122"/>
              </a:rPr>
              <a:t>并使</a:t>
            </a:r>
            <a:r>
              <a:rPr lang="zh-CN" altLang="zh-CN" sz="1600" dirty="0">
                <a:ea typeface="宋体" panose="02010600030101010101" pitchFamily="2" charset="-122"/>
              </a:rPr>
              <a:t>这些定义具有可操作性。</a:t>
            </a:r>
            <a:endParaRPr lang="en-US" altLang="zh-CN" sz="1600" dirty="0">
              <a:ea typeface="宋体" panose="02010600030101010101" pitchFamily="2" charset="-122"/>
            </a:endParaRPr>
          </a:p>
          <a:p>
            <a:pPr marL="358775" eaLnBrk="1" hangingPunct="1">
              <a:spcBef>
                <a:spcPct val="0"/>
              </a:spcBef>
            </a:pPr>
            <a:r>
              <a:rPr lang="zh-CN" altLang="zh-CN" sz="1600" dirty="0">
                <a:ea typeface="宋体" panose="02010600030101010101" pitchFamily="2" charset="-122"/>
              </a:rPr>
              <a:t>弄清楚实现测量需要做的操作。</a:t>
            </a:r>
            <a:endParaRPr lang="en-US" altLang="zh-CN" sz="1600" dirty="0">
              <a:ea typeface="宋体" panose="02010600030101010101" pitchFamily="2" charset="-122"/>
            </a:endParaRPr>
          </a:p>
          <a:p>
            <a:pPr marL="358775" eaLnBrk="1" hangingPunct="1">
              <a:spcBef>
                <a:spcPct val="0"/>
              </a:spcBef>
            </a:pPr>
            <a:r>
              <a:rPr lang="zh-CN" altLang="zh-CN" sz="1600" dirty="0">
                <a:ea typeface="宋体" panose="02010600030101010101" pitchFamily="2" charset="-122"/>
              </a:rPr>
              <a:t>准备一份实施测量的计划。</a:t>
            </a:r>
            <a:endParaRPr lang="zh-CN" altLang="zh-CN" sz="1600" dirty="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2"/>
          <p:cNvSpPr>
            <a:spLocks noGrp="1"/>
          </p:cNvSpPr>
          <p:nvPr>
            <p:ph type="title"/>
          </p:nvPr>
        </p:nvSpPr>
        <p:spPr/>
        <p:txBody>
          <a:bodyPr vert="horz" wrap="square" lIns="91440" tIns="45720" rIns="91440" bIns="45720" anchor="ctr"/>
          <a:p>
            <a:pPr eaLnBrk="1" hangingPunct="1"/>
            <a:r>
              <a:rPr lang="zh-CN" altLang="en-US" sz="3600" dirty="0">
                <a:latin typeface="宋体" panose="02010600030101010101" pitchFamily="2" charset="-122"/>
                <a:sym typeface="+mn-ea"/>
              </a:rPr>
              <a:t>体系化</a:t>
            </a:r>
            <a:r>
              <a:rPr lang="zh-CN" altLang="en-US" sz="3600" b="1" dirty="0">
                <a:latin typeface="宋体" panose="02010600030101010101" pitchFamily="2" charset="-122"/>
              </a:rPr>
              <a:t>软件质量度量</a:t>
            </a:r>
            <a:endParaRPr lang="zh-CN" altLang="en-US" sz="3600" b="1" dirty="0">
              <a:latin typeface="宋体" panose="02010600030101010101" pitchFamily="2" charset="-122"/>
            </a:endParaRPr>
          </a:p>
        </p:txBody>
      </p:sp>
      <p:sp>
        <p:nvSpPr>
          <p:cNvPr id="105474" name="Rectangle 3"/>
          <p:cNvSpPr>
            <a:spLocks noGrp="1"/>
          </p:cNvSpPr>
          <p:nvPr>
            <p:ph idx="1"/>
          </p:nvPr>
        </p:nvSpPr>
        <p:spPr>
          <a:xfrm>
            <a:off x="578485" y="1769110"/>
            <a:ext cx="7834630" cy="3676650"/>
          </a:xfrm>
        </p:spPr>
        <p:txBody>
          <a:bodyPr vert="horz" wrap="square" lIns="91440" tIns="45720" rIns="91440" bIns="45720" anchor="t"/>
          <a:p>
            <a:pPr algn="just" eaLnBrk="1" hangingPunct="1"/>
            <a:r>
              <a:rPr lang="zh-CN" altLang="en-US" sz="2000" b="1" dirty="0">
                <a:latin typeface="宋体" panose="02010600030101010101" pitchFamily="2" charset="-122"/>
                <a:sym typeface="+mn-ea"/>
              </a:rPr>
              <a:t>软件质量是软件的生命，它直接影响软件的使用与维护。质量低下的软件不但影响基于计算机系统的工作效率，而且还可能给用户带来灾难性的后果。提高软件产品质量是软件工程的首要任务。软件开发人员、管理人员、维护人员和用户在软件开发、维护、使用过程中所处地位不同，对软件质量的理解和要求也不同。</a:t>
            </a:r>
            <a:endParaRPr lang="zh-CN" altLang="en-US" sz="2000" b="1" dirty="0">
              <a:latin typeface="宋体" panose="02010600030101010101" pitchFamily="2" charset="-122"/>
            </a:endParaRPr>
          </a:p>
          <a:p>
            <a:pPr algn="just" eaLnBrk="1" hangingPunct="1">
              <a:buFont typeface="Wingdings" panose="05000000000000000000" charset="0"/>
              <a:buChar char="ü"/>
            </a:pPr>
            <a:r>
              <a:rPr lang="zh-CN" altLang="en-US" sz="2000" b="1" dirty="0">
                <a:latin typeface="宋体" panose="02010600030101010101" pitchFamily="2" charset="-122"/>
              </a:rPr>
              <a:t>1）三层次度量模型</a:t>
            </a:r>
            <a:endParaRPr lang="zh-CN" altLang="en-US" sz="2000" b="1" dirty="0">
              <a:latin typeface="宋体" panose="02010600030101010101" pitchFamily="2" charset="-122"/>
            </a:endParaRPr>
          </a:p>
          <a:p>
            <a:pPr algn="just" eaLnBrk="1" hangingPunct="1">
              <a:buFont typeface="Wingdings" panose="05000000000000000000" charset="0"/>
              <a:buChar char="ü"/>
            </a:pPr>
            <a:r>
              <a:rPr lang="zh-CN" altLang="en-US" sz="2000" b="1" dirty="0">
                <a:latin typeface="宋体" panose="02010600030101010101" pitchFamily="2" charset="-122"/>
              </a:rPr>
              <a:t>2）软件质量要素</a:t>
            </a:r>
            <a:endParaRPr lang="zh-CN" altLang="en-US" sz="2000" b="1" dirty="0">
              <a:latin typeface="宋体" panose="02010600030101010101" pitchFamily="2" charset="-122"/>
            </a:endParaRPr>
          </a:p>
          <a:p>
            <a:pPr algn="just" eaLnBrk="1" hangingPunct="1">
              <a:buFont typeface="Wingdings" panose="05000000000000000000" charset="0"/>
              <a:buChar char="ü"/>
            </a:pPr>
            <a:r>
              <a:rPr lang="zh-CN" altLang="en-US" sz="2000" b="1" dirty="0">
                <a:latin typeface="宋体" panose="02010600030101010101" pitchFamily="2" charset="-122"/>
              </a:rPr>
              <a:t>3）软件质量要素评价准则</a:t>
            </a:r>
            <a:endParaRPr lang="zh-CN" altLang="en-US" sz="2000" b="1" dirty="0">
              <a:latin typeface="Times New Roman" panose="02020603050405020304" pitchFamily="18" charset="0"/>
            </a:endParaRPr>
          </a:p>
          <a:p>
            <a:pPr eaLnBrk="1" hangingPunct="1">
              <a:buNone/>
            </a:pPr>
            <a:endParaRPr lang="zh-CN" altLang="en-US" sz="2000" b="1" dirty="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2"/>
          <p:cNvSpPr>
            <a:spLocks noGrp="1"/>
          </p:cNvSpPr>
          <p:nvPr>
            <p:ph type="title"/>
          </p:nvPr>
        </p:nvSpPr>
        <p:spPr/>
        <p:txBody>
          <a:bodyPr vert="horz" wrap="square" lIns="91440" tIns="45720" rIns="91440" bIns="45720" anchor="ctr"/>
          <a:p>
            <a:pPr eaLnBrk="1" hangingPunct="1"/>
            <a:r>
              <a:rPr lang="zh-CN" altLang="en-US" sz="3200" b="1" dirty="0">
                <a:latin typeface="宋体" panose="02010600030101010101" pitchFamily="2" charset="-122"/>
              </a:rPr>
              <a:t>软件质量度量及三层次度量模型</a:t>
            </a:r>
            <a:endParaRPr lang="zh-CN" altLang="en-US" sz="3200" b="1" dirty="0">
              <a:latin typeface="Times New Roman" panose="02020603050405020304" pitchFamily="18" charset="0"/>
            </a:endParaRPr>
          </a:p>
        </p:txBody>
      </p:sp>
      <p:sp>
        <p:nvSpPr>
          <p:cNvPr id="106498" name="Rectangle 3"/>
          <p:cNvSpPr>
            <a:spLocks noGrp="1"/>
          </p:cNvSpPr>
          <p:nvPr>
            <p:ph idx="1"/>
          </p:nvPr>
        </p:nvSpPr>
        <p:spPr>
          <a:xfrm>
            <a:off x="615633" y="1639570"/>
            <a:ext cx="7837487" cy="3727450"/>
          </a:xfrm>
        </p:spPr>
        <p:txBody>
          <a:bodyPr vert="horz" wrap="square" lIns="91440" tIns="45720" rIns="91440" bIns="45720" anchor="t"/>
          <a:p>
            <a:pPr algn="just" eaLnBrk="1" hangingPunct="1"/>
            <a:r>
              <a:rPr lang="zh-CN" altLang="en-US" sz="2400" b="1" dirty="0">
                <a:latin typeface="宋体" panose="02010600030101010101" pitchFamily="2" charset="-122"/>
              </a:rPr>
              <a:t>软件质量是软件的生命，它直接影响软件的使用与维护。</a:t>
            </a:r>
            <a:endParaRPr lang="zh-CN" altLang="en-US" sz="2400" b="1" dirty="0">
              <a:latin typeface="宋体" panose="02010600030101010101" pitchFamily="2" charset="-122"/>
            </a:endParaRPr>
          </a:p>
          <a:p>
            <a:pPr algn="just" eaLnBrk="1" hangingPunct="1"/>
            <a:r>
              <a:rPr lang="zh-CN" altLang="en-US" sz="2400" b="1" dirty="0">
                <a:latin typeface="宋体" panose="02010600030101010101" pitchFamily="2" charset="-122"/>
              </a:rPr>
              <a:t>质量低下的软件不但影响基于计算机系统的工作效率，而且还可能给用户带来灾难性的后果。</a:t>
            </a:r>
            <a:endParaRPr lang="zh-CN" altLang="en-US" sz="2400" b="1" dirty="0">
              <a:latin typeface="宋体" panose="02010600030101010101" pitchFamily="2" charset="-122"/>
            </a:endParaRPr>
          </a:p>
          <a:p>
            <a:pPr algn="just" eaLnBrk="1" hangingPunct="1"/>
            <a:r>
              <a:rPr lang="zh-CN" altLang="en-US" sz="2400" b="1" dirty="0">
                <a:latin typeface="宋体" panose="02010600030101010101" pitchFamily="2" charset="-122"/>
              </a:rPr>
              <a:t>提高软件产品质量是软件工程的首要任务。</a:t>
            </a:r>
            <a:endParaRPr lang="zh-CN" altLang="en-US" sz="2400" b="1" dirty="0">
              <a:latin typeface="宋体" panose="02010600030101010101" pitchFamily="2" charset="-122"/>
            </a:endParaRPr>
          </a:p>
          <a:p>
            <a:pPr algn="just" eaLnBrk="1" hangingPunct="1"/>
            <a:r>
              <a:rPr lang="zh-CN" altLang="en-US" sz="2400" b="1" dirty="0">
                <a:latin typeface="宋体" panose="02010600030101010101" pitchFamily="2" charset="-122"/>
              </a:rPr>
              <a:t>软件开发人员、管理人员、维护人员和用户在软件开发、维护、使用过程中所处地位不同，对软件质量的理解和要求也不同。</a:t>
            </a:r>
            <a:endParaRPr lang="zh-CN" altLang="en-US" sz="2400" b="1" dirty="0">
              <a:latin typeface="宋体" panose="02010600030101010101" pitchFamily="2" charset="-122"/>
            </a:endParaRPr>
          </a:p>
          <a:p>
            <a:pPr eaLnBrk="1" hangingPunct="1"/>
            <a:endParaRPr lang="zh-CN" altLang="en-US" sz="24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a:spLocks noGrp="1"/>
          </p:cNvSpPr>
          <p:nvPr>
            <p:ph type="title"/>
          </p:nvPr>
        </p:nvSpPr>
        <p:spPr>
          <a:xfrm>
            <a:off x="457200" y="457200"/>
            <a:ext cx="8229600" cy="1027113"/>
          </a:xfrm>
        </p:spPr>
        <p:txBody>
          <a:bodyPr vert="horz" wrap="square" lIns="91440" tIns="45720" rIns="91440" bIns="45720" anchor="ctr"/>
          <a:p>
            <a:pPr eaLnBrk="1" hangingPunct="1"/>
            <a:r>
              <a:rPr lang="zh-CN" altLang="en-US" sz="3200" b="1" dirty="0">
                <a:latin typeface="宋体" panose="02010600030101010101" pitchFamily="2" charset="-122"/>
              </a:rPr>
              <a:t>软件质量度量发展历程</a:t>
            </a:r>
            <a:endParaRPr lang="zh-CN" altLang="en-US" sz="3200" b="1" dirty="0">
              <a:latin typeface="宋体" panose="02010600030101010101" pitchFamily="2" charset="-122"/>
            </a:endParaRPr>
          </a:p>
        </p:txBody>
      </p:sp>
      <p:sp>
        <p:nvSpPr>
          <p:cNvPr id="107522" name="Rectangle 3"/>
          <p:cNvSpPr>
            <a:spLocks noGrp="1"/>
          </p:cNvSpPr>
          <p:nvPr>
            <p:ph idx="1"/>
          </p:nvPr>
        </p:nvSpPr>
        <p:spPr>
          <a:xfrm>
            <a:off x="684213" y="1549718"/>
            <a:ext cx="7632700" cy="4319587"/>
          </a:xfrm>
        </p:spPr>
        <p:txBody>
          <a:bodyPr vert="horz" wrap="square" lIns="91440" tIns="45720" rIns="91440" bIns="45720" anchor="t"/>
          <a:p>
            <a:pPr algn="just" eaLnBrk="1" hangingPunct="1">
              <a:lnSpc>
                <a:spcPct val="150000"/>
              </a:lnSpc>
              <a:buFont typeface="Wingdings" panose="05000000000000000000" charset="0"/>
              <a:buChar char="l"/>
            </a:pPr>
            <a:r>
              <a:rPr lang="zh-CN" altLang="en-US" sz="2000" b="1" dirty="0">
                <a:latin typeface="Times New Roman" panose="02020603050405020304" pitchFamily="18" charset="0"/>
              </a:rPr>
              <a:t>1976</a:t>
            </a:r>
            <a:r>
              <a:rPr lang="zh-CN" altLang="en-US" sz="2000" b="1" dirty="0">
                <a:latin typeface="宋体" panose="02010600030101010101" pitchFamily="2" charset="-122"/>
              </a:rPr>
              <a:t>年</a:t>
            </a:r>
            <a:r>
              <a:rPr lang="en-US" altLang="zh-CN" sz="2000" b="1" dirty="0">
                <a:latin typeface="Times New Roman" panose="02020603050405020304" pitchFamily="18" charset="0"/>
              </a:rPr>
              <a:t>Boehm</a:t>
            </a:r>
            <a:r>
              <a:rPr lang="zh-CN" altLang="en-US" sz="2000" b="1" dirty="0">
                <a:latin typeface="宋体" panose="02010600030101010101" pitchFamily="2" charset="-122"/>
              </a:rPr>
              <a:t>提出了定量评价软件质量的概念，给出了</a:t>
            </a:r>
            <a:r>
              <a:rPr lang="zh-CN" altLang="en-US" sz="2000" b="1" dirty="0">
                <a:latin typeface="Times New Roman" panose="02020603050405020304" pitchFamily="18" charset="0"/>
              </a:rPr>
              <a:t>60</a:t>
            </a:r>
            <a:r>
              <a:rPr lang="zh-CN" altLang="en-US" sz="2000" b="1" dirty="0">
                <a:latin typeface="宋体" panose="02010600030101010101" pitchFamily="2" charset="-122"/>
              </a:rPr>
              <a:t>个软件质量度量公式和软件质量度量的层次模型</a:t>
            </a:r>
            <a:endParaRPr lang="zh-CN" altLang="en-US" sz="2000" b="1" dirty="0">
              <a:latin typeface="宋体" panose="02010600030101010101" pitchFamily="2" charset="-122"/>
            </a:endParaRPr>
          </a:p>
          <a:p>
            <a:pPr algn="just" eaLnBrk="1" hangingPunct="1">
              <a:lnSpc>
                <a:spcPct val="150000"/>
              </a:lnSpc>
              <a:buFont typeface="Wingdings" panose="05000000000000000000" charset="0"/>
              <a:buChar char="l"/>
            </a:pPr>
            <a:r>
              <a:rPr lang="zh-CN" altLang="en-US" sz="2000" b="1" dirty="0">
                <a:latin typeface="Times New Roman" panose="02020603050405020304" pitchFamily="18" charset="0"/>
              </a:rPr>
              <a:t>1978</a:t>
            </a:r>
            <a:r>
              <a:rPr lang="zh-CN" altLang="en-US" sz="2000" b="1" dirty="0">
                <a:latin typeface="宋体" panose="02010600030101010101" pitchFamily="2" charset="-122"/>
              </a:rPr>
              <a:t>年</a:t>
            </a:r>
            <a:r>
              <a:rPr lang="en-US" altLang="zh-CN" sz="2000" b="1" dirty="0">
                <a:latin typeface="Times New Roman" panose="02020603050405020304" pitchFamily="18" charset="0"/>
              </a:rPr>
              <a:t>Walters</a:t>
            </a:r>
            <a:r>
              <a:rPr lang="zh-CN" altLang="en-US" sz="2000" b="1" dirty="0">
                <a:latin typeface="宋体" panose="02010600030101010101" pitchFamily="2" charset="-122"/>
              </a:rPr>
              <a:t>和</a:t>
            </a:r>
            <a:r>
              <a:rPr lang="en-US" altLang="zh-CN" sz="2000" b="1" dirty="0">
                <a:latin typeface="Times New Roman" panose="02020603050405020304" pitchFamily="18" charset="0"/>
              </a:rPr>
              <a:t>McCall</a:t>
            </a:r>
            <a:r>
              <a:rPr lang="zh-CN" altLang="en-US" sz="2000" b="1" dirty="0">
                <a:latin typeface="宋体" panose="02010600030101010101" pitchFamily="2" charset="-122"/>
              </a:rPr>
              <a:t>提出了包括质量要素</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factor)</a:t>
            </a:r>
            <a:r>
              <a:rPr lang="en-US" altLang="zh-CN" sz="2000" b="1" dirty="0">
                <a:latin typeface="宋体" panose="02010600030101010101" pitchFamily="2" charset="-122"/>
              </a:rPr>
              <a:t>、</a:t>
            </a:r>
            <a:r>
              <a:rPr lang="zh-CN" altLang="en-US" sz="2000" b="1" dirty="0">
                <a:latin typeface="宋体" panose="02010600030101010101" pitchFamily="2" charset="-122"/>
              </a:rPr>
              <a:t>准则</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criteria)</a:t>
            </a:r>
            <a:r>
              <a:rPr lang="zh-CN" altLang="en-US" sz="2000" b="1" dirty="0">
                <a:latin typeface="宋体" panose="02010600030101010101" pitchFamily="2" charset="-122"/>
              </a:rPr>
              <a:t>和度量</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metric)</a:t>
            </a:r>
            <a:r>
              <a:rPr lang="zh-CN" altLang="en-US" sz="2000" b="1" dirty="0">
                <a:latin typeface="宋体" panose="02010600030101010101" pitchFamily="2" charset="-122"/>
              </a:rPr>
              <a:t>的三层次软件质量度量模型</a:t>
            </a:r>
            <a:endParaRPr lang="zh-CN" altLang="en-US" sz="2000" b="1" dirty="0">
              <a:latin typeface="宋体" panose="02010600030101010101" pitchFamily="2" charset="-122"/>
            </a:endParaRPr>
          </a:p>
          <a:p>
            <a:pPr algn="just" eaLnBrk="1" hangingPunct="1">
              <a:lnSpc>
                <a:spcPct val="150000"/>
              </a:lnSpc>
              <a:buFont typeface="Wingdings" panose="05000000000000000000" charset="0"/>
              <a:buChar char="l"/>
            </a:pPr>
            <a:r>
              <a:rPr lang="en-US" altLang="zh-CN" sz="2000" b="1" dirty="0">
                <a:latin typeface="Times New Roman" panose="02020603050405020304" pitchFamily="18" charset="0"/>
              </a:rPr>
              <a:t>G.Murine</a:t>
            </a:r>
            <a:r>
              <a:rPr lang="zh-CN" altLang="en-US" sz="2000" b="1" dirty="0">
                <a:latin typeface="宋体" panose="02010600030101010101" pitchFamily="2" charset="-122"/>
              </a:rPr>
              <a:t>又提出了软件质量度量技术</a:t>
            </a:r>
            <a:r>
              <a:rPr lang="en-US" altLang="zh-CN" sz="2000" b="1" dirty="0">
                <a:latin typeface="Times New Roman" panose="02020603050405020304" pitchFamily="18" charset="0"/>
              </a:rPr>
              <a:t>SQM</a:t>
            </a:r>
            <a:r>
              <a:rPr lang="zh-CN" altLang="en-US" sz="2000" b="1" dirty="0">
                <a:latin typeface="宋体" panose="02010600030101010101" pitchFamily="2" charset="-122"/>
              </a:rPr>
              <a:t>用于定量地评价软件质量</a:t>
            </a:r>
            <a:endParaRPr lang="zh-CN" altLang="en-US" sz="2000" b="1" dirty="0">
              <a:latin typeface="宋体" panose="02010600030101010101" pitchFamily="2" charset="-122"/>
            </a:endParaRPr>
          </a:p>
          <a:p>
            <a:pPr algn="just" eaLnBrk="1" hangingPunct="1">
              <a:lnSpc>
                <a:spcPct val="150000"/>
              </a:lnSpc>
              <a:buFont typeface="Wingdings" panose="05000000000000000000" charset="0"/>
              <a:buChar char="l"/>
            </a:pPr>
            <a:r>
              <a:rPr lang="zh-CN" altLang="en-US" sz="2000" b="1" dirty="0">
                <a:latin typeface="Times New Roman" panose="02020603050405020304" pitchFamily="18" charset="0"/>
              </a:rPr>
              <a:t>1985</a:t>
            </a:r>
            <a:r>
              <a:rPr lang="zh-CN" altLang="en-US" sz="2000" b="1" dirty="0">
                <a:latin typeface="宋体" panose="02010600030101010101" pitchFamily="2" charset="-122"/>
              </a:rPr>
              <a:t>年国际标准化组织</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ISO)</a:t>
            </a:r>
            <a:r>
              <a:rPr lang="zh-CN" altLang="en-US" sz="2000" b="1" dirty="0">
                <a:latin typeface="宋体" panose="02010600030101010101" pitchFamily="2" charset="-122"/>
              </a:rPr>
              <a:t>提出了软件质量度量</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SQM)</a:t>
            </a:r>
            <a:r>
              <a:rPr lang="zh-CN" altLang="en-US" sz="2000" b="1" dirty="0">
                <a:latin typeface="宋体" panose="02010600030101010101" pitchFamily="2" charset="-122"/>
              </a:rPr>
              <a:t>工作报告</a:t>
            </a:r>
            <a:endParaRPr lang="zh-CN" altLang="en-US" sz="2000" b="1" dirty="0"/>
          </a:p>
          <a:p>
            <a:pPr algn="just" eaLnBrk="1" hangingPunct="1">
              <a:lnSpc>
                <a:spcPct val="80000"/>
              </a:lnSpc>
            </a:pPr>
            <a:endParaRPr lang="zh-CN" altLang="en-US" sz="2000" b="1" dirty="0">
              <a:latin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
          <p:cNvSpPr>
            <a:spLocks noGrp="1"/>
          </p:cNvSpPr>
          <p:nvPr>
            <p:ph type="title"/>
          </p:nvPr>
        </p:nvSpPr>
        <p:spPr/>
        <p:txBody>
          <a:bodyPr vert="horz" wrap="square" lIns="91440" tIns="45720" rIns="91440" bIns="45720" anchor="ctr"/>
          <a:p>
            <a:pPr eaLnBrk="1" hangingPunct="1"/>
            <a:r>
              <a:rPr lang="zh-CN" altLang="en-US" dirty="0">
                <a:latin typeface="宋体" panose="02010600030101010101" pitchFamily="2" charset="-122"/>
              </a:rPr>
              <a:t>  </a:t>
            </a:r>
            <a:r>
              <a:rPr lang="zh-CN" altLang="en-US" sz="3600" b="1" dirty="0">
                <a:latin typeface="宋体" panose="02010600030101010101" pitchFamily="2" charset="-122"/>
              </a:rPr>
              <a:t>三层次软件质量度量模型</a:t>
            </a:r>
            <a:endParaRPr lang="zh-CN" altLang="en-US" sz="3600" b="1" dirty="0">
              <a:latin typeface="宋体" panose="02010600030101010101" pitchFamily="2" charset="-122"/>
            </a:endParaRPr>
          </a:p>
        </p:txBody>
      </p:sp>
      <p:sp>
        <p:nvSpPr>
          <p:cNvPr id="108546" name="Rectangle 3"/>
          <p:cNvSpPr>
            <a:spLocks noGrp="1"/>
          </p:cNvSpPr>
          <p:nvPr>
            <p:ph type="body" sz="half" idx="1"/>
          </p:nvPr>
        </p:nvSpPr>
        <p:spPr>
          <a:xfrm>
            <a:off x="364490" y="2833370"/>
            <a:ext cx="3693160" cy="2130425"/>
          </a:xfrm>
        </p:spPr>
        <p:txBody>
          <a:bodyPr vert="horz" wrap="square" lIns="91440" tIns="45720" rIns="91440" bIns="45720" anchor="t"/>
          <a:p>
            <a:pPr eaLnBrk="1" hangingPunct="1">
              <a:buClr>
                <a:schemeClr val="bg2"/>
              </a:buClr>
              <a:buSzPct val="75000"/>
              <a:buFont typeface="Wingdings" panose="05000000000000000000" pitchFamily="2" charset="2"/>
              <a:buNone/>
            </a:pPr>
            <a:r>
              <a:rPr lang="zh-CN" altLang="en-US" sz="2800" b="1" dirty="0">
                <a:latin typeface="宋体" panose="02010600030101010101" pitchFamily="2" charset="-122"/>
              </a:rPr>
              <a:t>质量要素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factor)</a:t>
            </a:r>
            <a:endParaRPr lang="en-US" altLang="zh-CN" sz="2800" b="1" dirty="0">
              <a:latin typeface="Times New Roman" panose="02020603050405020304" pitchFamily="18" charset="0"/>
            </a:endParaRPr>
          </a:p>
          <a:p>
            <a:pPr marL="0" indent="0" eaLnBrk="1" hangingPunct="1">
              <a:buClr>
                <a:schemeClr val="bg2"/>
              </a:buClr>
              <a:buSzPct val="75000"/>
              <a:buFont typeface="Wingdings" panose="05000000000000000000" pitchFamily="2" charset="2"/>
              <a:buNone/>
            </a:pPr>
            <a:r>
              <a:rPr lang="zh-CN" altLang="en-US" sz="2800" b="1" dirty="0">
                <a:latin typeface="宋体" panose="02010600030101010101" pitchFamily="2" charset="-122"/>
              </a:rPr>
              <a:t>评价准则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criteria)</a:t>
            </a:r>
            <a:endParaRPr lang="en-US" altLang="zh-CN" sz="2800" b="1" dirty="0">
              <a:latin typeface="Times New Roman" panose="02020603050405020304" pitchFamily="18" charset="0"/>
            </a:endParaRPr>
          </a:p>
          <a:p>
            <a:pPr marL="0" indent="0" eaLnBrk="1" hangingPunct="1">
              <a:buClr>
                <a:schemeClr val="bg2"/>
              </a:buClr>
              <a:buSzPct val="75000"/>
              <a:buFont typeface="Wingdings" panose="05000000000000000000" pitchFamily="2" charset="2"/>
              <a:buNone/>
            </a:pPr>
            <a:r>
              <a:rPr lang="zh-CN" altLang="en-US" sz="2800" b="1" dirty="0">
                <a:latin typeface="宋体" panose="02010600030101010101" pitchFamily="2" charset="-122"/>
              </a:rPr>
              <a:t>度 量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metric)</a:t>
            </a:r>
            <a:endParaRPr lang="en-US" altLang="zh-CN" sz="2800" b="1" dirty="0">
              <a:latin typeface="Times New Roman" panose="02020603050405020304" pitchFamily="18" charset="0"/>
            </a:endParaRPr>
          </a:p>
        </p:txBody>
      </p:sp>
      <p:sp>
        <p:nvSpPr>
          <p:cNvPr id="108547" name="Rectangle 4"/>
          <p:cNvSpPr/>
          <p:nvPr/>
        </p:nvSpPr>
        <p:spPr>
          <a:xfrm>
            <a:off x="4648200" y="1981200"/>
            <a:ext cx="4267200" cy="457200"/>
          </a:xfrm>
          <a:prstGeom prst="rect">
            <a:avLst/>
          </a:prstGeom>
          <a:noFill/>
          <a:ln w="9525">
            <a:noFill/>
          </a:ln>
        </p:spPr>
        <p:txBody>
          <a:bodyPr anchor="t">
            <a:spAutoFit/>
          </a:bodyPr>
          <a:p>
            <a:pPr>
              <a:spcBef>
                <a:spcPct val="50000"/>
              </a:spcBef>
              <a:buClr>
                <a:schemeClr val="folHlink"/>
              </a:buClr>
              <a:buSzPct val="60000"/>
            </a:pPr>
            <a:r>
              <a:rPr lang="zh-CN" altLang="en-US" sz="2400" b="1" dirty="0">
                <a:latin typeface="Tahoma" panose="020B0604030504040204" pitchFamily="34" charset="0"/>
              </a:rPr>
              <a:t>     </a:t>
            </a:r>
            <a:endParaRPr lang="zh-CN" altLang="en-US" sz="2400" b="1" dirty="0">
              <a:latin typeface="Tahoma" panose="020B0604030504040204" pitchFamily="34" charset="0"/>
            </a:endParaRPr>
          </a:p>
        </p:txBody>
      </p:sp>
      <p:sp>
        <p:nvSpPr>
          <p:cNvPr id="108548" name="Rectangle 5"/>
          <p:cNvSpPr/>
          <p:nvPr/>
        </p:nvSpPr>
        <p:spPr>
          <a:xfrm>
            <a:off x="3595688" y="2357438"/>
            <a:ext cx="9144000" cy="0"/>
          </a:xfrm>
          <a:prstGeom prst="rect">
            <a:avLst/>
          </a:prstGeom>
          <a:noFill/>
          <a:ln w="9525">
            <a:noFill/>
          </a:ln>
        </p:spPr>
        <p:txBody>
          <a:bodyPr anchor="t">
            <a:spAutoFit/>
          </a:bodyPr>
          <a:p>
            <a:pPr algn="ctr">
              <a:buSzTx/>
            </a:pPr>
            <a:endParaRPr lang="zh-CN" altLang="en-US" dirty="0">
              <a:latin typeface="Arial" panose="020B0604020202020204" pitchFamily="34" charset="0"/>
            </a:endParaRPr>
          </a:p>
        </p:txBody>
      </p:sp>
      <p:graphicFrame>
        <p:nvGraphicFramePr>
          <p:cNvPr id="108549" name="Object 6"/>
          <p:cNvGraphicFramePr>
            <a:graphicFrameLocks noGrp="1" noChangeAspect="1"/>
          </p:cNvGraphicFramePr>
          <p:nvPr>
            <p:ph type="clipArt" sz="half" idx="2"/>
          </p:nvPr>
        </p:nvGraphicFramePr>
        <p:xfrm>
          <a:off x="4057650" y="2366963"/>
          <a:ext cx="4556125" cy="3171825"/>
        </p:xfrm>
        <a:graphic>
          <a:graphicData uri="http://schemas.openxmlformats.org/presentationml/2006/ole">
            <mc:AlternateContent xmlns:mc="http://schemas.openxmlformats.org/markup-compatibility/2006">
              <mc:Choice xmlns:v="urn:schemas-microsoft-com:vml" Requires="v">
                <p:oleObj spid="_x0000_s3078" name="" r:id="rId1" imgW="6879590" imgH="6159500" progId="Visio.Drawing.6">
                  <p:embed/>
                </p:oleObj>
              </mc:Choice>
              <mc:Fallback>
                <p:oleObj name="" r:id="rId1" imgW="6879590" imgH="6159500" progId="Visio.Drawing.6">
                  <p:embed/>
                  <p:pic>
                    <p:nvPicPr>
                      <p:cNvPr id="0" name="图片 3077"/>
                      <p:cNvPicPr/>
                      <p:nvPr/>
                    </p:nvPicPr>
                    <p:blipFill>
                      <a:blip r:embed="rId2"/>
                      <a:stretch>
                        <a:fillRect/>
                      </a:stretch>
                    </p:blipFill>
                    <p:spPr>
                      <a:xfrm>
                        <a:off x="4057650" y="2366963"/>
                        <a:ext cx="4556125" cy="3171825"/>
                      </a:xfrm>
                      <a:prstGeom prst="rect">
                        <a:avLst/>
                      </a:prstGeom>
                      <a:noFill/>
                      <a:ln w="38100">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17412" name="Rectangle 2"/>
          <p:cNvSpPr>
            <a:spLocks noGrp="1"/>
          </p:cNvSpPr>
          <p:nvPr>
            <p:ph type="title"/>
          </p:nvPr>
        </p:nvSpPr>
        <p:spPr/>
        <p:txBody>
          <a:bodyPr vert="horz" wrap="square" lIns="91440" tIns="45720" rIns="91440" bIns="45720" anchor="b"/>
          <a:p>
            <a:pPr eaLnBrk="1" hangingPunct="1"/>
            <a:r>
              <a:rPr lang="en-US" altLang="zh-CN" sz="2800" dirty="0">
                <a:ea typeface="宋体" panose="02010600030101010101" pitchFamily="2" charset="-122"/>
              </a:rPr>
              <a:t>为什么进行测量？</a:t>
            </a:r>
            <a:endParaRPr lang="en-US" altLang="zh-CN" sz="2800" dirty="0">
              <a:ea typeface="宋体" panose="02010600030101010101" pitchFamily="2" charset="-122"/>
            </a:endParaRPr>
          </a:p>
        </p:txBody>
      </p:sp>
      <p:sp>
        <p:nvSpPr>
          <p:cNvPr id="17413" name="Rectangle 3"/>
          <p:cNvSpPr>
            <a:spLocks noGrp="1"/>
          </p:cNvSpPr>
          <p:nvPr>
            <p:ph idx="1"/>
          </p:nvPr>
        </p:nvSpPr>
        <p:spPr/>
        <p:txBody>
          <a:bodyPr vert="horz" wrap="square" lIns="91440" tIns="45720" rIns="91440" bIns="45720" anchor="t"/>
          <a:p>
            <a:pPr eaLnBrk="1" hangingPunct="1">
              <a:lnSpc>
                <a:spcPct val="150000"/>
              </a:lnSpc>
            </a:pPr>
            <a:r>
              <a:rPr lang="en-US" altLang="zh-CN" sz="2000" dirty="0">
                <a:ea typeface="宋体" panose="02010600030101010101" pitchFamily="2" charset="-122"/>
              </a:rPr>
              <a:t>评估一个正在进行</a:t>
            </a:r>
            <a:r>
              <a:rPr lang="zh-CN" altLang="en-US" sz="2000" dirty="0">
                <a:ea typeface="宋体" panose="02010600030101010101" pitchFamily="2" charset="-122"/>
              </a:rPr>
              <a:t>中</a:t>
            </a:r>
            <a:r>
              <a:rPr lang="en-US" altLang="zh-CN" sz="2000" dirty="0">
                <a:ea typeface="宋体" panose="02010600030101010101" pitchFamily="2" charset="-122"/>
              </a:rPr>
              <a:t>的项目的</a:t>
            </a:r>
            <a:r>
              <a:rPr lang="en-US" altLang="zh-CN" sz="2000" dirty="0">
                <a:solidFill>
                  <a:schemeClr val="accent2"/>
                </a:solidFill>
                <a:ea typeface="宋体" panose="02010600030101010101" pitchFamily="2" charset="-122"/>
              </a:rPr>
              <a:t>状态</a:t>
            </a:r>
            <a:endParaRPr lang="en-US" altLang="zh-CN" sz="2000" dirty="0">
              <a:ea typeface="宋体" panose="02010600030101010101" pitchFamily="2" charset="-122"/>
            </a:endParaRPr>
          </a:p>
          <a:p>
            <a:pPr eaLnBrk="1" hangingPunct="1">
              <a:lnSpc>
                <a:spcPct val="150000"/>
              </a:lnSpc>
            </a:pPr>
            <a:r>
              <a:rPr lang="en-US" altLang="zh-CN" sz="2000" dirty="0">
                <a:ea typeface="宋体" panose="02010600030101010101" pitchFamily="2" charset="-122"/>
              </a:rPr>
              <a:t>跟踪潜在</a:t>
            </a:r>
            <a:r>
              <a:rPr lang="zh-CN" altLang="en-US" sz="2000" dirty="0">
                <a:ea typeface="宋体" panose="02010600030101010101" pitchFamily="2" charset="-122"/>
              </a:rPr>
              <a:t>的</a:t>
            </a:r>
            <a:r>
              <a:rPr lang="en-US" altLang="zh-CN" sz="2000" dirty="0">
                <a:solidFill>
                  <a:schemeClr val="accent2"/>
                </a:solidFill>
                <a:ea typeface="宋体" panose="02010600030101010101" pitchFamily="2" charset="-122"/>
              </a:rPr>
              <a:t>风险</a:t>
            </a:r>
            <a:endParaRPr lang="en-US" altLang="zh-CN" sz="2000" dirty="0">
              <a:ea typeface="宋体" panose="02010600030101010101" pitchFamily="2" charset="-122"/>
            </a:endParaRPr>
          </a:p>
          <a:p>
            <a:pPr eaLnBrk="1" hangingPunct="1">
              <a:lnSpc>
                <a:spcPct val="150000"/>
              </a:lnSpc>
            </a:pPr>
            <a:r>
              <a:rPr lang="zh-CN" altLang="en-US" sz="2000" dirty="0">
                <a:ea typeface="宋体" panose="02010600030101010101" pitchFamily="2" charset="-122"/>
                <a:sym typeface="Arial" panose="020B0604020202020204" pitchFamily="34" charset="0"/>
              </a:rPr>
              <a:t>在问题造成</a:t>
            </a:r>
            <a:r>
              <a:rPr lang="zh-CN" altLang="en-US" sz="2000" dirty="0">
                <a:solidFill>
                  <a:schemeClr val="accent2"/>
                </a:solidFill>
                <a:ea typeface="宋体" panose="02010600030101010101" pitchFamily="2" charset="-122"/>
                <a:sym typeface="Arial" panose="020B0604020202020204" pitchFamily="34" charset="0"/>
              </a:rPr>
              <a:t>不良影响</a:t>
            </a:r>
            <a:r>
              <a:rPr lang="zh-CN" altLang="en-US" sz="2000" dirty="0">
                <a:ea typeface="宋体" panose="02010600030101010101" pitchFamily="2" charset="-122"/>
                <a:sym typeface="Arial" panose="020B0604020202020204" pitchFamily="34" charset="0"/>
              </a:rPr>
              <a:t>之前发现它们</a:t>
            </a:r>
            <a:endParaRPr lang="zh-CN" altLang="en-US" sz="2000" dirty="0">
              <a:ea typeface="宋体" panose="02010600030101010101" pitchFamily="2" charset="-122"/>
              <a:sym typeface="Arial" panose="020B0604020202020204" pitchFamily="34" charset="0"/>
            </a:endParaRPr>
          </a:p>
          <a:p>
            <a:pPr eaLnBrk="1" hangingPunct="1">
              <a:lnSpc>
                <a:spcPct val="150000"/>
              </a:lnSpc>
            </a:pPr>
            <a:r>
              <a:rPr lang="en-US" altLang="zh-CN" sz="2000" dirty="0">
                <a:solidFill>
                  <a:schemeClr val="accent2"/>
                </a:solidFill>
                <a:ea typeface="宋体" panose="02010600030101010101" pitchFamily="2" charset="-122"/>
              </a:rPr>
              <a:t>调整</a:t>
            </a:r>
            <a:r>
              <a:rPr lang="en-US" altLang="zh-CN" sz="2000" dirty="0">
                <a:ea typeface="宋体" panose="02010600030101010101" pitchFamily="2" charset="-122"/>
              </a:rPr>
              <a:t>工作流程或任务</a:t>
            </a:r>
            <a:endParaRPr lang="en-US" altLang="zh-CN" sz="2000" dirty="0">
              <a:ea typeface="宋体" panose="02010600030101010101" pitchFamily="2" charset="-122"/>
            </a:endParaRPr>
          </a:p>
          <a:p>
            <a:pPr eaLnBrk="1" hangingPunct="1">
              <a:lnSpc>
                <a:spcPct val="150000"/>
              </a:lnSpc>
            </a:pPr>
            <a:r>
              <a:rPr lang="en-US" altLang="zh-CN" sz="2000" dirty="0">
                <a:solidFill>
                  <a:schemeClr val="accent2"/>
                </a:solidFill>
                <a:ea typeface="宋体" panose="02010600030101010101" pitchFamily="2" charset="-122"/>
              </a:rPr>
              <a:t>评估项目团队</a:t>
            </a:r>
            <a:r>
              <a:rPr lang="en-US" altLang="zh-CN" sz="2000" dirty="0">
                <a:ea typeface="宋体" panose="02010600030101010101" pitchFamily="2" charset="-122"/>
              </a:rPr>
              <a:t>控制软件工作产品质量的能力</a:t>
            </a:r>
            <a:endParaRPr lang="en-US" altLang="zh-CN" sz="2000" dirty="0">
              <a:ea typeface="宋体" panose="02010600030101010101" pitchFamily="2" charset="-122"/>
            </a:endParaRPr>
          </a:p>
          <a:p>
            <a:pPr eaLnBrk="1" hangingPunct="1">
              <a:lnSpc>
                <a:spcPct val="150000"/>
              </a:lnSpc>
            </a:pPr>
            <a:endParaRPr lang="en-US" altLang="zh-CN" sz="2000"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2"/>
          <p:cNvSpPr>
            <a:spLocks noGrp="1"/>
          </p:cNvSpPr>
          <p:nvPr>
            <p:ph type="title"/>
          </p:nvPr>
        </p:nvSpPr>
        <p:spPr/>
        <p:txBody>
          <a:bodyPr vert="horz" wrap="square" lIns="91440" tIns="45720" rIns="91440" bIns="45720" anchor="ctr"/>
          <a:p>
            <a:pPr eaLnBrk="1" hangingPunct="1"/>
            <a:r>
              <a:rPr lang="zh-CN" altLang="en-US" dirty="0">
                <a:latin typeface="Times New Roman" panose="02020603050405020304" pitchFamily="18" charset="0"/>
              </a:rPr>
              <a:t>     </a:t>
            </a:r>
            <a:r>
              <a:rPr lang="en-US" altLang="zh-CN" sz="3600" b="1" dirty="0">
                <a:latin typeface="Times New Roman" panose="02020603050405020304" pitchFamily="18" charset="0"/>
              </a:rPr>
              <a:t>McCall</a:t>
            </a:r>
            <a:r>
              <a:rPr lang="zh-CN" altLang="en-US" sz="3600" b="1" dirty="0">
                <a:latin typeface="宋体" panose="02010600030101010101" pitchFamily="2" charset="-122"/>
              </a:rPr>
              <a:t>的软件质量要素</a:t>
            </a:r>
            <a:endParaRPr lang="zh-CN" altLang="en-US" sz="3600" b="1" dirty="0">
              <a:latin typeface="Times New Roman" panose="02020603050405020304" pitchFamily="18" charset="0"/>
            </a:endParaRPr>
          </a:p>
        </p:txBody>
      </p:sp>
      <p:sp>
        <p:nvSpPr>
          <p:cNvPr id="110594" name="Rectangle 3"/>
          <p:cNvSpPr>
            <a:spLocks noGrp="1"/>
          </p:cNvSpPr>
          <p:nvPr>
            <p:ph idx="1"/>
          </p:nvPr>
        </p:nvSpPr>
        <p:spPr/>
        <p:txBody>
          <a:bodyPr vert="horz" wrap="square" lIns="91440" tIns="45720" rIns="91440" bIns="45720" anchor="t"/>
          <a:p>
            <a:pPr marL="15240" indent="-15240" algn="just" eaLnBrk="1" hangingPunct="1">
              <a:buClr>
                <a:schemeClr val="bg2"/>
              </a:buClr>
              <a:buSzPct val="75000"/>
              <a:buFont typeface="Wingdings" panose="05000000000000000000" pitchFamily="2" charset="2"/>
              <a:buNone/>
            </a:pPr>
            <a:r>
              <a:rPr lang="zh-CN" altLang="en-US" sz="2000" b="1" dirty="0">
                <a:latin typeface="宋体" panose="02010600030101010101" pitchFamily="2" charset="-122"/>
                <a:sym typeface="+mn-ea"/>
              </a:rPr>
              <a:t>软件质量要素直接影响软件开发过程各个阶段的产品质量，由于对软件质量理解的不断深化，软件质量要素不是一成不变的，</a:t>
            </a:r>
            <a:r>
              <a:rPr lang="en-US" altLang="zh-CN" sz="2000" b="1" dirty="0">
                <a:latin typeface="Times New Roman" panose="02020603050405020304" pitchFamily="18" charset="0"/>
                <a:sym typeface="+mn-ea"/>
              </a:rPr>
              <a:t>McCall</a:t>
            </a:r>
            <a:r>
              <a:rPr lang="zh-CN" altLang="en-US" sz="2000" b="1" dirty="0">
                <a:latin typeface="宋体" panose="02010600030101010101" pitchFamily="2" charset="-122"/>
                <a:sym typeface="+mn-ea"/>
              </a:rPr>
              <a:t>等人给出的软件质量要素共</a:t>
            </a:r>
            <a:r>
              <a:rPr lang="zh-CN" altLang="en-US" sz="2000" b="1" dirty="0">
                <a:solidFill>
                  <a:srgbClr val="FF0000"/>
                </a:solidFill>
                <a:latin typeface="Times New Roman" panose="02020603050405020304" pitchFamily="18" charset="0"/>
                <a:sym typeface="+mn-ea"/>
              </a:rPr>
              <a:t>11</a:t>
            </a:r>
            <a:r>
              <a:rPr lang="zh-CN" altLang="en-US" sz="2000" b="1" dirty="0">
                <a:latin typeface="宋体" panose="02010600030101010101" pitchFamily="2" charset="-122"/>
                <a:sym typeface="+mn-ea"/>
              </a:rPr>
              <a:t>个，分为三类。</a:t>
            </a:r>
            <a:endParaRPr lang="zh-CN" altLang="en-US" sz="2000" b="1" dirty="0">
              <a:latin typeface="宋体" panose="02010600030101010101" pitchFamily="2" charset="-122"/>
            </a:endParaRPr>
          </a:p>
          <a:p>
            <a:pPr algn="just" eaLnBrk="1" hangingPunct="1">
              <a:buClr>
                <a:schemeClr val="bg2"/>
              </a:buClr>
              <a:buSzPct val="75000"/>
              <a:buFont typeface="Wingdings" panose="05000000000000000000" pitchFamily="2" charset="2"/>
              <a:buNone/>
            </a:pPr>
            <a:r>
              <a:rPr lang="zh-CN" altLang="en-US" sz="2000" b="1" dirty="0">
                <a:solidFill>
                  <a:srgbClr val="0000FF"/>
                </a:solidFill>
                <a:latin typeface="宋体" panose="02010600030101010101" pitchFamily="2" charset="-122"/>
              </a:rPr>
              <a:t>软件的</a:t>
            </a:r>
            <a:r>
              <a:rPr lang="zh-CN" altLang="en-US" sz="2000" b="1" dirty="0">
                <a:solidFill>
                  <a:srgbClr val="FF0000"/>
                </a:solidFill>
                <a:latin typeface="宋体" panose="02010600030101010101" pitchFamily="2" charset="-122"/>
              </a:rPr>
              <a:t>运行</a:t>
            </a:r>
            <a:r>
              <a:rPr lang="zh-CN" altLang="en-US" sz="2000" b="1" dirty="0">
                <a:solidFill>
                  <a:srgbClr val="0000FF"/>
                </a:solidFill>
                <a:latin typeface="宋体" panose="02010600030101010101" pitchFamily="2" charset="-122"/>
              </a:rPr>
              <a:t>特征</a:t>
            </a:r>
            <a:r>
              <a:rPr lang="zh-CN" altLang="en-US" sz="2000" b="1" dirty="0">
                <a:latin typeface="宋体" panose="02010600030101010101" pitchFamily="2" charset="-122"/>
              </a:rPr>
              <a:t>  </a:t>
            </a:r>
            <a:endParaRPr lang="zh-CN" altLang="en-US" sz="2000" b="1" dirty="0">
              <a:latin typeface="宋体" panose="02010600030101010101" pitchFamily="2" charset="-122"/>
            </a:endParaRPr>
          </a:p>
          <a:p>
            <a:pPr algn="just" eaLnBrk="1" hangingPunct="1">
              <a:buClr>
                <a:schemeClr val="bg2"/>
              </a:buClr>
              <a:buSzPct val="75000"/>
              <a:buFont typeface="Wingdings" panose="05000000000000000000" pitchFamily="2" charset="2"/>
              <a:buNone/>
            </a:pPr>
            <a:r>
              <a:rPr lang="zh-CN" altLang="en-US" sz="2000" b="1" dirty="0">
                <a:latin typeface="宋体" panose="02010600030101010101" pitchFamily="2" charset="-122"/>
              </a:rPr>
              <a:t>  正确性 可靠性 有效性 完整性 可用性</a:t>
            </a:r>
            <a:endParaRPr lang="zh-CN" altLang="en-US" sz="2000" b="1" dirty="0">
              <a:latin typeface="宋体" panose="02010600030101010101" pitchFamily="2" charset="-122"/>
            </a:endParaRPr>
          </a:p>
          <a:p>
            <a:pPr algn="just" eaLnBrk="1" hangingPunct="1">
              <a:buClr>
                <a:schemeClr val="bg2"/>
              </a:buClr>
              <a:buSzPct val="75000"/>
              <a:buFont typeface="Wingdings" panose="05000000000000000000" pitchFamily="2" charset="2"/>
              <a:buNone/>
            </a:pPr>
            <a:r>
              <a:rPr lang="zh-CN" altLang="en-US" sz="2000" b="1" dirty="0">
                <a:solidFill>
                  <a:srgbClr val="0000FF"/>
                </a:solidFill>
                <a:latin typeface="宋体" panose="02010600030101010101" pitchFamily="2" charset="-122"/>
              </a:rPr>
              <a:t>软件承受</a:t>
            </a:r>
            <a:r>
              <a:rPr lang="zh-CN" altLang="en-US" sz="2000" b="1" dirty="0">
                <a:solidFill>
                  <a:srgbClr val="FF0000"/>
                </a:solidFill>
                <a:latin typeface="宋体" panose="02010600030101010101" pitchFamily="2" charset="-122"/>
              </a:rPr>
              <a:t>修改</a:t>
            </a:r>
            <a:r>
              <a:rPr lang="zh-CN" altLang="en-US" sz="2000" b="1" dirty="0">
                <a:solidFill>
                  <a:srgbClr val="0000FF"/>
                </a:solidFill>
                <a:latin typeface="宋体" panose="02010600030101010101" pitchFamily="2" charset="-122"/>
              </a:rPr>
              <a:t>的能力</a:t>
            </a:r>
            <a:endParaRPr lang="zh-CN" altLang="en-US" sz="2000" b="1" dirty="0">
              <a:solidFill>
                <a:srgbClr val="0000FF"/>
              </a:solidFill>
              <a:latin typeface="宋体" panose="02010600030101010101" pitchFamily="2" charset="-122"/>
            </a:endParaRPr>
          </a:p>
          <a:p>
            <a:pPr algn="just" eaLnBrk="1" hangingPunct="1">
              <a:buClr>
                <a:schemeClr val="bg2"/>
              </a:buClr>
              <a:buSzPct val="75000"/>
              <a:buFont typeface="Wingdings" panose="05000000000000000000" pitchFamily="2" charset="2"/>
              <a:buNone/>
            </a:pPr>
            <a:r>
              <a:rPr lang="zh-CN" altLang="en-US" sz="2000" b="1" dirty="0">
                <a:latin typeface="宋体" panose="02010600030101010101" pitchFamily="2" charset="-122"/>
              </a:rPr>
              <a:t>  可维护性  灵活性  可测试性</a:t>
            </a:r>
            <a:endParaRPr lang="zh-CN" altLang="en-US" sz="2000" b="1" dirty="0">
              <a:latin typeface="宋体" panose="02010600030101010101" pitchFamily="2" charset="-122"/>
            </a:endParaRPr>
          </a:p>
          <a:p>
            <a:pPr algn="just" eaLnBrk="1" hangingPunct="1">
              <a:buClr>
                <a:schemeClr val="bg2"/>
              </a:buClr>
              <a:buSzPct val="75000"/>
              <a:buFont typeface="Wingdings" panose="05000000000000000000" pitchFamily="2" charset="2"/>
              <a:buNone/>
            </a:pPr>
            <a:r>
              <a:rPr lang="zh-CN" altLang="en-US" sz="2000" b="1" dirty="0">
                <a:solidFill>
                  <a:srgbClr val="0000FF"/>
                </a:solidFill>
                <a:latin typeface="宋体" panose="02010600030101010101" pitchFamily="2" charset="-122"/>
              </a:rPr>
              <a:t>软件对新环境的</a:t>
            </a:r>
            <a:r>
              <a:rPr lang="zh-CN" altLang="en-US" sz="2000" b="1" dirty="0">
                <a:solidFill>
                  <a:srgbClr val="FF0000"/>
                </a:solidFill>
                <a:latin typeface="宋体" panose="02010600030101010101" pitchFamily="2" charset="-122"/>
              </a:rPr>
              <a:t>适应</a:t>
            </a:r>
            <a:r>
              <a:rPr lang="zh-CN" altLang="en-US" sz="2000" b="1" dirty="0">
                <a:solidFill>
                  <a:srgbClr val="0000FF"/>
                </a:solidFill>
                <a:latin typeface="宋体" panose="02010600030101010101" pitchFamily="2" charset="-122"/>
              </a:rPr>
              <a:t>程度</a:t>
            </a:r>
            <a:endParaRPr lang="zh-CN" altLang="en-US" sz="2000" b="1" dirty="0">
              <a:solidFill>
                <a:srgbClr val="0000FF"/>
              </a:solidFill>
              <a:latin typeface="宋体" panose="02010600030101010101" pitchFamily="2" charset="-122"/>
            </a:endParaRPr>
          </a:p>
          <a:p>
            <a:pPr algn="just" eaLnBrk="1" hangingPunct="1">
              <a:buClr>
                <a:schemeClr val="bg2"/>
              </a:buClr>
              <a:buSzPct val="75000"/>
              <a:buFont typeface="Wingdings" panose="05000000000000000000" pitchFamily="2" charset="2"/>
              <a:buNone/>
            </a:pPr>
            <a:r>
              <a:rPr lang="zh-CN" altLang="en-US" sz="2000" b="1" dirty="0">
                <a:latin typeface="宋体" panose="02010600030101010101" pitchFamily="2" charset="-122"/>
              </a:rPr>
              <a:t>  可移植性  可重用性  可互操性</a:t>
            </a:r>
            <a:r>
              <a:rPr lang="en-US" altLang="zh-CN" sz="2000" b="1" dirty="0"/>
              <a:t>   </a:t>
            </a:r>
            <a:endParaRPr lang="en-US" altLang="zh-CN" sz="2000" b="1" dirty="0"/>
          </a:p>
        </p:txBody>
      </p:sp>
      <p:sp>
        <p:nvSpPr>
          <p:cNvPr id="110595" name="Rectangle 4"/>
          <p:cNvSpPr/>
          <p:nvPr/>
        </p:nvSpPr>
        <p:spPr>
          <a:xfrm>
            <a:off x="4419600" y="1295400"/>
            <a:ext cx="4495800" cy="368300"/>
          </a:xfrm>
          <a:prstGeom prst="rect">
            <a:avLst/>
          </a:prstGeom>
          <a:noFill/>
          <a:ln w="9525">
            <a:noFill/>
          </a:ln>
        </p:spPr>
        <p:txBody>
          <a:bodyPr anchor="t">
            <a:spAutoFit/>
          </a:bodyPr>
          <a:p>
            <a:pPr>
              <a:spcBef>
                <a:spcPct val="50000"/>
              </a:spcBef>
              <a:buClr>
                <a:schemeClr val="folHlink"/>
              </a:buClr>
              <a:buSzPct val="60000"/>
            </a:pPr>
            <a:endParaRPr lang="zh-CN" altLang="en-US" sz="1800" dirty="0">
              <a:latin typeface="Tahoma" panose="020B0604030504040204" pitchFamily="34" charset="0"/>
            </a:endParaRPr>
          </a:p>
        </p:txBody>
      </p:sp>
      <p:pic>
        <p:nvPicPr>
          <p:cNvPr id="110596" name="Picture 7" descr="未命名"/>
          <p:cNvPicPr>
            <a:picLocks noGrp="1" noChangeAspect="1"/>
          </p:cNvPicPr>
          <p:nvPr>
            <p:ph type="clipArt" sz="half" idx="4294967295"/>
          </p:nvPr>
        </p:nvPicPr>
        <p:blipFill>
          <a:blip r:embed="rId1"/>
          <a:stretch>
            <a:fillRect/>
          </a:stretch>
        </p:blipFill>
        <p:spPr>
          <a:xfrm>
            <a:off x="5507355" y="2700020"/>
            <a:ext cx="3107690" cy="3790315"/>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2"/>
          <p:cNvSpPr>
            <a:spLocks noGrp="1"/>
          </p:cNvSpPr>
          <p:nvPr>
            <p:ph type="title"/>
          </p:nvPr>
        </p:nvSpPr>
        <p:spPr>
          <a:xfrm>
            <a:off x="395288" y="404813"/>
            <a:ext cx="8229600" cy="863600"/>
          </a:xfrm>
        </p:spPr>
        <p:txBody>
          <a:bodyPr vert="horz" wrap="square" lIns="91440" tIns="45720" rIns="91440" bIns="45720" anchor="ctr"/>
          <a:p>
            <a:pPr eaLnBrk="1" hangingPunct="1"/>
            <a:r>
              <a:rPr lang="zh-CN" altLang="en-US" sz="3600" b="1" dirty="0"/>
              <a:t>软件的属性</a:t>
            </a:r>
            <a:endParaRPr lang="zh-CN" altLang="en-US" sz="3600" b="1" dirty="0"/>
          </a:p>
        </p:txBody>
      </p:sp>
      <p:sp>
        <p:nvSpPr>
          <p:cNvPr id="111618" name="Rectangle 3"/>
          <p:cNvSpPr>
            <a:spLocks noGrp="1"/>
          </p:cNvSpPr>
          <p:nvPr>
            <p:ph idx="1"/>
          </p:nvPr>
        </p:nvSpPr>
        <p:spPr>
          <a:xfrm>
            <a:off x="323850" y="1178243"/>
            <a:ext cx="8496300" cy="4824412"/>
          </a:xfrm>
        </p:spPr>
        <p:txBody>
          <a:bodyPr vert="horz" wrap="square" lIns="91440" tIns="45720" rIns="91440" bIns="45720" anchor="t"/>
          <a:p>
            <a:pPr algn="just" eaLnBrk="1" hangingPunct="1">
              <a:lnSpc>
                <a:spcPct val="100000"/>
              </a:lnSpc>
              <a:spcBef>
                <a:spcPts val="0"/>
              </a:spcBef>
              <a:spcAft>
                <a:spcPts val="1000"/>
              </a:spcAft>
            </a:pPr>
            <a:r>
              <a:rPr lang="zh-CN" altLang="en-US" sz="2000" b="1" dirty="0">
                <a:solidFill>
                  <a:srgbClr val="FF0000"/>
                </a:solidFill>
                <a:latin typeface="宋体" panose="02010600030101010101" pitchFamily="2" charset="-122"/>
              </a:rPr>
              <a:t>正确性</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Correctness)</a:t>
            </a:r>
            <a:endParaRPr lang="en-US" altLang="zh-CN" sz="2000" b="1" dirty="0">
              <a:latin typeface="Times New Roman" panose="02020603050405020304" pitchFamily="18" charset="0"/>
            </a:endParaRPr>
          </a:p>
          <a:p>
            <a:pPr algn="just" eaLnBrk="1" hangingPunct="1">
              <a:lnSpc>
                <a:spcPct val="100000"/>
              </a:lnSpc>
              <a:spcBef>
                <a:spcPts val="0"/>
              </a:spcBef>
              <a:spcAft>
                <a:spcPts val="1000"/>
              </a:spcAft>
              <a:buNone/>
            </a:pPr>
            <a:r>
              <a:rPr lang="zh-CN" altLang="en-US" sz="2000" b="1" dirty="0">
                <a:latin typeface="宋体" panose="02010600030101010101" pitchFamily="2" charset="-122"/>
              </a:rPr>
              <a:t>		程序满足规格说明及完成用户目标的程度。</a:t>
            </a:r>
            <a:r>
              <a:rPr lang="zh-CN" altLang="en-US" sz="2000" b="1" dirty="0"/>
              <a:t> </a:t>
            </a:r>
            <a:endParaRPr lang="zh-CN" altLang="en-US" sz="2000" b="1" dirty="0">
              <a:latin typeface="Times New Roman" panose="02020603050405020304" pitchFamily="18" charset="0"/>
            </a:endParaRPr>
          </a:p>
          <a:p>
            <a:pPr algn="just" eaLnBrk="1" hangingPunct="1">
              <a:lnSpc>
                <a:spcPct val="100000"/>
              </a:lnSpc>
              <a:spcBef>
                <a:spcPts val="0"/>
              </a:spcBef>
              <a:spcAft>
                <a:spcPts val="1000"/>
              </a:spcAft>
            </a:pPr>
            <a:r>
              <a:rPr lang="zh-CN" altLang="en-US" sz="2000" b="1" dirty="0">
                <a:solidFill>
                  <a:srgbClr val="FF0000"/>
                </a:solidFill>
                <a:latin typeface="宋体" panose="02010600030101010101" pitchFamily="2" charset="-122"/>
              </a:rPr>
              <a:t>完整性</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Integrity)</a:t>
            </a:r>
            <a:endParaRPr lang="en-US" altLang="zh-CN" sz="2000" b="1" dirty="0">
              <a:latin typeface="Times New Roman" panose="02020603050405020304" pitchFamily="18" charset="0"/>
            </a:endParaRPr>
          </a:p>
          <a:p>
            <a:pPr algn="just" eaLnBrk="1" hangingPunct="1">
              <a:lnSpc>
                <a:spcPct val="100000"/>
              </a:lnSpc>
              <a:spcBef>
                <a:spcPts val="0"/>
              </a:spcBef>
              <a:spcAft>
                <a:spcPts val="1000"/>
              </a:spcAft>
              <a:buNone/>
            </a:pPr>
            <a:r>
              <a:rPr lang="zh-CN" altLang="en-US" sz="2000" b="1" dirty="0">
                <a:latin typeface="宋体" panose="02010600030101010101" pitchFamily="2" charset="-122"/>
              </a:rPr>
              <a:t>		控制未被授权人员访问程序和数据的程度。</a:t>
            </a:r>
            <a:endParaRPr lang="zh-CN" altLang="en-US" sz="2000" b="1" dirty="0">
              <a:latin typeface="Times New Roman" panose="02020603050405020304" pitchFamily="18" charset="0"/>
            </a:endParaRPr>
          </a:p>
          <a:p>
            <a:pPr algn="just" eaLnBrk="1" hangingPunct="1">
              <a:lnSpc>
                <a:spcPct val="100000"/>
              </a:lnSpc>
              <a:spcBef>
                <a:spcPts val="0"/>
              </a:spcBef>
              <a:spcAft>
                <a:spcPts val="1000"/>
              </a:spcAft>
            </a:pPr>
            <a:r>
              <a:rPr lang="zh-CN" altLang="en-US" sz="2000" b="1" dirty="0">
                <a:solidFill>
                  <a:srgbClr val="FF0000"/>
                </a:solidFill>
                <a:latin typeface="宋体" panose="02010600030101010101" pitchFamily="2" charset="-122"/>
              </a:rPr>
              <a:t>可用</a:t>
            </a:r>
            <a:r>
              <a:rPr lang="zh-CN" altLang="en-US" sz="2000" b="1" dirty="0">
                <a:latin typeface="宋体" panose="02010600030101010101" pitchFamily="2" charset="-122"/>
              </a:rPr>
              <a:t>性</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Usability)</a:t>
            </a:r>
            <a:endParaRPr lang="en-US" altLang="zh-CN" sz="2000" b="1" dirty="0">
              <a:latin typeface="Times New Roman" panose="02020603050405020304" pitchFamily="18" charset="0"/>
            </a:endParaRPr>
          </a:p>
          <a:p>
            <a:pPr marL="906145" indent="-906145" algn="just" eaLnBrk="1" hangingPunct="1">
              <a:lnSpc>
                <a:spcPct val="100000"/>
              </a:lnSpc>
              <a:spcBef>
                <a:spcPts val="0"/>
              </a:spcBef>
              <a:spcAft>
                <a:spcPts val="1000"/>
              </a:spcAft>
              <a:buNone/>
            </a:pPr>
            <a:r>
              <a:rPr lang="zh-CN" altLang="en-US" sz="2000" b="1" dirty="0">
                <a:latin typeface="宋体" panose="02010600030101010101" pitchFamily="2" charset="-122"/>
              </a:rPr>
              <a:t>		学习使用软件的难易程度。包括：操作软件、为软件准备输入 数据，解释软件输出结果。</a:t>
            </a:r>
            <a:endParaRPr lang="zh-CN" altLang="en-US" sz="2000" b="1" dirty="0">
              <a:latin typeface="宋体" panose="02010600030101010101" pitchFamily="2" charset="-122"/>
            </a:endParaRPr>
          </a:p>
          <a:p>
            <a:pPr algn="just" eaLnBrk="1" hangingPunct="1">
              <a:lnSpc>
                <a:spcPct val="100000"/>
              </a:lnSpc>
              <a:spcBef>
                <a:spcPts val="0"/>
              </a:spcBef>
              <a:spcAft>
                <a:spcPts val="1000"/>
              </a:spcAft>
            </a:pPr>
            <a:r>
              <a:rPr lang="zh-CN" altLang="en-US" sz="2000" b="1" dirty="0">
                <a:solidFill>
                  <a:srgbClr val="FF0000"/>
                </a:solidFill>
                <a:latin typeface="宋体" panose="02010600030101010101" pitchFamily="2" charset="-122"/>
              </a:rPr>
              <a:t>灵活性</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Flexibility)</a:t>
            </a:r>
            <a:endParaRPr lang="en-US" altLang="zh-CN" sz="2000" b="1" dirty="0">
              <a:latin typeface="Times New Roman" panose="02020603050405020304" pitchFamily="18" charset="0"/>
            </a:endParaRPr>
          </a:p>
          <a:p>
            <a:pPr algn="just" eaLnBrk="1" hangingPunct="1">
              <a:lnSpc>
                <a:spcPct val="100000"/>
              </a:lnSpc>
              <a:spcBef>
                <a:spcPts val="0"/>
              </a:spcBef>
              <a:spcAft>
                <a:spcPts val="1000"/>
              </a:spcAft>
              <a:buNone/>
            </a:pPr>
            <a:r>
              <a:rPr lang="en-US" altLang="zh-CN" sz="2000" b="1" dirty="0">
                <a:latin typeface="宋体" panose="02010600030101010101" pitchFamily="2" charset="-122"/>
              </a:rPr>
              <a:t>	     </a:t>
            </a:r>
            <a:r>
              <a:rPr lang="zh-CN" altLang="en-US" sz="2000" b="1" dirty="0">
                <a:latin typeface="宋体" panose="02010600030101010101" pitchFamily="2" charset="-122"/>
              </a:rPr>
              <a:t>改变一个操作程序所需的工作量。</a:t>
            </a:r>
            <a:endParaRPr lang="zh-CN" altLang="en-US" sz="2000" b="1" dirty="0">
              <a:latin typeface="Times New Roman" panose="02020603050405020304" pitchFamily="18" charset="0"/>
            </a:endParaRPr>
          </a:p>
          <a:p>
            <a:pPr algn="just" eaLnBrk="1" hangingPunct="1">
              <a:lnSpc>
                <a:spcPct val="100000"/>
              </a:lnSpc>
              <a:spcBef>
                <a:spcPts val="0"/>
              </a:spcBef>
              <a:spcAft>
                <a:spcPts val="1000"/>
              </a:spcAft>
            </a:pPr>
            <a:r>
              <a:rPr lang="zh-CN" altLang="en-US" sz="2000" b="1" dirty="0">
                <a:solidFill>
                  <a:srgbClr val="FF0000"/>
                </a:solidFill>
                <a:latin typeface="宋体" panose="02010600030101010101" pitchFamily="2" charset="-122"/>
              </a:rPr>
              <a:t>可测试性</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Testability)</a:t>
            </a:r>
            <a:endParaRPr lang="en-US" altLang="zh-CN" sz="2000" b="1" dirty="0">
              <a:latin typeface="Times New Roman" panose="02020603050405020304" pitchFamily="18" charset="0"/>
            </a:endParaRPr>
          </a:p>
          <a:p>
            <a:pPr algn="just" eaLnBrk="1" hangingPunct="1">
              <a:lnSpc>
                <a:spcPct val="100000"/>
              </a:lnSpc>
              <a:spcBef>
                <a:spcPts val="0"/>
              </a:spcBef>
              <a:spcAft>
                <a:spcPts val="1000"/>
              </a:spcAft>
              <a:buNone/>
            </a:pPr>
            <a:r>
              <a:rPr lang="en-US" altLang="zh-CN" sz="2000" b="1" dirty="0">
                <a:latin typeface="宋体" panose="02010600030101010101" pitchFamily="2" charset="-122"/>
              </a:rPr>
              <a:t>	     </a:t>
            </a:r>
            <a:r>
              <a:rPr lang="zh-CN" altLang="en-US" sz="2000" b="1" dirty="0">
                <a:latin typeface="宋体" panose="02010600030101010101" pitchFamily="2" charset="-122"/>
              </a:rPr>
              <a:t>测试程序使之具有预定功能所需的工作量。</a:t>
            </a:r>
            <a:endParaRPr lang="zh-CN" altLang="en-US" sz="2000" b="1" dirty="0">
              <a:latin typeface="Times New Roman" panose="02020603050405020304" pitchFamily="18" charset="0"/>
            </a:endParaRPr>
          </a:p>
          <a:p>
            <a:pPr algn="just" eaLnBrk="1" hangingPunct="1">
              <a:lnSpc>
                <a:spcPct val="100000"/>
              </a:lnSpc>
              <a:spcBef>
                <a:spcPts val="0"/>
              </a:spcBef>
              <a:spcAft>
                <a:spcPts val="1000"/>
              </a:spcAft>
            </a:pPr>
            <a:r>
              <a:rPr lang="zh-CN" altLang="en-US" sz="2000" b="1" dirty="0">
                <a:solidFill>
                  <a:srgbClr val="FF0000"/>
                </a:solidFill>
                <a:latin typeface="宋体" panose="02010600030101010101" pitchFamily="2" charset="-122"/>
              </a:rPr>
              <a:t>可互操性</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Interoperability)</a:t>
            </a:r>
            <a:endParaRPr lang="en-US" altLang="zh-CN" sz="2000" b="1" dirty="0">
              <a:latin typeface="Times New Roman" panose="02020603050405020304" pitchFamily="18" charset="0"/>
            </a:endParaRPr>
          </a:p>
          <a:p>
            <a:pPr algn="just" eaLnBrk="1" hangingPunct="1">
              <a:lnSpc>
                <a:spcPct val="100000"/>
              </a:lnSpc>
              <a:spcBef>
                <a:spcPts val="0"/>
              </a:spcBef>
              <a:spcAft>
                <a:spcPts val="1000"/>
              </a:spcAft>
              <a:buNone/>
            </a:pPr>
            <a:r>
              <a:rPr lang="en-US" altLang="zh-CN" sz="2000" b="1" dirty="0">
                <a:latin typeface="Times New Roman" panose="02020603050405020304" pitchFamily="18" charset="0"/>
              </a:rPr>
              <a:t>	        </a:t>
            </a:r>
            <a:r>
              <a:rPr lang="zh-CN" altLang="en-US" sz="2000" b="1" dirty="0">
                <a:latin typeface="宋体" panose="02010600030101010101" pitchFamily="2" charset="-122"/>
              </a:rPr>
              <a:t>两个或多个系统交换信息并相互使用已交换信息的能力。</a:t>
            </a:r>
            <a:endParaRPr lang="zh-CN" altLang="en-US" sz="2000" b="1" dirty="0">
              <a:latin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2"/>
          <p:cNvSpPr>
            <a:spLocks noGrp="1"/>
          </p:cNvSpPr>
          <p:nvPr>
            <p:ph type="title"/>
          </p:nvPr>
        </p:nvSpPr>
        <p:spPr>
          <a:xfrm>
            <a:off x="457200" y="457200"/>
            <a:ext cx="7570788" cy="955675"/>
          </a:xfrm>
        </p:spPr>
        <p:txBody>
          <a:bodyPr vert="horz" wrap="square" lIns="91440" tIns="45720" rIns="91440" bIns="45720" anchor="ctr"/>
          <a:p>
            <a:pPr eaLnBrk="1" hangingPunct="1"/>
            <a:r>
              <a:rPr lang="zh-CN" altLang="en-US" dirty="0">
                <a:latin typeface="宋体" panose="02010600030101010101" pitchFamily="2" charset="-122"/>
              </a:rPr>
              <a:t>  </a:t>
            </a:r>
            <a:r>
              <a:rPr lang="zh-CN" altLang="en-US" sz="3600" b="1" dirty="0">
                <a:latin typeface="宋体" panose="02010600030101010101" pitchFamily="2" charset="-122"/>
              </a:rPr>
              <a:t>软件质量要素之间的关系</a:t>
            </a:r>
            <a:endParaRPr lang="zh-CN" altLang="en-US" sz="3600" b="1" dirty="0">
              <a:latin typeface="宋体" panose="02010600030101010101" pitchFamily="2" charset="-122"/>
            </a:endParaRPr>
          </a:p>
        </p:txBody>
      </p:sp>
      <p:sp>
        <p:nvSpPr>
          <p:cNvPr id="112642" name="Rectangle 3"/>
          <p:cNvSpPr>
            <a:spLocks noGrp="1"/>
          </p:cNvSpPr>
          <p:nvPr>
            <p:ph idx="1"/>
          </p:nvPr>
        </p:nvSpPr>
        <p:spPr>
          <a:xfrm>
            <a:off x="496253" y="1628775"/>
            <a:ext cx="8280400" cy="4608513"/>
          </a:xfrm>
        </p:spPr>
        <p:txBody>
          <a:bodyPr vert="horz" wrap="square" lIns="91440" tIns="45720" rIns="91440" bIns="45720" anchor="t"/>
          <a:p>
            <a:pPr algn="just" eaLnBrk="1" hangingPunct="1"/>
            <a:r>
              <a:rPr lang="zh-CN" altLang="en-US" sz="2800" b="1" dirty="0">
                <a:latin typeface="宋体" panose="02010600030101010101" pitchFamily="2" charset="-122"/>
              </a:rPr>
              <a:t>软件质量要素之间有</a:t>
            </a:r>
            <a:r>
              <a:rPr lang="zh-CN" altLang="en-US" sz="2800" b="1" dirty="0">
                <a:solidFill>
                  <a:srgbClr val="0000FF"/>
                </a:solidFill>
                <a:latin typeface="宋体" panose="02010600030101010101" pitchFamily="2" charset="-122"/>
              </a:rPr>
              <a:t>正相关</a:t>
            </a:r>
            <a:r>
              <a:rPr lang="zh-CN" altLang="en-US" sz="2800" b="1" dirty="0">
                <a:latin typeface="宋体" panose="02010600030101010101" pitchFamily="2" charset="-122"/>
              </a:rPr>
              <a:t>，也有</a:t>
            </a:r>
            <a:r>
              <a:rPr lang="zh-CN" altLang="en-US" sz="2800" b="1" dirty="0">
                <a:solidFill>
                  <a:srgbClr val="0000FF"/>
                </a:solidFill>
                <a:latin typeface="宋体" panose="02010600030101010101" pitchFamily="2" charset="-122"/>
              </a:rPr>
              <a:t>负相关</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algn="just" eaLnBrk="1" hangingPunct="1"/>
            <a:r>
              <a:rPr lang="zh-CN" altLang="en-US" sz="2800" b="1" dirty="0">
                <a:latin typeface="宋体" panose="02010600030101010101" pitchFamily="2" charset="-122"/>
              </a:rPr>
              <a:t>而</a:t>
            </a:r>
            <a:r>
              <a:rPr lang="zh-CN" altLang="en-US" sz="2800" b="1" dirty="0">
                <a:solidFill>
                  <a:srgbClr val="FF0000"/>
                </a:solidFill>
                <a:latin typeface="宋体" panose="02010600030101010101" pitchFamily="2" charset="-122"/>
              </a:rPr>
              <a:t>有效性</a:t>
            </a:r>
            <a:r>
              <a:rPr lang="zh-CN" altLang="en-US" sz="2800" b="1" dirty="0">
                <a:latin typeface="宋体" panose="02010600030101010101" pitchFamily="2" charset="-122"/>
              </a:rPr>
              <a:t>是影响系统成败的关键要素。</a:t>
            </a:r>
            <a:endParaRPr lang="zh-CN" altLang="en-US" sz="2800" b="1" dirty="0">
              <a:latin typeface="宋体" panose="02010600030101010101" pitchFamily="2" charset="-122"/>
            </a:endParaRPr>
          </a:p>
          <a:p>
            <a:pPr algn="just" eaLnBrk="1" hangingPunct="1"/>
            <a:r>
              <a:rPr lang="zh-CN" altLang="en-US" sz="2800" b="1" dirty="0">
                <a:solidFill>
                  <a:srgbClr val="0000FF"/>
                </a:solidFill>
                <a:latin typeface="宋体" panose="02010600030101010101" pitchFamily="2" charset="-122"/>
              </a:rPr>
              <a:t>通用软件工具对</a:t>
            </a:r>
            <a:r>
              <a:rPr lang="zh-CN" altLang="en-US" sz="2800" b="1" dirty="0">
                <a:solidFill>
                  <a:srgbClr val="FF0000"/>
                </a:solidFill>
                <a:latin typeface="宋体" panose="02010600030101010101" pitchFamily="2" charset="-122"/>
              </a:rPr>
              <a:t>可维护性、可移植性、可重用性</a:t>
            </a:r>
            <a:r>
              <a:rPr lang="zh-CN" altLang="en-US" sz="2800" b="1" dirty="0">
                <a:solidFill>
                  <a:srgbClr val="0000FF"/>
                </a:solidFill>
                <a:latin typeface="宋体" panose="02010600030101010101" pitchFamily="2" charset="-122"/>
              </a:rPr>
              <a:t>应该给予更多的注意</a:t>
            </a:r>
            <a:endParaRPr lang="zh-CN" altLang="en-US" sz="2800" b="1" dirty="0">
              <a:solidFill>
                <a:srgbClr val="0000FF"/>
              </a:solidFill>
              <a:latin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p:cNvSpPr>
          <p:nvPr>
            <p:ph type="title"/>
          </p:nvPr>
        </p:nvSpPr>
        <p:spPr>
          <a:xfrm>
            <a:off x="457200" y="457200"/>
            <a:ext cx="8075613" cy="668338"/>
          </a:xfrm>
        </p:spPr>
        <p:txBody>
          <a:bodyPr vert="horz" wrap="square" lIns="91440" tIns="45720" rIns="91440" bIns="45720" anchor="ctr">
            <a:normAutofit fontScale="90000"/>
          </a:bodyPr>
          <a:p>
            <a:pPr eaLnBrk="1" hangingPunct="1"/>
            <a:r>
              <a:rPr lang="zh-CN" altLang="en-US" sz="3600" b="1" dirty="0">
                <a:latin typeface="宋体" panose="02010600030101010101" pitchFamily="2" charset="-122"/>
              </a:rPr>
              <a:t>表</a:t>
            </a:r>
            <a:r>
              <a:rPr lang="en-US" altLang="zh-CN" sz="3600" b="1" dirty="0">
                <a:latin typeface="Times New Roman" panose="02020603050405020304" pitchFamily="18" charset="0"/>
              </a:rPr>
              <a:t>3.8 </a:t>
            </a:r>
            <a:r>
              <a:rPr lang="zh-CN" altLang="en-US" sz="3600" b="1" dirty="0">
                <a:latin typeface="宋体" panose="02010600030101010101" pitchFamily="2" charset="-122"/>
              </a:rPr>
              <a:t>质量要素之间的关系</a:t>
            </a:r>
            <a:endParaRPr lang="zh-CN" altLang="en-US" sz="3600" b="1" dirty="0">
              <a:latin typeface="Times New Roman" panose="02020603050405020304" pitchFamily="18" charset="0"/>
            </a:endParaRPr>
          </a:p>
        </p:txBody>
      </p:sp>
      <p:sp>
        <p:nvSpPr>
          <p:cNvPr id="113666" name="Rectangle 3"/>
          <p:cNvSpPr>
            <a:spLocks noGrp="1"/>
          </p:cNvSpPr>
          <p:nvPr>
            <p:ph idx="1"/>
          </p:nvPr>
        </p:nvSpPr>
        <p:spPr>
          <a:xfrm>
            <a:off x="755650" y="1268413"/>
            <a:ext cx="7920038" cy="4968875"/>
          </a:xfrm>
        </p:spPr>
        <p:txBody>
          <a:bodyPr vert="horz" wrap="square" lIns="91440" tIns="45720" rIns="91440" bIns="45720" anchor="t"/>
          <a:p>
            <a:pPr algn="just" eaLnBrk="1" hangingPunct="1">
              <a:lnSpc>
                <a:spcPct val="90000"/>
              </a:lnSpc>
              <a:buNone/>
            </a:pPr>
            <a:r>
              <a:rPr lang="zh-CN" altLang="en-US" sz="1800" dirty="0">
                <a:latin typeface="宋体" panose="02010600030101010101" pitchFamily="2" charset="-122"/>
              </a:rPr>
              <a:t>  </a:t>
            </a:r>
            <a:r>
              <a:rPr lang="zh-CN" altLang="en-US" sz="1800" b="1" dirty="0">
                <a:latin typeface="宋体" panose="02010600030101010101" pitchFamily="2" charset="-122"/>
              </a:rPr>
              <a:t>要     正 可 有 完 可 可 可 灵 可 可 互</a:t>
            </a:r>
            <a:endParaRPr lang="zh-CN" altLang="en-US" sz="1800" b="1" dirty="0">
              <a:latin typeface="宋体" panose="02010600030101010101" pitchFamily="2" charset="-122"/>
            </a:endParaRPr>
          </a:p>
          <a:p>
            <a:pPr algn="just" eaLnBrk="1" hangingPunct="1">
              <a:lnSpc>
                <a:spcPct val="90000"/>
              </a:lnSpc>
              <a:buNone/>
            </a:pPr>
            <a:r>
              <a:rPr lang="zh-CN" altLang="en-US" sz="1800" b="1" dirty="0">
                <a:latin typeface="宋体" panose="02010600030101010101" pitchFamily="2" charset="-122"/>
              </a:rPr>
              <a:t>  素     确 靠 效 整 用 维 测 活 移 重 操</a:t>
            </a:r>
            <a:endParaRPr lang="zh-CN" altLang="en-US" sz="1800" b="1" dirty="0">
              <a:latin typeface="宋体" panose="02010600030101010101" pitchFamily="2" charset="-122"/>
            </a:endParaRPr>
          </a:p>
          <a:p>
            <a:pPr algn="just" eaLnBrk="1" hangingPunct="1">
              <a:lnSpc>
                <a:spcPct val="90000"/>
              </a:lnSpc>
              <a:buNone/>
            </a:pPr>
            <a:r>
              <a:rPr lang="zh-CN" altLang="en-US" sz="1800" b="1" dirty="0">
                <a:latin typeface="宋体" panose="02010600030101010101" pitchFamily="2" charset="-122"/>
              </a:rPr>
              <a:t>         性 性 性 性 性 护 试 性 植 用 作</a:t>
            </a:r>
            <a:endParaRPr lang="zh-CN" altLang="en-US" sz="1800" b="1" dirty="0">
              <a:latin typeface="宋体" panose="02010600030101010101" pitchFamily="2" charset="-122"/>
            </a:endParaRPr>
          </a:p>
          <a:p>
            <a:pPr algn="just" eaLnBrk="1" hangingPunct="1">
              <a:lnSpc>
                <a:spcPct val="90000"/>
              </a:lnSpc>
              <a:buNone/>
            </a:pPr>
            <a:r>
              <a:rPr lang="zh-CN" altLang="en-US" sz="1800" b="1" dirty="0">
                <a:latin typeface="宋体" panose="02010600030101010101" pitchFamily="2" charset="-122"/>
              </a:rPr>
              <a:t>正确性</a:t>
            </a:r>
            <a:endParaRPr lang="zh-CN" altLang="en-US" sz="1800" b="1" dirty="0">
              <a:latin typeface="Times New Roman" panose="02020603050405020304" pitchFamily="18" charset="0"/>
            </a:endParaRPr>
          </a:p>
          <a:p>
            <a:pPr algn="just" eaLnBrk="1" hangingPunct="1">
              <a:lnSpc>
                <a:spcPct val="90000"/>
              </a:lnSpc>
              <a:buNone/>
            </a:pPr>
            <a:r>
              <a:rPr lang="zh-CN" altLang="en-US" sz="1800" b="1" dirty="0">
                <a:latin typeface="宋体" panose="02010600030101010101" pitchFamily="2" charset="-122"/>
              </a:rPr>
              <a:t>可靠性    △</a:t>
            </a:r>
            <a:endParaRPr lang="zh-CN" altLang="en-US" sz="1800" b="1" dirty="0">
              <a:latin typeface="Times New Roman" panose="02020603050405020304" pitchFamily="18" charset="0"/>
            </a:endParaRPr>
          </a:p>
          <a:p>
            <a:pPr algn="just" eaLnBrk="1" hangingPunct="1">
              <a:lnSpc>
                <a:spcPct val="90000"/>
              </a:lnSpc>
              <a:buNone/>
            </a:pPr>
            <a:r>
              <a:rPr lang="zh-CN" altLang="en-US" sz="1800" b="1" dirty="0">
                <a:latin typeface="宋体" panose="02010600030101010101" pitchFamily="2" charset="-122"/>
              </a:rPr>
              <a:t>有效性         </a:t>
            </a:r>
            <a:endParaRPr lang="zh-CN" altLang="en-US" sz="1800" b="1" dirty="0">
              <a:latin typeface="Times New Roman" panose="02020603050405020304" pitchFamily="18" charset="0"/>
            </a:endParaRPr>
          </a:p>
          <a:p>
            <a:pPr algn="just" eaLnBrk="1" hangingPunct="1">
              <a:lnSpc>
                <a:spcPct val="90000"/>
              </a:lnSpc>
              <a:buNone/>
            </a:pPr>
            <a:r>
              <a:rPr lang="zh-CN" altLang="en-US" sz="1800" b="1" dirty="0">
                <a:latin typeface="宋体" panose="02010600030101010101" pitchFamily="2" charset="-122"/>
              </a:rPr>
              <a:t>完整性       -</a:t>
            </a:r>
            <a:endParaRPr lang="zh-CN" altLang="en-US" sz="1800" b="1" dirty="0">
              <a:latin typeface="Times New Roman" panose="02020603050405020304" pitchFamily="18" charset="0"/>
            </a:endParaRPr>
          </a:p>
          <a:p>
            <a:pPr algn="just" eaLnBrk="1" hangingPunct="1">
              <a:lnSpc>
                <a:spcPct val="90000"/>
              </a:lnSpc>
              <a:buNone/>
            </a:pPr>
            <a:r>
              <a:rPr lang="zh-CN" altLang="en-US" sz="1800" b="1" dirty="0">
                <a:latin typeface="宋体" panose="02010600030101010101" pitchFamily="2" charset="-122"/>
              </a:rPr>
              <a:t>可用性    △ △ -  △</a:t>
            </a:r>
            <a:endParaRPr lang="zh-CN" altLang="en-US" sz="1800" b="1" dirty="0">
              <a:latin typeface="Times New Roman" panose="02020603050405020304" pitchFamily="18" charset="0"/>
            </a:endParaRPr>
          </a:p>
          <a:p>
            <a:pPr algn="just" eaLnBrk="1" hangingPunct="1">
              <a:lnSpc>
                <a:spcPct val="90000"/>
              </a:lnSpc>
              <a:buNone/>
            </a:pPr>
            <a:r>
              <a:rPr lang="zh-CN" altLang="en-US" sz="1800" b="1" dirty="0">
                <a:latin typeface="宋体" panose="02010600030101010101" pitchFamily="2" charset="-122"/>
              </a:rPr>
              <a:t>可维护性  △ △ -     △</a:t>
            </a:r>
            <a:endParaRPr lang="zh-CN" altLang="en-US" sz="1800" b="1" dirty="0">
              <a:latin typeface="Times New Roman" panose="02020603050405020304" pitchFamily="18" charset="0"/>
            </a:endParaRPr>
          </a:p>
          <a:p>
            <a:pPr algn="just" eaLnBrk="1" hangingPunct="1">
              <a:lnSpc>
                <a:spcPct val="90000"/>
              </a:lnSpc>
              <a:buNone/>
            </a:pPr>
            <a:r>
              <a:rPr lang="zh-CN" altLang="en-US" sz="1800" b="1" dirty="0">
                <a:latin typeface="宋体" panose="02010600030101010101" pitchFamily="2" charset="-122"/>
              </a:rPr>
              <a:t>可测试性  △ △ -     △ △</a:t>
            </a:r>
            <a:endParaRPr lang="zh-CN" altLang="en-US" sz="1800" b="1" dirty="0">
              <a:latin typeface="Times New Roman" panose="02020603050405020304" pitchFamily="18" charset="0"/>
            </a:endParaRPr>
          </a:p>
          <a:p>
            <a:pPr algn="just" eaLnBrk="1" hangingPunct="1">
              <a:lnSpc>
                <a:spcPct val="90000"/>
              </a:lnSpc>
              <a:buNone/>
            </a:pPr>
            <a:r>
              <a:rPr lang="zh-CN" altLang="en-US" sz="1800" b="1" dirty="0">
                <a:latin typeface="宋体" panose="02010600030101010101" pitchFamily="2" charset="-122"/>
              </a:rPr>
              <a:t>灵活性    △ △ - -   △ △ △</a:t>
            </a:r>
            <a:endParaRPr lang="zh-CN" altLang="en-US" sz="1800" b="1" dirty="0">
              <a:latin typeface="Times New Roman" panose="02020603050405020304" pitchFamily="18" charset="0"/>
            </a:endParaRPr>
          </a:p>
          <a:p>
            <a:pPr algn="just" eaLnBrk="1" hangingPunct="1">
              <a:lnSpc>
                <a:spcPct val="90000"/>
              </a:lnSpc>
              <a:buNone/>
            </a:pPr>
            <a:r>
              <a:rPr lang="zh-CN" altLang="en-US" sz="1800" b="1" dirty="0">
                <a:latin typeface="宋体" panose="02010600030101010101" pitchFamily="2" charset="-122"/>
              </a:rPr>
              <a:t>可移植性      -        △ △</a:t>
            </a:r>
            <a:endParaRPr lang="zh-CN" altLang="en-US" sz="1800" b="1" dirty="0">
              <a:latin typeface="Times New Roman" panose="02020603050405020304" pitchFamily="18" charset="0"/>
            </a:endParaRPr>
          </a:p>
          <a:p>
            <a:pPr algn="just" eaLnBrk="1" hangingPunct="1">
              <a:lnSpc>
                <a:spcPct val="90000"/>
              </a:lnSpc>
              <a:buNone/>
            </a:pPr>
            <a:r>
              <a:rPr lang="zh-CN" altLang="en-US" sz="1800" b="1" dirty="0">
                <a:latin typeface="宋体" panose="02010600030101010101" pitchFamily="2" charset="-122"/>
              </a:rPr>
              <a:t>可重用性      - - -      △ △ △ △</a:t>
            </a:r>
            <a:endParaRPr lang="zh-CN" altLang="en-US" sz="1800" b="1" dirty="0">
              <a:latin typeface="Times New Roman" panose="02020603050405020304" pitchFamily="18" charset="0"/>
            </a:endParaRPr>
          </a:p>
          <a:p>
            <a:pPr algn="just" eaLnBrk="1" hangingPunct="1">
              <a:lnSpc>
                <a:spcPct val="90000"/>
              </a:lnSpc>
              <a:buNone/>
            </a:pPr>
            <a:r>
              <a:rPr lang="zh-CN" altLang="en-US" sz="1800" b="1" dirty="0">
                <a:latin typeface="宋体" panose="02010600030101010101" pitchFamily="2" charset="-122"/>
              </a:rPr>
              <a:t>互操作性        - -               △</a:t>
            </a:r>
            <a:endParaRPr lang="zh-CN" altLang="en-US" sz="1800" b="1" dirty="0">
              <a:latin typeface="Times New Roman" panose="02020603050405020304" pitchFamily="18" charset="0"/>
            </a:endParaRPr>
          </a:p>
          <a:p>
            <a:pPr eaLnBrk="1" hangingPunct="1">
              <a:lnSpc>
                <a:spcPct val="90000"/>
              </a:lnSpc>
              <a:buNone/>
            </a:pPr>
            <a:endParaRPr lang="zh-CN" altLang="en-US" sz="1800" b="1" dirty="0">
              <a:latin typeface="Times New Roman" panose="02020603050405020304" pitchFamily="18" charset="0"/>
            </a:endParaRPr>
          </a:p>
        </p:txBody>
      </p:sp>
      <p:sp>
        <p:nvSpPr>
          <p:cNvPr id="112642" name="Rectangle 3"/>
          <p:cNvSpPr>
            <a:spLocks noGrp="1"/>
          </p:cNvSpPr>
          <p:nvPr/>
        </p:nvSpPr>
        <p:spPr>
          <a:xfrm>
            <a:off x="3978910" y="2886710"/>
            <a:ext cx="4897120" cy="1437005"/>
          </a:xfrm>
          <a:prstGeom prst="rect">
            <a:avLst/>
          </a:prstGeom>
          <a:solidFill>
            <a:schemeClr val="bg2">
              <a:lumMod val="85000"/>
            </a:schemeClr>
          </a:solidFill>
          <a:ln w="28575" cmpd="sng">
            <a:solidFill>
              <a:schemeClr val="accent1">
                <a:shade val="50000"/>
              </a:schemeClr>
            </a:solidFill>
            <a:prstDash val="solid"/>
          </a:ln>
        </p:spPr>
        <p:txBody>
          <a:bodyPr vert="horz" wrap="square" lIns="91440" tIns="45720" rIns="91440" bIns="45720" numCol="1" anchor="t" anchorCtr="0" compatLnSpc="1"/>
          <a:lst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eaLnBrk="1" hangingPunct="1"/>
            <a:r>
              <a:rPr lang="zh-CN" altLang="en-US" sz="1400" b="1" dirty="0">
                <a:latin typeface="宋体" panose="02010600030101010101" pitchFamily="2" charset="-122"/>
              </a:rPr>
              <a:t>软件质量要素之间有</a:t>
            </a:r>
            <a:r>
              <a:rPr lang="zh-CN" altLang="en-US" sz="1400" b="1" dirty="0">
                <a:solidFill>
                  <a:srgbClr val="0000FF"/>
                </a:solidFill>
                <a:latin typeface="宋体" panose="02010600030101010101" pitchFamily="2" charset="-122"/>
              </a:rPr>
              <a:t>正相关</a:t>
            </a:r>
            <a:r>
              <a:rPr lang="zh-CN" altLang="en-US" sz="1400" b="1" dirty="0">
                <a:latin typeface="宋体" panose="02010600030101010101" pitchFamily="2" charset="-122"/>
              </a:rPr>
              <a:t>，也有</a:t>
            </a:r>
            <a:r>
              <a:rPr lang="zh-CN" altLang="en-US" sz="1400" b="1" dirty="0">
                <a:solidFill>
                  <a:srgbClr val="0000FF"/>
                </a:solidFill>
                <a:latin typeface="宋体" panose="02010600030101010101" pitchFamily="2" charset="-122"/>
              </a:rPr>
              <a:t>负相关</a:t>
            </a:r>
            <a:r>
              <a:rPr lang="zh-CN" altLang="en-US" sz="1400" b="1" dirty="0">
                <a:latin typeface="宋体" panose="02010600030101010101" pitchFamily="2" charset="-122"/>
              </a:rPr>
              <a:t>。</a:t>
            </a:r>
            <a:endParaRPr lang="zh-CN" altLang="en-US" sz="1400" b="1" dirty="0">
              <a:latin typeface="宋体" panose="02010600030101010101" pitchFamily="2" charset="-122"/>
            </a:endParaRPr>
          </a:p>
          <a:p>
            <a:pPr algn="just" eaLnBrk="1" hangingPunct="1"/>
            <a:r>
              <a:rPr lang="zh-CN" altLang="en-US" sz="1400" b="1" dirty="0">
                <a:latin typeface="宋体" panose="02010600030101010101" pitchFamily="2" charset="-122"/>
              </a:rPr>
              <a:t>而</a:t>
            </a:r>
            <a:r>
              <a:rPr lang="zh-CN" altLang="en-US" sz="1400" b="1" dirty="0">
                <a:solidFill>
                  <a:srgbClr val="FF0000"/>
                </a:solidFill>
                <a:latin typeface="宋体" panose="02010600030101010101" pitchFamily="2" charset="-122"/>
              </a:rPr>
              <a:t>有效性</a:t>
            </a:r>
            <a:r>
              <a:rPr lang="zh-CN" altLang="en-US" sz="1400" b="1" dirty="0">
                <a:latin typeface="宋体" panose="02010600030101010101" pitchFamily="2" charset="-122"/>
              </a:rPr>
              <a:t>是影响系统成败的关键要素。</a:t>
            </a:r>
            <a:endParaRPr lang="zh-CN" altLang="en-US" sz="1400" b="1" dirty="0">
              <a:latin typeface="宋体" panose="02010600030101010101" pitchFamily="2" charset="-122"/>
            </a:endParaRPr>
          </a:p>
          <a:p>
            <a:pPr algn="just" eaLnBrk="1" hangingPunct="1"/>
            <a:r>
              <a:rPr lang="zh-CN" altLang="en-US" sz="1400" b="1" dirty="0">
                <a:solidFill>
                  <a:srgbClr val="0000FF"/>
                </a:solidFill>
                <a:latin typeface="宋体" panose="02010600030101010101" pitchFamily="2" charset="-122"/>
              </a:rPr>
              <a:t>通用软件工具对</a:t>
            </a:r>
            <a:r>
              <a:rPr lang="zh-CN" altLang="en-US" sz="1400" b="1" dirty="0">
                <a:solidFill>
                  <a:srgbClr val="FF0000"/>
                </a:solidFill>
                <a:latin typeface="宋体" panose="02010600030101010101" pitchFamily="2" charset="-122"/>
              </a:rPr>
              <a:t>可维护性、可移植性、可重用性</a:t>
            </a:r>
            <a:r>
              <a:rPr lang="zh-CN" altLang="en-US" sz="1400" b="1" dirty="0">
                <a:solidFill>
                  <a:srgbClr val="0000FF"/>
                </a:solidFill>
                <a:latin typeface="宋体" panose="02010600030101010101" pitchFamily="2" charset="-122"/>
              </a:rPr>
              <a:t>应该给予更多的注意</a:t>
            </a:r>
            <a:endParaRPr lang="zh-CN" altLang="en-US" sz="1400" b="1" dirty="0">
              <a:solidFill>
                <a:srgbClr val="0000FF"/>
              </a:solidFill>
              <a:latin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2"/>
          <p:cNvSpPr>
            <a:spLocks noGrp="1"/>
          </p:cNvSpPr>
          <p:nvPr>
            <p:ph type="title"/>
          </p:nvPr>
        </p:nvSpPr>
        <p:spPr>
          <a:xfrm>
            <a:off x="468313" y="692150"/>
            <a:ext cx="8229600" cy="595313"/>
          </a:xfrm>
        </p:spPr>
        <p:txBody>
          <a:bodyPr vert="horz" wrap="square" lIns="91440" tIns="45720" rIns="91440" bIns="45720" anchor="ctr">
            <a:normAutofit fontScale="90000"/>
          </a:bodyPr>
          <a:p>
            <a:pPr eaLnBrk="1" hangingPunct="1"/>
            <a:r>
              <a:rPr lang="zh-CN" altLang="en-US" sz="4000" dirty="0">
                <a:latin typeface="Times New Roman" panose="02020603050405020304" pitchFamily="18" charset="0"/>
              </a:rPr>
              <a:t>  </a:t>
            </a:r>
            <a:r>
              <a:rPr lang="en-US" altLang="zh-CN" sz="3600" b="1" dirty="0">
                <a:latin typeface="Times New Roman" panose="02020603050405020304" pitchFamily="18" charset="0"/>
              </a:rPr>
              <a:t>McCall</a:t>
            </a:r>
            <a:r>
              <a:rPr lang="zh-CN" altLang="en-US" sz="3600" b="1" dirty="0">
                <a:latin typeface="宋体" panose="02010600030101010101" pitchFamily="2" charset="-122"/>
              </a:rPr>
              <a:t>软件质量要素评价准则</a:t>
            </a:r>
            <a:endParaRPr lang="zh-CN" altLang="en-US" sz="3600" b="1" dirty="0">
              <a:latin typeface="宋体" panose="02010600030101010101" pitchFamily="2" charset="-122"/>
            </a:endParaRPr>
          </a:p>
        </p:txBody>
      </p:sp>
      <p:sp>
        <p:nvSpPr>
          <p:cNvPr id="115714" name="Rectangle 3"/>
          <p:cNvSpPr>
            <a:spLocks noGrp="1"/>
          </p:cNvSpPr>
          <p:nvPr>
            <p:ph idx="1"/>
          </p:nvPr>
        </p:nvSpPr>
        <p:spPr>
          <a:xfrm>
            <a:off x="989330" y="1734185"/>
            <a:ext cx="3378835" cy="4319270"/>
          </a:xfrm>
        </p:spPr>
        <p:txBody>
          <a:bodyPr vert="horz" wrap="square" lIns="91440" tIns="45720" rIns="91440" bIns="45720" anchor="t"/>
          <a:p>
            <a:pPr algn="just" eaLnBrk="1" hangingPunct="1">
              <a:lnSpc>
                <a:spcPct val="80000"/>
              </a:lnSpc>
              <a:buNone/>
            </a:pPr>
            <a:r>
              <a:rPr lang="zh-CN" altLang="en-US" sz="2000" b="1" dirty="0">
                <a:latin typeface="宋体" panose="02010600030101010101" pitchFamily="2" charset="-122"/>
              </a:rPr>
              <a:t>可审查性</a:t>
            </a:r>
            <a:r>
              <a:rPr lang="en-US" altLang="zh-CN" sz="2000" b="1" dirty="0">
                <a:latin typeface="Times New Roman" panose="02020603050405020304" pitchFamily="18" charset="0"/>
              </a:rPr>
              <a:t>	</a:t>
            </a:r>
            <a:r>
              <a:rPr lang="zh-CN" altLang="en-US" sz="2000" b="1" dirty="0">
                <a:latin typeface="宋体" panose="02010600030101010101" pitchFamily="2" charset="-122"/>
              </a:rPr>
              <a:t>准确性</a:t>
            </a:r>
            <a:endParaRPr lang="en-US" altLang="zh-CN" sz="2000" b="1" dirty="0">
              <a:latin typeface="Times New Roman" panose="02020603050405020304" pitchFamily="18" charset="0"/>
            </a:endParaRPr>
          </a:p>
          <a:p>
            <a:pPr algn="just" eaLnBrk="1" hangingPunct="1">
              <a:lnSpc>
                <a:spcPct val="80000"/>
              </a:lnSpc>
              <a:buNone/>
            </a:pPr>
            <a:r>
              <a:rPr lang="en-US" altLang="zh-CN" sz="2000" b="1" dirty="0">
                <a:latin typeface="Times New Roman" panose="02020603050405020304" pitchFamily="18" charset="0"/>
              </a:rPr>
              <a:t> </a:t>
            </a:r>
            <a:r>
              <a:rPr lang="zh-CN" altLang="en-US" sz="2000" b="1" dirty="0">
                <a:latin typeface="宋体" panose="02010600030101010101" pitchFamily="2" charset="-122"/>
              </a:rPr>
              <a:t>通信通用性	完全性</a:t>
            </a:r>
            <a:endParaRPr lang="zh-CN" altLang="en-US" sz="2000" b="1" dirty="0">
              <a:latin typeface="宋体" panose="02010600030101010101" pitchFamily="2" charset="-122"/>
            </a:endParaRPr>
          </a:p>
          <a:p>
            <a:pPr algn="just" eaLnBrk="1" hangingPunct="1">
              <a:lnSpc>
                <a:spcPct val="80000"/>
              </a:lnSpc>
              <a:buNone/>
            </a:pPr>
            <a:r>
              <a:rPr lang="zh-CN" altLang="en-US" sz="2000" b="1" dirty="0">
                <a:latin typeface="宋体" panose="02010600030101010101" pitchFamily="2" charset="-122"/>
              </a:rPr>
              <a:t>简明性</a:t>
            </a:r>
            <a:r>
              <a:rPr lang="en-US" altLang="zh-CN" sz="2000" b="1" dirty="0">
                <a:latin typeface="Times New Roman" panose="02020603050405020304" pitchFamily="18" charset="0"/>
              </a:rPr>
              <a:t>		</a:t>
            </a:r>
            <a:r>
              <a:rPr lang="zh-CN" altLang="en-US" sz="2000" b="1" dirty="0">
                <a:latin typeface="宋体" panose="02010600030101010101" pitchFamily="2" charset="-122"/>
              </a:rPr>
              <a:t>一致性</a:t>
            </a:r>
            <a:endParaRPr lang="zh-CN" altLang="en-US" sz="2000" b="1" dirty="0">
              <a:latin typeface="宋体" panose="02010600030101010101" pitchFamily="2" charset="-122"/>
            </a:endParaRPr>
          </a:p>
          <a:p>
            <a:pPr algn="just" eaLnBrk="1" hangingPunct="1">
              <a:lnSpc>
                <a:spcPct val="80000"/>
              </a:lnSpc>
              <a:buNone/>
            </a:pPr>
            <a:r>
              <a:rPr lang="zh-CN" altLang="en-US" sz="2000" b="1" dirty="0">
                <a:latin typeface="宋体" panose="02010600030101010101" pitchFamily="2" charset="-122"/>
              </a:rPr>
              <a:t>数据通用性</a:t>
            </a:r>
            <a:r>
              <a:rPr lang="en-US" altLang="zh-CN" sz="2000" b="1" dirty="0">
                <a:latin typeface="Times New Roman" panose="02020603050405020304" pitchFamily="18" charset="0"/>
              </a:rPr>
              <a:t>	</a:t>
            </a:r>
            <a:r>
              <a:rPr lang="zh-CN" altLang="en-US" sz="2000" b="1" dirty="0">
                <a:latin typeface="宋体" panose="02010600030101010101" pitchFamily="2" charset="-122"/>
              </a:rPr>
              <a:t>容错性</a:t>
            </a:r>
            <a:endParaRPr lang="zh-CN" altLang="en-US" sz="2000" b="1" dirty="0">
              <a:latin typeface="宋体" panose="02010600030101010101" pitchFamily="2" charset="-122"/>
            </a:endParaRPr>
          </a:p>
          <a:p>
            <a:pPr algn="just" eaLnBrk="1" hangingPunct="1">
              <a:lnSpc>
                <a:spcPct val="80000"/>
              </a:lnSpc>
              <a:buNone/>
            </a:pPr>
            <a:r>
              <a:rPr lang="zh-CN" altLang="en-US" sz="2000" b="1" dirty="0">
                <a:latin typeface="宋体" panose="02010600030101010101" pitchFamily="2" charset="-122"/>
              </a:rPr>
              <a:t>执行效率</a:t>
            </a:r>
            <a:r>
              <a:rPr lang="en-US" altLang="zh-CN" sz="2000" b="1" dirty="0">
                <a:latin typeface="Times New Roman" panose="02020603050405020304" pitchFamily="18" charset="0"/>
              </a:rPr>
              <a:t>	</a:t>
            </a:r>
            <a:r>
              <a:rPr lang="zh-CN" altLang="en-US" sz="2000" b="1" dirty="0">
                <a:latin typeface="宋体" panose="02010600030101010101" pitchFamily="2" charset="-122"/>
              </a:rPr>
              <a:t>可扩充性</a:t>
            </a:r>
            <a:endParaRPr lang="zh-CN" altLang="en-US" sz="2000" b="1" dirty="0">
              <a:latin typeface="宋体" panose="02010600030101010101" pitchFamily="2" charset="-122"/>
            </a:endParaRPr>
          </a:p>
          <a:p>
            <a:pPr algn="just" eaLnBrk="1" hangingPunct="1">
              <a:lnSpc>
                <a:spcPct val="80000"/>
              </a:lnSpc>
              <a:buNone/>
            </a:pPr>
            <a:r>
              <a:rPr lang="zh-CN" altLang="en-US" sz="2000" b="1" dirty="0">
                <a:latin typeface="宋体" panose="02010600030101010101" pitchFamily="2" charset="-122"/>
              </a:rPr>
              <a:t>通用性</a:t>
            </a:r>
            <a:r>
              <a:rPr lang="en-US" altLang="zh-CN" sz="2000" b="1" dirty="0">
                <a:latin typeface="Times New Roman" panose="02020603050405020304" pitchFamily="18" charset="0"/>
              </a:rPr>
              <a:t>		</a:t>
            </a:r>
            <a:r>
              <a:rPr lang="zh-CN" altLang="en-US" sz="2000" b="1" dirty="0">
                <a:latin typeface="宋体" panose="02010600030101010101" pitchFamily="2" charset="-122"/>
              </a:rPr>
              <a:t>硬件独立性</a:t>
            </a:r>
            <a:endParaRPr lang="zh-CN" altLang="en-US" sz="2000" b="1" dirty="0">
              <a:latin typeface="宋体" panose="02010600030101010101" pitchFamily="2" charset="-122"/>
            </a:endParaRPr>
          </a:p>
          <a:p>
            <a:pPr algn="just" eaLnBrk="1" hangingPunct="1">
              <a:lnSpc>
                <a:spcPct val="80000"/>
              </a:lnSpc>
              <a:buNone/>
            </a:pPr>
            <a:r>
              <a:rPr lang="zh-CN" altLang="en-US" sz="2000" b="1" dirty="0">
                <a:latin typeface="宋体" panose="02010600030101010101" pitchFamily="2" charset="-122"/>
              </a:rPr>
              <a:t>检测性</a:t>
            </a:r>
            <a:r>
              <a:rPr lang="en-US" altLang="zh-CN" sz="2000" b="1" dirty="0">
                <a:latin typeface="Times New Roman" panose="02020603050405020304" pitchFamily="18" charset="0"/>
              </a:rPr>
              <a:t>		</a:t>
            </a:r>
            <a:r>
              <a:rPr lang="zh-CN" altLang="en-US" sz="2000" b="1" dirty="0">
                <a:latin typeface="宋体" panose="02010600030101010101" pitchFamily="2" charset="-122"/>
              </a:rPr>
              <a:t>模块化</a:t>
            </a:r>
            <a:endParaRPr lang="zh-CN" altLang="en-US" sz="2000" b="1" dirty="0">
              <a:latin typeface="宋体" panose="02010600030101010101" pitchFamily="2" charset="-122"/>
            </a:endParaRPr>
          </a:p>
          <a:p>
            <a:pPr algn="just" eaLnBrk="1" hangingPunct="1">
              <a:lnSpc>
                <a:spcPct val="80000"/>
              </a:lnSpc>
              <a:buNone/>
            </a:pPr>
            <a:r>
              <a:rPr lang="zh-CN" altLang="en-US" sz="2000" b="1" dirty="0">
                <a:latin typeface="宋体" panose="02010600030101010101" pitchFamily="2" charset="-122"/>
              </a:rPr>
              <a:t>可操作性</a:t>
            </a:r>
            <a:r>
              <a:rPr lang="en-US" altLang="zh-CN" sz="2000" b="1" dirty="0">
                <a:latin typeface="Times New Roman" panose="02020603050405020304" pitchFamily="18" charset="0"/>
              </a:rPr>
              <a:t>	</a:t>
            </a:r>
            <a:r>
              <a:rPr lang="zh-CN" altLang="en-US" sz="2000" b="1" dirty="0">
                <a:latin typeface="宋体" panose="02010600030101010101" pitchFamily="2" charset="-122"/>
              </a:rPr>
              <a:t>安全性</a:t>
            </a:r>
            <a:endParaRPr lang="zh-CN" altLang="en-US" sz="2000" b="1" dirty="0">
              <a:latin typeface="宋体" panose="02010600030101010101" pitchFamily="2" charset="-122"/>
            </a:endParaRPr>
          </a:p>
          <a:p>
            <a:pPr algn="just" eaLnBrk="1" hangingPunct="1">
              <a:lnSpc>
                <a:spcPct val="80000"/>
              </a:lnSpc>
              <a:buNone/>
            </a:pPr>
            <a:r>
              <a:rPr lang="zh-CN" altLang="en-US" sz="2000" b="1" dirty="0">
                <a:latin typeface="宋体" panose="02010600030101010101" pitchFamily="2" charset="-122"/>
              </a:rPr>
              <a:t>自文档化</a:t>
            </a:r>
            <a:r>
              <a:rPr lang="en-US" altLang="zh-CN" sz="2000" b="1" dirty="0">
                <a:latin typeface="Times New Roman" panose="02020603050405020304" pitchFamily="18" charset="0"/>
              </a:rPr>
              <a:t>	</a:t>
            </a:r>
            <a:r>
              <a:rPr lang="zh-CN" altLang="en-US" sz="2000" b="1" dirty="0">
                <a:latin typeface="宋体" panose="02010600030101010101" pitchFamily="2" charset="-122"/>
              </a:rPr>
              <a:t>简单性</a:t>
            </a:r>
            <a:endParaRPr lang="zh-CN" altLang="en-US" sz="2000" b="1" dirty="0">
              <a:latin typeface="宋体" panose="02010600030101010101" pitchFamily="2" charset="-122"/>
            </a:endParaRPr>
          </a:p>
          <a:p>
            <a:pPr algn="just" eaLnBrk="1" hangingPunct="1">
              <a:lnSpc>
                <a:spcPct val="80000"/>
              </a:lnSpc>
              <a:buNone/>
            </a:pPr>
            <a:r>
              <a:rPr lang="zh-CN" altLang="en-US" sz="2000" b="1" dirty="0">
                <a:latin typeface="宋体" panose="02010600030101010101" pitchFamily="2" charset="-122"/>
              </a:rPr>
              <a:t>软件系统独立性</a:t>
            </a:r>
            <a:r>
              <a:rPr lang="en-US" altLang="zh-CN" sz="2000" b="1" dirty="0">
                <a:latin typeface="Times New Roman" panose="02020603050405020304" pitchFamily="18" charset="0"/>
              </a:rPr>
              <a:t>	</a:t>
            </a:r>
            <a:endParaRPr lang="en-US" altLang="zh-CN" sz="2000" b="1" dirty="0">
              <a:latin typeface="Times New Roman" panose="02020603050405020304" pitchFamily="18" charset="0"/>
            </a:endParaRPr>
          </a:p>
          <a:p>
            <a:pPr algn="just" eaLnBrk="1" hangingPunct="1">
              <a:lnSpc>
                <a:spcPct val="80000"/>
              </a:lnSpc>
              <a:buNone/>
            </a:pPr>
            <a:r>
              <a:rPr lang="zh-CN" altLang="en-US" sz="2000" b="1" dirty="0">
                <a:latin typeface="宋体" panose="02010600030101010101" pitchFamily="2" charset="-122"/>
              </a:rPr>
              <a:t>可追踪性</a:t>
            </a:r>
            <a:endParaRPr lang="zh-CN" altLang="en-US" sz="2000" b="1" dirty="0">
              <a:latin typeface="宋体" panose="02010600030101010101" pitchFamily="2" charset="-122"/>
            </a:endParaRPr>
          </a:p>
          <a:p>
            <a:pPr algn="just" eaLnBrk="1" hangingPunct="1">
              <a:lnSpc>
                <a:spcPct val="80000"/>
              </a:lnSpc>
              <a:buNone/>
            </a:pPr>
            <a:r>
              <a:rPr lang="zh-CN" altLang="en-US" sz="2000" b="1" dirty="0">
                <a:latin typeface="宋体" panose="02010600030101010101" pitchFamily="2" charset="-122"/>
              </a:rPr>
              <a:t>易培训性</a:t>
            </a:r>
            <a:endParaRPr lang="zh-CN" altLang="en-US" sz="2000" b="1" dirty="0"/>
          </a:p>
          <a:p>
            <a:pPr algn="just" eaLnBrk="1" hangingPunct="1">
              <a:lnSpc>
                <a:spcPct val="80000"/>
              </a:lnSpc>
              <a:buNone/>
            </a:pPr>
            <a:endParaRPr lang="zh-CN" altLang="en-US" sz="2000" b="1" dirty="0">
              <a:latin typeface="Times New Roman" panose="02020603050405020304" pitchFamily="18" charset="0"/>
            </a:endParaRPr>
          </a:p>
        </p:txBody>
      </p:sp>
      <p:sp>
        <p:nvSpPr>
          <p:cNvPr id="114690" name="Rectangle 3"/>
          <p:cNvSpPr>
            <a:spLocks noGrp="1"/>
          </p:cNvSpPr>
          <p:nvPr/>
        </p:nvSpPr>
        <p:spPr>
          <a:xfrm>
            <a:off x="4629150" y="1969770"/>
            <a:ext cx="3993515" cy="3975735"/>
          </a:xfrm>
          <a:prstGeom prst="rect">
            <a:avLst/>
          </a:prstGeom>
          <a:noFill/>
          <a:ln w="28575" cmpd="sng">
            <a:solidFill>
              <a:schemeClr val="accent1">
                <a:shade val="50000"/>
              </a:schemeClr>
            </a:solidFill>
            <a:prstDash val="solid"/>
          </a:ln>
        </p:spPr>
        <p:txBody>
          <a:bodyPr vert="horz" wrap="square" lIns="91440" tIns="45720" rIns="91440" bIns="45720" numCol="1" anchor="t" anchorCtr="0" compatLnSpc="1"/>
          <a:lstStyle>
            <a:lvl1pPr marL="171450" indent="-171450" algn="l" rtl="0" eaLnBrk="1" fontAlgn="base" hangingPunct="1">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charset="-122"/>
                <a:ea typeface="微软雅黑" panose="020B0503020204020204" charset="-122"/>
                <a:cs typeface="+mn-cs"/>
              </a:defRPr>
            </a:lvl1pPr>
            <a:lvl2pPr marL="5143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2pPr>
            <a:lvl3pPr marL="8572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3pPr>
            <a:lvl4pPr marL="12001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4pPr>
            <a:lvl5pPr marL="1543050" indent="-171450" algn="l" defTabSz="0" rtl="0" eaLnBrk="1" fontAlgn="base" hangingPunct="1">
              <a:lnSpc>
                <a:spcPct val="130000"/>
              </a:lnSpc>
              <a:spcBef>
                <a:spcPct val="0"/>
              </a:spcBef>
              <a:spcAft>
                <a:spcPts val="1000"/>
              </a:spcAft>
              <a:buFont typeface="Arial" panose="020B0604020202020204" pitchFamily="34" charset="0"/>
              <a:buChar char="•"/>
              <a:tabLst>
                <a:tab pos="1207135" algn="l"/>
              </a:tabLst>
              <a:defRPr sz="1200" kern="1200" spc="15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eaLnBrk="1" hangingPunct="1">
              <a:buNone/>
            </a:pPr>
            <a:r>
              <a:rPr lang="en-US" altLang="zh-CN" sz="1600" b="1" dirty="0">
                <a:latin typeface="宋体" panose="02010600030101010101" pitchFamily="2" charset="-122"/>
              </a:rPr>
              <a:t>   </a:t>
            </a:r>
            <a:r>
              <a:rPr lang="zh-CN" altLang="en-US" sz="1600" b="1" dirty="0">
                <a:latin typeface="宋体" panose="02010600030101010101" pitchFamily="2" charset="-122"/>
              </a:rPr>
              <a:t>直接测量软件质量要素十分困难，甚至是不可能的，</a:t>
            </a:r>
            <a:r>
              <a:rPr lang="en-US" altLang="zh-CN" sz="1600" b="1" dirty="0">
                <a:latin typeface="Times New Roman" panose="02020603050405020304" pitchFamily="18" charset="0"/>
              </a:rPr>
              <a:t>McCall</a:t>
            </a:r>
            <a:r>
              <a:rPr lang="zh-CN" altLang="en-US" sz="1600" b="1" dirty="0">
                <a:latin typeface="宋体" panose="02010600030101010101" pitchFamily="2" charset="-122"/>
              </a:rPr>
              <a:t>等人定义了一组比较容易度量的软件质量要素评价准则，通过评价准则间接测量软件质量要素。 </a:t>
            </a:r>
            <a:endParaRPr lang="zh-CN" altLang="en-US" sz="1600" b="1" dirty="0">
              <a:latin typeface="宋体" panose="02010600030101010101" pitchFamily="2" charset="-122"/>
            </a:endParaRPr>
          </a:p>
          <a:p>
            <a:pPr marL="0" indent="0" algn="just" eaLnBrk="1" hangingPunct="1">
              <a:buNone/>
            </a:pPr>
            <a:r>
              <a:rPr lang="zh-CN" altLang="en-US" sz="1600" b="1" dirty="0">
                <a:latin typeface="宋体" panose="02010600030101010101" pitchFamily="2" charset="-122"/>
              </a:rPr>
              <a:t>   定义评价准则的关键是确定影响软件质量要素的属性。这些属性必须满足</a:t>
            </a:r>
            <a:endParaRPr lang="zh-CN" altLang="en-US" sz="1600" b="1" dirty="0">
              <a:latin typeface="宋体" panose="02010600030101010101" pitchFamily="2" charset="-122"/>
            </a:endParaRPr>
          </a:p>
          <a:p>
            <a:pPr marL="0" indent="0" algn="just" eaLnBrk="1" hangingPunct="1">
              <a:buNone/>
            </a:pPr>
            <a:r>
              <a:rPr lang="zh-CN" altLang="en-US" sz="1600" b="1" dirty="0">
                <a:latin typeface="宋体" panose="02010600030101010101" pitchFamily="2" charset="-122"/>
              </a:rPr>
              <a:t>  ①比较</a:t>
            </a:r>
            <a:r>
              <a:rPr lang="zh-CN" altLang="en-US" sz="1600" b="1" dirty="0">
                <a:solidFill>
                  <a:srgbClr val="FF0000"/>
                </a:solidFill>
                <a:latin typeface="宋体" panose="02010600030101010101" pitchFamily="2" charset="-122"/>
              </a:rPr>
              <a:t>完整、准确</a:t>
            </a:r>
            <a:r>
              <a:rPr lang="zh-CN" altLang="en-US" sz="1600" b="1" dirty="0">
                <a:latin typeface="宋体" panose="02010600030101010101" pitchFamily="2" charset="-122"/>
              </a:rPr>
              <a:t>的描述软件质量要素；  </a:t>
            </a:r>
            <a:endParaRPr lang="zh-CN" altLang="en-US" sz="1600" b="1" dirty="0">
              <a:latin typeface="宋体" panose="02010600030101010101" pitchFamily="2" charset="-122"/>
            </a:endParaRPr>
          </a:p>
          <a:p>
            <a:pPr marL="0" indent="0" algn="just" eaLnBrk="1" hangingPunct="1">
              <a:buNone/>
            </a:pPr>
            <a:r>
              <a:rPr lang="zh-CN" altLang="en-US" sz="1600" b="1" dirty="0">
                <a:latin typeface="宋体" panose="02010600030101010101" pitchFamily="2" charset="-122"/>
              </a:rPr>
              <a:t>  ②比较</a:t>
            </a:r>
            <a:r>
              <a:rPr lang="zh-CN" altLang="en-US" sz="1600" b="1" dirty="0">
                <a:solidFill>
                  <a:srgbClr val="FF0000"/>
                </a:solidFill>
                <a:latin typeface="宋体" panose="02010600030101010101" pitchFamily="2" charset="-122"/>
              </a:rPr>
              <a:t>容易量化和测量</a:t>
            </a:r>
            <a:r>
              <a:rPr lang="zh-CN" altLang="en-US" sz="1600" b="1" dirty="0">
                <a:latin typeface="宋体" panose="02010600030101010101" pitchFamily="2" charset="-122"/>
              </a:rPr>
              <a:t>，能够反映软件质量的优劣。</a:t>
            </a:r>
            <a:endParaRPr lang="zh-CN" altLang="en-US" sz="1600" b="1" dirty="0">
              <a:latin typeface="Times New Roman" panose="02020603050405020304" pitchFamily="18" charset="0"/>
            </a:endParaRPr>
          </a:p>
          <a:p>
            <a:pPr marL="0" indent="0" eaLnBrk="1" hangingPunct="1">
              <a:buNone/>
            </a:pPr>
            <a:endParaRPr lang="zh-CN" altLang="en-US" sz="1600" b="1" dirty="0">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2"/>
          <p:cNvSpPr>
            <a:spLocks noGrp="1"/>
          </p:cNvSpPr>
          <p:nvPr>
            <p:ph type="title"/>
          </p:nvPr>
        </p:nvSpPr>
        <p:spPr>
          <a:xfrm>
            <a:off x="457200" y="457200"/>
            <a:ext cx="7859713" cy="739775"/>
          </a:xfrm>
        </p:spPr>
        <p:txBody>
          <a:bodyPr vert="horz" wrap="square" lIns="91440" tIns="45720" rIns="91440" bIns="45720" anchor="ctr"/>
          <a:p>
            <a:pPr eaLnBrk="1" hangingPunct="1"/>
            <a:r>
              <a:rPr lang="zh-CN" altLang="en-US" sz="4000" dirty="0"/>
              <a:t>  </a:t>
            </a:r>
            <a:r>
              <a:rPr lang="zh-CN" altLang="en-US" sz="3600" b="1" dirty="0"/>
              <a:t>计算软件质量要素</a:t>
            </a:r>
            <a:endParaRPr lang="zh-CN" altLang="en-US" sz="3600" b="1" dirty="0"/>
          </a:p>
        </p:txBody>
      </p:sp>
      <p:sp>
        <p:nvSpPr>
          <p:cNvPr id="116738" name="Rectangle 3"/>
          <p:cNvSpPr>
            <a:spLocks noGrp="1"/>
          </p:cNvSpPr>
          <p:nvPr>
            <p:ph idx="1"/>
          </p:nvPr>
        </p:nvSpPr>
        <p:spPr>
          <a:xfrm>
            <a:off x="468313" y="1341438"/>
            <a:ext cx="8207375" cy="5040312"/>
          </a:xfrm>
        </p:spPr>
        <p:txBody>
          <a:bodyPr vert="horz" wrap="square" lIns="91440" tIns="45720" rIns="91440" bIns="45720" anchor="t"/>
          <a:p>
            <a:pPr algn="just" eaLnBrk="1" hangingPunct="1">
              <a:lnSpc>
                <a:spcPct val="80000"/>
              </a:lnSpc>
              <a:buNone/>
            </a:pPr>
            <a:r>
              <a:rPr lang="zh-CN" altLang="en-US" sz="1800" b="1" dirty="0">
                <a:solidFill>
                  <a:srgbClr val="FA5B22"/>
                </a:solidFill>
                <a:latin typeface="宋体" panose="02010600030101010101" pitchFamily="2" charset="-122"/>
              </a:rPr>
              <a:t>软件质量要素</a:t>
            </a:r>
            <a:r>
              <a:rPr lang="en-US" altLang="zh-CN" sz="1800" b="1" dirty="0">
                <a:solidFill>
                  <a:srgbClr val="FA5B22"/>
                </a:solidFill>
                <a:latin typeface="Times New Roman" panose="02020603050405020304" pitchFamily="18" charset="0"/>
              </a:rPr>
              <a:t>F</a:t>
            </a:r>
            <a:r>
              <a:rPr lang="en-US" altLang="zh-CN" sz="1800" b="1" baseline="-25000" dirty="0">
                <a:solidFill>
                  <a:srgbClr val="FA5B22"/>
                </a:solidFill>
                <a:latin typeface="Times New Roman" panose="02020603050405020304" pitchFamily="18" charset="0"/>
              </a:rPr>
              <a:t>j</a:t>
            </a:r>
            <a:r>
              <a:rPr lang="zh-CN" altLang="en-US" sz="1800" b="1" dirty="0">
                <a:solidFill>
                  <a:srgbClr val="FA5B22"/>
                </a:solidFill>
                <a:latin typeface="宋体" panose="02010600030101010101" pitchFamily="2" charset="-122"/>
              </a:rPr>
              <a:t>的值可用下式计算</a:t>
            </a:r>
            <a:endParaRPr lang="zh-CN" altLang="en-US" sz="1800" b="1" dirty="0">
              <a:solidFill>
                <a:srgbClr val="FA5B22"/>
              </a:solidFill>
              <a:latin typeface="宋体" panose="02010600030101010101" pitchFamily="2" charset="-122"/>
            </a:endParaRPr>
          </a:p>
          <a:p>
            <a:pPr algn="just" eaLnBrk="1" hangingPunct="1">
              <a:lnSpc>
                <a:spcPct val="50000"/>
              </a:lnSpc>
              <a:spcBef>
                <a:spcPct val="10000"/>
              </a:spcBef>
              <a:buClrTx/>
              <a:buSzTx/>
              <a:buNone/>
            </a:pPr>
            <a:r>
              <a:rPr lang="en-US" altLang="zh-CN" sz="1200" b="1" dirty="0"/>
              <a:t>                       L</a:t>
            </a:r>
            <a:endParaRPr lang="en-US" altLang="zh-CN" sz="1200" b="1" dirty="0"/>
          </a:p>
          <a:p>
            <a:pPr algn="just" eaLnBrk="1" hangingPunct="1">
              <a:lnSpc>
                <a:spcPct val="50000"/>
              </a:lnSpc>
              <a:buNone/>
            </a:pPr>
            <a:r>
              <a:rPr lang="en-US" altLang="zh-CN" sz="1800" b="1" dirty="0">
                <a:latin typeface="Times New Roman" panose="02020603050405020304" pitchFamily="18" charset="0"/>
              </a:rPr>
              <a:t>            F</a:t>
            </a:r>
            <a:r>
              <a:rPr lang="en-US" altLang="zh-CN" sz="1800" b="1" baseline="-25000" dirty="0">
                <a:latin typeface="Times New Roman" panose="02020603050405020304" pitchFamily="18" charset="0"/>
              </a:rPr>
              <a:t>j</a:t>
            </a:r>
            <a:r>
              <a:rPr lang="en-US" altLang="zh-CN" sz="1800" b="1" dirty="0">
                <a:latin typeface="宋体" panose="02010600030101010101" pitchFamily="2" charset="-122"/>
              </a:rPr>
              <a:t>＝∑</a:t>
            </a:r>
            <a:r>
              <a:rPr lang="en-US" altLang="zh-CN" sz="1800" b="1" dirty="0">
                <a:latin typeface="Times New Roman" panose="02020603050405020304" pitchFamily="18" charset="0"/>
              </a:rPr>
              <a:t>C</a:t>
            </a:r>
            <a:r>
              <a:rPr lang="en-US" altLang="zh-CN" sz="1800" b="1" baseline="-25000" dirty="0">
                <a:latin typeface="Times New Roman" panose="02020603050405020304" pitchFamily="18" charset="0"/>
              </a:rPr>
              <a:t>jk</a:t>
            </a:r>
            <a:r>
              <a:rPr lang="en-US" altLang="zh-CN" sz="1800" b="1" dirty="0">
                <a:latin typeface="Times New Roman" panose="02020603050405020304" pitchFamily="18" charset="0"/>
              </a:rPr>
              <a:t>M</a:t>
            </a:r>
            <a:r>
              <a:rPr lang="en-US" altLang="zh-CN" sz="1800" b="1" baseline="-25000" dirty="0">
                <a:latin typeface="Times New Roman" panose="02020603050405020304" pitchFamily="18" charset="0"/>
              </a:rPr>
              <a:t>k</a:t>
            </a:r>
            <a:r>
              <a:rPr lang="en-US" altLang="zh-CN" sz="1800" b="1" dirty="0">
                <a:latin typeface="Times New Roman" panose="02020603050405020304" pitchFamily="18" charset="0"/>
              </a:rPr>
              <a:t>                   j=1,2,</a:t>
            </a:r>
            <a:r>
              <a:rPr lang="en-US" altLang="zh-CN" sz="1800" b="1" dirty="0"/>
              <a:t>……</a:t>
            </a:r>
            <a:r>
              <a:rPr lang="en-US" altLang="zh-CN" sz="1800" b="1" dirty="0">
                <a:latin typeface="Times New Roman" panose="02020603050405020304" pitchFamily="18" charset="0"/>
              </a:rPr>
              <a:t>,11.</a:t>
            </a:r>
            <a:endParaRPr lang="en-US" altLang="zh-CN" sz="1800" b="1" dirty="0">
              <a:latin typeface="Times New Roman" panose="02020603050405020304" pitchFamily="18" charset="0"/>
            </a:endParaRPr>
          </a:p>
          <a:p>
            <a:pPr algn="just" eaLnBrk="1" hangingPunct="1">
              <a:lnSpc>
                <a:spcPct val="50000"/>
              </a:lnSpc>
              <a:spcBef>
                <a:spcPct val="10000"/>
              </a:spcBef>
              <a:buNone/>
            </a:pPr>
            <a:r>
              <a:rPr lang="en-US" altLang="zh-CN" b="1" dirty="0"/>
              <a:t> </a:t>
            </a:r>
            <a:r>
              <a:rPr lang="en-US" altLang="zh-CN" b="1" dirty="0">
                <a:latin typeface="Times New Roman" panose="02020603050405020304" pitchFamily="18" charset="0"/>
              </a:rPr>
              <a:t>                       k=1</a:t>
            </a:r>
            <a:endParaRPr lang="en-US" altLang="zh-CN" b="1" dirty="0">
              <a:latin typeface="Times New Roman" panose="02020603050405020304" pitchFamily="18" charset="0"/>
            </a:endParaRPr>
          </a:p>
          <a:p>
            <a:pPr algn="just" eaLnBrk="1" hangingPunct="1">
              <a:lnSpc>
                <a:spcPct val="80000"/>
              </a:lnSpc>
              <a:buNone/>
            </a:pPr>
            <a:r>
              <a:rPr lang="zh-CN" altLang="en-US" sz="1800" b="1" dirty="0">
                <a:latin typeface="宋体" panose="02010600030101010101" pitchFamily="2" charset="-122"/>
              </a:rPr>
              <a:t>其中</a:t>
            </a:r>
            <a:r>
              <a:rPr lang="en-US" altLang="zh-CN" sz="1800" b="1" dirty="0">
                <a:latin typeface="宋体" panose="02010600030101010101" pitchFamily="2" charset="-122"/>
              </a:rPr>
              <a:t>:</a:t>
            </a:r>
            <a:endParaRPr lang="en-US" altLang="zh-CN" sz="1800" b="1" dirty="0">
              <a:latin typeface="宋体" panose="02010600030101010101" pitchFamily="2" charset="-122"/>
            </a:endParaRPr>
          </a:p>
          <a:p>
            <a:pPr algn="just" eaLnBrk="1" hangingPunct="1">
              <a:lnSpc>
                <a:spcPct val="80000"/>
              </a:lnSpc>
              <a:buNone/>
            </a:pPr>
            <a:r>
              <a:rPr lang="zh-CN" altLang="en-US" sz="1800" b="1" dirty="0">
                <a:latin typeface="宋体" panose="02010600030101010101" pitchFamily="2" charset="-122"/>
              </a:rPr>
              <a:t>  </a:t>
            </a:r>
            <a:r>
              <a:rPr lang="en-US" altLang="zh-CN" sz="1800" b="1" dirty="0">
                <a:solidFill>
                  <a:srgbClr val="0000FF"/>
                </a:solidFill>
                <a:latin typeface="Times New Roman" panose="02020603050405020304" pitchFamily="18" charset="0"/>
              </a:rPr>
              <a:t>M</a:t>
            </a:r>
            <a:r>
              <a:rPr lang="en-US" altLang="zh-CN" sz="1800" b="1" baseline="-25000" dirty="0">
                <a:solidFill>
                  <a:srgbClr val="0000FF"/>
                </a:solidFill>
                <a:latin typeface="Times New Roman" panose="02020603050405020304" pitchFamily="18" charset="0"/>
              </a:rPr>
              <a:t>k</a:t>
            </a:r>
            <a:r>
              <a:rPr lang="zh-CN" altLang="en-US" sz="1800" b="1" dirty="0">
                <a:solidFill>
                  <a:srgbClr val="0000FF"/>
                </a:solidFill>
                <a:latin typeface="宋体" panose="02010600030101010101" pitchFamily="2" charset="-122"/>
              </a:rPr>
              <a:t>是软件质量要素</a:t>
            </a:r>
            <a:r>
              <a:rPr lang="en-US" altLang="zh-CN" sz="1800" b="1" dirty="0">
                <a:solidFill>
                  <a:srgbClr val="0000FF"/>
                </a:solidFill>
                <a:latin typeface="Times New Roman" panose="02020603050405020304" pitchFamily="18" charset="0"/>
              </a:rPr>
              <a:t>Fj</a:t>
            </a:r>
            <a:r>
              <a:rPr lang="zh-CN" altLang="en-US" sz="1800" b="1" dirty="0">
                <a:solidFill>
                  <a:srgbClr val="0000FF"/>
                </a:solidFill>
                <a:latin typeface="宋体" panose="02010600030101010101" pitchFamily="2" charset="-122"/>
              </a:rPr>
              <a:t>对第</a:t>
            </a:r>
            <a:r>
              <a:rPr lang="en-US" altLang="zh-CN" sz="1800" b="1" dirty="0">
                <a:solidFill>
                  <a:srgbClr val="0000FF"/>
                </a:solidFill>
                <a:latin typeface="Times New Roman" panose="02020603050405020304" pitchFamily="18" charset="0"/>
              </a:rPr>
              <a:t>k</a:t>
            </a:r>
            <a:r>
              <a:rPr lang="zh-CN" altLang="en-US" sz="1800" b="1" dirty="0">
                <a:solidFill>
                  <a:srgbClr val="0000FF"/>
                </a:solidFill>
                <a:latin typeface="宋体" panose="02010600030101010101" pitchFamily="2" charset="-122"/>
              </a:rPr>
              <a:t>种评价准则的测量值</a:t>
            </a:r>
            <a:r>
              <a:rPr lang="zh-CN" altLang="en-US" sz="1800" b="1" dirty="0">
                <a:latin typeface="Times New Roman" panose="02020603050405020304" pitchFamily="18" charset="0"/>
              </a:rPr>
              <a:t> </a:t>
            </a:r>
            <a:endParaRPr lang="zh-CN" altLang="en-US" sz="1800" b="1" dirty="0">
              <a:latin typeface="Times New Roman" panose="02020603050405020304" pitchFamily="18" charset="0"/>
            </a:endParaRPr>
          </a:p>
          <a:p>
            <a:pPr algn="just" eaLnBrk="1" hangingPunct="1">
              <a:lnSpc>
                <a:spcPct val="80000"/>
              </a:lnSpc>
              <a:buNone/>
            </a:pPr>
            <a:r>
              <a:rPr lang="zh-CN" altLang="en-US" sz="1800" b="1" dirty="0">
                <a:latin typeface="Times New Roman" panose="02020603050405020304" pitchFamily="18" charset="0"/>
              </a:rPr>
              <a:t>    </a:t>
            </a:r>
            <a:r>
              <a:rPr lang="en-US" altLang="zh-CN" sz="1800" b="1" dirty="0">
                <a:solidFill>
                  <a:srgbClr val="0000FF"/>
                </a:solidFill>
                <a:latin typeface="宋体" panose="02010600030101010101" pitchFamily="2" charset="-122"/>
              </a:rPr>
              <a:t>C</a:t>
            </a:r>
            <a:r>
              <a:rPr lang="en-US" altLang="zh-CN" sz="1800" b="1" baseline="-25000" dirty="0">
                <a:solidFill>
                  <a:srgbClr val="0000FF"/>
                </a:solidFill>
                <a:latin typeface="宋体" panose="02010600030101010101" pitchFamily="2" charset="-122"/>
              </a:rPr>
              <a:t>jk</a:t>
            </a:r>
            <a:r>
              <a:rPr lang="zh-CN" altLang="en-US" sz="1800" b="1" dirty="0">
                <a:solidFill>
                  <a:srgbClr val="0000FF"/>
                </a:solidFill>
                <a:latin typeface="宋体" panose="02010600030101010101" pitchFamily="2" charset="-122"/>
              </a:rPr>
              <a:t>是相应的加权系数</a:t>
            </a:r>
            <a:endParaRPr lang="zh-CN" altLang="en-US" sz="1800" b="1" dirty="0">
              <a:solidFill>
                <a:srgbClr val="0000FF"/>
              </a:solidFill>
              <a:latin typeface="宋体" panose="02010600030101010101" pitchFamily="2" charset="-122"/>
            </a:endParaRPr>
          </a:p>
          <a:p>
            <a:pPr algn="just" eaLnBrk="1" hangingPunct="1">
              <a:lnSpc>
                <a:spcPct val="50000"/>
              </a:lnSpc>
              <a:spcBef>
                <a:spcPct val="10000"/>
              </a:spcBef>
              <a:buClrTx/>
              <a:buSzTx/>
              <a:buNone/>
            </a:pPr>
            <a:r>
              <a:rPr lang="en-US" altLang="zh-CN" sz="1200" b="1" dirty="0"/>
              <a:t>		        L</a:t>
            </a:r>
            <a:endParaRPr lang="en-US" altLang="zh-CN" sz="1200" b="1" dirty="0"/>
          </a:p>
          <a:p>
            <a:pPr algn="just" eaLnBrk="1" hangingPunct="1">
              <a:lnSpc>
                <a:spcPct val="50000"/>
              </a:lnSpc>
              <a:buNone/>
            </a:pPr>
            <a:r>
              <a:rPr lang="en-US" altLang="zh-CN" sz="1800" b="1" dirty="0">
                <a:latin typeface="宋体" panose="02010600030101010101" pitchFamily="2" charset="-122"/>
              </a:rPr>
              <a:t>          ∑</a:t>
            </a:r>
            <a:r>
              <a:rPr lang="en-US" altLang="zh-CN" sz="1800" b="1" dirty="0">
                <a:latin typeface="Times New Roman" panose="02020603050405020304" pitchFamily="18" charset="0"/>
              </a:rPr>
              <a:t>C</a:t>
            </a:r>
            <a:r>
              <a:rPr lang="en-US" altLang="zh-CN" sz="1800" b="1" baseline="-25000" dirty="0">
                <a:latin typeface="Times New Roman" panose="02020603050405020304" pitchFamily="18" charset="0"/>
              </a:rPr>
              <a:t>jk</a:t>
            </a:r>
            <a:r>
              <a:rPr lang="en-US" altLang="zh-CN" sz="1800" b="1" dirty="0">
                <a:latin typeface="Times New Roman" panose="02020603050405020304" pitchFamily="18" charset="0"/>
              </a:rPr>
              <a:t>=1   </a:t>
            </a:r>
            <a:r>
              <a:rPr lang="zh-CN" altLang="en-US" sz="1800" b="1" dirty="0">
                <a:latin typeface="Times New Roman" panose="02020603050405020304" pitchFamily="18" charset="0"/>
              </a:rPr>
              <a:t>其中</a:t>
            </a:r>
            <a:r>
              <a:rPr lang="en-US" altLang="zh-CN" sz="1800" b="1" dirty="0">
                <a:latin typeface="Times New Roman" panose="02020603050405020304" pitchFamily="18" charset="0"/>
              </a:rPr>
              <a:t>, C</a:t>
            </a:r>
            <a:r>
              <a:rPr lang="en-US" altLang="zh-CN" sz="1800" b="1" baseline="-25000" dirty="0">
                <a:latin typeface="Times New Roman" panose="02020603050405020304" pitchFamily="18" charset="0"/>
              </a:rPr>
              <a:t>jk</a:t>
            </a:r>
            <a:r>
              <a:rPr lang="en-US" altLang="zh-CN" sz="1800" b="1" dirty="0">
                <a:latin typeface="Times New Roman" panose="02020603050405020304" pitchFamily="18" charset="0"/>
              </a:rPr>
              <a:t> &gt;=0</a:t>
            </a:r>
            <a:endParaRPr lang="en-US" altLang="zh-CN" sz="1800" b="1" dirty="0">
              <a:latin typeface="Times New Roman" panose="02020603050405020304" pitchFamily="18" charset="0"/>
            </a:endParaRPr>
          </a:p>
          <a:p>
            <a:pPr algn="just" eaLnBrk="1" hangingPunct="1">
              <a:lnSpc>
                <a:spcPct val="50000"/>
              </a:lnSpc>
              <a:spcBef>
                <a:spcPct val="10000"/>
              </a:spcBef>
              <a:buClrTx/>
              <a:buSzTx/>
              <a:buNone/>
            </a:pPr>
            <a:r>
              <a:rPr lang="en-US" altLang="zh-CN" sz="1200" b="1" dirty="0"/>
              <a:t>                    k=1</a:t>
            </a:r>
            <a:endParaRPr lang="en-US" altLang="zh-CN" sz="1200" b="1" dirty="0"/>
          </a:p>
          <a:p>
            <a:pPr algn="just" eaLnBrk="1" hangingPunct="1">
              <a:lnSpc>
                <a:spcPct val="80000"/>
              </a:lnSpc>
              <a:buNone/>
            </a:pPr>
            <a:r>
              <a:rPr lang="zh-CN" altLang="en-US" sz="1800" b="1" dirty="0">
                <a:solidFill>
                  <a:srgbClr val="0000FF"/>
                </a:solidFill>
                <a:latin typeface="Times New Roman" panose="02020603050405020304" pitchFamily="18" charset="0"/>
              </a:rPr>
              <a:t>当质量要素</a:t>
            </a:r>
            <a:r>
              <a:rPr lang="en-US" altLang="zh-CN" sz="1800" b="1" dirty="0">
                <a:solidFill>
                  <a:srgbClr val="0000FF"/>
                </a:solidFill>
                <a:latin typeface="Times New Roman" panose="02020603050405020304" pitchFamily="18" charset="0"/>
              </a:rPr>
              <a:t>F</a:t>
            </a:r>
            <a:r>
              <a:rPr lang="en-US" altLang="zh-CN" sz="1800" b="1" baseline="-25000" dirty="0">
                <a:solidFill>
                  <a:srgbClr val="0000FF"/>
                </a:solidFill>
                <a:latin typeface="Times New Roman" panose="02020603050405020304" pitchFamily="18" charset="0"/>
              </a:rPr>
              <a:t>j</a:t>
            </a:r>
            <a:r>
              <a:rPr lang="zh-CN" altLang="en-US" sz="1800" b="1" dirty="0">
                <a:solidFill>
                  <a:srgbClr val="0000FF"/>
                </a:solidFill>
                <a:latin typeface="Times New Roman" panose="02020603050405020304" pitchFamily="18" charset="0"/>
              </a:rPr>
              <a:t> 与</a:t>
            </a:r>
            <a:r>
              <a:rPr lang="en-US" altLang="zh-CN" sz="1800" b="1" dirty="0">
                <a:solidFill>
                  <a:srgbClr val="0000FF"/>
                </a:solidFill>
                <a:latin typeface="Times New Roman" panose="02020603050405020304" pitchFamily="18" charset="0"/>
              </a:rPr>
              <a:t>k</a:t>
            </a:r>
            <a:r>
              <a:rPr lang="zh-CN" altLang="en-US" sz="1800" b="1" dirty="0">
                <a:solidFill>
                  <a:srgbClr val="0000FF"/>
                </a:solidFill>
                <a:latin typeface="Times New Roman" panose="02020603050405020304" pitchFamily="18" charset="0"/>
              </a:rPr>
              <a:t>项评价准则无关时</a:t>
            </a:r>
            <a:r>
              <a:rPr lang="en-US" altLang="zh-CN" sz="1800" b="1" dirty="0">
                <a:solidFill>
                  <a:srgbClr val="0000FF"/>
                </a:solidFill>
                <a:latin typeface="Times New Roman" panose="02020603050405020304" pitchFamily="18" charset="0"/>
              </a:rPr>
              <a:t>, C</a:t>
            </a:r>
            <a:r>
              <a:rPr lang="en-US" altLang="zh-CN" sz="1800" b="1" baseline="-25000" dirty="0">
                <a:solidFill>
                  <a:srgbClr val="0000FF"/>
                </a:solidFill>
                <a:latin typeface="Times New Roman" panose="02020603050405020304" pitchFamily="18" charset="0"/>
              </a:rPr>
              <a:t>jk</a:t>
            </a:r>
            <a:r>
              <a:rPr lang="en-US" altLang="zh-CN" sz="1800" b="1" dirty="0">
                <a:solidFill>
                  <a:srgbClr val="0000FF"/>
                </a:solidFill>
                <a:latin typeface="Times New Roman" panose="02020603050405020304" pitchFamily="18" charset="0"/>
              </a:rPr>
              <a:t>=0;</a:t>
            </a:r>
            <a:endParaRPr lang="en-US" altLang="zh-CN" sz="1800" b="1" dirty="0">
              <a:solidFill>
                <a:srgbClr val="0000FF"/>
              </a:solidFill>
              <a:latin typeface="Times New Roman" panose="02020603050405020304" pitchFamily="18" charset="0"/>
            </a:endParaRPr>
          </a:p>
          <a:p>
            <a:pPr marL="11430" indent="-11430" algn="just" eaLnBrk="1" hangingPunct="1">
              <a:lnSpc>
                <a:spcPct val="150000"/>
              </a:lnSpc>
              <a:buNone/>
            </a:pPr>
            <a:r>
              <a:rPr lang="en-US" altLang="zh-CN" sz="1800" b="1" dirty="0">
                <a:latin typeface="Times New Roman" panose="02020603050405020304" pitchFamily="18" charset="0"/>
              </a:rPr>
              <a:t>McCall</a:t>
            </a:r>
            <a:r>
              <a:rPr lang="zh-CN" altLang="en-US" sz="1800" b="1" dirty="0">
                <a:latin typeface="宋体" panose="02010600030101010101" pitchFamily="2" charset="-122"/>
              </a:rPr>
              <a:t>定义的评价准则多数都没有客观的测量方法，只能凭主观印象为评价准则定值。</a:t>
            </a:r>
            <a:r>
              <a:rPr lang="en-US" altLang="zh-CN" sz="1800" b="1" dirty="0">
                <a:solidFill>
                  <a:srgbClr val="CC3300"/>
                </a:solidFill>
                <a:latin typeface="Times New Roman" panose="02020603050405020304" pitchFamily="18" charset="0"/>
              </a:rPr>
              <a:t>L</a:t>
            </a:r>
            <a:r>
              <a:rPr lang="zh-CN" altLang="en-US" sz="1800" b="1" dirty="0">
                <a:solidFill>
                  <a:srgbClr val="CC3300"/>
                </a:solidFill>
                <a:latin typeface="Times New Roman" panose="02020603050405020304" pitchFamily="18" charset="0"/>
              </a:rPr>
              <a:t>表示评价准则的项数。对于</a:t>
            </a:r>
            <a:r>
              <a:rPr lang="en-US" altLang="zh-CN" sz="1800" b="1" dirty="0">
                <a:solidFill>
                  <a:srgbClr val="CC3300"/>
                </a:solidFill>
                <a:latin typeface="Times New Roman" panose="02020603050405020304" pitchFamily="18" charset="0"/>
              </a:rPr>
              <a:t>McCall</a:t>
            </a:r>
            <a:r>
              <a:rPr lang="zh-CN" altLang="en-US" sz="1800" b="1" dirty="0">
                <a:solidFill>
                  <a:srgbClr val="CC3300"/>
                </a:solidFill>
                <a:latin typeface="Times New Roman" panose="02020603050405020304" pitchFamily="18" charset="0"/>
              </a:rPr>
              <a:t>的评价准则，</a:t>
            </a:r>
            <a:r>
              <a:rPr lang="en-US" altLang="zh-CN" sz="1800" b="1" dirty="0">
                <a:solidFill>
                  <a:srgbClr val="CC3300"/>
                </a:solidFill>
                <a:latin typeface="Times New Roman" panose="02020603050405020304" pitchFamily="18" charset="0"/>
              </a:rPr>
              <a:t>L=21</a:t>
            </a:r>
            <a:r>
              <a:rPr lang="zh-CN" altLang="en-US" sz="1800" b="1" dirty="0">
                <a:solidFill>
                  <a:srgbClr val="CC3300"/>
                </a:solidFill>
                <a:latin typeface="Times New Roman" panose="02020603050405020304" pitchFamily="18" charset="0"/>
              </a:rPr>
              <a:t>。</a:t>
            </a:r>
            <a:r>
              <a:rPr lang="zh-CN" altLang="en-US" sz="1800" b="1" dirty="0">
                <a:latin typeface="Times New Roman" panose="02020603050405020304" pitchFamily="18" charset="0"/>
              </a:rPr>
              <a:t> </a:t>
            </a:r>
            <a:endParaRPr lang="zh-CN" altLang="en-US" sz="1800" b="1" dirty="0">
              <a:latin typeface="宋体" panose="02010600030101010101" pitchFamily="2" charset="-122"/>
            </a:endParaRPr>
          </a:p>
          <a:p>
            <a:pPr algn="just" eaLnBrk="1" hangingPunct="1">
              <a:lnSpc>
                <a:spcPct val="150000"/>
              </a:lnSpc>
              <a:buNone/>
            </a:pPr>
            <a:r>
              <a:rPr lang="zh-CN" altLang="en-US" sz="1800" b="1" dirty="0">
                <a:latin typeface="宋体" panose="02010600030101010101" pitchFamily="2" charset="-122"/>
              </a:rPr>
              <a:t>  </a:t>
            </a:r>
            <a:r>
              <a:rPr lang="en-US" altLang="zh-CN" sz="1800" b="1" dirty="0">
                <a:latin typeface="Times New Roman" panose="02020603050405020304" pitchFamily="18" charset="0"/>
              </a:rPr>
              <a:t>McCall</a:t>
            </a:r>
            <a:r>
              <a:rPr lang="zh-CN" altLang="en-US" sz="1800" b="1" dirty="0">
                <a:latin typeface="宋体" panose="02010600030101010101" pitchFamily="2" charset="-122"/>
              </a:rPr>
              <a:t>将评价准则分为</a:t>
            </a:r>
            <a:r>
              <a:rPr lang="zh-CN" altLang="en-US" sz="1800" b="1" dirty="0">
                <a:latin typeface="Times New Roman" panose="02020603050405020304" pitchFamily="18" charset="0"/>
              </a:rPr>
              <a:t>0--10</a:t>
            </a:r>
            <a:r>
              <a:rPr lang="zh-CN" altLang="en-US" sz="1800" b="1" dirty="0">
                <a:latin typeface="宋体" panose="02010600030101010101" pitchFamily="2" charset="-122"/>
              </a:rPr>
              <a:t>级。</a:t>
            </a:r>
            <a:r>
              <a:rPr lang="zh-CN" altLang="en-US" sz="1800" b="1" dirty="0">
                <a:latin typeface="Times New Roman" panose="02020603050405020304" pitchFamily="18" charset="0"/>
              </a:rPr>
              <a:t>0</a:t>
            </a:r>
            <a:r>
              <a:rPr lang="zh-CN" altLang="en-US" sz="1800" b="1" dirty="0">
                <a:latin typeface="宋体" panose="02010600030101010101" pitchFamily="2" charset="-122"/>
              </a:rPr>
              <a:t>级最低</a:t>
            </a:r>
            <a:r>
              <a:rPr lang="zh-CN" altLang="en-US" sz="1800" b="1" dirty="0">
                <a:latin typeface="Times New Roman" panose="02020603050405020304" pitchFamily="18" charset="0"/>
              </a:rPr>
              <a:t>,10</a:t>
            </a:r>
            <a:r>
              <a:rPr lang="zh-CN" altLang="en-US" sz="1800" b="1" dirty="0">
                <a:latin typeface="宋体" panose="02010600030101010101" pitchFamily="2" charset="-122"/>
              </a:rPr>
              <a:t>级最高。</a:t>
            </a:r>
            <a:endParaRPr lang="zh-CN" altLang="en-US" sz="1800" b="1" dirty="0">
              <a:latin typeface="宋体" panose="02010600030101010101" pitchFamily="2" charset="-122"/>
            </a:endParaRPr>
          </a:p>
          <a:p>
            <a:pPr algn="just" eaLnBrk="1" hangingPunct="1">
              <a:lnSpc>
                <a:spcPct val="150000"/>
              </a:lnSpc>
              <a:buNone/>
            </a:pPr>
            <a:r>
              <a:rPr lang="zh-CN" altLang="en-US" sz="1800" b="1" dirty="0">
                <a:latin typeface="宋体" panose="02010600030101010101" pitchFamily="2" charset="-122"/>
              </a:rPr>
              <a:t>  </a:t>
            </a:r>
            <a:r>
              <a:rPr lang="en-US" altLang="zh-CN" sz="1800" b="1" dirty="0">
                <a:solidFill>
                  <a:srgbClr val="0000FF"/>
                </a:solidFill>
                <a:latin typeface="Times New Roman" panose="02020603050405020304" pitchFamily="18" charset="0"/>
              </a:rPr>
              <a:t>M</a:t>
            </a:r>
            <a:r>
              <a:rPr lang="en-US" altLang="zh-CN" sz="1800" b="1" baseline="-25000" dirty="0">
                <a:solidFill>
                  <a:srgbClr val="0000FF"/>
                </a:solidFill>
                <a:latin typeface="Times New Roman" panose="02020603050405020304" pitchFamily="18" charset="0"/>
              </a:rPr>
              <a:t>k</a:t>
            </a:r>
            <a:r>
              <a:rPr lang="zh-CN" altLang="en-US" sz="1800" b="1" dirty="0">
                <a:solidFill>
                  <a:srgbClr val="0000FF"/>
                </a:solidFill>
                <a:latin typeface="宋体" panose="02010600030101010101" pitchFamily="2" charset="-122"/>
              </a:rPr>
              <a:t>的取值是 </a:t>
            </a:r>
            <a:r>
              <a:rPr lang="zh-CN" altLang="en-US" sz="1800" b="1" dirty="0">
                <a:solidFill>
                  <a:srgbClr val="0000FF"/>
                </a:solidFill>
                <a:latin typeface="Times New Roman" panose="02020603050405020304" pitchFamily="18" charset="0"/>
              </a:rPr>
              <a:t>0 ,0.1 ,0.2 ,</a:t>
            </a:r>
            <a:r>
              <a:rPr lang="zh-CN" altLang="en-US" sz="1800" b="1" dirty="0">
                <a:solidFill>
                  <a:srgbClr val="0000FF"/>
                </a:solidFill>
              </a:rPr>
              <a:t>…</a:t>
            </a:r>
            <a:r>
              <a:rPr lang="zh-CN" altLang="en-US" sz="1800" b="1" dirty="0">
                <a:solidFill>
                  <a:srgbClr val="0000FF"/>
                </a:solidFill>
                <a:latin typeface="Times New Roman" panose="02020603050405020304" pitchFamily="18" charset="0"/>
              </a:rPr>
              <a:t>, 1.0</a:t>
            </a:r>
            <a:endParaRPr lang="zh-CN" altLang="en-US" sz="1800" b="1" dirty="0">
              <a:solidFill>
                <a:srgbClr val="0000FF"/>
              </a:solidFill>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2"/>
          <p:cNvSpPr>
            <a:spLocks noGrp="1"/>
          </p:cNvSpPr>
          <p:nvPr>
            <p:ph idx="1"/>
          </p:nvPr>
        </p:nvSpPr>
        <p:spPr>
          <a:xfrm>
            <a:off x="593090" y="234315"/>
            <a:ext cx="8362315" cy="877570"/>
          </a:xfrm>
        </p:spPr>
        <p:txBody>
          <a:bodyPr vert="horz" wrap="square" lIns="91440" tIns="45720" rIns="91440" bIns="45720" anchor="t"/>
          <a:p>
            <a:pPr eaLnBrk="1" hangingPunct="1">
              <a:buNone/>
            </a:pPr>
            <a:r>
              <a:rPr lang="zh-CN" altLang="en-US" sz="3600" b="1" dirty="0">
                <a:sym typeface="+mn-ea"/>
              </a:rPr>
              <a:t>质量要素与评价准则 (1/2)</a:t>
            </a:r>
            <a:endParaRPr lang="zh-CN" altLang="en-US" sz="3600" b="1" dirty="0"/>
          </a:p>
          <a:p>
            <a:pPr eaLnBrk="1" hangingPunct="1">
              <a:buNone/>
            </a:pPr>
            <a:endParaRPr lang="zh-CN" altLang="en-US" sz="3600" b="1" dirty="0"/>
          </a:p>
        </p:txBody>
      </p:sp>
      <p:graphicFrame>
        <p:nvGraphicFramePr>
          <p:cNvPr id="1256451" name="Group 3"/>
          <p:cNvGraphicFramePr>
            <a:graphicFrameLocks noGrp="1"/>
          </p:cNvGraphicFramePr>
          <p:nvPr>
            <p:custDataLst>
              <p:tags r:id="rId1"/>
            </p:custDataLst>
          </p:nvPr>
        </p:nvGraphicFramePr>
        <p:xfrm>
          <a:off x="1207770" y="1220470"/>
          <a:ext cx="6564630" cy="5486400"/>
        </p:xfrm>
        <a:graphic>
          <a:graphicData uri="http://schemas.openxmlformats.org/drawingml/2006/table">
            <a:tbl>
              <a:tblPr/>
              <a:tblGrid>
                <a:gridCol w="1541780"/>
                <a:gridCol w="455930"/>
                <a:gridCol w="456565"/>
                <a:gridCol w="458470"/>
                <a:gridCol w="455295"/>
                <a:gridCol w="457200"/>
                <a:gridCol w="456565"/>
                <a:gridCol w="455295"/>
                <a:gridCol w="457200"/>
                <a:gridCol w="458470"/>
                <a:gridCol w="454025"/>
                <a:gridCol w="457835"/>
              </a:tblGrid>
              <a:tr h="112776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要素</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关系</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准则</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正确性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可靠性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有效性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完整性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可维护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可测试</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可移植</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可重用</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互操作</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可用性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灵活性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可审查性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准确性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通信通用性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完全性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简明性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一致性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数据通用性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容错性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执行效率</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可扩充性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通用性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2"/>
          <p:cNvSpPr>
            <a:spLocks noGrp="1"/>
          </p:cNvSpPr>
          <p:nvPr>
            <p:ph idx="1"/>
          </p:nvPr>
        </p:nvSpPr>
        <p:spPr>
          <a:xfrm>
            <a:off x="414655" y="246380"/>
            <a:ext cx="7108190" cy="956945"/>
          </a:xfrm>
        </p:spPr>
        <p:txBody>
          <a:bodyPr vert="horz" wrap="square" lIns="91440" tIns="45720" rIns="91440" bIns="45720" anchor="t"/>
          <a:p>
            <a:pPr eaLnBrk="1" hangingPunct="1">
              <a:buNone/>
            </a:pPr>
            <a:r>
              <a:rPr lang="zh-CN" altLang="en-US" sz="3600" b="1" dirty="0"/>
              <a:t>质量要素与评价准则 (</a:t>
            </a:r>
            <a:r>
              <a:rPr lang="en-US" altLang="zh-CN" sz="3600" b="1" dirty="0"/>
              <a:t>2/2)</a:t>
            </a:r>
            <a:endParaRPr lang="en-US" altLang="zh-CN" sz="3600" b="1" dirty="0"/>
          </a:p>
        </p:txBody>
      </p:sp>
      <p:graphicFrame>
        <p:nvGraphicFramePr>
          <p:cNvPr id="1257475" name="Group 3"/>
          <p:cNvGraphicFramePr>
            <a:graphicFrameLocks noGrp="1"/>
          </p:cNvGraphicFramePr>
          <p:nvPr>
            <p:custDataLst>
              <p:tags r:id="rId1"/>
            </p:custDataLst>
          </p:nvPr>
        </p:nvGraphicFramePr>
        <p:xfrm>
          <a:off x="1172210" y="1367155"/>
          <a:ext cx="6553200" cy="5334000"/>
        </p:xfrm>
        <a:graphic>
          <a:graphicData uri="http://schemas.openxmlformats.org/drawingml/2006/table">
            <a:tbl>
              <a:tblPr/>
              <a:tblGrid>
                <a:gridCol w="1746250"/>
                <a:gridCol w="438150"/>
                <a:gridCol w="436563"/>
                <a:gridCol w="438150"/>
                <a:gridCol w="436562"/>
                <a:gridCol w="438150"/>
                <a:gridCol w="436563"/>
                <a:gridCol w="438150"/>
                <a:gridCol w="436562"/>
                <a:gridCol w="438150"/>
                <a:gridCol w="434975"/>
                <a:gridCol w="434975"/>
              </a:tblGrid>
              <a:tr h="1274763">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要 素 </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关 系 </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准 则</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正确性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可靠性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有效性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完整性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可维护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可测试</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可移植</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可重用</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互操作</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可用性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灵活性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硬件独立性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检测性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模块化</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可操作性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安全性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自文挡化</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简单性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软件独立性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可追踪性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易培训性</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2"/>
          <p:cNvSpPr>
            <a:spLocks noGrp="1"/>
          </p:cNvSpPr>
          <p:nvPr>
            <p:ph type="title"/>
          </p:nvPr>
        </p:nvSpPr>
        <p:spPr>
          <a:xfrm>
            <a:off x="629920" y="407035"/>
            <a:ext cx="5520055" cy="863600"/>
          </a:xfrm>
        </p:spPr>
        <p:txBody>
          <a:bodyPr vert="horz" wrap="square" lIns="91440" tIns="45720" rIns="91440" bIns="45720" anchor="ctr"/>
          <a:p>
            <a:pPr eaLnBrk="1" hangingPunct="1"/>
            <a:r>
              <a:rPr lang="en-US" altLang="zh-CN" sz="3600" b="1" dirty="0"/>
              <a:t>FURPS</a:t>
            </a:r>
            <a:r>
              <a:rPr lang="zh-CN" altLang="en-US" sz="3600" b="1" dirty="0"/>
              <a:t>软件貭量要素</a:t>
            </a:r>
            <a:endParaRPr lang="zh-CN" altLang="en-US" sz="3600" b="1" dirty="0"/>
          </a:p>
        </p:txBody>
      </p:sp>
      <p:sp>
        <p:nvSpPr>
          <p:cNvPr id="121858" name="Rectangle 3"/>
          <p:cNvSpPr>
            <a:spLocks noGrp="1"/>
          </p:cNvSpPr>
          <p:nvPr>
            <p:ph idx="1"/>
          </p:nvPr>
        </p:nvSpPr>
        <p:spPr>
          <a:xfrm>
            <a:off x="770255" y="2012315"/>
            <a:ext cx="3374390" cy="4296410"/>
          </a:xfrm>
        </p:spPr>
        <p:txBody>
          <a:bodyPr vert="horz" wrap="square" lIns="91440" tIns="45720" rIns="91440" bIns="45720" anchor="t"/>
          <a:p>
            <a:pPr algn="just" eaLnBrk="1" hangingPunct="1">
              <a:buFont typeface="Wingdings" panose="05000000000000000000" charset="0"/>
              <a:buChar char="l"/>
            </a:pPr>
            <a:r>
              <a:rPr lang="zh-CN" altLang="en-US" sz="1400" b="1" dirty="0">
                <a:latin typeface="Times New Roman" panose="02020603050405020304" pitchFamily="18" charset="0"/>
                <a:sym typeface="+mn-ea"/>
              </a:rPr>
              <a:t>1987</a:t>
            </a:r>
            <a:r>
              <a:rPr lang="zh-CN" altLang="en-US" sz="1400" b="1" dirty="0">
                <a:latin typeface="宋体" panose="02010600030101010101" pitchFamily="2" charset="-122"/>
                <a:sym typeface="+mn-ea"/>
              </a:rPr>
              <a:t>年</a:t>
            </a:r>
            <a:r>
              <a:rPr lang="en-US" altLang="zh-CN" sz="1400" b="1" dirty="0">
                <a:latin typeface="Times New Roman" panose="02020603050405020304" pitchFamily="18" charset="0"/>
                <a:sym typeface="+mn-ea"/>
              </a:rPr>
              <a:t>Hewlett-Packard</a:t>
            </a:r>
            <a:r>
              <a:rPr lang="zh-CN" altLang="en-US" sz="1400" b="1" dirty="0">
                <a:latin typeface="宋体" panose="02010600030101010101" pitchFamily="2" charset="-122"/>
                <a:sym typeface="+mn-ea"/>
              </a:rPr>
              <a:t>提出一组被称之为</a:t>
            </a:r>
            <a:r>
              <a:rPr lang="en-US" altLang="zh-CN" sz="1400" b="1" dirty="0">
                <a:latin typeface="Times New Roman" panose="02020603050405020304" pitchFamily="18" charset="0"/>
                <a:sym typeface="+mn-ea"/>
              </a:rPr>
              <a:t>FURPS</a:t>
            </a:r>
            <a:r>
              <a:rPr lang="zh-CN" altLang="en-US" sz="1400" b="1" dirty="0">
                <a:latin typeface="宋体" panose="02010600030101010101" pitchFamily="2" charset="-122"/>
                <a:sym typeface="+mn-ea"/>
              </a:rPr>
              <a:t>的软件质量要素。</a:t>
            </a:r>
            <a:endParaRPr lang="zh-CN" altLang="en-US" sz="1400" b="1" dirty="0">
              <a:latin typeface="宋体" panose="02010600030101010101" pitchFamily="2" charset="-122"/>
              <a:sym typeface="+mn-ea"/>
            </a:endParaRPr>
          </a:p>
          <a:p>
            <a:pPr algn="just" eaLnBrk="1" hangingPunct="1">
              <a:buFont typeface="Wingdings" panose="05000000000000000000" charset="0"/>
              <a:buChar char="l"/>
            </a:pPr>
            <a:r>
              <a:rPr lang="zh-CN" altLang="en-US" sz="1400" b="1" dirty="0">
                <a:latin typeface="宋体" panose="02010600030101010101" pitchFamily="2" charset="-122"/>
                <a:sym typeface="+mn-ea"/>
              </a:rPr>
              <a:t>这组要素由功能性</a:t>
            </a:r>
            <a:r>
              <a:rPr lang="zh-CN" altLang="en-US" sz="1400" b="1" dirty="0">
                <a:latin typeface="Times New Roman" panose="02020603050405020304" pitchFamily="18" charset="0"/>
                <a:sym typeface="+mn-ea"/>
              </a:rPr>
              <a:t>(</a:t>
            </a:r>
            <a:r>
              <a:rPr lang="en-US" altLang="zh-CN" sz="1400" b="1" dirty="0">
                <a:solidFill>
                  <a:srgbClr val="FF0000"/>
                </a:solidFill>
                <a:latin typeface="Times New Roman" panose="02020603050405020304" pitchFamily="18" charset="0"/>
                <a:sym typeface="+mn-ea"/>
              </a:rPr>
              <a:t>Functionality</a:t>
            </a:r>
            <a:r>
              <a:rPr lang="en-US" altLang="zh-CN" sz="1400" b="1" dirty="0">
                <a:latin typeface="Times New Roman" panose="02020603050405020304" pitchFamily="18" charset="0"/>
                <a:sym typeface="+mn-ea"/>
              </a:rPr>
              <a:t>)</a:t>
            </a:r>
            <a:r>
              <a:rPr lang="en-US" altLang="zh-CN" sz="1400" b="1" dirty="0">
                <a:latin typeface="宋体" panose="02010600030101010101" pitchFamily="2" charset="-122"/>
                <a:sym typeface="+mn-ea"/>
              </a:rPr>
              <a:t>、</a:t>
            </a:r>
            <a:r>
              <a:rPr lang="zh-CN" altLang="en-US" sz="1400" b="1" dirty="0">
                <a:latin typeface="宋体" panose="02010600030101010101" pitchFamily="2" charset="-122"/>
                <a:sym typeface="+mn-ea"/>
              </a:rPr>
              <a:t>可用性</a:t>
            </a:r>
            <a:r>
              <a:rPr lang="zh-CN" altLang="en-US" sz="1400" b="1" dirty="0">
                <a:latin typeface="Times New Roman" panose="02020603050405020304" pitchFamily="18" charset="0"/>
                <a:sym typeface="+mn-ea"/>
              </a:rPr>
              <a:t>(</a:t>
            </a:r>
            <a:r>
              <a:rPr lang="en-US" altLang="zh-CN" sz="1400" b="1" dirty="0">
                <a:solidFill>
                  <a:srgbClr val="FF0000"/>
                </a:solidFill>
                <a:latin typeface="Times New Roman" panose="02020603050405020304" pitchFamily="18" charset="0"/>
                <a:sym typeface="+mn-ea"/>
              </a:rPr>
              <a:t>Usability</a:t>
            </a:r>
            <a:r>
              <a:rPr lang="en-US" altLang="zh-CN" sz="1400" b="1" dirty="0">
                <a:latin typeface="Times New Roman" panose="02020603050405020304" pitchFamily="18" charset="0"/>
                <a:sym typeface="+mn-ea"/>
              </a:rPr>
              <a:t>)</a:t>
            </a:r>
            <a:r>
              <a:rPr lang="en-US" altLang="zh-CN" sz="1400" b="1" dirty="0">
                <a:latin typeface="宋体" panose="02010600030101010101" pitchFamily="2" charset="-122"/>
                <a:sym typeface="+mn-ea"/>
              </a:rPr>
              <a:t>、</a:t>
            </a:r>
            <a:r>
              <a:rPr lang="zh-CN" altLang="en-US" sz="1400" b="1" dirty="0">
                <a:latin typeface="宋体" panose="02010600030101010101" pitchFamily="2" charset="-122"/>
                <a:sym typeface="+mn-ea"/>
              </a:rPr>
              <a:t>可靠性</a:t>
            </a:r>
            <a:r>
              <a:rPr lang="zh-CN" altLang="en-US" sz="1400" b="1" dirty="0">
                <a:latin typeface="Times New Roman" panose="02020603050405020304" pitchFamily="18" charset="0"/>
                <a:sym typeface="+mn-ea"/>
              </a:rPr>
              <a:t>(</a:t>
            </a:r>
            <a:r>
              <a:rPr lang="en-US" altLang="zh-CN" sz="1400" b="1" dirty="0">
                <a:solidFill>
                  <a:srgbClr val="FF0000"/>
                </a:solidFill>
                <a:latin typeface="Times New Roman" panose="02020603050405020304" pitchFamily="18" charset="0"/>
                <a:sym typeface="+mn-ea"/>
              </a:rPr>
              <a:t>Reliability</a:t>
            </a:r>
            <a:r>
              <a:rPr lang="en-US" altLang="zh-CN" sz="1400" b="1" dirty="0">
                <a:latin typeface="Times New Roman" panose="02020603050405020304" pitchFamily="18" charset="0"/>
                <a:sym typeface="+mn-ea"/>
              </a:rPr>
              <a:t>)</a:t>
            </a:r>
            <a:r>
              <a:rPr lang="en-US" altLang="zh-CN" sz="1400" b="1" dirty="0">
                <a:latin typeface="宋体" panose="02010600030101010101" pitchFamily="2" charset="-122"/>
                <a:sym typeface="+mn-ea"/>
              </a:rPr>
              <a:t>、</a:t>
            </a:r>
            <a:r>
              <a:rPr lang="zh-CN" altLang="en-US" sz="1400" b="1" dirty="0">
                <a:latin typeface="宋体" panose="02010600030101010101" pitchFamily="2" charset="-122"/>
                <a:sym typeface="+mn-ea"/>
              </a:rPr>
              <a:t>性能</a:t>
            </a:r>
            <a:r>
              <a:rPr lang="zh-CN" altLang="en-US" sz="1400" b="1" dirty="0">
                <a:latin typeface="Times New Roman" panose="02020603050405020304" pitchFamily="18" charset="0"/>
                <a:sym typeface="+mn-ea"/>
              </a:rPr>
              <a:t>(</a:t>
            </a:r>
            <a:r>
              <a:rPr lang="en-US" altLang="zh-CN" sz="1400" b="1" dirty="0">
                <a:solidFill>
                  <a:srgbClr val="FF0000"/>
                </a:solidFill>
                <a:latin typeface="Times New Roman" panose="02020603050405020304" pitchFamily="18" charset="0"/>
                <a:sym typeface="+mn-ea"/>
              </a:rPr>
              <a:t>Performance</a:t>
            </a:r>
            <a:r>
              <a:rPr lang="en-US" altLang="zh-CN" sz="1400" b="1" dirty="0">
                <a:latin typeface="Times New Roman" panose="02020603050405020304" pitchFamily="18" charset="0"/>
                <a:sym typeface="+mn-ea"/>
              </a:rPr>
              <a:t>)</a:t>
            </a:r>
            <a:r>
              <a:rPr lang="zh-CN" altLang="en-US" sz="1400" b="1" dirty="0">
                <a:latin typeface="宋体" panose="02010600030101010101" pitchFamily="2" charset="-122"/>
                <a:sym typeface="+mn-ea"/>
              </a:rPr>
              <a:t>和可支撑性</a:t>
            </a:r>
            <a:r>
              <a:rPr lang="zh-CN" altLang="en-US" sz="1400" b="1" dirty="0">
                <a:latin typeface="Times New Roman" panose="02020603050405020304" pitchFamily="18" charset="0"/>
                <a:sym typeface="+mn-ea"/>
              </a:rPr>
              <a:t>(</a:t>
            </a:r>
            <a:r>
              <a:rPr lang="en-US" altLang="zh-CN" sz="1400" b="1" dirty="0">
                <a:solidFill>
                  <a:srgbClr val="FF0000"/>
                </a:solidFill>
                <a:latin typeface="Times New Roman" panose="02020603050405020304" pitchFamily="18" charset="0"/>
                <a:sym typeface="+mn-ea"/>
              </a:rPr>
              <a:t>Supportability</a:t>
            </a:r>
            <a:r>
              <a:rPr lang="en-US" altLang="zh-CN" sz="1400" b="1" dirty="0">
                <a:latin typeface="Times New Roman" panose="02020603050405020304" pitchFamily="18" charset="0"/>
                <a:sym typeface="+mn-ea"/>
              </a:rPr>
              <a:t>)</a:t>
            </a:r>
            <a:r>
              <a:rPr lang="zh-CN" altLang="en-US" sz="1400" b="1" dirty="0">
                <a:latin typeface="宋体" panose="02010600030101010101" pitchFamily="2" charset="-122"/>
                <a:sym typeface="+mn-ea"/>
              </a:rPr>
              <a:t>组成。</a:t>
            </a:r>
            <a:endParaRPr lang="zh-CN" altLang="en-US" sz="1400" b="1" dirty="0">
              <a:latin typeface="宋体" panose="02010600030101010101" pitchFamily="2" charset="-122"/>
            </a:endParaRPr>
          </a:p>
          <a:p>
            <a:pPr algn="just" eaLnBrk="1" hangingPunct="1">
              <a:buFont typeface="Wingdings" panose="05000000000000000000" charset="0"/>
              <a:buChar char="l"/>
            </a:pPr>
            <a:r>
              <a:rPr lang="en-US" altLang="zh-CN" sz="1400" b="1" dirty="0">
                <a:latin typeface="Times New Roman" panose="02020603050405020304" pitchFamily="18" charset="0"/>
                <a:sym typeface="+mn-ea"/>
              </a:rPr>
              <a:t>Grad</a:t>
            </a:r>
            <a:r>
              <a:rPr lang="zh-CN" altLang="en-US" sz="1400" b="1" dirty="0">
                <a:latin typeface="宋体" panose="02010600030101010101" pitchFamily="2" charset="-122"/>
                <a:sym typeface="+mn-ea"/>
              </a:rPr>
              <a:t>和</a:t>
            </a:r>
            <a:r>
              <a:rPr lang="en-US" altLang="zh-CN" sz="1400" b="1" dirty="0">
                <a:latin typeface="Times New Roman" panose="02020603050405020304" pitchFamily="18" charset="0"/>
                <a:sym typeface="+mn-ea"/>
              </a:rPr>
              <a:t>Caswell</a:t>
            </a:r>
            <a:r>
              <a:rPr lang="zh-CN" altLang="en-US" sz="1400" b="1" dirty="0">
                <a:latin typeface="宋体" panose="02010600030101010101" pitchFamily="2" charset="-122"/>
                <a:sym typeface="+mn-ea"/>
              </a:rPr>
              <a:t>给出了以</a:t>
            </a:r>
            <a:r>
              <a:rPr lang="zh-CN" altLang="en-US" sz="1400" b="1" dirty="0">
                <a:solidFill>
                  <a:srgbClr val="FF0000"/>
                </a:solidFill>
                <a:latin typeface="宋体" panose="02010600030101010101" pitchFamily="2" charset="-122"/>
                <a:sym typeface="+mn-ea"/>
              </a:rPr>
              <a:t>调查报告</a:t>
            </a:r>
            <a:r>
              <a:rPr lang="zh-CN" altLang="en-US" sz="1400" b="1" dirty="0">
                <a:solidFill>
                  <a:srgbClr val="FF0000"/>
                </a:solidFill>
                <a:latin typeface="Times New Roman" panose="02020603050405020304" pitchFamily="18" charset="0"/>
                <a:sym typeface="+mn-ea"/>
              </a:rPr>
              <a:t>/</a:t>
            </a:r>
            <a:r>
              <a:rPr lang="zh-CN" altLang="en-US" sz="1400" b="1" dirty="0">
                <a:solidFill>
                  <a:srgbClr val="FF0000"/>
                </a:solidFill>
                <a:latin typeface="宋体" panose="02010600030101010101" pitchFamily="2" charset="-122"/>
                <a:sym typeface="+mn-ea"/>
              </a:rPr>
              <a:t>规格说明、设计、实现、测试、支撑环境</a:t>
            </a:r>
            <a:r>
              <a:rPr lang="zh-CN" altLang="en-US" sz="1400" b="1" dirty="0">
                <a:latin typeface="宋体" panose="02010600030101010101" pitchFamily="2" charset="-122"/>
                <a:sym typeface="+mn-ea"/>
              </a:rPr>
              <a:t>为行，以上述要素为列的</a:t>
            </a:r>
            <a:r>
              <a:rPr lang="zh-CN" altLang="en-US" sz="1400" b="1" dirty="0">
                <a:latin typeface="Times New Roman" panose="02020603050405020304" pitchFamily="18" charset="0"/>
                <a:sym typeface="+mn-ea"/>
              </a:rPr>
              <a:t>5</a:t>
            </a:r>
            <a:r>
              <a:rPr lang="zh-CN" altLang="en-US" sz="1400" b="1" dirty="0">
                <a:latin typeface="宋体" panose="02010600030101010101" pitchFamily="2" charset="-122"/>
                <a:sym typeface="+mn-ea"/>
              </a:rPr>
              <a:t>行</a:t>
            </a:r>
            <a:r>
              <a:rPr lang="zh-CN" altLang="en-US" sz="1400" b="1" dirty="0">
                <a:latin typeface="Times New Roman" panose="02020603050405020304" pitchFamily="18" charset="0"/>
                <a:sym typeface="+mn-ea"/>
              </a:rPr>
              <a:t>5</a:t>
            </a:r>
            <a:r>
              <a:rPr lang="zh-CN" altLang="en-US" sz="1400" b="1" dirty="0">
                <a:latin typeface="宋体" panose="02010600030101010101" pitchFamily="2" charset="-122"/>
                <a:sym typeface="+mn-ea"/>
              </a:rPr>
              <a:t>列矩阵，通过对矩阵元素的度量导出软件开发过程和软件产品质量要素的</a:t>
            </a:r>
            <a:r>
              <a:rPr lang="en-US" altLang="zh-CN" sz="1400" b="1" dirty="0">
                <a:solidFill>
                  <a:srgbClr val="FF0000"/>
                </a:solidFill>
                <a:latin typeface="Times New Roman" panose="02020603050405020304" pitchFamily="18" charset="0"/>
                <a:sym typeface="+mn-ea"/>
              </a:rPr>
              <a:t>FURPS</a:t>
            </a:r>
            <a:r>
              <a:rPr lang="zh-CN" altLang="en-US" sz="1400" b="1" dirty="0">
                <a:solidFill>
                  <a:srgbClr val="FF0000"/>
                </a:solidFill>
                <a:latin typeface="宋体" panose="02010600030101010101" pitchFamily="2" charset="-122"/>
                <a:sym typeface="+mn-ea"/>
              </a:rPr>
              <a:t>度量</a:t>
            </a:r>
            <a:r>
              <a:rPr lang="zh-CN" altLang="en-US" sz="1400" b="1" dirty="0">
                <a:latin typeface="宋体" panose="02010600030101010101" pitchFamily="2" charset="-122"/>
                <a:sym typeface="+mn-ea"/>
              </a:rPr>
              <a:t>。</a:t>
            </a:r>
            <a:endParaRPr lang="zh-CN" altLang="en-US" sz="1400" b="1" dirty="0">
              <a:latin typeface="宋体" panose="02010600030101010101" pitchFamily="2" charset="-122"/>
            </a:endParaRPr>
          </a:p>
          <a:p>
            <a:pPr algn="just" eaLnBrk="1" hangingPunct="1">
              <a:buFont typeface="Wingdings" panose="05000000000000000000" charset="0"/>
              <a:buChar char="l"/>
            </a:pPr>
            <a:endParaRPr lang="zh-CN" altLang="en-US" sz="1400" b="1" dirty="0">
              <a:latin typeface="宋体" panose="02010600030101010101" pitchFamily="2" charset="-122"/>
            </a:endParaRPr>
          </a:p>
        </p:txBody>
      </p:sp>
      <p:graphicFrame>
        <p:nvGraphicFramePr>
          <p:cNvPr id="1260548" name="Group 4"/>
          <p:cNvGraphicFramePr>
            <a:graphicFrameLocks noGrp="1"/>
          </p:cNvGraphicFramePr>
          <p:nvPr>
            <p:custDataLst>
              <p:tags r:id="rId1"/>
            </p:custDataLst>
          </p:nvPr>
        </p:nvGraphicFramePr>
        <p:xfrm>
          <a:off x="4477385" y="1828800"/>
          <a:ext cx="4038600" cy="4537075"/>
        </p:xfrm>
        <a:graphic>
          <a:graphicData uri="http://schemas.openxmlformats.org/drawingml/2006/table">
            <a:tbl>
              <a:tblPr/>
              <a:tblGrid>
                <a:gridCol w="1752600"/>
                <a:gridCol w="457200"/>
                <a:gridCol w="457200"/>
                <a:gridCol w="457200"/>
                <a:gridCol w="473075"/>
                <a:gridCol w="441325"/>
              </a:tblGrid>
              <a:tr h="162750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要素</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关系</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准则</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功能性</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可用性</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可靠性</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性</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能</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可支撑性</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618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论证报告/</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規格说明</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73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设计</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8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实现</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测试</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6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支撑环境</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301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12800" b="0" i="0" u="none" strike="noStrike" kern="0" cap="none" spc="0" normalizeH="0" baseline="0" noProof="0" smtClean="0">
                <a:ln>
                  <a:noFill/>
                </a:ln>
                <a:solidFill>
                  <a:srgbClr val="E50319"/>
                </a:solidFill>
                <a:effectLst>
                  <a:outerShdw blurRad="38100" dist="38100" dir="2700000" algn="tl">
                    <a:srgbClr val="C0C0C0"/>
                  </a:outerShdw>
                </a:effectLst>
                <a:uLnTx/>
                <a:uFillTx/>
                <a:latin typeface="+mn-lt"/>
                <a:ea typeface="+mn-ea"/>
                <a:cs typeface="+mn-cs"/>
              </a:rPr>
              <a:t>     谢谢</a:t>
            </a:r>
            <a:endParaRPr kumimoji="0" lang="zh-CN" altLang="en-US" sz="12800" b="0" i="0" u="none" strike="noStrike" kern="0" cap="none" spc="0" normalizeH="0" baseline="0" noProof="0" smtClean="0">
              <a:ln>
                <a:noFill/>
              </a:ln>
              <a:solidFill>
                <a:srgbClr val="E50319"/>
              </a:solidFill>
              <a:effectLst>
                <a:outerShdw blurRad="38100" dist="38100" dir="2700000" algn="tl">
                  <a:srgbClr val="C0C0C0"/>
                </a:outerShdw>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18436" name="Rectangle 2"/>
          <p:cNvSpPr>
            <a:spLocks noGrp="1"/>
          </p:cNvSpPr>
          <p:nvPr>
            <p:ph type="title"/>
          </p:nvPr>
        </p:nvSpPr>
        <p:spPr/>
        <p:txBody>
          <a:bodyPr vert="horz" wrap="square" lIns="91440" tIns="45720" rIns="91440" bIns="45720" anchor="b"/>
          <a:p>
            <a:pPr eaLnBrk="1" hangingPunct="1"/>
            <a:r>
              <a:rPr lang="zh-CN" altLang="en-US" sz="3600" dirty="0">
                <a:ea typeface="宋体" panose="02010600030101010101" pitchFamily="2" charset="-122"/>
              </a:rPr>
              <a:t>过程度量</a:t>
            </a:r>
            <a:endParaRPr lang="zh-CN" altLang="en-US" sz="3600" dirty="0">
              <a:ea typeface="宋体" panose="02010600030101010101" pitchFamily="2" charset="-122"/>
            </a:endParaRPr>
          </a:p>
        </p:txBody>
      </p:sp>
      <p:sp>
        <p:nvSpPr>
          <p:cNvPr id="18437" name="Rectangle 3"/>
          <p:cNvSpPr>
            <a:spLocks noGrp="1"/>
          </p:cNvSpPr>
          <p:nvPr>
            <p:ph idx="1"/>
          </p:nvPr>
        </p:nvSpPr>
        <p:spPr/>
        <p:txBody>
          <a:bodyPr vert="horz" wrap="square" lIns="91440" tIns="45720" rIns="91440" bIns="45720" anchor="t"/>
          <a:p>
            <a:pPr eaLnBrk="1" hangingPunct="1">
              <a:lnSpc>
                <a:spcPct val="90000"/>
              </a:lnSpc>
            </a:pPr>
            <a:r>
              <a:rPr lang="en-US" altLang="zh-CN" sz="2000" dirty="0">
                <a:ea typeface="宋体" panose="02010600030101010101" pitchFamily="2" charset="-122"/>
                <a:sym typeface="Arial" panose="020B0604020202020204" pitchFamily="34" charset="0"/>
              </a:rPr>
              <a:t>间接</a:t>
            </a:r>
            <a:r>
              <a:rPr lang="zh-CN" altLang="en-US" sz="2000" dirty="0">
                <a:ea typeface="宋体" panose="02010600030101010101" pitchFamily="2" charset="-122"/>
                <a:sym typeface="Arial" panose="020B0604020202020204" pitchFamily="34" charset="0"/>
              </a:rPr>
              <a:t>地度量</a:t>
            </a:r>
            <a:r>
              <a:rPr lang="en-US" altLang="zh-CN" sz="2000" dirty="0">
                <a:ea typeface="宋体" panose="02010600030101010101" pitchFamily="2" charset="-122"/>
              </a:rPr>
              <a:t>软件过程的功效</a:t>
            </a:r>
            <a:endParaRPr lang="en-US" altLang="zh-CN" sz="2000" dirty="0">
              <a:ea typeface="宋体" panose="02010600030101010101" pitchFamily="2" charset="-122"/>
            </a:endParaRPr>
          </a:p>
          <a:p>
            <a:pPr lvl="1" eaLnBrk="1" hangingPunct="1">
              <a:lnSpc>
                <a:spcPct val="90000"/>
              </a:lnSpc>
            </a:pPr>
            <a:r>
              <a:rPr lang="en-US" altLang="zh-CN" sz="1800" dirty="0">
                <a:ea typeface="宋体" panose="02010600030101010101" pitchFamily="2" charset="-122"/>
              </a:rPr>
              <a:t>也就是说，根据从过程中获得的结果来导出一组度量</a:t>
            </a:r>
            <a:r>
              <a:rPr lang="zh-CN" altLang="en-US" sz="1800" dirty="0">
                <a:ea typeface="宋体" panose="02010600030101010101" pitchFamily="2" charset="-122"/>
              </a:rPr>
              <a:t>。，</a:t>
            </a:r>
            <a:r>
              <a:rPr lang="en-US" altLang="zh-CN" sz="1800" dirty="0">
                <a:ea typeface="宋体" panose="02010600030101010101" pitchFamily="2" charset="-122"/>
              </a:rPr>
              <a:t>这些结果包括：</a:t>
            </a:r>
            <a:endParaRPr lang="en-US" altLang="zh-CN" sz="2000" dirty="0">
              <a:ea typeface="宋体" panose="02010600030101010101" pitchFamily="2" charset="-122"/>
            </a:endParaRPr>
          </a:p>
          <a:p>
            <a:pPr lvl="2" eaLnBrk="1" hangingPunct="1">
              <a:lnSpc>
                <a:spcPct val="90000"/>
              </a:lnSpc>
            </a:pPr>
            <a:r>
              <a:rPr lang="en-US" altLang="zh-CN" sz="1600" dirty="0">
                <a:solidFill>
                  <a:schemeClr val="folHlink"/>
                </a:solidFill>
                <a:ea typeface="宋体" panose="02010600030101010101" pitchFamily="2" charset="-122"/>
              </a:rPr>
              <a:t>在软件发布之前发现的错误数的测度</a:t>
            </a:r>
            <a:endParaRPr lang="en-US" altLang="zh-CN" sz="1600" dirty="0">
              <a:solidFill>
                <a:schemeClr val="folHlink"/>
              </a:solidFill>
              <a:ea typeface="宋体" panose="02010600030101010101" pitchFamily="2" charset="-122"/>
            </a:endParaRPr>
          </a:p>
          <a:p>
            <a:pPr lvl="2" eaLnBrk="1" hangingPunct="1">
              <a:lnSpc>
                <a:spcPct val="90000"/>
              </a:lnSpc>
            </a:pPr>
            <a:r>
              <a:rPr lang="en-US" altLang="zh-CN" sz="1600" dirty="0">
                <a:solidFill>
                  <a:schemeClr val="folHlink"/>
                </a:solidFill>
                <a:ea typeface="宋体" panose="02010600030101010101" pitchFamily="2" charset="-122"/>
              </a:rPr>
              <a:t>提交给最终用户由最终用户报告的缺陷的测度</a:t>
            </a:r>
            <a:endParaRPr lang="en-US" altLang="zh-CN" sz="1600" dirty="0">
              <a:solidFill>
                <a:schemeClr val="folHlink"/>
              </a:solidFill>
              <a:ea typeface="宋体" panose="02010600030101010101" pitchFamily="2" charset="-122"/>
            </a:endParaRPr>
          </a:p>
          <a:p>
            <a:pPr lvl="2" eaLnBrk="1" hangingPunct="1">
              <a:lnSpc>
                <a:spcPct val="90000"/>
              </a:lnSpc>
            </a:pPr>
            <a:r>
              <a:rPr lang="en-US" altLang="zh-CN" sz="1600" dirty="0">
                <a:solidFill>
                  <a:schemeClr val="folHlink"/>
                </a:solidFill>
                <a:ea typeface="宋体" panose="02010600030101010101" pitchFamily="2" charset="-122"/>
              </a:rPr>
              <a:t>交付的工作产品（生产率）的测度</a:t>
            </a:r>
            <a:endParaRPr lang="en-US" altLang="zh-CN" sz="1600" dirty="0">
              <a:solidFill>
                <a:schemeClr val="folHlink"/>
              </a:solidFill>
              <a:ea typeface="宋体" panose="02010600030101010101" pitchFamily="2" charset="-122"/>
            </a:endParaRPr>
          </a:p>
          <a:p>
            <a:pPr lvl="2" eaLnBrk="1" hangingPunct="1">
              <a:lnSpc>
                <a:spcPct val="90000"/>
              </a:lnSpc>
            </a:pPr>
            <a:r>
              <a:rPr lang="en-US" altLang="zh-CN" sz="1600" dirty="0">
                <a:solidFill>
                  <a:schemeClr val="folHlink"/>
                </a:solidFill>
                <a:ea typeface="宋体" panose="02010600030101010101" pitchFamily="2" charset="-122"/>
              </a:rPr>
              <a:t>花费的工作量的测度</a:t>
            </a:r>
            <a:endParaRPr lang="en-US" altLang="zh-CN" sz="1600" dirty="0">
              <a:solidFill>
                <a:schemeClr val="folHlink"/>
              </a:solidFill>
              <a:ea typeface="宋体" panose="02010600030101010101" pitchFamily="2" charset="-122"/>
            </a:endParaRPr>
          </a:p>
          <a:p>
            <a:pPr lvl="2" eaLnBrk="1" hangingPunct="1">
              <a:lnSpc>
                <a:spcPct val="90000"/>
              </a:lnSpc>
            </a:pPr>
            <a:r>
              <a:rPr lang="en-US" altLang="zh-CN" sz="1600" dirty="0">
                <a:solidFill>
                  <a:schemeClr val="folHlink"/>
                </a:solidFill>
                <a:ea typeface="宋体" panose="02010600030101010101" pitchFamily="2" charset="-122"/>
              </a:rPr>
              <a:t>花费时间的测度</a:t>
            </a:r>
            <a:endParaRPr lang="en-US" altLang="zh-CN" sz="1600" dirty="0">
              <a:solidFill>
                <a:schemeClr val="folHlink"/>
              </a:solidFill>
              <a:ea typeface="宋体" panose="02010600030101010101" pitchFamily="2" charset="-122"/>
            </a:endParaRPr>
          </a:p>
          <a:p>
            <a:pPr lvl="2" eaLnBrk="1" hangingPunct="1">
              <a:lnSpc>
                <a:spcPct val="90000"/>
              </a:lnSpc>
            </a:pPr>
            <a:r>
              <a:rPr lang="en-US" altLang="zh-CN" sz="1600" dirty="0">
                <a:solidFill>
                  <a:schemeClr val="folHlink"/>
                </a:solidFill>
                <a:ea typeface="宋体" panose="02010600030101010101" pitchFamily="2" charset="-122"/>
              </a:rPr>
              <a:t>与进度计划是否一致的测度</a:t>
            </a:r>
            <a:endParaRPr lang="en-US" altLang="zh-CN" sz="1600" dirty="0">
              <a:solidFill>
                <a:schemeClr val="folHlink"/>
              </a:solidFill>
              <a:ea typeface="宋体" panose="02010600030101010101" pitchFamily="2" charset="-122"/>
            </a:endParaRPr>
          </a:p>
          <a:p>
            <a:pPr lvl="2" eaLnBrk="1" hangingPunct="1">
              <a:lnSpc>
                <a:spcPct val="90000"/>
              </a:lnSpc>
            </a:pPr>
            <a:r>
              <a:rPr lang="en-US" altLang="zh-CN" sz="1600" dirty="0">
                <a:solidFill>
                  <a:schemeClr val="folHlink"/>
                </a:solidFill>
                <a:ea typeface="宋体" panose="02010600030101010101" pitchFamily="2" charset="-122"/>
              </a:rPr>
              <a:t>其他测度 </a:t>
            </a:r>
            <a:endParaRPr lang="en-US" altLang="zh-CN" sz="1600" dirty="0">
              <a:solidFill>
                <a:schemeClr val="folHlink"/>
              </a:solidFill>
              <a:ea typeface="宋体" panose="02010600030101010101" pitchFamily="2" charset="-122"/>
            </a:endParaRPr>
          </a:p>
          <a:p>
            <a:pPr eaLnBrk="1" hangingPunct="1">
              <a:lnSpc>
                <a:spcPct val="90000"/>
              </a:lnSpc>
            </a:pPr>
            <a:r>
              <a:rPr lang="en-US" altLang="zh-CN" sz="2000" dirty="0">
                <a:ea typeface="宋体" panose="02010600030101010101" pitchFamily="2" charset="-122"/>
              </a:rPr>
              <a:t>也可以通过测量特定软件工程任务的特性来导出过程度量</a:t>
            </a:r>
            <a:endParaRPr lang="en-US" altLang="zh-CN" sz="20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19460" name="Rectangle 2"/>
          <p:cNvSpPr>
            <a:spLocks noGrp="1"/>
          </p:cNvSpPr>
          <p:nvPr>
            <p:ph type="title"/>
          </p:nvPr>
        </p:nvSpPr>
        <p:spPr/>
        <p:txBody>
          <a:bodyPr vert="horz" wrap="square" lIns="91440" tIns="45720" rIns="91440" bIns="45720" anchor="b"/>
          <a:p>
            <a:pPr eaLnBrk="1" hangingPunct="1"/>
            <a:r>
              <a:rPr lang="en-US" altLang="zh-CN" sz="3600" dirty="0">
                <a:ea typeface="宋体" panose="02010600030101010101" pitchFamily="2" charset="-122"/>
              </a:rPr>
              <a:t>过程度量规则</a:t>
            </a:r>
            <a:endParaRPr lang="en-US" altLang="zh-CN" sz="3600" dirty="0">
              <a:ea typeface="宋体" panose="02010600030101010101" pitchFamily="2" charset="-122"/>
            </a:endParaRPr>
          </a:p>
        </p:txBody>
      </p:sp>
      <p:sp>
        <p:nvSpPr>
          <p:cNvPr id="19461" name="Rectangle 3"/>
          <p:cNvSpPr>
            <a:spLocks noGrp="1"/>
          </p:cNvSpPr>
          <p:nvPr>
            <p:ph idx="1"/>
          </p:nvPr>
        </p:nvSpPr>
        <p:spPr/>
        <p:txBody>
          <a:bodyPr vert="horz" wrap="square" lIns="91440" tIns="45720" rIns="91440" bIns="45720" anchor="t"/>
          <a:p>
            <a:pPr eaLnBrk="1" hangingPunct="1">
              <a:lnSpc>
                <a:spcPct val="90000"/>
              </a:lnSpc>
              <a:spcBef>
                <a:spcPts val="600"/>
              </a:spcBef>
              <a:spcAft>
                <a:spcPts val="600"/>
              </a:spcAft>
            </a:pPr>
            <a:r>
              <a:rPr lang="en-US" altLang="zh-CN" sz="1800" dirty="0">
                <a:ea typeface="宋体" panose="02010600030101010101" pitchFamily="2" charset="-122"/>
              </a:rPr>
              <a:t>解释度量数据时</a:t>
            </a:r>
            <a:r>
              <a:rPr lang="en-US" altLang="zh-CN" sz="1800" dirty="0">
                <a:solidFill>
                  <a:schemeClr val="accent2"/>
                </a:solidFill>
                <a:ea typeface="宋体" panose="02010600030101010101" pitchFamily="2" charset="-122"/>
              </a:rPr>
              <a:t>使用常识</a:t>
            </a:r>
            <a:r>
              <a:rPr lang="en-US" altLang="zh-CN" sz="1800" dirty="0">
                <a:ea typeface="宋体" panose="02010600030101010101" pitchFamily="2" charset="-122"/>
              </a:rPr>
              <a:t>，并考虑组织的敏感性。 </a:t>
            </a:r>
            <a:endParaRPr lang="en-US" altLang="zh-CN" sz="1800" dirty="0">
              <a:ea typeface="宋体" panose="02010600030101010101" pitchFamily="2" charset="-122"/>
            </a:endParaRPr>
          </a:p>
          <a:p>
            <a:pPr eaLnBrk="1" hangingPunct="1">
              <a:lnSpc>
                <a:spcPct val="90000"/>
              </a:lnSpc>
              <a:spcBef>
                <a:spcPts val="600"/>
              </a:spcBef>
              <a:spcAft>
                <a:spcPts val="600"/>
              </a:spcAft>
            </a:pPr>
            <a:r>
              <a:rPr lang="en-US" altLang="zh-CN" sz="1800" dirty="0">
                <a:ea typeface="宋体" panose="02010600030101010101" pitchFamily="2" charset="-122"/>
              </a:rPr>
              <a:t>向收集测量和度量的个人及团队</a:t>
            </a:r>
            <a:r>
              <a:rPr lang="en-US" altLang="zh-CN" sz="1800" dirty="0">
                <a:solidFill>
                  <a:schemeClr val="accent2"/>
                </a:solidFill>
                <a:ea typeface="宋体" panose="02010600030101010101" pitchFamily="2" charset="-122"/>
              </a:rPr>
              <a:t>定</a:t>
            </a:r>
            <a:r>
              <a:rPr lang="en-US" altLang="zh-CN" sz="1800" dirty="0">
                <a:ea typeface="宋体" panose="02010600030101010101" pitchFamily="2" charset="-122"/>
              </a:rPr>
              <a:t>期提供</a:t>
            </a:r>
            <a:r>
              <a:rPr lang="en-US" altLang="zh-CN" sz="1800" dirty="0">
                <a:solidFill>
                  <a:schemeClr val="accent2"/>
                </a:solidFill>
                <a:ea typeface="宋体" panose="02010600030101010101" pitchFamily="2" charset="-122"/>
              </a:rPr>
              <a:t>反馈</a:t>
            </a:r>
            <a:r>
              <a:rPr lang="en-US" altLang="zh-CN" sz="1800" dirty="0">
                <a:ea typeface="宋体" panose="02010600030101010101" pitchFamily="2" charset="-122"/>
              </a:rPr>
              <a:t>。</a:t>
            </a:r>
            <a:endParaRPr lang="en-US" altLang="zh-CN" sz="1800" dirty="0">
              <a:ea typeface="宋体" panose="02010600030101010101" pitchFamily="2" charset="-122"/>
            </a:endParaRPr>
          </a:p>
          <a:p>
            <a:pPr eaLnBrk="1" hangingPunct="1">
              <a:lnSpc>
                <a:spcPct val="90000"/>
              </a:lnSpc>
              <a:spcBef>
                <a:spcPts val="600"/>
              </a:spcBef>
              <a:spcAft>
                <a:spcPts val="600"/>
              </a:spcAft>
            </a:pPr>
            <a:r>
              <a:rPr lang="en-US" altLang="zh-CN" sz="1800" i="1" dirty="0">
                <a:solidFill>
                  <a:schemeClr val="accent1"/>
                </a:solidFill>
                <a:latin typeface="+mn-ea"/>
                <a:ea typeface="+mn-ea"/>
              </a:rPr>
              <a:t>不要使用度量去评价个人。</a:t>
            </a:r>
            <a:endParaRPr lang="en-US" altLang="zh-CN" sz="1800" i="1" dirty="0">
              <a:solidFill>
                <a:schemeClr val="accent1"/>
              </a:solidFill>
              <a:latin typeface="+mn-ea"/>
              <a:ea typeface="+mn-ea"/>
            </a:endParaRPr>
          </a:p>
          <a:p>
            <a:pPr eaLnBrk="1" hangingPunct="1">
              <a:lnSpc>
                <a:spcPct val="90000"/>
              </a:lnSpc>
              <a:spcBef>
                <a:spcPts val="600"/>
              </a:spcBef>
              <a:spcAft>
                <a:spcPts val="600"/>
              </a:spcAft>
            </a:pPr>
            <a:r>
              <a:rPr lang="en-US" altLang="zh-CN" sz="1800" dirty="0">
                <a:ea typeface="宋体" panose="02010600030101010101" pitchFamily="2" charset="-122"/>
              </a:rPr>
              <a:t>与开发者和团队一起</a:t>
            </a:r>
            <a:r>
              <a:rPr lang="en-US" altLang="zh-CN" sz="1800" dirty="0">
                <a:solidFill>
                  <a:schemeClr val="accent2"/>
                </a:solidFill>
                <a:ea typeface="宋体" panose="02010600030101010101" pitchFamily="2" charset="-122"/>
              </a:rPr>
              <a:t>设定清晰的目标</a:t>
            </a:r>
            <a:r>
              <a:rPr lang="en-US" altLang="zh-CN" sz="1800" dirty="0">
                <a:ea typeface="宋体" panose="02010600030101010101" pitchFamily="2" charset="-122"/>
              </a:rPr>
              <a:t>，并确定为达到这些目标需要使用的度量。 </a:t>
            </a:r>
            <a:endParaRPr lang="en-US" altLang="zh-CN" sz="1800" dirty="0">
              <a:ea typeface="宋体" panose="02010600030101010101" pitchFamily="2" charset="-122"/>
            </a:endParaRPr>
          </a:p>
          <a:p>
            <a:pPr algn="l" eaLnBrk="1" hangingPunct="1">
              <a:lnSpc>
                <a:spcPct val="90000"/>
              </a:lnSpc>
              <a:spcBef>
                <a:spcPts val="600"/>
              </a:spcBef>
              <a:spcAft>
                <a:spcPts val="600"/>
              </a:spcAft>
              <a:buClrTx/>
              <a:buSzTx/>
            </a:pPr>
            <a:r>
              <a:rPr lang="en-US" altLang="zh-CN" sz="1800" i="1" dirty="0">
                <a:solidFill>
                  <a:schemeClr val="accent1"/>
                </a:solidFill>
                <a:latin typeface="+mn-ea"/>
                <a:ea typeface="+mn-ea"/>
              </a:rPr>
              <a:t>不要用度量去威胁个人或团队。</a:t>
            </a:r>
            <a:endParaRPr lang="en-US" altLang="zh-CN" sz="1800" i="1" dirty="0">
              <a:solidFill>
                <a:schemeClr val="accent1"/>
              </a:solidFill>
              <a:latin typeface="+mn-ea"/>
              <a:ea typeface="+mn-ea"/>
            </a:endParaRPr>
          </a:p>
          <a:p>
            <a:pPr eaLnBrk="1" hangingPunct="1">
              <a:lnSpc>
                <a:spcPct val="90000"/>
              </a:lnSpc>
              <a:spcBef>
                <a:spcPts val="600"/>
              </a:spcBef>
              <a:spcAft>
                <a:spcPts val="600"/>
              </a:spcAft>
            </a:pPr>
            <a:r>
              <a:rPr lang="en-US" altLang="zh-CN" sz="1800" dirty="0">
                <a:ea typeface="宋体" panose="02010600030101010101" pitchFamily="2" charset="-122"/>
              </a:rPr>
              <a:t>指出问题区域的</a:t>
            </a:r>
            <a:r>
              <a:rPr lang="en-US" altLang="zh-CN" sz="1800" dirty="0">
                <a:solidFill>
                  <a:schemeClr val="accent2"/>
                </a:solidFill>
                <a:ea typeface="宋体" panose="02010600030101010101" pitchFamily="2" charset="-122"/>
              </a:rPr>
              <a:t>度量数据</a:t>
            </a:r>
            <a:r>
              <a:rPr lang="en-US" altLang="zh-CN" sz="1800" dirty="0">
                <a:ea typeface="宋体" panose="02010600030101010101" pitchFamily="2" charset="-122"/>
              </a:rPr>
              <a:t>不应该被“消极地”看待，这些数据仅仅是过程改进的指标。 </a:t>
            </a:r>
            <a:endParaRPr lang="en-US" altLang="zh-CN" sz="1800" dirty="0">
              <a:ea typeface="宋体" panose="02010600030101010101" pitchFamily="2" charset="-122"/>
            </a:endParaRPr>
          </a:p>
          <a:p>
            <a:pPr eaLnBrk="1" hangingPunct="1">
              <a:lnSpc>
                <a:spcPct val="90000"/>
              </a:lnSpc>
              <a:spcBef>
                <a:spcPts val="600"/>
              </a:spcBef>
              <a:spcAft>
                <a:spcPts val="600"/>
              </a:spcAft>
            </a:pPr>
            <a:r>
              <a:rPr lang="en-US" altLang="zh-CN" sz="1800" dirty="0">
                <a:ea typeface="宋体" panose="02010600030101010101" pitchFamily="2" charset="-122"/>
              </a:rPr>
              <a:t>不要</a:t>
            </a:r>
            <a:r>
              <a:rPr lang="en-US" altLang="zh-CN" sz="1800" dirty="0">
                <a:solidFill>
                  <a:schemeClr val="accent2"/>
                </a:solidFill>
                <a:ea typeface="宋体" panose="02010600030101010101" pitchFamily="2" charset="-122"/>
              </a:rPr>
              <a:t>在某一个度量上纠缠</a:t>
            </a:r>
            <a:r>
              <a:rPr lang="en-US" altLang="zh-CN" sz="1800" dirty="0">
                <a:ea typeface="宋体" panose="02010600030101010101" pitchFamily="2" charset="-122"/>
              </a:rPr>
              <a:t>，而无暇顾及其他重要的度量。 </a:t>
            </a:r>
            <a:endParaRPr lang="en-US" altLang="zh-CN" sz="1800"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对象 2"/>
          <p:cNvGraphicFramePr/>
          <p:nvPr/>
        </p:nvGraphicFramePr>
        <p:xfrm>
          <a:off x="467995" y="2697480"/>
          <a:ext cx="3044190" cy="2724150"/>
        </p:xfrm>
        <a:graphic>
          <a:graphicData uri="http://schemas.openxmlformats.org/presentationml/2006/ole">
            <mc:AlternateContent xmlns:mc="http://schemas.openxmlformats.org/markup-compatibility/2006">
              <mc:Choice xmlns:v="urn:schemas-microsoft-com:vml" Requires="v">
                <p:oleObj spid="_x0000_s4" name="" r:id="rId1" imgW="5187950" imgH="4502150" progId="Paint.Picture">
                  <p:embed/>
                </p:oleObj>
              </mc:Choice>
              <mc:Fallback>
                <p:oleObj name="" r:id="rId1" imgW="5187950" imgH="4502150" progId="Paint.Picture">
                  <p:embed/>
                  <p:pic>
                    <p:nvPicPr>
                      <p:cNvPr id="0" name="图片 3"/>
                      <p:cNvPicPr/>
                      <p:nvPr/>
                    </p:nvPicPr>
                    <p:blipFill>
                      <a:blip r:embed="rId2"/>
                      <a:stretch>
                        <a:fillRect/>
                      </a:stretch>
                    </p:blipFill>
                    <p:spPr>
                      <a:xfrm>
                        <a:off x="467995" y="2697480"/>
                        <a:ext cx="3044190" cy="2724150"/>
                      </a:xfrm>
                      <a:prstGeom prst="rect">
                        <a:avLst/>
                      </a:prstGeom>
                    </p:spPr>
                  </p:pic>
                </p:oleObj>
              </mc:Fallback>
            </mc:AlternateContent>
          </a:graphicData>
        </a:graphic>
      </p:graphicFrame>
      <p:sp>
        <p:nvSpPr>
          <p:cNvPr id="20482"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20484" name="Rectangle 2"/>
          <p:cNvSpPr>
            <a:spLocks noGrp="1"/>
          </p:cNvSpPr>
          <p:nvPr>
            <p:ph type="title"/>
          </p:nvPr>
        </p:nvSpPr>
        <p:spPr>
          <a:xfrm>
            <a:off x="467916" y="406800"/>
            <a:ext cx="8208169" cy="863601"/>
          </a:xfrm>
        </p:spPr>
        <p:txBody>
          <a:bodyPr vert="horz" wrap="square" lIns="91440" tIns="45720" rIns="91440" bIns="45720" anchor="b"/>
          <a:p>
            <a:pPr eaLnBrk="1" hangingPunct="1"/>
            <a:r>
              <a:rPr lang="en-US" altLang="zh-CN" sz="3200" dirty="0">
                <a:ea typeface="宋体" panose="02010600030101010101" pitchFamily="2" charset="-122"/>
              </a:rPr>
              <a:t>软件过程改进</a:t>
            </a:r>
            <a:r>
              <a:rPr lang="zh-CN" altLang="en-US" sz="3200" dirty="0">
                <a:ea typeface="宋体" panose="02010600030101010101" pitchFamily="2" charset="-122"/>
              </a:rPr>
              <a:t>（</a:t>
            </a:r>
            <a:r>
              <a:rPr lang="en-US" altLang="zh-CN" sz="3200" dirty="0">
                <a:ea typeface="宋体" panose="02010600030101010101" pitchFamily="2" charset="-122"/>
              </a:rPr>
              <a:t>SPI</a:t>
            </a:r>
            <a:r>
              <a:rPr lang="zh-CN" altLang="en-US" sz="3200" dirty="0">
                <a:ea typeface="宋体" panose="02010600030101010101" pitchFamily="2" charset="-122"/>
              </a:rPr>
              <a:t>）</a:t>
            </a:r>
            <a:endParaRPr lang="zh-CN" altLang="en-US" sz="3200" dirty="0">
              <a:ea typeface="宋体" panose="02010600030101010101" pitchFamily="2" charset="-122"/>
            </a:endParaRPr>
          </a:p>
        </p:txBody>
      </p:sp>
      <p:sp>
        <p:nvSpPr>
          <p:cNvPr id="20485" name="AutoShape 3"/>
          <p:cNvSpPr/>
          <p:nvPr/>
        </p:nvSpPr>
        <p:spPr>
          <a:xfrm>
            <a:off x="4792980" y="1984375"/>
            <a:ext cx="1609725" cy="2133600"/>
          </a:xfrm>
          <a:prstGeom prst="cube">
            <a:avLst>
              <a:gd name="adj" fmla="val 25000"/>
            </a:avLst>
          </a:prstGeom>
          <a:solidFill>
            <a:schemeClr val="folHlink"/>
          </a:solid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lnSpc>
                <a:spcPct val="90000"/>
              </a:lnSpc>
              <a:spcBef>
                <a:spcPct val="0"/>
              </a:spcBef>
              <a:buClrTx/>
              <a:buSzTx/>
              <a:buFont typeface="Arial" panose="020B0604020202020204" pitchFamily="34" charset="0"/>
              <a:buNone/>
            </a:pPr>
            <a:r>
              <a:rPr lang="en-US" altLang="zh-CN" sz="4400" b="1" dirty="0">
                <a:solidFill>
                  <a:schemeClr val="accent1"/>
                </a:solidFill>
                <a:ea typeface="MS PGothic" panose="020B0600070205080204" pitchFamily="34" charset="-128"/>
              </a:rPr>
              <a:t>SPI</a:t>
            </a:r>
            <a:endParaRPr lang="en-US" altLang="zh-CN" sz="1800" b="1" dirty="0">
              <a:solidFill>
                <a:schemeClr val="folHlink"/>
              </a:solidFill>
              <a:ea typeface="MS PGothic" panose="020B0600070205080204" pitchFamily="34" charset="-128"/>
            </a:endParaRPr>
          </a:p>
        </p:txBody>
      </p:sp>
      <p:sp>
        <p:nvSpPr>
          <p:cNvPr id="20486" name="AutoShape 4"/>
          <p:cNvSpPr/>
          <p:nvPr/>
        </p:nvSpPr>
        <p:spPr>
          <a:xfrm>
            <a:off x="3362325" y="2365375"/>
            <a:ext cx="900430" cy="299720"/>
          </a:xfrm>
          <a:prstGeom prst="rightArrow">
            <a:avLst>
              <a:gd name="adj1" fmla="val 50000"/>
              <a:gd name="adj2" fmla="val 85157"/>
            </a:avLst>
          </a:prstGeom>
          <a:solidFill>
            <a:schemeClr val="tx2"/>
          </a:solidFill>
          <a:ln w="12700">
            <a:noFill/>
          </a:ln>
          <a:effectLst>
            <a:outerShdw dist="35921"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0487" name="Text Box 5"/>
          <p:cNvSpPr txBox="1"/>
          <p:nvPr/>
        </p:nvSpPr>
        <p:spPr>
          <a:xfrm>
            <a:off x="2882900" y="2052955"/>
            <a:ext cx="1445895" cy="31242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lnSpc>
                <a:spcPct val="90000"/>
              </a:lnSpc>
              <a:spcBef>
                <a:spcPct val="0"/>
              </a:spcBef>
              <a:buClrTx/>
              <a:buSzTx/>
              <a:buFont typeface="Arial" panose="020B0604020202020204" pitchFamily="34" charset="0"/>
              <a:buNone/>
            </a:pPr>
            <a:r>
              <a:rPr lang="zh-CN" altLang="en-US" sz="1600" b="1" dirty="0">
                <a:ea typeface="宋体" panose="02010600030101010101" pitchFamily="2" charset="-122"/>
              </a:rPr>
              <a:t>过程模型</a:t>
            </a:r>
            <a:endParaRPr lang="zh-CN" altLang="en-US" sz="1600" b="1" dirty="0">
              <a:ea typeface="宋体" panose="02010600030101010101" pitchFamily="2" charset="-122"/>
            </a:endParaRPr>
          </a:p>
        </p:txBody>
      </p:sp>
      <p:sp>
        <p:nvSpPr>
          <p:cNvPr id="20488" name="AutoShape 6"/>
          <p:cNvSpPr/>
          <p:nvPr/>
        </p:nvSpPr>
        <p:spPr>
          <a:xfrm>
            <a:off x="3400425" y="3129280"/>
            <a:ext cx="900430" cy="300355"/>
          </a:xfrm>
          <a:prstGeom prst="rightArrow">
            <a:avLst>
              <a:gd name="adj1" fmla="val 50000"/>
              <a:gd name="adj2" fmla="val 84772"/>
            </a:avLst>
          </a:prstGeom>
          <a:solidFill>
            <a:schemeClr val="tx2"/>
          </a:solidFill>
          <a:ln w="12700">
            <a:noFill/>
          </a:ln>
          <a:effectLst>
            <a:outerShdw dist="35921"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0489" name="Text Box 7"/>
          <p:cNvSpPr txBox="1"/>
          <p:nvPr/>
        </p:nvSpPr>
        <p:spPr>
          <a:xfrm>
            <a:off x="2882265" y="2826385"/>
            <a:ext cx="1405255" cy="31242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lnSpc>
                <a:spcPct val="90000"/>
              </a:lnSpc>
              <a:spcBef>
                <a:spcPct val="0"/>
              </a:spcBef>
              <a:buClrTx/>
              <a:buSzTx/>
              <a:buFont typeface="Arial" panose="020B0604020202020204" pitchFamily="34" charset="0"/>
              <a:buNone/>
            </a:pPr>
            <a:r>
              <a:rPr lang="zh-CN" altLang="en-US" sz="1600" b="1" dirty="0">
                <a:ea typeface="宋体" panose="02010600030101010101" pitchFamily="2" charset="-122"/>
              </a:rPr>
              <a:t>改进目标</a:t>
            </a:r>
            <a:endParaRPr lang="zh-CN" altLang="en-US" sz="1600" b="1" dirty="0">
              <a:ea typeface="宋体" panose="02010600030101010101" pitchFamily="2" charset="-122"/>
            </a:endParaRPr>
          </a:p>
        </p:txBody>
      </p:sp>
      <p:sp>
        <p:nvSpPr>
          <p:cNvPr id="20490" name="AutoShape 8"/>
          <p:cNvSpPr/>
          <p:nvPr/>
        </p:nvSpPr>
        <p:spPr>
          <a:xfrm>
            <a:off x="3395980" y="3879850"/>
            <a:ext cx="899795" cy="299720"/>
          </a:xfrm>
          <a:prstGeom prst="rightArrow">
            <a:avLst>
              <a:gd name="adj1" fmla="val 50000"/>
              <a:gd name="adj2" fmla="val 85157"/>
            </a:avLst>
          </a:prstGeom>
          <a:solidFill>
            <a:schemeClr val="tx2"/>
          </a:solidFill>
          <a:ln w="12700">
            <a:noFill/>
          </a:ln>
          <a:effectLst>
            <a:outerShdw dist="35921"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0491" name="Text Box 9"/>
          <p:cNvSpPr txBox="1"/>
          <p:nvPr/>
        </p:nvSpPr>
        <p:spPr>
          <a:xfrm>
            <a:off x="2957830" y="3576955"/>
            <a:ext cx="1253490" cy="31242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lnSpc>
                <a:spcPct val="90000"/>
              </a:lnSpc>
              <a:spcBef>
                <a:spcPct val="0"/>
              </a:spcBef>
              <a:buClrTx/>
              <a:buSzTx/>
              <a:buFont typeface="Arial" panose="020B0604020202020204" pitchFamily="34" charset="0"/>
              <a:buNone/>
            </a:pPr>
            <a:r>
              <a:rPr lang="zh-CN" altLang="en-US" sz="1600" b="1" dirty="0">
                <a:solidFill>
                  <a:schemeClr val="folHlink"/>
                </a:solidFill>
                <a:ea typeface="宋体" panose="02010600030101010101" pitchFamily="2" charset="-122"/>
              </a:rPr>
              <a:t>过程度量</a:t>
            </a:r>
            <a:endParaRPr lang="zh-CN" altLang="en-US" sz="1600" b="1" dirty="0">
              <a:solidFill>
                <a:schemeClr val="folHlink"/>
              </a:solidFill>
              <a:ea typeface="宋体" panose="02010600030101010101" pitchFamily="2" charset="-122"/>
            </a:endParaRPr>
          </a:p>
        </p:txBody>
      </p:sp>
      <p:sp>
        <p:nvSpPr>
          <p:cNvPr id="20492" name="AutoShape 10"/>
          <p:cNvSpPr/>
          <p:nvPr/>
        </p:nvSpPr>
        <p:spPr>
          <a:xfrm>
            <a:off x="6415405" y="3145155"/>
            <a:ext cx="899795" cy="300355"/>
          </a:xfrm>
          <a:prstGeom prst="rightArrow">
            <a:avLst>
              <a:gd name="adj1" fmla="val 50000"/>
              <a:gd name="adj2" fmla="val 84771"/>
            </a:avLst>
          </a:prstGeom>
          <a:solidFill>
            <a:schemeClr val="tx2"/>
          </a:solidFill>
          <a:ln w="12700">
            <a:noFill/>
          </a:ln>
          <a:effectLst>
            <a:outerShdw dist="35921" dir="2699999" algn="ctr" rotWithShape="0">
              <a:schemeClr val="bg2"/>
            </a:outerShdw>
          </a:effectLst>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spcBef>
                <a:spcPct val="0"/>
              </a:spcBef>
              <a:buClrTx/>
              <a:buSzTx/>
              <a:buFont typeface="Arial" panose="020B0604020202020204" pitchFamily="34" charset="0"/>
              <a:buNone/>
            </a:pPr>
            <a:endParaRPr lang="zh-CN" altLang="zh-CN" dirty="0">
              <a:latin typeface="Arial" panose="020B0604020202020204" pitchFamily="34" charset="0"/>
              <a:ea typeface="MS PGothic" panose="020B0600070205080204" pitchFamily="34" charset="-128"/>
            </a:endParaRPr>
          </a:p>
        </p:txBody>
      </p:sp>
      <p:sp>
        <p:nvSpPr>
          <p:cNvPr id="20493" name="Text Box 11"/>
          <p:cNvSpPr txBox="1"/>
          <p:nvPr/>
        </p:nvSpPr>
        <p:spPr>
          <a:xfrm>
            <a:off x="7356475" y="3025775"/>
            <a:ext cx="1111250" cy="53340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lnSpc>
                <a:spcPct val="90000"/>
              </a:lnSpc>
              <a:spcBef>
                <a:spcPct val="0"/>
              </a:spcBef>
              <a:buClrTx/>
              <a:buSzTx/>
              <a:buFont typeface="Arial" panose="020B0604020202020204" pitchFamily="34" charset="0"/>
              <a:buNone/>
            </a:pPr>
            <a:r>
              <a:rPr lang="en-US" altLang="zh-CN" sz="1600" b="1" dirty="0">
                <a:ea typeface="宋体" panose="02010600030101010101" pitchFamily="2" charset="-122"/>
              </a:rPr>
              <a:t>过程改进建议</a:t>
            </a:r>
            <a:endParaRPr lang="en-US" altLang="zh-CN" sz="1600" b="1"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21508" name="Rectangle 2"/>
          <p:cNvSpPr>
            <a:spLocks noGrp="1"/>
          </p:cNvSpPr>
          <p:nvPr>
            <p:ph type="title"/>
          </p:nvPr>
        </p:nvSpPr>
        <p:spPr/>
        <p:txBody>
          <a:bodyPr vert="horz" wrap="square" lIns="90487" tIns="44450" rIns="90487" bIns="44450" anchor="ctr"/>
          <a:p>
            <a:pPr eaLnBrk="1" hangingPunct="1"/>
            <a:r>
              <a:rPr lang="zh-CN" altLang="en-US" sz="3600" dirty="0">
                <a:ea typeface="宋体" panose="02010600030101010101" pitchFamily="2" charset="-122"/>
              </a:rPr>
              <a:t>过程度量</a:t>
            </a:r>
            <a:endParaRPr lang="zh-CN" altLang="en-US" sz="3600" dirty="0">
              <a:ea typeface="宋体" panose="02010600030101010101" pitchFamily="2" charset="-122"/>
            </a:endParaRPr>
          </a:p>
        </p:txBody>
      </p:sp>
      <p:sp>
        <p:nvSpPr>
          <p:cNvPr id="10244" name="Rectangle 3"/>
          <p:cNvSpPr>
            <a:spLocks noGrp="1" noChangeArrowheads="1"/>
          </p:cNvSpPr>
          <p:nvPr>
            <p:ph idx="1"/>
          </p:nvPr>
        </p:nvSpPr>
        <p:spPr/>
        <p:txBody>
          <a:bodyPr vert="horz" wrap="square" lIns="90487" tIns="44450" rIns="90487" bIns="44450" numCol="1" anchor="t" anchorCtr="0" compatLnSpc="1"/>
          <a:lstStyle/>
          <a:p>
            <a:pPr marL="342900" marR="0" lvl="0" indent="-342900" algn="l" defTabSz="914400" rtl="0" eaLnBrk="1" fontAlgn="base" latinLnBrk="0" hangingPunct="1">
              <a:lnSpc>
                <a:spcPct val="90000"/>
              </a:lnSpc>
              <a:spcBef>
                <a:spcPts val="500"/>
              </a:spcBef>
              <a:spcAft>
                <a:spcPts val="40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folHlink"/>
                </a:solidFill>
                <a:effectLst/>
                <a:uLnTx/>
                <a:uFillTx/>
                <a:latin typeface="+mn-lt"/>
                <a:ea typeface="宋体" panose="02010600030101010101" pitchFamily="2" charset="-122"/>
                <a:cs typeface="Arial" panose="020B0604020202020204" pitchFamily="34" charset="0"/>
              </a:rPr>
              <a:t>质量相关</a:t>
            </a:r>
            <a:endPar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a:p>
            <a:pPr marL="742950" marR="0" lvl="1" indent="-285750" algn="l" defTabSz="914400" rtl="0" eaLnBrk="1" fontAlgn="base" latinLnBrk="0" hangingPunct="1">
              <a:lnSpc>
                <a:spcPct val="90000"/>
              </a:lnSpc>
              <a:spcBef>
                <a:spcPts val="500"/>
              </a:spcBef>
              <a:spcAft>
                <a:spcPts val="400"/>
              </a:spcAft>
              <a:buClr>
                <a:schemeClr val="folHlink"/>
              </a:buClr>
              <a:buSzPct val="70000"/>
              <a:buFont typeface="Wingdings" panose="05000000000000000000" pitchFamily="2" charset="2"/>
              <a:buChar char="n"/>
              <a:defRPr/>
            </a:pPr>
            <a:r>
              <a:rPr kumimoji="0" lang="zh-CN"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专注于工作</a:t>
            </a:r>
            <a:r>
              <a:rPr kumimoji="0"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产品</a:t>
            </a:r>
            <a:r>
              <a:rPr kumimoji="0" lang="zh-CN"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和</a:t>
            </a:r>
            <a:r>
              <a:rPr kumimoji="0"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应</a:t>
            </a:r>
            <a:r>
              <a:rPr kumimoji="0"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交付产品的</a:t>
            </a:r>
            <a:r>
              <a:rPr kumimoji="0" lang="zh-CN"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质量</a:t>
            </a:r>
            <a:endPar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1" indent="-342900" algn="l" defTabSz="914400" rtl="0" eaLnBrk="1" fontAlgn="base" latinLnBrk="0" hangingPunct="1">
              <a:lnSpc>
                <a:spcPct val="90000"/>
              </a:lnSpc>
              <a:spcBef>
                <a:spcPts val="500"/>
              </a:spcBef>
              <a:spcAft>
                <a:spcPts val="40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folHlink"/>
                </a:solidFill>
                <a:effectLst/>
                <a:uLnTx/>
                <a:uFillTx/>
                <a:latin typeface="+mn-lt"/>
                <a:ea typeface="宋体" panose="02010600030101010101" pitchFamily="2" charset="-122"/>
                <a:cs typeface="Arial" panose="020B0604020202020204" pitchFamily="34" charset="0"/>
              </a:rPr>
              <a:t>生产率相关</a:t>
            </a:r>
            <a:endParaRPr kumimoji="0" lang="en-US" altLang="zh-CN" sz="2400" b="0" i="0" u="none" strike="noStrike" kern="0" cap="none" spc="0" normalizeH="0" baseline="0" noProof="0" dirty="0">
              <a:ln>
                <a:noFill/>
              </a:ln>
              <a:solidFill>
                <a:schemeClr val="folHlink"/>
              </a:solidFill>
              <a:effectLst/>
              <a:uLnTx/>
              <a:uFillTx/>
              <a:latin typeface="+mn-lt"/>
              <a:ea typeface="宋体" panose="02010600030101010101" pitchFamily="2" charset="-122"/>
              <a:cs typeface="Arial" panose="020B0604020202020204" pitchFamily="34" charset="0"/>
            </a:endParaRPr>
          </a:p>
          <a:p>
            <a:pPr marL="742950" marR="0" lvl="1" indent="-285750" algn="l" defTabSz="914400" rtl="0" eaLnBrk="1" fontAlgn="base" latinLnBrk="0" hangingPunct="1">
              <a:lnSpc>
                <a:spcPct val="90000"/>
              </a:lnSpc>
              <a:spcBef>
                <a:spcPts val="500"/>
              </a:spcBef>
              <a:spcAft>
                <a:spcPts val="40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花费工作量所完成的工作产品的生产</a:t>
            </a:r>
            <a:endPar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1" indent="-342900" algn="l" defTabSz="914400" rtl="0" eaLnBrk="1" fontAlgn="base" latinLnBrk="0" hangingPunct="1">
              <a:lnSpc>
                <a:spcPct val="90000"/>
              </a:lnSpc>
              <a:spcBef>
                <a:spcPts val="500"/>
              </a:spcBef>
              <a:spcAft>
                <a:spcPts val="400"/>
              </a:spcAft>
              <a:buClr>
                <a:schemeClr val="folHlink"/>
              </a:buClr>
              <a:buSzPct val="75000"/>
              <a:buFont typeface="Wingdings" panose="05000000000000000000" pitchFamily="2" charset="2"/>
              <a:buChar char="n"/>
              <a:defRPr/>
            </a:pPr>
            <a:r>
              <a:rPr kumimoji="0" lang="zh-CN" altLang="zh-CN" sz="2400" b="0" i="0" u="none" strike="noStrike" kern="0" cap="none" spc="0" normalizeH="0" baseline="0" noProof="0" dirty="0">
                <a:ln>
                  <a:noFill/>
                </a:ln>
                <a:solidFill>
                  <a:schemeClr val="folHlink"/>
                </a:solidFill>
                <a:effectLst/>
                <a:uLnTx/>
                <a:uFillTx/>
                <a:latin typeface="+mn-lt"/>
                <a:ea typeface="宋体" panose="02010600030101010101" pitchFamily="2" charset="-122"/>
                <a:cs typeface="Arial" panose="020B0604020202020204" pitchFamily="34" charset="0"/>
              </a:rPr>
              <a:t>统计软件质量保证（SQA）数据</a:t>
            </a:r>
            <a:r>
              <a:rPr kumimoji="0" lang="en-US" altLang="zh-CN" sz="2400" b="0" i="0" u="none" strike="noStrike" kern="0" cap="none" spc="0" normalizeH="0" baseline="0" noProof="0" dirty="0">
                <a:ln>
                  <a:noFill/>
                </a:ln>
                <a:solidFill>
                  <a:schemeClr val="folHlink"/>
                </a:solidFill>
                <a:effectLst/>
                <a:uLnTx/>
                <a:uFillTx/>
                <a:latin typeface="+mn-lt"/>
                <a:ea typeface="宋体" panose="02010600030101010101" pitchFamily="2" charset="-122"/>
                <a:cs typeface="Arial" panose="020B0604020202020204" pitchFamily="34" charset="0"/>
              </a:rPr>
              <a:t> </a:t>
            </a:r>
            <a:endParaRPr kumimoji="0" lang="en-US" altLang="zh-CN" sz="2400" b="0" i="0" u="none" strike="noStrike" kern="0" cap="none" spc="0" normalizeH="0" baseline="0" noProof="0" dirty="0">
              <a:ln>
                <a:noFill/>
              </a:ln>
              <a:solidFill>
                <a:schemeClr val="folHlink"/>
              </a:solidFill>
              <a:effectLst/>
              <a:uLnTx/>
              <a:uFillTx/>
              <a:latin typeface="+mn-lt"/>
              <a:ea typeface="宋体" panose="02010600030101010101" pitchFamily="2" charset="-122"/>
              <a:cs typeface="Arial" panose="020B0604020202020204" pitchFamily="34" charset="0"/>
            </a:endParaRPr>
          </a:p>
          <a:p>
            <a:pPr marL="742950" marR="0" lvl="1" indent="-285750" algn="l" defTabSz="914400" rtl="0" eaLnBrk="1" fontAlgn="base" latinLnBrk="0" hangingPunct="1">
              <a:lnSpc>
                <a:spcPct val="90000"/>
              </a:lnSpc>
              <a:spcBef>
                <a:spcPts val="500"/>
              </a:spcBef>
              <a:spcAft>
                <a:spcPts val="400"/>
              </a:spcAft>
              <a:buClr>
                <a:schemeClr val="folHlink"/>
              </a:buClr>
              <a:buSzPct val="70000"/>
              <a:buFont typeface="Wingdings" panose="05000000000000000000" pitchFamily="2" charset="2"/>
              <a:buChar char="n"/>
              <a:defRPr/>
            </a:pPr>
            <a:r>
              <a:rPr kumimoji="0" lang="zh-CN"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错误归类</a:t>
            </a:r>
            <a:r>
              <a:rPr kumimoji="0"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与</a:t>
            </a:r>
            <a:r>
              <a:rPr kumimoji="0" lang="zh-CN"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分析</a:t>
            </a:r>
            <a:endPar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1" indent="-342900" algn="l" defTabSz="914400" rtl="0" eaLnBrk="1" fontAlgn="base" latinLnBrk="0" hangingPunct="1">
              <a:lnSpc>
                <a:spcPct val="90000"/>
              </a:lnSpc>
              <a:spcBef>
                <a:spcPts val="500"/>
              </a:spcBef>
              <a:spcAft>
                <a:spcPts val="40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folHlink"/>
                </a:solidFill>
                <a:effectLst/>
                <a:uLnTx/>
                <a:uFillTx/>
                <a:latin typeface="+mn-lt"/>
                <a:ea typeface="宋体" panose="02010600030101010101" pitchFamily="2" charset="-122"/>
                <a:cs typeface="Arial" panose="020B0604020202020204" pitchFamily="34" charset="0"/>
              </a:rPr>
              <a:t>缺陷排除效率</a:t>
            </a:r>
            <a:endParaRPr kumimoji="0" lang="en-US" altLang="zh-CN" sz="2400" b="0" i="0" u="none" strike="noStrike" kern="0" cap="none" spc="0" normalizeH="0" baseline="0" noProof="0" dirty="0">
              <a:ln>
                <a:noFill/>
              </a:ln>
              <a:solidFill>
                <a:schemeClr val="folHlink"/>
              </a:solidFill>
              <a:effectLst/>
              <a:uLnTx/>
              <a:uFillTx/>
              <a:latin typeface="+mn-lt"/>
              <a:ea typeface="宋体" panose="02010600030101010101" pitchFamily="2" charset="-122"/>
              <a:cs typeface="Arial" panose="020B0604020202020204" pitchFamily="34" charset="0"/>
            </a:endParaRPr>
          </a:p>
          <a:p>
            <a:pPr marL="742950" marR="0" lvl="1" indent="-285750" algn="l" defTabSz="914400" rtl="0" eaLnBrk="1" fontAlgn="base" latinLnBrk="0" hangingPunct="1">
              <a:lnSpc>
                <a:spcPct val="90000"/>
              </a:lnSpc>
              <a:spcBef>
                <a:spcPts val="500"/>
              </a:spcBef>
              <a:spcAft>
                <a:spcPts val="40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错误在过程活动之间的传播</a:t>
            </a:r>
            <a:endPar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1" indent="-342900" algn="l" defTabSz="914400" rtl="0" eaLnBrk="1" fontAlgn="base" latinLnBrk="0" hangingPunct="1">
              <a:lnSpc>
                <a:spcPct val="90000"/>
              </a:lnSpc>
              <a:spcBef>
                <a:spcPts val="500"/>
              </a:spcBef>
              <a:spcAft>
                <a:spcPts val="400"/>
              </a:spcAft>
              <a:buClr>
                <a:schemeClr val="folHlink"/>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folHlink"/>
                </a:solidFill>
                <a:effectLst/>
                <a:uLnTx/>
                <a:uFillTx/>
                <a:latin typeface="+mn-lt"/>
                <a:ea typeface="宋体" panose="02010600030101010101" pitchFamily="2" charset="-122"/>
                <a:cs typeface="Arial" panose="020B0604020202020204" pitchFamily="34" charset="0"/>
              </a:rPr>
              <a:t>复用数据</a:t>
            </a:r>
            <a:endParaRPr kumimoji="0" lang="en-US" altLang="zh-CN" sz="2400" b="0" i="0" u="none" strike="noStrike" kern="0" cap="none" spc="0" normalizeH="0" baseline="0" noProof="0" dirty="0">
              <a:ln>
                <a:noFill/>
              </a:ln>
              <a:solidFill>
                <a:schemeClr val="folHlink"/>
              </a:solidFill>
              <a:effectLst/>
              <a:uLnTx/>
              <a:uFillTx/>
              <a:latin typeface="+mn-lt"/>
              <a:ea typeface="宋体" panose="02010600030101010101" pitchFamily="2" charset="-122"/>
              <a:cs typeface="Arial" panose="020B0604020202020204" pitchFamily="34" charset="0"/>
            </a:endParaRPr>
          </a:p>
          <a:p>
            <a:pPr marL="742950" marR="0" lvl="1" indent="-285750" algn="l" defTabSz="914400" rtl="0" eaLnBrk="1" fontAlgn="base" latinLnBrk="0" hangingPunct="1">
              <a:lnSpc>
                <a:spcPct val="90000"/>
              </a:lnSpc>
              <a:spcBef>
                <a:spcPts val="500"/>
              </a:spcBef>
              <a:spcAft>
                <a:spcPts val="400"/>
              </a:spcAft>
              <a:buClr>
                <a:schemeClr val="folHlink"/>
              </a:buClr>
              <a:buSzPct val="70000"/>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所开发的</a:t>
            </a:r>
            <a:r>
              <a:rPr kumimoji="0"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构件</a:t>
            </a:r>
            <a:r>
              <a:rPr kumimoji="0"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的数量及其可复用程度</a:t>
            </a:r>
            <a:endParaRPr kumimoji="0"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22532" name="Rectangle 2"/>
          <p:cNvSpPr>
            <a:spLocks noGrp="1"/>
          </p:cNvSpPr>
          <p:nvPr>
            <p:ph type="title"/>
          </p:nvPr>
        </p:nvSpPr>
        <p:spPr/>
        <p:txBody>
          <a:bodyPr vert="horz" wrap="square" lIns="91440" tIns="45720" rIns="91440" bIns="45720" anchor="b"/>
          <a:p>
            <a:pPr eaLnBrk="1" hangingPunct="1"/>
            <a:r>
              <a:rPr lang="zh-CN" altLang="en-US" sz="3600" dirty="0">
                <a:ea typeface="宋体" panose="02010600030101010101" pitchFamily="2" charset="-122"/>
              </a:rPr>
              <a:t>项目度量</a:t>
            </a:r>
            <a:endParaRPr lang="zh-CN" altLang="en-US" sz="3600" dirty="0">
              <a:ea typeface="宋体" panose="02010600030101010101" pitchFamily="2" charset="-122"/>
            </a:endParaRPr>
          </a:p>
        </p:txBody>
      </p:sp>
      <p:sp>
        <p:nvSpPr>
          <p:cNvPr id="22533" name="Rectangle 3"/>
          <p:cNvSpPr>
            <a:spLocks noGrp="1"/>
          </p:cNvSpPr>
          <p:nvPr>
            <p:ph idx="1"/>
          </p:nvPr>
        </p:nvSpPr>
        <p:spPr/>
        <p:txBody>
          <a:bodyPr vert="horz" wrap="square" lIns="91440" tIns="45720" rIns="91440" bIns="45720" anchor="t"/>
          <a:p>
            <a:pPr eaLnBrk="1" hangingPunct="1"/>
            <a:r>
              <a:rPr lang="zh-CN" altLang="zh-CN" sz="1800" dirty="0">
                <a:ea typeface="宋体" panose="02010600030101010101" pitchFamily="2" charset="-122"/>
              </a:rPr>
              <a:t>利用度量能够对开发进度进行必要的调整，以避免延迟，并减少潜在的问题和风险，从而使开发时间减到最短。</a:t>
            </a:r>
            <a:endParaRPr lang="en-US" altLang="zh-CN" sz="1800" dirty="0">
              <a:ea typeface="宋体" panose="02010600030101010101" pitchFamily="2" charset="-122"/>
            </a:endParaRPr>
          </a:p>
          <a:p>
            <a:pPr eaLnBrk="1" hangingPunct="1"/>
            <a:r>
              <a:rPr lang="zh-CN" altLang="zh-CN" sz="1800" dirty="0">
                <a:ea typeface="宋体" panose="02010600030101010101" pitchFamily="2" charset="-122"/>
              </a:rPr>
              <a:t>项目度量可用于在项目进行过程中评估产品质量，必要时可调整技术方法以提高质量</a:t>
            </a:r>
            <a:r>
              <a:rPr lang="zh-CN" altLang="en-US" sz="1800" dirty="0">
                <a:ea typeface="宋体" panose="02010600030101010101" pitchFamily="2" charset="-122"/>
              </a:rPr>
              <a:t>。</a:t>
            </a:r>
            <a:endParaRPr lang="en-US" altLang="zh-CN" sz="1800" dirty="0">
              <a:ea typeface="宋体" panose="02010600030101010101" pitchFamily="2" charset="-122"/>
            </a:endParaRPr>
          </a:p>
          <a:p>
            <a:pPr eaLnBrk="1" hangingPunct="1"/>
            <a:r>
              <a:rPr lang="zh-CN" altLang="en-US" sz="1800" dirty="0">
                <a:ea typeface="宋体" panose="02010600030101010101" pitchFamily="2" charset="-122"/>
              </a:rPr>
              <a:t>每个项目都应该测量：</a:t>
            </a:r>
            <a:endParaRPr lang="en-US" altLang="zh-CN" sz="1800" dirty="0">
              <a:ea typeface="宋体" panose="02010600030101010101" pitchFamily="2" charset="-122"/>
            </a:endParaRPr>
          </a:p>
          <a:p>
            <a:pPr lvl="1" eaLnBrk="1" hangingPunct="1">
              <a:spcBef>
                <a:spcPts val="600"/>
              </a:spcBef>
            </a:pPr>
            <a:r>
              <a:rPr lang="zh-CN" altLang="zh-CN" sz="1600" dirty="0">
                <a:solidFill>
                  <a:srgbClr val="FF0000"/>
                </a:solidFill>
                <a:effectLst>
                  <a:outerShdw blurRad="38100" dist="38100" dir="2700000" algn="tl">
                    <a:srgbClr val="000000">
                      <a:alpha val="43137"/>
                    </a:srgbClr>
                  </a:outerShdw>
                </a:effectLst>
                <a:ea typeface="宋体" panose="02010600030101010101" pitchFamily="2" charset="-122"/>
              </a:rPr>
              <a:t>输入</a:t>
            </a:r>
            <a:r>
              <a:rPr lang="en-US" altLang="zh-CN" sz="1600" dirty="0">
                <a:ea typeface="宋体" panose="02010600030101010101" pitchFamily="2" charset="-122"/>
              </a:rPr>
              <a:t>—</a:t>
            </a:r>
            <a:r>
              <a:rPr lang="zh-CN" altLang="en-US" sz="1600" dirty="0">
                <a:ea typeface="宋体" panose="02010600030101010101" pitchFamily="2" charset="-122"/>
              </a:rPr>
              <a:t>对完成</a:t>
            </a:r>
            <a:r>
              <a:rPr lang="zh-CN" altLang="zh-CN" sz="1600" dirty="0">
                <a:ea typeface="宋体" panose="02010600030101010101" pitchFamily="2" charset="-122"/>
              </a:rPr>
              <a:t>工作所需的资源（例如</a:t>
            </a:r>
            <a:r>
              <a:rPr lang="zh-CN" altLang="en-US" sz="1600" dirty="0">
                <a:ea typeface="宋体" panose="02010600030101010101" pitchFamily="2" charset="-122"/>
              </a:rPr>
              <a:t>，</a:t>
            </a:r>
            <a:r>
              <a:rPr lang="zh-CN" altLang="zh-CN" sz="1600" dirty="0">
                <a:ea typeface="宋体" panose="02010600030101010101" pitchFamily="2" charset="-122"/>
              </a:rPr>
              <a:t>人员</a:t>
            </a:r>
            <a:r>
              <a:rPr lang="zh-CN" altLang="en-US" sz="1600" dirty="0">
                <a:ea typeface="宋体" panose="02010600030101010101" pitchFamily="2" charset="-122"/>
              </a:rPr>
              <a:t>、</a:t>
            </a:r>
            <a:r>
              <a:rPr lang="zh-CN" altLang="zh-CN" sz="1600" dirty="0">
                <a:ea typeface="宋体" panose="02010600030101010101" pitchFamily="2" charset="-122"/>
              </a:rPr>
              <a:t>工具）的</a:t>
            </a:r>
            <a:r>
              <a:rPr lang="zh-CN" altLang="en-US" sz="1600" dirty="0">
                <a:ea typeface="宋体" panose="02010600030101010101" pitchFamily="2" charset="-122"/>
              </a:rPr>
              <a:t>测量</a:t>
            </a:r>
            <a:r>
              <a:rPr lang="zh-CN" altLang="zh-CN" sz="1600" dirty="0">
                <a:ea typeface="宋体" panose="02010600030101010101" pitchFamily="2" charset="-122"/>
              </a:rPr>
              <a:t>。</a:t>
            </a:r>
            <a:endParaRPr lang="en-US" altLang="zh-CN" sz="1600" dirty="0">
              <a:ea typeface="宋体" panose="02010600030101010101" pitchFamily="2" charset="-122"/>
            </a:endParaRPr>
          </a:p>
          <a:p>
            <a:pPr lvl="1" eaLnBrk="1" hangingPunct="1">
              <a:spcBef>
                <a:spcPts val="600"/>
              </a:spcBef>
            </a:pPr>
            <a:r>
              <a:rPr lang="zh-CN" altLang="zh-CN" sz="1600" dirty="0">
                <a:solidFill>
                  <a:srgbClr val="FF0000"/>
                </a:solidFill>
                <a:effectLst>
                  <a:outerShdw blurRad="38100" dist="38100" dir="2700000" algn="tl">
                    <a:srgbClr val="000000">
                      <a:alpha val="43137"/>
                    </a:srgbClr>
                  </a:outerShdw>
                </a:effectLst>
                <a:ea typeface="宋体" panose="02010600030101010101" pitchFamily="2" charset="-122"/>
              </a:rPr>
              <a:t>输出</a:t>
            </a:r>
            <a:r>
              <a:rPr lang="en-US" altLang="zh-CN" sz="1600" dirty="0">
                <a:ea typeface="宋体" panose="02010600030101010101" pitchFamily="2" charset="-122"/>
              </a:rPr>
              <a:t>—</a:t>
            </a:r>
            <a:r>
              <a:rPr lang="zh-CN" altLang="en-US" sz="1600" dirty="0">
                <a:ea typeface="宋体" panose="02010600030101010101" pitchFamily="2" charset="-122"/>
              </a:rPr>
              <a:t>对</a:t>
            </a:r>
            <a:r>
              <a:rPr lang="zh-CN" altLang="zh-CN" sz="1600" dirty="0">
                <a:ea typeface="宋体" panose="02010600030101010101" pitchFamily="2" charset="-122"/>
              </a:rPr>
              <a:t>在软件工程过程中创建的可交付成果</a:t>
            </a:r>
            <a:r>
              <a:rPr lang="zh-CN" altLang="en-US" sz="1600" dirty="0">
                <a:ea typeface="宋体" panose="02010600030101010101" pitchFamily="2" charset="-122"/>
              </a:rPr>
              <a:t>或</a:t>
            </a:r>
            <a:r>
              <a:rPr lang="zh-CN" altLang="zh-CN" sz="1600" dirty="0">
                <a:ea typeface="宋体" panose="02010600030101010101" pitchFamily="2" charset="-122"/>
              </a:rPr>
              <a:t>工作</a:t>
            </a:r>
            <a:r>
              <a:rPr lang="zh-CN" altLang="en-US" sz="1600" dirty="0">
                <a:ea typeface="宋体" panose="02010600030101010101" pitchFamily="2" charset="-122"/>
              </a:rPr>
              <a:t>产品</a:t>
            </a:r>
            <a:r>
              <a:rPr lang="zh-CN" altLang="zh-CN" sz="1600" dirty="0">
                <a:ea typeface="宋体" panose="02010600030101010101" pitchFamily="2" charset="-122"/>
              </a:rPr>
              <a:t>的</a:t>
            </a:r>
            <a:r>
              <a:rPr lang="zh-CN" altLang="en-US" sz="1600" dirty="0">
                <a:ea typeface="宋体" panose="02010600030101010101" pitchFamily="2" charset="-122"/>
              </a:rPr>
              <a:t>测量</a:t>
            </a:r>
            <a:r>
              <a:rPr lang="zh-CN" altLang="zh-CN" sz="1600" dirty="0">
                <a:ea typeface="宋体" panose="02010600030101010101" pitchFamily="2" charset="-122"/>
              </a:rPr>
              <a:t>。</a:t>
            </a:r>
            <a:endParaRPr lang="en-US" altLang="zh-CN" sz="1600" dirty="0">
              <a:ea typeface="宋体" panose="02010600030101010101" pitchFamily="2" charset="-122"/>
            </a:endParaRPr>
          </a:p>
          <a:p>
            <a:pPr lvl="1" eaLnBrk="1" hangingPunct="1">
              <a:spcBef>
                <a:spcPts val="600"/>
              </a:spcBef>
            </a:pPr>
            <a:r>
              <a:rPr lang="zh-CN" altLang="zh-CN" sz="1600" dirty="0">
                <a:solidFill>
                  <a:srgbClr val="FF0000"/>
                </a:solidFill>
                <a:effectLst>
                  <a:outerShdw blurRad="38100" dist="38100" dir="2700000" algn="tl">
                    <a:srgbClr val="000000">
                      <a:alpha val="43137"/>
                    </a:srgbClr>
                  </a:outerShdw>
                </a:effectLst>
                <a:ea typeface="宋体" panose="02010600030101010101" pitchFamily="2" charset="-122"/>
              </a:rPr>
              <a:t>结果</a:t>
            </a:r>
            <a:r>
              <a:rPr lang="en-US" altLang="zh-CN" sz="1600" dirty="0">
                <a:ea typeface="宋体" panose="02010600030101010101" pitchFamily="2" charset="-122"/>
              </a:rPr>
              <a:t>—</a:t>
            </a:r>
            <a:r>
              <a:rPr lang="zh-CN" altLang="en-US" sz="1600" dirty="0">
                <a:ea typeface="宋体" panose="02010600030101010101" pitchFamily="2" charset="-122"/>
              </a:rPr>
              <a:t>表示所交付产品</a:t>
            </a:r>
            <a:r>
              <a:rPr lang="zh-CN" altLang="zh-CN" sz="1600" dirty="0">
                <a:ea typeface="宋体" panose="02010600030101010101" pitchFamily="2" charset="-122"/>
              </a:rPr>
              <a:t>有效性的测量。</a:t>
            </a:r>
            <a:endParaRPr lang="zh-CN" altLang="zh-CN" sz="16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3"/>
          <p:cNvSpPr txBox="1">
            <a:spLocks noGrp="1"/>
          </p:cNvSpPr>
          <p:nvPr>
            <p:ph type="sldNum" sz="quarter" idx="12"/>
          </p:nvPr>
        </p:nvSpPr>
        <p:spPr/>
        <p:txBody>
          <a:bodyPr anchor="b"/>
          <a:p>
            <a:pPr marL="0" indent="0" algn="r" eaLnBrk="1" hangingPunct="1">
              <a:spcBef>
                <a:spcPct val="0"/>
              </a:spcBef>
              <a:buClrTx/>
              <a:buSzTx/>
              <a:buFont typeface="Arial" panose="020B0604020202020204" pitchFamily="34" charset="0"/>
              <a:buNone/>
            </a:pPr>
            <a:fld id="{9A0DB2DC-4C9A-4742-B13C-FB6460FD3503}" type="slidenum">
              <a:rPr lang="en-US" altLang="en-US" sz="1000" dirty="0">
                <a:latin typeface="+mn-lt"/>
                <a:ea typeface="MS PGothic" panose="020B0600070205080204" pitchFamily="34" charset="-128"/>
                <a:cs typeface="Arial" panose="020B0604020202020204" pitchFamily="34" charset="0"/>
              </a:rPr>
            </a:fld>
            <a:endParaRPr lang="en-US" altLang="en-US" sz="1000" dirty="0">
              <a:latin typeface="+mn-lt"/>
              <a:ea typeface="MS PGothic" panose="020B0600070205080204" pitchFamily="34" charset="-128"/>
              <a:cs typeface="Arial" panose="020B0604020202020204" pitchFamily="34" charset="0"/>
            </a:endParaRPr>
          </a:p>
        </p:txBody>
      </p:sp>
      <p:sp>
        <p:nvSpPr>
          <p:cNvPr id="23556" name="Rectangle 2"/>
          <p:cNvSpPr>
            <a:spLocks noGrp="1"/>
          </p:cNvSpPr>
          <p:nvPr>
            <p:ph type="title"/>
          </p:nvPr>
        </p:nvSpPr>
        <p:spPr>
          <a:xfrm>
            <a:off x="467916" y="410610"/>
            <a:ext cx="8208169" cy="863601"/>
          </a:xfrm>
        </p:spPr>
        <p:txBody>
          <a:bodyPr vert="horz" wrap="square" lIns="90487" tIns="44450" rIns="90487" bIns="44450" anchor="ctr"/>
          <a:p>
            <a:pPr eaLnBrk="1" hangingPunct="1"/>
            <a:r>
              <a:rPr lang="zh-CN" altLang="en-US" sz="3200" dirty="0">
                <a:ea typeface="宋体" panose="02010600030101010101" pitchFamily="2" charset="-122"/>
              </a:rPr>
              <a:t>典型的项目度量</a:t>
            </a:r>
            <a:endParaRPr lang="zh-CN" altLang="en-US" sz="3200" dirty="0">
              <a:ea typeface="宋体" panose="02010600030101010101" pitchFamily="2" charset="-122"/>
            </a:endParaRPr>
          </a:p>
        </p:txBody>
      </p:sp>
      <p:sp>
        <p:nvSpPr>
          <p:cNvPr id="23557" name="Rectangle 3"/>
          <p:cNvSpPr>
            <a:spLocks noGrp="1"/>
          </p:cNvSpPr>
          <p:nvPr>
            <p:ph idx="1"/>
          </p:nvPr>
        </p:nvSpPr>
        <p:spPr/>
        <p:txBody>
          <a:bodyPr vert="horz" wrap="square" lIns="90487" tIns="44450" rIns="90487" bIns="44450" anchor="t"/>
          <a:p>
            <a:pPr eaLnBrk="1" hangingPunct="1">
              <a:lnSpc>
                <a:spcPct val="150000"/>
              </a:lnSpc>
            </a:pPr>
            <a:r>
              <a:rPr lang="zh-CN" altLang="zh-CN" sz="2000" dirty="0">
                <a:ea typeface="宋体" panose="02010600030101010101" pitchFamily="2" charset="-122"/>
              </a:rPr>
              <a:t>每个软件工程任务</a:t>
            </a:r>
            <a:r>
              <a:rPr lang="zh-CN" altLang="en-US" sz="2000" dirty="0">
                <a:ea typeface="宋体" panose="02010600030101010101" pitchFamily="2" charset="-122"/>
              </a:rPr>
              <a:t>的</a:t>
            </a:r>
            <a:r>
              <a:rPr lang="zh-CN" altLang="zh-CN" sz="2000" dirty="0">
                <a:solidFill>
                  <a:srgbClr val="FF0000"/>
                </a:solidFill>
                <a:effectLst>
                  <a:outerShdw blurRad="38100" dist="38100" dir="2700000" algn="tl">
                    <a:srgbClr val="000000">
                      <a:alpha val="43137"/>
                    </a:srgbClr>
                  </a:outerShdw>
                </a:effectLst>
                <a:ea typeface="宋体" panose="02010600030101010101" pitchFamily="2" charset="-122"/>
              </a:rPr>
              <a:t>工作量/时间</a:t>
            </a:r>
            <a:endParaRPr lang="en-US" altLang="zh-CN" sz="2000" dirty="0">
              <a:ea typeface="宋体" panose="02010600030101010101" pitchFamily="2" charset="-122"/>
            </a:endParaRPr>
          </a:p>
          <a:p>
            <a:pPr eaLnBrk="1" hangingPunct="1">
              <a:lnSpc>
                <a:spcPct val="150000"/>
              </a:lnSpc>
            </a:pPr>
            <a:r>
              <a:rPr lang="zh-CN" altLang="en-US" sz="2000" dirty="0">
                <a:ea typeface="宋体" panose="02010600030101010101" pitchFamily="2" charset="-122"/>
              </a:rPr>
              <a:t>每评审小时</a:t>
            </a:r>
            <a:r>
              <a:rPr lang="zh-CN" altLang="zh-CN" sz="2000" dirty="0">
                <a:ea typeface="宋体" panose="02010600030101010101" pitchFamily="2" charset="-122"/>
              </a:rPr>
              <a:t>发现</a:t>
            </a:r>
            <a:r>
              <a:rPr lang="zh-CN" altLang="en-US" sz="2000" dirty="0">
                <a:ea typeface="宋体" panose="02010600030101010101" pitchFamily="2" charset="-122"/>
              </a:rPr>
              <a:t>的</a:t>
            </a:r>
            <a:r>
              <a:rPr lang="zh-CN" altLang="zh-CN" sz="2000" dirty="0">
                <a:solidFill>
                  <a:srgbClr val="FF0000"/>
                </a:solidFill>
                <a:effectLst>
                  <a:outerShdw blurRad="38100" dist="38100" dir="2700000" algn="tl">
                    <a:srgbClr val="000000">
                      <a:alpha val="43137"/>
                    </a:srgbClr>
                  </a:outerShdw>
                </a:effectLst>
                <a:ea typeface="宋体" panose="02010600030101010101" pitchFamily="2" charset="-122"/>
              </a:rPr>
              <a:t>错误数</a:t>
            </a:r>
            <a:endParaRPr lang="en-US" altLang="zh-CN" sz="2000" dirty="0">
              <a:ea typeface="宋体" panose="02010600030101010101" pitchFamily="2" charset="-122"/>
            </a:endParaRPr>
          </a:p>
          <a:p>
            <a:pPr eaLnBrk="1" hangingPunct="1">
              <a:lnSpc>
                <a:spcPct val="150000"/>
              </a:lnSpc>
            </a:pPr>
            <a:r>
              <a:rPr lang="zh-CN" altLang="en-US" sz="2000" dirty="0">
                <a:ea typeface="宋体" panose="02010600030101010101" pitchFamily="2" charset="-122"/>
              </a:rPr>
              <a:t>进度</a:t>
            </a:r>
            <a:r>
              <a:rPr lang="zh-CN" altLang="zh-CN" sz="2000" dirty="0">
                <a:ea typeface="宋体" panose="02010600030101010101" pitchFamily="2" charset="-122"/>
              </a:rPr>
              <a:t>计划与实际</a:t>
            </a:r>
            <a:r>
              <a:rPr lang="zh-CN" altLang="en-US" sz="2000" dirty="0">
                <a:ea typeface="宋体" panose="02010600030101010101" pitchFamily="2" charset="-122"/>
              </a:rPr>
              <a:t>的</a:t>
            </a:r>
            <a:r>
              <a:rPr lang="zh-CN" altLang="zh-CN" sz="2000" dirty="0">
                <a:solidFill>
                  <a:srgbClr val="FF0000"/>
                </a:solidFill>
                <a:effectLst>
                  <a:outerShdw blurRad="38100" dist="38100" dir="2700000" algn="tl">
                    <a:srgbClr val="000000">
                      <a:alpha val="43137"/>
                    </a:srgbClr>
                  </a:outerShdw>
                </a:effectLst>
                <a:ea typeface="宋体" panose="02010600030101010101" pitchFamily="2" charset="-122"/>
              </a:rPr>
              <a:t>里程碑日期</a:t>
            </a:r>
            <a:endParaRPr lang="en-US" altLang="zh-CN" sz="2000" dirty="0">
              <a:ea typeface="宋体" panose="02010600030101010101" pitchFamily="2" charset="-122"/>
            </a:endParaRPr>
          </a:p>
          <a:p>
            <a:pPr eaLnBrk="1" hangingPunct="1">
              <a:lnSpc>
                <a:spcPct val="150000"/>
              </a:lnSpc>
            </a:pPr>
            <a:r>
              <a:rPr lang="zh-CN" altLang="zh-CN" sz="2000" dirty="0">
                <a:solidFill>
                  <a:srgbClr val="FF0000"/>
                </a:solidFill>
                <a:effectLst>
                  <a:outerShdw blurRad="38100" dist="38100" dir="2700000" algn="tl">
                    <a:srgbClr val="000000">
                      <a:alpha val="43137"/>
                    </a:srgbClr>
                  </a:outerShdw>
                </a:effectLst>
                <a:ea typeface="宋体" panose="02010600030101010101" pitchFamily="2" charset="-122"/>
              </a:rPr>
              <a:t>变更</a:t>
            </a:r>
            <a:r>
              <a:rPr lang="zh-CN" altLang="en-US" sz="2000" dirty="0">
                <a:ea typeface="宋体" panose="02010600030101010101" pitchFamily="2" charset="-122"/>
              </a:rPr>
              <a:t>（数量）</a:t>
            </a:r>
            <a:r>
              <a:rPr lang="zh-CN" altLang="zh-CN" sz="2000" dirty="0">
                <a:ea typeface="宋体" panose="02010600030101010101" pitchFamily="2" charset="-122"/>
              </a:rPr>
              <a:t>及其特性</a:t>
            </a:r>
            <a:endParaRPr lang="en-US" altLang="zh-CN" sz="2000" dirty="0">
              <a:ea typeface="宋体" panose="02010600030101010101" pitchFamily="2" charset="-122"/>
            </a:endParaRPr>
          </a:p>
          <a:p>
            <a:pPr eaLnBrk="1" hangingPunct="1">
              <a:lnSpc>
                <a:spcPct val="150000"/>
              </a:lnSpc>
            </a:pPr>
            <a:r>
              <a:rPr lang="zh-CN" altLang="zh-CN" sz="2000" dirty="0">
                <a:ea typeface="宋体" panose="02010600030101010101" pitchFamily="2" charset="-122"/>
              </a:rPr>
              <a:t>软件工程任务</a:t>
            </a:r>
            <a:r>
              <a:rPr lang="zh-CN" altLang="en-US" sz="2000" dirty="0">
                <a:ea typeface="宋体" panose="02010600030101010101" pitchFamily="2" charset="-122"/>
              </a:rPr>
              <a:t>的</a:t>
            </a:r>
            <a:r>
              <a:rPr lang="zh-CN" altLang="zh-CN" sz="2000" dirty="0">
                <a:solidFill>
                  <a:srgbClr val="FF0000"/>
                </a:solidFill>
                <a:effectLst>
                  <a:outerShdw blurRad="38100" dist="38100" dir="2700000" algn="tl">
                    <a:srgbClr val="000000">
                      <a:alpha val="43137"/>
                    </a:srgbClr>
                  </a:outerShdw>
                </a:effectLst>
                <a:ea typeface="宋体" panose="02010600030101010101" pitchFamily="2" charset="-122"/>
              </a:rPr>
              <a:t>工作量分配</a:t>
            </a:r>
            <a:endParaRPr lang="zh-CN" altLang="zh-CN" sz="2000" dirty="0">
              <a:ea typeface="宋体" panose="02010600030101010101" pitchFamily="2" charset="-122"/>
            </a:endParaRPr>
          </a:p>
        </p:txBody>
      </p:sp>
    </p:spTree>
  </p:cSld>
  <p:clrMapOvr>
    <a:masterClrMapping/>
  </p:clrMapOvr>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734"/>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5.xml><?xml version="1.0" encoding="utf-8"?>
<p:tagLst xmlns:p="http://schemas.openxmlformats.org/presentationml/2006/main">
  <p:tag name="KSO_WM_TAG_VERSION" val="1.0"/>
  <p:tag name="KSO_WM_BEAUTIFY_FLAG" val="#wm#"/>
  <p:tag name="KSO_WM_TEMPLATE_CATEGORY" val="custom"/>
  <p:tag name="KSO_WM_TEMPLATE_INDEX" val="20191734"/>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Lst>
</file>

<file path=ppt/tags/tag106.xml><?xml version="1.0" encoding="utf-8"?>
<p:tagLst xmlns:p="http://schemas.openxmlformats.org/presentationml/2006/main">
  <p:tag name="KSO_WM_UNIT_TABLE_BEAUTIFY" val="smartTable{0fc20641-14c5-4049-a22c-effe8fa3896d}"/>
</p:tagLst>
</file>

<file path=ppt/tags/tag107.xml><?xml version="1.0" encoding="utf-8"?>
<p:tagLst xmlns:p="http://schemas.openxmlformats.org/presentationml/2006/main">
  <p:tag name="KSO_WM_UNIT_TABLE_BEAUTIFY" val="smartTable{d961a837-fb1e-4f92-8c37-54ca7879fe9b}"/>
</p:tagLst>
</file>

<file path=ppt/tags/tag108.xml><?xml version="1.0" encoding="utf-8"?>
<p:tagLst xmlns:p="http://schemas.openxmlformats.org/presentationml/2006/main">
  <p:tag name="KSO_WM_UNIT_TABLE_BEAUTIFY" val="smartTable{e80cea1b-a147-4584-aed2-5055b2ff7dd4}"/>
</p:tagLst>
</file>

<file path=ppt/tags/tag109.xml><?xml version="1.0" encoding="utf-8"?>
<p:tagLst xmlns:p="http://schemas.openxmlformats.org/presentationml/2006/main">
  <p:tag name="KSO_WM_UNIT_TABLE_BEAUTIFY" val="smartTable{e7edcf7f-e02c-4874-a883-f5516329b2de}"/>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TABLE_BEAUTIFY" val="smartTable{67afa0b7-166c-4169-8f5c-ef4fa7dc6e0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4">
      <a:dk1>
        <a:srgbClr val="000000"/>
      </a:dk1>
      <a:lt1>
        <a:srgbClr val="FFFFFF"/>
      </a:lt1>
      <a:dk2>
        <a:srgbClr val="000000"/>
      </a:dk2>
      <a:lt2>
        <a:srgbClr val="FFFFFF"/>
      </a:lt2>
      <a:accent1>
        <a:srgbClr val="EF8519"/>
      </a:accent1>
      <a:accent2>
        <a:srgbClr val="20908A"/>
      </a:accent2>
      <a:accent3>
        <a:srgbClr val="F39231"/>
      </a:accent3>
      <a:accent4>
        <a:srgbClr val="EF8519"/>
      </a:accent4>
      <a:accent5>
        <a:srgbClr val="20908A"/>
      </a:accent5>
      <a:accent6>
        <a:srgbClr val="FFFFF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6524</Words>
  <Application>WPS 演示</Application>
  <PresentationFormat>全屏显示(4:3)</PresentationFormat>
  <Paragraphs>927</Paragraphs>
  <Slides>39</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11</vt:i4>
      </vt:variant>
      <vt:variant>
        <vt:lpstr>幻灯片标题</vt:lpstr>
      </vt:variant>
      <vt:variant>
        <vt:i4>39</vt:i4>
      </vt:variant>
    </vt:vector>
  </HeadingPairs>
  <TitlesOfParts>
    <vt:vector size="63" baseType="lpstr">
      <vt:lpstr>Arial</vt:lpstr>
      <vt:lpstr>宋体</vt:lpstr>
      <vt:lpstr>Wingdings</vt:lpstr>
      <vt:lpstr>Helvetica</vt:lpstr>
      <vt:lpstr>MS PGothic</vt:lpstr>
      <vt:lpstr>微软雅黑</vt:lpstr>
      <vt:lpstr>方正粗黑宋简体</vt:lpstr>
      <vt:lpstr>Arial Unicode MS</vt:lpstr>
      <vt:lpstr>Times New Roman</vt:lpstr>
      <vt:lpstr>黑体</vt:lpstr>
      <vt:lpstr>Wingdings</vt:lpstr>
      <vt:lpstr>Tahoma</vt:lpstr>
      <vt:lpstr>Office 主题​​</vt:lpstr>
      <vt:lpstr>Paint.Picture</vt:lpstr>
      <vt:lpstr>Paint.Picture</vt:lpstr>
      <vt:lpstr>Visio.Drawing.6</vt:lpstr>
      <vt:lpstr>Word.Document.8</vt:lpstr>
      <vt:lpstr>Word.Document.8</vt:lpstr>
      <vt:lpstr>Word.Document.8</vt:lpstr>
      <vt:lpstr>Word.Document.8</vt:lpstr>
      <vt:lpstr>Word.Document.8</vt:lpstr>
      <vt:lpstr>Word.Document.8</vt:lpstr>
      <vt:lpstr>Word.Document.8</vt:lpstr>
      <vt:lpstr>Word.Document.8</vt:lpstr>
      <vt:lpstr>第32章</vt:lpstr>
      <vt:lpstr>优秀的管理者进行测量</vt:lpstr>
      <vt:lpstr>为什么进行测量？</vt:lpstr>
      <vt:lpstr>过程度量</vt:lpstr>
      <vt:lpstr>过程度量规则</vt:lpstr>
      <vt:lpstr>软件过程改进（SPI）</vt:lpstr>
      <vt:lpstr>过程度量</vt:lpstr>
      <vt:lpstr>项目度量</vt:lpstr>
      <vt:lpstr>典型的项目度量</vt:lpstr>
      <vt:lpstr>度量准则</vt:lpstr>
      <vt:lpstr>典型的面向规模的度量</vt:lpstr>
      <vt:lpstr>典型的面向功能的度量</vt:lpstr>
      <vt:lpstr>代码行、功能点和工作量估算</vt:lpstr>
      <vt:lpstr>例   估算计算机辅助设计软件项目</vt:lpstr>
      <vt:lpstr>估算计算机辅助设计软件项目</vt:lpstr>
      <vt:lpstr>表3.4  代码行和成本、工作量估算</vt:lpstr>
      <vt:lpstr>表3. 5工作量估算</vt:lpstr>
      <vt:lpstr>代码行和功能点的比较</vt:lpstr>
      <vt:lpstr>为什么选择FP?</vt:lpstr>
      <vt:lpstr>面向对象的度量</vt:lpstr>
      <vt:lpstr>Web应用项目度量</vt:lpstr>
      <vt:lpstr>测量质量</vt:lpstr>
      <vt:lpstr>缺陷排除效率</vt:lpstr>
      <vt:lpstr>小型组织的度量</vt:lpstr>
      <vt:lpstr>制定度量大纲</vt:lpstr>
      <vt:lpstr>体系化软件质量度量</vt:lpstr>
      <vt:lpstr>软件质量度量及三层次度量模型</vt:lpstr>
      <vt:lpstr>软件质量度量发展历程</vt:lpstr>
      <vt:lpstr>  三层次软件质量度量模型</vt:lpstr>
      <vt:lpstr>     McCall的软件质量要素</vt:lpstr>
      <vt:lpstr>软件的属性</vt:lpstr>
      <vt:lpstr>  软件质量要素之间的关系</vt:lpstr>
      <vt:lpstr>表3.8 质量要素之间的关系</vt:lpstr>
      <vt:lpstr>  McCall软件质量要素评价准则</vt:lpstr>
      <vt:lpstr>  计算软件质量要素</vt:lpstr>
      <vt:lpstr>PowerPoint 演示文稿</vt:lpstr>
      <vt:lpstr>PowerPoint 演示文稿</vt:lpstr>
      <vt:lpstr>FURPS软件貭量要素</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冯志勇</cp:lastModifiedBy>
  <cp:revision>199</cp:revision>
  <dcterms:created xsi:type="dcterms:W3CDTF">2008-02-08T18:09:00Z</dcterms:created>
  <dcterms:modified xsi:type="dcterms:W3CDTF">2021-10-23T05:34:18Z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8E6B5E466BBE4E3E9FAD3E173B0C2B27</vt:lpwstr>
  </property>
</Properties>
</file>