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9" r:id="rId3"/>
    <p:sldId id="280" r:id="rId4"/>
    <p:sldId id="281" r:id="rId5"/>
    <p:sldId id="282" r:id="rId7"/>
    <p:sldId id="283" r:id="rId8"/>
    <p:sldId id="284" r:id="rId9"/>
    <p:sldId id="285" r:id="rId10"/>
    <p:sldId id="286" r:id="rId11"/>
    <p:sldId id="287" r:id="rId12"/>
    <p:sldId id="288" r:id="rId13"/>
    <p:sldId id="289" r:id="rId14"/>
    <p:sldId id="290" r:id="rId15"/>
    <p:sldId id="291" r:id="rId16"/>
    <p:sldId id="293" r:id="rId17"/>
    <p:sldId id="294" r:id="rId18"/>
    <p:sldId id="295" r:id="rId19"/>
    <p:sldId id="296" r:id="rId20"/>
    <p:sldId id="297" r:id="rId21"/>
    <p:sldId id="298" r:id="rId22"/>
    <p:sldId id="299" r:id="rId23"/>
    <p:sldId id="314" r:id="rId24"/>
    <p:sldId id="315" r:id="rId25"/>
    <p:sldId id="316" r:id="rId26"/>
    <p:sldId id="317" r:id="rId27"/>
    <p:sldId id="318" r:id="rId28"/>
    <p:sldId id="319" r:id="rId29"/>
    <p:sldId id="320" r:id="rId30"/>
    <p:sldId id="321" r:id="rId31"/>
    <p:sldId id="322" r:id="rId32"/>
    <p:sldId id="323" r:id="rId33"/>
    <p:sldId id="301" r:id="rId34"/>
    <p:sldId id="302" r:id="rId35"/>
    <p:sldId id="304" r:id="rId36"/>
    <p:sldId id="305" r:id="rId37"/>
    <p:sldId id="306" r:id="rId3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1634"/>
    <p:restoredTop sz="90270"/>
  </p:normalViewPr>
  <p:slideViewPr>
    <p:cSldViewPr showGuides="1">
      <p:cViewPr varScale="1">
        <p:scale>
          <a:sx n="67" d="100"/>
          <a:sy n="67" d="100"/>
        </p:scale>
        <p:origin x="1872" y="66"/>
      </p:cViewPr>
      <p:guideLst>
        <p:guide orient="horz" pos="2165"/>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
        <p:nvSpPr>
          <p:cNvPr id="307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noProof="1">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0F7B80-3D1A-499F-9EA2-64C4729DC152}" type="slidenum">
              <a:rPr kumimoji="0" altLang="zh-CN"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cs"/>
              </a:rPr>
            </a:fld>
            <a:endParaRPr kumimoji="0" lang="zh-CN" altLang="zh-CN" sz="12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p:txBody>
          <a:bodyPr wrap="square" lIns="91440" tIns="45720" rIns="91440" bIns="45720" anchor="t"/>
          <a:p>
            <a:pPr lvl="0"/>
            <a:r>
              <a:rPr lang="zh-CN" altLang="en-US" dirty="0"/>
              <a:t>是第</a:t>
            </a:r>
            <a:r>
              <a:rPr lang="en-US" altLang="zh-CN" dirty="0"/>
              <a:t>25</a:t>
            </a:r>
            <a:r>
              <a:rPr lang="zh-CN" altLang="en-US" dirty="0"/>
              <a:t>章（</a:t>
            </a:r>
            <a:r>
              <a:rPr lang="en-US" altLang="zh-CN" dirty="0"/>
              <a:t>ppt</a:t>
            </a:r>
            <a:r>
              <a:rPr lang="zh-CN" altLang="en-US" dirty="0"/>
              <a:t>），还是</a:t>
            </a:r>
            <a:r>
              <a:rPr lang="en-US" altLang="zh-CN" dirty="0"/>
              <a:t>35</a:t>
            </a:r>
            <a:r>
              <a:rPr lang="zh-CN" altLang="en-US" dirty="0"/>
              <a:t>章</a:t>
            </a:r>
            <a:r>
              <a:rPr lang="en-US" altLang="zh-CN" dirty="0"/>
              <a:t>(</a:t>
            </a:r>
            <a:r>
              <a:rPr lang="zh-CN" altLang="en-US" dirty="0"/>
              <a:t>译稿</a:t>
            </a:r>
            <a:r>
              <a:rPr lang="en-US" altLang="zh-CN" dirty="0"/>
              <a:t>)</a:t>
            </a:r>
            <a:r>
              <a:rPr lang="zh-CN" altLang="en-US" dirty="0"/>
              <a:t>？</a:t>
            </a:r>
            <a:endParaRPr lang="zh-CN" altLang="en-US" dirty="0"/>
          </a:p>
        </p:txBody>
      </p:sp>
      <p:sp>
        <p:nvSpPr>
          <p:cNvPr id="717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buFont typeface="Arial" panose="020B0604020202020204" pitchFamily="34" charset="0"/>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t"/>
          <a:p>
            <a:pPr lvl="0"/>
            <a:endParaRPr lang="zh-CN" altLang="en-US" dirty="0"/>
          </a:p>
        </p:txBody>
      </p:sp>
      <p:sp>
        <p:nvSpPr>
          <p:cNvPr id="2150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buFont typeface="Arial" panose="020B0604020202020204" pitchFamily="34" charset="0"/>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p:txBody>
          <a:bodyPr wrap="square" lIns="91440" tIns="45720" rIns="91440" bIns="45720" anchor="t"/>
          <a:p>
            <a:pPr lvl="0"/>
            <a:r>
              <a:rPr lang="zh-CN" altLang="en-US" dirty="0"/>
              <a:t>译稿中为第</a:t>
            </a:r>
            <a:r>
              <a:rPr lang="en-US" altLang="zh-CN" dirty="0"/>
              <a:t>10</a:t>
            </a:r>
            <a:r>
              <a:rPr lang="zh-CN" altLang="en-US" dirty="0"/>
              <a:t>章，英文</a:t>
            </a:r>
            <a:r>
              <a:rPr lang="en-US" altLang="zh-CN" dirty="0"/>
              <a:t>PPT</a:t>
            </a:r>
            <a:r>
              <a:rPr lang="zh-CN" altLang="en-US" dirty="0"/>
              <a:t>中为第</a:t>
            </a:r>
            <a:r>
              <a:rPr lang="en-US" altLang="zh-CN" dirty="0"/>
              <a:t>6</a:t>
            </a:r>
            <a:r>
              <a:rPr lang="zh-CN" altLang="en-US" dirty="0"/>
              <a:t>章，</a:t>
            </a:r>
            <a:endParaRPr lang="zh-CN" altLang="en-US" dirty="0"/>
          </a:p>
        </p:txBody>
      </p:sp>
      <p:sp>
        <p:nvSpPr>
          <p:cNvPr id="30724"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buFont typeface="Arial" panose="020B0604020202020204" pitchFamily="34" charset="0"/>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microsoft.com/office/2007/relationships/hdphoto" Target="../media/image2.wdp"/><Relationship Id="rId20"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6" Type="http://schemas.microsoft.com/office/2007/relationships/hdphoto" Target="../media/image2.wdp"/><Relationship Id="rId15" Type="http://schemas.openxmlformats.org/officeDocument/2006/relationships/image" Target="../media/image1.png"/><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7" Type="http://schemas.microsoft.com/office/2007/relationships/hdphoto" Target="../media/image2.wdp"/><Relationship Id="rId16" Type="http://schemas.openxmlformats.org/officeDocument/2006/relationships/image" Target="../media/image1.png"/><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45"/>
          <p:cNvSpPr/>
          <p:nvPr>
            <p:custDataLst>
              <p:tags r:id="rId2"/>
            </p:custDataLst>
          </p:nvPr>
        </p:nvSpPr>
        <p:spPr>
          <a:xfrm rot="746688">
            <a:off x="4120754"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3"/>
            </p:custDataLst>
          </p:nvPr>
        </p:nvSpPr>
        <p:spPr>
          <a:xfrm>
            <a:off x="0" y="439737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7" name="组合 14"/>
          <p:cNvGrpSpPr/>
          <p:nvPr>
            <p:custDataLst>
              <p:tags r:id="rId4"/>
            </p:custDataLst>
          </p:nvPr>
        </p:nvGrpSpPr>
        <p:grpSpPr bwMode="auto">
          <a:xfrm>
            <a:off x="971550" y="1522413"/>
            <a:ext cx="236935" cy="315912"/>
            <a:chOff x="1772042" y="1225638"/>
            <a:chExt cx="316282" cy="316282"/>
          </a:xfrm>
        </p:grpSpPr>
        <p:cxnSp>
          <p:nvCxnSpPr>
            <p:cNvPr id="8" name="直接连接符 7"/>
            <p:cNvCxnSpPr/>
            <p:nvPr>
              <p:custDataLst>
                <p:tags r:id="rId5"/>
              </p:custDataLst>
            </p:nvPr>
          </p:nvCxnSpPr>
          <p:spPr>
            <a:xfrm flipH="1">
              <a:off x="1772042" y="1384574"/>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6"/>
              </p:custDataLst>
            </p:nvPr>
          </p:nvCxnSpPr>
          <p:spPr>
            <a:xfrm rot="5400000" flipH="1">
              <a:off x="1772836" y="1383779"/>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任意多边形 12"/>
          <p:cNvSpPr/>
          <p:nvPr>
            <p:custDataLst>
              <p:tags r:id="rId7"/>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8"/>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3" name="等腰三角形 12"/>
          <p:cNvSpPr/>
          <p:nvPr>
            <p:custDataLst>
              <p:tags r:id="rId9"/>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4" name="等腰三角形 13"/>
          <p:cNvSpPr/>
          <p:nvPr>
            <p:custDataLst>
              <p:tags r:id="rId10"/>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5" name="任意多边形 46"/>
          <p:cNvSpPr/>
          <p:nvPr>
            <p:custDataLst>
              <p:tags r:id="rId11"/>
            </p:custDataLst>
          </p:nvPr>
        </p:nvSpPr>
        <p:spPr>
          <a:xfrm rot="746688">
            <a:off x="4504135"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6" name="等腰三角形 24"/>
          <p:cNvSpPr/>
          <p:nvPr>
            <p:custDataLst>
              <p:tags r:id="rId12"/>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cxnSp>
        <p:nvCxnSpPr>
          <p:cNvPr id="18" name="直接连接符 17"/>
          <p:cNvCxnSpPr/>
          <p:nvPr>
            <p:custDataLst>
              <p:tags r:id="rId13"/>
            </p:custDataLst>
          </p:nvPr>
        </p:nvCxnSpPr>
        <p:spPr>
          <a:xfrm>
            <a:off x="1019209" y="4795838"/>
            <a:ext cx="44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4"/>
            </p:custDataLst>
          </p:nvPr>
        </p:nvSpPr>
        <p:spPr>
          <a:xfrm>
            <a:off x="899099" y="2009457"/>
            <a:ext cx="4682792" cy="1198800"/>
          </a:xfrm>
        </p:spPr>
        <p:txBody>
          <a:bodyPr anchor="ctr">
            <a:normAutofit/>
          </a:bodyPr>
          <a:lstStyle>
            <a:lvl1pPr algn="l">
              <a:defRPr sz="4500" spc="600">
                <a:solidFill>
                  <a:schemeClr val="tx1"/>
                </a:solidFill>
              </a:defRPr>
            </a:lvl1pPr>
          </a:lstStyle>
          <a:p>
            <a:r>
              <a:rPr lang="zh-CN" altLang="en-US" noProof="1"/>
              <a:t>编辑标题</a:t>
            </a:r>
            <a:endParaRPr lang="zh-CN" altLang="en-US" noProof="1"/>
          </a:p>
        </p:txBody>
      </p:sp>
      <p:sp>
        <p:nvSpPr>
          <p:cNvPr id="3" name="副标题 2"/>
          <p:cNvSpPr>
            <a:spLocks noGrp="1"/>
          </p:cNvSpPr>
          <p:nvPr>
            <p:ph type="subTitle" idx="1" hasCustomPrompt="1"/>
            <p:custDataLst>
              <p:tags r:id="rId15"/>
            </p:custDataLst>
          </p:nvPr>
        </p:nvSpPr>
        <p:spPr>
          <a:xfrm>
            <a:off x="899160" y="3313163"/>
            <a:ext cx="2556510" cy="1379855"/>
          </a:xfrm>
        </p:spPr>
        <p:txBody>
          <a:bodyPr>
            <a:noAutofit/>
          </a:bodyPr>
          <a:lstStyle>
            <a:lvl1pPr marL="0" indent="0" algn="l">
              <a:lnSpc>
                <a:spcPct val="100000"/>
              </a:lnSpc>
              <a:spcAft>
                <a:spcPts val="0"/>
              </a:spcAft>
              <a:buNone/>
              <a:defRPr sz="3000" b="1" i="1" spc="300" baseline="0">
                <a:solidFill>
                  <a:schemeClr val="tx1"/>
                </a:solidFill>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编辑副标题</a:t>
            </a:r>
            <a:endParaRPr lang="zh-CN" altLang="en-US" noProof="1"/>
          </a:p>
        </p:txBody>
      </p:sp>
      <p:sp>
        <p:nvSpPr>
          <p:cNvPr id="19" name="日期占位符 15"/>
          <p:cNvSpPr>
            <a:spLocks noGrp="1"/>
          </p:cNvSpPr>
          <p:nvPr>
            <p:ph type="dt" sz="half" idx="15"/>
            <p:custDataLst>
              <p:tags r:id="rId16"/>
            </p:custDataLst>
          </p:nvPr>
        </p:nvSpPr>
        <p:spPr/>
        <p:txBody>
          <a:bodyPr/>
          <a:lstStyle>
            <a:lvl1pPr>
              <a:defRPr/>
            </a:lvl1pPr>
          </a:lstStyle>
          <a:p>
            <a:fld id="{760FBDFE-C587-4B4C-A407-44438C67B59E}" type="datetimeFigureOut">
              <a:rPr lang="zh-CN" altLang="en-US"/>
            </a:fld>
            <a:endParaRPr lang="zh-CN" altLang="en-US"/>
          </a:p>
        </p:txBody>
      </p:sp>
      <p:sp>
        <p:nvSpPr>
          <p:cNvPr id="20" name="页脚占位符 16"/>
          <p:cNvSpPr>
            <a:spLocks noGrp="1"/>
          </p:cNvSpPr>
          <p:nvPr>
            <p:ph type="ftr" sz="quarter" idx="16"/>
            <p:custDataLst>
              <p:tags r:id="rId17"/>
            </p:custDataLst>
          </p:nvPr>
        </p:nvSpPr>
        <p:spPr/>
        <p:txBody>
          <a:bodyPr/>
          <a:lstStyle>
            <a:lvl1pPr>
              <a:defRPr/>
            </a:lvl1pPr>
          </a:lstStyle>
          <a:p>
            <a:endParaRPr lang="zh-CN" altLang="en-US"/>
          </a:p>
        </p:txBody>
      </p:sp>
      <p:sp>
        <p:nvSpPr>
          <p:cNvPr id="21" name="灯片编号占位符 17"/>
          <p:cNvSpPr>
            <a:spLocks noGrp="1"/>
          </p:cNvSpPr>
          <p:nvPr>
            <p:ph type="sldNum" sz="quarter" idx="17"/>
            <p:custDataLst>
              <p:tags r:id="rId18"/>
            </p:custDataLst>
          </p:nvPr>
        </p:nvSpPr>
        <p:spPr/>
        <p:txBody>
          <a:bodyPr/>
          <a:lstStyle>
            <a:lvl1pPr>
              <a:defRPr/>
            </a:lvl1pPr>
          </a:lstStyle>
          <a:p>
            <a:fld id="{458A1F4D-BD6C-4AD0-833B-AFEF3211D9AF}" type="slidenum">
              <a:rPr lang="zh-CN" altLang="en-US"/>
            </a:fld>
            <a:endParaRPr lang="zh-CN" altLang="en-US" dirty="0"/>
          </a:p>
        </p:txBody>
      </p:sp>
      <p:pic>
        <p:nvPicPr>
          <p:cNvPr id="25" name="图片 24"/>
          <p:cNvPicPr>
            <a:picLocks noChangeAspect="1"/>
          </p:cNvPicPr>
          <p:nvPr>
            <p:custDataLst>
              <p:tags r:id="rId19"/>
            </p:custDataLst>
          </p:nvPr>
        </p:nvPicPr>
        <p:blipFill>
          <a:blip r:embed="rId20" cstate="email">
            <a:extLst>
              <a:ext uri="{BEBA8EAE-BF5A-486C-A8C5-ECC9F3942E4B}">
                <a14:imgProps xmlns:a14="http://schemas.microsoft.com/office/drawing/2010/main">
                  <a14:imgLayer r:embed="rId21">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502448" y="952508"/>
            <a:ext cx="8139178" cy="5388907"/>
          </a:xfrm>
        </p:spPr>
        <p:txBody>
          <a:bodyPr/>
          <a:lstStyle>
            <a:lvl1pPr>
              <a:defRPr/>
            </a:lvl1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533AF71B-F04C-4371-B519-F65995945D26}" type="slidenum">
              <a:rPr lang="zh-CN" altLang="en-US"/>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2"/>
          <p:cNvSpPr/>
          <p:nvPr>
            <p:custDataLst>
              <p:tags r:id="rId2"/>
            </p:custDataLst>
          </p:nvPr>
        </p:nvSpPr>
        <p:spPr>
          <a:xfrm flipH="1">
            <a:off x="8391525" y="440372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5"/>
          <p:cNvSpPr/>
          <p:nvPr>
            <p:custDataLst>
              <p:tags r:id="rId3"/>
            </p:custDataLst>
          </p:nvPr>
        </p:nvSpPr>
        <p:spPr>
          <a:xfrm rot="20853312" flipH="1">
            <a:off x="2803922"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12"/>
          <p:cNvSpPr/>
          <p:nvPr>
            <p:custDataLst>
              <p:tags r:id="rId4"/>
            </p:custDataLst>
          </p:nvPr>
        </p:nvSpPr>
        <p:spPr>
          <a:xfrm flipH="1">
            <a:off x="0"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5"/>
            </p:custDataLst>
          </p:nvPr>
        </p:nvSpPr>
        <p:spPr>
          <a:xfrm rot="10800000" flipH="1">
            <a:off x="0"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6"/>
            </p:custDataLst>
          </p:nvPr>
        </p:nvSpPr>
        <p:spPr>
          <a:xfrm rot="10800000" flipH="1">
            <a:off x="2721059" y="647700"/>
            <a:ext cx="1127522"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7"/>
          <p:cNvSpPr/>
          <p:nvPr>
            <p:custDataLst>
              <p:tags r:id="rId7"/>
            </p:custDataLst>
          </p:nvPr>
        </p:nvSpPr>
        <p:spPr>
          <a:xfrm rot="10800000" flipH="1">
            <a:off x="2445977" y="0"/>
            <a:ext cx="1127522"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46"/>
          <p:cNvSpPr/>
          <p:nvPr>
            <p:custDataLst>
              <p:tags r:id="rId8"/>
            </p:custDataLst>
          </p:nvPr>
        </p:nvSpPr>
        <p:spPr>
          <a:xfrm rot="20853312" flipH="1">
            <a:off x="3661172"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9"/>
            </p:custDataLst>
          </p:nvPr>
        </p:nvSpPr>
        <p:spPr>
          <a:xfrm rot="10800000" flipH="1">
            <a:off x="721519"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2" name="标题 1"/>
          <p:cNvSpPr>
            <a:spLocks noGrp="1"/>
          </p:cNvSpPr>
          <p:nvPr>
            <p:ph type="title" hasCustomPrompt="1"/>
            <p:custDataLst>
              <p:tags r:id="rId10"/>
            </p:custDataLst>
          </p:nvPr>
        </p:nvSpPr>
        <p:spPr>
          <a:xfrm>
            <a:off x="4243140" y="2420938"/>
            <a:ext cx="4212089" cy="2016125"/>
          </a:xfrm>
        </p:spPr>
        <p:txBody>
          <a:bodyPr anchor="ctr">
            <a:normAutofit/>
          </a:bodyPr>
          <a:lstStyle>
            <a:lvl1pPr algn="ctr">
              <a:defRPr sz="6000" spc="600"/>
            </a:lvl1pPr>
          </a:lstStyle>
          <a:p>
            <a:r>
              <a:rPr lang="zh-CN" altLang="en-US" noProof="1"/>
              <a:t>编辑标题</a:t>
            </a:r>
            <a:endParaRPr lang="zh-CN" altLang="en-US" noProof="1"/>
          </a:p>
        </p:txBody>
      </p:sp>
      <p:sp>
        <p:nvSpPr>
          <p:cNvPr id="12" name="日期占位符 2"/>
          <p:cNvSpPr>
            <a:spLocks noGrp="1"/>
          </p:cNvSpPr>
          <p:nvPr>
            <p:ph type="dt" sz="half" idx="10"/>
            <p:custDataLst>
              <p:tags r:id="rId11"/>
            </p:custDataLst>
          </p:nvPr>
        </p:nvSpPr>
        <p:spPr/>
        <p:txBody>
          <a:bodyPr/>
          <a:lstStyle>
            <a:lvl1pPr>
              <a:defRPr/>
            </a:lvl1pPr>
          </a:lstStyle>
          <a:p>
            <a:fld id="{760FBDFE-C587-4B4C-A407-44438C67B59E}" type="datetimeFigureOut">
              <a:rPr lang="zh-CN" altLang="en-US"/>
            </a:fld>
            <a:endParaRPr lang="zh-CN" altLang="en-US"/>
          </a:p>
        </p:txBody>
      </p:sp>
      <p:sp>
        <p:nvSpPr>
          <p:cNvPr id="13" name="页脚占位符 3"/>
          <p:cNvSpPr>
            <a:spLocks noGrp="1"/>
          </p:cNvSpPr>
          <p:nvPr>
            <p:ph type="ftr" sz="quarter" idx="11"/>
            <p:custDataLst>
              <p:tags r:id="rId12"/>
            </p:custDataLst>
          </p:nvPr>
        </p:nvSpPr>
        <p:spPr/>
        <p:txBody>
          <a:bodyPr/>
          <a:lstStyle>
            <a:lvl1pPr>
              <a:defRPr/>
            </a:lvl1pPr>
          </a:lstStyle>
          <a:p>
            <a:endParaRPr lang="zh-CN" altLang="en-US"/>
          </a:p>
        </p:txBody>
      </p:sp>
      <p:sp>
        <p:nvSpPr>
          <p:cNvPr id="14" name="灯片编号占位符 4"/>
          <p:cNvSpPr>
            <a:spLocks noGrp="1"/>
          </p:cNvSpPr>
          <p:nvPr>
            <p:ph type="sldNum" sz="quarter" idx="12"/>
            <p:custDataLst>
              <p:tags r:id="rId13"/>
            </p:custDataLst>
          </p:nvPr>
        </p:nvSpPr>
        <p:spPr/>
        <p:txBody>
          <a:bodyPr/>
          <a:lstStyle>
            <a:lvl1pPr>
              <a:defRPr/>
            </a:lvl1pPr>
          </a:lstStyle>
          <a:p>
            <a:fld id="{26F48EE0-4ABF-491F-B0BA-FE21D3D573F9}" type="slidenum">
              <a:rPr lang="zh-CN" altLang="en-US"/>
            </a:fld>
            <a:endParaRPr lang="zh-CN" altLang="en-US"/>
          </a:p>
        </p:txBody>
      </p:sp>
      <p:pic>
        <p:nvPicPr>
          <p:cNvPr id="16" name="图片 15"/>
          <p:cNvPicPr>
            <a:picLocks noChangeAspect="1"/>
          </p:cNvPicPr>
          <p:nvPr>
            <p:custDataLst>
              <p:tags r:id="rId14"/>
            </p:custDataLst>
          </p:nvPr>
        </p:nvPicPr>
        <p:blipFill>
          <a:blip r:embed="rId15" cstate="email">
            <a:extLst>
              <a:ext uri="{BEBA8EAE-BF5A-486C-A8C5-ECC9F3942E4B}">
                <a14:imgProps xmlns:a14="http://schemas.microsoft.com/office/drawing/2010/main">
                  <a14:imgLayer r:embed="rId16">
                    <a14:imgEffect>
                      <a14:colorTemperature colorTemp="4700"/>
                    </a14:imgEffect>
                  </a14:imgLayer>
                </a14:imgProps>
              </a:ext>
            </a:extLst>
          </a:blip>
          <a:srcRect/>
          <a:stretch>
            <a:fillRect/>
          </a:stretch>
        </p:blipFill>
        <p:spPr>
          <a:xfrm rot="10800000" flipV="1">
            <a:off x="291439"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981200"/>
            <a:ext cx="4038600"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4648200" y="1981200"/>
            <a:ext cx="4038600" cy="3886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任意多边形: 形状 7"/>
          <p:cNvSpPr/>
          <p:nvPr>
            <p:custDataLst>
              <p:tags r:id="rId6"/>
            </p:custDataLst>
          </p:nvPr>
        </p:nvSpPr>
        <p:spPr>
          <a:xfrm>
            <a:off x="8230791" y="0"/>
            <a:ext cx="913209" cy="2540000"/>
          </a:xfrm>
          <a:custGeom>
            <a:avLst/>
            <a:gdLst>
              <a:gd name="connsiteX0" fmla="*/ 0 w 1218152"/>
              <a:gd name="connsiteY0" fmla="*/ 0 h 2539914"/>
              <a:gd name="connsiteX1" fmla="*/ 1218152 w 1218152"/>
              <a:gd name="connsiteY1" fmla="*/ 0 h 2539914"/>
              <a:gd name="connsiteX2" fmla="*/ 1218152 w 1218152"/>
              <a:gd name="connsiteY2" fmla="*/ 2539914 h 2539914"/>
            </a:gdLst>
            <a:ahLst/>
            <a:cxnLst>
              <a:cxn ang="0">
                <a:pos x="connsiteX0" y="connsiteY0"/>
              </a:cxn>
              <a:cxn ang="0">
                <a:pos x="connsiteX1" y="connsiteY1"/>
              </a:cxn>
              <a:cxn ang="0">
                <a:pos x="connsiteX2" y="connsiteY2"/>
              </a:cxn>
            </a:cxnLst>
            <a:rect l="l" t="t" r="r" b="b"/>
            <a:pathLst>
              <a:path w="1218152" h="2539914">
                <a:moveTo>
                  <a:pt x="0" y="0"/>
                </a:moveTo>
                <a:lnTo>
                  <a:pt x="1218152" y="0"/>
                </a:lnTo>
                <a:lnTo>
                  <a:pt x="1218152" y="25399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形状 8"/>
          <p:cNvSpPr/>
          <p:nvPr>
            <p:custDataLst>
              <p:tags r:id="rId7"/>
            </p:custDataLst>
          </p:nvPr>
        </p:nvSpPr>
        <p:spPr>
          <a:xfrm rot="10800000">
            <a:off x="8759429" y="0"/>
            <a:ext cx="384572" cy="1141413"/>
          </a:xfrm>
          <a:custGeom>
            <a:avLst/>
            <a:gdLst>
              <a:gd name="connsiteX0" fmla="*/ 512148 w 512148"/>
              <a:gd name="connsiteY0" fmla="*/ 1140923 h 1140923"/>
              <a:gd name="connsiteX1" fmla="*/ 0 w 512148"/>
              <a:gd name="connsiteY1" fmla="*/ 1140923 h 1140923"/>
              <a:gd name="connsiteX2" fmla="*/ 0 w 512148"/>
              <a:gd name="connsiteY2" fmla="*/ 0 h 1140923"/>
            </a:gdLst>
            <a:ahLst/>
            <a:cxnLst>
              <a:cxn ang="0">
                <a:pos x="connsiteX0" y="connsiteY0"/>
              </a:cxn>
              <a:cxn ang="0">
                <a:pos x="connsiteX1" y="connsiteY1"/>
              </a:cxn>
              <a:cxn ang="0">
                <a:pos x="connsiteX2" y="connsiteY2"/>
              </a:cxn>
            </a:cxnLst>
            <a:rect l="l" t="t" r="r" b="b"/>
            <a:pathLst>
              <a:path w="512148" h="1140923">
                <a:moveTo>
                  <a:pt x="512148" y="1140923"/>
                </a:moveTo>
                <a:lnTo>
                  <a:pt x="0" y="114092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8"/>
            </p:custDataLst>
          </p:nvPr>
        </p:nvSpPr>
        <p:spPr>
          <a:xfrm rot="10800000">
            <a:off x="8540354" y="863600"/>
            <a:ext cx="507206" cy="674688"/>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1" name="等腰三角形 6"/>
          <p:cNvSpPr/>
          <p:nvPr>
            <p:custDataLst>
              <p:tags r:id="rId9"/>
            </p:custDataLst>
          </p:nvPr>
        </p:nvSpPr>
        <p:spPr>
          <a:xfrm>
            <a:off x="0" y="5688013"/>
            <a:ext cx="360760" cy="117951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10"/>
            </p:custDataLst>
          </p:nvPr>
        </p:nvSpPr>
        <p:spPr>
          <a:xfrm>
            <a:off x="294085" y="5200650"/>
            <a:ext cx="507206" cy="16573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solidFill>
                <a:schemeClr val="tx1">
                  <a:lumMod val="85000"/>
                  <a:lumOff val="15000"/>
                </a:schemeClr>
              </a:solidFill>
            </a:endParaRPr>
          </a:p>
        </p:txBody>
      </p:sp>
      <p:sp>
        <p:nvSpPr>
          <p:cNvPr id="2" name="标题 1"/>
          <p:cNvSpPr>
            <a:spLocks noGrp="1"/>
          </p:cNvSpPr>
          <p:nvPr>
            <p:ph type="title"/>
            <p:custDataLst>
              <p:tags r:id="rId11"/>
            </p:custDataLst>
          </p:nvPr>
        </p:nvSpPr>
        <p:spPr>
          <a:xfrm>
            <a:off x="467916" y="406800"/>
            <a:ext cx="8208169" cy="863601"/>
          </a:xfrm>
        </p:spPr>
        <p:txBody>
          <a:bodyPr>
            <a:normAutofit/>
          </a:bodyPr>
          <a:lstStyle>
            <a:lvl1pPr>
              <a:defRPr sz="2100"/>
            </a:lvl1pPr>
          </a:lstStyle>
          <a:p>
            <a:r>
              <a:rPr lang="zh-CN" altLang="en-US" noProof="1"/>
              <a:t>单击此处编辑母版标题样式</a:t>
            </a:r>
            <a:endParaRPr lang="zh-CN" altLang="en-US" noProof="1"/>
          </a:p>
        </p:txBody>
      </p:sp>
      <p:sp>
        <p:nvSpPr>
          <p:cNvPr id="3" name="内容占位符 2"/>
          <p:cNvSpPr>
            <a:spLocks noGrp="1"/>
          </p:cNvSpPr>
          <p:nvPr>
            <p:ph idx="1"/>
            <p:custDataLst>
              <p:tags r:id="rId12"/>
            </p:custDataLst>
          </p:nvPr>
        </p:nvSpPr>
        <p:spPr>
          <a:xfrm>
            <a:off x="467916" y="1412875"/>
            <a:ext cx="8208168" cy="4895850"/>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3" name="日期占位符 3"/>
          <p:cNvSpPr>
            <a:spLocks noGrp="1"/>
          </p:cNvSpPr>
          <p:nvPr>
            <p:ph type="dt" sz="half" idx="10"/>
            <p:custDataLst>
              <p:tags r:id="rId13"/>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1DD803B-4244-4C27-9438-2546D9C8FDDB}" type="slidenum">
              <a:rPr kumimoji="0"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rPr>
            </a:fld>
            <a:endParaRPr kumimoji="0" lang="zh-CN"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2"/>
          <p:cNvSpPr/>
          <p:nvPr>
            <p:custDataLst>
              <p:tags r:id="rId2"/>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等腰三角形 4"/>
          <p:cNvSpPr/>
          <p:nvPr>
            <p:custDataLst>
              <p:tags r:id="rId3"/>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4"/>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5"/>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24"/>
          <p:cNvSpPr/>
          <p:nvPr>
            <p:custDataLst>
              <p:tags r:id="rId6"/>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10" name="组合 14"/>
          <p:cNvGrpSpPr/>
          <p:nvPr>
            <p:custDataLst>
              <p:tags r:id="rId7"/>
            </p:custDataLst>
          </p:nvPr>
        </p:nvGrpSpPr>
        <p:grpSpPr bwMode="auto">
          <a:xfrm flipH="1">
            <a:off x="-234553" y="88900"/>
            <a:ext cx="2218135" cy="3230563"/>
            <a:chOff x="-313138" y="88946"/>
            <a:chExt cx="2958463" cy="3230885"/>
          </a:xfrm>
        </p:grpSpPr>
        <p:sp>
          <p:nvSpPr>
            <p:cNvPr id="11" name="任意多边形 45"/>
            <p:cNvSpPr/>
            <p:nvPr>
              <p:custDataLst>
                <p:tags r:id="rId8"/>
              </p:custDataLst>
            </p:nvPr>
          </p:nvSpPr>
          <p:spPr>
            <a:xfrm rot="746688">
              <a:off x="-313138" y="247712"/>
              <a:ext cx="2958463" cy="3072119"/>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任意多边形 46"/>
            <p:cNvSpPr/>
            <p:nvPr>
              <p:custDataLst>
                <p:tags r:id="rId9"/>
              </p:custDataLst>
            </p:nvPr>
          </p:nvSpPr>
          <p:spPr>
            <a:xfrm rot="746688">
              <a:off x="196613" y="88946"/>
              <a:ext cx="1305344" cy="1371737"/>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sp>
        <p:nvSpPr>
          <p:cNvPr id="2" name="标题 1"/>
          <p:cNvSpPr>
            <a:spLocks noGrp="1"/>
          </p:cNvSpPr>
          <p:nvPr>
            <p:ph type="title" hasCustomPrompt="1"/>
            <p:custDataLst>
              <p:tags r:id="rId10"/>
            </p:custDataLst>
          </p:nvPr>
        </p:nvSpPr>
        <p:spPr>
          <a:xfrm>
            <a:off x="1413212" y="3414578"/>
            <a:ext cx="3762851" cy="863174"/>
          </a:xfrm>
        </p:spPr>
        <p:txBody>
          <a:bodyPr anchor="b">
            <a:normAutofit/>
          </a:bodyPr>
          <a:lstStyle>
            <a:lvl1pPr>
              <a:defRPr sz="2700"/>
            </a:lvl1pPr>
          </a:lstStyle>
          <a:p>
            <a:r>
              <a:rPr lang="zh-CN" altLang="en-US" noProof="1"/>
              <a:t>单击此处编辑标题</a:t>
            </a:r>
            <a:endParaRPr lang="zh-CN" altLang="en-US" noProof="1"/>
          </a:p>
        </p:txBody>
      </p:sp>
      <p:sp>
        <p:nvSpPr>
          <p:cNvPr id="3" name="文本占位符 2"/>
          <p:cNvSpPr>
            <a:spLocks noGrp="1"/>
          </p:cNvSpPr>
          <p:nvPr>
            <p:ph type="body" idx="1"/>
            <p:custDataLst>
              <p:tags r:id="rId11"/>
            </p:custDataLst>
          </p:nvPr>
        </p:nvSpPr>
        <p:spPr>
          <a:xfrm>
            <a:off x="1413211" y="4332272"/>
            <a:ext cx="3762851" cy="1112226"/>
          </a:xfrm>
        </p:spPr>
        <p:txBody>
          <a:bodyP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3" name="日期占位符 3"/>
          <p:cNvSpPr>
            <a:spLocks noGrp="1"/>
          </p:cNvSpPr>
          <p:nvPr>
            <p:ph type="dt" sz="half" idx="10"/>
            <p:custDataLst>
              <p:tags r:id="rId12"/>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4"/>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1DD803B-4244-4C27-9438-2546D9C8FDDB}" type="slidenum">
              <a:rPr kumimoji="0"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rPr>
            </a:fld>
            <a:endParaRPr kumimoji="0" lang="zh-CN"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pic>
        <p:nvPicPr>
          <p:cNvPr id="17" name="图片 16"/>
          <p:cNvPicPr>
            <a:picLocks noChangeAspect="1"/>
          </p:cNvPicPr>
          <p:nvPr>
            <p:custDataLst>
              <p:tags r:id="rId15"/>
            </p:custDataLst>
          </p:nvPr>
        </p:nvPicPr>
        <p:blipFill>
          <a:blip r:embed="rId16" cstate="email">
            <a:extLst>
              <a:ext uri="{BEBA8EAE-BF5A-486C-A8C5-ECC9F3942E4B}">
                <a14:imgProps xmlns:a14="http://schemas.microsoft.com/office/drawing/2010/main">
                  <a14:imgLayer r:embed="rId17">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7" name="灯片编号占位符 5"/>
          <p:cNvSpPr>
            <a:spLocks noGrp="1"/>
          </p:cNvSpPr>
          <p:nvPr>
            <p:ph type="sldNum" sz="quarter" idx="12"/>
            <p:custDataLst>
              <p:tags r:id="rId7"/>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1DD803B-4244-4C27-9438-2546D9C8FDDB}" type="slidenum">
              <a:rPr kumimoji="0"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rPr>
            </a:fld>
            <a:endParaRPr kumimoji="0" lang="zh-CN"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9" name="灯片编号占位符 5"/>
          <p:cNvSpPr>
            <a:spLocks noGrp="1"/>
          </p:cNvSpPr>
          <p:nvPr>
            <p:ph type="sldNum" sz="quarter" idx="12"/>
            <p:custDataLst>
              <p:tags r:id="rId9"/>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1DD803B-4244-4C27-9438-2546D9C8FDDB}" type="slidenum">
              <a:rPr kumimoji="0"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rPr>
            </a:fld>
            <a:endParaRPr kumimoji="0" lang="zh-CN"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5" name="灯片编号占位符 5"/>
          <p:cNvSpPr>
            <a:spLocks noGrp="1"/>
          </p:cNvSpPr>
          <p:nvPr>
            <p:ph type="sldNum" sz="quarter" idx="12"/>
            <p:custDataLst>
              <p:tags r:id="rId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1DD803B-4244-4C27-9438-2546D9C8FDDB}" type="slidenum">
              <a:rPr kumimoji="0"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rPr>
            </a:fld>
            <a:endParaRPr kumimoji="0" lang="zh-CN"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3"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日期占位符 1"/>
          <p:cNvSpPr>
            <a:spLocks noGrp="1"/>
          </p:cNvSpPr>
          <p:nvPr>
            <p:ph type="dt" sz="half" idx="10"/>
            <p:custDataLst>
              <p:tags r:id="rId6"/>
            </p:custDataLst>
          </p:nvPr>
        </p:nvSpPr>
        <p:spPr/>
        <p:txBody>
          <a:bodyPr/>
          <a:lstStyle>
            <a:lvl1pPr>
              <a:defRPr/>
            </a:lvl1pPr>
          </a:lstStyle>
          <a:p>
            <a:fld id="{760FBDFE-C587-4B4C-A407-44438C67B59E}" type="datetimeFigureOut">
              <a:rPr lang="zh-CN" altLang="en-US"/>
            </a:fld>
            <a:endParaRPr lang="zh-CN" altLang="en-US"/>
          </a:p>
        </p:txBody>
      </p:sp>
      <p:sp>
        <p:nvSpPr>
          <p:cNvPr id="7" name="页脚占位符 2"/>
          <p:cNvSpPr>
            <a:spLocks noGrp="1"/>
          </p:cNvSpPr>
          <p:nvPr>
            <p:ph type="ftr" sz="quarter" idx="11"/>
            <p:custDataLst>
              <p:tags r:id="rId7"/>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8" name="灯片编号占位符 3"/>
          <p:cNvSpPr>
            <a:spLocks noGrp="1"/>
          </p:cNvSpPr>
          <p:nvPr>
            <p:ph type="sldNum" sz="quarter" idx="12"/>
            <p:custDataLst>
              <p:tags r:id="rId8"/>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1DD803B-4244-4C27-9438-2546D9C8FDDB}" type="slidenum">
              <a:rPr kumimoji="0"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rPr>
            </a:fld>
            <a:endParaRPr kumimoji="0" lang="zh-CN"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t>单击此处</a:t>
            </a:r>
            <a:r>
              <a:rPr lang="zh-CN" altLang="en-US" dirty="0">
                <a:sym typeface="+mn-ea"/>
              </a:rPr>
              <a:t>编辑母版文本样式</a:t>
            </a:r>
            <a:endParaRPr lang="zh-CN" altLang="en-US" dirty="0">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78A57EDF-701D-441D-97E4-3F263CC8DB93}" type="slidenum">
              <a:rPr lang="zh-CN" altLang="en-US"/>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12"/>
            <p:custDataLst>
              <p:tags r:id="rId6"/>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1DD803B-4244-4C27-9438-2546D9C8FDDB}" type="slidenum">
              <a:rPr kumimoji="0"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rPr>
            </a:fld>
            <a:endParaRPr kumimoji="0" lang="zh-CN"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4"/>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5"/>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ea typeface="微软雅黑" panose="020B0503020204020204" charset="-122"/>
              </a:defRPr>
            </a:lvl1pPr>
          </a:lstStyle>
          <a:p>
            <a:fld id="{760FBDFE-C587-4B4C-A407-44438C67B59E}" type="datetimeFigureOut">
              <a:rPr lang="zh-CN" altLang="en-US"/>
            </a:fld>
            <a:endParaRPr lang="zh-CN" altLang="en-US">
              <a:ea typeface="微软雅黑" panose="020B0503020204020204" charset="-122"/>
            </a:endParaRPr>
          </a:p>
        </p:txBody>
      </p:sp>
      <p:sp>
        <p:nvSpPr>
          <p:cNvPr id="5" name="页脚占位符 4"/>
          <p:cNvSpPr>
            <a:spLocks noGrp="1"/>
          </p:cNvSpPr>
          <p:nvPr>
            <p:ph type="ftr" sz="quarter" idx="3"/>
            <p:custDataLst>
              <p:tags r:id="rId16"/>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4"/>
            <p:custDataLst>
              <p:tags r:id="rId17"/>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ea typeface="微软雅黑" panose="020B050302020402020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1DD803B-4244-4C27-9438-2546D9C8FDDB}" type="slidenum">
              <a:rPr kumimoji="0"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rPr>
            </a:fld>
            <a:endParaRPr kumimoji="0" lang="zh-CN" altLang="zh-CN"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4100" name="Rectangle 2"/>
          <p:cNvSpPr>
            <a:spLocks noGrp="1"/>
          </p:cNvSpPr>
          <p:nvPr>
            <p:ph type="title"/>
          </p:nvPr>
        </p:nvSpPr>
        <p:spPr>
          <a:xfrm>
            <a:off x="1413211" y="2417628"/>
            <a:ext cx="3762851" cy="863174"/>
          </a:xfrm>
        </p:spPr>
        <p:txBody>
          <a:bodyPr vert="horz" wrap="square" lIns="91440" tIns="45720" rIns="91440" bIns="45720" anchor="b"/>
          <a:p>
            <a:pPr algn="ctr" eaLnBrk="1" hangingPunct="1"/>
            <a:r>
              <a:rPr lang="zh-CN" altLang="en-US" sz="3200" dirty="0">
                <a:ea typeface="宋体" panose="02010600030101010101" pitchFamily="2" charset="-122"/>
              </a:rPr>
              <a:t>第</a:t>
            </a:r>
            <a:r>
              <a:rPr lang="en-US" altLang="zh-CN" sz="3200" dirty="0">
                <a:ea typeface="宋体" panose="02010600030101010101" pitchFamily="2" charset="-122"/>
              </a:rPr>
              <a:t>33</a:t>
            </a:r>
            <a:r>
              <a:rPr lang="zh-CN" altLang="en-US" sz="3200" dirty="0">
                <a:ea typeface="宋体" panose="02010600030101010101" pitchFamily="2" charset="-122"/>
              </a:rPr>
              <a:t>章</a:t>
            </a:r>
            <a:endParaRPr lang="zh-CN" altLang="en-US" sz="3200" dirty="0">
              <a:ea typeface="宋体" panose="02010600030101010101" pitchFamily="2" charset="-122"/>
            </a:endParaRPr>
          </a:p>
        </p:txBody>
      </p:sp>
      <p:sp>
        <p:nvSpPr>
          <p:cNvPr id="4101" name="Rectangle 3"/>
          <p:cNvSpPr>
            <a:spLocks noGrp="1"/>
          </p:cNvSpPr>
          <p:nvPr>
            <p:ph type="body" idx="1"/>
          </p:nvPr>
        </p:nvSpPr>
        <p:spPr>
          <a:xfrm>
            <a:off x="1599901" y="3486452"/>
            <a:ext cx="3762851" cy="1112226"/>
          </a:xfrm>
        </p:spPr>
        <p:txBody>
          <a:bodyPr vert="horz" wrap="square" lIns="91440" tIns="45720" rIns="91440" bIns="45720" anchor="t"/>
          <a:p>
            <a:pPr eaLnBrk="1" hangingPunct="1"/>
            <a:r>
              <a:rPr lang="en-US" altLang="zh-CN" sz="4400" b="1" dirty="0">
                <a:solidFill>
                  <a:schemeClr val="folHlink"/>
                </a:solidFill>
                <a:ea typeface="宋体" panose="02010600030101010101" pitchFamily="2" charset="-122"/>
              </a:rPr>
              <a:t>软件项目估算</a:t>
            </a:r>
            <a:endParaRPr lang="en-US" altLang="zh-CN" sz="4400" b="1" dirty="0">
              <a:solidFill>
                <a:schemeClr val="folHlink"/>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4340" name="Rectangle 2"/>
          <p:cNvSpPr>
            <a:spLocks noGrp="1"/>
          </p:cNvSpPr>
          <p:nvPr>
            <p:ph type="title"/>
          </p:nvPr>
        </p:nvSpPr>
        <p:spPr/>
        <p:txBody>
          <a:bodyPr vert="horz" wrap="square" lIns="91440" tIns="45720" rIns="91440" bIns="45720" anchor="b"/>
          <a:p>
            <a:pPr eaLnBrk="1" hangingPunct="1"/>
            <a:r>
              <a:rPr lang="zh-CN" altLang="en-US" sz="4000" dirty="0">
                <a:ea typeface="宋体" panose="02010600030101010101" pitchFamily="2" charset="-122"/>
              </a:rPr>
              <a:t>项目</a:t>
            </a:r>
            <a:r>
              <a:rPr lang="zh-CN" altLang="en-US" sz="4000" dirty="0">
                <a:solidFill>
                  <a:srgbClr val="C00000"/>
                </a:solidFill>
                <a:effectLst>
                  <a:outerShdw blurRad="38100" dist="38100" dir="2700000" algn="tl">
                    <a:srgbClr val="000000">
                      <a:alpha val="43137"/>
                    </a:srgbClr>
                  </a:outerShdw>
                </a:effectLst>
                <a:ea typeface="宋体" panose="02010600030101010101" pitchFamily="2" charset="-122"/>
              </a:rPr>
              <a:t>估算</a:t>
            </a:r>
            <a:endParaRPr lang="zh-CN" altLang="en-US" sz="4000" dirty="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4341" name="Rectangle 3"/>
          <p:cNvSpPr>
            <a:spLocks noGrp="1"/>
          </p:cNvSpPr>
          <p:nvPr>
            <p:ph idx="1"/>
          </p:nvPr>
        </p:nvSpPr>
        <p:spPr/>
        <p:txBody>
          <a:bodyPr vert="horz" wrap="square" lIns="91440" tIns="45720" rIns="91440" bIns="45720" anchor="t"/>
          <a:p>
            <a:pPr eaLnBrk="1" hangingPunct="1"/>
            <a:r>
              <a:rPr lang="zh-CN" altLang="en-US" sz="2000" dirty="0">
                <a:ea typeface="宋体" panose="02010600030101010101" pitchFamily="2" charset="-122"/>
              </a:rPr>
              <a:t>必须理解</a:t>
            </a:r>
            <a:r>
              <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rPr>
              <a:t>项目范围</a:t>
            </a:r>
            <a:endParaRPr lang="en-US" altLang="zh-CN" sz="2000" dirty="0">
              <a:ea typeface="宋体" panose="02010600030101010101" pitchFamily="2" charset="-122"/>
            </a:endParaRPr>
          </a:p>
          <a:p>
            <a:pPr eaLnBrk="1" hangingPunct="1"/>
            <a:r>
              <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rPr>
              <a:t>细化（分解）</a:t>
            </a:r>
            <a:r>
              <a:rPr lang="zh-CN" altLang="en-US" sz="2000" dirty="0">
                <a:ea typeface="宋体" panose="02010600030101010101" pitchFamily="2" charset="-122"/>
              </a:rPr>
              <a:t>是必要的</a:t>
            </a:r>
            <a:endParaRPr lang="en-US" altLang="zh-CN" sz="2000" dirty="0">
              <a:ea typeface="宋体" panose="02010600030101010101" pitchFamily="2" charset="-122"/>
            </a:endParaRPr>
          </a:p>
          <a:p>
            <a:pPr eaLnBrk="1" hangingPunct="1"/>
            <a:r>
              <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rPr>
              <a:t>历史度量数据</a:t>
            </a:r>
            <a:r>
              <a:rPr lang="zh-CN" altLang="en-US" sz="2000" dirty="0">
                <a:ea typeface="宋体" panose="02010600030101010101" pitchFamily="2" charset="-122"/>
              </a:rPr>
              <a:t>是非常有帮助的</a:t>
            </a:r>
            <a:endParaRPr lang="zh-CN" altLang="en-US" sz="2000" dirty="0">
              <a:ea typeface="宋体" panose="02010600030101010101" pitchFamily="2" charset="-122"/>
            </a:endParaRPr>
          </a:p>
          <a:p>
            <a:pPr eaLnBrk="1" hangingPunct="1"/>
            <a:r>
              <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rPr>
              <a:t>至少应使用两种</a:t>
            </a:r>
            <a:r>
              <a:rPr lang="zh-CN" altLang="en-US" sz="2000" dirty="0">
                <a:ea typeface="宋体" panose="02010600030101010101" pitchFamily="2" charset="-122"/>
              </a:rPr>
              <a:t>不同的技术</a:t>
            </a:r>
            <a:endParaRPr lang="en-US" altLang="zh-CN" sz="2000" dirty="0">
              <a:ea typeface="宋体" panose="02010600030101010101" pitchFamily="2" charset="-122"/>
            </a:endParaRPr>
          </a:p>
          <a:p>
            <a:pPr eaLnBrk="1" hangingPunct="1"/>
            <a:r>
              <a:rPr lang="zh-CN" altLang="en-US" sz="2000" dirty="0">
                <a:ea typeface="宋体" panose="02010600030101010101" pitchFamily="2" charset="-122"/>
              </a:rPr>
              <a:t>在这个过程中，</a:t>
            </a:r>
            <a:r>
              <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rPr>
              <a:t>不确定性</a:t>
            </a:r>
            <a:r>
              <a:rPr lang="zh-CN" altLang="en-US" sz="2000" dirty="0">
                <a:ea typeface="宋体" panose="02010600030101010101" pitchFamily="2" charset="-122"/>
              </a:rPr>
              <a:t>是固有的。</a:t>
            </a:r>
            <a:endParaRPr lang="zh-CN" altLang="en-US" sz="2000" dirty="0">
              <a:ea typeface="宋体" panose="02010600030101010101" pitchFamily="2" charset="-122"/>
            </a:endParaRPr>
          </a:p>
        </p:txBody>
      </p:sp>
      <p:pic>
        <p:nvPicPr>
          <p:cNvPr id="14342" name="Picture 4"/>
          <p:cNvPicPr/>
          <p:nvPr/>
        </p:nvPicPr>
        <p:blipFill>
          <a:blip r:embed="rId1"/>
          <a:stretch>
            <a:fillRect/>
          </a:stretch>
        </p:blipFill>
        <p:spPr>
          <a:xfrm>
            <a:off x="5512435" y="2677478"/>
            <a:ext cx="1860550" cy="1754187"/>
          </a:xfrm>
          <a:prstGeom prst="rect">
            <a:avLst/>
          </a:prstGeom>
          <a:noFill/>
          <a:ln w="1270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5364" name="Rectangle 2"/>
          <p:cNvSpPr>
            <a:spLocks noGrp="1"/>
          </p:cNvSpPr>
          <p:nvPr>
            <p:ph type="title"/>
          </p:nvPr>
        </p:nvSpPr>
        <p:spPr/>
        <p:txBody>
          <a:bodyPr vert="horz" wrap="square" lIns="90487" tIns="44450" rIns="90487" bIns="44450" anchor="ctr"/>
          <a:p>
            <a:pPr eaLnBrk="1" hangingPunct="1"/>
            <a:r>
              <a:rPr lang="zh-CN" altLang="en-US" sz="3600" dirty="0">
                <a:ea typeface="宋体" panose="02010600030101010101" pitchFamily="2" charset="-122"/>
              </a:rPr>
              <a:t>估算技术</a:t>
            </a:r>
            <a:endParaRPr lang="zh-CN" altLang="en-US" sz="3600" dirty="0">
              <a:ea typeface="宋体" panose="02010600030101010101" pitchFamily="2" charset="-122"/>
            </a:endParaRPr>
          </a:p>
        </p:txBody>
      </p:sp>
      <p:sp>
        <p:nvSpPr>
          <p:cNvPr id="14340" name="Rectangle 3"/>
          <p:cNvSpPr>
            <a:spLocks noGrp="1" noChangeArrowheads="1"/>
          </p:cNvSpPr>
          <p:nvPr>
            <p:ph idx="1"/>
          </p:nvPr>
        </p:nvSpPr>
        <p:spPr/>
        <p:txBody>
          <a:bodyPr vert="horz" wrap="square" lIns="90487" tIns="44450" rIns="90487" bIns="4445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以往（类似）的项目</a:t>
            </a:r>
            <a:r>
              <a:rPr kumimoji="0" lang="zh-CN" altLang="en-US" sz="2400" b="0"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n-lt"/>
                <a:ea typeface="宋体" panose="02010600030101010101" pitchFamily="2" charset="-122"/>
                <a:cs typeface="Arial" panose="020B0604020202020204" pitchFamily="34" charset="0"/>
              </a:rPr>
              <a:t>经验</a:t>
            </a:r>
            <a:endParaRPr kumimoji="0" lang="zh-CN" altLang="en-US" sz="2400" b="0"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n-lt"/>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传统的</a:t>
            </a:r>
            <a:r>
              <a:rPr kumimoji="0" lang="zh-CN" altLang="en-US" sz="2400" b="0"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n-lt"/>
                <a:ea typeface="宋体" panose="02010600030101010101" pitchFamily="2" charset="-122"/>
                <a:cs typeface="Arial" panose="020B0604020202020204" pitchFamily="34" charset="0"/>
              </a:rPr>
              <a:t>估算技术</a:t>
            </a: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742950" marR="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a:pPr>
            <a:r>
              <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任务分解和工作量估算</a:t>
            </a:r>
            <a:endPar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742950" marR="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a:pPr>
            <a:r>
              <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规模（</a:t>
            </a:r>
            <a:r>
              <a:rPr kumimoji="0" lang="zh-CN" altLang="en-US" sz="22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例如</a:t>
            </a:r>
            <a:r>
              <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a:t>
            </a:r>
            <a:r>
              <a:rPr kumimoji="0" lang="en-US" altLang="zh-CN"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FP</a:t>
            </a:r>
            <a:r>
              <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）估算</a:t>
            </a:r>
            <a:endParaRPr kumimoji="0" lang="en-US" altLang="zh-CN"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1"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n-lt"/>
                <a:ea typeface="宋体" panose="02010600030101010101" pitchFamily="2" charset="-122"/>
                <a:cs typeface="Arial" panose="020B0604020202020204" pitchFamily="34" charset="0"/>
              </a:rPr>
              <a:t>经验</a:t>
            </a:r>
            <a:r>
              <a:rPr kumimoji="0"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模型</a:t>
            </a:r>
            <a:endParaRPr kumimoji="0" lang="zh-CN" altLang="en-US" sz="24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1"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自动化</a:t>
            </a:r>
            <a:r>
              <a:rPr kumimoji="0" lang="zh-CN" altLang="en-US" sz="2400" b="0"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n-lt"/>
                <a:ea typeface="宋体" panose="02010600030101010101" pitchFamily="2" charset="-122"/>
                <a:cs typeface="Arial" panose="020B0604020202020204" pitchFamily="34" charset="0"/>
              </a:rPr>
              <a:t>工具</a:t>
            </a:r>
            <a:endPar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p:txBody>
      </p:sp>
      <p:pic>
        <p:nvPicPr>
          <p:cNvPr id="15366" name="Picture 4"/>
          <p:cNvPicPr/>
          <p:nvPr/>
        </p:nvPicPr>
        <p:blipFill>
          <a:blip r:embed="rId1"/>
          <a:stretch>
            <a:fillRect/>
          </a:stretch>
        </p:blipFill>
        <p:spPr>
          <a:xfrm>
            <a:off x="5562600" y="3352800"/>
            <a:ext cx="2239963" cy="2622550"/>
          </a:xfrm>
          <a:prstGeom prst="rect">
            <a:avLst/>
          </a:prstGeom>
          <a:noFill/>
          <a:ln w="12700">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6388" name="Rectangle 2"/>
          <p:cNvSpPr>
            <a:spLocks noGrp="1"/>
          </p:cNvSpPr>
          <p:nvPr>
            <p:ph type="title"/>
          </p:nvPr>
        </p:nvSpPr>
        <p:spPr/>
        <p:txBody>
          <a:bodyPr vert="horz" wrap="square" lIns="91440" tIns="45720" rIns="91440" bIns="45720" anchor="b"/>
          <a:p>
            <a:pPr eaLnBrk="1" hangingPunct="1"/>
            <a:r>
              <a:rPr lang="zh-CN" altLang="en-US" sz="3600" dirty="0">
                <a:ea typeface="宋体" panose="02010600030101010101" pitchFamily="2" charset="-122"/>
              </a:rPr>
              <a:t>估算的准确性</a:t>
            </a:r>
            <a:endParaRPr lang="zh-CN" altLang="en-US" sz="3600" dirty="0">
              <a:ea typeface="宋体" panose="02010600030101010101" pitchFamily="2" charset="-122"/>
            </a:endParaRPr>
          </a:p>
        </p:txBody>
      </p:sp>
      <p:sp>
        <p:nvSpPr>
          <p:cNvPr id="16389" name="Rectangle 3"/>
          <p:cNvSpPr>
            <a:spLocks noGrp="1"/>
          </p:cNvSpPr>
          <p:nvPr>
            <p:ph idx="1"/>
          </p:nvPr>
        </p:nvSpPr>
        <p:spPr/>
        <p:txBody>
          <a:bodyPr vert="horz" wrap="square" lIns="91440" tIns="45720" rIns="91440" bIns="45720" anchor="t"/>
          <a:p>
            <a:pPr eaLnBrk="1" hangingPunct="1">
              <a:spcAft>
                <a:spcPts val="600"/>
              </a:spcAft>
            </a:pPr>
            <a:r>
              <a:rPr lang="zh-CN" altLang="en-US" sz="2800" dirty="0">
                <a:ea typeface="宋体" panose="02010600030101010101" pitchFamily="2" charset="-122"/>
              </a:rPr>
              <a:t>预测，基于</a:t>
            </a:r>
            <a:r>
              <a:rPr lang="en-US" altLang="zh-CN" sz="2800" dirty="0">
                <a:ea typeface="宋体" panose="02010600030101010101" pitchFamily="2" charset="-122"/>
              </a:rPr>
              <a:t>…</a:t>
            </a:r>
            <a:endParaRPr lang="en-US" altLang="zh-CN" sz="2800" dirty="0">
              <a:ea typeface="宋体" panose="02010600030101010101" pitchFamily="2" charset="-122"/>
            </a:endParaRPr>
          </a:p>
          <a:p>
            <a:pPr lvl="1" eaLnBrk="1" hangingPunct="1">
              <a:spcAft>
                <a:spcPts val="600"/>
              </a:spcAft>
              <a:buSzPct val="70000"/>
            </a:pPr>
            <a:r>
              <a:rPr lang="zh-CN" altLang="en-US" sz="2400" dirty="0">
                <a:latin typeface="+mn-lt"/>
                <a:ea typeface="宋体" panose="02010600030101010101" pitchFamily="2" charset="-122"/>
                <a:cs typeface="Arial" panose="020B0604020202020204" pitchFamily="34" charset="0"/>
              </a:rPr>
              <a:t>计划人员估算待开发产品</a:t>
            </a:r>
            <a:r>
              <a:rPr lang="zh-CN" altLang="en-US" sz="2400" i="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规模</a:t>
            </a:r>
            <a:r>
              <a:rPr lang="zh-CN" altLang="en-US" sz="2400" dirty="0">
                <a:latin typeface="+mn-lt"/>
                <a:ea typeface="宋体" panose="02010600030101010101" pitchFamily="2" charset="-122"/>
                <a:cs typeface="Arial" panose="020B0604020202020204" pitchFamily="34" charset="0"/>
              </a:rPr>
              <a:t>的正确程度</a:t>
            </a:r>
            <a:endParaRPr lang="en-US" altLang="zh-CN" sz="2400" dirty="0">
              <a:latin typeface="+mn-lt"/>
              <a:ea typeface="宋体" panose="02010600030101010101" pitchFamily="2" charset="-122"/>
              <a:cs typeface="Arial" panose="020B0604020202020204" pitchFamily="34" charset="0"/>
            </a:endParaRPr>
          </a:p>
          <a:p>
            <a:pPr lvl="1" eaLnBrk="1" hangingPunct="1">
              <a:spcAft>
                <a:spcPts val="600"/>
              </a:spcAft>
              <a:buSzPct val="70000"/>
            </a:pPr>
            <a:r>
              <a:rPr lang="zh-CN" altLang="en-US" sz="2400" dirty="0">
                <a:latin typeface="+mn-lt"/>
                <a:ea typeface="宋体" panose="02010600030101010101" pitchFamily="2" charset="-122"/>
                <a:cs typeface="Arial" panose="020B0604020202020204" pitchFamily="34" charset="0"/>
              </a:rPr>
              <a:t>将规模估算</a:t>
            </a:r>
            <a:r>
              <a:rPr lang="zh-CN" altLang="en-US" sz="2400" i="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转换成人员工作量、时间及成本</a:t>
            </a:r>
            <a:r>
              <a:rPr lang="zh-CN" altLang="en-US" sz="2400" dirty="0">
                <a:latin typeface="+mn-lt"/>
                <a:ea typeface="宋体" panose="02010600030101010101" pitchFamily="2" charset="-122"/>
                <a:cs typeface="Arial" panose="020B0604020202020204" pitchFamily="34" charset="0"/>
              </a:rPr>
              <a:t>的能力（受可靠软件度量的可用性的影响，这些度量数据来自以往的项目）</a:t>
            </a:r>
            <a:endParaRPr lang="en-US" altLang="zh-CN" sz="2400" dirty="0">
              <a:latin typeface="+mn-lt"/>
              <a:ea typeface="宋体" panose="02010600030101010101" pitchFamily="2" charset="-122"/>
              <a:cs typeface="Arial" panose="020B0604020202020204" pitchFamily="34" charset="0"/>
            </a:endParaRPr>
          </a:p>
          <a:p>
            <a:pPr lvl="1" eaLnBrk="1" hangingPunct="1">
              <a:spcAft>
                <a:spcPts val="600"/>
              </a:spcAft>
              <a:buSzPct val="70000"/>
            </a:pPr>
            <a:r>
              <a:rPr lang="zh-CN" altLang="zh-CN" sz="2400" dirty="0">
                <a:latin typeface="+mn-lt"/>
                <a:ea typeface="宋体" panose="02010600030101010101" pitchFamily="2" charset="-122"/>
                <a:cs typeface="Arial" panose="020B0604020202020204" pitchFamily="34" charset="0"/>
              </a:rPr>
              <a:t>项目计划反映</a:t>
            </a:r>
            <a:r>
              <a:rPr lang="zh-CN" altLang="en-US" sz="2400" i="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软件团队能力</a:t>
            </a:r>
            <a:r>
              <a:rPr lang="zh-CN" altLang="zh-CN" sz="2400" dirty="0">
                <a:latin typeface="+mn-lt"/>
                <a:ea typeface="宋体" panose="02010600030101010101" pitchFamily="2" charset="-122"/>
                <a:cs typeface="Arial" panose="020B0604020202020204" pitchFamily="34" charset="0"/>
              </a:rPr>
              <a:t>的程度</a:t>
            </a:r>
            <a:endParaRPr lang="en-US" altLang="zh-CN" sz="2400" dirty="0">
              <a:latin typeface="+mn-lt"/>
              <a:ea typeface="宋体" panose="02010600030101010101" pitchFamily="2" charset="-122"/>
              <a:cs typeface="Arial" panose="020B0604020202020204" pitchFamily="34" charset="0"/>
            </a:endParaRPr>
          </a:p>
          <a:p>
            <a:pPr lvl="1" eaLnBrk="1" hangingPunct="1">
              <a:spcAft>
                <a:spcPts val="600"/>
              </a:spcAft>
              <a:buSzPct val="70000"/>
            </a:pPr>
            <a:r>
              <a:rPr lang="zh-CN" altLang="zh-CN" sz="2400" dirty="0">
                <a:latin typeface="+mn-lt"/>
                <a:ea typeface="宋体" panose="02010600030101010101" pitchFamily="2" charset="-122"/>
                <a:cs typeface="Arial" panose="020B0604020202020204" pitchFamily="34" charset="0"/>
              </a:rPr>
              <a:t>产品</a:t>
            </a:r>
            <a:r>
              <a:rPr lang="zh-CN" altLang="en-US" sz="2400" i="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需求的稳定性</a:t>
            </a:r>
            <a:r>
              <a:rPr lang="zh-CN" altLang="zh-CN" sz="2400" dirty="0">
                <a:latin typeface="+mn-lt"/>
                <a:ea typeface="宋体" panose="02010600030101010101" pitchFamily="2" charset="-122"/>
                <a:cs typeface="Arial" panose="020B0604020202020204" pitchFamily="34" charset="0"/>
              </a:rPr>
              <a:t>和支持软件工程</a:t>
            </a:r>
            <a:r>
              <a:rPr lang="zh-CN" altLang="en-US" sz="2400" i="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工作的环境</a:t>
            </a:r>
            <a:endParaRPr lang="zh-CN" altLang="zh-CN" sz="2400" dirty="0">
              <a:latin typeface="+mn-lt"/>
              <a:ea typeface="宋体" panose="02010600030101010101" pitchFamily="2" charset="-122"/>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7412" name="Oval 2"/>
          <p:cNvSpPr/>
          <p:nvPr/>
        </p:nvSpPr>
        <p:spPr>
          <a:xfrm>
            <a:off x="3200400" y="2590800"/>
            <a:ext cx="3111500" cy="1714500"/>
          </a:xfrm>
          <a:prstGeom prst="ellipse">
            <a:avLst/>
          </a:prstGeom>
          <a:solidFill>
            <a:schemeClr val="accent2"/>
          </a:solidFill>
          <a:ln w="12700">
            <a:noFill/>
          </a:ln>
          <a:effectLst>
            <a:outerShdw dist="107763"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sz="3200" dirty="0">
              <a:latin typeface="Arial" panose="020B0604020202020204" pitchFamily="34" charset="0"/>
              <a:ea typeface="MS PGothic" panose="020B0600070205080204" pitchFamily="34" charset="-128"/>
            </a:endParaRPr>
          </a:p>
        </p:txBody>
      </p:sp>
      <p:sp>
        <p:nvSpPr>
          <p:cNvPr id="17413" name="Rectangle 3"/>
          <p:cNvSpPr>
            <a:spLocks noGrp="1"/>
          </p:cNvSpPr>
          <p:nvPr>
            <p:ph type="title"/>
          </p:nvPr>
        </p:nvSpPr>
        <p:spPr/>
        <p:txBody>
          <a:bodyPr vert="horz" wrap="square" lIns="90487" tIns="44450" rIns="90487" bIns="44450" anchor="ctr"/>
          <a:p>
            <a:pPr eaLnBrk="1" hangingPunct="1"/>
            <a:r>
              <a:rPr lang="zh-CN" altLang="en-US" sz="3600" dirty="0">
                <a:ea typeface="宋体" panose="02010600030101010101" pitchFamily="2" charset="-122"/>
              </a:rPr>
              <a:t>功能分解</a:t>
            </a:r>
            <a:endParaRPr lang="zh-CN" altLang="en-US" sz="3600" dirty="0">
              <a:ea typeface="宋体" panose="02010600030101010101" pitchFamily="2" charset="-122"/>
            </a:endParaRPr>
          </a:p>
        </p:txBody>
      </p:sp>
      <p:sp>
        <p:nvSpPr>
          <p:cNvPr id="17414" name="Rectangle 4"/>
          <p:cNvSpPr/>
          <p:nvPr/>
        </p:nvSpPr>
        <p:spPr>
          <a:xfrm>
            <a:off x="1854200" y="2135188"/>
            <a:ext cx="1638300" cy="2565400"/>
          </a:xfrm>
          <a:prstGeom prst="rect">
            <a:avLst/>
          </a:prstGeom>
          <a:solidFill>
            <a:schemeClr val="accent1"/>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15" name="Rectangle 5"/>
          <p:cNvSpPr/>
          <p:nvPr/>
        </p:nvSpPr>
        <p:spPr>
          <a:xfrm>
            <a:off x="1854200" y="2136775"/>
            <a:ext cx="1638300" cy="2562225"/>
          </a:xfrm>
          <a:prstGeom prst="rect">
            <a:avLst/>
          </a:prstGeom>
          <a:solidFill>
            <a:srgbClr val="D1039B"/>
          </a:solidFill>
          <a:ln w="254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16" name="Rectangle 6"/>
          <p:cNvSpPr/>
          <p:nvPr/>
        </p:nvSpPr>
        <p:spPr>
          <a:xfrm>
            <a:off x="1765300" y="2084388"/>
            <a:ext cx="1638300" cy="2552700"/>
          </a:xfrm>
          <a:prstGeom prst="rect">
            <a:avLst/>
          </a:prstGeom>
          <a:solidFill>
            <a:schemeClr val="accent1"/>
          </a:solidFill>
          <a:ln w="254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17" name="Rectangle 7"/>
          <p:cNvSpPr/>
          <p:nvPr/>
        </p:nvSpPr>
        <p:spPr>
          <a:xfrm>
            <a:off x="1765300" y="2085975"/>
            <a:ext cx="1638300" cy="2549525"/>
          </a:xfrm>
          <a:prstGeom prst="rect">
            <a:avLst/>
          </a:prstGeom>
          <a:solidFill>
            <a:srgbClr val="8C4881"/>
          </a:solidFill>
          <a:ln w="254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18" name="Rectangle 8"/>
          <p:cNvSpPr/>
          <p:nvPr/>
        </p:nvSpPr>
        <p:spPr>
          <a:xfrm>
            <a:off x="1676400" y="1995488"/>
            <a:ext cx="1651000" cy="2566987"/>
          </a:xfrm>
          <a:prstGeom prst="rect">
            <a:avLst/>
          </a:prstGeom>
          <a:solidFill>
            <a:schemeClr val="accent1"/>
          </a:solidFill>
          <a:ln w="254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19" name="Rectangle 9"/>
          <p:cNvSpPr/>
          <p:nvPr/>
        </p:nvSpPr>
        <p:spPr>
          <a:xfrm>
            <a:off x="1676400" y="1997075"/>
            <a:ext cx="1651000" cy="2562225"/>
          </a:xfrm>
          <a:prstGeom prst="rect">
            <a:avLst/>
          </a:prstGeom>
          <a:solidFill>
            <a:srgbClr val="AD278D"/>
          </a:solidFill>
          <a:ln w="254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20" name="Rectangle 10"/>
          <p:cNvSpPr/>
          <p:nvPr/>
        </p:nvSpPr>
        <p:spPr>
          <a:xfrm>
            <a:off x="6381750" y="3297238"/>
            <a:ext cx="698500" cy="100012"/>
          </a:xfrm>
          <a:prstGeom prst="rect">
            <a:avLst/>
          </a:prstGeom>
          <a:solidFill>
            <a:schemeClr val="tx2"/>
          </a:solidFill>
          <a:ln w="12700"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21" name="Rectangle 11"/>
          <p:cNvSpPr/>
          <p:nvPr/>
        </p:nvSpPr>
        <p:spPr>
          <a:xfrm>
            <a:off x="5530850" y="3868738"/>
            <a:ext cx="698500" cy="100012"/>
          </a:xfrm>
          <a:prstGeom prst="rect">
            <a:avLst/>
          </a:prstGeom>
          <a:solidFill>
            <a:schemeClr val="tx2"/>
          </a:solidFill>
          <a:ln w="12700"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22" name="Rectangle 12"/>
          <p:cNvSpPr/>
          <p:nvPr/>
        </p:nvSpPr>
        <p:spPr>
          <a:xfrm>
            <a:off x="6496050" y="3868738"/>
            <a:ext cx="698500" cy="100012"/>
          </a:xfrm>
          <a:prstGeom prst="rect">
            <a:avLst/>
          </a:prstGeom>
          <a:solidFill>
            <a:schemeClr val="tx2"/>
          </a:solidFill>
          <a:ln w="12700"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23" name="Rectangle 13"/>
          <p:cNvSpPr/>
          <p:nvPr/>
        </p:nvSpPr>
        <p:spPr>
          <a:xfrm>
            <a:off x="7473950" y="3868738"/>
            <a:ext cx="698500" cy="100012"/>
          </a:xfrm>
          <a:prstGeom prst="rect">
            <a:avLst/>
          </a:prstGeom>
          <a:solidFill>
            <a:schemeClr val="tx2"/>
          </a:solidFill>
          <a:ln w="12700"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24" name="Rectangle 14"/>
          <p:cNvSpPr/>
          <p:nvPr/>
        </p:nvSpPr>
        <p:spPr>
          <a:xfrm>
            <a:off x="5073650" y="4505325"/>
            <a:ext cx="698500" cy="100013"/>
          </a:xfrm>
          <a:prstGeom prst="rect">
            <a:avLst/>
          </a:prstGeom>
          <a:solidFill>
            <a:schemeClr val="tx2"/>
          </a:solidFill>
          <a:ln w="12700"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25" name="Rectangle 15"/>
          <p:cNvSpPr/>
          <p:nvPr/>
        </p:nvSpPr>
        <p:spPr>
          <a:xfrm>
            <a:off x="5581650" y="4897438"/>
            <a:ext cx="698500" cy="100012"/>
          </a:xfrm>
          <a:prstGeom prst="rect">
            <a:avLst/>
          </a:prstGeom>
          <a:solidFill>
            <a:schemeClr val="tx2"/>
          </a:solidFill>
          <a:ln w="12700"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26" name="Rectangle 16"/>
          <p:cNvSpPr/>
          <p:nvPr/>
        </p:nvSpPr>
        <p:spPr>
          <a:xfrm>
            <a:off x="6102350" y="5305425"/>
            <a:ext cx="698500" cy="100013"/>
          </a:xfrm>
          <a:prstGeom prst="rect">
            <a:avLst/>
          </a:prstGeom>
          <a:solidFill>
            <a:schemeClr val="tx2"/>
          </a:solidFill>
          <a:ln w="12700"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27" name="Rectangle 17"/>
          <p:cNvSpPr/>
          <p:nvPr/>
        </p:nvSpPr>
        <p:spPr>
          <a:xfrm>
            <a:off x="6356350" y="4505325"/>
            <a:ext cx="698500" cy="100013"/>
          </a:xfrm>
          <a:prstGeom prst="rect">
            <a:avLst/>
          </a:prstGeom>
          <a:solidFill>
            <a:schemeClr val="tx2"/>
          </a:solidFill>
          <a:ln w="12700"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28" name="Rectangle 18"/>
          <p:cNvSpPr/>
          <p:nvPr/>
        </p:nvSpPr>
        <p:spPr>
          <a:xfrm>
            <a:off x="7042150" y="4872038"/>
            <a:ext cx="698500" cy="100012"/>
          </a:xfrm>
          <a:prstGeom prst="rect">
            <a:avLst/>
          </a:prstGeom>
          <a:solidFill>
            <a:schemeClr val="tx2"/>
          </a:solidFill>
          <a:ln w="12700"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29" name="Rectangle 19"/>
          <p:cNvSpPr/>
          <p:nvPr/>
        </p:nvSpPr>
        <p:spPr>
          <a:xfrm>
            <a:off x="7550150" y="4505325"/>
            <a:ext cx="711200" cy="100013"/>
          </a:xfrm>
          <a:prstGeom prst="rect">
            <a:avLst/>
          </a:prstGeom>
          <a:solidFill>
            <a:schemeClr val="tx2"/>
          </a:solidFill>
          <a:ln w="12700"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430" name="Line 20"/>
          <p:cNvSpPr/>
          <p:nvPr/>
        </p:nvSpPr>
        <p:spPr>
          <a:xfrm flipH="1">
            <a:off x="5969000" y="3482975"/>
            <a:ext cx="749300" cy="314325"/>
          </a:xfrm>
          <a:prstGeom prst="line">
            <a:avLst/>
          </a:prstGeom>
          <a:ln w="25400" cap="flat" cmpd="sng">
            <a:solidFill>
              <a:schemeClr val="tx2"/>
            </a:solidFill>
            <a:prstDash val="solid"/>
            <a:headEnd type="none" w="med" len="med"/>
            <a:tailEnd type="none" w="med" len="med"/>
          </a:ln>
        </p:spPr>
      </p:sp>
      <p:sp>
        <p:nvSpPr>
          <p:cNvPr id="17431" name="Line 21"/>
          <p:cNvSpPr/>
          <p:nvPr/>
        </p:nvSpPr>
        <p:spPr>
          <a:xfrm>
            <a:off x="6743700" y="3470275"/>
            <a:ext cx="0" cy="327025"/>
          </a:xfrm>
          <a:prstGeom prst="line">
            <a:avLst/>
          </a:prstGeom>
          <a:ln w="25400" cap="flat" cmpd="sng">
            <a:solidFill>
              <a:schemeClr val="tx2"/>
            </a:solidFill>
            <a:prstDash val="solid"/>
            <a:headEnd type="none" w="med" len="med"/>
            <a:tailEnd type="none" w="med" len="med"/>
          </a:ln>
        </p:spPr>
      </p:sp>
      <p:sp>
        <p:nvSpPr>
          <p:cNvPr id="17432" name="Line 22"/>
          <p:cNvSpPr/>
          <p:nvPr/>
        </p:nvSpPr>
        <p:spPr>
          <a:xfrm>
            <a:off x="6743700" y="3482975"/>
            <a:ext cx="939800" cy="314325"/>
          </a:xfrm>
          <a:prstGeom prst="line">
            <a:avLst/>
          </a:prstGeom>
          <a:ln w="25400" cap="flat" cmpd="sng">
            <a:solidFill>
              <a:schemeClr val="tx2"/>
            </a:solidFill>
            <a:prstDash val="solid"/>
            <a:headEnd type="none" w="med" len="med"/>
            <a:tailEnd type="none" w="med" len="med"/>
          </a:ln>
        </p:spPr>
      </p:sp>
      <p:sp>
        <p:nvSpPr>
          <p:cNvPr id="17433" name="Line 23"/>
          <p:cNvSpPr/>
          <p:nvPr/>
        </p:nvSpPr>
        <p:spPr>
          <a:xfrm flipH="1">
            <a:off x="5448300" y="4067175"/>
            <a:ext cx="431800" cy="339725"/>
          </a:xfrm>
          <a:prstGeom prst="line">
            <a:avLst/>
          </a:prstGeom>
          <a:ln w="25400" cap="flat" cmpd="sng">
            <a:solidFill>
              <a:schemeClr val="tx2"/>
            </a:solidFill>
            <a:prstDash val="solid"/>
            <a:headEnd type="none" w="med" len="med"/>
            <a:tailEnd type="none" w="med" len="med"/>
          </a:ln>
        </p:spPr>
      </p:sp>
      <p:sp>
        <p:nvSpPr>
          <p:cNvPr id="17434" name="Line 24"/>
          <p:cNvSpPr/>
          <p:nvPr/>
        </p:nvSpPr>
        <p:spPr>
          <a:xfrm>
            <a:off x="5880100" y="4067175"/>
            <a:ext cx="25400" cy="733425"/>
          </a:xfrm>
          <a:prstGeom prst="line">
            <a:avLst/>
          </a:prstGeom>
          <a:ln w="25400" cap="flat" cmpd="sng">
            <a:solidFill>
              <a:schemeClr val="tx2"/>
            </a:solidFill>
            <a:prstDash val="solid"/>
            <a:headEnd type="none" w="med" len="med"/>
            <a:tailEnd type="none" w="med" len="med"/>
          </a:ln>
        </p:spPr>
      </p:sp>
      <p:sp>
        <p:nvSpPr>
          <p:cNvPr id="17435" name="Line 25"/>
          <p:cNvSpPr/>
          <p:nvPr/>
        </p:nvSpPr>
        <p:spPr>
          <a:xfrm>
            <a:off x="5867400" y="4067175"/>
            <a:ext cx="647700" cy="1166813"/>
          </a:xfrm>
          <a:prstGeom prst="line">
            <a:avLst/>
          </a:prstGeom>
          <a:ln w="25400" cap="flat" cmpd="sng">
            <a:solidFill>
              <a:schemeClr val="tx2"/>
            </a:solidFill>
            <a:prstDash val="solid"/>
            <a:headEnd type="none" w="med" len="med"/>
            <a:tailEnd type="none" w="med" len="med"/>
          </a:ln>
        </p:spPr>
      </p:sp>
      <p:sp>
        <p:nvSpPr>
          <p:cNvPr id="17436" name="Line 26"/>
          <p:cNvSpPr/>
          <p:nvPr/>
        </p:nvSpPr>
        <p:spPr>
          <a:xfrm flipH="1">
            <a:off x="6718300" y="4041775"/>
            <a:ext cx="88900" cy="377825"/>
          </a:xfrm>
          <a:prstGeom prst="line">
            <a:avLst/>
          </a:prstGeom>
          <a:ln w="25400" cap="flat" cmpd="sng">
            <a:solidFill>
              <a:schemeClr val="tx2"/>
            </a:solidFill>
            <a:prstDash val="solid"/>
            <a:headEnd type="none" w="med" len="med"/>
            <a:tailEnd type="none" w="med" len="med"/>
          </a:ln>
        </p:spPr>
      </p:sp>
      <p:sp>
        <p:nvSpPr>
          <p:cNvPr id="17437" name="Line 27"/>
          <p:cNvSpPr/>
          <p:nvPr/>
        </p:nvSpPr>
        <p:spPr>
          <a:xfrm>
            <a:off x="6807200" y="4041775"/>
            <a:ext cx="546100" cy="771525"/>
          </a:xfrm>
          <a:prstGeom prst="line">
            <a:avLst/>
          </a:prstGeom>
          <a:ln w="25400" cap="flat" cmpd="sng">
            <a:solidFill>
              <a:schemeClr val="tx2"/>
            </a:solidFill>
            <a:prstDash val="solid"/>
            <a:headEnd type="none" w="med" len="med"/>
            <a:tailEnd type="none" w="med" len="med"/>
          </a:ln>
        </p:spPr>
      </p:sp>
      <p:sp>
        <p:nvSpPr>
          <p:cNvPr id="17438" name="Line 28"/>
          <p:cNvSpPr/>
          <p:nvPr/>
        </p:nvSpPr>
        <p:spPr>
          <a:xfrm>
            <a:off x="7835900" y="4041775"/>
            <a:ext cx="0" cy="377825"/>
          </a:xfrm>
          <a:prstGeom prst="line">
            <a:avLst/>
          </a:prstGeom>
          <a:ln w="25400" cap="flat" cmpd="sng">
            <a:solidFill>
              <a:schemeClr val="tx2"/>
            </a:solidFill>
            <a:prstDash val="solid"/>
            <a:headEnd type="none" w="med" len="med"/>
            <a:tailEnd type="none" w="med" len="med"/>
          </a:ln>
        </p:spPr>
      </p:sp>
      <p:sp>
        <p:nvSpPr>
          <p:cNvPr id="17439" name="Rectangle 29"/>
          <p:cNvSpPr/>
          <p:nvPr/>
        </p:nvSpPr>
        <p:spPr>
          <a:xfrm>
            <a:off x="6910388" y="2486025"/>
            <a:ext cx="1419225" cy="458788"/>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Tx/>
              <a:buNone/>
            </a:pPr>
            <a:r>
              <a:rPr lang="zh-CN" altLang="en-US" dirty="0">
                <a:latin typeface="宋体" panose="02010600030101010101" pitchFamily="2" charset="-122"/>
                <a:ea typeface="宋体" panose="02010600030101010101" pitchFamily="2" charset="-122"/>
              </a:rPr>
              <a:t>功能分解</a:t>
            </a:r>
            <a:endParaRPr lang="zh-CN" altLang="en-US" dirty="0">
              <a:latin typeface="宋体" panose="02010600030101010101" pitchFamily="2" charset="-122"/>
              <a:ea typeface="宋体" panose="02010600030101010101" pitchFamily="2" charset="-122"/>
            </a:endParaRPr>
          </a:p>
        </p:txBody>
      </p:sp>
      <p:sp>
        <p:nvSpPr>
          <p:cNvPr id="17440" name="Text Box 30"/>
          <p:cNvSpPr txBox="1"/>
          <p:nvPr/>
        </p:nvSpPr>
        <p:spPr>
          <a:xfrm>
            <a:off x="2160588" y="2438400"/>
            <a:ext cx="701675" cy="6461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lnSpc>
                <a:spcPct val="90000"/>
              </a:lnSpc>
              <a:spcBef>
                <a:spcPct val="0"/>
              </a:spcBef>
              <a:buClrTx/>
              <a:buSzTx/>
              <a:buFontTx/>
              <a:buNone/>
            </a:pPr>
            <a:r>
              <a:rPr lang="zh-CN" altLang="en-US" sz="2000" b="1" dirty="0">
                <a:solidFill>
                  <a:schemeClr val="bg1"/>
                </a:solidFill>
                <a:ea typeface="MS PGothic" panose="020B0600070205080204" pitchFamily="34" charset="-128"/>
              </a:rPr>
              <a:t>范围</a:t>
            </a:r>
            <a:endParaRPr lang="en-US" altLang="zh-CN" sz="2000" b="1" dirty="0">
              <a:solidFill>
                <a:schemeClr val="bg1"/>
              </a:solidFill>
              <a:ea typeface="MS PGothic" panose="020B0600070205080204" pitchFamily="34" charset="-128"/>
            </a:endParaRPr>
          </a:p>
          <a:p>
            <a:pPr marL="0" lvl="0" indent="0" algn="ctr">
              <a:lnSpc>
                <a:spcPct val="90000"/>
              </a:lnSpc>
              <a:spcBef>
                <a:spcPct val="0"/>
              </a:spcBef>
              <a:buClrTx/>
              <a:buSzTx/>
              <a:buFontTx/>
              <a:buNone/>
            </a:pPr>
            <a:r>
              <a:rPr lang="zh-CN" altLang="en-US" sz="2000" b="1" dirty="0">
                <a:solidFill>
                  <a:schemeClr val="bg1"/>
                </a:solidFill>
                <a:ea typeface="MS PGothic" panose="020B0600070205080204" pitchFamily="34" charset="-128"/>
              </a:rPr>
              <a:t>陈述</a:t>
            </a:r>
            <a:endParaRPr lang="zh-CN" altLang="en-US" sz="2000" b="1" dirty="0">
              <a:solidFill>
                <a:schemeClr val="bg1"/>
              </a:solidFill>
              <a:ea typeface="MS PGothic" panose="020B0600070205080204" pitchFamily="34" charset="-128"/>
            </a:endParaRPr>
          </a:p>
        </p:txBody>
      </p:sp>
      <p:sp>
        <p:nvSpPr>
          <p:cNvPr id="17441" name="Text Box 31"/>
          <p:cNvSpPr txBox="1"/>
          <p:nvPr/>
        </p:nvSpPr>
        <p:spPr>
          <a:xfrm>
            <a:off x="3584575" y="3109913"/>
            <a:ext cx="2524125" cy="4254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eaLnBrk="1" hangingPunct="1">
              <a:lnSpc>
                <a:spcPct val="90000"/>
              </a:lnSpc>
              <a:spcBef>
                <a:spcPct val="50000"/>
              </a:spcBef>
              <a:buClrTx/>
              <a:buSzTx/>
              <a:buFont typeface="Arial" panose="020B0604020202020204" pitchFamily="34" charset="0"/>
              <a:buNone/>
            </a:pPr>
            <a:r>
              <a:rPr lang="en-US" altLang="en-US" dirty="0">
                <a:latin typeface="宋体" panose="02010600030101010101" pitchFamily="2" charset="-122"/>
                <a:ea typeface="宋体" panose="02010600030101010101" pitchFamily="2" charset="-122"/>
              </a:rPr>
              <a:t>进行语法“解析”</a:t>
            </a:r>
            <a:endParaRPr lang="en-US" altLang="zh-CN" dirty="0">
              <a:latin typeface="宋体" panose="02010600030101010101" pitchFamily="2" charset="-122"/>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9460" name="Rectangle 3"/>
          <p:cNvSpPr>
            <a:spLocks noGrp="1"/>
          </p:cNvSpPr>
          <p:nvPr>
            <p:ph type="title"/>
          </p:nvPr>
        </p:nvSpPr>
        <p:spPr>
          <a:xfrm>
            <a:off x="467916" y="406800"/>
            <a:ext cx="8208169" cy="419735"/>
          </a:xfrm>
        </p:spPr>
        <p:txBody>
          <a:bodyPr vert="horz" wrap="square" lIns="63500" tIns="25400" rIns="63500" bIns="25400" anchor="t">
            <a:spAutoFit/>
          </a:bodyPr>
          <a:p>
            <a:r>
              <a:rPr lang="zh-CN" altLang="en-US" sz="2400" dirty="0">
                <a:ea typeface="宋体" panose="02010600030101010101" pitchFamily="2" charset="-122"/>
                <a:sym typeface="+mn-ea"/>
              </a:rPr>
              <a:t>传统方法：</a:t>
            </a:r>
            <a:r>
              <a:rPr lang="zh-CN" altLang="zh-CN" sz="2400" dirty="0">
                <a:latin typeface="宋体" panose="02010600030101010101" pitchFamily="2" charset="-122"/>
                <a:ea typeface="宋体" panose="02010600030101010101" pitchFamily="2" charset="-122"/>
              </a:rPr>
              <a:t>基于</a:t>
            </a:r>
            <a:r>
              <a:rPr lang="en-US" altLang="zh-CN" sz="2400" dirty="0">
                <a:latin typeface="宋体" panose="02010600030101010101" pitchFamily="2" charset="-122"/>
                <a:ea typeface="宋体" panose="02010600030101010101" pitchFamily="2" charset="-122"/>
              </a:rPr>
              <a:t>LOC</a:t>
            </a:r>
            <a:r>
              <a:rPr lang="zh-CN" altLang="zh-CN" sz="2400" dirty="0">
                <a:latin typeface="宋体" panose="02010600030101010101" pitchFamily="2" charset="-122"/>
                <a:ea typeface="宋体" panose="02010600030101010101" pitchFamily="2" charset="-122"/>
              </a:rPr>
              <a:t>估算的实例</a:t>
            </a:r>
            <a:endParaRPr lang="zh-CN" altLang="zh-CN" sz="2400" dirty="0">
              <a:latin typeface="宋体" panose="02010600030101010101" pitchFamily="2" charset="-122"/>
              <a:ea typeface="宋体" panose="02010600030101010101" pitchFamily="2" charset="-122"/>
            </a:endParaRPr>
          </a:p>
        </p:txBody>
      </p:sp>
      <p:sp>
        <p:nvSpPr>
          <p:cNvPr id="19461" name="Text Box 5"/>
          <p:cNvSpPr txBox="1"/>
          <p:nvPr/>
        </p:nvSpPr>
        <p:spPr>
          <a:xfrm>
            <a:off x="852805" y="4760595"/>
            <a:ext cx="7772400" cy="132207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Tx/>
              <a:buNone/>
            </a:pPr>
            <a:r>
              <a:rPr lang="zh-CN" altLang="zh-CN" sz="2000" dirty="0">
                <a:latin typeface="宋体" panose="02010600030101010101" pitchFamily="2" charset="-122"/>
                <a:ea typeface="宋体" panose="02010600030101010101" pitchFamily="2" charset="-122"/>
              </a:rPr>
              <a:t>这类系统的平均生产率是</a:t>
            </a:r>
            <a:r>
              <a:rPr lang="en-US"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620LOC/pm</a:t>
            </a:r>
            <a:r>
              <a:rPr lang="zh-CN" altLang="zh-CN"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lvl="0" indent="0">
              <a:spcBef>
                <a:spcPct val="0"/>
              </a:spcBef>
              <a:buClrTx/>
              <a:buSzTx/>
              <a:buFontTx/>
              <a:buNone/>
            </a:pPr>
            <a:r>
              <a:rPr lang="zh-CN" altLang="en-US" sz="2000" dirty="0">
                <a:latin typeface="宋体" panose="02010600030101010101" pitchFamily="2" charset="-122"/>
                <a:ea typeface="宋体" panose="02010600030101010101" pitchFamily="2" charset="-122"/>
              </a:rPr>
              <a:t>若一个</a:t>
            </a:r>
            <a:r>
              <a:rPr lang="zh-CN" altLang="zh-CN" sz="2000" dirty="0">
                <a:latin typeface="宋体" panose="02010600030101010101" pitchFamily="2" charset="-122"/>
                <a:ea typeface="宋体" panose="02010600030101010101" pitchFamily="2" charset="-122"/>
              </a:rPr>
              <a:t>劳动力价格是</a:t>
            </a:r>
            <a:r>
              <a:rPr lang="zh-CN"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每月</a:t>
            </a:r>
            <a:r>
              <a:rPr lang="en-US"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8000</a:t>
            </a:r>
            <a:r>
              <a:rPr lang="zh-CN"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美元</a:t>
            </a:r>
            <a:r>
              <a:rPr lang="zh-CN" altLang="zh-CN" sz="2000" dirty="0">
                <a:latin typeface="宋体" panose="02010600030101010101" pitchFamily="2" charset="-122"/>
                <a:ea typeface="宋体" panose="02010600030101010101" pitchFamily="2" charset="-122"/>
              </a:rPr>
              <a:t>，则每行代码的成本约为</a:t>
            </a:r>
            <a:r>
              <a:rPr lang="zh-CN"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13美元</a:t>
            </a:r>
            <a:r>
              <a:rPr lang="zh-CN" altLang="zh-CN" sz="2000" dirty="0">
                <a:ea typeface="MS PGothic" panose="020B0600070205080204" pitchFamily="34" charset="-128"/>
              </a:rPr>
              <a:t>。</a:t>
            </a:r>
            <a:endParaRPr lang="en-US" altLang="zh-CN" sz="2000" dirty="0">
              <a:ea typeface="MS PGothic" panose="020B0600070205080204" pitchFamily="34" charset="-128"/>
            </a:endParaRPr>
          </a:p>
          <a:p>
            <a:pPr marL="0" lvl="0" indent="0">
              <a:spcBef>
                <a:spcPct val="0"/>
              </a:spcBef>
              <a:buClrTx/>
              <a:buSzTx/>
              <a:buFontTx/>
              <a:buNone/>
            </a:pPr>
            <a:r>
              <a:rPr lang="zh-CN" altLang="zh-CN" sz="2000" dirty="0">
                <a:latin typeface="宋体" panose="02010600030101010101" pitchFamily="2" charset="-122"/>
                <a:ea typeface="宋体" panose="02010600030101010101" pitchFamily="2" charset="-122"/>
              </a:rPr>
              <a:t>根据</a:t>
            </a:r>
            <a:r>
              <a:rPr lang="en-US" altLang="zh-CN" sz="2000" dirty="0">
                <a:latin typeface="宋体" panose="02010600030101010101" pitchFamily="2" charset="-122"/>
                <a:ea typeface="宋体" panose="02010600030101010101" pitchFamily="2" charset="-122"/>
              </a:rPr>
              <a:t>LOC</a:t>
            </a:r>
            <a:r>
              <a:rPr lang="zh-CN" altLang="zh-CN" sz="2000" dirty="0">
                <a:latin typeface="宋体" panose="02010600030101010101" pitchFamily="2" charset="-122"/>
                <a:ea typeface="宋体" panose="02010600030101010101" pitchFamily="2" charset="-122"/>
              </a:rPr>
              <a:t>估算及历史生产率数据，该项目总成本的估算值是</a:t>
            </a:r>
            <a:r>
              <a:rPr lang="zh-CN"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431000美元</a:t>
            </a:r>
            <a:r>
              <a:rPr lang="zh-CN" altLang="zh-CN" sz="2000" dirty="0">
                <a:solidFill>
                  <a:srgbClr val="C00000"/>
                </a:solidFill>
                <a:latin typeface="宋体" panose="02010600030101010101" pitchFamily="2" charset="-122"/>
                <a:ea typeface="宋体" panose="02010600030101010101" pitchFamily="2" charset="-122"/>
              </a:rPr>
              <a:t>，工作量的估算值是</a:t>
            </a:r>
            <a:r>
              <a:rPr lang="zh-CN"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54人月</a:t>
            </a:r>
            <a:r>
              <a:rPr lang="zh-CN" altLang="en-US" sz="2000" dirty="0">
                <a:solidFill>
                  <a:srgbClr val="C00000"/>
                </a:solidFill>
                <a:latin typeface="宋体" panose="02010600030101010101" pitchFamily="2" charset="-122"/>
                <a:ea typeface="宋体" panose="02010600030101010101" pitchFamily="2" charset="-122"/>
              </a:rPr>
              <a:t>。</a:t>
            </a:r>
            <a:endParaRPr lang="zh-CN" altLang="en-US" sz="2000" dirty="0">
              <a:solidFill>
                <a:srgbClr val="C00000"/>
              </a:solidFill>
              <a:latin typeface="宋体" panose="02010600030101010101" pitchFamily="2" charset="-122"/>
              <a:ea typeface="宋体" panose="02010600030101010101" pitchFamily="2" charset="-122"/>
            </a:endParaRPr>
          </a:p>
        </p:txBody>
      </p:sp>
      <p:pic>
        <p:nvPicPr>
          <p:cNvPr id="19462" name="图片 1"/>
          <p:cNvPicPr>
            <a:picLocks noChangeAspect="1"/>
          </p:cNvPicPr>
          <p:nvPr/>
        </p:nvPicPr>
        <p:blipFill>
          <a:blip r:embed="rId1"/>
          <a:srcRect b="4878"/>
          <a:stretch>
            <a:fillRect/>
          </a:stretch>
        </p:blipFill>
        <p:spPr>
          <a:xfrm>
            <a:off x="935990" y="1076960"/>
            <a:ext cx="7077710" cy="3522345"/>
          </a:xfrm>
          <a:prstGeom prst="rect">
            <a:avLst/>
          </a:prstGeom>
          <a:solidFill>
            <a:schemeClr val="accent1"/>
          </a:solidFill>
          <a:ln w="9525">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0484" name="Rectangle 3"/>
          <p:cNvSpPr>
            <a:spLocks noGrp="1"/>
          </p:cNvSpPr>
          <p:nvPr>
            <p:ph type="title"/>
          </p:nvPr>
        </p:nvSpPr>
        <p:spPr>
          <a:xfrm>
            <a:off x="467916" y="402990"/>
            <a:ext cx="5132070" cy="481330"/>
          </a:xfrm>
        </p:spPr>
        <p:txBody>
          <a:bodyPr vert="horz" wrap="none" lIns="63500" tIns="25400" rIns="63500" bIns="25400" anchor="t">
            <a:spAutoFit/>
          </a:bodyPr>
          <a:p>
            <a:pPr algn="l"/>
            <a:r>
              <a:rPr lang="zh-CN" altLang="en-US" sz="2800" dirty="0">
                <a:ea typeface="宋体" panose="02010600030101010101" pitchFamily="2" charset="-122"/>
                <a:sym typeface="+mn-ea"/>
              </a:rPr>
              <a:t>传统方法：</a:t>
            </a:r>
            <a:r>
              <a:rPr lang="zh-CN" altLang="zh-CN" sz="2800" dirty="0">
                <a:latin typeface="宋体" panose="02010600030101010101" pitchFamily="2" charset="-122"/>
                <a:ea typeface="宋体" panose="02010600030101010101" pitchFamily="2" charset="-122"/>
              </a:rPr>
              <a:t>基于</a:t>
            </a:r>
            <a:r>
              <a:rPr lang="en-US" altLang="zh-CN" sz="2800" dirty="0">
                <a:latin typeface="宋体" panose="02010600030101010101" pitchFamily="2" charset="-122"/>
                <a:ea typeface="宋体" panose="02010600030101010101" pitchFamily="2" charset="-122"/>
              </a:rPr>
              <a:t>FP</a:t>
            </a:r>
            <a:r>
              <a:rPr lang="zh-CN" altLang="zh-CN" sz="2800" dirty="0">
                <a:latin typeface="宋体" panose="02010600030101010101" pitchFamily="2" charset="-122"/>
                <a:ea typeface="宋体" panose="02010600030101010101" pitchFamily="2" charset="-122"/>
              </a:rPr>
              <a:t>估算的实例 </a:t>
            </a:r>
            <a:endParaRPr lang="zh-CN" altLang="zh-CN" sz="2800" dirty="0">
              <a:latin typeface="宋体" panose="02010600030101010101" pitchFamily="2" charset="-122"/>
              <a:ea typeface="宋体" panose="02010600030101010101" pitchFamily="2" charset="-122"/>
            </a:endParaRPr>
          </a:p>
        </p:txBody>
      </p:sp>
      <p:sp>
        <p:nvSpPr>
          <p:cNvPr id="187397" name="Text Box 5"/>
          <p:cNvSpPr txBox="1">
            <a:spLocks noChangeArrowheads="1"/>
          </p:cNvSpPr>
          <p:nvPr/>
        </p:nvSpPr>
        <p:spPr bwMode="auto">
          <a:xfrm>
            <a:off x="770255" y="3855403"/>
            <a:ext cx="7467600" cy="2360930"/>
          </a:xfrm>
          <a:prstGeom prst="rect">
            <a:avLst/>
          </a:prstGeom>
          <a:noFill/>
          <a:ln w="12700">
            <a:noFill/>
            <a:miter lim="800000"/>
          </a:ln>
          <a:effectLst/>
        </p:spPr>
        <p:txBody>
          <a:bodyPr>
            <a:spAutoFit/>
          </a:bodyPr>
          <a:lstStyle/>
          <a:p>
            <a:pPr marR="0" defTabSz="914400" eaLnBrk="1" hangingPunct="1">
              <a:spcBef>
                <a:spcPts val="300"/>
              </a:spcBef>
              <a:buClrTx/>
              <a:buSzTx/>
              <a:buFontTx/>
              <a:defRPr/>
            </a:pPr>
            <a:r>
              <a:rPr kumimoji="0" lang="zh-CN" altLang="en-US" sz="2000" kern="1200" cap="none" spc="0" normalizeH="0" baseline="0" noProof="0" dirty="0">
                <a:latin typeface="宋体" panose="02010600030101010101" pitchFamily="2" charset="-122"/>
                <a:ea typeface="宋体" panose="02010600030101010101" pitchFamily="2" charset="-122"/>
                <a:cs typeface="+mn-cs"/>
              </a:rPr>
              <a:t>导出</a:t>
            </a:r>
            <a:r>
              <a:rPr kumimoji="0" lang="en-US" altLang="zh-CN" sz="2000" kern="1200" cap="none" spc="0" normalizeH="0" baseline="0" noProof="0" dirty="0">
                <a:latin typeface="宋体" panose="02010600030101010101" pitchFamily="2" charset="-122"/>
                <a:ea typeface="宋体" panose="02010600030101010101" pitchFamily="2" charset="-122"/>
                <a:cs typeface="+mn-cs"/>
              </a:rPr>
              <a:t>FP</a:t>
            </a:r>
            <a:r>
              <a:rPr kumimoji="0" lang="zh-CN" altLang="zh-CN" sz="2000" kern="1200" cap="none" spc="0" normalizeH="0" baseline="0" noProof="0" dirty="0">
                <a:latin typeface="宋体" panose="02010600030101010101" pitchFamily="2" charset="-122"/>
                <a:ea typeface="宋体" panose="02010600030101010101" pitchFamily="2" charset="-122"/>
                <a:cs typeface="+mn-cs"/>
              </a:rPr>
              <a:t>的估算值： </a:t>
            </a:r>
            <a:endParaRPr kumimoji="0" lang="en-US" altLang="zh-CN" sz="2000" kern="1200" cap="none" spc="0" normalizeH="0" baseline="0" noProof="1">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R="0" defTabSz="914400">
              <a:buClrTx/>
              <a:buSzTx/>
              <a:buFontTx/>
              <a:defRPr/>
            </a:pPr>
            <a:r>
              <a:rPr kumimoji="0" lang="en-US" altLang="zh-CN" sz="2000" kern="1200" cap="none" spc="0" normalizeH="0" baseline="0" noProof="1">
                <a:effectLst>
                  <a:outerShdw blurRad="38100" dist="38100" dir="2700000">
                    <a:srgbClr val="FFFFFF"/>
                  </a:outerShdw>
                </a:effectLst>
                <a:latin typeface="宋体" panose="02010600030101010101" pitchFamily="2" charset="-122"/>
                <a:ea typeface="宋体" panose="02010600030101010101" pitchFamily="2" charset="-122"/>
                <a:cs typeface="+mn-ea"/>
              </a:rPr>
              <a:t>	</a:t>
            </a:r>
            <a:r>
              <a:rPr kumimoji="0" lang="en-US" altLang="zh-CN" sz="2000" kern="1200" cap="none" spc="0" normalizeH="0" baseline="0" noProof="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ea"/>
              </a:rPr>
              <a:t>FP</a:t>
            </a:r>
            <a:r>
              <a:rPr kumimoji="0" lang="en-US" altLang="zh-CN" sz="2000" kern="1200" cap="none" spc="0" normalizeH="0" baseline="-25000" noProof="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ea"/>
              </a:rPr>
              <a:t>estimated</a:t>
            </a:r>
            <a:r>
              <a:rPr kumimoji="0" lang="en-US" altLang="zh-CN" sz="2000" kern="1200" cap="none" spc="0" normalizeH="0" baseline="0" noProof="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ea"/>
              </a:rPr>
              <a:t> = </a:t>
            </a:r>
            <a:r>
              <a:rPr kumimoji="0" lang="en-US" altLang="zh-CN" sz="2000" kern="1200" cap="none" spc="0" normalizeH="0" baseline="0" noProof="0" dirty="0">
                <a:solidFill>
                  <a:srgbClr val="C00000"/>
                </a:solidFill>
                <a:effectLst>
                  <a:outerShdw blurRad="38100" dist="38100" dir="2700000" algn="tl">
                    <a:srgbClr val="000000">
                      <a:alpha val="43137"/>
                    </a:srgbClr>
                  </a:outerShdw>
                </a:effectLst>
                <a:latin typeface="Helvetica" pitchFamily="-128" charset="0"/>
                <a:ea typeface="MS PGothic" panose="020B0600070205080204" pitchFamily="34" charset="-128"/>
                <a:cs typeface="+mn-cs"/>
              </a:rPr>
              <a:t> </a:t>
            </a:r>
            <a:r>
              <a:rPr kumimoji="0" lang="zh-CN" altLang="zh-CN" sz="2000" kern="1200" cap="none" spc="0" normalizeH="0" baseline="0" noProof="0" dirty="0">
                <a:solidFill>
                  <a:srgbClr val="C00000"/>
                </a:solidFill>
                <a:effectLst>
                  <a:outerShdw blurRad="38100" dist="38100" dir="2700000" algn="tl">
                    <a:srgbClr val="000000">
                      <a:alpha val="43137"/>
                    </a:srgbClr>
                  </a:outerShdw>
                </a:effectLst>
                <a:latin typeface="Helvetica" pitchFamily="-128" charset="0"/>
                <a:ea typeface="MS PGothic" panose="020B0600070205080204" pitchFamily="34" charset="-128"/>
                <a:cs typeface="+mn-cs"/>
              </a:rPr>
              <a:t>总计×</a:t>
            </a:r>
            <a:r>
              <a:rPr kumimoji="0" lang="en-US" altLang="zh-CN" sz="2000" kern="1200" cap="none" spc="0" normalizeH="0" baseline="0" noProof="0" dirty="0">
                <a:solidFill>
                  <a:srgbClr val="C00000"/>
                </a:solidFill>
                <a:effectLst>
                  <a:outerShdw blurRad="38100" dist="38100" dir="2700000" algn="tl">
                    <a:srgbClr val="000000">
                      <a:alpha val="43137"/>
                    </a:srgbClr>
                  </a:outerShdw>
                </a:effectLst>
                <a:latin typeface="Helvetica" pitchFamily="-128" charset="0"/>
                <a:ea typeface="MS PGothic" panose="020B0600070205080204" pitchFamily="34" charset="-128"/>
                <a:cs typeface="+mn-cs"/>
              </a:rPr>
              <a:t>[0.65 + 0.01</a:t>
            </a:r>
            <a:r>
              <a:rPr kumimoji="0" lang="zh-CN" altLang="zh-CN" sz="2000" kern="1200" cap="none" spc="0" normalizeH="0" baseline="0" noProof="0" dirty="0">
                <a:solidFill>
                  <a:srgbClr val="C00000"/>
                </a:solidFill>
                <a:effectLst>
                  <a:outerShdw blurRad="38100" dist="38100" dir="2700000" algn="tl">
                    <a:srgbClr val="000000">
                      <a:alpha val="43137"/>
                    </a:srgbClr>
                  </a:outerShdw>
                </a:effectLst>
                <a:latin typeface="Helvetica" pitchFamily="-128" charset="0"/>
                <a:ea typeface="MS PGothic" panose="020B0600070205080204" pitchFamily="34" charset="-128"/>
                <a:cs typeface="+mn-cs"/>
              </a:rPr>
              <a:t>×</a:t>
            </a:r>
            <a:r>
              <a:rPr kumimoji="0" lang="en-US" altLang="zh-CN" sz="2000" kern="1200" cap="none" spc="0" normalizeH="0" baseline="0" noProof="0" dirty="0" err="1">
                <a:solidFill>
                  <a:srgbClr val="C00000"/>
                </a:solidFill>
                <a:effectLst>
                  <a:outerShdw blurRad="38100" dist="38100" dir="2700000" algn="tl">
                    <a:srgbClr val="000000">
                      <a:alpha val="43137"/>
                    </a:srgbClr>
                  </a:outerShdw>
                </a:effectLst>
                <a:latin typeface="Helvetica" pitchFamily="-128" charset="0"/>
                <a:ea typeface="MS PGothic" panose="020B0600070205080204" pitchFamily="34" charset="-128"/>
                <a:cs typeface="+mn-cs"/>
              </a:rPr>
              <a:t>ΣFi</a:t>
            </a:r>
            <a:r>
              <a:rPr kumimoji="0" lang="en-US" altLang="zh-CN" sz="2000" kern="1200" cap="none" spc="0" normalizeH="0" baseline="0" noProof="0" dirty="0">
                <a:solidFill>
                  <a:srgbClr val="C00000"/>
                </a:solidFill>
                <a:effectLst>
                  <a:outerShdw blurRad="38100" dist="38100" dir="2700000" algn="tl">
                    <a:srgbClr val="000000">
                      <a:alpha val="43137"/>
                    </a:srgbClr>
                  </a:outerShdw>
                </a:effectLst>
                <a:latin typeface="Helvetica" pitchFamily="-128" charset="0"/>
                <a:ea typeface="MS PGothic" panose="020B0600070205080204" pitchFamily="34" charset="-128"/>
                <a:cs typeface="+mn-cs"/>
              </a:rPr>
              <a:t> ] </a:t>
            </a:r>
            <a:endParaRPr kumimoji="0" lang="zh-CN" altLang="zh-CN" sz="2000" kern="1200" cap="none" spc="0" normalizeH="0" baseline="0" noProof="0" dirty="0">
              <a:solidFill>
                <a:srgbClr val="C00000"/>
              </a:solidFill>
              <a:effectLst>
                <a:outerShdw blurRad="38100" dist="38100" dir="2700000" algn="tl">
                  <a:srgbClr val="000000">
                    <a:alpha val="43137"/>
                  </a:srgbClr>
                </a:outerShdw>
              </a:effectLst>
              <a:latin typeface="Helvetica" pitchFamily="-128" charset="0"/>
              <a:ea typeface="MS PGothic" panose="020B0600070205080204" pitchFamily="34" charset="-128"/>
              <a:cs typeface="+mn-cs"/>
            </a:endParaRPr>
          </a:p>
          <a:p>
            <a:pPr marR="0" defTabSz="914400" eaLnBrk="1" hangingPunct="1">
              <a:spcBef>
                <a:spcPts val="0"/>
              </a:spcBef>
              <a:buClrTx/>
              <a:buSzTx/>
              <a:buFont typeface="Arial" panose="020B0604020202020204" pitchFamily="34" charset="0"/>
              <a:defRPr/>
            </a:pPr>
            <a:r>
              <a:rPr kumimoji="0" lang="en-US" altLang="zh-CN" sz="2000" kern="1200" cap="none" spc="0" normalizeH="0" baseline="0" noProof="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ea"/>
              </a:rPr>
              <a:t>	FP</a:t>
            </a:r>
            <a:r>
              <a:rPr kumimoji="0" lang="en-US" altLang="zh-CN" sz="2000" kern="1200" cap="none" spc="0" normalizeH="0" baseline="-25000" noProof="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ea"/>
              </a:rPr>
              <a:t>estimated</a:t>
            </a:r>
            <a:r>
              <a:rPr kumimoji="0" lang="en-US" altLang="zh-CN" sz="2000" kern="1200" cap="none" spc="0" normalizeH="0" baseline="0" noProof="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ea"/>
              </a:rPr>
              <a:t> = 375</a:t>
            </a:r>
            <a:endParaRPr kumimoji="0" lang="en-US" altLang="zh-CN" sz="2000" kern="1200" cap="none" spc="0" normalizeH="0" baseline="0" noProof="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endParaRPr>
          </a:p>
          <a:p>
            <a:pPr marR="0" defTabSz="914400" eaLnBrk="1" hangingPunct="1">
              <a:spcBef>
                <a:spcPts val="300"/>
              </a:spcBef>
              <a:buClrTx/>
              <a:buSzTx/>
              <a:buFont typeface="Arial" panose="020B0604020202020204" pitchFamily="34" charset="0"/>
              <a:defRPr/>
            </a:pPr>
            <a:r>
              <a:rPr kumimoji="0" lang="zh-CN" altLang="zh-CN" sz="2000" kern="1200" cap="none" spc="0" normalizeH="0" baseline="0" noProof="0" dirty="0">
                <a:latin typeface="宋体" panose="02010600030101010101" pitchFamily="2" charset="-122"/>
                <a:ea typeface="宋体" panose="02010600030101010101" pitchFamily="2" charset="-122"/>
                <a:cs typeface="+mn-cs"/>
              </a:rPr>
              <a:t>组织平均生产率</a:t>
            </a:r>
            <a:r>
              <a:rPr kumimoji="0" lang="en-US" altLang="zh-CN" sz="2000" kern="1200" cap="none" spc="0" normalizeH="0" baseline="0" noProof="0" dirty="0">
                <a:latin typeface="宋体" panose="02010600030101010101" pitchFamily="2" charset="-122"/>
                <a:ea typeface="宋体" panose="02010600030101010101" pitchFamily="2" charset="-122"/>
                <a:cs typeface="+mn-cs"/>
              </a:rPr>
              <a:t> </a:t>
            </a:r>
            <a:r>
              <a:rPr kumimoji="0" lang="en-US" altLang="zh-CN" sz="2000" kern="1200" cap="none" spc="0" normalizeH="0" baseline="0" noProof="1">
                <a:effectLst>
                  <a:outerShdw blurRad="38100" dist="38100" dir="2700000">
                    <a:srgbClr val="FFFFFF"/>
                  </a:outerShdw>
                </a:effectLst>
                <a:latin typeface="宋体" panose="02010600030101010101" pitchFamily="2" charset="-122"/>
                <a:ea typeface="宋体" panose="02010600030101010101" pitchFamily="2" charset="-122"/>
                <a:cs typeface="+mn-ea"/>
              </a:rPr>
              <a:t>= </a:t>
            </a:r>
            <a:r>
              <a:rPr kumimoji="0" lang="en-US" altLang="zh-CN" sz="2000" kern="1200" cap="none" spc="0" normalizeH="0" baseline="0" noProof="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ea"/>
              </a:rPr>
              <a:t>6.5 FP/pm</a:t>
            </a:r>
            <a:r>
              <a:rPr kumimoji="0" lang="zh-CN" altLang="en-US" sz="2000" kern="1200" cap="none" spc="0" normalizeH="0" baseline="0" noProof="1">
                <a:effectLst>
                  <a:outerShdw blurRad="38100" dist="38100" dir="2700000">
                    <a:srgbClr val="FFFFFF"/>
                  </a:outerShdw>
                </a:effectLst>
                <a:latin typeface="宋体" panose="02010600030101010101" pitchFamily="2" charset="-122"/>
                <a:ea typeface="宋体" panose="02010600030101010101" pitchFamily="2" charset="-122"/>
                <a:cs typeface="+mn-ea"/>
              </a:rPr>
              <a:t>。</a:t>
            </a:r>
            <a:endParaRPr kumimoji="0" lang="en-US" altLang="zh-CN" sz="2000" kern="1200" cap="none" spc="0" normalizeH="0" baseline="0" noProof="1">
              <a:effectLst>
                <a:outerShdw blurRad="38100" dist="38100" dir="2700000">
                  <a:srgbClr val="FFFFFF"/>
                </a:outerShdw>
              </a:effectLst>
              <a:latin typeface="宋体" panose="02010600030101010101" pitchFamily="2" charset="-122"/>
              <a:ea typeface="宋体" panose="02010600030101010101" pitchFamily="2" charset="-122"/>
              <a:cs typeface="+mn-ea"/>
            </a:endParaRPr>
          </a:p>
          <a:p>
            <a:pPr marR="0" defTabSz="914400" eaLnBrk="1" hangingPunct="1">
              <a:spcBef>
                <a:spcPts val="300"/>
              </a:spcBef>
              <a:buClrTx/>
              <a:buSzTx/>
              <a:buFont typeface="Arial" panose="020B0604020202020204" pitchFamily="34" charset="0"/>
              <a:defRPr/>
            </a:pPr>
            <a:r>
              <a:rPr kumimoji="0" lang="zh-CN" altLang="en-US" sz="2000" kern="1200" cap="none" spc="0" normalizeH="0" baseline="0" noProof="0" dirty="0">
                <a:latin typeface="宋体" panose="02010600030101010101" pitchFamily="2" charset="-122"/>
                <a:ea typeface="宋体" panose="02010600030101010101" pitchFamily="2" charset="-122"/>
                <a:cs typeface="+mn-cs"/>
              </a:rPr>
              <a:t>每</a:t>
            </a:r>
            <a:r>
              <a:rPr kumimoji="0" lang="zh-CN" altLang="zh-CN" sz="2000" kern="1200" cap="none" spc="0" normalizeH="0" baseline="0" noProof="0" dirty="0">
                <a:latin typeface="宋体" panose="02010600030101010101" pitchFamily="2" charset="-122"/>
                <a:ea typeface="宋体" panose="02010600030101010101" pitchFamily="2" charset="-122"/>
                <a:cs typeface="+mn-cs"/>
              </a:rPr>
              <a:t>个劳动力价格是</a:t>
            </a:r>
            <a:r>
              <a:rPr kumimoji="0" lang="en-US" altLang="zh-CN" sz="2000" kern="1200" cap="none" spc="0" normalizeH="0" baseline="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ea"/>
              </a:rPr>
              <a:t>每月8000美元</a:t>
            </a:r>
            <a:r>
              <a:rPr kumimoji="0" lang="zh-CN" altLang="zh-CN" sz="2000" kern="1200" cap="none" spc="0" normalizeH="0" baseline="0" noProof="0" dirty="0">
                <a:latin typeface="宋体" panose="02010600030101010101" pitchFamily="2" charset="-122"/>
                <a:ea typeface="宋体" panose="02010600030101010101" pitchFamily="2" charset="-122"/>
                <a:cs typeface="+mn-cs"/>
              </a:rPr>
              <a:t>，每个</a:t>
            </a:r>
            <a:r>
              <a:rPr kumimoji="0" lang="en-US" altLang="zh-CN" sz="2000" kern="1200" cap="none" spc="0" normalizeH="0" baseline="0" noProof="0" dirty="0">
                <a:latin typeface="宋体" panose="02010600030101010101" pitchFamily="2" charset="-122"/>
                <a:ea typeface="宋体" panose="02010600030101010101" pitchFamily="2" charset="-122"/>
                <a:cs typeface="+mn-cs"/>
              </a:rPr>
              <a:t>FP</a:t>
            </a:r>
            <a:r>
              <a:rPr kumimoji="0" lang="zh-CN" altLang="zh-CN" sz="2000" kern="1200" cap="none" spc="0" normalizeH="0" baseline="0" noProof="0" dirty="0">
                <a:latin typeface="宋体" panose="02010600030101010101" pitchFamily="2" charset="-122"/>
                <a:ea typeface="宋体" panose="02010600030101010101" pitchFamily="2" charset="-122"/>
                <a:cs typeface="+mn-cs"/>
              </a:rPr>
              <a:t>的成本约为</a:t>
            </a:r>
            <a:r>
              <a:rPr kumimoji="0" lang="en-US" altLang="zh-CN" sz="2000" kern="1200" cap="none" spc="0" normalizeH="0" baseline="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ea"/>
              </a:rPr>
              <a:t>1230美元</a:t>
            </a:r>
            <a:r>
              <a:rPr kumimoji="0" lang="zh-CN" altLang="en-US" sz="2000" kern="1200" cap="none" spc="0" normalizeH="0" baseline="0" noProof="0" dirty="0">
                <a:latin typeface="宋体" panose="02010600030101010101" pitchFamily="2" charset="-122"/>
                <a:ea typeface="宋体" panose="02010600030101010101" pitchFamily="2" charset="-122"/>
                <a:cs typeface="+mn-cs"/>
              </a:rPr>
              <a:t>。</a:t>
            </a:r>
            <a:endParaRPr kumimoji="0" lang="en-US" altLang="zh-CN" sz="2000" kern="1200" cap="none" spc="0" normalizeH="0" baseline="0" noProof="1">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R="0" defTabSz="914400" eaLnBrk="1" hangingPunct="1">
              <a:spcBef>
                <a:spcPts val="300"/>
              </a:spcBef>
              <a:buClrTx/>
              <a:buSzTx/>
              <a:buFont typeface="Arial" panose="020B0604020202020204" pitchFamily="34" charset="0"/>
              <a:defRPr/>
            </a:pPr>
            <a:r>
              <a:rPr kumimoji="0" lang="zh-CN" altLang="zh-CN" sz="2000" kern="1200" cap="none" spc="0" normalizeH="0" baseline="0" noProof="0" dirty="0">
                <a:latin typeface="宋体" panose="02010600030101010101" pitchFamily="2" charset="-122"/>
                <a:ea typeface="宋体" panose="02010600030101010101" pitchFamily="2" charset="-122"/>
                <a:cs typeface="+mn-cs"/>
              </a:rPr>
              <a:t>根据</a:t>
            </a:r>
            <a:r>
              <a:rPr kumimoji="0" lang="en-US" altLang="zh-CN" sz="2000" kern="1200" cap="none" spc="0" normalizeH="0" baseline="0" noProof="0" dirty="0">
                <a:latin typeface="宋体" panose="02010600030101010101" pitchFamily="2" charset="-122"/>
                <a:ea typeface="宋体" panose="02010600030101010101" pitchFamily="2" charset="-122"/>
                <a:cs typeface="+mn-cs"/>
              </a:rPr>
              <a:t>FP</a:t>
            </a:r>
            <a:r>
              <a:rPr kumimoji="0" lang="zh-CN" altLang="zh-CN" sz="2000" kern="1200" cap="none" spc="0" normalizeH="0" baseline="0" noProof="0" dirty="0">
                <a:latin typeface="宋体" panose="02010600030101010101" pitchFamily="2" charset="-122"/>
                <a:ea typeface="宋体" panose="02010600030101010101" pitchFamily="2" charset="-122"/>
                <a:cs typeface="+mn-cs"/>
              </a:rPr>
              <a:t>估算和历史生产率数据，</a:t>
            </a:r>
            <a:r>
              <a:rPr kumimoji="0" lang="zh-CN" altLang="zh-CN" sz="2000" kern="1200" cap="none" spc="0" normalizeH="0" baseline="0" noProof="0" dirty="0">
                <a:solidFill>
                  <a:srgbClr val="C00000"/>
                </a:solidFill>
                <a:latin typeface="宋体" panose="02010600030101010101" pitchFamily="2" charset="-122"/>
                <a:ea typeface="宋体" panose="02010600030101010101" pitchFamily="2" charset="-122"/>
                <a:cs typeface="+mn-cs"/>
              </a:rPr>
              <a:t>项目总成本的估算值是</a:t>
            </a:r>
            <a:r>
              <a:rPr kumimoji="0" lang="en-US" altLang="zh-CN" sz="2000" kern="1200" cap="none" spc="0" normalizeH="0" baseline="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ea"/>
              </a:rPr>
              <a:t>461000美元</a:t>
            </a:r>
            <a:r>
              <a:rPr kumimoji="0" lang="zh-CN" altLang="zh-CN" sz="2000" kern="1200" cap="none" spc="0" normalizeH="0" baseline="0" noProof="0" dirty="0">
                <a:solidFill>
                  <a:srgbClr val="C00000"/>
                </a:solidFill>
                <a:latin typeface="宋体" panose="02010600030101010101" pitchFamily="2" charset="-122"/>
                <a:ea typeface="宋体" panose="02010600030101010101" pitchFamily="2" charset="-122"/>
                <a:cs typeface="+mn-cs"/>
              </a:rPr>
              <a:t>，工作量的估算值是</a:t>
            </a:r>
            <a:r>
              <a:rPr kumimoji="0" lang="en-US" altLang="zh-CN" sz="2000" kern="1200" cap="none" spc="0" normalizeH="0" baseline="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ea"/>
              </a:rPr>
              <a:t>58人月</a:t>
            </a:r>
            <a:r>
              <a:rPr kumimoji="0" lang="zh-CN" altLang="en-US" sz="2000" kern="1200" cap="none" spc="0" normalizeH="0" baseline="0" noProof="0" dirty="0">
                <a:solidFill>
                  <a:srgbClr val="C00000"/>
                </a:solidFill>
                <a:latin typeface="宋体" panose="02010600030101010101" pitchFamily="2" charset="-122"/>
                <a:ea typeface="宋体" panose="02010600030101010101" pitchFamily="2" charset="-122"/>
                <a:cs typeface="+mn-cs"/>
              </a:rPr>
              <a:t>。</a:t>
            </a:r>
            <a:endParaRPr kumimoji="0" lang="en-US" altLang="zh-CN" sz="2000" b="1" kern="1200" cap="none" spc="0" normalizeH="0" baseline="0" noProof="1">
              <a:solidFill>
                <a:srgbClr val="C00000"/>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p:txBody>
      </p:sp>
      <p:pic>
        <p:nvPicPr>
          <p:cNvPr id="20486" name="图片 2"/>
          <p:cNvPicPr>
            <a:picLocks noChangeAspect="1"/>
          </p:cNvPicPr>
          <p:nvPr/>
        </p:nvPicPr>
        <p:blipFill>
          <a:blip r:embed="rId1"/>
          <a:srcRect b="8807"/>
          <a:stretch>
            <a:fillRect/>
          </a:stretch>
        </p:blipFill>
        <p:spPr>
          <a:xfrm>
            <a:off x="1254760" y="1084580"/>
            <a:ext cx="6635115" cy="2577465"/>
          </a:xfrm>
          <a:prstGeom prst="rect">
            <a:avLst/>
          </a:prstGeom>
          <a:solidFill>
            <a:schemeClr val="accent1"/>
          </a:solidFill>
          <a:ln w="9525">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2532" name="Rectangle 2"/>
          <p:cNvSpPr>
            <a:spLocks noGrp="1"/>
          </p:cNvSpPr>
          <p:nvPr>
            <p:ph type="title"/>
          </p:nvPr>
        </p:nvSpPr>
        <p:spPr/>
        <p:txBody>
          <a:bodyPr vert="horz" wrap="square" lIns="90487" tIns="44450" rIns="90487" bIns="44450" anchor="ctr"/>
          <a:p>
            <a:pPr eaLnBrk="1" hangingPunct="1"/>
            <a:r>
              <a:rPr lang="zh-CN" altLang="zh-CN" sz="3200" dirty="0">
                <a:ea typeface="宋体" panose="02010600030101010101" pitchFamily="2" charset="-122"/>
              </a:rPr>
              <a:t>基于过程的估算</a:t>
            </a:r>
            <a:endParaRPr lang="zh-CN" altLang="zh-CN" sz="3200" dirty="0">
              <a:ea typeface="宋体" panose="02010600030101010101" pitchFamily="2" charset="-122"/>
            </a:endParaRPr>
          </a:p>
        </p:txBody>
      </p:sp>
      <p:sp>
        <p:nvSpPr>
          <p:cNvPr id="188419" name="Rectangle 3"/>
          <p:cNvSpPr>
            <a:spLocks noChangeArrowheads="1"/>
          </p:cNvSpPr>
          <p:nvPr/>
        </p:nvSpPr>
        <p:spPr bwMode="auto">
          <a:xfrm>
            <a:off x="1600835" y="1712595"/>
            <a:ext cx="5962650" cy="422275"/>
          </a:xfrm>
          <a:prstGeom prst="rect">
            <a:avLst/>
          </a:prstGeom>
          <a:noFill/>
          <a:ln w="12700">
            <a:noFill/>
            <a:miter lim="800000"/>
          </a:ln>
          <a:effectLst/>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lnSpc>
                <a:spcPct val="90000"/>
              </a:lnSpc>
              <a:spcBef>
                <a:spcPct val="0"/>
              </a:spcBef>
              <a:buClrTx/>
              <a:buSzTx/>
              <a:buFont typeface="Arial" panose="020B0604020202020204" pitchFamily="34" charset="0"/>
              <a:buNone/>
            </a:pPr>
            <a:r>
              <a:rPr lang="en-US" altLang="en-US" b="1" dirty="0">
                <a:effectLst>
                  <a:outerShdw blurRad="38100" dist="38100" dir="2700000">
                    <a:srgbClr val="FFFFFF"/>
                  </a:outerShdw>
                </a:effectLst>
                <a:latin typeface="Arial" panose="020B0604020202020204" pitchFamily="34" charset="0"/>
                <a:ea typeface="MS PGothic" panose="020B0600070205080204" pitchFamily="34" charset="-128"/>
              </a:rPr>
              <a:t>由“过程框架”（</a:t>
            </a:r>
            <a:r>
              <a:rPr lang="en-US" altLang="zh-CN" b="1" dirty="0">
                <a:effectLst>
                  <a:outerShdw blurRad="38100" dist="38100" dir="2700000">
                    <a:srgbClr val="FFFFFF"/>
                  </a:outerShdw>
                </a:effectLst>
                <a:latin typeface="Arial" panose="020B0604020202020204" pitchFamily="34" charset="0"/>
                <a:ea typeface="MS PGothic" panose="020B0600070205080204" pitchFamily="34" charset="-128"/>
              </a:rPr>
              <a:t> process framework </a:t>
            </a:r>
            <a:r>
              <a:rPr lang="en-US" altLang="en-US" b="1" dirty="0">
                <a:effectLst>
                  <a:outerShdw blurRad="38100" dist="38100" dir="2700000">
                    <a:srgbClr val="FFFFFF"/>
                  </a:outerShdw>
                </a:effectLst>
                <a:latin typeface="Arial" panose="020B0604020202020204" pitchFamily="34" charset="0"/>
                <a:ea typeface="MS PGothic" panose="020B0600070205080204" pitchFamily="34" charset="-128"/>
              </a:rPr>
              <a:t>）得到</a:t>
            </a:r>
            <a:endParaRPr lang="en-US" altLang="zh-CN" b="1" dirty="0">
              <a:effectLst>
                <a:outerShdw blurRad="38100" dist="38100" dir="2700000">
                  <a:srgbClr val="FFFFFF"/>
                </a:outerShdw>
              </a:effectLst>
              <a:ea typeface="MS PGothic" panose="020B0600070205080204" pitchFamily="34" charset="-128"/>
            </a:endParaRPr>
          </a:p>
        </p:txBody>
      </p:sp>
      <p:sp>
        <p:nvSpPr>
          <p:cNvPr id="22534" name="Rectangle 5"/>
          <p:cNvSpPr/>
          <p:nvPr/>
        </p:nvSpPr>
        <p:spPr>
          <a:xfrm>
            <a:off x="2045335" y="2669858"/>
            <a:ext cx="5499100" cy="3273425"/>
          </a:xfrm>
          <a:prstGeom prst="rect">
            <a:avLst/>
          </a:prstGeom>
          <a:noFill/>
          <a:ln w="254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2535" name="Rectangle 6"/>
          <p:cNvSpPr/>
          <p:nvPr/>
        </p:nvSpPr>
        <p:spPr>
          <a:xfrm>
            <a:off x="2019935" y="2668270"/>
            <a:ext cx="1320800" cy="3276600"/>
          </a:xfrm>
          <a:prstGeom prst="rect">
            <a:avLst/>
          </a:prstGeom>
          <a:solidFill>
            <a:schemeClr val="bg1"/>
          </a:solidFill>
          <a:ln w="254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2536" name="Rectangle 7"/>
          <p:cNvSpPr/>
          <p:nvPr/>
        </p:nvSpPr>
        <p:spPr>
          <a:xfrm>
            <a:off x="2019935" y="2669858"/>
            <a:ext cx="1320800" cy="3273425"/>
          </a:xfrm>
          <a:prstGeom prst="rect">
            <a:avLst/>
          </a:prstGeom>
          <a:solidFill>
            <a:srgbClr val="DADADA"/>
          </a:solidFill>
          <a:ln w="254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2537" name="Rectangle 8"/>
          <p:cNvSpPr/>
          <p:nvPr/>
        </p:nvSpPr>
        <p:spPr>
          <a:xfrm>
            <a:off x="3353435" y="2668270"/>
            <a:ext cx="4191000" cy="558800"/>
          </a:xfrm>
          <a:prstGeom prst="rect">
            <a:avLst/>
          </a:prstGeom>
          <a:solidFill>
            <a:srgbClr val="000000"/>
          </a:solidFill>
          <a:ln w="254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2538" name="Rectangle 9"/>
          <p:cNvSpPr/>
          <p:nvPr/>
        </p:nvSpPr>
        <p:spPr>
          <a:xfrm>
            <a:off x="3353435" y="2669858"/>
            <a:ext cx="4191000" cy="555625"/>
          </a:xfrm>
          <a:prstGeom prst="rect">
            <a:avLst/>
          </a:prstGeom>
          <a:noFill/>
          <a:ln w="254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2539" name="Rectangle 10"/>
          <p:cNvSpPr/>
          <p:nvPr/>
        </p:nvSpPr>
        <p:spPr>
          <a:xfrm>
            <a:off x="4124960" y="3616008"/>
            <a:ext cx="2640013" cy="925512"/>
          </a:xfrm>
          <a:prstGeom prst="rect">
            <a:avLst/>
          </a:prstGeom>
          <a:no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2540" name="Rectangle 11" descr="50%"/>
          <p:cNvSpPr/>
          <p:nvPr/>
        </p:nvSpPr>
        <p:spPr>
          <a:xfrm>
            <a:off x="2019935" y="2668270"/>
            <a:ext cx="1320800" cy="533400"/>
          </a:xfrm>
          <a:prstGeom prst="rect">
            <a:avLst/>
          </a:prstGeom>
          <a:pattFill prst="pct50">
            <a:fgClr>
              <a:srgbClr val="000000"/>
            </a:fgClr>
            <a:bgClr>
              <a:srgbClr val="FFFFFF"/>
            </a:bgClr>
          </a:pattFill>
          <a:ln w="254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2541" name="Rectangle 12"/>
          <p:cNvSpPr/>
          <p:nvPr/>
        </p:nvSpPr>
        <p:spPr>
          <a:xfrm>
            <a:off x="2019935" y="2669858"/>
            <a:ext cx="1320800" cy="555625"/>
          </a:xfrm>
          <a:prstGeom prst="rect">
            <a:avLst/>
          </a:prstGeom>
          <a:noFill/>
          <a:ln w="254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2542" name="Rectangle 13"/>
          <p:cNvSpPr/>
          <p:nvPr/>
        </p:nvSpPr>
        <p:spPr>
          <a:xfrm>
            <a:off x="1992948" y="3754120"/>
            <a:ext cx="1111250" cy="36671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spcBef>
                <a:spcPct val="0"/>
              </a:spcBef>
              <a:buClrTx/>
              <a:buSzTx/>
              <a:buFont typeface="Arial" panose="020B0604020202020204" pitchFamily="34" charset="0"/>
              <a:buNone/>
            </a:pPr>
            <a:r>
              <a:rPr lang="en-US" altLang="en-US" sz="1800" b="1" dirty="0">
                <a:solidFill>
                  <a:schemeClr val="folHlink"/>
                </a:solidFill>
                <a:latin typeface="Arial" panose="020B0604020202020204" pitchFamily="34" charset="0"/>
                <a:ea typeface="MS PGothic" panose="020B0600070205080204" pitchFamily="34" charset="-128"/>
              </a:rPr>
              <a:t>应用功能</a:t>
            </a:r>
            <a:endParaRPr lang="en-US" altLang="zh-CN" sz="1800" b="1" dirty="0">
              <a:solidFill>
                <a:schemeClr val="folHlink"/>
              </a:solidFill>
              <a:ea typeface="MS PGothic" panose="020B0600070205080204" pitchFamily="34" charset="-128"/>
            </a:endParaRPr>
          </a:p>
        </p:txBody>
      </p:sp>
      <p:sp>
        <p:nvSpPr>
          <p:cNvPr id="188430" name="Rectangle 14"/>
          <p:cNvSpPr>
            <a:spLocks noChangeArrowheads="1"/>
          </p:cNvSpPr>
          <p:nvPr/>
        </p:nvSpPr>
        <p:spPr bwMode="auto">
          <a:xfrm>
            <a:off x="3885248" y="2733358"/>
            <a:ext cx="2268538" cy="45878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          框架活动</a:t>
            </a:r>
            <a:endParaRPr kumimoji="0" 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22544" name="Line 15"/>
          <p:cNvSpPr/>
          <p:nvPr/>
        </p:nvSpPr>
        <p:spPr>
          <a:xfrm>
            <a:off x="4191635" y="2058670"/>
            <a:ext cx="368300" cy="538163"/>
          </a:xfrm>
          <a:prstGeom prst="line">
            <a:avLst/>
          </a:prstGeom>
          <a:ln w="50800" cap="flat" cmpd="sng">
            <a:solidFill>
              <a:schemeClr val="tx1"/>
            </a:solidFill>
            <a:prstDash val="solid"/>
            <a:headEnd type="none" w="med" len="med"/>
            <a:tailEnd type="triangle" w="med" len="med"/>
          </a:ln>
        </p:spPr>
      </p:sp>
      <p:sp>
        <p:nvSpPr>
          <p:cNvPr id="22545" name="Rectangle 16"/>
          <p:cNvSpPr/>
          <p:nvPr/>
        </p:nvSpPr>
        <p:spPr>
          <a:xfrm>
            <a:off x="4812348" y="3860483"/>
            <a:ext cx="2454275" cy="920750"/>
          </a:xfrm>
          <a:prstGeom prst="rect">
            <a:avLst/>
          </a:prstGeom>
          <a:noFill/>
          <a:ln w="25400">
            <a:noFill/>
          </a:ln>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sz="1800" b="1" dirty="0">
                <a:solidFill>
                  <a:schemeClr val="folHlink"/>
                </a:solidFill>
                <a:ea typeface="MS PGothic" panose="020B0600070205080204" pitchFamily="34" charset="-128"/>
              </a:rPr>
              <a:t>完成每一个应用功能的每一项框架活动所需的工作量</a:t>
            </a:r>
            <a:endParaRPr lang="en-US" altLang="zh-CN" sz="1800" b="1" dirty="0">
              <a:solidFill>
                <a:schemeClr val="folHlink"/>
              </a:solidFill>
              <a:ea typeface="MS PGothic" panose="020B0600070205080204" pitchFamily="34" charset="-128"/>
            </a:endParaRPr>
          </a:p>
        </p:txBody>
      </p:sp>
      <p:sp>
        <p:nvSpPr>
          <p:cNvPr id="22546" name="Rectangle 17"/>
          <p:cNvSpPr/>
          <p:nvPr/>
        </p:nvSpPr>
        <p:spPr>
          <a:xfrm>
            <a:off x="3937635" y="3814445"/>
            <a:ext cx="546100" cy="400050"/>
          </a:xfrm>
          <a:prstGeom prst="rect">
            <a:avLst/>
          </a:prstGeom>
          <a:solidFill>
            <a:schemeClr val="tx2"/>
          </a:solidFill>
          <a:ln w="254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2547" name="Line 18"/>
          <p:cNvSpPr/>
          <p:nvPr/>
        </p:nvSpPr>
        <p:spPr>
          <a:xfrm>
            <a:off x="4217035" y="3285808"/>
            <a:ext cx="0" cy="528637"/>
          </a:xfrm>
          <a:prstGeom prst="line">
            <a:avLst/>
          </a:prstGeom>
          <a:ln w="25400" cap="flat" cmpd="sng">
            <a:solidFill>
              <a:schemeClr val="tx1"/>
            </a:solidFill>
            <a:prstDash val="solid"/>
            <a:headEnd type="none" w="med" len="med"/>
            <a:tailEnd type="triangle" w="med" len="med"/>
          </a:ln>
          <a:effectLst>
            <a:outerShdw dist="53882" dir="2699999" algn="ctr" rotWithShape="0">
              <a:schemeClr val="bg2"/>
            </a:outerShdw>
          </a:effectLst>
        </p:spPr>
      </p:sp>
      <p:sp>
        <p:nvSpPr>
          <p:cNvPr id="22548" name="Line 19"/>
          <p:cNvSpPr/>
          <p:nvPr/>
        </p:nvSpPr>
        <p:spPr>
          <a:xfrm>
            <a:off x="3366135" y="4057333"/>
            <a:ext cx="546100" cy="0"/>
          </a:xfrm>
          <a:prstGeom prst="line">
            <a:avLst/>
          </a:prstGeom>
          <a:ln w="25400" cap="flat" cmpd="sng">
            <a:solidFill>
              <a:schemeClr val="tx1"/>
            </a:solidFill>
            <a:prstDash val="solid"/>
            <a:headEnd type="none" w="med" len="med"/>
            <a:tailEnd type="triangle" w="med" len="med"/>
          </a:ln>
          <a:effectLst>
            <a:outerShdw dist="53882" dir="2699999" algn="ctr" rotWithShape="0">
              <a:schemeClr val="bg2"/>
            </a:outerShdw>
          </a:effectLst>
        </p:spPr>
      </p:sp>
      <p:sp>
        <p:nvSpPr>
          <p:cNvPr id="22549" name="Rectangle 20"/>
          <p:cNvSpPr/>
          <p:nvPr/>
        </p:nvSpPr>
        <p:spPr>
          <a:xfrm>
            <a:off x="3937635" y="4328795"/>
            <a:ext cx="546100" cy="400050"/>
          </a:xfrm>
          <a:prstGeom prst="rect">
            <a:avLst/>
          </a:prstGeom>
          <a:solidFill>
            <a:schemeClr val="tx2"/>
          </a:solidFill>
          <a:ln w="254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2550" name="Rectangle 21"/>
          <p:cNvSpPr/>
          <p:nvPr/>
        </p:nvSpPr>
        <p:spPr>
          <a:xfrm>
            <a:off x="3937635" y="4843145"/>
            <a:ext cx="546100" cy="400050"/>
          </a:xfrm>
          <a:prstGeom prst="rect">
            <a:avLst/>
          </a:prstGeom>
          <a:solidFill>
            <a:schemeClr val="tx2"/>
          </a:solidFill>
          <a:ln w="254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2551" name="Rectangle 22"/>
          <p:cNvSpPr/>
          <p:nvPr/>
        </p:nvSpPr>
        <p:spPr>
          <a:xfrm>
            <a:off x="3937635" y="5371783"/>
            <a:ext cx="546100" cy="400050"/>
          </a:xfrm>
          <a:prstGeom prst="rect">
            <a:avLst/>
          </a:prstGeom>
          <a:solidFill>
            <a:schemeClr val="tx2"/>
          </a:solidFill>
          <a:ln w="254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3556" name="Rectangle 2"/>
          <p:cNvSpPr>
            <a:spLocks noGrp="1"/>
          </p:cNvSpPr>
          <p:nvPr>
            <p:ph type="title"/>
          </p:nvPr>
        </p:nvSpPr>
        <p:spPr/>
        <p:txBody>
          <a:bodyPr vert="horz" wrap="square" lIns="91440" tIns="45720" rIns="91440" bIns="45720" anchor="b"/>
          <a:p>
            <a:pPr eaLnBrk="1" hangingPunct="1"/>
            <a:r>
              <a:rPr lang="zh-CN" altLang="zh-CN" sz="3600" dirty="0">
                <a:ea typeface="宋体" panose="02010600030101010101" pitchFamily="2" charset="-122"/>
              </a:rPr>
              <a:t>基于过程的估算</a:t>
            </a:r>
            <a:r>
              <a:rPr lang="zh-CN" altLang="en-US" sz="3600" dirty="0">
                <a:ea typeface="宋体" panose="02010600030101010101" pitchFamily="2" charset="-122"/>
              </a:rPr>
              <a:t>实例</a:t>
            </a:r>
            <a:endParaRPr lang="zh-CN" altLang="en-US" sz="3600" dirty="0">
              <a:ea typeface="宋体" panose="02010600030101010101" pitchFamily="2" charset="-122"/>
            </a:endParaRPr>
          </a:p>
        </p:txBody>
      </p:sp>
      <p:sp>
        <p:nvSpPr>
          <p:cNvPr id="23557" name="Text Box 5"/>
          <p:cNvSpPr txBox="1"/>
          <p:nvPr/>
        </p:nvSpPr>
        <p:spPr>
          <a:xfrm>
            <a:off x="1295400" y="5526088"/>
            <a:ext cx="7086600" cy="64516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50000"/>
              </a:spcBef>
              <a:buClrTx/>
              <a:buSzTx/>
              <a:buFontTx/>
              <a:buNone/>
            </a:pPr>
            <a:r>
              <a:rPr lang="zh-CN" altLang="zh-CN" sz="2000" dirty="0">
                <a:latin typeface="宋体" panose="02010600030101010101" pitchFamily="2" charset="-122"/>
                <a:ea typeface="宋体" panose="02010600030101010101" pitchFamily="2" charset="-122"/>
              </a:rPr>
              <a:t>平均一个劳动力价格是</a:t>
            </a:r>
            <a:r>
              <a:rPr lang="zh-CN"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每月</a:t>
            </a:r>
            <a:r>
              <a:rPr lang="en-US"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8000</a:t>
            </a:r>
            <a:r>
              <a:rPr lang="zh-CN"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美元</a:t>
            </a:r>
            <a:r>
              <a:rPr lang="zh-CN" altLang="zh-CN" sz="2000" dirty="0">
                <a:latin typeface="宋体" panose="02010600030101010101" pitchFamily="2" charset="-122"/>
                <a:ea typeface="宋体" panose="02010600030101010101" pitchFamily="2" charset="-122"/>
              </a:rPr>
              <a:t>，则</a:t>
            </a:r>
            <a:r>
              <a:rPr lang="zh-CN" altLang="zh-CN" sz="2000" dirty="0">
                <a:solidFill>
                  <a:srgbClr val="C00000"/>
                </a:solidFill>
                <a:latin typeface="宋体" panose="02010600030101010101" pitchFamily="2" charset="-122"/>
                <a:ea typeface="宋体" panose="02010600030101010101" pitchFamily="2" charset="-122"/>
              </a:rPr>
              <a:t>项目总成本的估算值是</a:t>
            </a:r>
            <a:r>
              <a:rPr lang="zh-CN"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368000美元</a:t>
            </a:r>
            <a:r>
              <a:rPr lang="zh-CN" altLang="zh-CN" sz="2000" dirty="0">
                <a:solidFill>
                  <a:srgbClr val="C00000"/>
                </a:solidFill>
                <a:latin typeface="宋体" panose="02010600030101010101" pitchFamily="2" charset="-122"/>
                <a:ea typeface="宋体" panose="02010600030101010101" pitchFamily="2" charset="-122"/>
              </a:rPr>
              <a:t>，工作量的估算值是</a:t>
            </a:r>
            <a:r>
              <a:rPr lang="zh-CN" altLang="zh-CN"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46人月</a:t>
            </a:r>
            <a:r>
              <a:rPr lang="zh-CN" altLang="en-US" sz="2000" dirty="0">
                <a:solidFill>
                  <a:srgbClr val="C00000"/>
                </a:solidFill>
                <a:latin typeface="宋体" panose="02010600030101010101" pitchFamily="2" charset="-122"/>
                <a:ea typeface="宋体" panose="02010600030101010101" pitchFamily="2" charset="-122"/>
              </a:rPr>
              <a:t>。</a:t>
            </a:r>
            <a:endParaRPr lang="zh-CN" altLang="en-US" sz="2000" b="1" dirty="0">
              <a:solidFill>
                <a:srgbClr val="C00000"/>
              </a:solidFill>
              <a:latin typeface="宋体" panose="02010600030101010101" pitchFamily="2" charset="-122"/>
              <a:ea typeface="宋体" panose="02010600030101010101" pitchFamily="2" charset="-122"/>
            </a:endParaRPr>
          </a:p>
        </p:txBody>
      </p:sp>
      <p:pic>
        <p:nvPicPr>
          <p:cNvPr id="23558" name="图片 4"/>
          <p:cNvPicPr>
            <a:picLocks noChangeAspect="1"/>
          </p:cNvPicPr>
          <p:nvPr/>
        </p:nvPicPr>
        <p:blipFill>
          <a:blip r:embed="rId1"/>
          <a:srcRect l="7037" t="10397" r="43333" b="39439"/>
          <a:stretch>
            <a:fillRect/>
          </a:stretch>
        </p:blipFill>
        <p:spPr>
          <a:xfrm>
            <a:off x="1371600" y="1696720"/>
            <a:ext cx="6416675" cy="36385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4580" name="Rectangle 2"/>
          <p:cNvSpPr>
            <a:spLocks noGrp="1"/>
          </p:cNvSpPr>
          <p:nvPr>
            <p:ph type="title"/>
          </p:nvPr>
        </p:nvSpPr>
        <p:spPr/>
        <p:txBody>
          <a:bodyPr vert="horz" wrap="square" lIns="90487" tIns="44450" rIns="90487" bIns="44450" anchor="ctr"/>
          <a:p>
            <a:pPr eaLnBrk="1" hangingPunct="1"/>
            <a:r>
              <a:rPr lang="zh-CN" altLang="en-US" sz="3200" dirty="0">
                <a:ea typeface="宋体" panose="02010600030101010101" pitchFamily="2" charset="-122"/>
              </a:rPr>
              <a:t>基于工具的估算</a:t>
            </a:r>
            <a:endParaRPr lang="zh-CN" altLang="en-US" sz="3200" dirty="0">
              <a:ea typeface="宋体" panose="02010600030101010101" pitchFamily="2" charset="-122"/>
            </a:endParaRPr>
          </a:p>
        </p:txBody>
      </p:sp>
      <p:sp>
        <p:nvSpPr>
          <p:cNvPr id="24581" name="Rectangle 4"/>
          <p:cNvSpPr/>
          <p:nvPr/>
        </p:nvSpPr>
        <p:spPr>
          <a:xfrm>
            <a:off x="2570163" y="2701925"/>
            <a:ext cx="1419225" cy="458788"/>
          </a:xfrm>
          <a:prstGeom prst="rect">
            <a:avLst/>
          </a:prstGeom>
          <a:noFill/>
          <a:ln w="254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Tx/>
              <a:buNone/>
            </a:pPr>
            <a:r>
              <a:rPr lang="zh-CN" altLang="en-US" dirty="0">
                <a:ea typeface="MS PGothic" panose="020B0600070205080204" pitchFamily="34" charset="-128"/>
              </a:rPr>
              <a:t>项目特性</a:t>
            </a:r>
            <a:endParaRPr lang="zh-CN" altLang="en-US" dirty="0">
              <a:ea typeface="MS PGothic" panose="020B0600070205080204" pitchFamily="34" charset="-128"/>
            </a:endParaRPr>
          </a:p>
        </p:txBody>
      </p:sp>
      <p:sp>
        <p:nvSpPr>
          <p:cNvPr id="24582" name="Rectangle 5"/>
          <p:cNvSpPr/>
          <p:nvPr/>
        </p:nvSpPr>
        <p:spPr>
          <a:xfrm>
            <a:off x="2411413" y="3429000"/>
            <a:ext cx="1420812" cy="458788"/>
          </a:xfrm>
          <a:prstGeom prst="rect">
            <a:avLst/>
          </a:prstGeom>
          <a:noFill/>
          <a:ln w="254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Tx/>
              <a:buNone/>
            </a:pPr>
            <a:r>
              <a:rPr lang="zh-CN" altLang="en-US" dirty="0">
                <a:ea typeface="MS PGothic" panose="020B0600070205080204" pitchFamily="34" charset="-128"/>
              </a:rPr>
              <a:t>校正因子</a:t>
            </a:r>
            <a:endParaRPr lang="zh-CN" altLang="en-US" dirty="0">
              <a:ea typeface="MS PGothic" panose="020B0600070205080204" pitchFamily="34" charset="-128"/>
            </a:endParaRPr>
          </a:p>
        </p:txBody>
      </p:sp>
      <p:sp>
        <p:nvSpPr>
          <p:cNvPr id="24583" name="Rectangle 6"/>
          <p:cNvSpPr/>
          <p:nvPr/>
        </p:nvSpPr>
        <p:spPr>
          <a:xfrm>
            <a:off x="1587500" y="4148138"/>
            <a:ext cx="1928813" cy="458787"/>
          </a:xfrm>
          <a:prstGeom prst="rect">
            <a:avLst/>
          </a:prstGeom>
          <a:noFill/>
          <a:ln w="254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Tx/>
              <a:buNone/>
            </a:pPr>
            <a:r>
              <a:rPr lang="en-US" altLang="zh-CN" dirty="0">
                <a:ea typeface="MS PGothic" panose="020B0600070205080204" pitchFamily="34" charset="-128"/>
              </a:rPr>
              <a:t>LOC/FP</a:t>
            </a:r>
            <a:r>
              <a:rPr lang="zh-CN" altLang="en-US" dirty="0">
                <a:ea typeface="MS PGothic" panose="020B0600070205080204" pitchFamily="34" charset="-128"/>
              </a:rPr>
              <a:t>数据</a:t>
            </a:r>
            <a:endParaRPr lang="zh-CN" altLang="en-US" dirty="0">
              <a:ea typeface="MS PGothic" panose="020B0600070205080204" pitchFamily="34" charset="-128"/>
            </a:endParaRPr>
          </a:p>
        </p:txBody>
      </p:sp>
      <p:sp>
        <p:nvSpPr>
          <p:cNvPr id="24584" name="AutoShape 7"/>
          <p:cNvSpPr/>
          <p:nvPr/>
        </p:nvSpPr>
        <p:spPr>
          <a:xfrm>
            <a:off x="5170488" y="2978150"/>
            <a:ext cx="736600" cy="228600"/>
          </a:xfrm>
          <a:prstGeom prst="rightArrow">
            <a:avLst>
              <a:gd name="adj1" fmla="val 50000"/>
              <a:gd name="adj2" fmla="val 161111"/>
            </a:avLst>
          </a:prstGeom>
          <a:solidFill>
            <a:schemeClr val="tx2"/>
          </a:solidFill>
          <a:ln w="254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4585" name="AutoShape 8"/>
          <p:cNvSpPr/>
          <p:nvPr/>
        </p:nvSpPr>
        <p:spPr>
          <a:xfrm>
            <a:off x="4573588" y="3621088"/>
            <a:ext cx="736600" cy="228600"/>
          </a:xfrm>
          <a:prstGeom prst="rightArrow">
            <a:avLst>
              <a:gd name="adj1" fmla="val 50000"/>
              <a:gd name="adj2" fmla="val 161111"/>
            </a:avLst>
          </a:prstGeom>
          <a:solidFill>
            <a:schemeClr val="tx2"/>
          </a:solidFill>
          <a:ln w="254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4586" name="AutoShape 9"/>
          <p:cNvSpPr/>
          <p:nvPr/>
        </p:nvSpPr>
        <p:spPr>
          <a:xfrm>
            <a:off x="3835400" y="4267200"/>
            <a:ext cx="736600" cy="228600"/>
          </a:xfrm>
          <a:prstGeom prst="rightArrow">
            <a:avLst>
              <a:gd name="adj1" fmla="val 50000"/>
              <a:gd name="adj2" fmla="val 161111"/>
            </a:avLst>
          </a:prstGeom>
          <a:solidFill>
            <a:schemeClr val="tx2"/>
          </a:solidFill>
          <a:ln w="254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4587" name="Rectangle 10"/>
          <p:cNvSpPr/>
          <p:nvPr/>
        </p:nvSpPr>
        <p:spPr>
          <a:xfrm>
            <a:off x="1419225" y="1311275"/>
            <a:ext cx="4672013" cy="514350"/>
          </a:xfrm>
          <a:prstGeom prst="rect">
            <a:avLst/>
          </a:prstGeom>
          <a:noFill/>
          <a:ln w="254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pic>
        <p:nvPicPr>
          <p:cNvPr id="24588" name="Picture 11"/>
          <p:cNvPicPr>
            <a:picLocks noChangeAspect="1"/>
          </p:cNvPicPr>
          <p:nvPr/>
        </p:nvPicPr>
        <p:blipFill>
          <a:blip r:embed="rId1"/>
          <a:stretch>
            <a:fillRect/>
          </a:stretch>
        </p:blipFill>
        <p:spPr>
          <a:xfrm>
            <a:off x="5662613" y="2557463"/>
            <a:ext cx="2667000" cy="2454275"/>
          </a:xfrm>
          <a:prstGeom prst="rect">
            <a:avLst/>
          </a:prstGeom>
          <a:noFill/>
          <a:ln w="9525">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5604" name="Rectangle 3"/>
          <p:cNvSpPr>
            <a:spLocks noGrp="1"/>
          </p:cNvSpPr>
          <p:nvPr>
            <p:ph type="title"/>
          </p:nvPr>
        </p:nvSpPr>
        <p:spPr>
          <a:xfrm>
            <a:off x="467916" y="402990"/>
            <a:ext cx="8208169" cy="863601"/>
          </a:xfrm>
        </p:spPr>
        <p:txBody>
          <a:bodyPr vert="horz" wrap="square" lIns="91440" tIns="45720" rIns="91440" bIns="45720" anchor="b"/>
          <a:p>
            <a:pPr eaLnBrk="1" hangingPunct="1"/>
            <a:r>
              <a:rPr lang="zh-CN" altLang="en-US" sz="3200" dirty="0">
                <a:ea typeface="宋体" panose="02010600030101010101" pitchFamily="2" charset="-122"/>
              </a:rPr>
              <a:t>使用用例的估算</a:t>
            </a:r>
            <a:endParaRPr lang="zh-CN" altLang="en-US" sz="3200" dirty="0">
              <a:ea typeface="宋体" panose="02010600030101010101" pitchFamily="2" charset="-122"/>
            </a:endParaRPr>
          </a:p>
        </p:txBody>
      </p:sp>
      <p:sp>
        <p:nvSpPr>
          <p:cNvPr id="25605" name="Text Box 6"/>
          <p:cNvSpPr txBox="1"/>
          <p:nvPr/>
        </p:nvSpPr>
        <p:spPr>
          <a:xfrm>
            <a:off x="1219200" y="3810000"/>
            <a:ext cx="7239000" cy="178371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ts val="3300"/>
              </a:lnSpc>
              <a:spcBef>
                <a:spcPts val="600"/>
              </a:spcBef>
              <a:buClrTx/>
              <a:buSzTx/>
              <a:buFontTx/>
              <a:buNone/>
            </a:pPr>
            <a:r>
              <a:rPr lang="zh-CN" altLang="zh-CN" dirty="0">
                <a:latin typeface="宋体" panose="02010600030101010101" pitchFamily="2" charset="-122"/>
                <a:ea typeface="宋体" panose="02010600030101010101" pitchFamily="2" charset="-122"/>
              </a:rPr>
              <a:t>以</a:t>
            </a:r>
            <a:r>
              <a:rPr lang="en-US" altLang="zh-CN"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620LOC/pm</a:t>
            </a:r>
            <a:r>
              <a:rPr lang="zh-CN" altLang="zh-CN" dirty="0">
                <a:latin typeface="宋体" panose="02010600030101010101" pitchFamily="2" charset="-122"/>
                <a:ea typeface="宋体" panose="02010600030101010101" pitchFamily="2" charset="-122"/>
              </a:rPr>
              <a:t>作为这类系统的平均生产率，一个劳动力价格是</a:t>
            </a:r>
            <a:r>
              <a:rPr lang="en-US" altLang="zh-CN"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每月8000美元</a:t>
            </a:r>
            <a:r>
              <a:rPr lang="zh-CN" altLang="zh-CN" dirty="0">
                <a:latin typeface="宋体" panose="02010600030101010101" pitchFamily="2" charset="-122"/>
                <a:ea typeface="宋体" panose="02010600030101010101" pitchFamily="2" charset="-122"/>
              </a:rPr>
              <a:t>，则每行代码的成本约为</a:t>
            </a:r>
            <a:r>
              <a:rPr lang="en-US" altLang="zh-CN"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13美元</a:t>
            </a:r>
            <a:r>
              <a:rPr lang="zh-CN" altLang="zh-CN" dirty="0">
                <a:latin typeface="宋体" panose="02010600030101010101" pitchFamily="2" charset="-122"/>
                <a:ea typeface="宋体" panose="02010600030101010101" pitchFamily="2" charset="-122"/>
              </a:rPr>
              <a:t>。根据用例估算和历史生产率数据，</a:t>
            </a:r>
            <a:r>
              <a:rPr lang="zh-CN" altLang="zh-CN" dirty="0">
                <a:solidFill>
                  <a:srgbClr val="C00000"/>
                </a:solidFill>
                <a:latin typeface="宋体" panose="02010600030101010101" pitchFamily="2" charset="-122"/>
                <a:ea typeface="宋体" panose="02010600030101010101" pitchFamily="2" charset="-122"/>
              </a:rPr>
              <a:t>项目总成本的估算值是</a:t>
            </a:r>
            <a:r>
              <a:rPr lang="en-US" altLang="zh-CN"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552000美元</a:t>
            </a:r>
            <a:r>
              <a:rPr lang="zh-CN" altLang="zh-CN" dirty="0">
                <a:solidFill>
                  <a:srgbClr val="C00000"/>
                </a:solidFill>
                <a:latin typeface="宋体" panose="02010600030101010101" pitchFamily="2" charset="-122"/>
                <a:ea typeface="宋体" panose="02010600030101010101" pitchFamily="2" charset="-122"/>
              </a:rPr>
              <a:t>，工作量的估算值是</a:t>
            </a:r>
            <a:r>
              <a:rPr lang="en-US" altLang="zh-CN"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68人月</a:t>
            </a:r>
            <a:r>
              <a:rPr lang="zh-CN" altLang="en-US" dirty="0">
                <a:solidFill>
                  <a:srgbClr val="C00000"/>
                </a:solidFill>
                <a:latin typeface="宋体" panose="02010600030101010101" pitchFamily="2" charset="-122"/>
                <a:ea typeface="宋体" panose="02010600030101010101" pitchFamily="2" charset="-122"/>
              </a:rPr>
              <a:t>。</a:t>
            </a:r>
            <a:endParaRPr lang="zh-CN" altLang="en-US" b="1" dirty="0">
              <a:solidFill>
                <a:srgbClr val="C00000"/>
              </a:solidFill>
              <a:latin typeface="宋体" panose="02010600030101010101" pitchFamily="2" charset="-122"/>
              <a:ea typeface="宋体" panose="02010600030101010101" pitchFamily="2" charset="-122"/>
            </a:endParaRPr>
          </a:p>
        </p:txBody>
      </p:sp>
      <p:pic>
        <p:nvPicPr>
          <p:cNvPr id="25606" name="图片 1"/>
          <p:cNvPicPr>
            <a:picLocks noChangeAspect="1"/>
          </p:cNvPicPr>
          <p:nvPr/>
        </p:nvPicPr>
        <p:blipFill>
          <a:blip r:embed="rId1"/>
          <a:stretch>
            <a:fillRect/>
          </a:stretch>
        </p:blipFill>
        <p:spPr>
          <a:xfrm>
            <a:off x="1249998" y="1863090"/>
            <a:ext cx="7304087" cy="1465263"/>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5124" name="Rectangle 3"/>
          <p:cNvSpPr/>
          <p:nvPr/>
        </p:nvSpPr>
        <p:spPr>
          <a:xfrm>
            <a:off x="1373505" y="1341120"/>
            <a:ext cx="6508750" cy="1787525"/>
          </a:xfrm>
          <a:prstGeom prst="rect">
            <a:avLst/>
          </a:prstGeom>
          <a:solidFill>
            <a:schemeClr val="folHlink">
              <a:alpha val="66000"/>
            </a:schemeClr>
          </a:solidFill>
          <a:ln w="12700">
            <a:noFill/>
          </a:ln>
          <a:effectLst>
            <a:outerShdw dist="7184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5125" name="Rectangle 4"/>
          <p:cNvSpPr>
            <a:spLocks noGrp="1"/>
          </p:cNvSpPr>
          <p:nvPr>
            <p:ph type="title"/>
          </p:nvPr>
        </p:nvSpPr>
        <p:spPr>
          <a:xfrm>
            <a:off x="467916" y="406800"/>
            <a:ext cx="8208169" cy="604520"/>
          </a:xfrm>
        </p:spPr>
        <p:txBody>
          <a:bodyPr vert="horz" wrap="square" lIns="63500" tIns="25400" rIns="63500" bIns="25400" anchor="t">
            <a:spAutoFit/>
          </a:bodyPr>
          <a:p>
            <a:pPr eaLnBrk="1" hangingPunct="1"/>
            <a:r>
              <a:rPr lang="en-US" altLang="zh-CN" sz="3600" dirty="0">
                <a:ea typeface="宋体" panose="02010600030101010101" pitchFamily="2" charset="-122"/>
              </a:rPr>
              <a:t>软件项目</a:t>
            </a:r>
            <a:r>
              <a:rPr lang="zh-CN" altLang="en-US" sz="3600" dirty="0">
                <a:ea typeface="宋体" panose="02010600030101010101" pitchFamily="2" charset="-122"/>
              </a:rPr>
              <a:t>规划</a:t>
            </a:r>
            <a:endParaRPr lang="zh-CN" altLang="en-US" sz="3600" dirty="0">
              <a:ea typeface="宋体" panose="02010600030101010101" pitchFamily="2" charset="-122"/>
            </a:endParaRPr>
          </a:p>
        </p:txBody>
      </p:sp>
      <p:sp>
        <p:nvSpPr>
          <p:cNvPr id="173061" name="Rectangle 5"/>
          <p:cNvSpPr>
            <a:spLocks noChangeArrowheads="1"/>
          </p:cNvSpPr>
          <p:nvPr/>
        </p:nvSpPr>
        <p:spPr bwMode="auto">
          <a:xfrm>
            <a:off x="1525905" y="1501458"/>
            <a:ext cx="6248400" cy="2932430"/>
          </a:xfrm>
          <a:prstGeom prst="rect">
            <a:avLst/>
          </a:prstGeom>
          <a:noFill/>
          <a:ln w="25400">
            <a:noFill/>
            <a:miter lim="800000"/>
          </a:ln>
          <a:effectLst/>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spcBef>
                <a:spcPct val="0"/>
              </a:spcBef>
              <a:buClrTx/>
              <a:buSzTx/>
              <a:buFont typeface="Arial" panose="020B0604020202020204" pitchFamily="34" charset="0"/>
              <a:buNone/>
            </a:pPr>
            <a:r>
              <a:rPr lang="en-US" altLang="zh-CN" sz="2800" dirty="0">
                <a:solidFill>
                  <a:schemeClr val="accent1"/>
                </a:solidFill>
                <a:effectLst>
                  <a:outerShdw blurRad="38100" dist="38100" dir="2700000">
                    <a:srgbClr val="000000"/>
                  </a:outerShdw>
                </a:effectLst>
                <a:latin typeface="+mn-ea"/>
                <a:ea typeface="+mn-ea"/>
              </a:rPr>
              <a:t>项</a:t>
            </a:r>
            <a:r>
              <a:rPr lang="en-US" altLang="zh-CN" sz="2800" dirty="0">
                <a:solidFill>
                  <a:schemeClr val="accent1"/>
                </a:solidFill>
                <a:effectLst>
                  <a:outerShdw blurRad="38100" dist="38100" dir="2700000">
                    <a:srgbClr val="000000"/>
                  </a:outerShdw>
                </a:effectLst>
                <a:latin typeface="+mn-ea"/>
                <a:ea typeface="+mn-ea"/>
              </a:rPr>
              <a:t>目</a:t>
            </a:r>
            <a:r>
              <a:rPr lang="en-US" altLang="zh-CN" sz="2800" dirty="0">
                <a:solidFill>
                  <a:schemeClr val="accent1"/>
                </a:solidFill>
                <a:effectLst>
                  <a:outerShdw blurRad="38100" dist="38100" dir="2700000">
                    <a:srgbClr val="000000"/>
                  </a:outerShdw>
                </a:effectLst>
                <a:latin typeface="+mn-ea"/>
                <a:ea typeface="+mn-ea"/>
                <a:sym typeface="+mn-ea"/>
              </a:rPr>
              <a:t>规划</a:t>
            </a:r>
            <a:r>
              <a:rPr lang="en-US" altLang="zh-CN" sz="2800" dirty="0">
                <a:solidFill>
                  <a:schemeClr val="accent1"/>
                </a:solidFill>
                <a:effectLst>
                  <a:outerShdw blurRad="38100" dist="38100" dir="2700000">
                    <a:srgbClr val="000000"/>
                  </a:outerShdw>
                </a:effectLst>
                <a:latin typeface="+mn-ea"/>
                <a:ea typeface="+mn-ea"/>
              </a:rPr>
              <a:t>的</a:t>
            </a:r>
            <a:r>
              <a:rPr lang="en-US" altLang="zh-CN" sz="2800" dirty="0">
                <a:solidFill>
                  <a:schemeClr val="accent1"/>
                </a:solidFill>
                <a:effectLst>
                  <a:outerShdw blurRad="38100" dist="38100" dir="2700000">
                    <a:srgbClr val="000000"/>
                  </a:outerShdw>
                </a:effectLst>
                <a:latin typeface="+mn-ea"/>
                <a:ea typeface="+mn-ea"/>
              </a:rPr>
              <a:t>总体目标是</a:t>
            </a:r>
            <a:r>
              <a:rPr lang="en-US" altLang="en-US" sz="2800" dirty="0">
                <a:solidFill>
                  <a:schemeClr val="accent1"/>
                </a:solidFill>
                <a:effectLst>
                  <a:outerShdw blurRad="38100" dist="38100" dir="2700000">
                    <a:srgbClr val="000000"/>
                  </a:outerShdw>
                </a:effectLst>
                <a:latin typeface="+mn-ea"/>
                <a:ea typeface="+mn-ea"/>
              </a:rPr>
              <a:t>要</a:t>
            </a:r>
            <a:r>
              <a:rPr lang="en-US" altLang="zh-CN" sz="2800" dirty="0">
                <a:solidFill>
                  <a:schemeClr val="accent1"/>
                </a:solidFill>
                <a:effectLst>
                  <a:outerShdw blurRad="38100" dist="38100" dir="2700000">
                    <a:srgbClr val="000000"/>
                  </a:outerShdw>
                </a:effectLst>
                <a:latin typeface="+mn-ea"/>
                <a:ea typeface="+mn-ea"/>
              </a:rPr>
              <a:t>建立</a:t>
            </a:r>
            <a:r>
              <a:rPr lang="en-US" altLang="en-US" sz="2800" dirty="0">
                <a:solidFill>
                  <a:schemeClr val="accent1"/>
                </a:solidFill>
                <a:effectLst>
                  <a:outerShdw blurRad="38100" dist="38100" dir="2700000">
                    <a:srgbClr val="000000"/>
                  </a:outerShdw>
                </a:effectLst>
                <a:latin typeface="+mn-ea"/>
                <a:ea typeface="+mn-ea"/>
              </a:rPr>
              <a:t>一个用于</a:t>
            </a:r>
            <a:r>
              <a:rPr lang="en-US" altLang="zh-CN" sz="2800" i="1" u="sng" dirty="0">
                <a:solidFill>
                  <a:srgbClr val="FFFF00"/>
                </a:solidFill>
                <a:effectLst/>
                <a:latin typeface="+mn-ea"/>
                <a:ea typeface="+mn-ea"/>
              </a:rPr>
              <a:t>控制，跟踪和监控</a:t>
            </a:r>
            <a:r>
              <a:rPr lang="en-US" altLang="zh-CN" sz="2800" dirty="0">
                <a:solidFill>
                  <a:schemeClr val="accent1"/>
                </a:solidFill>
                <a:effectLst>
                  <a:outerShdw blurRad="38100" dist="38100" dir="2700000">
                    <a:srgbClr val="000000"/>
                  </a:outerShdw>
                </a:effectLst>
                <a:latin typeface="+mn-ea"/>
                <a:ea typeface="+mn-ea"/>
              </a:rPr>
              <a:t>复杂技术项目</a:t>
            </a:r>
            <a:r>
              <a:rPr lang="en-US" altLang="en-US" sz="2800" dirty="0">
                <a:solidFill>
                  <a:schemeClr val="accent1"/>
                </a:solidFill>
                <a:effectLst>
                  <a:outerShdw blurRad="38100" dist="38100" dir="2700000">
                    <a:srgbClr val="000000"/>
                  </a:outerShdw>
                </a:effectLst>
                <a:latin typeface="+mn-ea"/>
                <a:ea typeface="+mn-ea"/>
              </a:rPr>
              <a:t>的实用</a:t>
            </a:r>
            <a:r>
              <a:rPr lang="en-US" altLang="zh-CN" sz="2800" dirty="0">
                <a:solidFill>
                  <a:schemeClr val="accent1"/>
                </a:solidFill>
                <a:effectLst>
                  <a:outerShdw blurRad="38100" dist="38100" dir="2700000">
                    <a:srgbClr val="000000"/>
                  </a:outerShdw>
                </a:effectLst>
                <a:latin typeface="+mn-ea"/>
                <a:ea typeface="+mn-ea"/>
              </a:rPr>
              <a:t>策略。</a:t>
            </a:r>
            <a:endParaRPr lang="en-US" altLang="zh-CN" sz="2800" dirty="0">
              <a:solidFill>
                <a:schemeClr val="accent1"/>
              </a:solidFill>
              <a:effectLst>
                <a:outerShdw blurRad="38100" dist="38100" dir="2700000">
                  <a:srgbClr val="000000"/>
                </a:outerShdw>
              </a:effectLst>
              <a:latin typeface="+mn-ea"/>
              <a:ea typeface="+mn-ea"/>
            </a:endParaRPr>
          </a:p>
          <a:p>
            <a:pPr marL="0" lvl="0" indent="0" eaLnBrk="1" hangingPunct="1">
              <a:spcBef>
                <a:spcPct val="0"/>
              </a:spcBef>
              <a:buClrTx/>
              <a:buSzTx/>
              <a:buFont typeface="Arial" panose="020B0604020202020204" pitchFamily="34" charset="0"/>
              <a:buNone/>
            </a:pPr>
            <a:endParaRPr lang="en-US" altLang="zh-CN" dirty="0">
              <a:solidFill>
                <a:schemeClr val="accent1"/>
              </a:solidFill>
              <a:effectLst>
                <a:outerShdw blurRad="38100" dist="38100" dir="2700000">
                  <a:srgbClr val="000000"/>
                </a:outerShdw>
              </a:effectLst>
              <a:latin typeface="Palatino" pitchFamily="-128" charset="0"/>
              <a:ea typeface="MS PGothic" panose="020B0600070205080204" pitchFamily="34" charset="-128"/>
            </a:endParaRPr>
          </a:p>
          <a:p>
            <a:pPr marL="0" lvl="0" indent="0" eaLnBrk="1" hangingPunct="1">
              <a:spcBef>
                <a:spcPct val="0"/>
              </a:spcBef>
              <a:buClrTx/>
              <a:buSzTx/>
              <a:buFont typeface="Arial" panose="020B0604020202020204" pitchFamily="34" charset="0"/>
              <a:buNone/>
            </a:pPr>
            <a:endParaRPr lang="en-US" altLang="zh-CN" dirty="0">
              <a:effectLst>
                <a:outerShdw blurRad="38100" dist="38100" dir="2700000">
                  <a:srgbClr val="FFFFFF"/>
                </a:outerShdw>
              </a:effectLst>
              <a:latin typeface="Palatino" pitchFamily="-128" charset="0"/>
              <a:ea typeface="宋体" panose="02010600030101010101" pitchFamily="2" charset="-122"/>
            </a:endParaRPr>
          </a:p>
          <a:p>
            <a:pPr marL="0" lvl="0" indent="0" eaLnBrk="1" hangingPunct="1">
              <a:spcBef>
                <a:spcPct val="0"/>
              </a:spcBef>
              <a:buClrTx/>
              <a:buSzTx/>
              <a:buFont typeface="Arial" panose="020B0604020202020204" pitchFamily="34" charset="0"/>
              <a:buNone/>
            </a:pPr>
            <a:r>
              <a:rPr lang="en-US" altLang="en-US" dirty="0">
                <a:effectLst>
                  <a:outerShdw blurRad="38100" dist="38100" dir="2700000">
                    <a:srgbClr val="FFFFFF"/>
                  </a:outerShdw>
                </a:effectLst>
                <a:latin typeface="Palatino" pitchFamily="-128" charset="0"/>
                <a:ea typeface="宋体" panose="02010600030101010101" pitchFamily="2" charset="-122"/>
              </a:rPr>
              <a:t>为什么</a:t>
            </a:r>
            <a:r>
              <a:rPr lang="en-US" altLang="zh-CN" dirty="0">
                <a:effectLst>
                  <a:outerShdw blurRad="38100" dist="38100" dir="2700000">
                    <a:srgbClr val="FFFFFF"/>
                  </a:outerShdw>
                </a:effectLst>
                <a:latin typeface="Palatino" pitchFamily="-128" charset="0"/>
                <a:ea typeface="MS PGothic" panose="020B0600070205080204" pitchFamily="34" charset="-128"/>
              </a:rPr>
              <a:t>?</a:t>
            </a:r>
            <a:endParaRPr lang="en-US" altLang="zh-CN" dirty="0">
              <a:effectLst>
                <a:outerShdw blurRad="38100" dist="38100" dir="2700000">
                  <a:srgbClr val="FFFFFF"/>
                </a:outerShdw>
              </a:effectLst>
              <a:latin typeface="Palatino" pitchFamily="-128" charset="0"/>
              <a:ea typeface="MS PGothic" panose="020B0600070205080204" pitchFamily="34" charset="-128"/>
            </a:endParaRPr>
          </a:p>
          <a:p>
            <a:pPr marL="0" lvl="0" indent="0" eaLnBrk="1" hangingPunct="1">
              <a:lnSpc>
                <a:spcPct val="120000"/>
              </a:lnSpc>
              <a:spcBef>
                <a:spcPct val="0"/>
              </a:spcBef>
              <a:buClrTx/>
              <a:buSzTx/>
              <a:buFont typeface="Arial" panose="020B0604020202020204" pitchFamily="34" charset="0"/>
              <a:buNone/>
            </a:pPr>
            <a:r>
              <a:rPr lang="en-US" altLang="en-US" i="1" dirty="0">
                <a:solidFill>
                  <a:schemeClr val="folHlink"/>
                </a:solidFill>
                <a:latin typeface="Palatino" pitchFamily="-128" charset="0"/>
                <a:ea typeface="MS PGothic" panose="020B0600070205080204" pitchFamily="34" charset="-128"/>
              </a:rPr>
              <a:t>    这样，最终结果才会</a:t>
            </a:r>
            <a:r>
              <a:rPr lang="en-US" altLang="zh-CN" i="1" dirty="0">
                <a:solidFill>
                  <a:srgbClr val="FF0000"/>
                </a:solidFill>
                <a:latin typeface="Palatino" pitchFamily="-128" charset="0"/>
                <a:ea typeface="MS PGothic" panose="020B0600070205080204" pitchFamily="34" charset="-128"/>
              </a:rPr>
              <a:t>按时</a:t>
            </a:r>
            <a:r>
              <a:rPr lang="en-US" altLang="en-US" i="1" dirty="0">
                <a:solidFill>
                  <a:srgbClr val="FF0000"/>
                </a:solidFill>
                <a:latin typeface="Palatino" pitchFamily="-128" charset="0"/>
                <a:ea typeface="MS PGothic" panose="020B0600070205080204" pitchFamily="34" charset="-128"/>
              </a:rPr>
              <a:t>高</a:t>
            </a:r>
            <a:r>
              <a:rPr lang="en-US" altLang="zh-CN" i="1" dirty="0">
                <a:solidFill>
                  <a:srgbClr val="FF0000"/>
                </a:solidFill>
                <a:latin typeface="Palatino" pitchFamily="-128" charset="0"/>
                <a:ea typeface="MS PGothic" panose="020B0600070205080204" pitchFamily="34" charset="-128"/>
                <a:sym typeface="+mn-ea"/>
              </a:rPr>
              <a:t>质量</a:t>
            </a:r>
            <a:r>
              <a:rPr lang="en-US" altLang="en-US" i="1" dirty="0">
                <a:solidFill>
                  <a:schemeClr val="folHlink"/>
                </a:solidFill>
                <a:latin typeface="Palatino" pitchFamily="-128" charset="0"/>
                <a:ea typeface="MS PGothic" panose="020B0600070205080204" pitchFamily="34" charset="-128"/>
                <a:sym typeface="+mn-ea"/>
              </a:rPr>
              <a:t>地</a:t>
            </a:r>
            <a:r>
              <a:rPr lang="en-US" altLang="zh-CN" i="1" dirty="0">
                <a:solidFill>
                  <a:schemeClr val="folHlink"/>
                </a:solidFill>
                <a:latin typeface="Palatino" pitchFamily="-128" charset="0"/>
                <a:ea typeface="MS PGothic" panose="020B0600070205080204" pitchFamily="34" charset="-128"/>
              </a:rPr>
              <a:t>完成！</a:t>
            </a:r>
            <a:endParaRPr lang="en-US" altLang="zh-CN" i="1" dirty="0">
              <a:solidFill>
                <a:schemeClr val="folHlink"/>
              </a:solidFill>
              <a:latin typeface="Palatino" pitchFamily="-128" charset="0"/>
              <a:ea typeface="MS PGothic" panose="020B0600070205080204" pitchFamily="34" charset="-128"/>
            </a:endParaRPr>
          </a:p>
        </p:txBody>
      </p:sp>
      <p:sp>
        <p:nvSpPr>
          <p:cNvPr id="4" name="等腰三角形 3"/>
          <p:cNvSpPr/>
          <p:nvPr/>
        </p:nvSpPr>
        <p:spPr>
          <a:xfrm>
            <a:off x="1671320" y="5001895"/>
            <a:ext cx="762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等腰三角形 6"/>
          <p:cNvSpPr/>
          <p:nvPr/>
        </p:nvSpPr>
        <p:spPr>
          <a:xfrm>
            <a:off x="2993390" y="5001895"/>
            <a:ext cx="762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a:off x="2268220" y="5001895"/>
            <a:ext cx="762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a:off x="4535805" y="5001895"/>
            <a:ext cx="762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a:off x="3597275" y="5001895"/>
            <a:ext cx="762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上箭头 12"/>
          <p:cNvSpPr/>
          <p:nvPr/>
        </p:nvSpPr>
        <p:spPr>
          <a:xfrm rot="5400000">
            <a:off x="1117600" y="5105400"/>
            <a:ext cx="1231900" cy="914400"/>
          </a:xfrm>
          <a:prstGeom prst="bentUpArrow">
            <a:avLst>
              <a:gd name="adj1" fmla="val 17638"/>
              <a:gd name="adj2" fmla="val 25000"/>
              <a:gd name="adj3" fmla="val 236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a:off x="2212975" y="5487035"/>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a:off x="2188845" y="56896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a:off x="2188845" y="5908675"/>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a:off x="2216150" y="609473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a:off x="2192020" y="6297295"/>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2635250" y="5908675"/>
            <a:ext cx="792480" cy="337185"/>
          </a:xfrm>
          <a:prstGeom prst="rect">
            <a:avLst/>
          </a:prstGeom>
          <a:noFill/>
        </p:spPr>
        <p:txBody>
          <a:bodyPr wrap="none" rtlCol="0">
            <a:spAutoFit/>
          </a:bodyPr>
          <a:p>
            <a:r>
              <a:rPr lang="zh-CN" altLang="en-US" sz="1600"/>
              <a:t>子任务</a:t>
            </a:r>
            <a:endParaRPr lang="zh-CN" altLang="en-US" sz="1600"/>
          </a:p>
        </p:txBody>
      </p:sp>
      <p:sp>
        <p:nvSpPr>
          <p:cNvPr id="21" name="等腰三角形 20"/>
          <p:cNvSpPr/>
          <p:nvPr/>
        </p:nvSpPr>
        <p:spPr>
          <a:xfrm>
            <a:off x="3989705" y="4977765"/>
            <a:ext cx="762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等腰三角形 21"/>
          <p:cNvSpPr/>
          <p:nvPr/>
        </p:nvSpPr>
        <p:spPr>
          <a:xfrm>
            <a:off x="5311775" y="4977765"/>
            <a:ext cx="762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等腰三角形 23"/>
          <p:cNvSpPr/>
          <p:nvPr/>
        </p:nvSpPr>
        <p:spPr>
          <a:xfrm>
            <a:off x="5915660" y="4977765"/>
            <a:ext cx="762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上箭头 24"/>
          <p:cNvSpPr/>
          <p:nvPr/>
        </p:nvSpPr>
        <p:spPr>
          <a:xfrm rot="5400000">
            <a:off x="3435985" y="5081270"/>
            <a:ext cx="1231900" cy="914400"/>
          </a:xfrm>
          <a:prstGeom prst="bentUpArrow">
            <a:avLst>
              <a:gd name="adj1" fmla="val 17638"/>
              <a:gd name="adj2" fmla="val 25000"/>
              <a:gd name="adj3" fmla="val 236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右箭头 26"/>
          <p:cNvSpPr/>
          <p:nvPr/>
        </p:nvSpPr>
        <p:spPr>
          <a:xfrm>
            <a:off x="4531360" y="5462905"/>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右箭头 27"/>
          <p:cNvSpPr/>
          <p:nvPr/>
        </p:nvSpPr>
        <p:spPr>
          <a:xfrm>
            <a:off x="4507230" y="566547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右箭头 28"/>
          <p:cNvSpPr/>
          <p:nvPr/>
        </p:nvSpPr>
        <p:spPr>
          <a:xfrm>
            <a:off x="4507230" y="5884545"/>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4534535" y="60706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右箭头 30"/>
          <p:cNvSpPr/>
          <p:nvPr/>
        </p:nvSpPr>
        <p:spPr>
          <a:xfrm>
            <a:off x="4510405" y="6273165"/>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4953635" y="5884545"/>
            <a:ext cx="792480" cy="337185"/>
          </a:xfrm>
          <a:prstGeom prst="rect">
            <a:avLst/>
          </a:prstGeom>
          <a:noFill/>
        </p:spPr>
        <p:txBody>
          <a:bodyPr wrap="none" rtlCol="0">
            <a:spAutoFit/>
          </a:bodyPr>
          <a:p>
            <a:r>
              <a:rPr lang="zh-CN" altLang="en-US" sz="1600"/>
              <a:t>子任务</a:t>
            </a:r>
            <a:endParaRPr lang="zh-CN" altLang="en-US" sz="1600"/>
          </a:p>
        </p:txBody>
      </p:sp>
      <p:sp>
        <p:nvSpPr>
          <p:cNvPr id="33" name="等腰三角形 32"/>
          <p:cNvSpPr/>
          <p:nvPr/>
        </p:nvSpPr>
        <p:spPr>
          <a:xfrm>
            <a:off x="6156960" y="4953635"/>
            <a:ext cx="762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等腰三角形 34"/>
          <p:cNvSpPr/>
          <p:nvPr/>
        </p:nvSpPr>
        <p:spPr>
          <a:xfrm>
            <a:off x="6753860" y="4953635"/>
            <a:ext cx="762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上箭头 36"/>
          <p:cNvSpPr/>
          <p:nvPr/>
        </p:nvSpPr>
        <p:spPr>
          <a:xfrm rot="5400000">
            <a:off x="5603240" y="5057140"/>
            <a:ext cx="1231900" cy="914400"/>
          </a:xfrm>
          <a:prstGeom prst="bentUpArrow">
            <a:avLst>
              <a:gd name="adj1" fmla="val 17638"/>
              <a:gd name="adj2" fmla="val 25000"/>
              <a:gd name="adj3" fmla="val 236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右箭头 38"/>
          <p:cNvSpPr/>
          <p:nvPr/>
        </p:nvSpPr>
        <p:spPr>
          <a:xfrm>
            <a:off x="6698615" y="5438775"/>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右箭头 39"/>
          <p:cNvSpPr/>
          <p:nvPr/>
        </p:nvSpPr>
        <p:spPr>
          <a:xfrm>
            <a:off x="6674485" y="564134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右箭头 40"/>
          <p:cNvSpPr/>
          <p:nvPr/>
        </p:nvSpPr>
        <p:spPr>
          <a:xfrm>
            <a:off x="6674485" y="5860415"/>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右箭头 41"/>
          <p:cNvSpPr/>
          <p:nvPr/>
        </p:nvSpPr>
        <p:spPr>
          <a:xfrm>
            <a:off x="6701790" y="604647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右箭头 42"/>
          <p:cNvSpPr/>
          <p:nvPr/>
        </p:nvSpPr>
        <p:spPr>
          <a:xfrm>
            <a:off x="6677660" y="6249035"/>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7045325" y="5860415"/>
            <a:ext cx="792480" cy="337185"/>
          </a:xfrm>
          <a:prstGeom prst="rect">
            <a:avLst/>
          </a:prstGeom>
          <a:noFill/>
        </p:spPr>
        <p:txBody>
          <a:bodyPr wrap="none" rtlCol="0">
            <a:spAutoFit/>
          </a:bodyPr>
          <a:p>
            <a:r>
              <a:rPr lang="zh-CN" altLang="en-US" sz="1600"/>
              <a:t>子任务</a:t>
            </a:r>
            <a:endParaRPr lang="zh-CN" altLang="en-US" sz="1600"/>
          </a:p>
        </p:txBody>
      </p:sp>
      <p:sp>
        <p:nvSpPr>
          <p:cNvPr id="3" name="右箭头 2"/>
          <p:cNvSpPr/>
          <p:nvPr/>
        </p:nvSpPr>
        <p:spPr>
          <a:xfrm>
            <a:off x="995680" y="4655820"/>
            <a:ext cx="6400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连接符 13"/>
          <p:cNvCxnSpPr/>
          <p:nvPr/>
        </p:nvCxnSpPr>
        <p:spPr>
          <a:xfrm>
            <a:off x="2190750" y="5414010"/>
            <a:ext cx="0" cy="1066165"/>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509135" y="5389880"/>
            <a:ext cx="0" cy="1066165"/>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676390" y="5365750"/>
            <a:ext cx="0" cy="1066165"/>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6628" name="Rectangle 22"/>
          <p:cNvSpPr/>
          <p:nvPr/>
        </p:nvSpPr>
        <p:spPr>
          <a:xfrm>
            <a:off x="2286000" y="2438400"/>
            <a:ext cx="5548313" cy="877888"/>
          </a:xfrm>
          <a:prstGeom prst="rect">
            <a:avLst/>
          </a:prstGeom>
          <a:solidFill>
            <a:schemeClr val="tx1"/>
          </a:solidFill>
          <a:ln w="12700">
            <a:noFill/>
          </a:ln>
          <a:effectLst>
            <a:outerShdw dist="7184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6629" name="Rectangle 2"/>
          <p:cNvSpPr/>
          <p:nvPr/>
        </p:nvSpPr>
        <p:spPr>
          <a:xfrm>
            <a:off x="2209800" y="2362200"/>
            <a:ext cx="5548313" cy="877888"/>
          </a:xfrm>
          <a:prstGeom prst="rect">
            <a:avLst/>
          </a:prstGeom>
          <a:solidFill>
            <a:schemeClr val="folHlink"/>
          </a:solidFill>
          <a:ln w="12700">
            <a:noFill/>
          </a:ln>
          <a:effectLst>
            <a:outerShdw dist="7184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6630" name="Rectangle 3"/>
          <p:cNvSpPr>
            <a:spLocks noGrp="1"/>
          </p:cNvSpPr>
          <p:nvPr>
            <p:ph type="title"/>
          </p:nvPr>
        </p:nvSpPr>
        <p:spPr>
          <a:xfrm>
            <a:off x="467916" y="406800"/>
            <a:ext cx="8208169" cy="542925"/>
          </a:xfrm>
        </p:spPr>
        <p:txBody>
          <a:bodyPr vert="horz" wrap="square" lIns="63500" tIns="25400" rIns="63500" bIns="25400" anchor="t">
            <a:spAutoFit/>
          </a:bodyPr>
          <a:p>
            <a:pPr eaLnBrk="1" hangingPunct="1"/>
            <a:r>
              <a:rPr lang="zh-CN" altLang="zh-CN" sz="3200" dirty="0">
                <a:ea typeface="宋体" panose="02010600030101010101" pitchFamily="2" charset="-122"/>
              </a:rPr>
              <a:t>经验估算模型</a:t>
            </a:r>
            <a:endParaRPr lang="zh-CN" altLang="zh-CN" sz="3200" dirty="0">
              <a:ea typeface="宋体" panose="02010600030101010101" pitchFamily="2" charset="-122"/>
            </a:endParaRPr>
          </a:p>
        </p:txBody>
      </p:sp>
      <p:sp>
        <p:nvSpPr>
          <p:cNvPr id="192516" name="Rectangle 4"/>
          <p:cNvSpPr>
            <a:spLocks noChangeArrowheads="1"/>
          </p:cNvSpPr>
          <p:nvPr/>
        </p:nvSpPr>
        <p:spPr bwMode="auto">
          <a:xfrm>
            <a:off x="1371600" y="1905000"/>
            <a:ext cx="3316605" cy="332105"/>
          </a:xfrm>
          <a:prstGeom prst="rect">
            <a:avLst/>
          </a:prstGeom>
          <a:noFill/>
          <a:ln w="9525">
            <a:noFill/>
            <a:miter lim="800000"/>
          </a:ln>
        </p:spPr>
        <p:txBody>
          <a:bodyPr wrap="square" lIns="0" tIns="0" rIns="0" bIns="0">
            <a:spAutoFit/>
          </a:bodyPr>
          <a:lstStyle/>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经验公式的一般形式：</a:t>
            </a:r>
            <a:endParaRPr kumimoji="0" lang="en-US" altLang="zh-CN"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6632" name="Rectangle 5"/>
          <p:cNvSpPr/>
          <p:nvPr/>
        </p:nvSpPr>
        <p:spPr>
          <a:xfrm>
            <a:off x="2616200" y="2779713"/>
            <a:ext cx="3857625" cy="33210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Font typeface="Arial" panose="020B0604020202020204" pitchFamily="34" charset="0"/>
              <a:buNone/>
            </a:pPr>
            <a:r>
              <a:rPr lang="zh-CN" altLang="en-US" b="1" dirty="0">
                <a:solidFill>
                  <a:schemeClr val="accent1"/>
                </a:solidFill>
                <a:ea typeface="MS PGothic" panose="020B0600070205080204" pitchFamily="34" charset="-128"/>
              </a:rPr>
              <a:t>工作量 </a:t>
            </a:r>
            <a:r>
              <a:rPr lang="en-US" altLang="zh-CN" b="1" dirty="0">
                <a:solidFill>
                  <a:schemeClr val="accent1"/>
                </a:solidFill>
                <a:ea typeface="MS PGothic" panose="020B0600070205080204" pitchFamily="34" charset="-128"/>
              </a:rPr>
              <a:t>= </a:t>
            </a:r>
            <a:r>
              <a:rPr lang="zh-CN" altLang="en-US" b="1" dirty="0">
                <a:solidFill>
                  <a:schemeClr val="accent1"/>
                </a:solidFill>
                <a:ea typeface="MS PGothic" panose="020B0600070205080204" pitchFamily="34" charset="-128"/>
              </a:rPr>
              <a:t>校正系数   *   规模</a:t>
            </a:r>
            <a:endParaRPr lang="zh-CN" altLang="en-US" b="1" dirty="0">
              <a:solidFill>
                <a:schemeClr val="accent1"/>
              </a:solidFill>
              <a:ea typeface="MS PGothic" panose="020B0600070205080204" pitchFamily="34" charset="-128"/>
            </a:endParaRPr>
          </a:p>
        </p:txBody>
      </p:sp>
      <p:sp>
        <p:nvSpPr>
          <p:cNvPr id="26633" name="Rectangle 6"/>
          <p:cNvSpPr/>
          <p:nvPr/>
        </p:nvSpPr>
        <p:spPr>
          <a:xfrm>
            <a:off x="6359208" y="2649855"/>
            <a:ext cx="358775" cy="19526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Font typeface="Arial" panose="020B0604020202020204" pitchFamily="34" charset="0"/>
              <a:buNone/>
            </a:pPr>
            <a:r>
              <a:rPr lang="zh-CN" altLang="en-US" sz="1400" b="1" dirty="0">
                <a:solidFill>
                  <a:schemeClr val="accent1"/>
                </a:solidFill>
                <a:ea typeface="MS PGothic" panose="020B0600070205080204" pitchFamily="34" charset="-128"/>
              </a:rPr>
              <a:t>指数</a:t>
            </a:r>
            <a:endParaRPr lang="en-US" altLang="zh-CN" sz="1400" b="1" dirty="0">
              <a:solidFill>
                <a:schemeClr val="accent1"/>
              </a:solidFill>
              <a:ea typeface="MS PGothic" panose="020B0600070205080204" pitchFamily="34" charset="-128"/>
            </a:endParaRPr>
          </a:p>
        </p:txBody>
      </p:sp>
      <p:sp>
        <p:nvSpPr>
          <p:cNvPr id="26634" name="Line 7"/>
          <p:cNvSpPr/>
          <p:nvPr/>
        </p:nvSpPr>
        <p:spPr>
          <a:xfrm flipH="1">
            <a:off x="2489200" y="3074988"/>
            <a:ext cx="315913" cy="982662"/>
          </a:xfrm>
          <a:prstGeom prst="line">
            <a:avLst/>
          </a:prstGeom>
          <a:ln w="17463" cap="flat" cmpd="sng">
            <a:solidFill>
              <a:srgbClr val="000000"/>
            </a:solidFill>
            <a:prstDash val="solid"/>
            <a:headEnd type="none" w="med" len="med"/>
            <a:tailEnd type="none" w="med" len="med"/>
          </a:ln>
        </p:spPr>
      </p:sp>
      <p:sp>
        <p:nvSpPr>
          <p:cNvPr id="26635" name="Line 8"/>
          <p:cNvSpPr/>
          <p:nvPr/>
        </p:nvSpPr>
        <p:spPr>
          <a:xfrm flipH="1">
            <a:off x="4111625" y="3075305"/>
            <a:ext cx="9525" cy="1946275"/>
          </a:xfrm>
          <a:prstGeom prst="line">
            <a:avLst/>
          </a:prstGeom>
          <a:ln w="17463" cap="flat" cmpd="sng">
            <a:solidFill>
              <a:srgbClr val="000000"/>
            </a:solidFill>
            <a:prstDash val="solid"/>
            <a:headEnd type="none" w="med" len="med"/>
            <a:tailEnd type="none" w="med" len="med"/>
          </a:ln>
        </p:spPr>
      </p:sp>
      <p:sp>
        <p:nvSpPr>
          <p:cNvPr id="26636" name="Line 9"/>
          <p:cNvSpPr/>
          <p:nvPr/>
        </p:nvSpPr>
        <p:spPr>
          <a:xfrm flipH="1">
            <a:off x="5568950" y="3111500"/>
            <a:ext cx="320040" cy="1657350"/>
          </a:xfrm>
          <a:prstGeom prst="line">
            <a:avLst/>
          </a:prstGeom>
          <a:ln w="17463" cap="flat" cmpd="sng">
            <a:solidFill>
              <a:srgbClr val="000000"/>
            </a:solidFill>
            <a:prstDash val="solid"/>
            <a:headEnd type="none" w="med" len="med"/>
            <a:tailEnd type="none" w="med" len="med"/>
          </a:ln>
        </p:spPr>
      </p:sp>
      <p:sp>
        <p:nvSpPr>
          <p:cNvPr id="26637" name="Line 10"/>
          <p:cNvSpPr/>
          <p:nvPr/>
        </p:nvSpPr>
        <p:spPr>
          <a:xfrm>
            <a:off x="6619240" y="2804160"/>
            <a:ext cx="254635" cy="1463040"/>
          </a:xfrm>
          <a:prstGeom prst="line">
            <a:avLst/>
          </a:prstGeom>
          <a:ln w="17463" cap="flat" cmpd="sng">
            <a:solidFill>
              <a:srgbClr val="000000"/>
            </a:solidFill>
            <a:prstDash val="solid"/>
            <a:headEnd type="none" w="med" len="med"/>
            <a:tailEnd type="none" w="med" len="med"/>
          </a:ln>
        </p:spPr>
      </p:sp>
      <p:sp>
        <p:nvSpPr>
          <p:cNvPr id="26638" name="Rectangle 11"/>
          <p:cNvSpPr/>
          <p:nvPr/>
        </p:nvSpPr>
        <p:spPr>
          <a:xfrm>
            <a:off x="1204595" y="4093845"/>
            <a:ext cx="1673225" cy="83026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lnSpc>
                <a:spcPct val="90000"/>
              </a:lnSpc>
              <a:spcBef>
                <a:spcPct val="0"/>
              </a:spcBef>
              <a:buClrTx/>
              <a:buSzTx/>
              <a:buFont typeface="Arial" panose="020B0604020202020204" pitchFamily="34" charset="0"/>
              <a:buNone/>
            </a:pPr>
            <a:r>
              <a:rPr lang="en-US" altLang="en-US" sz="2000" dirty="0">
                <a:latin typeface="宋体" panose="02010600030101010101" pitchFamily="2" charset="-122"/>
                <a:ea typeface="宋体" panose="02010600030101010101" pitchFamily="2" charset="-122"/>
              </a:rPr>
              <a:t>得到的一般是所需的工作量，以</a:t>
            </a:r>
            <a:r>
              <a:rPr lang="en-US" altLang="en-US" sz="2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人月</a:t>
            </a:r>
            <a:r>
              <a:rPr lang="en-US" altLang="en-US" sz="2000" dirty="0">
                <a:latin typeface="宋体" panose="02010600030101010101" pitchFamily="2" charset="-122"/>
                <a:ea typeface="宋体" panose="02010600030101010101" pitchFamily="2" charset="-122"/>
              </a:rPr>
              <a:t>为单位</a:t>
            </a:r>
            <a:endParaRPr lang="en-US" altLang="zh-CN" sz="2000" dirty="0">
              <a:latin typeface="宋体" panose="02010600030101010101" pitchFamily="2" charset="-122"/>
              <a:ea typeface="宋体" panose="02010600030101010101" pitchFamily="2" charset="-122"/>
            </a:endParaRPr>
          </a:p>
        </p:txBody>
      </p:sp>
      <p:sp>
        <p:nvSpPr>
          <p:cNvPr id="192526" name="Rectangle 14"/>
          <p:cNvSpPr>
            <a:spLocks noChangeArrowheads="1"/>
          </p:cNvSpPr>
          <p:nvPr/>
        </p:nvSpPr>
        <p:spPr bwMode="auto">
          <a:xfrm>
            <a:off x="2982595" y="5073650"/>
            <a:ext cx="1752600" cy="1108075"/>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是一个常数，或者是基于项目复杂度导出的一个值</a:t>
            </a:r>
            <a:endParaRPr kumimoji="0" lang="en-US" altLang="zh-CN" sz="20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6640" name="Rectangle 17"/>
          <p:cNvSpPr/>
          <p:nvPr/>
        </p:nvSpPr>
        <p:spPr>
          <a:xfrm>
            <a:off x="5108575" y="4924425"/>
            <a:ext cx="1444625" cy="83026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lnSpc>
                <a:spcPct val="90000"/>
              </a:lnSpc>
              <a:spcBef>
                <a:spcPct val="0"/>
              </a:spcBef>
              <a:buClrTx/>
              <a:buSzTx/>
              <a:buFont typeface="Arial" panose="020B0604020202020204" pitchFamily="34" charset="0"/>
              <a:buNone/>
            </a:pPr>
            <a:r>
              <a:rPr lang="en-US" altLang="en-US" sz="2000" dirty="0">
                <a:latin typeface="宋体" panose="02010600030101010101" pitchFamily="2" charset="-122"/>
                <a:ea typeface="宋体" panose="02010600030101010101" pitchFamily="2" charset="-122"/>
              </a:rPr>
              <a:t>一般是代码行，也可以是功能点</a:t>
            </a:r>
            <a:endParaRPr lang="en-US" altLang="zh-CN" sz="2000" dirty="0">
              <a:latin typeface="宋体" panose="02010600030101010101" pitchFamily="2" charset="-122"/>
              <a:ea typeface="宋体" panose="02010600030101010101" pitchFamily="2" charset="-122"/>
            </a:endParaRPr>
          </a:p>
        </p:txBody>
      </p:sp>
      <p:sp>
        <p:nvSpPr>
          <p:cNvPr id="192532" name="Rectangle 20"/>
          <p:cNvSpPr>
            <a:spLocks noChangeArrowheads="1"/>
          </p:cNvSpPr>
          <p:nvPr/>
        </p:nvSpPr>
        <p:spPr bwMode="auto">
          <a:xfrm>
            <a:off x="6746875" y="4340225"/>
            <a:ext cx="796925" cy="554038"/>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由经验得到</a:t>
            </a:r>
            <a:endParaRPr kumimoji="0" lang="en-US" altLang="zh-CN" sz="20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p:txBody>
          <a:bodyPr vert="horz" wrap="square" lIns="91440" tIns="45720" rIns="91440" bIns="45720" anchor="ctr"/>
          <a:p>
            <a:pPr eaLnBrk="1" hangingPunct="1"/>
            <a:r>
              <a:rPr lang="zh-CN" altLang="en-US" sz="3200" b="1" dirty="0">
                <a:solidFill>
                  <a:srgbClr val="FF0000"/>
                </a:solidFill>
                <a:latin typeface="Times New Roman" panose="02020603050405020304" pitchFamily="18" charset="0"/>
              </a:rPr>
              <a:t>经验估算模型</a:t>
            </a:r>
            <a:r>
              <a:rPr lang="zh-CN" altLang="en-US" sz="3200" b="1" dirty="0">
                <a:latin typeface="Times New Roman" panose="02020603050405020304" pitchFamily="18" charset="0"/>
              </a:rPr>
              <a:t>之一：</a:t>
            </a:r>
            <a:r>
              <a:rPr lang="en-US" altLang="zh-CN" sz="3200" b="1" dirty="0">
                <a:latin typeface="Times New Roman" panose="02020603050405020304" pitchFamily="18" charset="0"/>
              </a:rPr>
              <a:t>CoCoMo</a:t>
            </a:r>
            <a:r>
              <a:rPr lang="zh-CN" altLang="en-US" sz="3200" b="1" dirty="0">
                <a:latin typeface="Times New Roman" panose="02020603050405020304" pitchFamily="18" charset="0"/>
              </a:rPr>
              <a:t>模型</a:t>
            </a:r>
            <a:endParaRPr lang="zh-CN" altLang="en-US" sz="3200" b="1" dirty="0">
              <a:latin typeface="Times New Roman" panose="02020603050405020304" pitchFamily="18" charset="0"/>
            </a:endParaRPr>
          </a:p>
        </p:txBody>
      </p:sp>
      <p:sp>
        <p:nvSpPr>
          <p:cNvPr id="55298" name="Rectangle 3"/>
          <p:cNvSpPr>
            <a:spLocks noGrp="1"/>
          </p:cNvSpPr>
          <p:nvPr>
            <p:ph idx="1"/>
          </p:nvPr>
        </p:nvSpPr>
        <p:spPr>
          <a:xfrm>
            <a:off x="571500" y="1542733"/>
            <a:ext cx="8135938" cy="4608512"/>
          </a:xfrm>
        </p:spPr>
        <p:txBody>
          <a:bodyPr vert="horz" wrap="square" lIns="91440" tIns="45720" rIns="91440" bIns="45720" anchor="t"/>
          <a:p>
            <a:pPr algn="just" eaLnBrk="1" hangingPunct="1"/>
            <a:r>
              <a:rPr lang="zh-CN" altLang="en-US" sz="2000" b="1" dirty="0">
                <a:latin typeface="Times New Roman" panose="02020603050405020304" pitchFamily="18" charset="0"/>
              </a:rPr>
              <a:t>计算机软件的</a:t>
            </a:r>
            <a:r>
              <a:rPr lang="zh-CN" altLang="en-US" sz="2000" b="1" dirty="0">
                <a:solidFill>
                  <a:srgbClr val="FF0000"/>
                </a:solidFill>
                <a:latin typeface="Times New Roman" panose="02020603050405020304" pitchFamily="18" charset="0"/>
              </a:rPr>
              <a:t>估算模型</a:t>
            </a:r>
            <a:r>
              <a:rPr lang="zh-CN" altLang="en-US" sz="2000" b="1" dirty="0">
                <a:latin typeface="Times New Roman" panose="02020603050405020304" pitchFamily="18" charset="0"/>
              </a:rPr>
              <a:t>是根据以前完成项目的实际数据导出的，用于软件项目的计划阶段。</a:t>
            </a:r>
            <a:endParaRPr lang="zh-CN" altLang="en-US" sz="2000" b="1" dirty="0">
              <a:latin typeface="Times New Roman" panose="02020603050405020304" pitchFamily="18" charset="0"/>
            </a:endParaRPr>
          </a:p>
          <a:p>
            <a:pPr algn="just" eaLnBrk="1" hangingPunct="1"/>
            <a:r>
              <a:rPr lang="zh-CN" altLang="en-US" sz="2000" b="1" dirty="0">
                <a:latin typeface="Times New Roman" panose="02020603050405020304" pitchFamily="18" charset="0"/>
              </a:rPr>
              <a:t>模型是根据</a:t>
            </a:r>
            <a:r>
              <a:rPr lang="zh-CN" altLang="en-US" sz="2000" b="1" dirty="0"/>
              <a:t>“</a:t>
            </a:r>
            <a:r>
              <a:rPr lang="zh-CN" altLang="en-US" sz="2000" b="1" dirty="0">
                <a:latin typeface="Times New Roman" panose="02020603050405020304" pitchFamily="18" charset="0"/>
              </a:rPr>
              <a:t>从前的</a:t>
            </a:r>
            <a:r>
              <a:rPr lang="zh-CN" altLang="en-US" sz="2000" b="1" dirty="0"/>
              <a:t>”</a:t>
            </a:r>
            <a:r>
              <a:rPr lang="zh-CN" altLang="en-US" sz="2000" b="1" dirty="0">
                <a:latin typeface="Times New Roman" panose="02020603050405020304" pitchFamily="18" charset="0"/>
              </a:rPr>
              <a:t>，</a:t>
            </a:r>
            <a:r>
              <a:rPr lang="zh-CN" altLang="en-US" sz="2000" b="1" dirty="0"/>
              <a:t>“</a:t>
            </a:r>
            <a:r>
              <a:rPr lang="zh-CN" altLang="en-US" sz="2000" b="1" dirty="0">
                <a:latin typeface="Times New Roman" panose="02020603050405020304" pitchFamily="18" charset="0"/>
              </a:rPr>
              <a:t>局部的</a:t>
            </a:r>
            <a:r>
              <a:rPr lang="zh-CN" altLang="en-US" sz="2000" b="1" dirty="0"/>
              <a:t>”</a:t>
            </a:r>
            <a:r>
              <a:rPr lang="zh-CN" altLang="en-US" sz="2000" b="1" dirty="0">
                <a:latin typeface="Times New Roman" panose="02020603050405020304" pitchFamily="18" charset="0"/>
              </a:rPr>
              <a:t>数据得出的，估算模型不可能完全适用于当前所有的软件项目和全部开发环境。这些模型的计算结果仅供参考。</a:t>
            </a:r>
            <a:endParaRPr lang="zh-CN" altLang="en-US" sz="2000" b="1" dirty="0">
              <a:latin typeface="Times New Roman" panose="02020603050405020304" pitchFamily="18" charset="0"/>
            </a:endParaRPr>
          </a:p>
          <a:p>
            <a:pPr algn="just" eaLnBrk="1" hangingPunct="1"/>
            <a:r>
              <a:rPr lang="zh-CN" altLang="en-US" sz="2000" b="1" dirty="0">
                <a:latin typeface="Times New Roman" panose="02020603050405020304" pitchFamily="18" charset="0"/>
              </a:rPr>
              <a:t>两个常用的估算模型</a:t>
            </a:r>
            <a:endParaRPr lang="zh-CN" altLang="en-US" sz="2000" b="1" dirty="0">
              <a:latin typeface="Times New Roman" panose="02020603050405020304" pitchFamily="18" charset="0"/>
            </a:endParaRPr>
          </a:p>
          <a:p>
            <a:pPr algn="just" eaLnBrk="1" hangingPunct="1">
              <a:buNone/>
            </a:pPr>
            <a:r>
              <a:rPr lang="zh-CN" altLang="en-US" sz="2000" b="1" dirty="0">
                <a:latin typeface="Times New Roman" panose="02020603050405020304" pitchFamily="18" charset="0"/>
              </a:rPr>
              <a:t>        </a:t>
            </a:r>
            <a:r>
              <a:rPr lang="en-US" altLang="zh-CN" sz="1800" b="1" dirty="0">
                <a:solidFill>
                  <a:srgbClr val="FF0000"/>
                </a:solidFill>
                <a:latin typeface="Times New Roman" panose="02020603050405020304" pitchFamily="18" charset="0"/>
              </a:rPr>
              <a:t>CoCoMo</a:t>
            </a:r>
            <a:r>
              <a:rPr lang="zh-CN" altLang="en-US" sz="1800" b="1" dirty="0">
                <a:solidFill>
                  <a:srgbClr val="FF0000"/>
                </a:solidFill>
                <a:latin typeface="Times New Roman" panose="02020603050405020304" pitchFamily="18" charset="0"/>
              </a:rPr>
              <a:t>模型</a:t>
            </a:r>
            <a:r>
              <a:rPr lang="zh-CN" altLang="en-US" sz="1800" b="1" dirty="0">
                <a:latin typeface="Times New Roman" panose="02020603050405020304" pitchFamily="18" charset="0"/>
              </a:rPr>
              <a:t>：</a:t>
            </a:r>
            <a:r>
              <a:rPr lang="zh-CN" altLang="en-US" sz="1800" b="1" dirty="0">
                <a:latin typeface="Times New Roman" panose="02020603050405020304" pitchFamily="18" charset="0"/>
                <a:sym typeface="+mn-ea"/>
              </a:rPr>
              <a:t>构造性成本模型(</a:t>
            </a:r>
            <a:r>
              <a:rPr lang="en-US" altLang="zh-CN" sz="1800" b="1" dirty="0">
                <a:latin typeface="Times New Roman" panose="02020603050405020304" pitchFamily="18" charset="0"/>
                <a:sym typeface="+mn-ea"/>
              </a:rPr>
              <a:t>Constructive  Cost Model)</a:t>
            </a:r>
            <a:endParaRPr lang="en-US" altLang="zh-CN" sz="1800" b="1" dirty="0">
              <a:latin typeface="Times New Roman" panose="02020603050405020304" pitchFamily="18" charset="0"/>
              <a:sym typeface="+mn-ea"/>
            </a:endParaRPr>
          </a:p>
          <a:p>
            <a:pPr algn="just" eaLnBrk="1" hangingPunct="1">
              <a:buNone/>
            </a:pPr>
            <a:r>
              <a:rPr lang="zh-CN" altLang="en-US" sz="1800" b="1" dirty="0">
                <a:latin typeface="Times New Roman" panose="02020603050405020304" pitchFamily="18" charset="0"/>
              </a:rPr>
              <a:t>         </a:t>
            </a:r>
            <a:r>
              <a:rPr lang="en-US" altLang="zh-CN" sz="1800" b="1" dirty="0">
                <a:solidFill>
                  <a:srgbClr val="FF0000"/>
                </a:solidFill>
                <a:latin typeface="Times New Roman" panose="02020603050405020304" pitchFamily="18" charset="0"/>
              </a:rPr>
              <a:t>Putnam</a:t>
            </a:r>
            <a:r>
              <a:rPr lang="zh-CN" altLang="en-US" sz="1800" b="1" dirty="0">
                <a:solidFill>
                  <a:srgbClr val="FF0000"/>
                </a:solidFill>
                <a:latin typeface="Times New Roman" panose="02020603050405020304" pitchFamily="18" charset="0"/>
              </a:rPr>
              <a:t>模型</a:t>
            </a:r>
            <a:r>
              <a:rPr lang="zh-CN" altLang="en-US" sz="1800" b="1" dirty="0">
                <a:latin typeface="Times New Roman" panose="02020603050405020304" pitchFamily="18" charset="0"/>
              </a:rPr>
              <a:t>：</a:t>
            </a:r>
            <a:r>
              <a:rPr lang="zh-CN" altLang="en-US" sz="1800" b="1" dirty="0">
                <a:latin typeface="宋体" panose="02010600030101010101" pitchFamily="2" charset="-122"/>
                <a:sym typeface="+mn-ea"/>
              </a:rPr>
              <a:t>大型软件项目工作量</a:t>
            </a:r>
            <a:r>
              <a:rPr lang="zh-CN" altLang="en-US" sz="1800" b="1" dirty="0">
                <a:latin typeface="Times New Roman" panose="02020603050405020304" pitchFamily="18" charset="0"/>
                <a:sym typeface="+mn-ea"/>
              </a:rPr>
              <a:t>(</a:t>
            </a:r>
            <a:r>
              <a:rPr lang="zh-CN" altLang="en-US" sz="1800" b="1" dirty="0">
                <a:latin typeface="宋体" panose="02010600030101010101" pitchFamily="2" charset="-122"/>
                <a:sym typeface="+mn-ea"/>
              </a:rPr>
              <a:t>一般在</a:t>
            </a:r>
            <a:r>
              <a:rPr lang="zh-CN" altLang="en-US" sz="1800" b="1" dirty="0">
                <a:latin typeface="Times New Roman" panose="02020603050405020304" pitchFamily="18" charset="0"/>
                <a:sym typeface="+mn-ea"/>
              </a:rPr>
              <a:t>30</a:t>
            </a:r>
            <a:r>
              <a:rPr lang="zh-CN" altLang="en-US" sz="1800" b="1" dirty="0">
                <a:latin typeface="宋体" panose="02010600030101010101" pitchFamily="2" charset="-122"/>
                <a:sym typeface="+mn-ea"/>
              </a:rPr>
              <a:t>人年以上</a:t>
            </a:r>
            <a:r>
              <a:rPr lang="zh-CN" altLang="en-US" sz="1800" b="1" dirty="0">
                <a:latin typeface="Times New Roman" panose="02020603050405020304" pitchFamily="18" charset="0"/>
                <a:sym typeface="+mn-ea"/>
              </a:rPr>
              <a:t>)</a:t>
            </a:r>
            <a:r>
              <a:rPr lang="zh-CN" altLang="en-US" sz="1800" b="1" dirty="0">
                <a:latin typeface="宋体" panose="02010600030101010101" pitchFamily="2" charset="-122"/>
                <a:sym typeface="+mn-ea"/>
              </a:rPr>
              <a:t>估算模型</a:t>
            </a:r>
            <a:endParaRPr lang="zh-CN" altLang="en-US" sz="1800" b="1"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a:xfrm>
            <a:off x="457200" y="457200"/>
            <a:ext cx="6275388" cy="955675"/>
          </a:xfrm>
        </p:spPr>
        <p:txBody>
          <a:bodyPr vert="horz" wrap="square" lIns="91440" tIns="45720" rIns="91440" bIns="45720" anchor="ctr"/>
          <a:p>
            <a:pPr eaLnBrk="1" hangingPunct="1"/>
            <a:r>
              <a:rPr lang="zh-CN" altLang="en-US" sz="3600" dirty="0">
                <a:latin typeface="Times New Roman" panose="02020603050405020304" pitchFamily="18" charset="0"/>
              </a:rPr>
              <a:t>  </a:t>
            </a:r>
            <a:r>
              <a:rPr lang="en-US" altLang="zh-CN" sz="3200" b="1" dirty="0">
                <a:latin typeface="Times New Roman" panose="02020603050405020304" pitchFamily="18" charset="0"/>
              </a:rPr>
              <a:t>CoCoMo</a:t>
            </a:r>
            <a:r>
              <a:rPr lang="zh-CN" altLang="en-US" sz="3200" b="1" dirty="0">
                <a:latin typeface="Times New Roman" panose="02020603050405020304" pitchFamily="18" charset="0"/>
              </a:rPr>
              <a:t>模型</a:t>
            </a:r>
            <a:endParaRPr lang="zh-CN" altLang="en-US" sz="3200" b="1" dirty="0">
              <a:latin typeface="Times New Roman" panose="02020603050405020304" pitchFamily="18" charset="0"/>
            </a:endParaRPr>
          </a:p>
        </p:txBody>
      </p:sp>
      <p:sp>
        <p:nvSpPr>
          <p:cNvPr id="56322" name="Rectangle 3"/>
          <p:cNvSpPr>
            <a:spLocks noGrp="1"/>
          </p:cNvSpPr>
          <p:nvPr>
            <p:ph idx="1"/>
          </p:nvPr>
        </p:nvSpPr>
        <p:spPr>
          <a:xfrm>
            <a:off x="399098" y="1484313"/>
            <a:ext cx="8280400" cy="4679950"/>
          </a:xfrm>
          <a:noFill/>
          <a:ln>
            <a:noFill/>
          </a:ln>
        </p:spPr>
        <p:txBody>
          <a:bodyPr vert="horz" wrap="square" lIns="91440" tIns="45720" rIns="91440" bIns="45720" numCol="1" rtlCol="0" anchor="t" anchorCtr="0" compatLnSpc="1">
            <a:normAutofit/>
          </a:bodyPr>
          <a:p>
            <a:pPr lvl="0" algn="just">
              <a:buClrTx/>
              <a:buSzTx/>
            </a:pPr>
            <a:r>
              <a:rPr lang="zh-CN" altLang="en-US" sz="2000" b="1" dirty="0">
                <a:latin typeface="Times New Roman" panose="02020603050405020304" pitchFamily="18" charset="0"/>
                <a:sym typeface="+mn-ea"/>
              </a:rPr>
              <a:t>1981年</a:t>
            </a:r>
            <a:r>
              <a:rPr lang="zh-CN" altLang="en-US" sz="2000" b="1" dirty="0">
                <a:latin typeface="Times New Roman" panose="02020603050405020304" pitchFamily="18" charset="0"/>
                <a:sym typeface="+mn-ea"/>
              </a:rPr>
              <a:t>Boehm</a:t>
            </a:r>
            <a:r>
              <a:rPr lang="zh-CN" altLang="en-US" sz="2000" b="1" dirty="0">
                <a:latin typeface="Times New Roman" panose="02020603050405020304" pitchFamily="18" charset="0"/>
                <a:sym typeface="+mn-ea"/>
              </a:rPr>
              <a:t>提出</a:t>
            </a:r>
            <a:r>
              <a:rPr lang="zh-CN" altLang="en-US" sz="2000" b="1" dirty="0">
                <a:latin typeface="Times New Roman" panose="02020603050405020304" pitchFamily="18" charset="0"/>
                <a:sym typeface="+mn-ea"/>
              </a:rPr>
              <a:t>，</a:t>
            </a:r>
            <a:r>
              <a:rPr lang="zh-CN" altLang="en-US" sz="2000" b="1" dirty="0">
                <a:latin typeface="Times New Roman" panose="02020603050405020304" pitchFamily="18" charset="0"/>
                <a:sym typeface="+mn-ea"/>
              </a:rPr>
              <a:t>是在静态、单变量模型的基础上构造出来的。</a:t>
            </a:r>
            <a:endParaRPr lang="zh-CN" altLang="en-US" sz="2000" b="1" dirty="0">
              <a:latin typeface="Times New Roman" panose="02020603050405020304" pitchFamily="18" charset="0"/>
              <a:sym typeface="+mn-ea"/>
            </a:endParaRPr>
          </a:p>
          <a:p>
            <a:pPr lvl="0" algn="just">
              <a:buClrTx/>
              <a:buSzTx/>
            </a:pPr>
            <a:r>
              <a:rPr lang="zh-CN" altLang="en-US" sz="2000" b="1" dirty="0">
                <a:latin typeface="Times New Roman" panose="02020603050405020304" pitchFamily="18" charset="0"/>
                <a:sym typeface="+mn-ea"/>
              </a:rPr>
              <a:t> </a:t>
            </a:r>
            <a:r>
              <a:rPr lang="zh-CN" altLang="en-US" sz="2000" b="1" dirty="0">
                <a:latin typeface="Times New Roman" panose="02020603050405020304" pitchFamily="18" charset="0"/>
                <a:sym typeface="+mn-ea"/>
              </a:rPr>
              <a:t>CoCoMo</a:t>
            </a:r>
            <a:r>
              <a:rPr lang="zh-CN" altLang="en-US" sz="2000" b="1" dirty="0">
                <a:latin typeface="Times New Roman" panose="02020603050405020304" pitchFamily="18" charset="0"/>
                <a:sym typeface="+mn-ea"/>
              </a:rPr>
              <a:t>模型分为</a:t>
            </a:r>
            <a:r>
              <a:rPr lang="zh-CN" altLang="en-US" sz="2000" b="1" dirty="0">
                <a:solidFill>
                  <a:srgbClr val="FF0000"/>
                </a:solidFill>
                <a:latin typeface="Times New Roman" panose="02020603050405020304" pitchFamily="18" charset="0"/>
                <a:sym typeface="+mn-ea"/>
              </a:rPr>
              <a:t>基本</a:t>
            </a:r>
            <a:r>
              <a:rPr lang="zh-CN" altLang="en-US" sz="2000" b="1" dirty="0">
                <a:latin typeface="Times New Roman" panose="02020603050405020304" pitchFamily="18" charset="0"/>
                <a:sym typeface="+mn-ea"/>
              </a:rPr>
              <a:t>、</a:t>
            </a:r>
            <a:r>
              <a:rPr lang="zh-CN" altLang="en-US" sz="2000" b="1" dirty="0">
                <a:solidFill>
                  <a:srgbClr val="FF0000"/>
                </a:solidFill>
                <a:latin typeface="Times New Roman" panose="02020603050405020304" pitchFamily="18" charset="0"/>
                <a:sym typeface="+mn-ea"/>
              </a:rPr>
              <a:t>中间</a:t>
            </a:r>
            <a:r>
              <a:rPr lang="zh-CN" altLang="en-US" sz="2000" b="1" dirty="0">
                <a:latin typeface="Times New Roman" panose="02020603050405020304" pitchFamily="18" charset="0"/>
                <a:sym typeface="+mn-ea"/>
              </a:rPr>
              <a:t>、</a:t>
            </a:r>
            <a:r>
              <a:rPr lang="zh-CN" altLang="en-US" sz="2000" b="1" dirty="0">
                <a:solidFill>
                  <a:srgbClr val="FF0000"/>
                </a:solidFill>
                <a:latin typeface="Times New Roman" panose="02020603050405020304" pitchFamily="18" charset="0"/>
                <a:sym typeface="+mn-ea"/>
              </a:rPr>
              <a:t>详细</a:t>
            </a:r>
            <a:r>
              <a:rPr lang="zh-CN" altLang="en-US" sz="2000" b="1" dirty="0">
                <a:latin typeface="Times New Roman" panose="02020603050405020304" pitchFamily="18" charset="0"/>
                <a:sym typeface="+mn-ea"/>
              </a:rPr>
              <a:t>三个层次，分别用于软件开发的三个不同阶段。</a:t>
            </a:r>
            <a:endParaRPr lang="zh-CN" altLang="en-US" sz="2000" b="1" dirty="0">
              <a:latin typeface="Times New Roman" panose="02020603050405020304" pitchFamily="18" charset="0"/>
              <a:sym typeface="+mn-ea"/>
            </a:endParaRPr>
          </a:p>
          <a:p>
            <a:pPr lvl="1" algn="just">
              <a:buClrTx/>
              <a:buSzTx/>
            </a:pPr>
            <a:r>
              <a:rPr lang="zh-CN" altLang="en-US" sz="1800" b="1" dirty="0">
                <a:solidFill>
                  <a:srgbClr val="FF0000"/>
                </a:solidFill>
                <a:latin typeface="Times New Roman" panose="02020603050405020304" pitchFamily="18" charset="0"/>
                <a:sym typeface="+mn-ea"/>
              </a:rPr>
              <a:t>基本</a:t>
            </a:r>
            <a:r>
              <a:rPr lang="zh-CN" altLang="en-US" sz="1800" b="1" dirty="0">
                <a:solidFill>
                  <a:srgbClr val="FF0000"/>
                </a:solidFill>
                <a:latin typeface="Times New Roman" panose="02020603050405020304" pitchFamily="18" charset="0"/>
                <a:sym typeface="+mn-ea"/>
              </a:rPr>
              <a:t>CoCoMo</a:t>
            </a:r>
            <a:r>
              <a:rPr lang="zh-CN" altLang="en-US" sz="1800" b="1" dirty="0">
                <a:solidFill>
                  <a:srgbClr val="FF0000"/>
                </a:solidFill>
                <a:latin typeface="Times New Roman" panose="02020603050405020304" pitchFamily="18" charset="0"/>
                <a:sym typeface="+mn-ea"/>
              </a:rPr>
              <a:t>模型</a:t>
            </a:r>
            <a:r>
              <a:rPr lang="zh-CN" altLang="en-US" sz="1800" b="1" dirty="0">
                <a:latin typeface="Times New Roman" panose="02020603050405020304" pitchFamily="18" charset="0"/>
                <a:sym typeface="+mn-ea"/>
              </a:rPr>
              <a:t>：</a:t>
            </a:r>
            <a:r>
              <a:rPr lang="zh-CN" altLang="en-US" sz="1800" b="1" dirty="0">
                <a:latin typeface="Times New Roman" panose="02020603050405020304" pitchFamily="18" charset="0"/>
                <a:sym typeface="+mn-ea"/>
              </a:rPr>
              <a:t>用于系统开发的初期，估算整个系统的工作量(包括软件维护)和软件开发所需要的时间。</a:t>
            </a:r>
            <a:endParaRPr lang="zh-CN" altLang="en-US" sz="1800" b="1" dirty="0">
              <a:latin typeface="Times New Roman" panose="02020603050405020304" pitchFamily="18" charset="0"/>
              <a:sym typeface="+mn-ea"/>
            </a:endParaRPr>
          </a:p>
          <a:p>
            <a:pPr lvl="1" algn="just">
              <a:buClrTx/>
              <a:buSzTx/>
            </a:pPr>
            <a:r>
              <a:rPr lang="zh-CN" altLang="en-US" sz="1800" b="1" dirty="0">
                <a:solidFill>
                  <a:srgbClr val="FF0000"/>
                </a:solidFill>
                <a:latin typeface="Times New Roman" panose="02020603050405020304" pitchFamily="18" charset="0"/>
                <a:sym typeface="+mn-ea"/>
              </a:rPr>
              <a:t>中间</a:t>
            </a:r>
            <a:r>
              <a:rPr lang="zh-CN" altLang="en-US" sz="1800" b="1" dirty="0">
                <a:solidFill>
                  <a:srgbClr val="FF0000"/>
                </a:solidFill>
                <a:latin typeface="Times New Roman" panose="02020603050405020304" pitchFamily="18" charset="0"/>
                <a:sym typeface="+mn-ea"/>
              </a:rPr>
              <a:t>CoCoMo</a:t>
            </a:r>
            <a:r>
              <a:rPr lang="zh-CN" altLang="en-US" sz="1800" b="1" dirty="0">
                <a:solidFill>
                  <a:srgbClr val="FF0000"/>
                </a:solidFill>
                <a:latin typeface="Times New Roman" panose="02020603050405020304" pitchFamily="18" charset="0"/>
                <a:sym typeface="+mn-ea"/>
              </a:rPr>
              <a:t>模型</a:t>
            </a:r>
            <a:r>
              <a:rPr lang="zh-CN" altLang="en-US" sz="1800" b="1" dirty="0">
                <a:latin typeface="Times New Roman" panose="02020603050405020304" pitchFamily="18" charset="0"/>
                <a:sym typeface="+mn-ea"/>
              </a:rPr>
              <a:t>：</a:t>
            </a:r>
            <a:r>
              <a:rPr lang="zh-CN" altLang="en-US" sz="1800" b="1" dirty="0">
                <a:latin typeface="Times New Roman" panose="02020603050405020304" pitchFamily="18" charset="0"/>
                <a:sym typeface="+mn-ea"/>
              </a:rPr>
              <a:t>用于估算各个子系统的工作量和开发时间。</a:t>
            </a:r>
            <a:r>
              <a:rPr lang="zh-CN" altLang="en-US" sz="1800" b="1" dirty="0">
                <a:latin typeface="Times New Roman" panose="02020603050405020304" pitchFamily="18" charset="0"/>
                <a:sym typeface="+mn-ea"/>
              </a:rPr>
              <a:t>    </a:t>
            </a:r>
            <a:endParaRPr lang="zh-CN" altLang="en-US" sz="1800" b="1" dirty="0">
              <a:latin typeface="Times New Roman" panose="02020603050405020304" pitchFamily="18" charset="0"/>
              <a:sym typeface="+mn-ea"/>
            </a:endParaRPr>
          </a:p>
          <a:p>
            <a:pPr lvl="1" algn="just">
              <a:buClrTx/>
              <a:buSzTx/>
            </a:pPr>
            <a:r>
              <a:rPr lang="zh-CN" altLang="en-US" sz="1800" b="1" dirty="0">
                <a:solidFill>
                  <a:srgbClr val="FF0000"/>
                </a:solidFill>
                <a:latin typeface="Times New Roman" panose="02020603050405020304" pitchFamily="18" charset="0"/>
                <a:sym typeface="+mn-ea"/>
              </a:rPr>
              <a:t>详细</a:t>
            </a:r>
            <a:r>
              <a:rPr lang="zh-CN" altLang="en-US" sz="1800" b="1" dirty="0">
                <a:solidFill>
                  <a:srgbClr val="FF0000"/>
                </a:solidFill>
                <a:latin typeface="Times New Roman" panose="02020603050405020304" pitchFamily="18" charset="0"/>
                <a:sym typeface="+mn-ea"/>
              </a:rPr>
              <a:t>CoCoMo</a:t>
            </a:r>
            <a:r>
              <a:rPr lang="zh-CN" altLang="en-US" sz="1800" b="1" dirty="0">
                <a:solidFill>
                  <a:srgbClr val="FF0000"/>
                </a:solidFill>
                <a:latin typeface="Times New Roman" panose="02020603050405020304" pitchFamily="18" charset="0"/>
                <a:sym typeface="+mn-ea"/>
              </a:rPr>
              <a:t>模型</a:t>
            </a:r>
            <a:r>
              <a:rPr lang="zh-CN" altLang="en-US" sz="1800" b="1" dirty="0">
                <a:latin typeface="Times New Roman" panose="02020603050405020304" pitchFamily="18" charset="0"/>
                <a:sym typeface="+mn-ea"/>
              </a:rPr>
              <a:t>：</a:t>
            </a:r>
            <a:r>
              <a:rPr lang="zh-CN" altLang="en-US" sz="1800" b="1" dirty="0">
                <a:latin typeface="Times New Roman" panose="02020603050405020304" pitchFamily="18" charset="0"/>
                <a:sym typeface="+mn-ea"/>
              </a:rPr>
              <a:t>用于估算独立的软部件，如子系统内部的各个模块。</a:t>
            </a:r>
            <a:r>
              <a:rPr lang="zh-CN" altLang="en-US" sz="1800" b="1" dirty="0">
                <a:latin typeface="Times New Roman" panose="02020603050405020304" pitchFamily="18" charset="0"/>
                <a:sym typeface="+mn-ea"/>
              </a:rPr>
              <a:t>    </a:t>
            </a:r>
            <a:endParaRPr lang="zh-CN" altLang="en-US" sz="1800" b="1" dirty="0">
              <a:latin typeface="Times New Roman" panose="02020603050405020304" pitchFamily="18"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457200" y="457200"/>
            <a:ext cx="8075613" cy="955675"/>
          </a:xfrm>
        </p:spPr>
        <p:txBody>
          <a:bodyPr vert="horz" wrap="square" lIns="91440" tIns="45720" rIns="91440" bIns="45720" anchor="ctr"/>
          <a:p>
            <a:pPr eaLnBrk="1" hangingPunct="1"/>
            <a:r>
              <a:rPr lang="zh-CN" altLang="en-US" sz="3200" b="1" dirty="0">
                <a:latin typeface="宋体" panose="02010600030101010101" pitchFamily="2" charset="-122"/>
              </a:rPr>
              <a:t>基本</a:t>
            </a:r>
            <a:r>
              <a:rPr lang="en-US" altLang="zh-CN" sz="3200" b="1" dirty="0">
                <a:latin typeface="Times New Roman" panose="02020603050405020304" pitchFamily="18" charset="0"/>
              </a:rPr>
              <a:t>CoCoMo</a:t>
            </a:r>
            <a:r>
              <a:rPr lang="zh-CN" altLang="en-US" sz="3200" b="1" dirty="0">
                <a:latin typeface="宋体" panose="02010600030101010101" pitchFamily="2" charset="-122"/>
              </a:rPr>
              <a:t>模型</a:t>
            </a:r>
            <a:endParaRPr lang="zh-CN" altLang="en-US" sz="3200" b="1" dirty="0">
              <a:latin typeface="宋体" panose="02010600030101010101" pitchFamily="2" charset="-122"/>
            </a:endParaRPr>
          </a:p>
        </p:txBody>
      </p:sp>
      <p:sp>
        <p:nvSpPr>
          <p:cNvPr id="57346" name="Rectangle 3"/>
          <p:cNvSpPr>
            <a:spLocks noGrp="1"/>
          </p:cNvSpPr>
          <p:nvPr>
            <p:ph idx="1"/>
          </p:nvPr>
        </p:nvSpPr>
        <p:spPr>
          <a:xfrm>
            <a:off x="250825" y="1402080"/>
            <a:ext cx="8534400" cy="3271520"/>
          </a:xfrm>
        </p:spPr>
        <p:txBody>
          <a:bodyPr vert="horz" wrap="square" lIns="91440" tIns="45720" rIns="91440" bIns="45720" anchor="t"/>
          <a:p>
            <a:pPr algn="just" eaLnBrk="1" hangingPunct="1">
              <a:lnSpc>
                <a:spcPct val="90000"/>
              </a:lnSpc>
              <a:buNone/>
            </a:pPr>
            <a:r>
              <a:rPr lang="zh-CN" altLang="en-US" sz="1800" b="1" dirty="0">
                <a:latin typeface="宋体" panose="02010600030101010101" pitchFamily="2" charset="-122"/>
              </a:rPr>
              <a:t>静态、单变量模型</a:t>
            </a:r>
            <a:endParaRPr lang="zh-CN" altLang="en-US" sz="1800" b="1" dirty="0">
              <a:latin typeface="宋体" panose="02010600030101010101" pitchFamily="2" charset="-122"/>
            </a:endParaRPr>
          </a:p>
          <a:p>
            <a:pPr algn="just" eaLnBrk="1" hangingPunct="1">
              <a:lnSpc>
                <a:spcPct val="90000"/>
              </a:lnSpc>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E =  aL</a:t>
            </a:r>
            <a:r>
              <a:rPr lang="en-US" altLang="zh-CN" sz="1800" b="1" baseline="30000" dirty="0">
                <a:latin typeface="Times New Roman" panose="02020603050405020304" pitchFamily="18" charset="0"/>
              </a:rPr>
              <a:t>b</a:t>
            </a:r>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algn="just" eaLnBrk="1" hangingPunct="1">
              <a:lnSpc>
                <a:spcPct val="90000"/>
              </a:lnSpc>
              <a:buNone/>
            </a:pPr>
            <a:r>
              <a:rPr lang="en-US" altLang="zh-CN" sz="1800" b="1" dirty="0">
                <a:latin typeface="宋体" panose="02010600030101010101" pitchFamily="2" charset="-122"/>
              </a:rPr>
              <a:t>         D = cE</a:t>
            </a:r>
            <a:r>
              <a:rPr lang="en-US" altLang="zh-CN" sz="1800" b="1" baseline="30000" dirty="0">
                <a:latin typeface="宋体" panose="02010600030101010101" pitchFamily="2" charset="-122"/>
              </a:rPr>
              <a:t>d</a:t>
            </a:r>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其中： </a:t>
            </a:r>
            <a:r>
              <a:rPr lang="en-US" altLang="zh-CN" sz="1800" b="1" dirty="0">
                <a:latin typeface="Times New Roman" panose="02020603050405020304" pitchFamily="18" charset="0"/>
              </a:rPr>
              <a:t>E</a:t>
            </a:r>
            <a:r>
              <a:rPr lang="zh-CN" altLang="en-US" sz="1800" b="1" dirty="0">
                <a:latin typeface="Times New Roman" panose="02020603050405020304" pitchFamily="18" charset="0"/>
              </a:rPr>
              <a:t>：</a:t>
            </a:r>
            <a:r>
              <a:rPr lang="zh-CN" altLang="en-US" sz="1800" b="1" dirty="0">
                <a:latin typeface="宋体" panose="02010600030101010101" pitchFamily="2" charset="-122"/>
              </a:rPr>
              <a:t>表示工作量，单位是人月</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PM)</a:t>
            </a:r>
            <a:r>
              <a:rPr lang="en-US" altLang="zh-CN" sz="1800" b="1" dirty="0">
                <a:latin typeface="宋体" panose="02010600030101010101" pitchFamily="2" charset="-122"/>
              </a:rPr>
              <a:t>。</a:t>
            </a:r>
            <a:endParaRPr lang="en-US" altLang="zh-CN" sz="1800" b="1" dirty="0">
              <a:latin typeface="Times New Roman" panose="02020603050405020304" pitchFamily="18" charset="0"/>
            </a:endParaRPr>
          </a:p>
          <a:p>
            <a:pPr algn="just" eaLnBrk="1" hangingPunct="1">
              <a:lnSpc>
                <a:spcPct val="90000"/>
              </a:lnSpc>
              <a:buNone/>
            </a:pPr>
            <a:r>
              <a:rPr lang="en-US" altLang="zh-CN" sz="1800" b="1" dirty="0">
                <a:latin typeface="Times New Roman" panose="02020603050405020304" pitchFamily="18" charset="0"/>
              </a:rPr>
              <a:t>           D</a:t>
            </a:r>
            <a:r>
              <a:rPr lang="zh-CN" altLang="en-US" sz="1800" b="1" dirty="0">
                <a:latin typeface="Times New Roman" panose="02020603050405020304" pitchFamily="18" charset="0"/>
              </a:rPr>
              <a:t>：</a:t>
            </a:r>
            <a:r>
              <a:rPr lang="zh-CN" altLang="en-US" sz="1800" b="1" dirty="0">
                <a:latin typeface="宋体" panose="02010600030101010101" pitchFamily="2" charset="-122"/>
              </a:rPr>
              <a:t>表示开发时间，单位是月</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M)</a:t>
            </a:r>
            <a:r>
              <a:rPr lang="en-US" altLang="zh-CN" sz="1800" b="1" dirty="0">
                <a:latin typeface="宋体" panose="02010600030101010101" pitchFamily="2" charset="-122"/>
              </a:rPr>
              <a:t>。</a:t>
            </a:r>
            <a:endParaRPr lang="en-US" altLang="zh-CN" sz="1800" b="1" dirty="0">
              <a:latin typeface="Times New Roman" panose="02020603050405020304" pitchFamily="18" charset="0"/>
            </a:endParaRPr>
          </a:p>
          <a:p>
            <a:pPr algn="just" eaLnBrk="1" hangingPunct="1">
              <a:lnSpc>
                <a:spcPct val="90000"/>
              </a:lnSpc>
              <a:buNone/>
            </a:pPr>
            <a:r>
              <a:rPr lang="en-US" altLang="zh-CN" sz="1800" b="1" dirty="0">
                <a:latin typeface="Times New Roman" panose="02020603050405020304" pitchFamily="18" charset="0"/>
              </a:rPr>
              <a:t>           L</a:t>
            </a:r>
            <a:r>
              <a:rPr lang="zh-CN" altLang="en-US" sz="1800" b="1" dirty="0">
                <a:latin typeface="Times New Roman" panose="02020603050405020304" pitchFamily="18" charset="0"/>
              </a:rPr>
              <a:t>：</a:t>
            </a:r>
            <a:r>
              <a:rPr lang="zh-CN" altLang="en-US" sz="1800" b="1" dirty="0">
                <a:latin typeface="宋体" panose="02010600030101010101" pitchFamily="2" charset="-122"/>
              </a:rPr>
              <a:t>是项目的代码行估计值，单位是千行代码</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a,b,c,d</a:t>
            </a:r>
            <a:r>
              <a:rPr lang="zh-CN" altLang="en-US" sz="1800" b="1" dirty="0">
                <a:latin typeface="宋体" panose="02010600030101010101" pitchFamily="2" charset="-122"/>
              </a:rPr>
              <a:t>是常数，取值如表</a:t>
            </a:r>
            <a:r>
              <a:rPr lang="en-US" altLang="zh-CN" sz="1800" b="1" dirty="0">
                <a:latin typeface="Times New Roman" panose="02020603050405020304" pitchFamily="18" charset="0"/>
              </a:rPr>
              <a:t>3.6</a:t>
            </a:r>
            <a:r>
              <a:rPr lang="zh-CN" altLang="en-US" sz="1800" b="1" dirty="0">
                <a:latin typeface="宋体" panose="02010600030101010101" pitchFamily="2" charset="-122"/>
              </a:rPr>
              <a:t>所示。</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   </a:t>
            </a:r>
            <a:r>
              <a:rPr lang="en-US" altLang="zh-CN" sz="1800" b="1" dirty="0">
                <a:latin typeface="Times New Roman" panose="02020603050405020304" pitchFamily="18" charset="0"/>
              </a:rPr>
              <a:t>Boehm</a:t>
            </a:r>
            <a:r>
              <a:rPr lang="zh-CN" altLang="en-US" sz="1800" b="1" dirty="0">
                <a:latin typeface="宋体" panose="02010600030101010101" pitchFamily="2" charset="-122"/>
              </a:rPr>
              <a:t>把软件划分为</a:t>
            </a:r>
            <a:r>
              <a:rPr lang="zh-CN" altLang="en-US" sz="1800" b="1" dirty="0">
                <a:solidFill>
                  <a:srgbClr val="FF0000"/>
                </a:solidFill>
                <a:latin typeface="宋体" panose="02010600030101010101" pitchFamily="2" charset="-122"/>
              </a:rPr>
              <a:t>组织型、半独立型和嵌入型</a:t>
            </a:r>
            <a:r>
              <a:rPr lang="zh-CN" altLang="en-US" sz="1800" b="1" dirty="0">
                <a:latin typeface="宋体" panose="02010600030101010101" pitchFamily="2" charset="-122"/>
              </a:rPr>
              <a:t>三类，允许不同应用领域和复杂程度的软件按照三类软件的适用范围选取相应的参数</a:t>
            </a:r>
            <a:r>
              <a:rPr lang="en-US" altLang="zh-CN" sz="1800" b="1" dirty="0">
                <a:solidFill>
                  <a:srgbClr val="FF0000"/>
                </a:solidFill>
                <a:latin typeface="Times New Roman" panose="02020603050405020304" pitchFamily="18" charset="0"/>
              </a:rPr>
              <a:t>a,b,c,d</a:t>
            </a:r>
            <a:r>
              <a:rPr lang="en-US" altLang="zh-CN" sz="1800" b="1" dirty="0">
                <a:latin typeface="宋体" panose="02010600030101010101" pitchFamily="2" charset="-122"/>
              </a:rPr>
              <a:t>。</a:t>
            </a:r>
            <a:endParaRPr lang="zh-CN" altLang="en-US" sz="1800" b="1" dirty="0">
              <a:solidFill>
                <a:srgbClr val="FA5B22"/>
              </a:solidFill>
              <a:latin typeface="宋体" panose="02010600030101010101" pitchFamily="2" charset="-122"/>
            </a:endParaRPr>
          </a:p>
        </p:txBody>
      </p:sp>
      <p:graphicFrame>
        <p:nvGraphicFramePr>
          <p:cNvPr id="2" name="表格 1"/>
          <p:cNvGraphicFramePr/>
          <p:nvPr>
            <p:custDataLst>
              <p:tags r:id="rId1"/>
            </p:custDataLst>
          </p:nvPr>
        </p:nvGraphicFramePr>
        <p:xfrm>
          <a:off x="887095" y="4673600"/>
          <a:ext cx="7539355" cy="1929765"/>
        </p:xfrm>
        <a:graphic>
          <a:graphicData uri="http://schemas.openxmlformats.org/drawingml/2006/table">
            <a:tbl>
              <a:tblPr firstRow="1" bandRow="1">
                <a:tableStyleId>{5C22544A-7EE6-4342-B048-85BDC9FD1C3A}</a:tableStyleId>
              </a:tblPr>
              <a:tblGrid>
                <a:gridCol w="1256665"/>
                <a:gridCol w="862965"/>
                <a:gridCol w="977900"/>
                <a:gridCol w="920750"/>
                <a:gridCol w="866775"/>
                <a:gridCol w="2654300"/>
              </a:tblGrid>
              <a:tr h="318135">
                <a:tc>
                  <a:txBody>
                    <a:bodyPr/>
                    <a:p>
                      <a:pPr algn="ctr">
                        <a:buNone/>
                      </a:pPr>
                      <a:r>
                        <a:rPr lang="zh-CN" altLang="en-US" sz="1350" dirty="0">
                          <a:latin typeface="宋体" panose="02010600030101010101" pitchFamily="2" charset="-122"/>
                          <a:sym typeface="+mn-ea"/>
                        </a:rPr>
                        <a:t>软件类型</a:t>
                      </a:r>
                      <a:endParaRPr lang="zh-CN" altLang="en-US" sz="1350" b="1" dirty="0">
                        <a:latin typeface="宋体" panose="02010600030101010101" pitchFamily="2" charset="-122"/>
                        <a:sym typeface="+mn-ea"/>
                      </a:endParaRPr>
                    </a:p>
                  </a:txBody>
                  <a:tcPr/>
                </a:tc>
                <a:tc>
                  <a:txBody>
                    <a:bodyPr/>
                    <a:p>
                      <a:pPr algn="ctr">
                        <a:buNone/>
                      </a:pPr>
                      <a:r>
                        <a:rPr lang="en-US" altLang="zh-CN" sz="1350" dirty="0">
                          <a:latin typeface="Times New Roman" panose="02020603050405020304" pitchFamily="18" charset="0"/>
                          <a:sym typeface="+mn-ea"/>
                        </a:rPr>
                        <a:t>a </a:t>
                      </a:r>
                      <a:endParaRPr lang="zh-CN" altLang="en-US" sz="1350" b="1" dirty="0">
                        <a:latin typeface="Times New Roman" panose="02020603050405020304" pitchFamily="18" charset="0"/>
                        <a:sym typeface="+mn-ea"/>
                      </a:endParaRPr>
                    </a:p>
                  </a:txBody>
                  <a:tcPr/>
                </a:tc>
                <a:tc>
                  <a:txBody>
                    <a:bodyPr/>
                    <a:p>
                      <a:pPr algn="ctr">
                        <a:buNone/>
                      </a:pPr>
                      <a:r>
                        <a:rPr lang="en-US" altLang="zh-CN" sz="1350" dirty="0">
                          <a:latin typeface="Times New Roman" panose="02020603050405020304" pitchFamily="18" charset="0"/>
                          <a:sym typeface="+mn-ea"/>
                        </a:rPr>
                        <a:t>b       </a:t>
                      </a:r>
                      <a:endParaRPr lang="en-US" altLang="zh-CN" sz="1350" b="1" dirty="0">
                        <a:latin typeface="Times New Roman" panose="02020603050405020304" pitchFamily="18" charset="0"/>
                        <a:sym typeface="+mn-ea"/>
                      </a:endParaRPr>
                    </a:p>
                  </a:txBody>
                  <a:tcPr/>
                </a:tc>
                <a:tc>
                  <a:txBody>
                    <a:bodyPr/>
                    <a:p>
                      <a:pPr algn="ctr">
                        <a:buNone/>
                      </a:pPr>
                      <a:r>
                        <a:rPr lang="en-US" altLang="zh-CN" sz="1350" dirty="0">
                          <a:latin typeface="Times New Roman" panose="02020603050405020304" pitchFamily="18" charset="0"/>
                          <a:sym typeface="+mn-ea"/>
                        </a:rPr>
                        <a:t> c </a:t>
                      </a:r>
                      <a:endParaRPr lang="en-US" altLang="zh-CN" sz="1350" b="1" dirty="0">
                        <a:latin typeface="Times New Roman" panose="02020603050405020304" pitchFamily="18" charset="0"/>
                        <a:sym typeface="+mn-ea"/>
                      </a:endParaRPr>
                    </a:p>
                  </a:txBody>
                  <a:tcPr/>
                </a:tc>
                <a:tc>
                  <a:txBody>
                    <a:bodyPr/>
                    <a:p>
                      <a:pPr algn="ctr">
                        <a:buNone/>
                      </a:pPr>
                      <a:r>
                        <a:rPr lang="en-US" altLang="zh-CN" sz="1350" dirty="0">
                          <a:latin typeface="Times New Roman" panose="02020603050405020304" pitchFamily="18" charset="0"/>
                          <a:sym typeface="+mn-ea"/>
                        </a:rPr>
                        <a:t> d</a:t>
                      </a:r>
                      <a:endParaRPr lang="en-US" altLang="zh-CN" sz="1350" b="1" dirty="0">
                        <a:latin typeface="Times New Roman" panose="02020603050405020304" pitchFamily="18" charset="0"/>
                        <a:sym typeface="+mn-ea"/>
                      </a:endParaRPr>
                    </a:p>
                  </a:txBody>
                  <a:tcPr/>
                </a:tc>
                <a:tc>
                  <a:txBody>
                    <a:bodyPr/>
                    <a:p>
                      <a:pPr algn="ctr">
                        <a:buNone/>
                      </a:pPr>
                      <a:r>
                        <a:rPr lang="zh-CN" altLang="en-US" sz="1350" dirty="0">
                          <a:latin typeface="宋体" panose="02010600030101010101" pitchFamily="2" charset="-122"/>
                          <a:sym typeface="+mn-ea"/>
                        </a:rPr>
                        <a:t>适用范围</a:t>
                      </a:r>
                      <a:endParaRPr lang="zh-CN" altLang="en-US" sz="1350" b="1" dirty="0">
                        <a:latin typeface="宋体" panose="02010600030101010101" pitchFamily="2" charset="-122"/>
                        <a:sym typeface="+mn-ea"/>
                      </a:endParaRPr>
                    </a:p>
                  </a:txBody>
                  <a:tcPr/>
                </a:tc>
              </a:tr>
              <a:tr h="515620">
                <a:tc>
                  <a:txBody>
                    <a:bodyPr/>
                    <a:p>
                      <a:pPr algn="ctr">
                        <a:buNone/>
                      </a:pPr>
                      <a:r>
                        <a:rPr lang="zh-CN" altLang="en-US" sz="1350" b="1" dirty="0">
                          <a:latin typeface="宋体" panose="02010600030101010101" pitchFamily="2" charset="-122"/>
                          <a:sym typeface="+mn-ea"/>
                        </a:rPr>
                        <a:t>组织型  </a:t>
                      </a:r>
                      <a:endParaRPr lang="zh-CN" altLang="en-US" sz="1350" b="1" dirty="0">
                        <a:latin typeface="宋体" panose="02010600030101010101" pitchFamily="2" charset="-122"/>
                        <a:sym typeface="+mn-ea"/>
                      </a:endParaRPr>
                    </a:p>
                  </a:txBody>
                  <a:tcPr/>
                </a:tc>
                <a:tc>
                  <a:txBody>
                    <a:bodyPr/>
                    <a:p>
                      <a:pPr algn="ctr">
                        <a:buNone/>
                      </a:pPr>
                      <a:r>
                        <a:rPr lang="zh-CN" altLang="en-US" sz="1350" b="1" dirty="0">
                          <a:latin typeface="Times New Roman" panose="02020603050405020304" pitchFamily="18" charset="0"/>
                          <a:sym typeface="+mn-ea"/>
                        </a:rPr>
                        <a:t>2.4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1.05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2.5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 0.38</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宋体" panose="02010600030101010101" pitchFamily="2" charset="-122"/>
                          <a:sym typeface="+mn-ea"/>
                        </a:rPr>
                        <a:t>各类应用程序</a:t>
                      </a:r>
                      <a:endParaRPr lang="zh-CN" altLang="en-US" sz="1350" b="1" dirty="0">
                        <a:latin typeface="宋体" panose="02010600030101010101" pitchFamily="2" charset="-122"/>
                        <a:sym typeface="+mn-ea"/>
                      </a:endParaRPr>
                    </a:p>
                  </a:txBody>
                  <a:tcPr/>
                </a:tc>
              </a:tr>
              <a:tr h="505460">
                <a:tc>
                  <a:txBody>
                    <a:bodyPr/>
                    <a:p>
                      <a:pPr algn="ctr" eaLnBrk="1" hangingPunct="1">
                        <a:buNone/>
                      </a:pPr>
                      <a:r>
                        <a:rPr lang="zh-CN" altLang="en-US" sz="1350" b="1" dirty="0">
                          <a:latin typeface="宋体" panose="02010600030101010101" pitchFamily="2" charset="-122"/>
                          <a:sym typeface="+mn-ea"/>
                        </a:rPr>
                        <a:t>半独立型</a:t>
                      </a:r>
                      <a:endParaRPr lang="zh-CN" altLang="en-US"/>
                    </a:p>
                  </a:txBody>
                  <a:tcPr/>
                </a:tc>
                <a:tc>
                  <a:txBody>
                    <a:bodyPr/>
                    <a:p>
                      <a:pPr algn="ctr">
                        <a:buNone/>
                      </a:pPr>
                      <a:r>
                        <a:rPr lang="zh-CN" altLang="en-US" sz="1350" b="1" dirty="0">
                          <a:latin typeface="Times New Roman" panose="02020603050405020304" pitchFamily="18" charset="0"/>
                          <a:sym typeface="+mn-ea"/>
                        </a:rPr>
                        <a:t>3.0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1.12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2.5</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0.35</a:t>
                      </a:r>
                      <a:endParaRPr lang="zh-CN" altLang="en-US" sz="1350" b="1" dirty="0">
                        <a:latin typeface="Times New Roman" panose="02020603050405020304" pitchFamily="18" charset="0"/>
                        <a:sym typeface="+mn-ea"/>
                      </a:endParaRPr>
                    </a:p>
                  </a:txBody>
                  <a:tcPr/>
                </a:tc>
                <a:tc>
                  <a:txBody>
                    <a:bodyPr/>
                    <a:p>
                      <a:pPr algn="ctr" eaLnBrk="1" hangingPunct="1">
                        <a:buNone/>
                      </a:pPr>
                      <a:r>
                        <a:rPr lang="zh-CN" altLang="en-US" sz="1350" b="1" dirty="0">
                          <a:latin typeface="宋体" panose="02010600030101010101" pitchFamily="2" charset="-122"/>
                          <a:sym typeface="+mn-ea"/>
                        </a:rPr>
                        <a:t>各类实用程序、编译程序等</a:t>
                      </a:r>
                      <a:endParaRPr lang="zh-CN" altLang="en-US" sz="1350" b="1" dirty="0">
                        <a:latin typeface="宋体" panose="02010600030101010101" pitchFamily="2" charset="-122"/>
                        <a:sym typeface="+mn-ea"/>
                      </a:endParaRPr>
                    </a:p>
                  </a:txBody>
                  <a:tcPr/>
                </a:tc>
              </a:tr>
              <a:tr h="590550">
                <a:tc>
                  <a:txBody>
                    <a:bodyPr/>
                    <a:p>
                      <a:pPr algn="ctr" eaLnBrk="1" hangingPunct="1">
                        <a:buNone/>
                      </a:pPr>
                      <a:r>
                        <a:rPr lang="zh-CN" altLang="en-US" sz="1350" b="1" dirty="0">
                          <a:latin typeface="宋体" panose="02010600030101010101" pitchFamily="2" charset="-122"/>
                          <a:sym typeface="+mn-ea"/>
                        </a:rPr>
                        <a:t>嵌入型</a:t>
                      </a:r>
                      <a:endParaRPr lang="zh-CN" altLang="en-US"/>
                    </a:p>
                  </a:txBody>
                  <a:tcPr/>
                </a:tc>
                <a:tc>
                  <a:txBody>
                    <a:bodyPr/>
                    <a:p>
                      <a:pPr algn="ctr" eaLnBrk="1" hangingPunct="1">
                        <a:buNone/>
                      </a:pPr>
                      <a:r>
                        <a:rPr lang="zh-CN" altLang="en-US" sz="1350" b="1" dirty="0">
                          <a:latin typeface="Times New Roman" panose="02020603050405020304" pitchFamily="18" charset="0"/>
                          <a:sym typeface="+mn-ea"/>
                        </a:rPr>
                        <a:t>3.6</a:t>
                      </a:r>
                      <a:endParaRPr lang="zh-CN" altLang="en-US" sz="1350" b="1" dirty="0">
                        <a:latin typeface="宋体" panose="02010600030101010101" pitchFamily="2" charset="-122"/>
                        <a:sym typeface="+mn-ea"/>
                      </a:endParaRPr>
                    </a:p>
                  </a:txBody>
                  <a:tcPr/>
                </a:tc>
                <a:tc>
                  <a:txBody>
                    <a:bodyPr/>
                    <a:p>
                      <a:pPr algn="ctr" eaLnBrk="1" hangingPunct="1">
                        <a:buNone/>
                      </a:pPr>
                      <a:r>
                        <a:rPr lang="zh-CN" altLang="en-US" sz="1350" b="1" dirty="0">
                          <a:latin typeface="Times New Roman" panose="02020603050405020304" pitchFamily="18" charset="0"/>
                          <a:sym typeface="+mn-ea"/>
                        </a:rPr>
                        <a:t>1.20</a:t>
                      </a:r>
                      <a:endParaRPr lang="zh-CN" altLang="en-US" sz="1350" b="1" dirty="0">
                        <a:latin typeface="宋体" panose="02010600030101010101" pitchFamily="2" charset="-122"/>
                        <a:sym typeface="+mn-ea"/>
                      </a:endParaRPr>
                    </a:p>
                  </a:txBody>
                  <a:tcPr/>
                </a:tc>
                <a:tc>
                  <a:txBody>
                    <a:bodyPr/>
                    <a:p>
                      <a:pPr algn="ctr" eaLnBrk="1" hangingPunct="1">
                        <a:buNone/>
                      </a:pPr>
                      <a:r>
                        <a:rPr lang="zh-CN" altLang="en-US" sz="1350" b="1" dirty="0">
                          <a:latin typeface="Times New Roman" panose="02020603050405020304" pitchFamily="18" charset="0"/>
                          <a:sym typeface="+mn-ea"/>
                        </a:rPr>
                        <a:t>2.5</a:t>
                      </a:r>
                      <a:endParaRPr lang="zh-CN" altLang="en-US" sz="1350" b="1" dirty="0">
                        <a:latin typeface="宋体" panose="02010600030101010101" pitchFamily="2" charset="-122"/>
                        <a:sym typeface="+mn-ea"/>
                      </a:endParaRPr>
                    </a:p>
                  </a:txBody>
                  <a:tcPr/>
                </a:tc>
                <a:tc>
                  <a:txBody>
                    <a:bodyPr/>
                    <a:p>
                      <a:pPr algn="ctr" eaLnBrk="1" hangingPunct="1">
                        <a:buNone/>
                      </a:pPr>
                      <a:r>
                        <a:rPr lang="zh-CN" altLang="en-US" sz="1350" b="1" dirty="0">
                          <a:latin typeface="Times New Roman" panose="02020603050405020304" pitchFamily="18" charset="0"/>
                          <a:sym typeface="+mn-ea"/>
                        </a:rPr>
                        <a:t>0.32</a:t>
                      </a:r>
                      <a:endParaRPr lang="zh-CN" altLang="en-US" sz="1350" b="1" dirty="0">
                        <a:latin typeface="宋体" panose="02010600030101010101" pitchFamily="2" charset="-122"/>
                        <a:sym typeface="+mn-ea"/>
                      </a:endParaRPr>
                    </a:p>
                  </a:txBody>
                  <a:tcPr/>
                </a:tc>
                <a:tc>
                  <a:txBody>
                    <a:bodyPr/>
                    <a:p>
                      <a:pPr algn="ctr" eaLnBrk="1" hangingPunct="1">
                        <a:buNone/>
                      </a:pPr>
                      <a:r>
                        <a:rPr lang="zh-CN" altLang="en-US" sz="1350" b="1" dirty="0">
                          <a:latin typeface="宋体" panose="02010600030101010101" pitchFamily="2" charset="-122"/>
                          <a:sym typeface="+mn-ea"/>
                        </a:rPr>
                        <a:t>实时处理、控制程序、操作系统</a:t>
                      </a:r>
                      <a:endParaRPr lang="zh-CN" altLang="en-US" sz="1350" b="1" dirty="0">
                        <a:latin typeface="宋体" panose="02010600030101010101" pitchFamily="2" charset="-122"/>
                        <a:sym typeface="+mn-ea"/>
                      </a:endParaRPr>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457200" y="457200"/>
            <a:ext cx="8229600" cy="811213"/>
          </a:xfrm>
        </p:spPr>
        <p:txBody>
          <a:bodyPr vert="horz" wrap="square" lIns="91440" tIns="45720" rIns="91440" bIns="45720" anchor="ctr"/>
          <a:p>
            <a:pPr eaLnBrk="1" hangingPunct="1"/>
            <a:r>
              <a:rPr lang="zh-CN" altLang="en-US" sz="4000" dirty="0">
                <a:latin typeface="Times New Roman" panose="02020603050405020304" pitchFamily="18" charset="0"/>
              </a:rPr>
              <a:t>  </a:t>
            </a:r>
            <a:r>
              <a:rPr lang="zh-CN" altLang="en-US" sz="3200" b="1" dirty="0">
                <a:latin typeface="Times New Roman" panose="02020603050405020304" pitchFamily="18" charset="0"/>
              </a:rPr>
              <a:t>2  </a:t>
            </a:r>
            <a:r>
              <a:rPr lang="zh-CN" altLang="en-US" sz="3200" b="1" dirty="0">
                <a:latin typeface="宋体" panose="02010600030101010101" pitchFamily="2" charset="-122"/>
              </a:rPr>
              <a:t>中间</a:t>
            </a:r>
            <a:r>
              <a:rPr lang="en-US" altLang="zh-CN" sz="3200" b="1" dirty="0">
                <a:latin typeface="Times New Roman" panose="02020603050405020304" pitchFamily="18" charset="0"/>
              </a:rPr>
              <a:t>CoCoMo</a:t>
            </a:r>
            <a:r>
              <a:rPr lang="zh-CN" altLang="en-US" sz="3200" b="1" dirty="0">
                <a:latin typeface="宋体" panose="02010600030101010101" pitchFamily="2" charset="-122"/>
              </a:rPr>
              <a:t>模型</a:t>
            </a:r>
            <a:endParaRPr lang="zh-CN" altLang="en-US" sz="3200" b="1" dirty="0">
              <a:latin typeface="宋体" panose="02010600030101010101" pitchFamily="2" charset="-122"/>
            </a:endParaRPr>
          </a:p>
        </p:txBody>
      </p:sp>
      <p:sp>
        <p:nvSpPr>
          <p:cNvPr id="59394" name="Rectangle 3"/>
          <p:cNvSpPr>
            <a:spLocks noGrp="1"/>
          </p:cNvSpPr>
          <p:nvPr>
            <p:ph idx="1"/>
          </p:nvPr>
        </p:nvSpPr>
        <p:spPr>
          <a:xfrm>
            <a:off x="539750" y="1484313"/>
            <a:ext cx="8135938" cy="4608512"/>
          </a:xfrm>
        </p:spPr>
        <p:txBody>
          <a:bodyPr vert="horz" wrap="square" lIns="91440" tIns="45720" rIns="91440" bIns="45720" anchor="t"/>
          <a:p>
            <a:pPr algn="just" eaLnBrk="1" hangingPunct="1"/>
            <a:r>
              <a:rPr lang="zh-CN" altLang="en-US" sz="2000" b="1" dirty="0">
                <a:latin typeface="宋体" panose="02010600030101010101" pitchFamily="2" charset="-122"/>
              </a:rPr>
              <a:t>中间</a:t>
            </a:r>
            <a:r>
              <a:rPr lang="en-US" altLang="zh-CN" sz="2000" b="1" dirty="0">
                <a:latin typeface="Times New Roman" panose="02020603050405020304" pitchFamily="18" charset="0"/>
              </a:rPr>
              <a:t>CoCoMo</a:t>
            </a:r>
            <a:r>
              <a:rPr lang="zh-CN" altLang="en-US" sz="2000" b="1" dirty="0">
                <a:latin typeface="宋体" panose="02010600030101010101" pitchFamily="2" charset="-122"/>
              </a:rPr>
              <a:t>模型</a:t>
            </a:r>
            <a:endParaRPr lang="zh-CN" altLang="en-US" sz="2000" b="1" dirty="0">
              <a:latin typeface="宋体" panose="02010600030101010101" pitchFamily="2" charset="-122"/>
            </a:endParaRPr>
          </a:p>
          <a:p>
            <a:pPr algn="just" eaLnBrk="1" hangingPunct="1">
              <a:buNone/>
            </a:pPr>
            <a:r>
              <a:rPr lang="zh-CN" altLang="en-US" sz="2000" b="1" dirty="0">
                <a:latin typeface="宋体" panose="02010600030101010101" pitchFamily="2" charset="-122"/>
              </a:rPr>
              <a:t>  以基本</a:t>
            </a:r>
            <a:r>
              <a:rPr lang="en-US" altLang="zh-CN" sz="2000" b="1" dirty="0">
                <a:latin typeface="Times New Roman" panose="02020603050405020304" pitchFamily="18" charset="0"/>
              </a:rPr>
              <a:t>CoCoMo</a:t>
            </a:r>
            <a:r>
              <a:rPr lang="zh-CN" altLang="en-US" sz="2000" b="1" dirty="0">
                <a:latin typeface="宋体" panose="02010600030101010101" pitchFamily="2" charset="-122"/>
              </a:rPr>
              <a:t>模型为基础，在工作量估计公式中乘以工作量调节因子 </a:t>
            </a:r>
            <a:r>
              <a:rPr lang="en-US" altLang="zh-CN" sz="2000" b="1" dirty="0">
                <a:latin typeface="Times New Roman" panose="02020603050405020304" pitchFamily="18" charset="0"/>
              </a:rPr>
              <a:t>EAF</a:t>
            </a:r>
            <a:endParaRPr lang="en-US" altLang="zh-CN" sz="2000" b="1" dirty="0">
              <a:latin typeface="Times New Roman" panose="02020603050405020304" pitchFamily="18" charset="0"/>
            </a:endParaRPr>
          </a:p>
          <a:p>
            <a:pPr algn="just" eaLnBrk="1" hangingPunct="1">
              <a:buNone/>
            </a:pPr>
            <a:r>
              <a:rPr lang="en-US" altLang="zh-CN" sz="2000" b="1" dirty="0">
                <a:latin typeface="Times New Roman" panose="02020603050405020304" pitchFamily="18" charset="0"/>
              </a:rPr>
              <a:t>                E = aL</a:t>
            </a:r>
            <a:r>
              <a:rPr lang="en-US" altLang="zh-CN" sz="2000" b="1" baseline="30000" dirty="0">
                <a:latin typeface="Times New Roman" panose="02020603050405020304" pitchFamily="18" charset="0"/>
              </a:rPr>
              <a:t>b</a:t>
            </a:r>
            <a:r>
              <a:rPr lang="en-US" altLang="zh-CN" sz="2000" b="1" dirty="0">
                <a:latin typeface="Times New Roman" panose="02020603050405020304" pitchFamily="18" charset="0"/>
              </a:rPr>
              <a:t> *</a:t>
            </a:r>
            <a:r>
              <a:rPr lang="en-US" altLang="zh-CN" sz="2000" b="1" dirty="0">
                <a:solidFill>
                  <a:srgbClr val="FF0000"/>
                </a:solidFill>
                <a:latin typeface="Times New Roman" panose="02020603050405020304" pitchFamily="18" charset="0"/>
              </a:rPr>
              <a:t>EAF</a:t>
            </a:r>
            <a:r>
              <a:rPr lang="en-US" altLang="zh-CN" sz="2000" b="1" dirty="0">
                <a:latin typeface="宋体" panose="02010600030101010101" pitchFamily="2" charset="-122"/>
              </a:rPr>
              <a:t>         </a:t>
            </a:r>
            <a:r>
              <a:rPr lang="en-US" altLang="zh-CN" sz="2000" b="1" dirty="0">
                <a:latin typeface="Times New Roman" panose="02020603050405020304" pitchFamily="18" charset="0"/>
              </a:rPr>
              <a:t>(3-3)</a:t>
            </a:r>
            <a:endParaRPr lang="en-US" altLang="zh-CN" sz="2000" b="1" dirty="0">
              <a:latin typeface="Times New Roman" panose="02020603050405020304" pitchFamily="18" charset="0"/>
            </a:endParaRPr>
          </a:p>
          <a:p>
            <a:pPr algn="just" eaLnBrk="1" hangingPunct="1">
              <a:buNone/>
            </a:pPr>
            <a:r>
              <a:rPr lang="zh-CN" altLang="en-US" sz="2000" b="1" dirty="0">
                <a:latin typeface="宋体" panose="02010600030101010101" pitchFamily="2" charset="-122"/>
              </a:rPr>
              <a:t>其中：</a:t>
            </a:r>
            <a:r>
              <a:rPr lang="en-US" altLang="zh-CN" sz="2000" b="1" dirty="0">
                <a:latin typeface="Times New Roman" panose="02020603050405020304" pitchFamily="18" charset="0"/>
              </a:rPr>
              <a:t>L</a:t>
            </a:r>
            <a:r>
              <a:rPr lang="zh-CN" altLang="en-US" sz="2000" b="1" dirty="0">
                <a:latin typeface="宋体" panose="02010600030101010101" pitchFamily="2" charset="-122"/>
              </a:rPr>
              <a:t>是软件产品的目标代码行数</a:t>
            </a:r>
            <a:endParaRPr lang="zh-CN" altLang="en-US" sz="2000" b="1" dirty="0">
              <a:latin typeface="Times New Roman" panose="02020603050405020304" pitchFamily="18" charset="0"/>
            </a:endParaRPr>
          </a:p>
          <a:p>
            <a:pPr algn="just" eaLnBrk="1" hangingPunct="1">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a,b</a:t>
            </a:r>
            <a:r>
              <a:rPr lang="zh-CN" altLang="en-US" sz="2000" b="1" dirty="0">
                <a:latin typeface="宋体" panose="02010600030101010101" pitchFamily="2" charset="-122"/>
              </a:rPr>
              <a:t>是常数，取值如表所示</a:t>
            </a:r>
            <a:endParaRPr lang="zh-CN" altLang="en-US" sz="2000" dirty="0">
              <a:latin typeface="宋体" panose="02010600030101010101" pitchFamily="2" charset="-122"/>
            </a:endParaRPr>
          </a:p>
        </p:txBody>
      </p:sp>
      <p:graphicFrame>
        <p:nvGraphicFramePr>
          <p:cNvPr id="2" name="表格 1"/>
          <p:cNvGraphicFramePr/>
          <p:nvPr>
            <p:custDataLst>
              <p:tags r:id="rId1"/>
            </p:custDataLst>
          </p:nvPr>
        </p:nvGraphicFramePr>
        <p:xfrm>
          <a:off x="1272540" y="4596765"/>
          <a:ext cx="6400165" cy="1524000"/>
        </p:xfrm>
        <a:graphic>
          <a:graphicData uri="http://schemas.openxmlformats.org/drawingml/2006/table">
            <a:tbl>
              <a:tblPr firstRow="1" bandRow="1">
                <a:tableStyleId>{5C22544A-7EE6-4342-B048-85BDC9FD1C3A}</a:tableStyleId>
              </a:tblPr>
              <a:tblGrid>
                <a:gridCol w="1599565"/>
                <a:gridCol w="1599565"/>
                <a:gridCol w="1599565"/>
              </a:tblGrid>
              <a:tr h="381000">
                <a:tc>
                  <a:txBody>
                    <a:bodyPr/>
                    <a:p>
                      <a:pPr algn="ctr">
                        <a:buNone/>
                      </a:pPr>
                      <a:r>
                        <a:rPr lang="zh-CN" altLang="en-US" sz="1350" dirty="0">
                          <a:latin typeface="宋体" panose="02010600030101010101" pitchFamily="2" charset="-122"/>
                          <a:sym typeface="+mn-ea"/>
                        </a:rPr>
                        <a:t>软件类型       </a:t>
                      </a:r>
                      <a:endParaRPr lang="en-US" altLang="zh-CN" sz="1350" b="1" dirty="0">
                        <a:latin typeface="Times New Roman" panose="02020603050405020304" pitchFamily="18" charset="0"/>
                        <a:sym typeface="+mn-ea"/>
                      </a:endParaRPr>
                    </a:p>
                  </a:txBody>
                  <a:tcPr/>
                </a:tc>
                <a:tc>
                  <a:txBody>
                    <a:bodyPr/>
                    <a:p>
                      <a:pPr algn="ctr">
                        <a:buNone/>
                      </a:pPr>
                      <a:r>
                        <a:rPr lang="en-US" altLang="zh-CN" sz="1350" dirty="0">
                          <a:latin typeface="Times New Roman" panose="02020603050405020304" pitchFamily="18" charset="0"/>
                          <a:sym typeface="+mn-ea"/>
                        </a:rPr>
                        <a:t>a           </a:t>
                      </a:r>
                      <a:endParaRPr lang="en-US" altLang="zh-CN" sz="1350" b="1" dirty="0">
                        <a:latin typeface="Times New Roman" panose="02020603050405020304" pitchFamily="18" charset="0"/>
                        <a:sym typeface="+mn-ea"/>
                      </a:endParaRPr>
                    </a:p>
                  </a:txBody>
                  <a:tcPr/>
                </a:tc>
                <a:tc>
                  <a:txBody>
                    <a:bodyPr/>
                    <a:p>
                      <a:pPr algn="ctr">
                        <a:buNone/>
                      </a:pPr>
                      <a:r>
                        <a:rPr lang="en-US" altLang="zh-CN" sz="1350" dirty="0">
                          <a:latin typeface="Times New Roman" panose="02020603050405020304" pitchFamily="18" charset="0"/>
                          <a:sym typeface="+mn-ea"/>
                        </a:rPr>
                        <a:t> b</a:t>
                      </a:r>
                      <a:endParaRPr lang="en-US" altLang="zh-CN" sz="1350" b="1" dirty="0">
                        <a:latin typeface="Times New Roman" panose="02020603050405020304" pitchFamily="18" charset="0"/>
                        <a:sym typeface="+mn-ea"/>
                      </a:endParaRPr>
                    </a:p>
                    <a:p>
                      <a:pPr algn="ctr">
                        <a:buNone/>
                      </a:pPr>
                      <a:endParaRPr lang="en-US" altLang="zh-CN" sz="1350" b="1" dirty="0">
                        <a:latin typeface="Times New Roman" panose="02020603050405020304" pitchFamily="18" charset="0"/>
                        <a:sym typeface="+mn-ea"/>
                      </a:endParaRPr>
                    </a:p>
                  </a:txBody>
                  <a:tcPr/>
                </a:tc>
              </a:tr>
              <a:tr h="381000">
                <a:tc>
                  <a:txBody>
                    <a:bodyPr/>
                    <a:p>
                      <a:pPr algn="ctr">
                        <a:buNone/>
                      </a:pPr>
                      <a:r>
                        <a:rPr lang="zh-CN" altLang="en-US" sz="1350" b="1" dirty="0">
                          <a:latin typeface="宋体" panose="02010600030101010101" pitchFamily="2" charset="-122"/>
                          <a:sym typeface="+mn-ea"/>
                        </a:rPr>
                        <a:t>组织型</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3.2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1.05</a:t>
                      </a:r>
                      <a:endParaRPr lang="zh-CN" altLang="en-US" sz="1350" b="1" dirty="0">
                        <a:latin typeface="Times New Roman" panose="02020603050405020304" pitchFamily="18" charset="0"/>
                        <a:sym typeface="+mn-ea"/>
                      </a:endParaRPr>
                    </a:p>
                    <a:p>
                      <a:pPr algn="ctr">
                        <a:buNone/>
                      </a:pPr>
                      <a:endParaRPr lang="zh-CN" altLang="en-US" sz="1350" b="1" dirty="0">
                        <a:latin typeface="Times New Roman" panose="02020603050405020304" pitchFamily="18" charset="0"/>
                        <a:sym typeface="+mn-ea"/>
                      </a:endParaRPr>
                    </a:p>
                  </a:txBody>
                  <a:tcPr/>
                </a:tc>
              </a:tr>
              <a:tr h="381000">
                <a:tc>
                  <a:txBody>
                    <a:bodyPr/>
                    <a:p>
                      <a:pPr algn="ctr">
                        <a:buNone/>
                      </a:pPr>
                      <a:r>
                        <a:rPr lang="zh-CN" altLang="en-US" sz="1350" b="1" dirty="0">
                          <a:latin typeface="宋体" panose="02010600030101010101" pitchFamily="2" charset="-122"/>
                          <a:sym typeface="+mn-ea"/>
                        </a:rPr>
                        <a:t>半独立型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3.0        </a:t>
                      </a:r>
                      <a:endParaRPr lang="zh-CN" altLang="en-US" sz="1350" b="1" dirty="0">
                        <a:latin typeface="Times New Roman" panose="02020603050405020304" pitchFamily="18" charset="0"/>
                        <a:sym typeface="+mn-ea"/>
                      </a:endParaRPr>
                    </a:p>
                    <a:p>
                      <a:pPr algn="ctr">
                        <a:buNone/>
                      </a:pP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1.12</a:t>
                      </a:r>
                      <a:endParaRPr lang="zh-CN" altLang="en-US" sz="1350" b="1" dirty="0">
                        <a:latin typeface="Times New Roman" panose="02020603050405020304" pitchFamily="18" charset="0"/>
                        <a:sym typeface="+mn-ea"/>
                      </a:endParaRPr>
                    </a:p>
                    <a:p>
                      <a:pPr algn="ctr">
                        <a:buNone/>
                      </a:pPr>
                      <a:endParaRPr lang="zh-CN" altLang="en-US" sz="1350" b="1" dirty="0">
                        <a:latin typeface="Times New Roman" panose="02020603050405020304" pitchFamily="18" charset="0"/>
                        <a:sym typeface="+mn-ea"/>
                      </a:endParaRPr>
                    </a:p>
                  </a:txBody>
                  <a:tcPr/>
                </a:tc>
              </a:tr>
              <a:tr h="381000">
                <a:tc>
                  <a:txBody>
                    <a:bodyPr/>
                    <a:p>
                      <a:pPr algn="ctr" eaLnBrk="1" hangingPunct="1">
                        <a:spcBef>
                          <a:spcPct val="50000"/>
                        </a:spcBef>
                        <a:buNone/>
                      </a:pPr>
                      <a:r>
                        <a:rPr lang="zh-CN" altLang="en-US" sz="1350" b="1" dirty="0">
                          <a:latin typeface="宋体" panose="02010600030101010101" pitchFamily="2" charset="-122"/>
                          <a:sym typeface="+mn-ea"/>
                        </a:rPr>
                        <a:t>嵌入型        </a:t>
                      </a:r>
                      <a:endParaRPr lang="zh-CN" altLang="en-US"/>
                    </a:p>
                  </a:txBody>
                  <a:tcPr/>
                </a:tc>
                <a:tc>
                  <a:txBody>
                    <a:bodyPr/>
                    <a:p>
                      <a:pPr algn="ctr">
                        <a:buNone/>
                      </a:pPr>
                      <a:r>
                        <a:rPr lang="zh-CN" altLang="en-US" sz="1350" b="1" dirty="0">
                          <a:latin typeface="Times New Roman" panose="02020603050405020304" pitchFamily="18" charset="0"/>
                          <a:sym typeface="+mn-ea"/>
                        </a:rPr>
                        <a:t>2.8        </a:t>
                      </a:r>
                      <a:endParaRPr lang="zh-CN" altLang="en-US" sz="1350"/>
                    </a:p>
                    <a:p>
                      <a:pPr algn="ctr">
                        <a:buNone/>
                      </a:pPr>
                      <a:endParaRPr lang="zh-CN" altLang="en-US" sz="1350"/>
                    </a:p>
                  </a:txBody>
                  <a:tcPr/>
                </a:tc>
                <a:tc>
                  <a:txBody>
                    <a:bodyPr/>
                    <a:p>
                      <a:pPr algn="ctr">
                        <a:buNone/>
                      </a:pPr>
                      <a:r>
                        <a:rPr lang="zh-CN" altLang="en-US" sz="1350" b="1" dirty="0">
                          <a:latin typeface="Times New Roman" panose="02020603050405020304" pitchFamily="18" charset="0"/>
                          <a:sym typeface="+mn-ea"/>
                        </a:rPr>
                        <a:t>1.20</a:t>
                      </a:r>
                      <a:endParaRPr lang="zh-CN" altLang="en-US" sz="1350" b="1" dirty="0">
                        <a:latin typeface="Times New Roman" panose="02020603050405020304" pitchFamily="18" charset="0"/>
                        <a:sym typeface="+mn-ea"/>
                      </a:endParaRP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457200" y="457200"/>
            <a:ext cx="4043363" cy="1027113"/>
          </a:xfrm>
        </p:spPr>
        <p:txBody>
          <a:bodyPr vert="horz" wrap="square" lIns="91440" tIns="45720" rIns="91440" bIns="45720" anchor="ctr"/>
          <a:p>
            <a:pPr eaLnBrk="1" hangingPunct="1"/>
            <a:r>
              <a:rPr lang="en-US" altLang="zh-CN" sz="3600" b="1" dirty="0">
                <a:latin typeface="Times New Roman" panose="02020603050405020304" pitchFamily="18" charset="0"/>
              </a:rPr>
              <a:t>CoCoMo</a:t>
            </a:r>
            <a:r>
              <a:rPr lang="zh-CN" altLang="en-US" sz="3600" b="1" dirty="0">
                <a:latin typeface="Times New Roman" panose="02020603050405020304" pitchFamily="18" charset="0"/>
              </a:rPr>
              <a:t>模型</a:t>
            </a:r>
            <a:endParaRPr lang="zh-CN" altLang="en-US" sz="3600" b="1" dirty="0"/>
          </a:p>
        </p:txBody>
      </p:sp>
      <p:sp>
        <p:nvSpPr>
          <p:cNvPr id="61442" name="Rectangle 3"/>
          <p:cNvSpPr>
            <a:spLocks noGrp="1"/>
          </p:cNvSpPr>
          <p:nvPr>
            <p:ph idx="1"/>
          </p:nvPr>
        </p:nvSpPr>
        <p:spPr>
          <a:xfrm>
            <a:off x="684213" y="1484313"/>
            <a:ext cx="8064500" cy="4968875"/>
          </a:xfrm>
        </p:spPr>
        <p:txBody>
          <a:bodyPr vert="horz" wrap="square" lIns="91440" tIns="45720" rIns="91440" bIns="45720" anchor="t"/>
          <a:p>
            <a:pPr marL="10160" indent="-10160" algn="just" eaLnBrk="1" hangingPunct="1">
              <a:lnSpc>
                <a:spcPct val="90000"/>
              </a:lnSpc>
              <a:buNone/>
            </a:pPr>
            <a:r>
              <a:rPr lang="zh-CN" altLang="en-US" sz="1400" b="1" dirty="0">
                <a:solidFill>
                  <a:srgbClr val="FA5B22"/>
                </a:solidFill>
                <a:latin typeface="宋体" panose="02010600030101010101" pitchFamily="2" charset="-122"/>
              </a:rPr>
              <a:t>工作量调节因子</a:t>
            </a:r>
            <a:r>
              <a:rPr lang="en-US" altLang="zh-CN" sz="1400" b="1" dirty="0">
                <a:solidFill>
                  <a:srgbClr val="FA5B22"/>
                </a:solidFill>
                <a:latin typeface="宋体" panose="02010600030101010101" pitchFamily="2" charset="-122"/>
              </a:rPr>
              <a:t>EAF</a:t>
            </a:r>
            <a:r>
              <a:rPr lang="zh-CN" altLang="en-US" sz="1400" b="1" dirty="0">
                <a:latin typeface="宋体" panose="02010600030101010101" pitchFamily="2" charset="-122"/>
              </a:rPr>
              <a:t>与软件产品属性、计算机属性、人员属性、项目属性有关：</a:t>
            </a:r>
            <a:endParaRPr lang="zh-CN" altLang="en-US" sz="1400" b="1" dirty="0">
              <a:latin typeface="Times New Roman" panose="02020603050405020304" pitchFamily="18" charset="0"/>
            </a:endParaRPr>
          </a:p>
          <a:p>
            <a:pPr algn="just" eaLnBrk="1" hangingPunct="1">
              <a:lnSpc>
                <a:spcPct val="90000"/>
              </a:lnSpc>
            </a:pPr>
            <a:r>
              <a:rPr lang="zh-CN" altLang="en-US" sz="1400" b="1" dirty="0">
                <a:solidFill>
                  <a:srgbClr val="FF0000"/>
                </a:solidFill>
                <a:latin typeface="宋体" panose="02010600030101010101" pitchFamily="2" charset="-122"/>
              </a:rPr>
              <a:t>软件产品属性</a:t>
            </a:r>
            <a:endParaRPr lang="zh-CN" altLang="en-US" sz="1400" b="1" dirty="0">
              <a:latin typeface="宋体" panose="02010600030101010101" pitchFamily="2" charset="-122"/>
            </a:endParaRPr>
          </a:p>
          <a:p>
            <a:pPr algn="just" eaLnBrk="1" hangingPunct="1">
              <a:lnSpc>
                <a:spcPct val="90000"/>
              </a:lnSpc>
              <a:buNone/>
            </a:pPr>
            <a:r>
              <a:rPr lang="zh-CN" altLang="en-US" sz="1400" b="1" dirty="0">
                <a:latin typeface="宋体" panose="02010600030101010101" pitchFamily="2" charset="-122"/>
              </a:rPr>
              <a:t>  软件可靠性、软件复杂性、数据库的规模。</a:t>
            </a:r>
            <a:endParaRPr lang="zh-CN" altLang="en-US" sz="1400" b="1" dirty="0">
              <a:latin typeface="Times New Roman" panose="02020603050405020304" pitchFamily="18" charset="0"/>
            </a:endParaRPr>
          </a:p>
          <a:p>
            <a:pPr algn="just" eaLnBrk="1" hangingPunct="1">
              <a:lnSpc>
                <a:spcPct val="90000"/>
              </a:lnSpc>
            </a:pPr>
            <a:r>
              <a:rPr lang="zh-CN" altLang="en-US" sz="1400" b="1" dirty="0">
                <a:solidFill>
                  <a:srgbClr val="FF0000"/>
                </a:solidFill>
                <a:latin typeface="宋体" panose="02010600030101010101" pitchFamily="2" charset="-122"/>
              </a:rPr>
              <a:t>计算机属性</a:t>
            </a:r>
            <a:r>
              <a:rPr lang="zh-CN" altLang="en-US" sz="1400" b="1" dirty="0">
                <a:latin typeface="宋体" panose="02010600030101010101" pitchFamily="2" charset="-122"/>
              </a:rPr>
              <a:t> </a:t>
            </a:r>
            <a:endParaRPr lang="zh-CN" altLang="en-US" sz="1400" b="1" dirty="0">
              <a:latin typeface="宋体" panose="02010600030101010101" pitchFamily="2" charset="-122"/>
            </a:endParaRPr>
          </a:p>
          <a:p>
            <a:pPr algn="just" eaLnBrk="1" hangingPunct="1">
              <a:lnSpc>
                <a:spcPct val="90000"/>
              </a:lnSpc>
              <a:buNone/>
            </a:pPr>
            <a:r>
              <a:rPr lang="zh-CN" altLang="en-US" sz="1400" b="1" dirty="0">
                <a:latin typeface="宋体" panose="02010600030101010101" pitchFamily="2" charset="-122"/>
              </a:rPr>
              <a:t>  程序执行时间、程序占用内存的大小、软件开发环境的变化、软件开发环境的响应速度。</a:t>
            </a:r>
            <a:endParaRPr lang="zh-CN" altLang="en-US" sz="1400" b="1" dirty="0">
              <a:latin typeface="Times New Roman" panose="02020603050405020304" pitchFamily="18" charset="0"/>
            </a:endParaRPr>
          </a:p>
          <a:p>
            <a:pPr algn="just" eaLnBrk="1" hangingPunct="1">
              <a:lnSpc>
                <a:spcPct val="90000"/>
              </a:lnSpc>
            </a:pPr>
            <a:r>
              <a:rPr lang="zh-CN" altLang="en-US" sz="1400" b="1" dirty="0">
                <a:solidFill>
                  <a:srgbClr val="FF0000"/>
                </a:solidFill>
                <a:latin typeface="宋体" panose="02010600030101010101" pitchFamily="2" charset="-122"/>
              </a:rPr>
              <a:t>人员属性</a:t>
            </a:r>
            <a:r>
              <a:rPr lang="zh-CN" altLang="en-US" sz="1400" b="1" dirty="0">
                <a:latin typeface="宋体" panose="02010600030101010101" pitchFamily="2" charset="-122"/>
              </a:rPr>
              <a:t> </a:t>
            </a:r>
            <a:endParaRPr lang="zh-CN" altLang="en-US" sz="1400" b="1" dirty="0">
              <a:latin typeface="宋体" panose="02010600030101010101" pitchFamily="2" charset="-122"/>
            </a:endParaRPr>
          </a:p>
          <a:p>
            <a:pPr algn="just" eaLnBrk="1" hangingPunct="1">
              <a:lnSpc>
                <a:spcPct val="90000"/>
              </a:lnSpc>
              <a:buNone/>
            </a:pPr>
            <a:r>
              <a:rPr lang="zh-CN" altLang="en-US" sz="1400" b="1" dirty="0">
                <a:latin typeface="宋体" panose="02010600030101010101" pitchFamily="2" charset="-122"/>
              </a:rPr>
              <a:t>  分析员的能力、程序员的能力、有关应用领域的经验、开发环境的经验、程序设计语言的经验</a:t>
            </a:r>
            <a:endParaRPr lang="zh-CN" altLang="en-US" sz="1400" b="1" dirty="0">
              <a:latin typeface="Times New Roman" panose="02020603050405020304" pitchFamily="18" charset="0"/>
            </a:endParaRPr>
          </a:p>
          <a:p>
            <a:pPr algn="just" eaLnBrk="1" hangingPunct="1">
              <a:lnSpc>
                <a:spcPct val="90000"/>
              </a:lnSpc>
            </a:pPr>
            <a:r>
              <a:rPr lang="zh-CN" altLang="en-US" sz="1400" b="1" dirty="0">
                <a:solidFill>
                  <a:srgbClr val="FF0000"/>
                </a:solidFill>
                <a:latin typeface="宋体" panose="02010600030101010101" pitchFamily="2" charset="-122"/>
              </a:rPr>
              <a:t>项目属性</a:t>
            </a:r>
            <a:r>
              <a:rPr lang="zh-CN" altLang="en-US" sz="1400" b="1" dirty="0">
                <a:latin typeface="宋体" panose="02010600030101010101" pitchFamily="2" charset="-122"/>
              </a:rPr>
              <a:t> </a:t>
            </a:r>
            <a:endParaRPr lang="zh-CN" altLang="en-US" sz="1400" b="1" dirty="0">
              <a:latin typeface="宋体" panose="02010600030101010101" pitchFamily="2" charset="-122"/>
            </a:endParaRPr>
          </a:p>
          <a:p>
            <a:pPr algn="just" eaLnBrk="1" hangingPunct="1">
              <a:lnSpc>
                <a:spcPct val="90000"/>
              </a:lnSpc>
              <a:buNone/>
            </a:pPr>
            <a:r>
              <a:rPr lang="zh-CN" altLang="en-US" sz="1400" b="1" dirty="0">
                <a:latin typeface="宋体" panose="02010600030101010101" pitchFamily="2" charset="-122"/>
              </a:rPr>
              <a:t>  软件开发方法的能力，软件工具的质量和数量、软件开发的进度要求。</a:t>
            </a:r>
            <a:endParaRPr lang="zh-CN" altLang="en-US" sz="1400" b="1" dirty="0">
              <a:latin typeface="宋体" panose="02010600030101010101" pitchFamily="2" charset="-122"/>
            </a:endParaRPr>
          </a:p>
          <a:p>
            <a:pPr algn="just" eaLnBrk="1" hangingPunct="1"/>
            <a:r>
              <a:rPr lang="zh-CN" altLang="en-US" sz="1400" b="1" dirty="0">
                <a:latin typeface="宋体" panose="02010600030101010101" pitchFamily="2" charset="-122"/>
                <a:sym typeface="+mn-ea"/>
              </a:rPr>
              <a:t>四种属性共</a:t>
            </a:r>
            <a:r>
              <a:rPr lang="zh-CN" altLang="en-US" sz="1400" b="1" dirty="0">
                <a:latin typeface="Times New Roman" panose="02020603050405020304" pitchFamily="18" charset="0"/>
                <a:sym typeface="+mn-ea"/>
              </a:rPr>
              <a:t>15</a:t>
            </a:r>
            <a:r>
              <a:rPr lang="zh-CN" altLang="en-US" sz="1400" b="1" dirty="0">
                <a:latin typeface="宋体" panose="02010600030101010101" pitchFamily="2" charset="-122"/>
                <a:sym typeface="+mn-ea"/>
              </a:rPr>
              <a:t>个要素，每个要素调节因子 </a:t>
            </a:r>
            <a:r>
              <a:rPr lang="en-US" altLang="zh-CN" sz="1400" b="1" dirty="0">
                <a:latin typeface="Times New Roman" panose="02020603050405020304" pitchFamily="18" charset="0"/>
                <a:sym typeface="+mn-ea"/>
              </a:rPr>
              <a:t>Fi,   i=1,2,...,15,</a:t>
            </a:r>
            <a:r>
              <a:rPr lang="zh-CN" altLang="en-US" sz="1400" b="1" dirty="0">
                <a:latin typeface="宋体" panose="02010600030101010101" pitchFamily="2" charset="-122"/>
                <a:sym typeface="+mn-ea"/>
              </a:rPr>
              <a:t>的值分为：</a:t>
            </a:r>
            <a:r>
              <a:rPr lang="zh-CN" altLang="en-US" sz="1400" b="1" dirty="0">
                <a:solidFill>
                  <a:srgbClr val="FF0000"/>
                </a:solidFill>
                <a:latin typeface="宋体" panose="02010600030101010101" pitchFamily="2" charset="-122"/>
                <a:sym typeface="+mn-ea"/>
              </a:rPr>
              <a:t>很低、低、正常、高、很高、极高，共六级</a:t>
            </a:r>
            <a:r>
              <a:rPr lang="zh-CN" altLang="en-US" sz="1400" b="1" dirty="0">
                <a:latin typeface="宋体" panose="02010600030101010101" pitchFamily="2" charset="-122"/>
                <a:sym typeface="+mn-ea"/>
              </a:rPr>
              <a:t>。正常情况下 </a:t>
            </a:r>
            <a:r>
              <a:rPr lang="en-US" altLang="zh-CN" sz="1400" b="1" dirty="0">
                <a:latin typeface="Times New Roman" panose="02020603050405020304" pitchFamily="18" charset="0"/>
                <a:sym typeface="+mn-ea"/>
              </a:rPr>
              <a:t>Fi=1</a:t>
            </a:r>
            <a:r>
              <a:rPr lang="en-US" altLang="zh-CN" sz="1400" b="1" dirty="0">
                <a:latin typeface="宋体" panose="02010600030101010101" pitchFamily="2" charset="-122"/>
                <a:sym typeface="+mn-ea"/>
              </a:rPr>
              <a:t>。</a:t>
            </a:r>
            <a:r>
              <a:rPr lang="en-US" altLang="zh-CN" sz="1400" b="1" dirty="0">
                <a:latin typeface="Times New Roman" panose="02020603050405020304" pitchFamily="18" charset="0"/>
                <a:sym typeface="+mn-ea"/>
              </a:rPr>
              <a:t>Boehm</a:t>
            </a:r>
            <a:r>
              <a:rPr lang="zh-CN" altLang="en-US" sz="1400" b="1" dirty="0">
                <a:latin typeface="宋体" panose="02010600030101010101" pitchFamily="2" charset="-122"/>
                <a:sym typeface="+mn-ea"/>
              </a:rPr>
              <a:t>推荐的</a:t>
            </a:r>
            <a:r>
              <a:rPr lang="en-US" altLang="zh-CN" sz="1400" b="1" dirty="0">
                <a:latin typeface="Times New Roman" panose="02020603050405020304" pitchFamily="18" charset="0"/>
                <a:sym typeface="+mn-ea"/>
              </a:rPr>
              <a:t>Fi</a:t>
            </a:r>
            <a:r>
              <a:rPr lang="zh-CN" altLang="en-US" sz="1400" b="1" dirty="0">
                <a:latin typeface="宋体" panose="02010600030101010101" pitchFamily="2" charset="-122"/>
                <a:sym typeface="+mn-ea"/>
              </a:rPr>
              <a:t>值范围： </a:t>
            </a:r>
            <a:r>
              <a:rPr lang="zh-CN" altLang="en-US" sz="1400" b="1" dirty="0">
                <a:latin typeface="Times New Roman" panose="02020603050405020304" pitchFamily="18" charset="0"/>
                <a:sym typeface="+mn-ea"/>
              </a:rPr>
              <a:t>(0.70,   0.85,   1.00,   1.15,   1.30,   1.65)</a:t>
            </a:r>
            <a:r>
              <a:rPr lang="zh-CN" altLang="en-US" sz="1400" b="1" dirty="0">
                <a:latin typeface="宋体" panose="02010600030101010101" pitchFamily="2" charset="-122"/>
                <a:sym typeface="+mn-ea"/>
              </a:rPr>
              <a:t> </a:t>
            </a:r>
            <a:endParaRPr lang="zh-CN" altLang="en-US" sz="1400" b="1" dirty="0">
              <a:latin typeface="宋体" panose="02010600030101010101" pitchFamily="2" charset="-122"/>
            </a:endParaRPr>
          </a:p>
          <a:p>
            <a:pPr algn="just" eaLnBrk="1" hangingPunct="1"/>
            <a:r>
              <a:rPr lang="zh-CN" altLang="en-US" sz="1400" b="1" dirty="0">
                <a:latin typeface="宋体" panose="02010600030101010101" pitchFamily="2" charset="-122"/>
                <a:sym typeface="+mn-ea"/>
              </a:rPr>
              <a:t>当</a:t>
            </a:r>
            <a:r>
              <a:rPr lang="zh-CN" altLang="en-US" sz="1400" b="1" dirty="0">
                <a:latin typeface="Times New Roman" panose="02020603050405020304" pitchFamily="18" charset="0"/>
                <a:sym typeface="+mn-ea"/>
              </a:rPr>
              <a:t>15</a:t>
            </a:r>
            <a:r>
              <a:rPr lang="zh-CN" altLang="en-US" sz="1400" b="1" dirty="0">
                <a:latin typeface="宋体" panose="02010600030101010101" pitchFamily="2" charset="-122"/>
                <a:sym typeface="+mn-ea"/>
              </a:rPr>
              <a:t>个</a:t>
            </a:r>
            <a:r>
              <a:rPr lang="en-US" altLang="zh-CN" sz="1400" b="1" dirty="0">
                <a:latin typeface="Times New Roman" panose="02020603050405020304" pitchFamily="18" charset="0"/>
                <a:sym typeface="+mn-ea"/>
              </a:rPr>
              <a:t>Fi</a:t>
            </a:r>
            <a:r>
              <a:rPr lang="zh-CN" altLang="en-US" sz="1400" b="1" dirty="0">
                <a:latin typeface="宋体" panose="02010600030101010101" pitchFamily="2" charset="-122"/>
                <a:sym typeface="+mn-ea"/>
              </a:rPr>
              <a:t>的值选定后，</a:t>
            </a:r>
            <a:r>
              <a:rPr lang="en-US" altLang="zh-CN" sz="1400" b="1" dirty="0">
                <a:latin typeface="Times New Roman" panose="02020603050405020304" pitchFamily="18" charset="0"/>
                <a:sym typeface="+mn-ea"/>
              </a:rPr>
              <a:t>EAF</a:t>
            </a:r>
            <a:r>
              <a:rPr lang="zh-CN" altLang="en-US" sz="1400" b="1" dirty="0">
                <a:latin typeface="宋体" panose="02010600030101010101" pitchFamily="2" charset="-122"/>
                <a:sym typeface="+mn-ea"/>
              </a:rPr>
              <a:t>的计算如下</a:t>
            </a:r>
            <a:r>
              <a:rPr lang="zh-CN" altLang="en-US" sz="1400" b="1" dirty="0">
                <a:latin typeface="Times New Roman" panose="02020603050405020304" pitchFamily="18" charset="0"/>
                <a:sym typeface="+mn-ea"/>
              </a:rPr>
              <a:t>                   </a:t>
            </a:r>
            <a:endParaRPr lang="zh-CN" altLang="en-US" sz="1400" b="1" dirty="0">
              <a:latin typeface="Times New Roman" panose="02020603050405020304" pitchFamily="18" charset="0"/>
            </a:endParaRPr>
          </a:p>
          <a:p>
            <a:pPr algn="just" eaLnBrk="1" hangingPunct="1">
              <a:buNone/>
            </a:pPr>
            <a:r>
              <a:rPr lang="zh-CN" altLang="en-US" sz="1400" b="1" dirty="0">
                <a:latin typeface="Times New Roman" panose="02020603050405020304" pitchFamily="18" charset="0"/>
                <a:sym typeface="+mn-ea"/>
              </a:rPr>
              <a:t>                 </a:t>
            </a:r>
            <a:r>
              <a:rPr lang="en-US" altLang="zh-CN" sz="1400" b="1" dirty="0">
                <a:latin typeface="Times New Roman" panose="02020603050405020304" pitchFamily="18" charset="0"/>
                <a:sym typeface="+mn-ea"/>
              </a:rPr>
              <a:t>EAF</a:t>
            </a:r>
            <a:r>
              <a:rPr lang="en-US" altLang="zh-CN" sz="1400" b="1" dirty="0">
                <a:latin typeface="宋体" panose="02010600030101010101" pitchFamily="2" charset="-122"/>
                <a:sym typeface="+mn-ea"/>
              </a:rPr>
              <a:t>＝F1*F2*</a:t>
            </a:r>
            <a:r>
              <a:rPr lang="en-US" altLang="zh-CN" sz="1400" b="1" dirty="0">
                <a:sym typeface="+mn-ea"/>
              </a:rPr>
              <a:t>……</a:t>
            </a:r>
            <a:r>
              <a:rPr lang="en-US" altLang="zh-CN" sz="1400" b="1" dirty="0">
                <a:latin typeface="宋体" panose="02010600030101010101" pitchFamily="2" charset="-122"/>
                <a:sym typeface="+mn-ea"/>
              </a:rPr>
              <a:t>*F15</a:t>
            </a:r>
            <a:r>
              <a:rPr lang="en-US" altLang="zh-CN" sz="1400" b="1" dirty="0">
                <a:sym typeface="+mn-ea"/>
              </a:rPr>
              <a:t> </a:t>
            </a:r>
            <a:r>
              <a:rPr lang="en-US" altLang="zh-CN" sz="1400" b="1" dirty="0">
                <a:solidFill>
                  <a:srgbClr val="FD5571"/>
                </a:solidFill>
                <a:latin typeface="宋体" panose="02010600030101010101" pitchFamily="2" charset="-122"/>
                <a:sym typeface="+mn-ea"/>
              </a:rPr>
              <a:t>  </a:t>
            </a:r>
            <a:endParaRPr lang="en-US" altLang="zh-CN" sz="1400" b="1" dirty="0">
              <a:solidFill>
                <a:srgbClr val="FD5571"/>
              </a:solidFill>
              <a:latin typeface="宋体" panose="02010600030101010101" pitchFamily="2" charset="-122"/>
            </a:endParaRPr>
          </a:p>
          <a:p>
            <a:pPr algn="just" eaLnBrk="1" hangingPunct="1">
              <a:lnSpc>
                <a:spcPct val="90000"/>
              </a:lnSpc>
              <a:buNone/>
            </a:pPr>
            <a:endParaRPr lang="zh-CN" altLang="en-US" sz="1400" b="1" dirty="0">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a:xfrm>
            <a:off x="457200" y="457200"/>
            <a:ext cx="8229600" cy="1246188"/>
          </a:xfrm>
        </p:spPr>
        <p:txBody>
          <a:bodyPr vert="horz" wrap="square" lIns="91440" tIns="45720" rIns="91440" bIns="45720" anchor="ctr"/>
          <a:p>
            <a:pPr eaLnBrk="1" hangingPunct="1"/>
            <a:r>
              <a:rPr lang="zh-CN" altLang="en-US" sz="3600" b="1" dirty="0">
                <a:latin typeface="宋体" panose="02010600030101010101" pitchFamily="2" charset="-122"/>
              </a:rPr>
              <a:t>用基本</a:t>
            </a:r>
            <a:r>
              <a:rPr lang="en-US" altLang="zh-CN" sz="3600" b="1" dirty="0">
                <a:latin typeface="Times New Roman" panose="02020603050405020304" pitchFamily="18" charset="0"/>
              </a:rPr>
              <a:t>CoCoMo</a:t>
            </a:r>
            <a:r>
              <a:rPr lang="zh-CN" altLang="en-US" sz="3600" b="1" dirty="0">
                <a:latin typeface="宋体" panose="02010600030101010101" pitchFamily="2" charset="-122"/>
              </a:rPr>
              <a:t>模型估算</a:t>
            </a:r>
            <a:endParaRPr lang="en-US" altLang="zh-CN" sz="3600" b="1" dirty="0">
              <a:latin typeface="Times New Roman" panose="02020603050405020304" pitchFamily="18" charset="0"/>
            </a:endParaRPr>
          </a:p>
        </p:txBody>
      </p:sp>
      <p:sp>
        <p:nvSpPr>
          <p:cNvPr id="64514" name="Rectangle 3"/>
          <p:cNvSpPr>
            <a:spLocks noGrp="1"/>
          </p:cNvSpPr>
          <p:nvPr>
            <p:ph idx="1"/>
          </p:nvPr>
        </p:nvSpPr>
        <p:spPr>
          <a:xfrm>
            <a:off x="424815" y="1511300"/>
            <a:ext cx="3892550" cy="4638040"/>
          </a:xfrm>
        </p:spPr>
        <p:txBody>
          <a:bodyPr vert="horz" wrap="square" lIns="91440" tIns="45720" rIns="91440" bIns="45720" anchor="t"/>
          <a:p>
            <a:pPr algn="just" eaLnBrk="1" hangingPunct="1">
              <a:lnSpc>
                <a:spcPct val="100000"/>
              </a:lnSpc>
              <a:buNone/>
            </a:pPr>
            <a:r>
              <a:rPr lang="zh-CN" altLang="en-US" sz="1400" b="1" dirty="0">
                <a:latin typeface="宋体" panose="02010600030101010101" pitchFamily="2" charset="-122"/>
              </a:rPr>
              <a:t>工作量、开发时间和项目开发人数</a:t>
            </a:r>
            <a:endParaRPr lang="zh-CN" altLang="en-US" sz="1400" b="1" dirty="0">
              <a:latin typeface="宋体" panose="02010600030101010101" pitchFamily="2" charset="-122"/>
            </a:endParaRPr>
          </a:p>
          <a:p>
            <a:pPr algn="just" eaLnBrk="1" hangingPunct="1">
              <a:lnSpc>
                <a:spcPct val="100000"/>
              </a:lnSpc>
              <a:buNone/>
            </a:pPr>
            <a:r>
              <a:rPr lang="zh-CN" altLang="en-US" sz="1400" b="1" dirty="0">
                <a:latin typeface="宋体" panose="02010600030101010101" pitchFamily="2" charset="-122"/>
              </a:rPr>
              <a:t>在例中，目标代码行数为 </a:t>
            </a:r>
            <a:r>
              <a:rPr lang="zh-CN" altLang="en-US" sz="1400" b="1" dirty="0">
                <a:latin typeface="Times New Roman" panose="02020603050405020304" pitchFamily="18" charset="0"/>
              </a:rPr>
              <a:t>33.3 </a:t>
            </a:r>
            <a:r>
              <a:rPr lang="en-US" altLang="zh-CN" sz="1400" b="1" dirty="0">
                <a:latin typeface="Times New Roman" panose="02020603050405020304" pitchFamily="18" charset="0"/>
              </a:rPr>
              <a:t>KLOC</a:t>
            </a:r>
            <a:endParaRPr lang="en-US" altLang="zh-CN" sz="1400" b="1" dirty="0">
              <a:latin typeface="Times New Roman" panose="02020603050405020304" pitchFamily="18" charset="0"/>
            </a:endParaRPr>
          </a:p>
          <a:p>
            <a:pPr algn="just" eaLnBrk="1" hangingPunct="1">
              <a:lnSpc>
                <a:spcPct val="100000"/>
              </a:lnSpc>
              <a:buNone/>
            </a:pPr>
            <a:r>
              <a:rPr lang="en-US" altLang="zh-CN" sz="1400" b="1" dirty="0">
                <a:latin typeface="Times New Roman" panose="02020603050405020304" pitchFamily="18" charset="0"/>
              </a:rPr>
              <a:t>CAD</a:t>
            </a:r>
            <a:r>
              <a:rPr lang="zh-CN" altLang="en-US" sz="1400" b="1" dirty="0">
                <a:latin typeface="宋体" panose="02010600030101010101" pitchFamily="2" charset="-122"/>
              </a:rPr>
              <a:t>软件开发属于</a:t>
            </a:r>
            <a:r>
              <a:rPr lang="zh-CN" altLang="en-US" sz="1400" b="1" dirty="0">
                <a:solidFill>
                  <a:srgbClr val="FF0000"/>
                </a:solidFill>
                <a:latin typeface="宋体" panose="02010600030101010101" pitchFamily="2" charset="-122"/>
              </a:rPr>
              <a:t>中等规模、半独立型</a:t>
            </a:r>
            <a:endParaRPr lang="zh-CN" altLang="en-US" sz="1400" b="1" dirty="0">
              <a:latin typeface="宋体" panose="02010600030101010101" pitchFamily="2" charset="-122"/>
            </a:endParaRPr>
          </a:p>
          <a:p>
            <a:pPr algn="just" eaLnBrk="1" hangingPunct="1">
              <a:lnSpc>
                <a:spcPct val="100000"/>
              </a:lnSpc>
              <a:buNone/>
            </a:pPr>
            <a:r>
              <a:rPr lang="zh-CN" altLang="en-US" sz="1400" b="1" dirty="0">
                <a:latin typeface="宋体" panose="02010600030101010101" pitchFamily="2" charset="-122"/>
                <a:sym typeface="+mn-ea"/>
              </a:rPr>
              <a:t>查</a:t>
            </a:r>
            <a:r>
              <a:rPr lang="zh-CN" altLang="en-US" sz="1400" b="1" dirty="0">
                <a:latin typeface="宋体" panose="02010600030101010101" pitchFamily="2" charset="-122"/>
              </a:rPr>
              <a:t>表</a:t>
            </a:r>
            <a:r>
              <a:rPr lang="zh-CN" sz="1400" b="1" dirty="0">
                <a:latin typeface="Times New Roman" panose="02020603050405020304" pitchFamily="18" charset="0"/>
              </a:rPr>
              <a:t>：</a:t>
            </a:r>
            <a:r>
              <a:rPr lang="en-US" altLang="zh-CN" sz="1400" b="1" dirty="0">
                <a:latin typeface="Times New Roman" panose="02020603050405020304" pitchFamily="18" charset="0"/>
              </a:rPr>
              <a:t>a=3.0</a:t>
            </a:r>
            <a:r>
              <a:rPr lang="en-US" altLang="zh-CN" sz="1400" b="1" dirty="0">
                <a:latin typeface="宋体" panose="02010600030101010101" pitchFamily="2" charset="-122"/>
              </a:rPr>
              <a:t>，</a:t>
            </a:r>
            <a:r>
              <a:rPr lang="en-US" altLang="zh-CN" sz="1400" b="1" dirty="0">
                <a:latin typeface="Times New Roman" panose="02020603050405020304" pitchFamily="18" charset="0"/>
              </a:rPr>
              <a:t>b=1.12</a:t>
            </a:r>
            <a:r>
              <a:rPr lang="zh-CN" altLang="en-US" sz="1400" b="1" dirty="0">
                <a:latin typeface="Times New Roman" panose="02020603050405020304" pitchFamily="18" charset="0"/>
              </a:rPr>
              <a:t>，</a:t>
            </a:r>
            <a:r>
              <a:rPr lang="en-US" altLang="zh-CN" sz="1400" b="1" dirty="0">
                <a:latin typeface="宋体" panose="02010600030101010101" pitchFamily="2" charset="-122"/>
                <a:sym typeface="+mn-ea"/>
              </a:rPr>
              <a:t>c=2.5</a:t>
            </a:r>
            <a:r>
              <a:rPr lang="zh-CN" altLang="en-US" sz="1400" b="1" dirty="0">
                <a:latin typeface="宋体" panose="02010600030101010101" pitchFamily="2" charset="-122"/>
                <a:sym typeface="+mn-ea"/>
              </a:rPr>
              <a:t>，</a:t>
            </a:r>
            <a:r>
              <a:rPr lang="en-US" altLang="zh-CN" sz="1400" b="1" dirty="0">
                <a:latin typeface="宋体" panose="02010600030101010101" pitchFamily="2" charset="-122"/>
                <a:sym typeface="+mn-ea"/>
              </a:rPr>
              <a:t>d=0.35</a:t>
            </a:r>
            <a:r>
              <a:rPr lang="en-US" altLang="zh-CN" sz="1400" b="1" dirty="0">
                <a:latin typeface="宋体" panose="02010600030101010101" pitchFamily="2" charset="-122"/>
              </a:rPr>
              <a:t>。</a:t>
            </a:r>
            <a:endParaRPr lang="en-US" altLang="zh-CN" sz="1400" b="1" dirty="0">
              <a:latin typeface="宋体" panose="02010600030101010101" pitchFamily="2" charset="-122"/>
            </a:endParaRPr>
          </a:p>
          <a:p>
            <a:pPr algn="just" eaLnBrk="1" hangingPunct="1">
              <a:lnSpc>
                <a:spcPct val="100000"/>
              </a:lnSpc>
              <a:buNone/>
            </a:pPr>
            <a:r>
              <a:rPr lang="zh-CN" sz="1400" b="1" dirty="0">
                <a:latin typeface="宋体" panose="02010600030101010101" pitchFamily="2" charset="-122"/>
              </a:rPr>
              <a:t>得到：</a:t>
            </a:r>
            <a:r>
              <a:rPr lang="zh-CN" altLang="en-US" sz="1400" b="1" dirty="0">
                <a:latin typeface="Times New Roman" panose="02020603050405020304" pitchFamily="18" charset="0"/>
              </a:rPr>
              <a:t> </a:t>
            </a:r>
            <a:r>
              <a:rPr lang="en-US" altLang="zh-CN" sz="1400" b="1" dirty="0">
                <a:latin typeface="Times New Roman" panose="02020603050405020304" pitchFamily="18" charset="0"/>
              </a:rPr>
              <a:t>E = </a:t>
            </a:r>
            <a:r>
              <a:rPr lang="en-US" altLang="zh-CN" sz="1400" b="1" dirty="0">
                <a:latin typeface="宋体" panose="02010600030101010101" pitchFamily="2" charset="-122"/>
              </a:rPr>
              <a:t>3.0＊L</a:t>
            </a:r>
            <a:r>
              <a:rPr lang="en-US" altLang="zh-CN" sz="1400" b="1" baseline="30000" dirty="0">
                <a:latin typeface="宋体" panose="02010600030101010101" pitchFamily="2" charset="-122"/>
              </a:rPr>
              <a:t>1.12</a:t>
            </a:r>
            <a:endParaRPr lang="en-US" altLang="zh-CN" sz="1400" b="1" dirty="0">
              <a:latin typeface="Times New Roman" panose="02020603050405020304" pitchFamily="18" charset="0"/>
            </a:endParaRPr>
          </a:p>
          <a:p>
            <a:pPr algn="just" eaLnBrk="1" hangingPunct="1">
              <a:lnSpc>
                <a:spcPct val="100000"/>
              </a:lnSpc>
              <a:buNone/>
            </a:pPr>
            <a:r>
              <a:rPr lang="en-US" altLang="zh-CN" sz="1400" b="1" dirty="0">
                <a:latin typeface="Times New Roman" panose="02020603050405020304" pitchFamily="18" charset="0"/>
              </a:rPr>
              <a:t>              = 3.0＊</a:t>
            </a:r>
            <a:r>
              <a:rPr lang="en-US" altLang="zh-CN" sz="1400" b="1" dirty="0">
                <a:latin typeface="宋体" panose="02010600030101010101" pitchFamily="2" charset="-122"/>
              </a:rPr>
              <a:t>33.3</a:t>
            </a:r>
            <a:r>
              <a:rPr lang="en-US" altLang="zh-CN" sz="1400" b="1" baseline="30000" dirty="0">
                <a:latin typeface="宋体" panose="02010600030101010101" pitchFamily="2" charset="-122"/>
              </a:rPr>
              <a:t>1.12</a:t>
            </a:r>
            <a:endParaRPr lang="en-US" altLang="zh-CN" sz="1400" b="1" dirty="0">
              <a:latin typeface="Times New Roman" panose="02020603050405020304" pitchFamily="18" charset="0"/>
            </a:endParaRPr>
          </a:p>
          <a:p>
            <a:pPr algn="just" eaLnBrk="1" hangingPunct="1">
              <a:lnSpc>
                <a:spcPct val="100000"/>
              </a:lnSpc>
              <a:buNone/>
            </a:pPr>
            <a:r>
              <a:rPr lang="en-US" altLang="zh-CN" sz="1400" b="1" dirty="0">
                <a:latin typeface="Times New Roman" panose="02020603050405020304" pitchFamily="18" charset="0"/>
              </a:rPr>
              <a:t>              = 152 PM</a:t>
            </a:r>
            <a:endParaRPr lang="en-US" altLang="zh-CN" sz="1400" b="1" dirty="0">
              <a:latin typeface="Times New Roman" panose="02020603050405020304" pitchFamily="18" charset="0"/>
            </a:endParaRPr>
          </a:p>
          <a:p>
            <a:pPr algn="just" eaLnBrk="1" hangingPunct="1">
              <a:lnSpc>
                <a:spcPct val="100000"/>
              </a:lnSpc>
              <a:buNone/>
            </a:pPr>
            <a:r>
              <a:rPr lang="en-US" altLang="zh-CN" sz="1400" b="1" dirty="0">
                <a:latin typeface="宋体" panose="02010600030101010101" pitchFamily="2" charset="-122"/>
                <a:sym typeface="+mn-ea"/>
              </a:rPr>
              <a:t>      D = 2.5＊E</a:t>
            </a:r>
            <a:r>
              <a:rPr lang="en-US" altLang="zh-CN" sz="1400" b="1" baseline="30000" dirty="0">
                <a:latin typeface="宋体" panose="02010600030101010101" pitchFamily="2" charset="-122"/>
                <a:sym typeface="+mn-ea"/>
              </a:rPr>
              <a:t>0.35</a:t>
            </a:r>
            <a:endParaRPr lang="en-US" altLang="zh-CN" sz="1400" b="1" dirty="0">
              <a:latin typeface="宋体" panose="02010600030101010101" pitchFamily="2" charset="-122"/>
            </a:endParaRPr>
          </a:p>
          <a:p>
            <a:pPr algn="just" eaLnBrk="1" hangingPunct="1">
              <a:lnSpc>
                <a:spcPct val="100000"/>
              </a:lnSpc>
              <a:buNone/>
            </a:pPr>
            <a:r>
              <a:rPr lang="en-US" altLang="zh-CN" sz="1400" b="1" dirty="0">
                <a:latin typeface="宋体" panose="02010600030101010101" pitchFamily="2" charset="-122"/>
                <a:sym typeface="+mn-ea"/>
              </a:rPr>
              <a:t>        = 2.5*152</a:t>
            </a:r>
            <a:r>
              <a:rPr lang="en-US" altLang="zh-CN" sz="1400" b="1" baseline="30000" dirty="0">
                <a:latin typeface="宋体" panose="02010600030101010101" pitchFamily="2" charset="-122"/>
                <a:sym typeface="+mn-ea"/>
              </a:rPr>
              <a:t>0.35</a:t>
            </a:r>
            <a:endParaRPr lang="en-US" altLang="zh-CN" sz="1400" b="1" dirty="0">
              <a:latin typeface="宋体" panose="02010600030101010101" pitchFamily="2" charset="-122"/>
            </a:endParaRPr>
          </a:p>
          <a:p>
            <a:pPr algn="just" eaLnBrk="1" hangingPunct="1">
              <a:lnSpc>
                <a:spcPct val="100000"/>
              </a:lnSpc>
              <a:buNone/>
            </a:pPr>
            <a:r>
              <a:rPr lang="en-US" altLang="zh-CN" sz="1400" b="1" dirty="0">
                <a:latin typeface="宋体" panose="02010600030101010101" pitchFamily="2" charset="-122"/>
                <a:sym typeface="+mn-ea"/>
              </a:rPr>
              <a:t>        = 14.5 M</a:t>
            </a:r>
            <a:endParaRPr lang="en-US" altLang="zh-CN" sz="1400" b="1" dirty="0">
              <a:latin typeface="宋体" panose="02010600030101010101" pitchFamily="2" charset="-122"/>
              <a:sym typeface="+mn-ea"/>
            </a:endParaRPr>
          </a:p>
          <a:p>
            <a:pPr algn="just" eaLnBrk="1" hangingPunct="1">
              <a:lnSpc>
                <a:spcPct val="100000"/>
              </a:lnSpc>
              <a:buNone/>
            </a:pPr>
            <a:r>
              <a:rPr lang="zh-CN" altLang="en-US" sz="1400" b="1" dirty="0">
                <a:latin typeface="宋体" panose="02010600030101010101" pitchFamily="2" charset="-122"/>
                <a:sym typeface="+mn-ea"/>
              </a:rPr>
              <a:t>建议参加项目开发的人数</a:t>
            </a:r>
            <a:endParaRPr lang="zh-CN" altLang="en-US" sz="1400" b="1" dirty="0">
              <a:latin typeface="宋体" panose="02010600030101010101" pitchFamily="2" charset="-122"/>
            </a:endParaRPr>
          </a:p>
          <a:p>
            <a:pPr algn="just" eaLnBrk="1" hangingPunct="1">
              <a:lnSpc>
                <a:spcPct val="100000"/>
              </a:lnSpc>
              <a:buNone/>
            </a:pPr>
            <a:r>
              <a:rPr lang="zh-CN" altLang="en-US" sz="1400" b="1" dirty="0">
                <a:latin typeface="宋体" panose="02010600030101010101" pitchFamily="2" charset="-122"/>
                <a:sym typeface="+mn-ea"/>
              </a:rPr>
              <a:t>     </a:t>
            </a:r>
            <a:r>
              <a:rPr lang="en-US" altLang="zh-CN" sz="1400" b="1" dirty="0">
                <a:latin typeface="宋体" panose="02010600030101010101" pitchFamily="2" charset="-122"/>
                <a:sym typeface="+mn-ea"/>
              </a:rPr>
              <a:t>N = E/D = 152/14.5≈11</a:t>
            </a:r>
            <a:endParaRPr lang="en-US" altLang="zh-CN" sz="1400" b="1" dirty="0">
              <a:latin typeface="宋体" panose="02010600030101010101" pitchFamily="2" charset="-122"/>
            </a:endParaRPr>
          </a:p>
          <a:p>
            <a:pPr marL="0" indent="0" algn="just" eaLnBrk="1" hangingPunct="1">
              <a:lnSpc>
                <a:spcPct val="100000"/>
              </a:lnSpc>
              <a:buNone/>
            </a:pPr>
            <a:r>
              <a:rPr lang="zh-CN" altLang="en-US" sz="1400" b="1" dirty="0">
                <a:latin typeface="宋体" panose="02010600030101010101" pitchFamily="2" charset="-122"/>
                <a:sym typeface="+mn-ea"/>
              </a:rPr>
              <a:t>  </a:t>
            </a:r>
            <a:r>
              <a:rPr lang="zh-CN" altLang="en-US" sz="1400" b="1" i="1" u="sng" dirty="0">
                <a:solidFill>
                  <a:srgbClr val="FF0000"/>
                </a:solidFill>
                <a:latin typeface="宋体" panose="02010600030101010101" pitchFamily="2" charset="-122"/>
                <a:sym typeface="+mn-ea"/>
              </a:rPr>
              <a:t>例中计算出来的11人是粗略估计</a:t>
            </a:r>
            <a:endParaRPr lang="zh-CN" altLang="en-US" sz="1400" b="1" dirty="0">
              <a:latin typeface="宋体" panose="02010600030101010101" pitchFamily="2" charset="-122"/>
            </a:endParaRPr>
          </a:p>
          <a:p>
            <a:pPr algn="just" eaLnBrk="1" hangingPunct="1">
              <a:lnSpc>
                <a:spcPct val="100000"/>
              </a:lnSpc>
              <a:buNone/>
            </a:pPr>
            <a:endParaRPr lang="en-US" altLang="zh-CN" sz="1400" b="1" dirty="0">
              <a:latin typeface="宋体" panose="02010600030101010101" pitchFamily="2" charset="-122"/>
            </a:endParaRPr>
          </a:p>
          <a:p>
            <a:pPr algn="just" eaLnBrk="1" hangingPunct="1">
              <a:buNone/>
            </a:pPr>
            <a:endParaRPr lang="en-US" altLang="zh-CN" sz="1400" b="1" dirty="0">
              <a:latin typeface="宋体" panose="02010600030101010101" pitchFamily="2" charset="-122"/>
            </a:endParaRPr>
          </a:p>
        </p:txBody>
      </p:sp>
      <p:sp>
        <p:nvSpPr>
          <p:cNvPr id="2" name="文本框 1"/>
          <p:cNvSpPr txBox="1"/>
          <p:nvPr/>
        </p:nvSpPr>
        <p:spPr>
          <a:xfrm>
            <a:off x="4674235" y="1456055"/>
            <a:ext cx="4144010" cy="2353310"/>
          </a:xfrm>
          <a:prstGeom prst="rect">
            <a:avLst/>
          </a:prstGeom>
          <a:noFill/>
          <a:ln w="28575" cmpd="sng">
            <a:solidFill>
              <a:schemeClr val="accent1">
                <a:shade val="50000"/>
              </a:schemeClr>
            </a:solidFill>
            <a:prstDash val="solid"/>
          </a:ln>
        </p:spPr>
        <p:txBody>
          <a:bodyPr wrap="square" rtlCol="0" anchor="t">
            <a:spAutoFit/>
          </a:bodyPr>
          <a:p>
            <a:pPr algn="just" eaLnBrk="1" hangingPunct="1">
              <a:lnSpc>
                <a:spcPct val="150000"/>
              </a:lnSpc>
              <a:buNone/>
            </a:pPr>
            <a:r>
              <a:rPr lang="zh-CN" altLang="en-US" sz="1400" b="1" dirty="0">
                <a:latin typeface="宋体" panose="02010600030101010101" pitchFamily="2" charset="-122"/>
                <a:sym typeface="+mn-ea"/>
              </a:rPr>
              <a:t>若干人共同开发一个软件项目还应该增加他们之间相互通信和交换意见的额外工作量。</a:t>
            </a:r>
            <a:r>
              <a:rPr lang="zh-CN" altLang="en-US" sz="1400" b="1" dirty="0">
                <a:solidFill>
                  <a:srgbClr val="FD5571"/>
                </a:solidFill>
                <a:latin typeface="Times New Roman" panose="02020603050405020304" pitchFamily="18" charset="0"/>
                <a:sym typeface="+mn-ea"/>
              </a:rPr>
              <a:t>设</a:t>
            </a:r>
            <a:r>
              <a:rPr lang="zh-CN" altLang="en-US" sz="1400" b="1" dirty="0">
                <a:latin typeface="Times New Roman" panose="02020603050405020304" pitchFamily="18" charset="0"/>
                <a:sym typeface="+mn-ea"/>
              </a:rPr>
              <a:t> </a:t>
            </a:r>
            <a:r>
              <a:rPr lang="en-US" altLang="zh-CN" sz="1400" b="1" dirty="0">
                <a:latin typeface="Times New Roman" panose="02020603050405020304" pitchFamily="18" charset="0"/>
                <a:sym typeface="+mn-ea"/>
              </a:rPr>
              <a:t>N</a:t>
            </a:r>
            <a:r>
              <a:rPr lang="zh-CN" altLang="en-US" sz="1400" b="1" dirty="0">
                <a:latin typeface="宋体" panose="02010600030101010101" pitchFamily="2" charset="-122"/>
                <a:sym typeface="+mn-ea"/>
              </a:rPr>
              <a:t>个程序员组成小组，实现相同规模的程序，相互通信数为</a:t>
            </a:r>
            <a:endParaRPr lang="zh-CN" altLang="en-US" sz="1400" b="1" dirty="0">
              <a:latin typeface="宋体" panose="02010600030101010101" pitchFamily="2" charset="-122"/>
              <a:sym typeface="+mn-ea"/>
            </a:endParaRPr>
          </a:p>
          <a:p>
            <a:pPr algn="just" eaLnBrk="1" hangingPunct="1">
              <a:lnSpc>
                <a:spcPct val="150000"/>
              </a:lnSpc>
              <a:buNone/>
            </a:pPr>
            <a:r>
              <a:rPr lang="zh-CN" altLang="en-US" sz="1400" b="1" dirty="0">
                <a:latin typeface="宋体" panose="02010600030101010101" pitchFamily="2" charset="-122"/>
                <a:sym typeface="+mn-ea"/>
              </a:rPr>
              <a:t> </a:t>
            </a:r>
            <a:r>
              <a:rPr lang="en-US" altLang="zh-CN" sz="1400" b="1" dirty="0">
                <a:latin typeface="Times New Roman" panose="02020603050405020304" pitchFamily="18" charset="0"/>
                <a:sym typeface="+mn-ea"/>
              </a:rPr>
              <a:t>	      =   N(N-1)/2</a:t>
            </a:r>
            <a:endParaRPr lang="en-US" altLang="zh-CN" sz="1400" b="1" dirty="0">
              <a:latin typeface="Times New Roman" panose="02020603050405020304" pitchFamily="18" charset="0"/>
              <a:sym typeface="+mn-ea"/>
            </a:endParaRPr>
          </a:p>
          <a:p>
            <a:pPr eaLnBrk="1" hangingPunct="1">
              <a:lnSpc>
                <a:spcPct val="150000"/>
              </a:lnSpc>
              <a:buNone/>
            </a:pPr>
            <a:r>
              <a:rPr lang="zh-CN" altLang="en-US" sz="1400" b="1" dirty="0">
                <a:latin typeface="宋体" panose="02010600030101010101" pitchFamily="2" charset="-122"/>
                <a:sym typeface="+mn-ea"/>
              </a:rPr>
              <a:t>如果每次通信和交换意见的平均工作量为</a:t>
            </a:r>
            <a:r>
              <a:rPr lang="en-US" altLang="zh-CN" sz="1400" b="1" dirty="0">
                <a:latin typeface="宋体" panose="02010600030101010101" pitchFamily="2" charset="-122"/>
                <a:sym typeface="+mn-ea"/>
              </a:rPr>
              <a:t>μ</a:t>
            </a:r>
            <a:r>
              <a:rPr lang="zh-CN" altLang="en-US" sz="1400" b="1" dirty="0">
                <a:latin typeface="宋体" panose="02010600030101010101" pitchFamily="2" charset="-122"/>
                <a:ea typeface="宋体" panose="02010600030101010101" pitchFamily="2" charset="-122"/>
                <a:sym typeface="+mn-ea"/>
              </a:rPr>
              <a:t>，</a:t>
            </a:r>
            <a:r>
              <a:rPr lang="zh-CN" altLang="en-US" sz="1400" b="1" dirty="0">
                <a:solidFill>
                  <a:srgbClr val="FD5571"/>
                </a:solidFill>
                <a:latin typeface="宋体" panose="02010600030101010101" pitchFamily="2" charset="-122"/>
                <a:sym typeface="+mn-ea"/>
              </a:rPr>
              <a:t>则 </a:t>
            </a:r>
            <a:r>
              <a:rPr lang="zh-CN" altLang="en-US" sz="1400" b="1" dirty="0">
                <a:latin typeface="宋体" panose="02010600030101010101" pitchFamily="2" charset="-122"/>
                <a:sym typeface="+mn-ea"/>
              </a:rPr>
              <a:t>增加的通信开销为</a:t>
            </a:r>
            <a:endParaRPr lang="zh-CN" altLang="en-US" sz="1400" b="1" dirty="0">
              <a:latin typeface="Times New Roman" panose="02020603050405020304" pitchFamily="18" charset="0"/>
            </a:endParaRPr>
          </a:p>
          <a:p>
            <a:pPr algn="just" eaLnBrk="1" hangingPunct="1">
              <a:lnSpc>
                <a:spcPct val="150000"/>
              </a:lnSpc>
              <a:buNone/>
            </a:pPr>
            <a:r>
              <a:rPr lang="zh-CN" altLang="en-US" sz="1400" b="1" dirty="0">
                <a:latin typeface="Times New Roman" panose="02020603050405020304" pitchFamily="18" charset="0"/>
                <a:sym typeface="+mn-ea"/>
              </a:rPr>
              <a:t>               </a:t>
            </a:r>
            <a:r>
              <a:rPr lang="en-US" altLang="zh-CN" sz="1400" b="1" dirty="0">
                <a:latin typeface="Times New Roman" panose="02020603050405020304" pitchFamily="18" charset="0"/>
                <a:sym typeface="+mn-ea"/>
              </a:rPr>
              <a:t>Ec</a:t>
            </a:r>
            <a:r>
              <a:rPr lang="en-US" altLang="zh-CN" sz="1400" b="1" dirty="0">
                <a:latin typeface="宋体" panose="02010600030101010101" pitchFamily="2" charset="-122"/>
                <a:sym typeface="+mn-ea"/>
              </a:rPr>
              <a:t>＝μ</a:t>
            </a:r>
            <a:r>
              <a:rPr lang="en-US" altLang="zh-CN" sz="1400" b="1" dirty="0">
                <a:latin typeface="Times New Roman" panose="02020603050405020304" pitchFamily="18" charset="0"/>
                <a:sym typeface="+mn-ea"/>
              </a:rPr>
              <a:t>N(N-1)/2  </a:t>
            </a:r>
            <a:endParaRPr lang="en-US" altLang="zh-CN" sz="1400" b="1" dirty="0">
              <a:latin typeface="Times New Roman" panose="02020603050405020304" pitchFamily="18" charset="0"/>
              <a:sym typeface="+mn-ea"/>
            </a:endParaRPr>
          </a:p>
        </p:txBody>
      </p:sp>
      <p:graphicFrame>
        <p:nvGraphicFramePr>
          <p:cNvPr id="66564" name="Object 7"/>
          <p:cNvGraphicFramePr>
            <a:graphicFrameLocks noChangeAspect="1"/>
          </p:cNvGraphicFramePr>
          <p:nvPr/>
        </p:nvGraphicFramePr>
        <p:xfrm>
          <a:off x="5380355" y="2426970"/>
          <a:ext cx="492125" cy="535305"/>
        </p:xfrm>
        <a:graphic>
          <a:graphicData uri="http://schemas.openxmlformats.org/presentationml/2006/ole">
            <mc:AlternateContent xmlns:mc="http://schemas.openxmlformats.org/markup-compatibility/2006">
              <mc:Choice xmlns:v="urn:schemas-microsoft-com:vml" Requires="v">
                <p:oleObj spid="_x0000_s3076" name="" r:id="rId1" imgW="215900" imgH="241300" progId="Equation.DSMT4">
                  <p:embed/>
                </p:oleObj>
              </mc:Choice>
              <mc:Fallback>
                <p:oleObj name="" r:id="rId1" imgW="215900" imgH="241300" progId="Equation.DSMT4">
                  <p:embed/>
                  <p:pic>
                    <p:nvPicPr>
                      <p:cNvPr id="0" name="图片 3075"/>
                      <p:cNvPicPr/>
                      <p:nvPr/>
                    </p:nvPicPr>
                    <p:blipFill>
                      <a:blip r:embed="rId2"/>
                      <a:stretch>
                        <a:fillRect/>
                      </a:stretch>
                    </p:blipFill>
                    <p:spPr>
                      <a:xfrm>
                        <a:off x="5380355" y="2426970"/>
                        <a:ext cx="492125" cy="535305"/>
                      </a:xfrm>
                      <a:prstGeom prst="rect">
                        <a:avLst/>
                      </a:prstGeom>
                      <a:noFill/>
                      <a:ln w="38100">
                        <a:noFill/>
                        <a:miter/>
                      </a:ln>
                    </p:spPr>
                  </p:pic>
                </p:oleObj>
              </mc:Fallback>
            </mc:AlternateContent>
          </a:graphicData>
        </a:graphic>
      </p:graphicFrame>
      <p:sp>
        <p:nvSpPr>
          <p:cNvPr id="68610" name="Rectangle 3"/>
          <p:cNvSpPr>
            <a:spLocks noGrp="1"/>
          </p:cNvSpPr>
          <p:nvPr/>
        </p:nvSpPr>
        <p:spPr>
          <a:xfrm>
            <a:off x="3763645" y="3914140"/>
            <a:ext cx="4970780" cy="2730500"/>
          </a:xfrm>
          <a:prstGeom prst="rect">
            <a:avLst/>
          </a:prstGeom>
          <a:noFill/>
          <a:ln w="28575" cmpd="sng">
            <a:solidFill>
              <a:schemeClr val="accent1">
                <a:shade val="50000"/>
              </a:schemeClr>
            </a:solidFill>
            <a:prstDash val="solid"/>
          </a:ln>
        </p:spPr>
        <p:txBody>
          <a:bodyPr vert="horz" wrap="square" lIns="91440" tIns="45720" rIns="91440" bIns="45720" numCol="1" anchor="t" anchorCtr="0" compatLnSpc="1"/>
          <a:lst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eaLnBrk="1" hangingPunct="1">
              <a:lnSpc>
                <a:spcPct val="90000"/>
              </a:lnSpc>
              <a:buNone/>
            </a:pPr>
            <a:r>
              <a:rPr lang="zh-CN" altLang="en-US" b="1" dirty="0">
                <a:latin typeface="宋体" panose="02010600030101010101" pitchFamily="2" charset="-122"/>
              </a:rPr>
              <a:t>由</a:t>
            </a:r>
            <a:r>
              <a:rPr lang="en-US" altLang="zh-CN" b="1" dirty="0">
                <a:latin typeface="Times New Roman" panose="02020603050405020304" pitchFamily="18" charset="0"/>
              </a:rPr>
              <a:t>N</a:t>
            </a:r>
            <a:r>
              <a:rPr lang="zh-CN" altLang="en-US" b="1" dirty="0">
                <a:latin typeface="宋体" panose="02010600030101010101" pitchFamily="2" charset="-122"/>
              </a:rPr>
              <a:t>个程序员组成的小组共同开发一个程序总的工作量</a:t>
            </a:r>
            <a:r>
              <a:rPr lang="en-US" altLang="zh-CN" b="1" dirty="0">
                <a:latin typeface="Times New Roman" panose="02020603050405020304" pitchFamily="18" charset="0"/>
              </a:rPr>
              <a:t>ET</a:t>
            </a:r>
            <a:r>
              <a:rPr lang="zh-CN" altLang="en-US" b="1" dirty="0">
                <a:latin typeface="宋体" panose="02010600030101010101" pitchFamily="2" charset="-122"/>
              </a:rPr>
              <a:t>满足</a:t>
            </a:r>
            <a:endParaRPr lang="zh-CN" altLang="en-US" b="1" dirty="0">
              <a:latin typeface="Times New Roman" panose="02020603050405020304" pitchFamily="18" charset="0"/>
            </a:endParaRPr>
          </a:p>
          <a:p>
            <a:pPr marL="0" indent="0" algn="just" eaLnBrk="1" hangingPunct="1">
              <a:lnSpc>
                <a:spcPct val="90000"/>
              </a:lnSpc>
              <a:buNone/>
            </a:pPr>
            <a:r>
              <a:rPr lang="zh-CN" altLang="en-US" b="1" dirty="0">
                <a:latin typeface="Times New Roman" panose="02020603050405020304" pitchFamily="18" charset="0"/>
              </a:rPr>
              <a:t>                    </a:t>
            </a:r>
            <a:r>
              <a:rPr lang="en-US" altLang="zh-CN" b="1" dirty="0">
                <a:latin typeface="Times New Roman" panose="02020603050405020304" pitchFamily="18" charset="0"/>
              </a:rPr>
              <a:t>ET=E+Ec</a:t>
            </a:r>
            <a:r>
              <a:rPr lang="en-US" altLang="zh-CN" b="1" dirty="0">
                <a:latin typeface="宋体" panose="02010600030101010101" pitchFamily="2" charset="-122"/>
              </a:rPr>
              <a:t>             </a:t>
            </a:r>
            <a:endParaRPr lang="en-US" altLang="zh-CN" b="1" dirty="0">
              <a:latin typeface="宋体" panose="02010600030101010101" pitchFamily="2" charset="-122"/>
            </a:endParaRPr>
          </a:p>
          <a:p>
            <a:pPr marL="0" indent="0" algn="just" eaLnBrk="1" hangingPunct="1">
              <a:lnSpc>
                <a:spcPct val="90000"/>
              </a:lnSpc>
              <a:buNone/>
            </a:pPr>
            <a:r>
              <a:rPr lang="zh-CN" altLang="en-US" b="1" dirty="0">
                <a:latin typeface="宋体" panose="02010600030101010101" pitchFamily="2" charset="-122"/>
              </a:rPr>
              <a:t>程序员小组的生产率是</a:t>
            </a:r>
            <a:endParaRPr lang="zh-CN" altLang="en-US" b="1" dirty="0">
              <a:latin typeface="Times New Roman" panose="02020603050405020304" pitchFamily="18" charset="0"/>
            </a:endParaRPr>
          </a:p>
          <a:p>
            <a:pPr marL="0" indent="0" algn="just" eaLnBrk="1" hangingPunct="1">
              <a:lnSpc>
                <a:spcPct val="90000"/>
              </a:lnSpc>
              <a:buNone/>
            </a:pPr>
            <a:r>
              <a:rPr lang="zh-CN" altLang="en-US" b="1" dirty="0">
                <a:latin typeface="Times New Roman" panose="02020603050405020304" pitchFamily="18" charset="0"/>
              </a:rPr>
              <a:t>                  </a:t>
            </a:r>
            <a:r>
              <a:rPr lang="en-US" altLang="zh-CN" b="1" dirty="0">
                <a:latin typeface="Times New Roman" panose="02020603050405020304" pitchFamily="18" charset="0"/>
              </a:rPr>
              <a:t>PG=LOC/(E+Ec)</a:t>
            </a:r>
            <a:r>
              <a:rPr lang="en-US" altLang="zh-CN" b="1" dirty="0">
                <a:latin typeface="宋体" panose="02010600030101010101" pitchFamily="2" charset="-122"/>
              </a:rPr>
              <a:t>   </a:t>
            </a:r>
            <a:endParaRPr lang="en-US" altLang="zh-CN" b="1" dirty="0">
              <a:latin typeface="宋体" panose="02010600030101010101" pitchFamily="2" charset="-122"/>
            </a:endParaRPr>
          </a:p>
          <a:p>
            <a:pPr marL="0" indent="0" algn="just" eaLnBrk="1" hangingPunct="1">
              <a:lnSpc>
                <a:spcPct val="90000"/>
              </a:lnSpc>
              <a:buNone/>
            </a:pPr>
            <a:r>
              <a:rPr lang="zh-CN" altLang="en-US" b="1" dirty="0">
                <a:latin typeface="宋体" panose="02010600030101010101" pitchFamily="2" charset="-122"/>
              </a:rPr>
              <a:t>程序员小组生产率和单个程序员生产率的比为</a:t>
            </a:r>
            <a:endParaRPr lang="zh-CN" altLang="en-US" b="1" dirty="0">
              <a:latin typeface="Times New Roman" panose="02020603050405020304" pitchFamily="18" charset="0"/>
            </a:endParaRPr>
          </a:p>
          <a:p>
            <a:pPr marL="0" indent="0" algn="just" eaLnBrk="1" hangingPunct="1">
              <a:lnSpc>
                <a:spcPct val="90000"/>
              </a:lnSpc>
              <a:buNone/>
            </a:pPr>
            <a:r>
              <a:rPr lang="zh-CN" altLang="en-US" b="1" dirty="0">
                <a:latin typeface="Times New Roman" panose="02020603050405020304" pitchFamily="18" charset="0"/>
              </a:rPr>
              <a:t>                    </a:t>
            </a:r>
            <a:r>
              <a:rPr lang="en-US" altLang="zh-CN" b="1" dirty="0">
                <a:latin typeface="Times New Roman" panose="02020603050405020304" pitchFamily="18" charset="0"/>
              </a:rPr>
              <a:t>Rp=E/(E+Ec)</a:t>
            </a:r>
            <a:r>
              <a:rPr lang="en-US" altLang="zh-CN" b="1" dirty="0">
                <a:latin typeface="宋体" panose="02010600030101010101" pitchFamily="2" charset="-122"/>
              </a:rPr>
              <a:t>    </a:t>
            </a:r>
            <a:endParaRPr lang="en-US" altLang="zh-CN" b="1" dirty="0">
              <a:latin typeface="Times New Roman" panose="02020603050405020304" pitchFamily="18" charset="0"/>
            </a:endParaRPr>
          </a:p>
          <a:p>
            <a:pPr marL="0" indent="0" algn="just" eaLnBrk="1" hangingPunct="1">
              <a:lnSpc>
                <a:spcPct val="90000"/>
              </a:lnSpc>
              <a:buNone/>
            </a:pPr>
            <a:r>
              <a:rPr lang="zh-CN" altLang="en-US" b="1" dirty="0">
                <a:solidFill>
                  <a:schemeClr val="tx2"/>
                </a:solidFill>
                <a:latin typeface="宋体" panose="02010600030101010101" pitchFamily="2" charset="-122"/>
              </a:rPr>
              <a:t>随着程序员小组人数的增加,</a:t>
            </a:r>
            <a:r>
              <a:rPr lang="en-US" altLang="zh-CN" b="1" dirty="0">
                <a:solidFill>
                  <a:schemeClr val="tx2"/>
                </a:solidFill>
                <a:latin typeface="Times New Roman" panose="02020603050405020304" pitchFamily="18" charset="0"/>
              </a:rPr>
              <a:t>Ec</a:t>
            </a:r>
            <a:r>
              <a:rPr lang="en-US" altLang="zh-CN" b="1" dirty="0">
                <a:solidFill>
                  <a:schemeClr val="tx2"/>
                </a:solidFill>
                <a:latin typeface="宋体" panose="02010600030101010101" pitchFamily="2" charset="-122"/>
              </a:rPr>
              <a:t>≈μN</a:t>
            </a:r>
            <a:r>
              <a:rPr lang="en-US" altLang="zh-CN" b="1" baseline="30000" dirty="0">
                <a:solidFill>
                  <a:schemeClr val="tx2"/>
                </a:solidFill>
                <a:latin typeface="宋体" panose="02010600030101010101" pitchFamily="2" charset="-122"/>
              </a:rPr>
              <a:t>2</a:t>
            </a:r>
            <a:r>
              <a:rPr lang="en-US" altLang="zh-CN" b="1" dirty="0">
                <a:solidFill>
                  <a:schemeClr val="tx2"/>
                </a:solidFill>
                <a:latin typeface="Times New Roman" panose="02020603050405020304" pitchFamily="18" charset="0"/>
              </a:rPr>
              <a:t>/2</a:t>
            </a:r>
            <a:r>
              <a:rPr lang="en-US" altLang="zh-CN" b="1" dirty="0">
                <a:solidFill>
                  <a:schemeClr val="tx2"/>
                </a:solidFill>
                <a:latin typeface="宋体" panose="02010600030101010101" pitchFamily="2" charset="-122"/>
              </a:rPr>
              <a:t>，</a:t>
            </a:r>
            <a:r>
              <a:rPr lang="zh-CN" altLang="en-US" b="1" dirty="0">
                <a:solidFill>
                  <a:schemeClr val="tx2"/>
                </a:solidFill>
                <a:latin typeface="宋体" panose="02010600030101010101" pitchFamily="2" charset="-122"/>
              </a:rPr>
              <a:t>程序员小组的生产率将会下降。</a:t>
            </a:r>
            <a:endParaRPr lang="zh-CN" altLang="en-US" b="1" dirty="0">
              <a:solidFill>
                <a:schemeClr val="tx2"/>
              </a:solidFill>
              <a:latin typeface="宋体" panose="02010600030101010101" pitchFamily="2" charset="-122"/>
            </a:endParaRPr>
          </a:p>
          <a:p>
            <a:pPr marL="0" indent="0" algn="just" eaLnBrk="1" hangingPunct="1">
              <a:lnSpc>
                <a:spcPct val="90000"/>
              </a:lnSpc>
              <a:buNone/>
            </a:pPr>
            <a:r>
              <a:rPr lang="zh-CN" altLang="en-US" b="1" dirty="0">
                <a:latin typeface="宋体" panose="02010600030101010101" pitchFamily="2" charset="-122"/>
              </a:rPr>
              <a:t>模型表明：</a:t>
            </a:r>
            <a:r>
              <a:rPr lang="zh-CN" altLang="en-US" b="1" dirty="0">
                <a:solidFill>
                  <a:srgbClr val="CC3300"/>
                </a:solidFill>
                <a:latin typeface="宋体" panose="02010600030101010101" pitchFamily="2" charset="-122"/>
              </a:rPr>
              <a:t>盲目增加程序员人数会推迟软件完成的日期</a:t>
            </a:r>
            <a:endParaRPr lang="zh-CN" altLang="en-US" b="1" dirty="0">
              <a:solidFill>
                <a:srgbClr val="CC3300"/>
              </a:solidFill>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457200" y="457200"/>
            <a:ext cx="8435975" cy="955675"/>
          </a:xfrm>
        </p:spPr>
        <p:txBody>
          <a:bodyPr vert="horz" wrap="square" lIns="91440" tIns="45720" rIns="91440" bIns="45720" anchor="ctr"/>
          <a:p>
            <a:pPr eaLnBrk="1" hangingPunct="1"/>
            <a:r>
              <a:rPr lang="zh-CN" altLang="en-US" sz="3600" b="1" dirty="0">
                <a:latin typeface="宋体" panose="02010600030101010101" pitchFamily="2" charset="-122"/>
              </a:rPr>
              <a:t>经验估算模型之二：</a:t>
            </a:r>
            <a:r>
              <a:rPr lang="en-US" altLang="zh-CN" sz="3600" b="1" dirty="0">
                <a:latin typeface="Times New Roman" panose="02020603050405020304" pitchFamily="18" charset="0"/>
              </a:rPr>
              <a:t>Putnam</a:t>
            </a:r>
            <a:r>
              <a:rPr lang="zh-CN" altLang="en-US" sz="3600" b="1" dirty="0">
                <a:latin typeface="宋体" panose="02010600030101010101" pitchFamily="2" charset="-122"/>
              </a:rPr>
              <a:t>模型</a:t>
            </a:r>
            <a:endParaRPr lang="zh-CN" altLang="en-US" sz="3600" b="1" dirty="0">
              <a:latin typeface="宋体" panose="02010600030101010101" pitchFamily="2" charset="-122"/>
            </a:endParaRPr>
          </a:p>
        </p:txBody>
      </p:sp>
      <p:sp>
        <p:nvSpPr>
          <p:cNvPr id="69634" name="Rectangle 3"/>
          <p:cNvSpPr>
            <a:spLocks noGrp="1"/>
          </p:cNvSpPr>
          <p:nvPr>
            <p:ph idx="1"/>
          </p:nvPr>
        </p:nvSpPr>
        <p:spPr>
          <a:xfrm>
            <a:off x="317818" y="1516698"/>
            <a:ext cx="8507412" cy="4305300"/>
          </a:xfrm>
        </p:spPr>
        <p:txBody>
          <a:bodyPr vert="horz" wrap="square" lIns="91440" tIns="45720" rIns="91440" bIns="45720" anchor="t"/>
          <a:p>
            <a:pPr algn="just" eaLnBrk="1" hangingPunct="1">
              <a:lnSpc>
                <a:spcPct val="120000"/>
              </a:lnSpc>
              <a:spcBef>
                <a:spcPts val="0"/>
              </a:spcBef>
              <a:spcAft>
                <a:spcPts val="1000"/>
              </a:spcAft>
            </a:pPr>
            <a:r>
              <a:rPr lang="zh-CN" altLang="en-US" sz="1800" b="1" dirty="0">
                <a:latin typeface="Times New Roman" panose="02020603050405020304" pitchFamily="18" charset="0"/>
              </a:rPr>
              <a:t>1978</a:t>
            </a:r>
            <a:r>
              <a:rPr lang="zh-CN" altLang="en-US" sz="1800" b="1" dirty="0">
                <a:latin typeface="宋体" panose="02010600030101010101" pitchFamily="2" charset="-122"/>
              </a:rPr>
              <a:t>年，</a:t>
            </a:r>
            <a:r>
              <a:rPr lang="en-US" altLang="zh-CN" sz="1800" b="1" dirty="0">
                <a:latin typeface="Times New Roman" panose="02020603050405020304" pitchFamily="18" charset="0"/>
              </a:rPr>
              <a:t>Putnam</a:t>
            </a:r>
            <a:r>
              <a:rPr lang="zh-CN" altLang="en-US" sz="1800" b="1" dirty="0">
                <a:latin typeface="宋体" panose="02010600030101010101" pitchFamily="2" charset="-122"/>
              </a:rPr>
              <a:t>提出了大型软件项目工作量</a:t>
            </a:r>
            <a:r>
              <a:rPr lang="zh-CN" altLang="en-US" sz="1800" b="1" dirty="0">
                <a:latin typeface="Times New Roman" panose="02020603050405020304" pitchFamily="18" charset="0"/>
              </a:rPr>
              <a:t>(</a:t>
            </a:r>
            <a:r>
              <a:rPr lang="zh-CN" altLang="en-US" sz="1800" b="1" dirty="0">
                <a:latin typeface="宋体" panose="02010600030101010101" pitchFamily="2" charset="-122"/>
              </a:rPr>
              <a:t>一般在</a:t>
            </a:r>
            <a:r>
              <a:rPr lang="zh-CN" altLang="en-US" sz="1800" b="1" dirty="0">
                <a:latin typeface="Times New Roman" panose="02020603050405020304" pitchFamily="18" charset="0"/>
              </a:rPr>
              <a:t>30</a:t>
            </a:r>
            <a:r>
              <a:rPr lang="zh-CN" altLang="en-US" sz="1800" b="1" dirty="0">
                <a:latin typeface="宋体" panose="02010600030101010101" pitchFamily="2" charset="-122"/>
              </a:rPr>
              <a:t>人年以上</a:t>
            </a:r>
            <a:r>
              <a:rPr lang="zh-CN" altLang="en-US" sz="1800" b="1" dirty="0">
                <a:latin typeface="Times New Roman" panose="02020603050405020304" pitchFamily="18" charset="0"/>
              </a:rPr>
              <a:t>)</a:t>
            </a:r>
            <a:r>
              <a:rPr lang="zh-CN" altLang="en-US" sz="1800" b="1" dirty="0">
                <a:latin typeface="宋体" panose="02010600030101010101" pitchFamily="2" charset="-122"/>
              </a:rPr>
              <a:t>估算模型。</a:t>
            </a:r>
            <a:endParaRPr lang="zh-CN" altLang="en-US" sz="1800" b="1" dirty="0">
              <a:latin typeface="宋体" panose="02010600030101010101" pitchFamily="2" charset="-122"/>
            </a:endParaRPr>
          </a:p>
          <a:p>
            <a:pPr algn="just" eaLnBrk="1" hangingPunct="1">
              <a:lnSpc>
                <a:spcPct val="120000"/>
              </a:lnSpc>
              <a:spcBef>
                <a:spcPts val="0"/>
              </a:spcBef>
              <a:spcAft>
                <a:spcPts val="1000"/>
              </a:spcAft>
            </a:pPr>
            <a:r>
              <a:rPr lang="zh-CN" altLang="en-US" sz="1800" b="1" dirty="0">
                <a:latin typeface="宋体" panose="02010600030101010101" pitchFamily="2" charset="-122"/>
              </a:rPr>
              <a:t>它是一个动态多变量模型，适用于软件开发的各个阶段，估算模型以大型软件项目的实测数据为基础，导出工作量分布曲线。</a:t>
            </a:r>
            <a:endParaRPr lang="zh-CN" altLang="en-US" sz="1800" b="1" dirty="0">
              <a:latin typeface="宋体" panose="02010600030101010101" pitchFamily="2" charset="-122"/>
            </a:endParaRPr>
          </a:p>
          <a:p>
            <a:pPr algn="just" eaLnBrk="1" hangingPunct="1">
              <a:lnSpc>
                <a:spcPct val="120000"/>
              </a:lnSpc>
              <a:spcBef>
                <a:spcPts val="0"/>
              </a:spcBef>
              <a:spcAft>
                <a:spcPts val="1000"/>
              </a:spcAft>
            </a:pPr>
            <a:r>
              <a:rPr lang="zh-CN" altLang="en-US" sz="1800" b="1" dirty="0">
                <a:latin typeface="宋体" panose="02010600030101010101" pitchFamily="2" charset="-122"/>
              </a:rPr>
              <a:t>该曲线与著名的</a:t>
            </a:r>
            <a:r>
              <a:rPr lang="en-US" altLang="zh-CN" sz="1800" b="1" dirty="0">
                <a:solidFill>
                  <a:srgbClr val="FF0000"/>
                </a:solidFill>
                <a:latin typeface="Times New Roman" panose="02020603050405020304" pitchFamily="18" charset="0"/>
              </a:rPr>
              <a:t>Rayleigh-Norden (R-N)</a:t>
            </a:r>
            <a:r>
              <a:rPr lang="zh-CN" altLang="en-US" sz="1800" b="1" dirty="0">
                <a:latin typeface="宋体" panose="02010600030101010101" pitchFamily="2" charset="-122"/>
              </a:rPr>
              <a:t>曲线相似，它描述了开发工作量，开发时间和软件代码行数之间的关系。</a:t>
            </a:r>
            <a:endParaRPr lang="zh-CN" altLang="en-US" sz="1800" b="1" dirty="0">
              <a:latin typeface="宋体" panose="02010600030101010101" pitchFamily="2" charset="-122"/>
            </a:endParaRPr>
          </a:p>
          <a:p>
            <a:pPr algn="just" eaLnBrk="1" hangingPunct="1">
              <a:lnSpc>
                <a:spcPct val="120000"/>
              </a:lnSpc>
              <a:spcBef>
                <a:spcPts val="0"/>
              </a:spcBef>
              <a:spcAft>
                <a:spcPts val="1000"/>
              </a:spcAft>
            </a:pPr>
            <a:r>
              <a:rPr lang="en-US" altLang="zh-CN" sz="1800" b="1" dirty="0">
                <a:latin typeface="宋体" panose="02010600030101010101" pitchFamily="2" charset="-122"/>
                <a:sym typeface="+mn-ea"/>
              </a:rPr>
              <a:t>            </a:t>
            </a:r>
            <a:r>
              <a:rPr lang="en-US" altLang="zh-CN" sz="1800" b="1" dirty="0">
                <a:solidFill>
                  <a:srgbClr val="FF0000"/>
                </a:solidFill>
                <a:effectLst>
                  <a:outerShdw blurRad="38100" dist="38100" dir="2700000" algn="tl">
                    <a:srgbClr val="000000">
                      <a:alpha val="43137"/>
                    </a:srgbClr>
                  </a:outerShdw>
                </a:effectLst>
                <a:latin typeface="宋体" panose="02010600030101010101" pitchFamily="2" charset="-122"/>
                <a:sym typeface="+mn-ea"/>
              </a:rPr>
              <a:t>L = C</a:t>
            </a:r>
            <a:r>
              <a:rPr lang="en-US" altLang="zh-CN" sz="1800" b="1" baseline="-30000" dirty="0">
                <a:solidFill>
                  <a:srgbClr val="FF0000"/>
                </a:solidFill>
                <a:effectLst>
                  <a:outerShdw blurRad="38100" dist="38100" dir="2700000" algn="tl">
                    <a:srgbClr val="000000">
                      <a:alpha val="43137"/>
                    </a:srgbClr>
                  </a:outerShdw>
                </a:effectLst>
                <a:latin typeface="宋体" panose="02010600030101010101" pitchFamily="2" charset="-122"/>
                <a:sym typeface="+mn-ea"/>
              </a:rPr>
              <a:t>K </a:t>
            </a:r>
            <a:r>
              <a:rPr lang="en-US" altLang="zh-CN" sz="1800" b="1" dirty="0">
                <a:solidFill>
                  <a:srgbClr val="FF0000"/>
                </a:solidFill>
                <a:effectLst>
                  <a:outerShdw blurRad="38100" dist="38100" dir="2700000" algn="tl">
                    <a:srgbClr val="000000">
                      <a:alpha val="43137"/>
                    </a:srgbClr>
                  </a:outerShdw>
                </a:effectLst>
                <a:latin typeface="宋体" panose="02010600030101010101" pitchFamily="2" charset="-122"/>
                <a:sym typeface="+mn-ea"/>
              </a:rPr>
              <a:t>E</a:t>
            </a:r>
            <a:r>
              <a:rPr lang="en-US" altLang="zh-CN" sz="1800" b="1" baseline="30000" dirty="0">
                <a:solidFill>
                  <a:srgbClr val="FF0000"/>
                </a:solidFill>
                <a:effectLst>
                  <a:outerShdw blurRad="38100" dist="38100" dir="2700000" algn="tl">
                    <a:srgbClr val="000000">
                      <a:alpha val="43137"/>
                    </a:srgbClr>
                  </a:outerShdw>
                </a:effectLst>
                <a:latin typeface="宋体" panose="02010600030101010101" pitchFamily="2" charset="-122"/>
                <a:sym typeface="+mn-ea"/>
              </a:rPr>
              <a:t>1/3 </a:t>
            </a:r>
            <a:r>
              <a:rPr lang="en-US" altLang="zh-CN" sz="1800" b="1" dirty="0">
                <a:solidFill>
                  <a:srgbClr val="FF0000"/>
                </a:solidFill>
                <a:effectLst>
                  <a:outerShdw blurRad="38100" dist="38100" dir="2700000" algn="tl">
                    <a:srgbClr val="000000">
                      <a:alpha val="43137"/>
                    </a:srgbClr>
                  </a:outerShdw>
                </a:effectLst>
                <a:latin typeface="宋体" panose="02010600030101010101" pitchFamily="2" charset="-122"/>
                <a:sym typeface="+mn-ea"/>
              </a:rPr>
              <a:t>t</a:t>
            </a:r>
            <a:r>
              <a:rPr lang="en-US" altLang="zh-CN" sz="1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sym typeface="+mn-ea"/>
              </a:rPr>
              <a:t>d</a:t>
            </a:r>
            <a:r>
              <a:rPr lang="en-US" altLang="zh-CN" sz="1800" b="1" baseline="30000" dirty="0">
                <a:solidFill>
                  <a:srgbClr val="FF0000"/>
                </a:solidFill>
                <a:effectLst>
                  <a:outerShdw blurRad="38100" dist="38100" dir="2700000" algn="tl">
                    <a:srgbClr val="000000">
                      <a:alpha val="43137"/>
                    </a:srgbClr>
                  </a:outerShdw>
                </a:effectLst>
                <a:latin typeface="宋体" panose="02010600030101010101" pitchFamily="2" charset="-122"/>
                <a:sym typeface="+mn-ea"/>
              </a:rPr>
              <a:t>4/3</a:t>
            </a:r>
            <a:endParaRPr lang="en-US" altLang="zh-CN" sz="1800" b="1" baseline="30000" dirty="0">
              <a:solidFill>
                <a:srgbClr val="FF0000"/>
              </a:solidFill>
              <a:effectLst>
                <a:outerShdw blurRad="38100" dist="38100" dir="2700000" algn="tl">
                  <a:srgbClr val="000000">
                    <a:alpha val="43137"/>
                  </a:srgbClr>
                </a:outerShdw>
              </a:effectLst>
              <a:latin typeface="宋体" panose="02010600030101010101" pitchFamily="2" charset="-122"/>
              <a:sym typeface="+mn-ea"/>
            </a:endParaRPr>
          </a:p>
          <a:p>
            <a:pPr algn="just" eaLnBrk="1" hangingPunct="1">
              <a:lnSpc>
                <a:spcPct val="120000"/>
              </a:lnSpc>
              <a:spcBef>
                <a:spcPts val="0"/>
              </a:spcBef>
              <a:spcAft>
                <a:spcPts val="1000"/>
              </a:spcAft>
            </a:pPr>
            <a:r>
              <a:rPr lang="zh-CN" altLang="en-US" sz="1800" b="1" dirty="0">
                <a:latin typeface="宋体" panose="02010600030101010101" pitchFamily="2" charset="-122"/>
                <a:sym typeface="+mn-ea"/>
              </a:rPr>
              <a:t>其中：</a:t>
            </a:r>
            <a:r>
              <a:rPr lang="en-US" altLang="zh-CN" sz="1800" b="1" dirty="0">
                <a:latin typeface="Times New Roman" panose="02020603050405020304" pitchFamily="18" charset="0"/>
                <a:sym typeface="+mn-ea"/>
              </a:rPr>
              <a:t>L</a:t>
            </a:r>
            <a:r>
              <a:rPr lang="zh-CN" altLang="en-US" sz="1800" b="1" dirty="0">
                <a:latin typeface="Times New Roman" panose="02020603050405020304" pitchFamily="18" charset="0"/>
                <a:sym typeface="+mn-ea"/>
              </a:rPr>
              <a:t>：</a:t>
            </a:r>
            <a:r>
              <a:rPr lang="zh-CN" altLang="en-US" sz="1800" b="1" dirty="0">
                <a:latin typeface="宋体" panose="02010600030101010101" pitchFamily="2" charset="-122"/>
                <a:sym typeface="+mn-ea"/>
              </a:rPr>
              <a:t>表示源程序代码行数，</a:t>
            </a:r>
            <a:r>
              <a:rPr lang="en-US" altLang="zh-CN" sz="1800" b="1" dirty="0">
                <a:latin typeface="Times New Roman" panose="02020603050405020304" pitchFamily="18" charset="0"/>
                <a:sym typeface="+mn-ea"/>
              </a:rPr>
              <a:t>t</a:t>
            </a:r>
            <a:r>
              <a:rPr lang="en-US" altLang="zh-CN" sz="1800" b="1" baseline="-25000" dirty="0">
                <a:latin typeface="Times New Roman" panose="02020603050405020304" pitchFamily="18" charset="0"/>
                <a:sym typeface="+mn-ea"/>
              </a:rPr>
              <a:t>d</a:t>
            </a:r>
            <a:r>
              <a:rPr lang="zh-CN" altLang="en-US" sz="1800" b="1" dirty="0">
                <a:latin typeface="Times New Roman" panose="02020603050405020304" pitchFamily="18" charset="0"/>
                <a:sym typeface="+mn-ea"/>
              </a:rPr>
              <a:t>：</a:t>
            </a:r>
            <a:r>
              <a:rPr lang="zh-CN" altLang="en-US" sz="1800" b="1" dirty="0">
                <a:latin typeface="宋体" panose="02010600030101010101" pitchFamily="2" charset="-122"/>
                <a:sym typeface="+mn-ea"/>
              </a:rPr>
              <a:t>表示开发时间，</a:t>
            </a:r>
            <a:r>
              <a:rPr lang="en-US" altLang="zh-CN" sz="1800" b="1" dirty="0">
                <a:latin typeface="Times New Roman" panose="02020603050405020304" pitchFamily="18" charset="0"/>
                <a:sym typeface="+mn-ea"/>
              </a:rPr>
              <a:t>C</a:t>
            </a:r>
            <a:r>
              <a:rPr lang="en-US" altLang="zh-CN" sz="1800" b="1" baseline="-25000" dirty="0">
                <a:latin typeface="Times New Roman" panose="02020603050405020304" pitchFamily="18" charset="0"/>
                <a:sym typeface="+mn-ea"/>
              </a:rPr>
              <a:t>k</a:t>
            </a:r>
            <a:r>
              <a:rPr lang="en-US" altLang="zh-CN" sz="1800" b="1" dirty="0">
                <a:latin typeface="Times New Roman" panose="02020603050405020304" pitchFamily="18" charset="0"/>
                <a:sym typeface="+mn-ea"/>
              </a:rPr>
              <a:t> </a:t>
            </a:r>
            <a:r>
              <a:rPr lang="zh-CN" altLang="en-US" sz="1800" b="1" dirty="0">
                <a:latin typeface="宋体" panose="02010600030101010101" pitchFamily="2" charset="-122"/>
                <a:sym typeface="+mn-ea"/>
              </a:rPr>
              <a:t>表示技术状态常数，</a:t>
            </a:r>
            <a:r>
              <a:rPr lang="en-US" altLang="zh-CN" sz="1800" b="1" dirty="0">
                <a:latin typeface="Times New Roman" panose="02020603050405020304" pitchFamily="18" charset="0"/>
                <a:sym typeface="+mn-ea"/>
              </a:rPr>
              <a:t>E</a:t>
            </a:r>
            <a:r>
              <a:rPr lang="zh-CN" altLang="en-US" sz="1800" b="1" dirty="0">
                <a:latin typeface="Times New Roman" panose="02020603050405020304" pitchFamily="18" charset="0"/>
                <a:sym typeface="+mn-ea"/>
              </a:rPr>
              <a:t>：</a:t>
            </a:r>
            <a:r>
              <a:rPr lang="zh-CN" altLang="en-US" sz="1800" b="1" dirty="0">
                <a:latin typeface="宋体" panose="02010600030101010101" pitchFamily="2" charset="-122"/>
                <a:sym typeface="+mn-ea"/>
              </a:rPr>
              <a:t>表示工作量 </a:t>
            </a:r>
            <a:r>
              <a:rPr lang="zh-CN" altLang="en-US" sz="1800" b="1" dirty="0">
                <a:latin typeface="Times New Roman" panose="02020603050405020304" pitchFamily="18" charset="0"/>
                <a:sym typeface="+mn-ea"/>
              </a:rPr>
              <a:t>(</a:t>
            </a:r>
            <a:r>
              <a:rPr lang="zh-CN" altLang="en-US" sz="1800" b="1" dirty="0">
                <a:latin typeface="宋体" panose="02010600030101010101" pitchFamily="2" charset="-122"/>
                <a:sym typeface="+mn-ea"/>
              </a:rPr>
              <a:t>以</a:t>
            </a:r>
            <a:r>
              <a:rPr lang="zh-CN" altLang="en-US" sz="1800" b="1" dirty="0">
                <a:solidFill>
                  <a:srgbClr val="FF0000"/>
                </a:solidFill>
                <a:latin typeface="宋体" panose="02010600030101010101" pitchFamily="2" charset="-122"/>
                <a:sym typeface="+mn-ea"/>
              </a:rPr>
              <a:t>人年</a:t>
            </a:r>
            <a:r>
              <a:rPr lang="zh-CN" altLang="en-US" sz="1800" b="1" dirty="0">
                <a:latin typeface="宋体" panose="02010600030101010101" pitchFamily="2" charset="-122"/>
                <a:sym typeface="+mn-ea"/>
              </a:rPr>
              <a:t>记，包括维护</a:t>
            </a:r>
            <a:r>
              <a:rPr lang="zh-CN" altLang="en-US" sz="1800" b="1" dirty="0">
                <a:latin typeface="Times New Roman" panose="02020603050405020304" pitchFamily="18" charset="0"/>
                <a:sym typeface="+mn-ea"/>
              </a:rPr>
              <a:t>)</a:t>
            </a:r>
            <a:endParaRPr lang="zh-CN" altLang="en-US" sz="1800" b="1" dirty="0">
              <a:latin typeface="Times New Roman" panose="02020603050405020304" pitchFamily="18" charset="0"/>
            </a:endParaRPr>
          </a:p>
          <a:p>
            <a:pPr algn="just" eaLnBrk="1" hangingPunct="1">
              <a:lnSpc>
                <a:spcPct val="120000"/>
              </a:lnSpc>
              <a:spcBef>
                <a:spcPts val="0"/>
              </a:spcBef>
              <a:spcAft>
                <a:spcPts val="1000"/>
              </a:spcAft>
            </a:pPr>
            <a:r>
              <a:rPr lang="en-US" altLang="zh-CN" sz="1800" b="1" dirty="0">
                <a:latin typeface="Arial" panose="020B0604020202020204" pitchFamily="34" charset="0"/>
                <a:sym typeface="+mn-ea"/>
              </a:rPr>
              <a:t>Putnam</a:t>
            </a:r>
            <a:r>
              <a:rPr lang="zh-CN" altLang="en-US" sz="1800" b="1" dirty="0">
                <a:latin typeface="Arial" panose="020B0604020202020204" pitchFamily="34" charset="0"/>
                <a:sym typeface="+mn-ea"/>
              </a:rPr>
              <a:t>模型揭示了软件项目的工作量、软件开发时间和程序代码长度三者之间的关系</a:t>
            </a:r>
            <a:endParaRPr lang="zh-CN" altLang="en-US" sz="1800" b="1" dirty="0">
              <a:latin typeface="Arial" panose="020B0604020202020204" pitchFamily="34"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xfrm>
            <a:off x="457200" y="457200"/>
            <a:ext cx="5699125" cy="1027113"/>
          </a:xfrm>
        </p:spPr>
        <p:txBody>
          <a:bodyPr vert="horz" wrap="square" lIns="91440" tIns="45720" rIns="91440" bIns="45720" anchor="ctr"/>
          <a:p>
            <a:pPr eaLnBrk="1" hangingPunct="1"/>
            <a:r>
              <a:rPr lang="en-US" altLang="zh-CN" sz="3600" b="1" dirty="0">
                <a:latin typeface="Times New Roman" panose="02020603050405020304" pitchFamily="18" charset="0"/>
              </a:rPr>
              <a:t>Putnam</a:t>
            </a:r>
            <a:r>
              <a:rPr lang="zh-CN" altLang="en-US" sz="3600" b="1" dirty="0">
                <a:latin typeface="宋体" panose="02010600030101010101" pitchFamily="2" charset="-122"/>
              </a:rPr>
              <a:t>模型</a:t>
            </a:r>
            <a:endParaRPr lang="zh-CN" altLang="en-US" sz="3600" b="1" dirty="0">
              <a:latin typeface="宋体" panose="02010600030101010101" pitchFamily="2" charset="-122"/>
            </a:endParaRPr>
          </a:p>
        </p:txBody>
      </p:sp>
      <p:sp>
        <p:nvSpPr>
          <p:cNvPr id="71682" name="Rectangle 3"/>
          <p:cNvSpPr>
            <a:spLocks noGrp="1"/>
          </p:cNvSpPr>
          <p:nvPr>
            <p:ph idx="1"/>
          </p:nvPr>
        </p:nvSpPr>
        <p:spPr>
          <a:xfrm>
            <a:off x="399098" y="1473835"/>
            <a:ext cx="8218487" cy="4687888"/>
          </a:xfrm>
        </p:spPr>
        <p:txBody>
          <a:bodyPr vert="horz" wrap="square" lIns="91440" tIns="45720" rIns="91440" bIns="45720" anchor="t"/>
          <a:p>
            <a:pPr algn="just" eaLnBrk="1" hangingPunct="1">
              <a:lnSpc>
                <a:spcPct val="90000"/>
              </a:lnSpc>
            </a:pPr>
            <a:r>
              <a:rPr lang="zh-CN" altLang="en-US" sz="2000" b="1" dirty="0">
                <a:solidFill>
                  <a:srgbClr val="FF0000"/>
                </a:solidFill>
                <a:latin typeface="宋体" panose="02010600030101010101" pitchFamily="2" charset="-122"/>
              </a:rPr>
              <a:t>差的软件开发环境</a:t>
            </a:r>
            <a:r>
              <a:rPr lang="zh-CN" altLang="en-US" sz="2000" b="1" dirty="0">
                <a:latin typeface="宋体" panose="02010600030101010101" pitchFamily="2" charset="-122"/>
              </a:rPr>
              <a:t> </a:t>
            </a:r>
            <a:endParaRPr lang="zh-CN" altLang="en-US" sz="2000" b="1" dirty="0">
              <a:latin typeface="宋体" panose="02010600030101010101" pitchFamily="2" charset="-122"/>
            </a:endParaRPr>
          </a:p>
          <a:p>
            <a:pPr marL="445770" indent="-3810" algn="just" defTabSz="0" eaLnBrk="1" hangingPunct="1">
              <a:lnSpc>
                <a:spcPct val="90000"/>
              </a:lnSpc>
              <a:buNone/>
              <a:tabLst>
                <a:tab pos="447675" algn="l"/>
              </a:tabLst>
            </a:pPr>
            <a:r>
              <a:rPr lang="zh-CN" altLang="en-US" sz="2000" b="1" dirty="0">
                <a:latin typeface="宋体" panose="02010600030101010101" pitchFamily="2" charset="-122"/>
              </a:rPr>
              <a:t>软件开发没有方法学的支持，缺乏对文档的评审，采用批处理方式。</a:t>
            </a:r>
            <a:endParaRPr lang="zh-CN" altLang="en-US" sz="2000" b="1" dirty="0">
              <a:latin typeface="宋体" panose="02010600030101010101" pitchFamily="2" charset="-122"/>
            </a:endParaRPr>
          </a:p>
          <a:p>
            <a:pPr algn="just" eaLnBrk="1" hangingPunct="1">
              <a:lnSpc>
                <a:spcPct val="90000"/>
              </a:lnSpc>
            </a:pPr>
            <a:r>
              <a:rPr lang="zh-CN" altLang="en-US" sz="2000" b="1" dirty="0">
                <a:solidFill>
                  <a:srgbClr val="FF0000"/>
                </a:solidFill>
                <a:latin typeface="宋体" panose="02010600030101010101" pitchFamily="2" charset="-122"/>
              </a:rPr>
              <a:t>一般的软件开发环境</a:t>
            </a:r>
            <a:r>
              <a:rPr lang="zh-CN" altLang="en-US" sz="2000" b="1" dirty="0">
                <a:latin typeface="宋体" panose="02010600030101010101" pitchFamily="2" charset="-122"/>
              </a:rPr>
              <a:t> </a:t>
            </a:r>
            <a:endParaRPr lang="zh-CN" altLang="en-US" sz="2000" b="1" dirty="0">
              <a:latin typeface="宋体" panose="02010600030101010101" pitchFamily="2" charset="-122"/>
            </a:endParaRPr>
          </a:p>
          <a:p>
            <a:pPr marL="445770" indent="-3810" algn="just" defTabSz="0" eaLnBrk="1" hangingPunct="1">
              <a:lnSpc>
                <a:spcPct val="90000"/>
              </a:lnSpc>
              <a:buClrTx/>
              <a:buSzTx/>
              <a:buNone/>
              <a:tabLst>
                <a:tab pos="447675" algn="l"/>
              </a:tabLst>
            </a:pPr>
            <a:r>
              <a:rPr lang="zh-CN" altLang="en-US" sz="2000" b="1" dirty="0">
                <a:latin typeface="宋体" panose="02010600030101010101" pitchFamily="2" charset="-122"/>
              </a:rPr>
              <a:t>应有软件开发方法学的支持，有适宜的文档和评审，采用交互处理方式。</a:t>
            </a:r>
            <a:endParaRPr lang="zh-CN" altLang="en-US" sz="2000" b="1" dirty="0">
              <a:latin typeface="宋体" panose="02010600030101010101" pitchFamily="2" charset="-122"/>
            </a:endParaRPr>
          </a:p>
          <a:p>
            <a:pPr algn="just" eaLnBrk="1" hangingPunct="1">
              <a:lnSpc>
                <a:spcPct val="90000"/>
              </a:lnSpc>
            </a:pPr>
            <a:r>
              <a:rPr lang="zh-CN" altLang="en-US" sz="2000" b="1" dirty="0">
                <a:solidFill>
                  <a:srgbClr val="FF0000"/>
                </a:solidFill>
                <a:latin typeface="宋体" panose="02010600030101010101" pitchFamily="2" charset="-122"/>
              </a:rPr>
              <a:t>好的软件开发环境</a:t>
            </a:r>
            <a:r>
              <a:rPr lang="zh-CN" altLang="en-US" sz="2000" b="1" dirty="0">
                <a:latin typeface="宋体" panose="02010600030101010101" pitchFamily="2" charset="-122"/>
              </a:rPr>
              <a:t> </a:t>
            </a:r>
            <a:endParaRPr lang="zh-CN" altLang="en-US" sz="2000" b="1" dirty="0">
              <a:latin typeface="宋体" panose="02010600030101010101" pitchFamily="2" charset="-122"/>
            </a:endParaRPr>
          </a:p>
          <a:p>
            <a:pPr marL="445770" indent="-3810" algn="just" defTabSz="0" eaLnBrk="1" hangingPunct="1">
              <a:lnSpc>
                <a:spcPct val="90000"/>
              </a:lnSpc>
              <a:buClrTx/>
              <a:buSzTx/>
              <a:buNone/>
              <a:tabLst>
                <a:tab pos="447675" algn="l"/>
              </a:tabLst>
            </a:pPr>
            <a:r>
              <a:rPr lang="zh-CN" altLang="en-US" sz="2000" b="1" dirty="0">
                <a:latin typeface="宋体" panose="02010600030101010101" pitchFamily="2" charset="-122"/>
              </a:rPr>
              <a:t>应采用CASE工具和集成化CASE环境。 </a:t>
            </a:r>
            <a:endParaRPr lang="zh-CN" altLang="en-US" sz="2000" b="1" dirty="0">
              <a:latin typeface="宋体" panose="02010600030101010101" pitchFamily="2" charset="-122"/>
            </a:endParaRPr>
          </a:p>
          <a:p>
            <a:pPr algn="just" eaLnBrk="1" hangingPunct="1">
              <a:lnSpc>
                <a:spcPct val="90000"/>
              </a:lnSpc>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          2000   </a:t>
            </a:r>
            <a:r>
              <a:rPr lang="zh-CN" altLang="en-US" sz="2000" b="1" dirty="0">
                <a:latin typeface="宋体" panose="02010600030101010101" pitchFamily="2" charset="-122"/>
              </a:rPr>
              <a:t>比较差的软件开发环境 </a:t>
            </a:r>
            <a:endParaRPr lang="zh-CN" altLang="en-US" sz="2000" b="1" dirty="0">
              <a:latin typeface="Times New Roman" panose="02020603050405020304" pitchFamily="18" charset="0"/>
            </a:endParaRPr>
          </a:p>
          <a:p>
            <a:pPr algn="just" eaLnBrk="1" hangingPunct="1">
              <a:lnSpc>
                <a:spcPct val="90000"/>
              </a:lnSpc>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sym typeface="+mn-ea"/>
              </a:rPr>
              <a:t>C</a:t>
            </a:r>
            <a:r>
              <a:rPr lang="en-US" altLang="zh-CN" sz="2000" b="1" baseline="-25000" dirty="0">
                <a:latin typeface="Times New Roman" panose="02020603050405020304" pitchFamily="18" charset="0"/>
                <a:sym typeface="+mn-ea"/>
              </a:rPr>
              <a:t>K</a:t>
            </a:r>
            <a:r>
              <a:rPr lang="en-US" altLang="zh-CN" sz="2000" b="1" dirty="0">
                <a:latin typeface="Times New Roman" panose="02020603050405020304" pitchFamily="18" charset="0"/>
                <a:sym typeface="+mn-ea"/>
              </a:rPr>
              <a:t>=</a:t>
            </a:r>
            <a:r>
              <a:rPr lang="zh-CN" altLang="en-US" sz="2000" b="1" dirty="0">
                <a:latin typeface="Times New Roman" panose="02020603050405020304" pitchFamily="18" charset="0"/>
                <a:sym typeface="+mn-ea"/>
              </a:rPr>
              <a:t>      </a:t>
            </a:r>
            <a:r>
              <a:rPr lang="zh-CN" altLang="en-US" sz="2000" b="1" dirty="0">
                <a:latin typeface="Times New Roman" panose="02020603050405020304" pitchFamily="18" charset="0"/>
              </a:rPr>
              <a:t>8000   </a:t>
            </a:r>
            <a:r>
              <a:rPr lang="zh-CN" altLang="en-US" sz="2000" b="1" dirty="0">
                <a:latin typeface="宋体" panose="02010600030101010101" pitchFamily="2" charset="-122"/>
              </a:rPr>
              <a:t>一般的软件开发环境</a:t>
            </a:r>
            <a:endParaRPr lang="zh-CN" altLang="en-US" sz="2000" b="1" dirty="0">
              <a:latin typeface="Times New Roman" panose="02020603050405020304" pitchFamily="18" charset="0"/>
            </a:endParaRPr>
          </a:p>
          <a:p>
            <a:pPr algn="just" eaLnBrk="1" hangingPunct="1">
              <a:lnSpc>
                <a:spcPct val="90000"/>
              </a:lnSpc>
              <a:buNone/>
            </a:pPr>
            <a:r>
              <a:rPr lang="zh-CN" altLang="en-US" sz="2000" b="1" dirty="0">
                <a:latin typeface="Times New Roman" panose="02020603050405020304" pitchFamily="18" charset="0"/>
              </a:rPr>
              <a:t>                             11000  </a:t>
            </a:r>
            <a:r>
              <a:rPr lang="zh-CN" altLang="en-US" sz="2000" b="1" dirty="0">
                <a:latin typeface="宋体" panose="02010600030101010101" pitchFamily="2" charset="-122"/>
              </a:rPr>
              <a:t>比较好的软件开发环</a:t>
            </a:r>
            <a:endParaRPr lang="zh-CN" altLang="en-US" sz="2000" b="1" dirty="0">
              <a:latin typeface="宋体" panose="02010600030101010101" pitchFamily="2" charset="-122"/>
            </a:endParaRPr>
          </a:p>
        </p:txBody>
      </p:sp>
      <p:sp>
        <p:nvSpPr>
          <p:cNvPr id="71683" name="AutoShape 5"/>
          <p:cNvSpPr/>
          <p:nvPr/>
        </p:nvSpPr>
        <p:spPr>
          <a:xfrm>
            <a:off x="2700338" y="4541520"/>
            <a:ext cx="71437" cy="1008063"/>
          </a:xfrm>
          <a:prstGeom prst="leftBrace">
            <a:avLst>
              <a:gd name="adj1" fmla="val 117332"/>
              <a:gd name="adj2" fmla="val 50000"/>
            </a:avLst>
          </a:prstGeom>
          <a:no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p:txBody>
          <a:bodyPr vert="horz" wrap="square" lIns="91440" tIns="45720" rIns="91440" bIns="45720" anchor="ctr"/>
          <a:p>
            <a:pPr eaLnBrk="1" hangingPunct="1"/>
            <a:r>
              <a:rPr lang="en-US" altLang="zh-CN" dirty="0">
                <a:latin typeface="Times New Roman" panose="02020603050405020304" pitchFamily="18" charset="0"/>
              </a:rPr>
              <a:t>Putnam</a:t>
            </a:r>
            <a:r>
              <a:rPr lang="zh-CN" altLang="en-US" dirty="0">
                <a:latin typeface="宋体" panose="02010600030101010101" pitchFamily="2" charset="-122"/>
              </a:rPr>
              <a:t>模型</a:t>
            </a:r>
            <a:endParaRPr lang="zh-CN" altLang="en-US" dirty="0">
              <a:latin typeface="宋体" panose="02010600030101010101" pitchFamily="2" charset="-122"/>
            </a:endParaRPr>
          </a:p>
        </p:txBody>
      </p:sp>
      <p:sp>
        <p:nvSpPr>
          <p:cNvPr id="73730" name="Rectangle 5"/>
          <p:cNvSpPr/>
          <p:nvPr/>
        </p:nvSpPr>
        <p:spPr>
          <a:xfrm>
            <a:off x="2638425" y="2157413"/>
            <a:ext cx="9144000" cy="0"/>
          </a:xfrm>
          <a:prstGeom prst="rect">
            <a:avLst/>
          </a:prstGeom>
          <a:noFill/>
          <a:ln w="9525">
            <a:noFill/>
          </a:ln>
        </p:spPr>
        <p:txBody>
          <a:bodyPr anchor="t">
            <a:spAutoFit/>
          </a:bodyPr>
          <a:p>
            <a:pPr algn="ctr">
              <a:buSzTx/>
            </a:pPr>
            <a:endParaRPr lang="zh-CN" altLang="en-US" dirty="0">
              <a:latin typeface="Arial" panose="020B0604020202020204" pitchFamily="34" charset="0"/>
            </a:endParaRPr>
          </a:p>
        </p:txBody>
      </p:sp>
      <p:pic>
        <p:nvPicPr>
          <p:cNvPr id="73731" name="Picture 11" descr="未命名"/>
          <p:cNvPicPr>
            <a:picLocks noChangeAspect="1"/>
          </p:cNvPicPr>
          <p:nvPr/>
        </p:nvPicPr>
        <p:blipFill>
          <a:blip r:embed="rId1"/>
          <a:stretch>
            <a:fillRect/>
          </a:stretch>
        </p:blipFill>
        <p:spPr>
          <a:xfrm>
            <a:off x="323850" y="1700213"/>
            <a:ext cx="8640763" cy="456247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6148" name="Rectangle 3"/>
          <p:cNvSpPr>
            <a:spLocks noGrp="1"/>
          </p:cNvSpPr>
          <p:nvPr>
            <p:ph type="title"/>
          </p:nvPr>
        </p:nvSpPr>
        <p:spPr/>
        <p:txBody>
          <a:bodyPr vert="horz" wrap="square" lIns="91440" tIns="45720" rIns="91440" bIns="45720" anchor="b"/>
          <a:p>
            <a:pPr eaLnBrk="1" hangingPunct="1"/>
            <a:r>
              <a:rPr lang="zh-CN" altLang="en-US" sz="3200" dirty="0">
                <a:ea typeface="宋体" panose="02010600030101010101" pitchFamily="2" charset="-122"/>
              </a:rPr>
              <a:t>项目计划任务集</a:t>
            </a:r>
            <a:r>
              <a:rPr lang="en-US" altLang="zh-CN" sz="3200" dirty="0">
                <a:ea typeface="宋体" panose="02010600030101010101" pitchFamily="2" charset="-122"/>
              </a:rPr>
              <a:t>-I</a:t>
            </a:r>
            <a:endParaRPr lang="en-US" altLang="zh-CN" sz="3200" dirty="0">
              <a:ea typeface="宋体" panose="02010600030101010101" pitchFamily="2" charset="-122"/>
            </a:endParaRPr>
          </a:p>
        </p:txBody>
      </p:sp>
      <p:sp>
        <p:nvSpPr>
          <p:cNvPr id="2" name="Rectangle 4"/>
          <p:cNvSpPr>
            <a:spLocks noGrp="1" noChangeArrowheads="1"/>
          </p:cNvSpPr>
          <p:nvPr>
            <p:ph idx="1"/>
          </p:nvPr>
        </p:nvSpPr>
        <p:spPr>
          <a:xfrm>
            <a:off x="467916" y="1412875"/>
            <a:ext cx="8208168" cy="48958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规定</a:t>
            </a:r>
            <a:r>
              <a:rPr kumimoji="0"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项目范围（</a:t>
            </a:r>
            <a:r>
              <a:rPr kumimoji="0" lang="zh-CN" altLang="en-US" sz="2400" b="0" i="0" u="none" strike="noStrike" kern="0" cap="none" spc="0" normalizeH="0" baseline="0" noProof="0" dirty="0" smtClean="0">
                <a:ln>
                  <a:noFill/>
                </a:ln>
                <a:solidFill>
                  <a:srgbClr val="C00000"/>
                </a:solidFill>
                <a:effectLst/>
                <a:uLnTx/>
                <a:uFillTx/>
                <a:latin typeface="+mn-lt"/>
                <a:ea typeface="宋体" panose="02010600030101010101" pitchFamily="2" charset="-122"/>
                <a:cs typeface="Arial" panose="020B0604020202020204" pitchFamily="34" charset="0"/>
              </a:rPr>
              <a:t>边界</a:t>
            </a:r>
            <a:r>
              <a:rPr kumimoji="0"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a:t>
            </a: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确定可行性</a:t>
            </a: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分析</a:t>
            </a:r>
            <a:r>
              <a:rPr kumimoji="0" lang="zh-CN" altLang="en-US" sz="24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风险</a:t>
            </a: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685800" marR="0" lvl="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第</a:t>
            </a:r>
            <a:r>
              <a:rPr kumimoji="0" lang="en-US" altLang="zh-CN"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26</a:t>
            </a:r>
            <a:r>
              <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章</a:t>
            </a:r>
            <a:r>
              <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将对风险分析进行了详细考虑</a:t>
            </a:r>
            <a:endParaRPr kumimoji="0" lang="en-US" altLang="zh-CN"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 确定所需的资源</a:t>
            </a: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685800" marR="0" lvl="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确定需要的人力资源</a:t>
            </a:r>
            <a:endPar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685800" marR="0" lvl="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定义可复用的软件资源</a:t>
            </a:r>
            <a:endPar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685800" marR="0" lvl="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识别环境资源</a:t>
            </a:r>
            <a:endParaRPr kumimoji="0" lang="en-US" altLang="zh-CN" sz="2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p:txBody>
          <a:bodyPr vert="horz" wrap="square" lIns="91440" tIns="45720" rIns="91440" bIns="45720" anchor="ctr"/>
          <a:p>
            <a:pPr eaLnBrk="1" hangingPunct="1"/>
            <a:r>
              <a:rPr lang="zh-CN" altLang="en-US" sz="4000" dirty="0">
                <a:latin typeface="Times New Roman" panose="02020603050405020304" pitchFamily="18" charset="0"/>
              </a:rPr>
              <a:t>   </a:t>
            </a:r>
            <a:r>
              <a:rPr lang="en-US" altLang="zh-CN" sz="3600" b="1" dirty="0">
                <a:latin typeface="Times New Roman" panose="02020603050405020304" pitchFamily="18" charset="0"/>
              </a:rPr>
              <a:t>Putnam</a:t>
            </a:r>
            <a:r>
              <a:rPr lang="zh-CN" altLang="en-US" sz="3600" b="1" dirty="0">
                <a:latin typeface="宋体" panose="02010600030101010101" pitchFamily="2" charset="-122"/>
              </a:rPr>
              <a:t>模型</a:t>
            </a:r>
            <a:endParaRPr lang="zh-CN" altLang="en-US" sz="3600" b="1" dirty="0">
              <a:latin typeface="宋体" panose="02010600030101010101" pitchFamily="2" charset="-122"/>
            </a:endParaRPr>
          </a:p>
        </p:txBody>
      </p:sp>
      <p:sp>
        <p:nvSpPr>
          <p:cNvPr id="72706" name="Rectangle 3"/>
          <p:cNvSpPr>
            <a:spLocks noGrp="1"/>
          </p:cNvSpPr>
          <p:nvPr>
            <p:ph idx="1"/>
          </p:nvPr>
        </p:nvSpPr>
        <p:spPr>
          <a:xfrm>
            <a:off x="468313" y="1484313"/>
            <a:ext cx="8207375" cy="4681537"/>
          </a:xfrm>
        </p:spPr>
        <p:txBody>
          <a:bodyPr vert="horz" wrap="square" lIns="91440" tIns="45720" rIns="91440" bIns="45720" anchor="t"/>
          <a:p>
            <a:pPr algn="just" eaLnBrk="1" hangingPunct="1">
              <a:buNone/>
            </a:pPr>
            <a:r>
              <a:rPr lang="zh-CN" altLang="en-US" sz="2400" dirty="0">
                <a:latin typeface="宋体" panose="02010600030101010101" pitchFamily="2" charset="-122"/>
              </a:rPr>
              <a:t> </a:t>
            </a:r>
            <a:r>
              <a:rPr lang="zh-CN" altLang="en-US" sz="2000" b="1" dirty="0">
                <a:latin typeface="宋体" panose="02010600030101010101" pitchFamily="2" charset="-122"/>
              </a:rPr>
              <a:t>由</a:t>
            </a:r>
            <a:r>
              <a:rPr lang="en-US" altLang="zh-CN" sz="2000" b="1" dirty="0">
                <a:solidFill>
                  <a:srgbClr val="FF0000"/>
                </a:solidFill>
                <a:latin typeface="Times New Roman" panose="02020603050405020304" pitchFamily="18" charset="0"/>
                <a:sym typeface="+mn-ea"/>
              </a:rPr>
              <a:t>Rayleigh-Norden (R-N)</a:t>
            </a:r>
            <a:r>
              <a:rPr lang="zh-CN" altLang="en-US" sz="2000" b="1" dirty="0">
                <a:latin typeface="宋体" panose="02010600030101010101" pitchFamily="2" charset="-122"/>
                <a:sym typeface="+mn-ea"/>
              </a:rPr>
              <a:t>曲线的</a:t>
            </a:r>
            <a:endParaRPr lang="zh-CN" altLang="en-US" sz="2000" b="1" dirty="0">
              <a:latin typeface="宋体" panose="02010600030101010101" pitchFamily="2" charset="-122"/>
              <a:sym typeface="+mn-ea"/>
            </a:endParaRPr>
          </a:p>
          <a:p>
            <a:pPr algn="just" eaLnBrk="1" hangingPunct="1">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E </a:t>
            </a:r>
            <a:r>
              <a:rPr lang="en-US" altLang="zh-CN" sz="2000" b="1" dirty="0">
                <a:latin typeface="宋体" panose="02010600030101010101" pitchFamily="2" charset="-122"/>
              </a:rPr>
              <a:t>＝ </a:t>
            </a:r>
            <a:r>
              <a:rPr lang="en-US" altLang="zh-CN" sz="2000" b="1" dirty="0">
                <a:latin typeface="Times New Roman" panose="02020603050405020304" pitchFamily="18" charset="0"/>
              </a:rPr>
              <a:t>L</a:t>
            </a:r>
            <a:r>
              <a:rPr lang="en-US" altLang="zh-CN" sz="2000" b="1" baseline="30000" dirty="0">
                <a:latin typeface="Times New Roman" panose="02020603050405020304" pitchFamily="18" charset="0"/>
              </a:rPr>
              <a:t>3</a:t>
            </a:r>
            <a:r>
              <a:rPr lang="en-US" altLang="zh-CN" sz="2000" b="1" dirty="0">
                <a:latin typeface="Times New Roman" panose="02020603050405020304" pitchFamily="18" charset="0"/>
              </a:rPr>
              <a:t> / (C</a:t>
            </a:r>
            <a:r>
              <a:rPr lang="en-US" altLang="zh-CN" sz="2000" b="1" baseline="-25000" dirty="0">
                <a:latin typeface="Times New Roman" panose="02020603050405020304" pitchFamily="18" charset="0"/>
              </a:rPr>
              <a:t>K</a:t>
            </a:r>
            <a:r>
              <a:rPr lang="en-US" altLang="zh-CN" sz="2000" b="1" baseline="30000" dirty="0">
                <a:latin typeface="Times New Roman" panose="02020603050405020304" pitchFamily="18" charset="0"/>
                <a:sym typeface="+mn-ea"/>
              </a:rPr>
              <a:t>3</a:t>
            </a:r>
            <a:r>
              <a:rPr lang="en-US" altLang="zh-CN" sz="2000" b="1" dirty="0">
                <a:latin typeface="Times New Roman" panose="02020603050405020304" pitchFamily="18" charset="0"/>
              </a:rPr>
              <a:t>*t</a:t>
            </a:r>
            <a:r>
              <a:rPr lang="en-US" altLang="zh-CN" sz="2000" b="1" baseline="-25000" dirty="0">
                <a:latin typeface="Times New Roman" panose="02020603050405020304" pitchFamily="18" charset="0"/>
              </a:rPr>
              <a:t>d</a:t>
            </a:r>
            <a:r>
              <a:rPr lang="en-US" altLang="zh-CN" sz="2000" b="1" baseline="30000" dirty="0">
                <a:latin typeface="Times New Roman" panose="02020603050405020304" pitchFamily="18" charset="0"/>
                <a:sym typeface="+mn-ea"/>
              </a:rPr>
              <a:t>4</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algn="just" eaLnBrk="1" hangingPunct="1">
              <a:buNone/>
            </a:pPr>
            <a:r>
              <a:rPr lang="en-US" altLang="zh-CN" sz="2000" b="1" dirty="0">
                <a:latin typeface="Times New Roman" panose="02020603050405020304" pitchFamily="18" charset="0"/>
              </a:rPr>
              <a:t>  </a:t>
            </a:r>
            <a:r>
              <a:rPr lang="zh-CN" altLang="en-US" sz="2000" b="1" dirty="0">
                <a:latin typeface="宋体" panose="02010600030101010101" pitchFamily="2" charset="-122"/>
                <a:sym typeface="+mn-ea"/>
              </a:rPr>
              <a:t>软件交付时</a:t>
            </a:r>
            <a:r>
              <a:rPr lang="en-US" altLang="zh-CN" sz="2000" b="1" dirty="0">
                <a:latin typeface="Times New Roman" panose="02020603050405020304" pitchFamily="18" charset="0"/>
              </a:rPr>
              <a:t>t</a:t>
            </a:r>
            <a:r>
              <a:rPr lang="en-US" altLang="zh-CN" sz="2000" b="1" baseline="-25000" dirty="0">
                <a:latin typeface="Times New Roman" panose="02020603050405020304" pitchFamily="18" charset="0"/>
              </a:rPr>
              <a:t>d</a:t>
            </a:r>
            <a:r>
              <a:rPr lang="zh-CN" altLang="en-US" sz="2000" b="1" dirty="0">
                <a:latin typeface="宋体" panose="02010600030101010101" pitchFamily="2" charset="-122"/>
              </a:rPr>
              <a:t>对应于</a:t>
            </a:r>
            <a:r>
              <a:rPr lang="en-US" altLang="zh-CN" sz="2000" b="1" dirty="0">
                <a:latin typeface="Times New Roman" panose="02020603050405020304" pitchFamily="18" charset="0"/>
              </a:rPr>
              <a:t>Rayleigh-Norden</a:t>
            </a:r>
            <a:r>
              <a:rPr lang="zh-CN" altLang="en-US" sz="2000" b="1" dirty="0">
                <a:latin typeface="宋体" panose="02010600030101010101" pitchFamily="2" charset="-122"/>
              </a:rPr>
              <a:t>曲线的最大值，表示工作量最大，参与软件项目的人最多。当工作量估算出来之后，利用每人年的开销</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PY)</a:t>
            </a:r>
            <a:r>
              <a:rPr lang="zh-CN" altLang="en-US" sz="2000" b="1" dirty="0">
                <a:latin typeface="宋体" panose="02010600030101010101" pitchFamily="2" charset="-122"/>
              </a:rPr>
              <a:t>可以估算成本。</a:t>
            </a:r>
            <a:endParaRPr lang="zh-CN" altLang="en-US" sz="2000" b="1" dirty="0">
              <a:latin typeface="Times New Roman" panose="02020603050405020304" pitchFamily="18" charset="0"/>
            </a:endParaRPr>
          </a:p>
          <a:p>
            <a:pPr algn="just" eaLnBrk="1" hangingPunct="1"/>
            <a:r>
              <a:rPr lang="zh-CN" altLang="en-US" sz="2000" b="1" dirty="0">
                <a:latin typeface="宋体" panose="02010600030101010101" pitchFamily="2" charset="-122"/>
              </a:rPr>
              <a:t>公式表明，开发软件项目的工作量与交货时间的</a:t>
            </a:r>
            <a:r>
              <a:rPr lang="zh-CN" altLang="en-US" sz="2000" b="1" dirty="0">
                <a:latin typeface="Times New Roman" panose="02020603050405020304" pitchFamily="18" charset="0"/>
              </a:rPr>
              <a:t>4</a:t>
            </a:r>
            <a:r>
              <a:rPr lang="zh-CN" altLang="en-US" sz="2000" b="1" dirty="0">
                <a:latin typeface="宋体" panose="02010600030101010101" pitchFamily="2" charset="-122"/>
              </a:rPr>
              <a:t>次方成反比，将</a:t>
            </a:r>
            <a:r>
              <a:rPr lang="zh-CN" altLang="en-US" sz="2000" b="1" dirty="0">
                <a:latin typeface="Times New Roman" panose="02020603050405020304" pitchFamily="18" charset="0"/>
              </a:rPr>
              <a:t>0.9</a:t>
            </a:r>
            <a:r>
              <a:rPr lang="en-US" altLang="zh-CN" sz="2000" b="1" dirty="0">
                <a:latin typeface="Times New Roman" panose="02020603050405020304" pitchFamily="18" charset="0"/>
              </a:rPr>
              <a:t>t</a:t>
            </a:r>
            <a:r>
              <a:rPr lang="en-US" altLang="zh-CN" sz="2000" b="1" baseline="-25000" dirty="0">
                <a:latin typeface="Times New Roman" panose="02020603050405020304" pitchFamily="18" charset="0"/>
              </a:rPr>
              <a:t>d</a:t>
            </a:r>
            <a:r>
              <a:rPr lang="zh-CN" altLang="en-US" sz="2000" b="1" dirty="0">
                <a:latin typeface="宋体" panose="02010600030101010101" pitchFamily="2" charset="-122"/>
              </a:rPr>
              <a:t>代替公式的</a:t>
            </a:r>
            <a:r>
              <a:rPr lang="en-US" altLang="zh-CN" sz="2000" b="1" dirty="0">
                <a:latin typeface="Times New Roman" panose="02020603050405020304" pitchFamily="18" charset="0"/>
              </a:rPr>
              <a:t>t</a:t>
            </a:r>
            <a:r>
              <a:rPr lang="en-US" altLang="zh-CN" sz="2000" b="1" baseline="-25000" dirty="0">
                <a:latin typeface="Times New Roman" panose="02020603050405020304" pitchFamily="18" charset="0"/>
              </a:rPr>
              <a:t>d</a:t>
            </a:r>
            <a:r>
              <a:rPr lang="zh-CN" altLang="en-US" sz="2000" b="1" dirty="0">
                <a:latin typeface="宋体" panose="02010600030101010101" pitchFamily="2" charset="-122"/>
              </a:rPr>
              <a:t>计算</a:t>
            </a:r>
            <a:r>
              <a:rPr lang="en-US" altLang="zh-CN" sz="2000" b="1" dirty="0">
                <a:latin typeface="Times New Roman" panose="02020603050405020304" pitchFamily="18" charset="0"/>
              </a:rPr>
              <a:t>E</a:t>
            </a:r>
            <a:r>
              <a:rPr lang="zh-CN" altLang="en-US" sz="2000" b="1" dirty="0">
                <a:latin typeface="宋体" panose="02010600030101010101" pitchFamily="2" charset="-122"/>
              </a:rPr>
              <a:t>发现，提前</a:t>
            </a:r>
            <a:r>
              <a:rPr lang="zh-CN" altLang="en-US" sz="2000" b="1" dirty="0">
                <a:latin typeface="Times New Roman" panose="02020603050405020304" pitchFamily="18" charset="0"/>
              </a:rPr>
              <a:t>10%</a:t>
            </a:r>
            <a:r>
              <a:rPr lang="zh-CN" altLang="en-US" sz="2000" b="1" dirty="0">
                <a:latin typeface="宋体" panose="02010600030101010101" pitchFamily="2" charset="-122"/>
              </a:rPr>
              <a:t>的时间要增加</a:t>
            </a:r>
            <a:r>
              <a:rPr lang="zh-CN" altLang="en-US" sz="2000" b="1" dirty="0">
                <a:latin typeface="Times New Roman" panose="02020603050405020304" pitchFamily="18" charset="0"/>
              </a:rPr>
              <a:t>52%</a:t>
            </a:r>
            <a:r>
              <a:rPr lang="zh-CN" altLang="en-US" sz="2000" b="1" dirty="0">
                <a:latin typeface="宋体" panose="02010600030101010101" pitchFamily="2" charset="-122"/>
              </a:rPr>
              <a:t>的工作量，降低了软件开发生产率。</a:t>
            </a:r>
            <a:endParaRPr lang="zh-CN" altLang="en-US" sz="2000" b="1" dirty="0">
              <a:latin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8676" name="Rectangle 5"/>
          <p:cNvSpPr/>
          <p:nvPr/>
        </p:nvSpPr>
        <p:spPr>
          <a:xfrm>
            <a:off x="2291080" y="2514600"/>
            <a:ext cx="4800600" cy="1063625"/>
          </a:xfrm>
          <a:prstGeom prst="rect">
            <a:avLst/>
          </a:prstGeom>
          <a:solidFill>
            <a:schemeClr val="tx1"/>
          </a:solidFill>
          <a:ln w="12700">
            <a:noFill/>
          </a:ln>
          <a:effectLst>
            <a:outerShdw dist="7184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8677" name="Rectangle 2"/>
          <p:cNvSpPr/>
          <p:nvPr/>
        </p:nvSpPr>
        <p:spPr>
          <a:xfrm>
            <a:off x="2214880" y="2438400"/>
            <a:ext cx="4800600" cy="1063625"/>
          </a:xfrm>
          <a:prstGeom prst="rect">
            <a:avLst/>
          </a:prstGeom>
          <a:solidFill>
            <a:schemeClr val="folHlink"/>
          </a:solidFill>
          <a:ln w="12700">
            <a:noFill/>
          </a:ln>
          <a:effectLst>
            <a:outerShdw dist="7184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8678" name="Rectangle 3"/>
          <p:cNvSpPr>
            <a:spLocks noGrp="1"/>
          </p:cNvSpPr>
          <p:nvPr>
            <p:ph type="title"/>
          </p:nvPr>
        </p:nvSpPr>
        <p:spPr/>
        <p:txBody>
          <a:bodyPr vert="horz" wrap="square" lIns="91440" tIns="45720" rIns="91440" bIns="45720" anchor="b">
            <a:normAutofit/>
          </a:bodyPr>
          <a:p>
            <a:pPr eaLnBrk="1" hangingPunct="1"/>
            <a:r>
              <a:rPr lang="zh-CN" altLang="en-US" sz="3600" dirty="0">
                <a:ea typeface="宋体" panose="02010600030101010101" pitchFamily="2" charset="-122"/>
                <a:sym typeface="+mn-ea"/>
              </a:rPr>
              <a:t>软件方程（</a:t>
            </a:r>
            <a:r>
              <a:rPr lang="en-US" altLang="zh-CN" sz="2800" dirty="0">
                <a:latin typeface="Times New Roman" panose="02020603050405020304" pitchFamily="18" charset="0"/>
                <a:sym typeface="+mn-ea"/>
              </a:rPr>
              <a:t>Putnam</a:t>
            </a:r>
            <a:r>
              <a:rPr lang="zh-CN" altLang="en-US" sz="2800" dirty="0">
                <a:latin typeface="宋体" panose="02010600030101010101" pitchFamily="2" charset="-122"/>
                <a:sym typeface="+mn-ea"/>
              </a:rPr>
              <a:t>模型另一形式</a:t>
            </a:r>
            <a:r>
              <a:rPr lang="zh-CN" altLang="en-US" sz="3600" dirty="0">
                <a:latin typeface="宋体" panose="02010600030101010101" pitchFamily="2" charset="-122"/>
                <a:sym typeface="+mn-ea"/>
              </a:rPr>
              <a:t>）</a:t>
            </a:r>
            <a:endParaRPr lang="zh-CN" altLang="en-US" sz="3600" dirty="0">
              <a:ea typeface="宋体" panose="02010600030101010101" pitchFamily="2" charset="-122"/>
            </a:endParaRPr>
          </a:p>
        </p:txBody>
      </p:sp>
      <p:sp>
        <p:nvSpPr>
          <p:cNvPr id="194564" name="Text Box 4"/>
          <p:cNvSpPr txBox="1">
            <a:spLocks noChangeArrowheads="1"/>
          </p:cNvSpPr>
          <p:nvPr/>
        </p:nvSpPr>
        <p:spPr bwMode="auto">
          <a:xfrm>
            <a:off x="690880" y="1905000"/>
            <a:ext cx="7239000" cy="4161790"/>
          </a:xfrm>
          <a:prstGeom prst="rect">
            <a:avLst/>
          </a:prstGeom>
          <a:noFill/>
          <a:ln w="12700">
            <a:noFill/>
            <a:miter lim="800000"/>
          </a:ln>
          <a:effectLst/>
        </p:spPr>
        <p:txBody>
          <a:bodyPr>
            <a:spAutoFit/>
          </a:bodyPr>
          <a:lstStyle>
            <a:lvl1pPr>
              <a:defRPr sz="2400">
                <a:solidFill>
                  <a:schemeClr val="tx1"/>
                </a:solidFill>
                <a:latin typeface="Helvetica" pitchFamily="-128" charset="0"/>
                <a:ea typeface="MS PGothic" panose="020B0600070205080204" pitchFamily="34" charset="-128"/>
              </a:defRPr>
            </a:lvl1pPr>
            <a:lvl2pPr marL="742950" indent="-285750">
              <a:defRPr sz="2400">
                <a:solidFill>
                  <a:schemeClr val="tx1"/>
                </a:solidFill>
                <a:latin typeface="Helvetica" pitchFamily="-128" charset="0"/>
                <a:ea typeface="MS PGothic" panose="020B0600070205080204" pitchFamily="34" charset="-128"/>
              </a:defRPr>
            </a:lvl2pPr>
            <a:lvl3pPr marL="1143000" indent="-228600">
              <a:defRPr sz="2400">
                <a:solidFill>
                  <a:schemeClr val="tx1"/>
                </a:solidFill>
                <a:latin typeface="Helvetica" pitchFamily="-128" charset="0"/>
                <a:ea typeface="MS PGothic" panose="020B0600070205080204" pitchFamily="34" charset="-128"/>
              </a:defRPr>
            </a:lvl3pPr>
            <a:lvl4pPr marL="1600200" indent="-228600">
              <a:defRPr sz="2400">
                <a:solidFill>
                  <a:schemeClr val="tx1"/>
                </a:solidFill>
                <a:latin typeface="Helvetica" pitchFamily="-128" charset="0"/>
                <a:ea typeface="MS PGothic" panose="020B0600070205080204" pitchFamily="34" charset="-128"/>
              </a:defRPr>
            </a:lvl4pPr>
            <a:lvl5pPr marL="2057400" indent="-228600">
              <a:defRPr sz="2400">
                <a:solidFill>
                  <a:schemeClr val="tx1"/>
                </a:solidFill>
                <a:latin typeface="Helvetica" pitchFamily="-12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9pPr>
          </a:lstStyle>
          <a:p>
            <a:pPr marL="0" marR="0" lvl="0" indent="0" algn="l" defTabSz="914400" rtl="0" eaLnBrk="1" fontAlgn="base" latinLnBrk="0" hangingPunct="1">
              <a:lnSpc>
                <a:spcPct val="100000"/>
              </a:lnSpc>
              <a:spcBef>
                <a:spcPts val="30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一个动态的多变量模型</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ts val="300"/>
              </a:spcBef>
              <a:spcAft>
                <a:spcPct val="0"/>
              </a:spcAft>
              <a:buClrTx/>
              <a:buSzTx/>
              <a:buFont typeface="Arial" panose="020B0604020202020204" pitchFamily="34" charset="0"/>
              <a:buNone/>
              <a:defRPr/>
            </a:pPr>
            <a:endParaRPr kumimoji="0" lang="en-US" altLang="zh-CN" sz="2400" b="0" i="1"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ts val="600"/>
              </a:spcBef>
              <a:spcAft>
                <a:spcPts val="600"/>
              </a:spcAft>
              <a:buClrTx/>
              <a:buSzTx/>
              <a:buFont typeface="Arial" panose="020B0604020202020204" pitchFamily="34" charset="0"/>
              <a:buNone/>
              <a:defRPr/>
            </a:pPr>
            <a:r>
              <a:rPr kumimoji="0" lang="en-US" altLang="zh-CN" sz="2400" b="0" i="0" u="none" strike="noStrike" kern="1200" cap="none" spc="0" normalizeH="0" baseline="0" noProof="1" smtClean="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rPr>
              <a:t>		</a:t>
            </a:r>
            <a:r>
              <a:rPr kumimoji="0" lang="en-US" altLang="zh-CN" sz="2400" b="1" i="0" u="none" strike="noStrike" kern="1200" cap="none" spc="0" normalizeH="0" baseline="0" noProof="1"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E = [LOC x B</a:t>
            </a:r>
            <a:r>
              <a:rPr kumimoji="0" lang="en-US" altLang="zh-CN" sz="2400" b="1" i="0" u="none" strike="noStrike" kern="1200" cap="none" spc="0" normalizeH="0" baseline="30000" noProof="1"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0.333</a:t>
            </a:r>
            <a:r>
              <a:rPr kumimoji="0" lang="en-US" altLang="zh-CN" sz="2400" b="1" i="0" u="none" strike="noStrike" kern="1200" cap="none" spc="0" normalizeH="0" baseline="0" noProof="1"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/P]</a:t>
            </a:r>
            <a:r>
              <a:rPr kumimoji="0" lang="en-US" altLang="zh-CN" sz="2400" b="1" i="0" u="none" strike="noStrike" kern="1200" cap="none" spc="0" normalizeH="0" baseline="30000" noProof="1"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3</a:t>
            </a:r>
            <a:r>
              <a:rPr kumimoji="0" lang="en-US" altLang="zh-CN" sz="2400" b="1" i="0" u="none" strike="noStrike" kern="1200" cap="none" spc="0" normalizeH="0" baseline="0" noProof="1"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  x (1/t</a:t>
            </a:r>
            <a:r>
              <a:rPr kumimoji="0" lang="en-US" altLang="zh-CN" sz="2400" b="1" i="0" u="none" strike="noStrike" kern="1200" cap="none" spc="0" normalizeH="0" baseline="30000" noProof="1"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4</a:t>
            </a:r>
            <a:r>
              <a:rPr kumimoji="0" lang="en-US" altLang="zh-CN" sz="2400" b="1" i="0" u="none" strike="noStrike" kern="1200" cap="none" spc="0" normalizeH="0" baseline="0" noProof="1"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a:t>
            </a:r>
            <a:r>
              <a:rPr kumimoji="0" lang="en-US" altLang="zh-CN" sz="2400" b="0" i="0" u="none" strike="noStrike" kern="1200" cap="none" spc="0" normalizeH="0" baseline="0" noProof="1" smtClean="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rPr>
              <a:t>		</a:t>
            </a:r>
            <a:endParaRPr kumimoji="0" lang="en-US" altLang="zh-CN" sz="2400" b="0" i="0" u="none" strike="noStrike" kern="1200" cap="none" spc="0" normalizeH="0" baseline="0" noProof="1" smtClean="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其中，</a:t>
            </a:r>
            <a:endParaRPr kumimoji="0" lang="zh-CN"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E</a:t>
            </a:r>
            <a:r>
              <a:rPr kumimoji="0" lang="zh-CN"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为</a:t>
            </a:r>
            <a:r>
              <a:rPr kumimoji="0" lang="zh-CN" altLang="zh-CN" sz="20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工作量</a:t>
            </a:r>
            <a:r>
              <a:rPr kumimoji="0" lang="zh-CN"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，以人月或人年为单位</a:t>
            </a:r>
            <a:endParaRPr kumimoji="0" lang="zh-CN"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t</a:t>
            </a:r>
            <a:r>
              <a:rPr kumimoji="0" lang="zh-CN"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为</a:t>
            </a:r>
            <a:r>
              <a:rPr kumimoji="0" lang="zh-CN" altLang="zh-CN" sz="20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项目持续时间</a:t>
            </a:r>
            <a:r>
              <a:rPr kumimoji="0" lang="zh-CN"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，以月或年为单位</a:t>
            </a:r>
            <a:endParaRPr kumimoji="0" lang="zh-CN"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B</a:t>
            </a:r>
            <a:r>
              <a:rPr kumimoji="0" lang="zh-CN"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为“</a:t>
            </a:r>
            <a:r>
              <a:rPr kumimoji="0" lang="zh-CN" altLang="zh-CN" sz="20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特殊技能因子</a:t>
            </a:r>
            <a:r>
              <a:rPr kumimoji="0" lang="zh-CN"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zh-CN"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P</a:t>
            </a:r>
            <a:r>
              <a:rPr kumimoji="0" lang="zh-CN"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为“</a:t>
            </a:r>
            <a:r>
              <a:rPr kumimoji="0" lang="zh-CN" altLang="zh-CN" sz="20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生产率参数</a:t>
            </a:r>
            <a:r>
              <a:rPr kumimoji="0" lang="zh-CN"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zh-CN" altLang="zh-CN" sz="2000" b="0" i="0"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9700" name="Rectangle 2"/>
          <p:cNvSpPr>
            <a:spLocks noGrp="1"/>
          </p:cNvSpPr>
          <p:nvPr>
            <p:ph type="title"/>
          </p:nvPr>
        </p:nvSpPr>
        <p:spPr/>
        <p:txBody>
          <a:bodyPr vert="horz" wrap="square" lIns="91440" tIns="45720" rIns="91440" bIns="45720" anchor="b"/>
          <a:p>
            <a:pPr eaLnBrk="1" hangingPunct="1"/>
            <a:r>
              <a:rPr lang="zh-CN" altLang="en-US" sz="3200" dirty="0">
                <a:latin typeface="宋体" panose="02010600030101010101" pitchFamily="2" charset="-122"/>
                <a:ea typeface="宋体" panose="02010600030101010101" pitchFamily="2" charset="-122"/>
              </a:rPr>
              <a:t>面向对象</a:t>
            </a:r>
            <a:r>
              <a:rPr lang="en-US" altLang="zh-CN" sz="3200" dirty="0">
                <a:latin typeface="宋体" panose="02010600030101010101" pitchFamily="2" charset="-122"/>
                <a:ea typeface="宋体" panose="02010600030101010101" pitchFamily="2" charset="-122"/>
              </a:rPr>
              <a:t>(OO)</a:t>
            </a:r>
            <a:r>
              <a:rPr lang="zh-CN" altLang="en-US" sz="3200" dirty="0">
                <a:latin typeface="宋体" panose="02010600030101010101" pitchFamily="2" charset="-122"/>
                <a:ea typeface="宋体" panose="02010600030101010101" pitchFamily="2" charset="-122"/>
              </a:rPr>
              <a:t>项目</a:t>
            </a:r>
            <a:r>
              <a:rPr lang="zh-CN" altLang="zh-CN" sz="3200" dirty="0">
                <a:latin typeface="宋体" panose="02010600030101010101" pitchFamily="2" charset="-122"/>
                <a:ea typeface="宋体" panose="02010600030101010101" pitchFamily="2" charset="-122"/>
              </a:rPr>
              <a:t>的估算</a:t>
            </a:r>
            <a:endParaRPr lang="en-US" altLang="zh-CN" sz="3200" dirty="0">
              <a:latin typeface="宋体" panose="02010600030101010101" pitchFamily="2" charset="-122"/>
              <a:ea typeface="宋体" panose="02010600030101010101" pitchFamily="2" charset="-122"/>
            </a:endParaRPr>
          </a:p>
        </p:txBody>
      </p:sp>
      <p:sp>
        <p:nvSpPr>
          <p:cNvPr id="29701" name="Rectangle 3"/>
          <p:cNvSpPr>
            <a:spLocks noGrp="1"/>
          </p:cNvSpPr>
          <p:nvPr>
            <p:ph idx="1"/>
          </p:nvPr>
        </p:nvSpPr>
        <p:spPr>
          <a:xfrm>
            <a:off x="467916" y="1400810"/>
            <a:ext cx="8208168" cy="4895850"/>
          </a:xfrm>
        </p:spPr>
        <p:txBody>
          <a:bodyPr vert="horz" wrap="square" lIns="91440" tIns="45720" rIns="91440" bIns="45720" anchor="t"/>
          <a:p>
            <a:pPr eaLnBrk="1" hangingPunct="1">
              <a:spcBef>
                <a:spcPts val="600"/>
              </a:spcBef>
            </a:pPr>
            <a:r>
              <a:rPr lang="zh-CN" altLang="zh-CN" dirty="0">
                <a:ea typeface="宋体" panose="02010600030101010101" pitchFamily="2" charset="-122"/>
              </a:rPr>
              <a:t>使用</a:t>
            </a:r>
            <a:r>
              <a:rPr lang="zh-CN" altLang="zh-CN" dirty="0">
                <a:solidFill>
                  <a:srgbClr val="C00000"/>
                </a:solidFill>
                <a:effectLst>
                  <a:outerShdw blurRad="38100" dist="38100" dir="2700000" algn="tl">
                    <a:srgbClr val="000000">
                      <a:alpha val="43137"/>
                    </a:srgbClr>
                  </a:outerShdw>
                </a:effectLst>
                <a:ea typeface="宋体" panose="02010600030101010101" pitchFamily="2" charset="-122"/>
              </a:rPr>
              <a:t>工作量分解、</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FP</a:t>
            </a:r>
            <a:r>
              <a:rPr lang="zh-CN" altLang="zh-CN" dirty="0">
                <a:solidFill>
                  <a:srgbClr val="C00000"/>
                </a:solidFill>
                <a:effectLst>
                  <a:outerShdw blurRad="38100" dist="38100" dir="2700000" algn="tl">
                    <a:srgbClr val="000000">
                      <a:alpha val="43137"/>
                    </a:srgbClr>
                  </a:outerShdw>
                </a:effectLst>
                <a:ea typeface="宋体" panose="02010600030101010101" pitchFamily="2" charset="-122"/>
              </a:rPr>
              <a:t>分析</a:t>
            </a:r>
            <a:r>
              <a:rPr lang="zh-CN" altLang="zh-CN" dirty="0">
                <a:ea typeface="宋体" panose="02010600030101010101" pitchFamily="2" charset="-122"/>
              </a:rPr>
              <a:t>和任何其他适用于传统应用的方法进行估算。</a:t>
            </a:r>
            <a:endParaRPr lang="en-US" altLang="zh-CN" dirty="0">
              <a:ea typeface="宋体" panose="02010600030101010101" pitchFamily="2" charset="-122"/>
            </a:endParaRPr>
          </a:p>
          <a:p>
            <a:pPr eaLnBrk="1" hangingPunct="1">
              <a:spcBef>
                <a:spcPts val="600"/>
              </a:spcBef>
            </a:pPr>
            <a:r>
              <a:rPr lang="zh-CN" altLang="zh-CN" dirty="0">
                <a:ea typeface="宋体" panose="02010600030101010101" pitchFamily="2" charset="-122"/>
              </a:rPr>
              <a:t>使用</a:t>
            </a:r>
            <a:r>
              <a:rPr lang="zh-CN" altLang="en-US" dirty="0">
                <a:ea typeface="宋体" panose="02010600030101010101" pitchFamily="2" charset="-122"/>
              </a:rPr>
              <a:t>面向对象需求</a:t>
            </a:r>
            <a:r>
              <a:rPr lang="zh-CN" altLang="zh-CN" dirty="0">
                <a:ea typeface="宋体" panose="02010600030101010101" pitchFamily="2" charset="-122"/>
              </a:rPr>
              <a:t>建立</a:t>
            </a:r>
            <a:r>
              <a:rPr lang="zh-CN" altLang="zh-CN" dirty="0">
                <a:solidFill>
                  <a:srgbClr val="C00000"/>
                </a:solidFill>
                <a:effectLst>
                  <a:outerShdw blurRad="38100" dist="38100" dir="2700000" algn="tl">
                    <a:srgbClr val="000000">
                      <a:alpha val="43137"/>
                    </a:srgbClr>
                  </a:outerShdw>
                </a:effectLst>
                <a:ea typeface="宋体" panose="02010600030101010101" pitchFamily="2" charset="-122"/>
              </a:rPr>
              <a:t>用例</a:t>
            </a:r>
            <a:r>
              <a:rPr lang="zh-CN" altLang="zh-CN" dirty="0">
                <a:ea typeface="宋体" panose="02010600030101010101" pitchFamily="2" charset="-122"/>
              </a:rPr>
              <a:t>并确定用例数。</a:t>
            </a:r>
            <a:endParaRPr lang="en-US" altLang="zh-CN" dirty="0">
              <a:ea typeface="宋体" panose="02010600030101010101" pitchFamily="2" charset="-122"/>
            </a:endParaRPr>
          </a:p>
          <a:p>
            <a:pPr eaLnBrk="1" hangingPunct="1">
              <a:spcBef>
                <a:spcPts val="600"/>
              </a:spcBef>
            </a:pPr>
            <a:r>
              <a:rPr lang="zh-CN" altLang="zh-CN" dirty="0">
                <a:ea typeface="宋体" panose="02010600030101010101" pitchFamily="2" charset="-122"/>
              </a:rPr>
              <a:t>由需求模型确定</a:t>
            </a:r>
            <a:r>
              <a:rPr lang="zh-CN" altLang="zh-CN" dirty="0">
                <a:solidFill>
                  <a:srgbClr val="C00000"/>
                </a:solidFill>
                <a:effectLst>
                  <a:outerShdw blurRad="38100" dist="38100" dir="2700000" algn="tl">
                    <a:srgbClr val="000000">
                      <a:alpha val="43137"/>
                    </a:srgbClr>
                  </a:outerShdw>
                </a:effectLst>
                <a:ea typeface="宋体" panose="02010600030101010101" pitchFamily="2" charset="-122"/>
              </a:rPr>
              <a:t>关键类</a:t>
            </a:r>
            <a:r>
              <a:rPr lang="zh-CN" altLang="zh-CN" dirty="0">
                <a:ea typeface="宋体" panose="02010600030101010101" pitchFamily="2" charset="-122"/>
              </a:rPr>
              <a:t>的数量</a:t>
            </a:r>
            <a:r>
              <a:rPr lang="zh-CN" altLang="en-US" dirty="0">
                <a:ea typeface="宋体" panose="02010600030101010101" pitchFamily="2" charset="-122"/>
              </a:rPr>
              <a:t>。</a:t>
            </a:r>
            <a:endParaRPr lang="en-US" altLang="zh-CN" dirty="0">
              <a:ea typeface="宋体" panose="02010600030101010101" pitchFamily="2" charset="-122"/>
            </a:endParaRPr>
          </a:p>
          <a:p>
            <a:pPr eaLnBrk="1" hangingPunct="1">
              <a:spcBef>
                <a:spcPts val="600"/>
              </a:spcBef>
            </a:pPr>
            <a:r>
              <a:rPr lang="zh-CN" altLang="zh-CN" dirty="0">
                <a:ea typeface="宋体" panose="02010600030101010101" pitchFamily="2" charset="-122"/>
              </a:rPr>
              <a:t>对应用系统的</a:t>
            </a:r>
            <a:r>
              <a:rPr lang="zh-CN" altLang="zh-CN" dirty="0">
                <a:solidFill>
                  <a:srgbClr val="C00000"/>
                </a:solidFill>
                <a:effectLst>
                  <a:outerShdw blurRad="38100" dist="38100" dir="2700000" algn="tl">
                    <a:srgbClr val="000000">
                      <a:alpha val="43137"/>
                    </a:srgbClr>
                  </a:outerShdw>
                </a:effectLst>
                <a:ea typeface="宋体" panose="02010600030101010101" pitchFamily="2" charset="-122"/>
              </a:rPr>
              <a:t>界面类型</a:t>
            </a:r>
            <a:r>
              <a:rPr lang="zh-CN" altLang="zh-CN" dirty="0">
                <a:ea typeface="宋体" panose="02010600030101010101" pitchFamily="2" charset="-122"/>
              </a:rPr>
              <a:t>进行归类，以确定支持类的乘数</a:t>
            </a:r>
            <a:r>
              <a:rPr lang="zh-CN" altLang="en-US" dirty="0">
                <a:ea typeface="宋体" panose="02010600030101010101" pitchFamily="2" charset="-122"/>
              </a:rPr>
              <a:t>。</a:t>
            </a:r>
            <a:endParaRPr lang="en-US" altLang="zh-CN" dirty="0">
              <a:ea typeface="宋体" panose="02010600030101010101" pitchFamily="2" charset="-122"/>
            </a:endParaRPr>
          </a:p>
          <a:p>
            <a:pPr lvl="1" eaLnBrk="1" hangingPunct="1">
              <a:spcBef>
                <a:spcPts val="600"/>
              </a:spcBef>
              <a:buSzPct val="70000"/>
            </a:pPr>
            <a:r>
              <a:rPr lang="zh-CN" altLang="en-US" sz="900" b="1" dirty="0">
                <a:latin typeface="+mn-lt"/>
                <a:ea typeface="宋体" panose="02010600030101010101" pitchFamily="2" charset="-122"/>
                <a:cs typeface="Arial" panose="020B0604020202020204" pitchFamily="34" charset="0"/>
              </a:rPr>
              <a:t>界面类型                                       </a:t>
            </a:r>
            <a:r>
              <a:rPr lang="en-US" altLang="zh-CN" sz="900" b="1" dirty="0">
                <a:latin typeface="+mn-lt"/>
                <a:ea typeface="宋体" panose="02010600030101010101" pitchFamily="2" charset="-122"/>
                <a:cs typeface="Arial" panose="020B0604020202020204" pitchFamily="34" charset="0"/>
              </a:rPr>
              <a:t>   </a:t>
            </a:r>
            <a:r>
              <a:rPr lang="zh-CN" altLang="zh-CN" sz="900" b="1" dirty="0">
                <a:latin typeface="+mn-lt"/>
                <a:ea typeface="宋体" panose="02010600030101010101" pitchFamily="2" charset="-122"/>
                <a:cs typeface="Arial" panose="020B0604020202020204" pitchFamily="34" charset="0"/>
              </a:rPr>
              <a:t>乘数</a:t>
            </a:r>
            <a:endParaRPr lang="en-US" altLang="zh-CN" sz="900" b="1" dirty="0">
              <a:latin typeface="+mn-lt"/>
              <a:ea typeface="宋体" panose="02010600030101010101" pitchFamily="2" charset="-122"/>
              <a:cs typeface="Arial" panose="020B0604020202020204" pitchFamily="34" charset="0"/>
            </a:endParaRPr>
          </a:p>
          <a:p>
            <a:pPr lvl="1" eaLnBrk="1" hangingPunct="1">
              <a:spcBef>
                <a:spcPts val="600"/>
              </a:spcBef>
              <a:buSzPct val="70000"/>
            </a:pPr>
            <a:r>
              <a:rPr lang="zh-CN" altLang="zh-CN" sz="900" dirty="0">
                <a:latin typeface="+mn-lt"/>
                <a:ea typeface="宋体" panose="02010600030101010101" pitchFamily="2" charset="-122"/>
                <a:cs typeface="Arial" panose="020B0604020202020204" pitchFamily="34" charset="0"/>
              </a:rPr>
              <a:t>没有图形用户界面</a:t>
            </a:r>
            <a:r>
              <a:rPr lang="en-US" altLang="zh-CN" sz="900" dirty="0">
                <a:latin typeface="+mn-lt"/>
                <a:ea typeface="宋体" panose="02010600030101010101" pitchFamily="2" charset="-122"/>
                <a:cs typeface="Arial" panose="020B0604020202020204" pitchFamily="34" charset="0"/>
              </a:rPr>
              <a:t>                               	2.0</a:t>
            </a:r>
            <a:endParaRPr lang="en-US" altLang="zh-CN" sz="900" dirty="0">
              <a:latin typeface="+mn-lt"/>
              <a:ea typeface="宋体" panose="02010600030101010101" pitchFamily="2" charset="-122"/>
              <a:cs typeface="Arial" panose="020B0604020202020204" pitchFamily="34" charset="0"/>
            </a:endParaRPr>
          </a:p>
          <a:p>
            <a:pPr lvl="1" eaLnBrk="1" hangingPunct="1">
              <a:spcBef>
                <a:spcPts val="600"/>
              </a:spcBef>
              <a:buSzPct val="70000"/>
            </a:pPr>
            <a:r>
              <a:rPr lang="zh-CN" altLang="zh-CN" sz="900" dirty="0">
                <a:latin typeface="+mn-lt"/>
                <a:ea typeface="宋体" panose="02010600030101010101" pitchFamily="2" charset="-122"/>
                <a:cs typeface="Arial" panose="020B0604020202020204" pitchFamily="34" charset="0"/>
              </a:rPr>
              <a:t>基于文本的用户界面</a:t>
            </a:r>
            <a:r>
              <a:rPr lang="en-US" altLang="zh-CN" sz="900" dirty="0">
                <a:latin typeface="+mn-lt"/>
                <a:ea typeface="宋体" panose="02010600030101010101" pitchFamily="2" charset="-122"/>
                <a:cs typeface="Arial" panose="020B0604020202020204" pitchFamily="34" charset="0"/>
              </a:rPr>
              <a:t>                           	2.25</a:t>
            </a:r>
            <a:endParaRPr lang="en-US" altLang="zh-CN" sz="900" dirty="0">
              <a:latin typeface="+mn-lt"/>
              <a:ea typeface="宋体" panose="02010600030101010101" pitchFamily="2" charset="-122"/>
              <a:cs typeface="Arial" panose="020B0604020202020204" pitchFamily="34" charset="0"/>
            </a:endParaRPr>
          </a:p>
          <a:p>
            <a:pPr lvl="1" eaLnBrk="1" hangingPunct="1">
              <a:spcBef>
                <a:spcPts val="600"/>
              </a:spcBef>
              <a:buSzPct val="70000"/>
            </a:pPr>
            <a:r>
              <a:rPr lang="zh-CN" altLang="zh-CN" sz="900" dirty="0">
                <a:latin typeface="+mn-lt"/>
                <a:ea typeface="宋体" panose="02010600030101010101" pitchFamily="2" charset="-122"/>
                <a:cs typeface="Arial" panose="020B0604020202020204" pitchFamily="34" charset="0"/>
              </a:rPr>
              <a:t>图形用户界面</a:t>
            </a:r>
            <a:r>
              <a:rPr lang="en-US" altLang="zh-CN" sz="900" dirty="0">
                <a:latin typeface="+mn-lt"/>
                <a:ea typeface="宋体" panose="02010600030101010101" pitchFamily="2" charset="-122"/>
                <a:cs typeface="Arial" panose="020B0604020202020204" pitchFamily="34" charset="0"/>
              </a:rPr>
              <a:t> 		                                   	2.5</a:t>
            </a:r>
            <a:endParaRPr lang="en-US" altLang="zh-CN" sz="900" dirty="0">
              <a:latin typeface="+mn-lt"/>
              <a:ea typeface="宋体" panose="02010600030101010101" pitchFamily="2" charset="-122"/>
              <a:cs typeface="Arial" panose="020B0604020202020204" pitchFamily="34" charset="0"/>
            </a:endParaRPr>
          </a:p>
          <a:p>
            <a:pPr lvl="1" eaLnBrk="1" hangingPunct="1">
              <a:spcBef>
                <a:spcPts val="600"/>
              </a:spcBef>
              <a:buSzPct val="70000"/>
            </a:pPr>
            <a:r>
              <a:rPr lang="zh-CN" altLang="zh-CN" sz="900" dirty="0">
                <a:latin typeface="+mn-lt"/>
                <a:ea typeface="宋体" panose="02010600030101010101" pitchFamily="2" charset="-122"/>
                <a:cs typeface="Arial" panose="020B0604020202020204" pitchFamily="34" charset="0"/>
              </a:rPr>
              <a:t>复杂的图形用户界面</a:t>
            </a:r>
            <a:r>
              <a:rPr lang="en-US" altLang="zh-CN" sz="900" b="1" dirty="0">
                <a:latin typeface="+mn-lt"/>
                <a:ea typeface="宋体" panose="02010600030101010101" pitchFamily="2" charset="-122"/>
                <a:cs typeface="Arial" panose="020B0604020202020204" pitchFamily="34" charset="0"/>
              </a:rPr>
              <a:t>			                            </a:t>
            </a:r>
            <a:r>
              <a:rPr lang="en-US" altLang="zh-CN" sz="900" dirty="0">
                <a:latin typeface="+mn-lt"/>
                <a:ea typeface="宋体" panose="02010600030101010101" pitchFamily="2" charset="-122"/>
                <a:cs typeface="Arial" panose="020B0604020202020204" pitchFamily="34" charset="0"/>
              </a:rPr>
              <a:t>3.0</a:t>
            </a:r>
            <a:endParaRPr lang="en-US" altLang="zh-CN" sz="900" dirty="0">
              <a:latin typeface="+mn-lt"/>
              <a:ea typeface="宋体" panose="02010600030101010101" pitchFamily="2" charset="-122"/>
              <a:cs typeface="Arial" panose="020B0604020202020204" pitchFamily="34" charset="0"/>
            </a:endParaRPr>
          </a:p>
          <a:p>
            <a:pPr>
              <a:spcBef>
                <a:spcPts val="600"/>
              </a:spcBef>
              <a:spcAft>
                <a:spcPts val="600"/>
              </a:spcAft>
            </a:pPr>
            <a:r>
              <a:rPr lang="zh-CN" altLang="zh-CN" dirty="0">
                <a:ea typeface="宋体" panose="02010600030101010101" pitchFamily="2" charset="-122"/>
                <a:sym typeface="+mn-ea"/>
              </a:rPr>
              <a:t>关键类的数量（第3步）</a:t>
            </a:r>
            <a:r>
              <a:rPr lang="zh-CN" altLang="zh-CN" dirty="0">
                <a:solidFill>
                  <a:srgbClr val="C00000"/>
                </a:solidFill>
                <a:effectLst>
                  <a:outerShdw blurRad="38100" dist="38100" dir="2700000" algn="tl">
                    <a:srgbClr val="000000">
                      <a:alpha val="43137"/>
                    </a:srgbClr>
                  </a:outerShdw>
                </a:effectLst>
                <a:ea typeface="宋体" panose="02010600030101010101" pitchFamily="2" charset="-122"/>
                <a:sym typeface="+mn-ea"/>
              </a:rPr>
              <a:t>乘上乘数</a:t>
            </a:r>
            <a:r>
              <a:rPr lang="zh-CN" altLang="zh-CN" dirty="0">
                <a:ea typeface="宋体" panose="02010600030101010101" pitchFamily="2" charset="-122"/>
                <a:sym typeface="+mn-ea"/>
              </a:rPr>
              <a:t>就得到了支持类数量的估算值。 </a:t>
            </a:r>
            <a:endParaRPr lang="zh-CN" altLang="zh-CN" dirty="0">
              <a:ea typeface="宋体" panose="02010600030101010101" pitchFamily="2" charset="-122"/>
            </a:endParaRPr>
          </a:p>
          <a:p>
            <a:pPr eaLnBrk="1" hangingPunct="1">
              <a:spcBef>
                <a:spcPts val="600"/>
              </a:spcBef>
              <a:spcAft>
                <a:spcPts val="600"/>
              </a:spcAft>
            </a:pPr>
            <a:r>
              <a:rPr lang="zh-CN" altLang="zh-CN" dirty="0">
                <a:ea typeface="宋体" panose="02010600030101010101" pitchFamily="2" charset="-122"/>
                <a:sym typeface="+mn-ea"/>
              </a:rPr>
              <a:t>将类的总数（</a:t>
            </a:r>
            <a:r>
              <a:rPr lang="zh-CN" altLang="zh-CN" dirty="0">
                <a:solidFill>
                  <a:srgbClr val="C00000"/>
                </a:solidFill>
                <a:effectLst>
                  <a:outerShdw blurRad="38100" dist="38100" dir="2700000" algn="tl">
                    <a:srgbClr val="000000">
                      <a:alpha val="43137"/>
                    </a:srgbClr>
                  </a:outerShdw>
                </a:effectLst>
                <a:ea typeface="宋体" panose="02010600030101010101" pitchFamily="2" charset="-122"/>
                <a:sym typeface="+mn-ea"/>
              </a:rPr>
              <a:t>关键类＋支持类</a:t>
            </a:r>
            <a:r>
              <a:rPr lang="zh-CN" altLang="zh-CN" dirty="0">
                <a:ea typeface="宋体" panose="02010600030101010101" pitchFamily="2" charset="-122"/>
                <a:sym typeface="+mn-ea"/>
              </a:rPr>
              <a:t>）乘以每个类的</a:t>
            </a:r>
            <a:r>
              <a:rPr lang="zh-CN" altLang="zh-CN" dirty="0">
                <a:solidFill>
                  <a:srgbClr val="C00000"/>
                </a:solidFill>
                <a:ea typeface="宋体" panose="02010600030101010101" pitchFamily="2" charset="-122"/>
                <a:sym typeface="+mn-ea"/>
              </a:rPr>
              <a:t>平均工作单元数</a:t>
            </a:r>
            <a:r>
              <a:rPr lang="zh-CN" altLang="zh-CN" dirty="0">
                <a:ea typeface="宋体" panose="02010600030101010101" pitchFamily="2" charset="-122"/>
                <a:sym typeface="+mn-ea"/>
              </a:rPr>
              <a:t>。Lorenz和Kidd建议每个类的</a:t>
            </a:r>
            <a:r>
              <a:rPr lang="zh-CN" altLang="zh-CN" dirty="0">
                <a:solidFill>
                  <a:srgbClr val="C00000"/>
                </a:solidFill>
                <a:ea typeface="宋体" panose="02010600030101010101" pitchFamily="2" charset="-122"/>
                <a:sym typeface="+mn-ea"/>
              </a:rPr>
              <a:t>平</a:t>
            </a:r>
            <a:r>
              <a:rPr lang="zh-CN" altLang="zh-CN" dirty="0">
                <a:solidFill>
                  <a:srgbClr val="C00000"/>
                </a:solidFill>
                <a:effectLst>
                  <a:outerShdw blurRad="38100" dist="38100" dir="2700000" algn="tl">
                    <a:srgbClr val="000000">
                      <a:alpha val="43137"/>
                    </a:srgbClr>
                  </a:outerShdw>
                </a:effectLst>
                <a:ea typeface="宋体" panose="02010600030101010101" pitchFamily="2" charset="-122"/>
                <a:sym typeface="+mn-ea"/>
              </a:rPr>
              <a:t>均工作单元数是15～20人日</a:t>
            </a:r>
            <a:r>
              <a:rPr lang="zh-CN" altLang="zh-CN" dirty="0">
                <a:ea typeface="宋体" panose="02010600030101010101" pitchFamily="2" charset="-122"/>
                <a:sym typeface="+mn-ea"/>
              </a:rPr>
              <a:t>。</a:t>
            </a:r>
            <a:endParaRPr lang="zh-CN" altLang="zh-CN" dirty="0">
              <a:ea typeface="宋体" panose="02010600030101010101" pitchFamily="2" charset="-122"/>
            </a:endParaRPr>
          </a:p>
          <a:p>
            <a:pPr eaLnBrk="1" hangingPunct="1">
              <a:spcBef>
                <a:spcPts val="600"/>
              </a:spcBef>
              <a:spcAft>
                <a:spcPts val="600"/>
              </a:spcAft>
            </a:pPr>
            <a:r>
              <a:rPr lang="zh-CN" altLang="zh-CN" dirty="0">
                <a:ea typeface="宋体" panose="02010600030101010101" pitchFamily="2" charset="-122"/>
                <a:sym typeface="+mn-ea"/>
              </a:rPr>
              <a:t>将</a:t>
            </a:r>
            <a:r>
              <a:rPr lang="zh-CN" altLang="zh-CN" dirty="0">
                <a:solidFill>
                  <a:srgbClr val="C00000"/>
                </a:solidFill>
                <a:effectLst>
                  <a:outerShdw blurRad="38100" dist="38100" dir="2700000" algn="tl">
                    <a:srgbClr val="000000">
                      <a:alpha val="43137"/>
                    </a:srgbClr>
                  </a:outerShdw>
                </a:effectLst>
                <a:ea typeface="宋体" panose="02010600030101010101" pitchFamily="2" charset="-122"/>
                <a:sym typeface="+mn-ea"/>
              </a:rPr>
              <a:t>用例数乘以每个用例的平均工作单元数</a:t>
            </a:r>
            <a:r>
              <a:rPr lang="zh-CN" altLang="zh-CN" dirty="0">
                <a:ea typeface="宋体" panose="02010600030101010101" pitchFamily="2" charset="-122"/>
                <a:sym typeface="+mn-ea"/>
              </a:rPr>
              <a:t>，对基于类的估算做交叉检查。</a:t>
            </a:r>
            <a:endParaRPr lang="zh-CN" altLang="zh-CN" dirty="0">
              <a:ea typeface="宋体" panose="02010600030101010101" pitchFamily="2"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32772" name="Rectangle 2"/>
          <p:cNvSpPr>
            <a:spLocks noGrp="1"/>
          </p:cNvSpPr>
          <p:nvPr>
            <p:ph type="title"/>
          </p:nvPr>
        </p:nvSpPr>
        <p:spPr/>
        <p:txBody>
          <a:bodyPr vert="horz" wrap="square" lIns="91440" tIns="45720" rIns="91440" bIns="45720" anchor="b"/>
          <a:p>
            <a:pPr eaLnBrk="1" hangingPunct="1"/>
            <a:r>
              <a:rPr lang="zh-CN" altLang="zh-CN" sz="3200" dirty="0">
                <a:ea typeface="宋体" panose="02010600030101010101" pitchFamily="2" charset="-122"/>
              </a:rPr>
              <a:t>敏捷</a:t>
            </a:r>
            <a:r>
              <a:rPr lang="zh-CN" altLang="en-US" sz="3200" dirty="0">
                <a:ea typeface="宋体" panose="02010600030101010101" pitchFamily="2" charset="-122"/>
              </a:rPr>
              <a:t>项目</a:t>
            </a:r>
            <a:r>
              <a:rPr lang="zh-CN" altLang="zh-CN" sz="3200" dirty="0">
                <a:ea typeface="宋体" panose="02010600030101010101" pitchFamily="2" charset="-122"/>
              </a:rPr>
              <a:t>的估算</a:t>
            </a:r>
            <a:endParaRPr lang="zh-CN" altLang="zh-CN" sz="3200" dirty="0">
              <a:ea typeface="宋体" panose="02010600030101010101" pitchFamily="2" charset="-122"/>
            </a:endParaRPr>
          </a:p>
        </p:txBody>
      </p:sp>
      <p:sp>
        <p:nvSpPr>
          <p:cNvPr id="32773" name="Rectangle 3"/>
          <p:cNvSpPr>
            <a:spLocks noGrp="1"/>
          </p:cNvSpPr>
          <p:nvPr>
            <p:ph idx="1"/>
          </p:nvPr>
        </p:nvSpPr>
        <p:spPr/>
        <p:txBody>
          <a:bodyPr vert="horz" wrap="square" lIns="91440" tIns="45720" rIns="91440" bIns="45720" anchor="t"/>
          <a:p>
            <a:pPr eaLnBrk="1" hangingPunct="1">
              <a:lnSpc>
                <a:spcPct val="90000"/>
              </a:lnSpc>
              <a:spcBef>
                <a:spcPts val="600"/>
              </a:spcBef>
            </a:pPr>
            <a:r>
              <a:rPr lang="zh-CN" altLang="zh-CN" sz="2200" dirty="0">
                <a:ea typeface="宋体" panose="02010600030101010101" pitchFamily="2" charset="-122"/>
              </a:rPr>
              <a:t>从估算目的出发，分别考虑</a:t>
            </a:r>
            <a:r>
              <a:rPr lang="zh-CN" altLang="zh-CN" sz="2200" dirty="0">
                <a:solidFill>
                  <a:srgbClr val="C00000"/>
                </a:solidFill>
                <a:effectLst>
                  <a:outerShdw blurRad="38100" dist="38100" dir="2700000" algn="tl">
                    <a:srgbClr val="000000">
                      <a:alpha val="43137"/>
                    </a:srgbClr>
                  </a:outerShdw>
                </a:effectLst>
                <a:ea typeface="宋体" panose="02010600030101010101" pitchFamily="2" charset="-122"/>
              </a:rPr>
              <a:t>每个用户场景</a:t>
            </a:r>
            <a:r>
              <a:rPr lang="zh-CN" altLang="zh-CN" sz="2200" dirty="0">
                <a:ea typeface="宋体" panose="02010600030101010101" pitchFamily="2" charset="-122"/>
              </a:rPr>
              <a:t>（</a:t>
            </a:r>
            <a:r>
              <a:rPr lang="zh-CN" altLang="en-US" sz="2200" dirty="0">
                <a:ea typeface="宋体" panose="02010600030101010101" pitchFamily="2" charset="-122"/>
              </a:rPr>
              <a:t>微型用例）</a:t>
            </a:r>
            <a:r>
              <a:rPr lang="zh-CN" altLang="zh-CN" sz="2200" dirty="0">
                <a:ea typeface="宋体" panose="02010600030101010101" pitchFamily="2" charset="-122"/>
              </a:rPr>
              <a:t>。</a:t>
            </a:r>
            <a:endParaRPr lang="en-US" altLang="zh-CN" sz="2200" dirty="0">
              <a:ea typeface="宋体" panose="02010600030101010101" pitchFamily="2" charset="-122"/>
            </a:endParaRPr>
          </a:p>
          <a:p>
            <a:r>
              <a:rPr lang="zh-CN" altLang="zh-CN" sz="2200" dirty="0">
                <a:ea typeface="宋体" panose="02010600030101010101" pitchFamily="2" charset="-122"/>
              </a:rPr>
              <a:t>将场景分解成一组开发它所需要完成的</a:t>
            </a:r>
            <a:r>
              <a:rPr lang="zh-CN" altLang="zh-CN" sz="2200" dirty="0">
                <a:solidFill>
                  <a:srgbClr val="C00000"/>
                </a:solidFill>
                <a:effectLst>
                  <a:outerShdw blurRad="38100" dist="38100" dir="2700000" algn="tl">
                    <a:srgbClr val="000000">
                      <a:alpha val="43137"/>
                    </a:srgbClr>
                  </a:outerShdw>
                </a:effectLst>
                <a:ea typeface="宋体" panose="02010600030101010101" pitchFamily="2" charset="-122"/>
              </a:rPr>
              <a:t>软件工程任务</a:t>
            </a:r>
            <a:r>
              <a:rPr lang="zh-CN" altLang="en-US" sz="2200" dirty="0">
                <a:ea typeface="宋体" panose="02010600030101010101" pitchFamily="2" charset="-122"/>
              </a:rPr>
              <a:t>。</a:t>
            </a:r>
            <a:endParaRPr lang="en-US" altLang="zh-CN" sz="2200" dirty="0">
              <a:ea typeface="宋体" panose="02010600030101010101" pitchFamily="2" charset="-122"/>
            </a:endParaRPr>
          </a:p>
          <a:p>
            <a:r>
              <a:rPr lang="zh-CN" altLang="zh-CN" sz="2200" dirty="0">
                <a:solidFill>
                  <a:srgbClr val="C00000"/>
                </a:solidFill>
                <a:effectLst>
                  <a:outerShdw blurRad="38100" dist="38100" dir="2700000" algn="tl">
                    <a:srgbClr val="000000">
                      <a:alpha val="43137"/>
                    </a:srgbClr>
                  </a:outerShdw>
                </a:effectLst>
                <a:ea typeface="宋体" panose="02010600030101010101" pitchFamily="2" charset="-122"/>
              </a:rPr>
              <a:t>分别估算每一项任务</a:t>
            </a:r>
            <a:r>
              <a:rPr lang="zh-CN" altLang="zh-CN" sz="2200" dirty="0">
                <a:ea typeface="宋体" panose="02010600030101010101" pitchFamily="2" charset="-122"/>
              </a:rPr>
              <a:t>。注意，可以根据历史数据、经验模型或“经验”进行估算。</a:t>
            </a:r>
            <a:endParaRPr lang="en-US" altLang="zh-CN" sz="2200" dirty="0">
              <a:ea typeface="宋体" panose="02010600030101010101" pitchFamily="2" charset="-122"/>
            </a:endParaRPr>
          </a:p>
          <a:p>
            <a:pPr lvl="1" eaLnBrk="1" hangingPunct="1">
              <a:lnSpc>
                <a:spcPct val="90000"/>
              </a:lnSpc>
              <a:buSzPct val="70000"/>
            </a:pPr>
            <a:r>
              <a:rPr lang="zh-CN" altLang="zh-CN" sz="1600" dirty="0">
                <a:solidFill>
                  <a:srgbClr val="C00000"/>
                </a:solidFill>
                <a:latin typeface="+mn-lt"/>
                <a:ea typeface="宋体" panose="02010600030101010101" pitchFamily="2" charset="-122"/>
                <a:cs typeface="Arial" panose="020B0604020202020204" pitchFamily="34" charset="0"/>
              </a:rPr>
              <a:t>或者，可以利用</a:t>
            </a:r>
            <a:r>
              <a:rPr lang="en-US" altLang="zh-CN" sz="1600" dirty="0">
                <a:solidFill>
                  <a:srgbClr val="C00000"/>
                </a:solidFill>
                <a:latin typeface="+mn-lt"/>
                <a:ea typeface="宋体" panose="02010600030101010101" pitchFamily="2" charset="-122"/>
                <a:cs typeface="Arial" panose="020B0604020202020204" pitchFamily="34" charset="0"/>
              </a:rPr>
              <a:t>LOC</a:t>
            </a:r>
            <a:r>
              <a:rPr lang="zh-CN" altLang="zh-CN" sz="1600" dirty="0">
                <a:solidFill>
                  <a:srgbClr val="C00000"/>
                </a:solidFill>
                <a:latin typeface="+mn-lt"/>
                <a:ea typeface="宋体" panose="02010600030101010101" pitchFamily="2" charset="-122"/>
                <a:cs typeface="Arial" panose="020B0604020202020204" pitchFamily="34" charset="0"/>
              </a:rPr>
              <a:t>、</a:t>
            </a:r>
            <a:r>
              <a:rPr lang="en-US" altLang="zh-CN" sz="1600" dirty="0">
                <a:solidFill>
                  <a:srgbClr val="C00000"/>
                </a:solidFill>
                <a:latin typeface="+mn-lt"/>
                <a:ea typeface="宋体" panose="02010600030101010101" pitchFamily="2" charset="-122"/>
                <a:cs typeface="Arial" panose="020B0604020202020204" pitchFamily="34" charset="0"/>
              </a:rPr>
              <a:t>FP</a:t>
            </a:r>
            <a:r>
              <a:rPr lang="zh-CN" altLang="zh-CN" sz="1600" dirty="0">
                <a:solidFill>
                  <a:srgbClr val="C00000"/>
                </a:solidFill>
                <a:latin typeface="+mn-lt"/>
                <a:ea typeface="宋体" panose="02010600030101010101" pitchFamily="2" charset="-122"/>
                <a:cs typeface="Arial" panose="020B0604020202020204" pitchFamily="34" charset="0"/>
              </a:rPr>
              <a:t>或其他某种面向规模的测量（如用例点）来估算场景的“规模”。</a:t>
            </a:r>
            <a:endParaRPr lang="en-US" altLang="zh-CN" sz="1600" dirty="0">
              <a:solidFill>
                <a:srgbClr val="C00000"/>
              </a:solidFill>
              <a:latin typeface="+mn-lt"/>
              <a:ea typeface="宋体" panose="02010600030101010101" pitchFamily="2" charset="-122"/>
              <a:cs typeface="Arial" panose="020B0604020202020204" pitchFamily="34" charset="0"/>
            </a:endParaRPr>
          </a:p>
          <a:p>
            <a:pPr eaLnBrk="1" hangingPunct="1">
              <a:lnSpc>
                <a:spcPct val="90000"/>
              </a:lnSpc>
            </a:pPr>
            <a:r>
              <a:rPr lang="zh-CN" altLang="zh-CN" sz="2200" dirty="0">
                <a:ea typeface="宋体" panose="02010600030101010101" pitchFamily="2" charset="-122"/>
              </a:rPr>
              <a:t>对每项任务的</a:t>
            </a:r>
            <a:r>
              <a:rPr lang="zh-CN" altLang="zh-CN" sz="2200" dirty="0">
                <a:solidFill>
                  <a:srgbClr val="C00000"/>
                </a:solidFill>
                <a:effectLst>
                  <a:outerShdw blurRad="38100" dist="38100" dir="2700000" algn="tl">
                    <a:srgbClr val="000000">
                      <a:alpha val="43137"/>
                    </a:srgbClr>
                  </a:outerShdw>
                </a:effectLst>
                <a:ea typeface="宋体" panose="02010600030101010101" pitchFamily="2" charset="-122"/>
              </a:rPr>
              <a:t>估算结果求和</a:t>
            </a:r>
            <a:r>
              <a:rPr lang="zh-CN" altLang="zh-CN" sz="2200" dirty="0">
                <a:ea typeface="宋体" panose="02010600030101010101" pitchFamily="2" charset="-122"/>
              </a:rPr>
              <a:t>，就得到了整个场景的估算值。</a:t>
            </a:r>
            <a:endParaRPr lang="en-US" altLang="zh-CN" sz="2200" dirty="0">
              <a:ea typeface="宋体" panose="02010600030101010101" pitchFamily="2" charset="-122"/>
            </a:endParaRPr>
          </a:p>
          <a:p>
            <a:pPr lvl="1" algn="l" defTabSz="0" eaLnBrk="1" hangingPunct="1">
              <a:lnSpc>
                <a:spcPct val="90000"/>
              </a:lnSpc>
              <a:buClrTx/>
              <a:buSzPct val="70000"/>
              <a:tabLst>
                <a:tab pos="1207135" algn="l"/>
              </a:tabLst>
            </a:pPr>
            <a:r>
              <a:rPr lang="zh-CN" altLang="zh-CN" sz="1600" dirty="0">
                <a:solidFill>
                  <a:srgbClr val="C00000"/>
                </a:solidFill>
                <a:latin typeface="+mn-lt"/>
                <a:ea typeface="宋体" panose="02010600030101010101" pitchFamily="2" charset="-122"/>
                <a:cs typeface="Arial" panose="020B0604020202020204" pitchFamily="34" charset="0"/>
              </a:rPr>
              <a:t>或者，使用历史数据，将场景规模的估算值转换成工作量。</a:t>
            </a:r>
            <a:endParaRPr lang="zh-CN" altLang="zh-CN" sz="1600" dirty="0">
              <a:solidFill>
                <a:srgbClr val="C00000"/>
              </a:solidFill>
              <a:latin typeface="+mn-lt"/>
              <a:ea typeface="宋体" panose="02010600030101010101" pitchFamily="2" charset="-122"/>
              <a:cs typeface="Arial" panose="020B0604020202020204" pitchFamily="34" charset="0"/>
            </a:endParaRPr>
          </a:p>
          <a:p>
            <a:pPr eaLnBrk="1" hangingPunct="1">
              <a:lnSpc>
                <a:spcPct val="90000"/>
              </a:lnSpc>
            </a:pPr>
            <a:r>
              <a:rPr lang="zh-CN" altLang="zh-CN" sz="2200" dirty="0">
                <a:ea typeface="宋体" panose="02010600030101010101" pitchFamily="2" charset="-122"/>
              </a:rPr>
              <a:t>将实现给定软件增量的</a:t>
            </a:r>
            <a:r>
              <a:rPr lang="zh-CN" altLang="zh-CN" sz="2200" dirty="0">
                <a:solidFill>
                  <a:srgbClr val="C00000"/>
                </a:solidFill>
                <a:effectLst>
                  <a:outerShdw blurRad="38100" dist="38100" dir="2700000" algn="tl">
                    <a:srgbClr val="000000">
                      <a:alpha val="43137"/>
                    </a:srgbClr>
                  </a:outerShdw>
                </a:effectLst>
                <a:ea typeface="宋体" panose="02010600030101010101" pitchFamily="2" charset="-122"/>
              </a:rPr>
              <a:t>所有场景的工作量估算值求和</a:t>
            </a:r>
            <a:r>
              <a:rPr lang="zh-CN" altLang="zh-CN" sz="2200" dirty="0">
                <a:ea typeface="宋体" panose="02010600030101010101" pitchFamily="2" charset="-122"/>
              </a:rPr>
              <a:t>，就得到了该增量的工作量估算。</a:t>
            </a:r>
            <a:endParaRPr lang="en-US" altLang="zh-CN" sz="2200"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33796" name="Rectangle 3"/>
          <p:cNvSpPr>
            <a:spLocks noGrp="1"/>
          </p:cNvSpPr>
          <p:nvPr>
            <p:ph type="title"/>
          </p:nvPr>
        </p:nvSpPr>
        <p:spPr>
          <a:xfrm>
            <a:off x="467916" y="406800"/>
            <a:ext cx="8208169" cy="604520"/>
          </a:xfrm>
        </p:spPr>
        <p:txBody>
          <a:bodyPr vert="horz" wrap="square" lIns="63500" tIns="25400" rIns="63500" bIns="25400" anchor="t">
            <a:spAutoFit/>
          </a:bodyPr>
          <a:p>
            <a:r>
              <a:rPr lang="zh-CN" altLang="zh-CN" sz="3600" b="1" dirty="0">
                <a:ea typeface="宋体" panose="02010600030101010101" pitchFamily="2" charset="-122"/>
              </a:rPr>
              <a:t>自行</a:t>
            </a:r>
            <a:r>
              <a:rPr lang="zh-CN" altLang="en-US" sz="3600" b="1" dirty="0">
                <a:ea typeface="宋体" panose="02010600030101010101" pitchFamily="2" charset="-122"/>
              </a:rPr>
              <a:t>开发或</a:t>
            </a:r>
            <a:r>
              <a:rPr lang="zh-CN" altLang="zh-CN" sz="3600" b="1" dirty="0">
                <a:ea typeface="宋体" panose="02010600030101010101" pitchFamily="2" charset="-122"/>
              </a:rPr>
              <a:t>购买的决策</a:t>
            </a:r>
            <a:endParaRPr lang="zh-CN" altLang="zh-CN" sz="3600" b="1" dirty="0">
              <a:ea typeface="宋体" panose="02010600030101010101" pitchFamily="2" charset="-122"/>
            </a:endParaRPr>
          </a:p>
        </p:txBody>
      </p:sp>
      <p:pic>
        <p:nvPicPr>
          <p:cNvPr id="33797" name="图片 1"/>
          <p:cNvPicPr>
            <a:picLocks noChangeAspect="1"/>
          </p:cNvPicPr>
          <p:nvPr/>
        </p:nvPicPr>
        <p:blipFill>
          <a:blip r:embed="rId1"/>
          <a:stretch>
            <a:fillRect/>
          </a:stretch>
        </p:blipFill>
        <p:spPr>
          <a:xfrm>
            <a:off x="1906905" y="1532255"/>
            <a:ext cx="5179695" cy="4639945"/>
          </a:xfrm>
          <a:prstGeom prst="rect">
            <a:avLst/>
          </a:prstGeom>
          <a:noFill/>
          <a:ln w="9525">
            <a:no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34820" name="Rectangle 2"/>
          <p:cNvSpPr/>
          <p:nvPr/>
        </p:nvSpPr>
        <p:spPr>
          <a:xfrm>
            <a:off x="1677035" y="1753870"/>
            <a:ext cx="5867400" cy="1250950"/>
          </a:xfrm>
          <a:prstGeom prst="rect">
            <a:avLst/>
          </a:prstGeom>
          <a:solidFill>
            <a:schemeClr val="folHlink"/>
          </a:solidFill>
          <a:ln w="12700">
            <a:noFill/>
          </a:ln>
          <a:effectLst>
            <a:outerShdw dist="7184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34821" name="Rectangle 3"/>
          <p:cNvSpPr>
            <a:spLocks noGrp="1"/>
          </p:cNvSpPr>
          <p:nvPr>
            <p:ph type="title"/>
          </p:nvPr>
        </p:nvSpPr>
        <p:spPr/>
        <p:txBody>
          <a:bodyPr vert="horz" wrap="square" lIns="91440" tIns="45720" rIns="91440" bIns="45720" anchor="b"/>
          <a:p>
            <a:pPr eaLnBrk="1" hangingPunct="1"/>
            <a:r>
              <a:rPr lang="zh-CN" altLang="en-US" sz="3200" dirty="0">
                <a:ea typeface="宋体" panose="02010600030101010101" pitchFamily="2" charset="-122"/>
              </a:rPr>
              <a:t>计算预期成本</a:t>
            </a:r>
            <a:endParaRPr lang="zh-CN" altLang="en-US" sz="3200" dirty="0">
              <a:ea typeface="宋体" panose="02010600030101010101" pitchFamily="2" charset="-122"/>
            </a:endParaRPr>
          </a:p>
        </p:txBody>
      </p:sp>
      <p:sp>
        <p:nvSpPr>
          <p:cNvPr id="34822" name="Rectangle 8"/>
          <p:cNvSpPr/>
          <p:nvPr/>
        </p:nvSpPr>
        <p:spPr>
          <a:xfrm>
            <a:off x="1981835" y="3125470"/>
            <a:ext cx="3795713" cy="396875"/>
          </a:xfrm>
          <a:prstGeom prst="rect">
            <a:avLst/>
          </a:prstGeom>
          <a:noFill/>
          <a:ln w="254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Tx/>
              <a:buNone/>
            </a:pPr>
            <a:r>
              <a:rPr lang="zh-CN" altLang="en-US" sz="2000" b="1" dirty="0">
                <a:latin typeface="宋体" panose="02010600030101010101" pitchFamily="2" charset="-122"/>
                <a:ea typeface="宋体" panose="02010600030101010101" pitchFamily="2" charset="-122"/>
              </a:rPr>
              <a:t>例如，构造系统的预期成本是：</a:t>
            </a:r>
            <a:endParaRPr lang="zh-CN" altLang="en-US" sz="2000" b="1" dirty="0">
              <a:latin typeface="宋体" panose="02010600030101010101" pitchFamily="2" charset="-122"/>
              <a:ea typeface="宋体" panose="02010600030101010101" pitchFamily="2" charset="-122"/>
            </a:endParaRPr>
          </a:p>
        </p:txBody>
      </p:sp>
      <p:sp>
        <p:nvSpPr>
          <p:cNvPr id="199689" name="Rectangle 9"/>
          <p:cNvSpPr>
            <a:spLocks noChangeArrowheads="1"/>
          </p:cNvSpPr>
          <p:nvPr/>
        </p:nvSpPr>
        <p:spPr bwMode="auto">
          <a:xfrm>
            <a:off x="6261735" y="3239770"/>
            <a:ext cx="180975" cy="577850"/>
          </a:xfrm>
          <a:prstGeom prst="rect">
            <a:avLst/>
          </a:prstGeom>
          <a:noFill/>
          <a:ln w="25400">
            <a:noFill/>
            <a:miter lim="800000"/>
          </a:ln>
          <a:effectLst/>
        </p:spPr>
        <p:txBody>
          <a:bodyPr wrap="none" lIns="90487" tIns="44450" rIns="90487" bIns="44450">
            <a:spAutoFit/>
          </a:bodyPr>
          <a:lstStyle>
            <a:lvl1pPr>
              <a:defRPr sz="2400">
                <a:solidFill>
                  <a:schemeClr val="tx1"/>
                </a:solidFill>
                <a:latin typeface="Helvetica" pitchFamily="-128" charset="0"/>
                <a:ea typeface="MS PGothic" panose="020B0600070205080204" pitchFamily="34" charset="-128"/>
              </a:defRPr>
            </a:lvl1pPr>
            <a:lvl2pPr marL="742950" indent="-285750">
              <a:defRPr sz="2400">
                <a:solidFill>
                  <a:schemeClr val="tx1"/>
                </a:solidFill>
                <a:latin typeface="Helvetica" pitchFamily="-128" charset="0"/>
                <a:ea typeface="MS PGothic" panose="020B0600070205080204" pitchFamily="34" charset="-128"/>
              </a:defRPr>
            </a:lvl2pPr>
            <a:lvl3pPr marL="1143000" indent="-228600">
              <a:defRPr sz="2400">
                <a:solidFill>
                  <a:schemeClr val="tx1"/>
                </a:solidFill>
                <a:latin typeface="Helvetica" pitchFamily="-128" charset="0"/>
                <a:ea typeface="MS PGothic" panose="020B0600070205080204" pitchFamily="34" charset="-128"/>
              </a:defRPr>
            </a:lvl3pPr>
            <a:lvl4pPr marL="1600200" indent="-228600">
              <a:defRPr sz="2400">
                <a:solidFill>
                  <a:schemeClr val="tx1"/>
                </a:solidFill>
                <a:latin typeface="Helvetica" pitchFamily="-128" charset="0"/>
                <a:ea typeface="MS PGothic" panose="020B0600070205080204" pitchFamily="34" charset="-128"/>
              </a:defRPr>
            </a:lvl4pPr>
            <a:lvl5pPr marL="2057400" indent="-228600">
              <a:defRPr sz="2400">
                <a:solidFill>
                  <a:schemeClr val="tx1"/>
                </a:solidFill>
                <a:latin typeface="Helvetica" pitchFamily="-12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600" b="1" i="0"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600" b="1" i="0"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9690" name="Rectangle 10"/>
          <p:cNvSpPr>
            <a:spLocks noChangeArrowheads="1"/>
          </p:cNvSpPr>
          <p:nvPr/>
        </p:nvSpPr>
        <p:spPr bwMode="auto">
          <a:xfrm>
            <a:off x="1981835" y="3722370"/>
            <a:ext cx="180975" cy="577850"/>
          </a:xfrm>
          <a:prstGeom prst="rect">
            <a:avLst/>
          </a:prstGeom>
          <a:noFill/>
          <a:ln w="25400">
            <a:noFill/>
            <a:miter lim="800000"/>
          </a:ln>
          <a:effectLst/>
        </p:spPr>
        <p:txBody>
          <a:bodyPr wrap="none" lIns="90487" tIns="44450" rIns="90487" bIns="44450">
            <a:spAutoFit/>
          </a:bodyPr>
          <a:lstStyle>
            <a:lvl1pPr>
              <a:defRPr sz="2400">
                <a:solidFill>
                  <a:schemeClr val="tx1"/>
                </a:solidFill>
                <a:latin typeface="Helvetica" pitchFamily="-128" charset="0"/>
                <a:ea typeface="MS PGothic" panose="020B0600070205080204" pitchFamily="34" charset="-128"/>
              </a:defRPr>
            </a:lvl1pPr>
            <a:lvl2pPr marL="742950" indent="-285750">
              <a:defRPr sz="2400">
                <a:solidFill>
                  <a:schemeClr val="tx1"/>
                </a:solidFill>
                <a:latin typeface="Helvetica" pitchFamily="-128" charset="0"/>
                <a:ea typeface="MS PGothic" panose="020B0600070205080204" pitchFamily="34" charset="-128"/>
              </a:defRPr>
            </a:lvl2pPr>
            <a:lvl3pPr marL="1143000" indent="-228600">
              <a:defRPr sz="2400">
                <a:solidFill>
                  <a:schemeClr val="tx1"/>
                </a:solidFill>
                <a:latin typeface="Helvetica" pitchFamily="-128" charset="0"/>
                <a:ea typeface="MS PGothic" panose="020B0600070205080204" pitchFamily="34" charset="-128"/>
              </a:defRPr>
            </a:lvl3pPr>
            <a:lvl4pPr marL="1600200" indent="-228600">
              <a:defRPr sz="2400">
                <a:solidFill>
                  <a:schemeClr val="tx1"/>
                </a:solidFill>
                <a:latin typeface="Helvetica" pitchFamily="-128" charset="0"/>
                <a:ea typeface="MS PGothic" panose="020B0600070205080204" pitchFamily="34" charset="-128"/>
              </a:defRPr>
            </a:lvl4pPr>
            <a:lvl5pPr marL="2057400" indent="-228600">
              <a:defRPr sz="2400">
                <a:solidFill>
                  <a:schemeClr val="tx1"/>
                </a:solidFill>
                <a:latin typeface="Helvetica" pitchFamily="-12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600" b="1" i="0"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600" b="1" i="0"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9691" name="Rectangle 11"/>
          <p:cNvSpPr>
            <a:spLocks noChangeArrowheads="1"/>
          </p:cNvSpPr>
          <p:nvPr/>
        </p:nvSpPr>
        <p:spPr bwMode="auto">
          <a:xfrm>
            <a:off x="2337435" y="3657283"/>
            <a:ext cx="5629275" cy="674688"/>
          </a:xfrm>
          <a:prstGeom prst="rect">
            <a:avLst/>
          </a:prstGeom>
          <a:noFill/>
          <a:ln w="25400">
            <a:noFill/>
            <a:miter lim="800000"/>
          </a:ln>
          <a:effectLst/>
        </p:spPr>
        <p:txBody>
          <a:bodyPr wrap="none" lIns="90487" tIns="44450" rIns="90487" bIns="44450">
            <a:spAutoFit/>
          </a:bodyPr>
          <a:lstStyle>
            <a:lvl1pPr>
              <a:defRPr sz="2400">
                <a:solidFill>
                  <a:schemeClr val="tx1"/>
                </a:solidFill>
                <a:latin typeface="Helvetica" pitchFamily="-128" charset="0"/>
                <a:ea typeface="MS PGothic" panose="020B0600070205080204" pitchFamily="34" charset="-128"/>
              </a:defRPr>
            </a:lvl1pPr>
            <a:lvl2pPr marL="742950" indent="-285750">
              <a:defRPr sz="2400">
                <a:solidFill>
                  <a:schemeClr val="tx1"/>
                </a:solidFill>
                <a:latin typeface="Helvetica" pitchFamily="-128" charset="0"/>
                <a:ea typeface="MS PGothic" panose="020B0600070205080204" pitchFamily="34" charset="-128"/>
              </a:defRPr>
            </a:lvl2pPr>
            <a:lvl3pPr marL="1143000" indent="-228600">
              <a:defRPr sz="2400">
                <a:solidFill>
                  <a:schemeClr val="tx1"/>
                </a:solidFill>
                <a:latin typeface="Helvetica" pitchFamily="-128" charset="0"/>
                <a:ea typeface="MS PGothic" panose="020B0600070205080204" pitchFamily="34" charset="-128"/>
              </a:defRPr>
            </a:lvl3pPr>
            <a:lvl4pPr marL="1600200" indent="-228600">
              <a:defRPr sz="2400">
                <a:solidFill>
                  <a:schemeClr val="tx1"/>
                </a:solidFill>
                <a:latin typeface="Helvetica" pitchFamily="-128" charset="0"/>
                <a:ea typeface="MS PGothic" panose="020B0600070205080204" pitchFamily="34" charset="-128"/>
              </a:defRPr>
            </a:lvl4pPr>
            <a:lvl5pPr marL="2057400" indent="-228600">
              <a:defRPr sz="2400">
                <a:solidFill>
                  <a:schemeClr val="tx1"/>
                </a:solidFill>
                <a:latin typeface="Helvetica" pitchFamily="-12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mn-cs"/>
              </a:rPr>
              <a:t>预期成本    </a:t>
            </a:r>
            <a:r>
              <a:rPr kumimoji="0" lang="en-US" altLang="zh-CN" sz="20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mn-cs"/>
              </a:rPr>
              <a:t>= 0.30 ($380K) + 0.70 ($450K) </a:t>
            </a:r>
            <a:endParaRPr kumimoji="0" lang="en-US" altLang="zh-CN" sz="20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endParaRPr kumimoji="0" lang="en-US" altLang="zh-CN" sz="1800" b="1" i="0"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9692" name="Rectangle 12"/>
          <p:cNvSpPr>
            <a:spLocks noChangeArrowheads="1"/>
          </p:cNvSpPr>
          <p:nvPr/>
        </p:nvSpPr>
        <p:spPr bwMode="auto">
          <a:xfrm>
            <a:off x="1981835" y="4103370"/>
            <a:ext cx="180975" cy="577850"/>
          </a:xfrm>
          <a:prstGeom prst="rect">
            <a:avLst/>
          </a:prstGeom>
          <a:noFill/>
          <a:ln w="25400">
            <a:noFill/>
            <a:miter lim="800000"/>
          </a:ln>
          <a:effectLst/>
        </p:spPr>
        <p:txBody>
          <a:bodyPr wrap="none" lIns="90487" tIns="44450" rIns="90487" bIns="44450">
            <a:spAutoFit/>
          </a:bodyPr>
          <a:lstStyle>
            <a:lvl1pPr>
              <a:defRPr sz="2400">
                <a:solidFill>
                  <a:schemeClr val="tx1"/>
                </a:solidFill>
                <a:latin typeface="Helvetica" pitchFamily="-128" charset="0"/>
                <a:ea typeface="MS PGothic" panose="020B0600070205080204" pitchFamily="34" charset="-128"/>
              </a:defRPr>
            </a:lvl1pPr>
            <a:lvl2pPr marL="742950" indent="-285750">
              <a:defRPr sz="2400">
                <a:solidFill>
                  <a:schemeClr val="tx1"/>
                </a:solidFill>
                <a:latin typeface="Helvetica" pitchFamily="-128" charset="0"/>
                <a:ea typeface="MS PGothic" panose="020B0600070205080204" pitchFamily="34" charset="-128"/>
              </a:defRPr>
            </a:lvl2pPr>
            <a:lvl3pPr marL="1143000" indent="-228600">
              <a:defRPr sz="2400">
                <a:solidFill>
                  <a:schemeClr val="tx1"/>
                </a:solidFill>
                <a:latin typeface="Helvetica" pitchFamily="-128" charset="0"/>
                <a:ea typeface="MS PGothic" panose="020B0600070205080204" pitchFamily="34" charset="-128"/>
              </a:defRPr>
            </a:lvl3pPr>
            <a:lvl4pPr marL="1600200" indent="-228600">
              <a:defRPr sz="2400">
                <a:solidFill>
                  <a:schemeClr val="tx1"/>
                </a:solidFill>
                <a:latin typeface="Helvetica" pitchFamily="-128" charset="0"/>
                <a:ea typeface="MS PGothic" panose="020B0600070205080204" pitchFamily="34" charset="-128"/>
              </a:defRPr>
            </a:lvl4pPr>
            <a:lvl5pPr marL="2057400" indent="-228600">
              <a:defRPr sz="2400">
                <a:solidFill>
                  <a:schemeClr val="tx1"/>
                </a:solidFill>
                <a:latin typeface="Helvetica" pitchFamily="-12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600" b="1" i="0"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600" b="1" i="0"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34827" name="Rectangle 13"/>
          <p:cNvSpPr/>
          <p:nvPr/>
        </p:nvSpPr>
        <p:spPr>
          <a:xfrm>
            <a:off x="1981835" y="4268470"/>
            <a:ext cx="1214438" cy="396875"/>
          </a:xfrm>
          <a:prstGeom prst="rect">
            <a:avLst/>
          </a:prstGeom>
          <a:noFill/>
          <a:ln w="254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Tx/>
              <a:buNone/>
            </a:pPr>
            <a:r>
              <a:rPr lang="zh-CN" altLang="en-US" sz="2000" b="1" dirty="0">
                <a:latin typeface="宋体" panose="02010600030101010101" pitchFamily="2" charset="-122"/>
                <a:ea typeface="宋体" panose="02010600030101010101" pitchFamily="2" charset="-122"/>
              </a:rPr>
              <a:t>类似的，</a:t>
            </a:r>
            <a:endParaRPr lang="zh-CN" altLang="en-US" sz="2000" b="1" dirty="0">
              <a:latin typeface="宋体" panose="02010600030101010101" pitchFamily="2" charset="-122"/>
              <a:ea typeface="宋体" panose="02010600030101010101" pitchFamily="2" charset="-122"/>
            </a:endParaRPr>
          </a:p>
        </p:txBody>
      </p:sp>
      <p:sp>
        <p:nvSpPr>
          <p:cNvPr id="34828" name="Rectangle 14"/>
          <p:cNvSpPr/>
          <p:nvPr/>
        </p:nvSpPr>
        <p:spPr>
          <a:xfrm>
            <a:off x="2858135" y="4331970"/>
            <a:ext cx="180975" cy="577850"/>
          </a:xfrm>
          <a:prstGeom prst="rect">
            <a:avLst/>
          </a:prstGeom>
          <a:noFill/>
          <a:ln w="254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en-US" altLang="zh-CN" sz="1600" b="1" dirty="0">
              <a:solidFill>
                <a:schemeClr val="folHlink"/>
              </a:solidFill>
              <a:ea typeface="MS PGothic" panose="020B0600070205080204" pitchFamily="34" charset="-128"/>
            </a:endParaRPr>
          </a:p>
          <a:p>
            <a:pPr marL="0" lvl="0" indent="0">
              <a:spcBef>
                <a:spcPct val="0"/>
              </a:spcBef>
              <a:buClrTx/>
              <a:buSzTx/>
              <a:buFont typeface="Arial" panose="020B0604020202020204" pitchFamily="34" charset="0"/>
              <a:buNone/>
            </a:pPr>
            <a:endParaRPr lang="en-US" altLang="zh-CN" sz="1600" b="1" dirty="0">
              <a:solidFill>
                <a:schemeClr val="folHlink"/>
              </a:solidFill>
              <a:ea typeface="MS PGothic" panose="020B0600070205080204" pitchFamily="34" charset="-128"/>
            </a:endParaRPr>
          </a:p>
        </p:txBody>
      </p:sp>
      <p:sp>
        <p:nvSpPr>
          <p:cNvPr id="199695" name="Rectangle 15"/>
          <p:cNvSpPr>
            <a:spLocks noChangeArrowheads="1"/>
          </p:cNvSpPr>
          <p:nvPr/>
        </p:nvSpPr>
        <p:spPr bwMode="auto">
          <a:xfrm>
            <a:off x="1981835" y="4241483"/>
            <a:ext cx="180975" cy="577850"/>
          </a:xfrm>
          <a:prstGeom prst="rect">
            <a:avLst/>
          </a:prstGeom>
          <a:noFill/>
          <a:ln w="25400">
            <a:noFill/>
            <a:miter lim="800000"/>
          </a:ln>
          <a:effectLst/>
        </p:spPr>
        <p:txBody>
          <a:bodyPr lIns="90487" tIns="44450" rIns="90487" bIns="44450">
            <a:spAutoFit/>
          </a:bodyPr>
          <a:lstStyle>
            <a:lvl1pPr>
              <a:defRPr sz="2400">
                <a:solidFill>
                  <a:schemeClr val="tx1"/>
                </a:solidFill>
                <a:latin typeface="Helvetica" pitchFamily="-128" charset="0"/>
                <a:ea typeface="MS PGothic" panose="020B0600070205080204" pitchFamily="34" charset="-128"/>
              </a:defRPr>
            </a:lvl1pPr>
            <a:lvl2pPr marL="742950" indent="-285750">
              <a:defRPr sz="2400">
                <a:solidFill>
                  <a:schemeClr val="tx1"/>
                </a:solidFill>
                <a:latin typeface="Helvetica" pitchFamily="-128" charset="0"/>
                <a:ea typeface="MS PGothic" panose="020B0600070205080204" pitchFamily="34" charset="-128"/>
              </a:defRPr>
            </a:lvl2pPr>
            <a:lvl3pPr marL="1143000" indent="-228600">
              <a:defRPr sz="2400">
                <a:solidFill>
                  <a:schemeClr val="tx1"/>
                </a:solidFill>
                <a:latin typeface="Helvetica" pitchFamily="-128" charset="0"/>
                <a:ea typeface="MS PGothic" panose="020B0600070205080204" pitchFamily="34" charset="-128"/>
              </a:defRPr>
            </a:lvl3pPr>
            <a:lvl4pPr marL="1600200" indent="-228600">
              <a:defRPr sz="2400">
                <a:solidFill>
                  <a:schemeClr val="tx1"/>
                </a:solidFill>
                <a:latin typeface="Helvetica" pitchFamily="-128" charset="0"/>
                <a:ea typeface="MS PGothic" panose="020B0600070205080204" pitchFamily="34" charset="-128"/>
              </a:defRPr>
            </a:lvl4pPr>
            <a:lvl5pPr marL="2057400" indent="-228600">
              <a:defRPr sz="2400">
                <a:solidFill>
                  <a:schemeClr val="tx1"/>
                </a:solidFill>
                <a:latin typeface="Helvetica" pitchFamily="-12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600" b="1" i="0"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600" b="1" i="0" u="none" strike="noStrike" kern="1200" cap="none" spc="0" normalizeH="0" baseline="0" noProof="1"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34830" name="Rectangle 16"/>
          <p:cNvSpPr/>
          <p:nvPr/>
        </p:nvSpPr>
        <p:spPr>
          <a:xfrm>
            <a:off x="2015173" y="4725670"/>
            <a:ext cx="5907087" cy="644525"/>
          </a:xfrm>
          <a:prstGeom prst="rect">
            <a:avLst/>
          </a:prstGeom>
          <a:noFill/>
          <a:ln w="25400">
            <a:noFill/>
          </a:ln>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en-US" altLang="en-US" sz="2000" dirty="0">
                <a:solidFill>
                  <a:schemeClr val="folHlink"/>
                </a:solidFill>
                <a:ea typeface="MS PGothic" panose="020B0600070205080204" pitchFamily="34" charset="-128"/>
              </a:rPr>
              <a:t>预期成本        </a:t>
            </a:r>
            <a:r>
              <a:rPr lang="en-US" altLang="zh-CN" sz="2000" dirty="0">
                <a:solidFill>
                  <a:schemeClr val="folHlink"/>
                </a:solidFill>
                <a:ea typeface="MS PGothic" panose="020B0600070205080204" pitchFamily="34" charset="-128"/>
              </a:rPr>
              <a:t>= $382K</a:t>
            </a:r>
            <a:endParaRPr lang="en-US" altLang="zh-CN" sz="2000" dirty="0">
              <a:solidFill>
                <a:schemeClr val="folHlink"/>
              </a:solidFill>
              <a:ea typeface="MS PGothic" panose="020B0600070205080204" pitchFamily="34" charset="-128"/>
            </a:endParaRPr>
          </a:p>
          <a:p>
            <a:pPr marL="0" lvl="0" indent="0">
              <a:spcBef>
                <a:spcPct val="0"/>
              </a:spcBef>
              <a:buClrTx/>
              <a:buSzTx/>
              <a:buFont typeface="Arial" panose="020B0604020202020204" pitchFamily="34" charset="0"/>
              <a:buNone/>
            </a:pPr>
            <a:endParaRPr lang="en-US" altLang="zh-CN" sz="1600" dirty="0">
              <a:solidFill>
                <a:schemeClr val="folHlink"/>
              </a:solidFill>
              <a:ea typeface="MS PGothic" panose="020B0600070205080204" pitchFamily="34" charset="-128"/>
            </a:endParaRPr>
          </a:p>
        </p:txBody>
      </p:sp>
      <p:sp>
        <p:nvSpPr>
          <p:cNvPr id="34831" name="Rectangle 17"/>
          <p:cNvSpPr/>
          <p:nvPr/>
        </p:nvSpPr>
        <p:spPr>
          <a:xfrm>
            <a:off x="2043748" y="4698683"/>
            <a:ext cx="180975" cy="577850"/>
          </a:xfrm>
          <a:prstGeom prst="rect">
            <a:avLst/>
          </a:prstGeom>
          <a:noFill/>
          <a:ln w="25400">
            <a:noFill/>
          </a:ln>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en-US" altLang="zh-CN" sz="1600" dirty="0">
              <a:solidFill>
                <a:schemeClr val="folHlink"/>
              </a:solidFill>
              <a:ea typeface="MS PGothic" panose="020B0600070205080204" pitchFamily="34" charset="-128"/>
            </a:endParaRPr>
          </a:p>
          <a:p>
            <a:pPr marL="0" lvl="0" indent="0">
              <a:spcBef>
                <a:spcPct val="0"/>
              </a:spcBef>
              <a:buClrTx/>
              <a:buSzTx/>
              <a:buFont typeface="Arial" panose="020B0604020202020204" pitchFamily="34" charset="0"/>
              <a:buNone/>
            </a:pPr>
            <a:endParaRPr lang="en-US" altLang="zh-CN" sz="1600" dirty="0">
              <a:solidFill>
                <a:schemeClr val="folHlink"/>
              </a:solidFill>
              <a:ea typeface="MS PGothic" panose="020B0600070205080204" pitchFamily="34" charset="-128"/>
            </a:endParaRPr>
          </a:p>
        </p:txBody>
      </p:sp>
      <p:sp>
        <p:nvSpPr>
          <p:cNvPr id="34832" name="Rectangle 18"/>
          <p:cNvSpPr/>
          <p:nvPr/>
        </p:nvSpPr>
        <p:spPr>
          <a:xfrm>
            <a:off x="1981835" y="5182870"/>
            <a:ext cx="5907088" cy="644525"/>
          </a:xfrm>
          <a:prstGeom prst="rect">
            <a:avLst/>
          </a:prstGeom>
          <a:noFill/>
          <a:ln w="25400">
            <a:noFill/>
          </a:ln>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en-US" altLang="en-US" sz="2000" dirty="0">
                <a:solidFill>
                  <a:schemeClr val="folHlink"/>
                </a:solidFill>
                <a:ea typeface="MS PGothic" panose="020B0600070205080204" pitchFamily="34" charset="-128"/>
              </a:rPr>
              <a:t>预期成本        </a:t>
            </a:r>
            <a:r>
              <a:rPr lang="en-US" altLang="zh-CN" sz="2000" dirty="0">
                <a:solidFill>
                  <a:schemeClr val="folHlink"/>
                </a:solidFill>
                <a:ea typeface="MS PGothic" panose="020B0600070205080204" pitchFamily="34" charset="-128"/>
              </a:rPr>
              <a:t>= $267K</a:t>
            </a:r>
            <a:endParaRPr lang="en-US" altLang="zh-CN" sz="2000" dirty="0">
              <a:solidFill>
                <a:schemeClr val="folHlink"/>
              </a:solidFill>
              <a:ea typeface="MS PGothic" panose="020B0600070205080204" pitchFamily="34" charset="-128"/>
            </a:endParaRPr>
          </a:p>
          <a:p>
            <a:pPr marL="0" lvl="0" indent="0">
              <a:spcBef>
                <a:spcPct val="0"/>
              </a:spcBef>
              <a:buClrTx/>
              <a:buSzTx/>
              <a:buFont typeface="Arial" panose="020B0604020202020204" pitchFamily="34" charset="0"/>
              <a:buNone/>
            </a:pPr>
            <a:endParaRPr lang="en-US" altLang="zh-CN" sz="1600" dirty="0">
              <a:solidFill>
                <a:schemeClr val="folHlink"/>
              </a:solidFill>
              <a:ea typeface="MS PGothic" panose="020B0600070205080204" pitchFamily="34" charset="-128"/>
            </a:endParaRPr>
          </a:p>
        </p:txBody>
      </p:sp>
      <p:sp>
        <p:nvSpPr>
          <p:cNvPr id="34833" name="Rectangle 19"/>
          <p:cNvSpPr/>
          <p:nvPr/>
        </p:nvSpPr>
        <p:spPr>
          <a:xfrm>
            <a:off x="1981835" y="5155883"/>
            <a:ext cx="180975" cy="577850"/>
          </a:xfrm>
          <a:prstGeom prst="rect">
            <a:avLst/>
          </a:prstGeom>
          <a:noFill/>
          <a:ln w="25400">
            <a:noFill/>
          </a:ln>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en-US" altLang="zh-CN" sz="1600" dirty="0">
              <a:solidFill>
                <a:schemeClr val="folHlink"/>
              </a:solidFill>
              <a:ea typeface="MS PGothic" panose="020B0600070205080204" pitchFamily="34" charset="-128"/>
            </a:endParaRPr>
          </a:p>
          <a:p>
            <a:pPr marL="0" lvl="0" indent="0">
              <a:spcBef>
                <a:spcPct val="0"/>
              </a:spcBef>
              <a:buClrTx/>
              <a:buSzTx/>
              <a:buFont typeface="Arial" panose="020B0604020202020204" pitchFamily="34" charset="0"/>
              <a:buNone/>
            </a:pPr>
            <a:endParaRPr lang="en-US" altLang="zh-CN" sz="1600" dirty="0">
              <a:solidFill>
                <a:schemeClr val="folHlink"/>
              </a:solidFill>
              <a:ea typeface="MS PGothic" panose="020B0600070205080204" pitchFamily="34" charset="-128"/>
            </a:endParaRPr>
          </a:p>
        </p:txBody>
      </p:sp>
      <p:sp>
        <p:nvSpPr>
          <p:cNvPr id="34834" name="Rectangle 20"/>
          <p:cNvSpPr/>
          <p:nvPr/>
        </p:nvSpPr>
        <p:spPr>
          <a:xfrm>
            <a:off x="1981835" y="5624195"/>
            <a:ext cx="5678488" cy="396875"/>
          </a:xfrm>
          <a:prstGeom prst="rect">
            <a:avLst/>
          </a:prstGeom>
          <a:noFill/>
          <a:ln w="25400">
            <a:noFill/>
          </a:ln>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en-US" altLang="en-US" sz="2000" dirty="0">
                <a:solidFill>
                  <a:schemeClr val="folHlink"/>
                </a:solidFill>
                <a:ea typeface="MS PGothic" panose="020B0600070205080204" pitchFamily="34" charset="-128"/>
              </a:rPr>
              <a:t>预期成本        </a:t>
            </a:r>
            <a:r>
              <a:rPr lang="en-US" altLang="zh-CN" sz="2000" dirty="0">
                <a:solidFill>
                  <a:schemeClr val="folHlink"/>
                </a:solidFill>
                <a:ea typeface="MS PGothic" panose="020B0600070205080204" pitchFamily="34" charset="-128"/>
              </a:rPr>
              <a:t>= $410K</a:t>
            </a:r>
            <a:endParaRPr lang="en-US" altLang="zh-CN" sz="2000" dirty="0">
              <a:solidFill>
                <a:schemeClr val="folHlink"/>
              </a:solidFill>
              <a:ea typeface="MS PGothic" panose="020B0600070205080204" pitchFamily="34" charset="-128"/>
            </a:endParaRPr>
          </a:p>
        </p:txBody>
      </p:sp>
      <p:sp>
        <p:nvSpPr>
          <p:cNvPr id="34835" name="Rectangle 21"/>
          <p:cNvSpPr/>
          <p:nvPr/>
        </p:nvSpPr>
        <p:spPr>
          <a:xfrm>
            <a:off x="3361373" y="3768408"/>
            <a:ext cx="595312" cy="334962"/>
          </a:xfrm>
          <a:prstGeom prst="rect">
            <a:avLst/>
          </a:prstGeom>
          <a:noFill/>
          <a:ln w="254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Tx/>
              <a:buNone/>
            </a:pPr>
            <a:r>
              <a:rPr lang="zh-CN" altLang="en-US" sz="1600" b="1" dirty="0">
                <a:latin typeface="宋体" panose="02010600030101010101" pitchFamily="2" charset="-122"/>
                <a:ea typeface="宋体" panose="02010600030101010101" pitchFamily="2" charset="-122"/>
              </a:rPr>
              <a:t>构造</a:t>
            </a:r>
            <a:endParaRPr lang="zh-CN" altLang="en-US" sz="1600" b="1" dirty="0">
              <a:latin typeface="宋体" panose="02010600030101010101" pitchFamily="2" charset="-122"/>
              <a:ea typeface="宋体" panose="02010600030101010101" pitchFamily="2" charset="-122"/>
            </a:endParaRPr>
          </a:p>
        </p:txBody>
      </p:sp>
      <p:sp>
        <p:nvSpPr>
          <p:cNvPr id="34836" name="Rectangle 22"/>
          <p:cNvSpPr/>
          <p:nvPr/>
        </p:nvSpPr>
        <p:spPr>
          <a:xfrm>
            <a:off x="3047048" y="4816158"/>
            <a:ext cx="1028700" cy="274637"/>
          </a:xfrm>
          <a:prstGeom prst="rect">
            <a:avLst/>
          </a:prstGeom>
          <a:noFill/>
          <a:ln w="25400">
            <a:noFill/>
          </a:ln>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sz="1200" dirty="0">
                <a:solidFill>
                  <a:schemeClr val="folHlink"/>
                </a:solidFill>
                <a:latin typeface="宋体" panose="02010600030101010101" pitchFamily="2" charset="-122"/>
                <a:ea typeface="宋体" panose="02010600030101010101" pitchFamily="2" charset="-122"/>
              </a:rPr>
              <a:t>复用</a:t>
            </a:r>
            <a:endParaRPr lang="en-US" altLang="zh-CN" sz="1200" dirty="0">
              <a:solidFill>
                <a:schemeClr val="folHlink"/>
              </a:solidFill>
              <a:latin typeface="宋体" panose="02010600030101010101" pitchFamily="2" charset="-122"/>
              <a:ea typeface="宋体" panose="02010600030101010101" pitchFamily="2" charset="-122"/>
            </a:endParaRPr>
          </a:p>
        </p:txBody>
      </p:sp>
      <p:sp>
        <p:nvSpPr>
          <p:cNvPr id="34837" name="Rectangle 23"/>
          <p:cNvSpPr/>
          <p:nvPr/>
        </p:nvSpPr>
        <p:spPr>
          <a:xfrm>
            <a:off x="2972435" y="5335270"/>
            <a:ext cx="868363" cy="274638"/>
          </a:xfrm>
          <a:prstGeom prst="rect">
            <a:avLst/>
          </a:prstGeom>
          <a:noFill/>
          <a:ln w="25400">
            <a:noFill/>
          </a:ln>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sz="1200" dirty="0">
                <a:solidFill>
                  <a:schemeClr val="folHlink"/>
                </a:solidFill>
                <a:latin typeface="宋体" panose="02010600030101010101" pitchFamily="2" charset="-122"/>
                <a:ea typeface="宋体" panose="02010600030101010101" pitchFamily="2" charset="-122"/>
              </a:rPr>
              <a:t> 购买</a:t>
            </a:r>
            <a:endParaRPr lang="en-US" altLang="zh-CN" sz="1200" dirty="0">
              <a:solidFill>
                <a:schemeClr val="folHlink"/>
              </a:solidFill>
              <a:latin typeface="宋体" panose="02010600030101010101" pitchFamily="2" charset="-122"/>
              <a:ea typeface="宋体" panose="02010600030101010101" pitchFamily="2" charset="-122"/>
            </a:endParaRPr>
          </a:p>
        </p:txBody>
      </p:sp>
      <p:sp>
        <p:nvSpPr>
          <p:cNvPr id="34838" name="Rectangle 24"/>
          <p:cNvSpPr/>
          <p:nvPr/>
        </p:nvSpPr>
        <p:spPr>
          <a:xfrm>
            <a:off x="3054985" y="5746433"/>
            <a:ext cx="941388" cy="274637"/>
          </a:xfrm>
          <a:prstGeom prst="rect">
            <a:avLst/>
          </a:prstGeom>
          <a:noFill/>
          <a:ln w="25400">
            <a:noFill/>
          </a:ln>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sz="1200" dirty="0">
                <a:solidFill>
                  <a:schemeClr val="folHlink"/>
                </a:solidFill>
                <a:latin typeface="宋体" panose="02010600030101010101" pitchFamily="2" charset="-122"/>
                <a:ea typeface="宋体" panose="02010600030101010101" pitchFamily="2" charset="-122"/>
              </a:rPr>
              <a:t>外包</a:t>
            </a:r>
            <a:endParaRPr lang="en-US" altLang="zh-CN" sz="1200" dirty="0">
              <a:solidFill>
                <a:schemeClr val="folHlink"/>
              </a:solidFill>
              <a:latin typeface="宋体" panose="02010600030101010101" pitchFamily="2" charset="-122"/>
              <a:ea typeface="宋体" panose="02010600030101010101" pitchFamily="2" charset="-122"/>
            </a:endParaRPr>
          </a:p>
        </p:txBody>
      </p:sp>
      <p:sp>
        <p:nvSpPr>
          <p:cNvPr id="34839" name="Rectangle 25"/>
          <p:cNvSpPr/>
          <p:nvPr/>
        </p:nvSpPr>
        <p:spPr>
          <a:xfrm>
            <a:off x="1908810" y="1817370"/>
            <a:ext cx="5068888" cy="1074738"/>
          </a:xfrm>
          <a:prstGeom prst="rect">
            <a:avLst/>
          </a:prstGeom>
          <a:noFill/>
          <a:ln w="25400">
            <a:noFill/>
          </a:ln>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Tx/>
              <a:buNone/>
            </a:pPr>
            <a:r>
              <a:rPr lang="zh-CN" altLang="zh-CN" sz="2000" dirty="0">
                <a:solidFill>
                  <a:schemeClr val="accent1"/>
                </a:solidFill>
                <a:ea typeface="MS PGothic" panose="020B0600070205080204" pitchFamily="34" charset="-128"/>
              </a:rPr>
              <a:t>预期成本＝</a:t>
            </a:r>
            <a:endParaRPr lang="en-US" altLang="zh-CN" sz="2000" dirty="0">
              <a:solidFill>
                <a:schemeClr val="accent1"/>
              </a:solidFill>
              <a:ea typeface="MS PGothic" panose="020B0600070205080204" pitchFamily="34" charset="-128"/>
            </a:endParaRPr>
          </a:p>
          <a:p>
            <a:pPr marL="0" lvl="0" indent="0">
              <a:spcBef>
                <a:spcPct val="0"/>
              </a:spcBef>
              <a:buClrTx/>
              <a:buSzTx/>
              <a:buFontTx/>
              <a:buNone/>
            </a:pPr>
            <a:r>
              <a:rPr lang="en-US" altLang="zh-CN" sz="2000" dirty="0">
                <a:solidFill>
                  <a:schemeClr val="accent1"/>
                </a:solidFill>
                <a:ea typeface="MS PGothic" panose="020B0600070205080204" pitchFamily="34" charset="-128"/>
              </a:rPr>
              <a:t> </a:t>
            </a:r>
            <a:endParaRPr lang="en-US" altLang="zh-CN" sz="2000" dirty="0">
              <a:solidFill>
                <a:schemeClr val="accent1"/>
              </a:solidFill>
              <a:ea typeface="MS PGothic" panose="020B0600070205080204" pitchFamily="34" charset="-128"/>
            </a:endParaRPr>
          </a:p>
          <a:p>
            <a:pPr marL="0" lvl="0" indent="0">
              <a:spcBef>
                <a:spcPct val="0"/>
              </a:spcBef>
              <a:buClrTx/>
              <a:buSzTx/>
              <a:buFontTx/>
              <a:buNone/>
            </a:pPr>
            <a:r>
              <a:rPr lang="en-US" altLang="zh-CN" sz="2000" dirty="0">
                <a:solidFill>
                  <a:schemeClr val="accent1"/>
                </a:solidFill>
                <a:ea typeface="MS PGothic" panose="020B0600070205080204" pitchFamily="34" charset="-128"/>
              </a:rPr>
              <a:t>          Σ</a:t>
            </a:r>
            <a:r>
              <a:rPr lang="zh-CN" altLang="zh-CN" sz="2000" dirty="0">
                <a:solidFill>
                  <a:schemeClr val="accent1"/>
                </a:solidFill>
                <a:ea typeface="MS PGothic" panose="020B0600070205080204" pitchFamily="34" charset="-128"/>
              </a:rPr>
              <a:t>（路径概率）</a:t>
            </a:r>
            <a:r>
              <a:rPr lang="en-US" altLang="zh-CN" baseline="-25000" dirty="0">
                <a:solidFill>
                  <a:schemeClr val="accent1"/>
                </a:solidFill>
                <a:ea typeface="MS PGothic" panose="020B0600070205080204" pitchFamily="34" charset="-128"/>
              </a:rPr>
              <a:t>i</a:t>
            </a:r>
            <a:r>
              <a:rPr lang="en-US" altLang="zh-CN" dirty="0">
                <a:solidFill>
                  <a:schemeClr val="accent1"/>
                </a:solidFill>
                <a:ea typeface="MS PGothic" panose="020B0600070205080204" pitchFamily="34" charset="-128"/>
              </a:rPr>
              <a:t> </a:t>
            </a:r>
            <a:r>
              <a:rPr lang="en-US" altLang="zh-CN" sz="2000" dirty="0">
                <a:solidFill>
                  <a:schemeClr val="accent1"/>
                </a:solidFill>
                <a:ea typeface="MS PGothic" panose="020B0600070205080204" pitchFamily="34" charset="-128"/>
              </a:rPr>
              <a:t>× (</a:t>
            </a:r>
            <a:r>
              <a:rPr lang="zh-CN" altLang="zh-CN" sz="2000" dirty="0">
                <a:solidFill>
                  <a:schemeClr val="accent1"/>
                </a:solidFill>
                <a:ea typeface="MS PGothic" panose="020B0600070205080204" pitchFamily="34" charset="-128"/>
              </a:rPr>
              <a:t>估算的路径成本</a:t>
            </a:r>
            <a:r>
              <a:rPr lang="en-US" altLang="zh-CN" sz="2000" dirty="0">
                <a:solidFill>
                  <a:schemeClr val="accent1"/>
                </a:solidFill>
                <a:ea typeface="MS PGothic" panose="020B0600070205080204" pitchFamily="34" charset="-128"/>
              </a:rPr>
              <a:t>) </a:t>
            </a:r>
            <a:r>
              <a:rPr lang="en-US" altLang="zh-CN" baseline="-25000" dirty="0">
                <a:solidFill>
                  <a:schemeClr val="accent1"/>
                </a:solidFill>
                <a:ea typeface="MS PGothic" panose="020B0600070205080204" pitchFamily="34" charset="-128"/>
              </a:rPr>
              <a:t>i</a:t>
            </a:r>
            <a:endParaRPr lang="zh-CN" altLang="zh-CN" dirty="0">
              <a:solidFill>
                <a:schemeClr val="accent1"/>
              </a:solidFill>
              <a:ea typeface="MS PGothic" panose="020B0600070205080204" pitchFamily="34" charset="-128"/>
            </a:endParaRPr>
          </a:p>
        </p:txBody>
      </p:sp>
      <p:sp>
        <p:nvSpPr>
          <p:cNvPr id="34840" name="Rectangle 26"/>
          <p:cNvSpPr/>
          <p:nvPr/>
        </p:nvSpPr>
        <p:spPr>
          <a:xfrm>
            <a:off x="3739198" y="4070033"/>
            <a:ext cx="1350962" cy="396875"/>
          </a:xfrm>
          <a:prstGeom prst="rect">
            <a:avLst/>
          </a:prstGeom>
          <a:noFill/>
          <a:ln w="254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Tx/>
              <a:buNone/>
            </a:pPr>
            <a:r>
              <a:rPr lang="en-US" altLang="zh-CN" sz="2000" b="1" dirty="0">
                <a:latin typeface="宋体" panose="02010600030101010101" pitchFamily="2" charset="-122"/>
                <a:ea typeface="宋体" panose="02010600030101010101" pitchFamily="2" charset="-122"/>
              </a:rPr>
              <a:t> = $429 K</a:t>
            </a:r>
            <a:endParaRPr lang="en-US" altLang="zh-CN" sz="2000" b="1"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8196" name="Rectangle 3"/>
          <p:cNvSpPr>
            <a:spLocks noGrp="1"/>
          </p:cNvSpPr>
          <p:nvPr>
            <p:ph type="title"/>
          </p:nvPr>
        </p:nvSpPr>
        <p:spPr/>
        <p:txBody>
          <a:bodyPr vert="horz" wrap="square" lIns="91440" tIns="45720" rIns="91440" bIns="45720" anchor="b"/>
          <a:p>
            <a:pPr eaLnBrk="1" hangingPunct="1"/>
            <a:r>
              <a:rPr lang="zh-CN" altLang="en-US" sz="2800" dirty="0">
                <a:ea typeface="宋体" panose="02010600030101010101" pitchFamily="2" charset="-122"/>
              </a:rPr>
              <a:t>项目计划任务集</a:t>
            </a:r>
            <a:r>
              <a:rPr lang="en-US" altLang="zh-CN" sz="2800" dirty="0">
                <a:ea typeface="宋体" panose="02010600030101010101" pitchFamily="2" charset="-122"/>
              </a:rPr>
              <a:t>-II</a:t>
            </a:r>
            <a:endParaRPr lang="en-US" altLang="zh-CN" sz="2800" dirty="0">
              <a:ea typeface="宋体" panose="02010600030101010101" pitchFamily="2" charset="-122"/>
            </a:endParaRPr>
          </a:p>
        </p:txBody>
      </p:sp>
      <p:sp>
        <p:nvSpPr>
          <p:cNvPr id="8197" name="Rectangle 4"/>
          <p:cNvSpPr>
            <a:spLocks noGrp="1"/>
          </p:cNvSpPr>
          <p:nvPr>
            <p:ph idx="1"/>
          </p:nvPr>
        </p:nvSpPr>
        <p:spPr>
          <a:xfrm>
            <a:off x="467916" y="1388745"/>
            <a:ext cx="8208168" cy="4895850"/>
          </a:xfrm>
        </p:spPr>
        <p:txBody>
          <a:bodyPr vert="horz" wrap="square" lIns="91440" tIns="45720" rIns="91440" bIns="45720" anchor="t"/>
          <a:p>
            <a:pPr marL="342900" indent="-342900" algn="l" defTabSz="914400" eaLnBrk="1" hangingPunct="1">
              <a:lnSpc>
                <a:spcPct val="100000"/>
              </a:lnSpc>
              <a:spcBef>
                <a:spcPts val="600"/>
              </a:spcBef>
              <a:buClr>
                <a:schemeClr val="folHlink"/>
              </a:buClr>
              <a:buSzPct val="75000"/>
              <a:buFont typeface="Wingdings" panose="05000000000000000000" pitchFamily="2" charset="2"/>
              <a:buChar char="n"/>
              <a:defRPr/>
            </a:pPr>
            <a:r>
              <a:rPr lang="zh-CN" altLang="en-US" sz="2000" kern="0" spc="0" noProof="0" dirty="0" smtClean="0">
                <a:ln>
                  <a:noFill/>
                </a:ln>
                <a:solidFill>
                  <a:srgbClr val="C00000"/>
                </a:solidFill>
                <a:effectLst/>
                <a:uLnTx/>
                <a:uFillTx/>
                <a:latin typeface="+mn-lt"/>
                <a:ea typeface="宋体" panose="02010600030101010101" pitchFamily="2" charset="-122"/>
                <a:cs typeface="Arial" panose="020B0604020202020204" pitchFamily="34" charset="0"/>
              </a:rPr>
              <a:t>估算成本和工作量</a:t>
            </a:r>
            <a:endParaRPr lang="zh-CN" altLang="en-US" sz="2000" kern="0" spc="0" noProof="0" dirty="0" smtClean="0">
              <a:ln>
                <a:noFill/>
              </a:ln>
              <a:solidFill>
                <a:srgbClr val="C00000"/>
              </a:solidFill>
              <a:effectLst/>
              <a:uLnTx/>
              <a:uFillTx/>
              <a:latin typeface="+mn-lt"/>
              <a:ea typeface="宋体" panose="02010600030101010101" pitchFamily="2" charset="-122"/>
              <a:cs typeface="Arial" panose="020B0604020202020204" pitchFamily="34" charset="0"/>
            </a:endParaRPr>
          </a:p>
          <a:p>
            <a:pPr marL="685800" lvl="0" indent="-342900" algn="l" defTabSz="914400" eaLnBrk="1" hangingPunct="1">
              <a:lnSpc>
                <a:spcPct val="100000"/>
              </a:lnSpc>
              <a:spcBef>
                <a:spcPts val="600"/>
              </a:spcBef>
              <a:buClr>
                <a:schemeClr val="folHlink"/>
              </a:buClr>
              <a:buSzPct val="75000"/>
              <a:buFont typeface="Wingdings" panose="05000000000000000000" pitchFamily="2" charset="2"/>
              <a:buChar char="n"/>
              <a:defRPr/>
            </a:pPr>
            <a:r>
              <a:rPr lang="zh-CN" altLang="en-US" sz="2000" kern="0" spc="0" noProof="0" dirty="0" smtClean="0">
                <a:ln>
                  <a:noFill/>
                </a:ln>
                <a:effectLst/>
                <a:uLnTx/>
                <a:uFillTx/>
                <a:latin typeface="+mn-lt"/>
                <a:ea typeface="宋体" panose="02010600030101010101" pitchFamily="2" charset="-122"/>
                <a:cs typeface="Arial" panose="020B0604020202020204" pitchFamily="34" charset="0"/>
              </a:rPr>
              <a:t>分解问题</a:t>
            </a:r>
            <a:endParaRPr lang="zh-CN" altLang="en-US" sz="2000" kern="0" spc="0" noProof="0" dirty="0" smtClean="0">
              <a:ln>
                <a:noFill/>
              </a:ln>
              <a:effectLst/>
              <a:uLnTx/>
              <a:uFillTx/>
              <a:latin typeface="+mn-lt"/>
              <a:ea typeface="宋体" panose="02010600030101010101" pitchFamily="2" charset="-122"/>
              <a:cs typeface="Arial" panose="020B0604020202020204" pitchFamily="34" charset="0"/>
            </a:endParaRPr>
          </a:p>
          <a:p>
            <a:pPr marL="685800" lvl="0" indent="-342900" algn="l" defTabSz="914400" eaLnBrk="1" hangingPunct="1">
              <a:lnSpc>
                <a:spcPct val="100000"/>
              </a:lnSpc>
              <a:spcBef>
                <a:spcPts val="600"/>
              </a:spcBef>
              <a:buClr>
                <a:schemeClr val="folHlink"/>
              </a:buClr>
              <a:buSzPct val="75000"/>
              <a:buFont typeface="Wingdings" panose="05000000000000000000" pitchFamily="2" charset="2"/>
              <a:buChar char="n"/>
              <a:defRPr/>
            </a:pPr>
            <a:r>
              <a:rPr lang="zh-CN" altLang="en-US" sz="2000" kern="0" spc="0" noProof="0" dirty="0" smtClean="0">
                <a:ln>
                  <a:noFill/>
                </a:ln>
                <a:effectLst/>
                <a:uLnTx/>
                <a:uFillTx/>
                <a:latin typeface="+mn-lt"/>
                <a:ea typeface="宋体" panose="02010600030101010101" pitchFamily="2" charset="-122"/>
                <a:cs typeface="Arial" panose="020B0604020202020204" pitchFamily="34" charset="0"/>
              </a:rPr>
              <a:t>使用规模、功能点、过程任务或用例等方法进行两种以上的估算。</a:t>
            </a:r>
            <a:endParaRPr lang="zh-CN" altLang="en-US" sz="2000" kern="0" spc="0" noProof="0" dirty="0" smtClean="0">
              <a:ln>
                <a:noFill/>
              </a:ln>
              <a:effectLst/>
              <a:uLnTx/>
              <a:uFillTx/>
              <a:latin typeface="+mn-lt"/>
              <a:ea typeface="宋体" panose="02010600030101010101" pitchFamily="2" charset="-122"/>
              <a:cs typeface="Arial" panose="020B0604020202020204" pitchFamily="34" charset="0"/>
            </a:endParaRPr>
          </a:p>
          <a:p>
            <a:pPr marL="685800" lvl="0" indent="-342900" algn="l" defTabSz="914400" eaLnBrk="1" hangingPunct="1">
              <a:lnSpc>
                <a:spcPct val="100000"/>
              </a:lnSpc>
              <a:spcBef>
                <a:spcPts val="600"/>
              </a:spcBef>
              <a:buClr>
                <a:schemeClr val="folHlink"/>
              </a:buClr>
              <a:buSzPct val="75000"/>
              <a:buFont typeface="Wingdings" panose="05000000000000000000" pitchFamily="2" charset="2"/>
              <a:buChar char="n"/>
              <a:defRPr/>
            </a:pPr>
            <a:r>
              <a:rPr lang="zh-CN" altLang="en-US" sz="2000" kern="0" spc="0" noProof="0" dirty="0" smtClean="0">
                <a:ln>
                  <a:noFill/>
                </a:ln>
                <a:effectLst/>
                <a:uLnTx/>
                <a:uFillTx/>
                <a:latin typeface="+mn-lt"/>
                <a:ea typeface="宋体" panose="02010600030101010101" pitchFamily="2" charset="-122"/>
                <a:cs typeface="Arial" panose="020B0604020202020204" pitchFamily="34" charset="0"/>
              </a:rPr>
              <a:t>调和这些估算</a:t>
            </a:r>
            <a:endParaRPr lang="zh-CN" altLang="en-US" sz="2000" kern="0" spc="0" noProof="0" dirty="0" smtClean="0">
              <a:ln>
                <a:noFill/>
              </a:ln>
              <a:effectLst/>
              <a:uLnTx/>
              <a:uFillTx/>
              <a:latin typeface="+mn-lt"/>
              <a:ea typeface="宋体" panose="02010600030101010101" pitchFamily="2" charset="-122"/>
              <a:cs typeface="Arial" panose="020B0604020202020204" pitchFamily="34" charset="0"/>
            </a:endParaRPr>
          </a:p>
          <a:p>
            <a:pPr marL="342900" indent="-342900" algn="l" defTabSz="914400" eaLnBrk="1" hangingPunct="1">
              <a:lnSpc>
                <a:spcPct val="100000"/>
              </a:lnSpc>
              <a:spcBef>
                <a:spcPts val="600"/>
              </a:spcBef>
              <a:buClr>
                <a:schemeClr val="folHlink"/>
              </a:buClr>
              <a:buSzPct val="75000"/>
              <a:buFont typeface="Wingdings" panose="05000000000000000000" pitchFamily="2" charset="2"/>
              <a:buChar char="n"/>
              <a:defRPr/>
            </a:pPr>
            <a:r>
              <a:rPr lang="zh-CN" altLang="en-US" sz="2000" kern="0" spc="0" noProof="0" dirty="0" smtClean="0">
                <a:ln>
                  <a:noFill/>
                </a:ln>
                <a:effectLst/>
                <a:uLnTx/>
                <a:uFillTx/>
                <a:latin typeface="+mn-lt"/>
                <a:ea typeface="宋体" panose="02010600030101010101" pitchFamily="2" charset="-122"/>
                <a:cs typeface="Arial" panose="020B0604020202020204" pitchFamily="34" charset="0"/>
              </a:rPr>
              <a:t>制定项目进度计划</a:t>
            </a:r>
            <a:endParaRPr lang="zh-CN" altLang="en-US" sz="2000" kern="0" spc="0" noProof="0" dirty="0" smtClean="0">
              <a:ln>
                <a:noFill/>
              </a:ln>
              <a:effectLst/>
              <a:uLnTx/>
              <a:uFillTx/>
              <a:latin typeface="+mn-lt"/>
              <a:ea typeface="宋体" panose="02010600030101010101" pitchFamily="2" charset="-122"/>
              <a:cs typeface="Arial" panose="020B0604020202020204" pitchFamily="34" charset="0"/>
            </a:endParaRPr>
          </a:p>
          <a:p>
            <a:pPr marL="685800" lvl="0" indent="-342900" algn="l" defTabSz="914400" eaLnBrk="1" hangingPunct="1">
              <a:lnSpc>
                <a:spcPct val="100000"/>
              </a:lnSpc>
              <a:spcBef>
                <a:spcPts val="600"/>
              </a:spcBef>
              <a:buClr>
                <a:schemeClr val="folHlink"/>
              </a:buClr>
              <a:buSzPct val="75000"/>
              <a:buFont typeface="Wingdings" panose="05000000000000000000" pitchFamily="2" charset="2"/>
              <a:buChar char="n"/>
              <a:defRPr/>
            </a:pPr>
            <a:r>
              <a:rPr lang="zh-CN" altLang="en-US" sz="2000" kern="0" spc="0" noProof="0" dirty="0" smtClean="0">
                <a:ln>
                  <a:noFill/>
                </a:ln>
                <a:effectLst/>
                <a:uLnTx/>
                <a:uFillTx/>
                <a:latin typeface="+mn-lt"/>
                <a:ea typeface="宋体" panose="02010600030101010101" pitchFamily="2" charset="-122"/>
                <a:cs typeface="Arial" panose="020B0604020202020204" pitchFamily="34" charset="0"/>
              </a:rPr>
              <a:t>下一章将详细介绍进度安排</a:t>
            </a:r>
            <a:endParaRPr lang="zh-CN" altLang="en-US" sz="2000" kern="0" spc="0" noProof="0" dirty="0" smtClean="0">
              <a:ln>
                <a:noFill/>
              </a:ln>
              <a:effectLst/>
              <a:uLnTx/>
              <a:uFillTx/>
              <a:latin typeface="+mn-lt"/>
              <a:ea typeface="宋体" panose="02010600030101010101" pitchFamily="2" charset="-122"/>
              <a:cs typeface="Arial" panose="020B0604020202020204" pitchFamily="34" charset="0"/>
            </a:endParaRPr>
          </a:p>
          <a:p>
            <a:pPr lvl="2" eaLnBrk="1" hangingPunct="1">
              <a:buFont typeface="Wingdings" panose="05000000000000000000" charset="0"/>
              <a:buChar char="n"/>
            </a:pPr>
            <a:r>
              <a:rPr lang="zh-CN" altLang="zh-CN" sz="1800" dirty="0">
                <a:ea typeface="宋体" panose="02010600030101010101" pitchFamily="2" charset="-122"/>
              </a:rPr>
              <a:t>建立一组有意义的任务集合</a:t>
            </a:r>
            <a:endParaRPr lang="zh-CN" altLang="zh-CN" sz="1800" dirty="0">
              <a:ea typeface="宋体" panose="02010600030101010101" pitchFamily="2" charset="-122"/>
            </a:endParaRPr>
          </a:p>
          <a:p>
            <a:pPr lvl="2" eaLnBrk="1" hangingPunct="1">
              <a:buFont typeface="Wingdings" panose="05000000000000000000" charset="0"/>
              <a:buChar char="n"/>
            </a:pPr>
            <a:r>
              <a:rPr lang="zh-CN" altLang="zh-CN" sz="1800" dirty="0">
                <a:ea typeface="宋体" panose="02010600030101010101" pitchFamily="2" charset="-122"/>
              </a:rPr>
              <a:t>定义任务网络</a:t>
            </a:r>
            <a:endParaRPr lang="zh-CN" altLang="zh-CN" sz="1800" dirty="0">
              <a:ea typeface="宋体" panose="02010600030101010101" pitchFamily="2" charset="-122"/>
            </a:endParaRPr>
          </a:p>
          <a:p>
            <a:pPr lvl="2" eaLnBrk="1" hangingPunct="1">
              <a:buFont typeface="Wingdings" panose="05000000000000000000" charset="0"/>
              <a:buChar char="n"/>
            </a:pPr>
            <a:r>
              <a:rPr lang="zh-CN" altLang="zh-CN" sz="1800" dirty="0">
                <a:ea typeface="宋体" panose="02010600030101010101" pitchFamily="2" charset="-122"/>
              </a:rPr>
              <a:t>使用进度计划工具</a:t>
            </a:r>
            <a:r>
              <a:rPr lang="zh-CN" altLang="en-US" sz="1800" dirty="0">
                <a:ea typeface="宋体" panose="02010600030101010101" pitchFamily="2" charset="-122"/>
              </a:rPr>
              <a:t>来</a:t>
            </a:r>
            <a:r>
              <a:rPr lang="zh-CN" altLang="zh-CN" sz="1800" dirty="0">
                <a:ea typeface="宋体" panose="02010600030101010101" pitchFamily="2" charset="-122"/>
              </a:rPr>
              <a:t>制定时间表</a:t>
            </a:r>
            <a:endParaRPr lang="zh-CN" altLang="zh-CN" sz="1800" dirty="0">
              <a:ea typeface="宋体" panose="02010600030101010101" pitchFamily="2" charset="-122"/>
            </a:endParaRPr>
          </a:p>
          <a:p>
            <a:pPr lvl="2" eaLnBrk="1" hangingPunct="1">
              <a:buFont typeface="Wingdings" panose="05000000000000000000" charset="0"/>
              <a:buChar char="n"/>
            </a:pPr>
            <a:r>
              <a:rPr lang="zh-CN" altLang="zh-CN" sz="1800" dirty="0">
                <a:ea typeface="宋体" panose="02010600030101010101" pitchFamily="2" charset="-122"/>
              </a:rPr>
              <a:t>定义进度跟踪机制</a:t>
            </a:r>
            <a:endParaRPr lang="zh-CN" altLang="zh-CN" sz="18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9220" name="Rectangle 2"/>
          <p:cNvSpPr>
            <a:spLocks noGrp="1"/>
          </p:cNvSpPr>
          <p:nvPr>
            <p:ph type="title"/>
          </p:nvPr>
        </p:nvSpPr>
        <p:spPr/>
        <p:txBody>
          <a:bodyPr vert="horz" wrap="square" lIns="91440" tIns="45720" rIns="91440" bIns="45720" anchor="b"/>
          <a:p>
            <a:pPr eaLnBrk="1" hangingPunct="1"/>
            <a:r>
              <a:rPr lang="zh-CN" altLang="en-US" sz="4000" dirty="0">
                <a:ea typeface="宋体" panose="02010600030101010101" pitchFamily="2" charset="-122"/>
              </a:rPr>
              <a:t>估算</a:t>
            </a:r>
            <a:endParaRPr lang="zh-CN" altLang="en-US" sz="4000" dirty="0">
              <a:ea typeface="宋体" panose="02010600030101010101" pitchFamily="2" charset="-122"/>
            </a:endParaRPr>
          </a:p>
        </p:txBody>
      </p:sp>
      <p:sp>
        <p:nvSpPr>
          <p:cNvPr id="9221" name="Rectangle 3"/>
          <p:cNvSpPr>
            <a:spLocks noGrp="1"/>
          </p:cNvSpPr>
          <p:nvPr>
            <p:ph idx="1"/>
          </p:nvPr>
        </p:nvSpPr>
        <p:spPr>
          <a:xfrm>
            <a:off x="467916" y="1397000"/>
            <a:ext cx="8208168" cy="4895850"/>
          </a:xfrm>
        </p:spPr>
        <p:txBody>
          <a:bodyPr vert="horz" wrap="square" lIns="91440" tIns="45720" rIns="91440" bIns="45720" anchor="t"/>
          <a:p>
            <a:pPr eaLnBrk="1" hangingPunct="1">
              <a:spcBef>
                <a:spcPts val="300"/>
              </a:spcBef>
              <a:buFont typeface="Wingdings" panose="05000000000000000000" charset="0"/>
              <a:buChar char="n"/>
            </a:pPr>
            <a:r>
              <a:rPr lang="zh-CN" altLang="en-US" sz="2000" dirty="0">
                <a:ea typeface="宋体" panose="02010600030101010101" pitchFamily="2" charset="-122"/>
              </a:rPr>
              <a:t>对软件工程工作的资源、成本及进度进行估算时，需要：</a:t>
            </a:r>
            <a:endParaRPr lang="en-US" altLang="zh-CN" sz="2000" dirty="0">
              <a:ea typeface="宋体" panose="02010600030101010101" pitchFamily="2" charset="-122"/>
            </a:endParaRPr>
          </a:p>
          <a:p>
            <a:pPr lvl="1" eaLnBrk="1" hangingPunct="1">
              <a:spcBef>
                <a:spcPts val="300"/>
              </a:spcBef>
              <a:buSzPct val="70000"/>
              <a:buFont typeface="Wingdings" panose="05000000000000000000" charset="0"/>
              <a:buChar char="n"/>
            </a:pPr>
            <a:r>
              <a:rPr lang="zh-CN" altLang="en-US" sz="2000" i="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经验</a:t>
            </a:r>
            <a:endParaRPr lang="en-US" altLang="zh-CN" sz="2000" dirty="0">
              <a:solidFill>
                <a:schemeClr val="folHlink"/>
              </a:solidFill>
              <a:latin typeface="+mn-lt"/>
              <a:ea typeface="宋体" panose="02010600030101010101" pitchFamily="2" charset="-122"/>
              <a:cs typeface="Arial" panose="020B0604020202020204" pitchFamily="34" charset="0"/>
            </a:endParaRPr>
          </a:p>
          <a:p>
            <a:pPr lvl="1" eaLnBrk="1" hangingPunct="1">
              <a:spcBef>
                <a:spcPts val="300"/>
              </a:spcBef>
              <a:buSzPct val="70000"/>
              <a:buFont typeface="Wingdings" panose="05000000000000000000" charset="0"/>
              <a:buChar char="n"/>
            </a:pPr>
            <a:r>
              <a:rPr lang="zh-CN" altLang="en-US" sz="2000" dirty="0">
                <a:solidFill>
                  <a:schemeClr val="folHlink"/>
                </a:solidFill>
                <a:latin typeface="+mn-lt"/>
                <a:ea typeface="宋体" panose="02010600030101010101" pitchFamily="2" charset="-122"/>
                <a:cs typeface="Arial" panose="020B0604020202020204" pitchFamily="34" charset="0"/>
              </a:rPr>
              <a:t>使用良好的</a:t>
            </a:r>
            <a:r>
              <a:rPr lang="zh-CN" altLang="en-US" sz="20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历史信息</a:t>
            </a:r>
            <a:r>
              <a:rPr lang="zh-CN" altLang="en-US" sz="2000" dirty="0">
                <a:solidFill>
                  <a:schemeClr val="folHlink"/>
                </a:solidFill>
                <a:latin typeface="+mn-lt"/>
                <a:ea typeface="宋体" panose="02010600030101010101" pitchFamily="2" charset="-122"/>
                <a:cs typeface="Arial" panose="020B0604020202020204" pitchFamily="34" charset="0"/>
              </a:rPr>
              <a:t>（度量）</a:t>
            </a:r>
            <a:endParaRPr lang="en-US" altLang="zh-CN" sz="2000" dirty="0">
              <a:solidFill>
                <a:schemeClr val="folHlink"/>
              </a:solidFill>
              <a:latin typeface="+mn-lt"/>
              <a:ea typeface="宋体" panose="02010600030101010101" pitchFamily="2" charset="-122"/>
              <a:cs typeface="Arial" panose="020B0604020202020204" pitchFamily="34" charset="0"/>
            </a:endParaRPr>
          </a:p>
          <a:p>
            <a:pPr lvl="1" eaLnBrk="1" hangingPunct="1">
              <a:spcBef>
                <a:spcPts val="300"/>
              </a:spcBef>
              <a:buSzPct val="70000"/>
              <a:buFont typeface="Wingdings" panose="05000000000000000000" charset="0"/>
              <a:buChar char="n"/>
            </a:pPr>
            <a:r>
              <a:rPr lang="zh-CN" altLang="en-US" sz="2000" dirty="0">
                <a:solidFill>
                  <a:schemeClr val="folHlink"/>
                </a:solidFill>
                <a:latin typeface="+mn-lt"/>
                <a:ea typeface="宋体" panose="02010600030101010101" pitchFamily="2" charset="-122"/>
                <a:cs typeface="Arial" panose="020B0604020202020204" pitchFamily="34" charset="0"/>
              </a:rPr>
              <a:t>当只存在定性的信息时，要有进行</a:t>
            </a:r>
            <a:r>
              <a:rPr lang="zh-CN" altLang="en-US" sz="2000" i="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定量预测</a:t>
            </a:r>
            <a:r>
              <a:rPr lang="zh-CN" altLang="en-US" sz="2000" dirty="0">
                <a:solidFill>
                  <a:schemeClr val="folHlink"/>
                </a:solidFill>
                <a:latin typeface="+mn-lt"/>
                <a:ea typeface="宋体" panose="02010600030101010101" pitchFamily="2" charset="-122"/>
                <a:cs typeface="Arial" panose="020B0604020202020204" pitchFamily="34" charset="0"/>
              </a:rPr>
              <a:t>的勇气。</a:t>
            </a:r>
            <a:endParaRPr lang="en-US" altLang="zh-CN" sz="4000" dirty="0">
              <a:latin typeface="+mn-lt"/>
              <a:ea typeface="宋体" panose="02010600030101010101" pitchFamily="2" charset="-122"/>
              <a:cs typeface="Arial" panose="020B0604020202020204" pitchFamily="34" charset="0"/>
            </a:endParaRPr>
          </a:p>
          <a:p>
            <a:pPr lvl="1" algn="l" defTabSz="0" eaLnBrk="1" hangingPunct="1">
              <a:spcBef>
                <a:spcPts val="300"/>
              </a:spcBef>
              <a:buClrTx/>
              <a:buSzPct val="70000"/>
              <a:buFont typeface="Wingdings" panose="05000000000000000000" charset="0"/>
              <a:buChar char="n"/>
              <a:tabLst>
                <a:tab pos="1207135" algn="l"/>
              </a:tabLst>
            </a:pPr>
            <a:r>
              <a:rPr lang="zh-CN" altLang="en-US" sz="2000" dirty="0">
                <a:solidFill>
                  <a:schemeClr val="folHlink"/>
                </a:solidFill>
                <a:latin typeface="+mn-lt"/>
                <a:ea typeface="宋体" panose="02010600030101010101" pitchFamily="2" charset="-122"/>
                <a:cs typeface="Arial" panose="020B0604020202020204" pitchFamily="34" charset="0"/>
              </a:rPr>
              <a:t>估算具有</a:t>
            </a:r>
            <a:r>
              <a:rPr lang="zh-CN" altLang="en-US" sz="2000" i="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与生俱来的风险</a:t>
            </a:r>
            <a:r>
              <a:rPr lang="zh-CN" altLang="en-US" sz="2000" dirty="0">
                <a:solidFill>
                  <a:schemeClr val="folHlink"/>
                </a:solidFill>
                <a:latin typeface="+mn-lt"/>
                <a:ea typeface="宋体" panose="02010600030101010101" pitchFamily="2" charset="-122"/>
                <a:cs typeface="Arial" panose="020B0604020202020204" pitchFamily="34" charset="0"/>
              </a:rPr>
              <a:t>，正是这种风险导致了不确定性。</a:t>
            </a:r>
            <a:endParaRPr lang="zh-CN" altLang="en-US" sz="2000" dirty="0">
              <a:solidFill>
                <a:schemeClr val="folHlink"/>
              </a:solidFill>
              <a:latin typeface="+mn-lt"/>
              <a:ea typeface="宋体" panose="02010600030101010101" pitchFamily="2" charset="-122"/>
              <a:cs typeface="Arial" panose="020B0604020202020204" pitchFamily="34" charset="0"/>
            </a:endParaRPr>
          </a:p>
          <a:p>
            <a:pPr lvl="1" eaLnBrk="1" hangingPunct="1">
              <a:spcBef>
                <a:spcPts val="300"/>
              </a:spcBef>
              <a:buSzPct val="75000"/>
              <a:buFont typeface="Wingdings" panose="05000000000000000000" charset="0"/>
              <a:buChar char="n"/>
            </a:pPr>
            <a:endParaRPr lang="zh-CN" altLang="en-US" sz="2000" dirty="0">
              <a:solidFill>
                <a:schemeClr val="folHlink"/>
              </a:solidFill>
              <a:latin typeface="+mn-lt"/>
              <a:ea typeface="宋体" panose="02010600030101010101" pitchFamily="2" charset="-122"/>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0244" name="Rectangle 2"/>
          <p:cNvSpPr>
            <a:spLocks noGrp="1"/>
          </p:cNvSpPr>
          <p:nvPr>
            <p:ph type="title"/>
          </p:nvPr>
        </p:nvSpPr>
        <p:spPr>
          <a:xfrm>
            <a:off x="467916" y="402990"/>
            <a:ext cx="8208169" cy="863601"/>
          </a:xfrm>
        </p:spPr>
        <p:txBody>
          <a:bodyPr vert="horz" wrap="square" lIns="91440" tIns="45720" rIns="91440" bIns="45720" anchor="b"/>
          <a:p>
            <a:pPr eaLnBrk="1" hangingPunct="1"/>
            <a:r>
              <a:rPr lang="zh-CN" altLang="en-US" sz="3200" dirty="0">
                <a:ea typeface="宋体" panose="02010600030101010101" pitchFamily="2" charset="-122"/>
              </a:rPr>
              <a:t>软件项目计划文档</a:t>
            </a:r>
            <a:endParaRPr lang="zh-CN" altLang="en-US" sz="3200" dirty="0">
              <a:ea typeface="宋体" panose="02010600030101010101" pitchFamily="2" charset="-122"/>
            </a:endParaRPr>
          </a:p>
        </p:txBody>
      </p:sp>
      <p:sp>
        <p:nvSpPr>
          <p:cNvPr id="10245" name="Rectangle 3"/>
          <p:cNvSpPr/>
          <p:nvPr/>
        </p:nvSpPr>
        <p:spPr>
          <a:xfrm>
            <a:off x="5565775" y="2059940"/>
            <a:ext cx="2266950" cy="3456940"/>
          </a:xfrm>
          <a:prstGeom prst="rect">
            <a:avLst/>
          </a:prstGeom>
          <a:solidFill>
            <a:srgbClr val="AD278D"/>
          </a:solidFill>
          <a:ln w="254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sz="3200" dirty="0">
              <a:latin typeface="Arial" panose="020B0604020202020204" pitchFamily="34" charset="0"/>
              <a:ea typeface="MS PGothic" panose="020B0600070205080204" pitchFamily="34" charset="-128"/>
            </a:endParaRPr>
          </a:p>
        </p:txBody>
      </p:sp>
      <p:sp>
        <p:nvSpPr>
          <p:cNvPr id="177156" name="Rectangle 4"/>
          <p:cNvSpPr>
            <a:spLocks noChangeArrowheads="1"/>
          </p:cNvSpPr>
          <p:nvPr/>
        </p:nvSpPr>
        <p:spPr bwMode="auto">
          <a:xfrm>
            <a:off x="6124575" y="2885440"/>
            <a:ext cx="1187450" cy="1565910"/>
          </a:xfrm>
          <a:prstGeom prst="rect">
            <a:avLst/>
          </a:prstGeom>
          <a:noFill/>
          <a:ln w="25400">
            <a:noFill/>
            <a:miter lim="800000"/>
          </a:ln>
          <a:effectLst/>
        </p:spPr>
        <p:txBody>
          <a:bodyPr wrap="square" lIns="90487" tIns="44450" rIns="90487" bIns="44450">
            <a:spAutoFit/>
          </a:bodyPr>
          <a:lstStyle>
            <a:lvl1pPr>
              <a:defRPr sz="2400">
                <a:solidFill>
                  <a:schemeClr val="tx1"/>
                </a:solidFill>
                <a:latin typeface="Helvetica" pitchFamily="-128" charset="0"/>
                <a:ea typeface="MS PGothic" panose="020B0600070205080204" pitchFamily="34" charset="-128"/>
              </a:defRPr>
            </a:lvl1pPr>
            <a:lvl2pPr marL="742950" indent="-285750">
              <a:defRPr sz="2400">
                <a:solidFill>
                  <a:schemeClr val="tx1"/>
                </a:solidFill>
                <a:latin typeface="Helvetica" pitchFamily="-128" charset="0"/>
                <a:ea typeface="MS PGothic" panose="020B0600070205080204" pitchFamily="34" charset="-128"/>
              </a:defRPr>
            </a:lvl2pPr>
            <a:lvl3pPr marL="1143000" indent="-228600">
              <a:defRPr sz="2400">
                <a:solidFill>
                  <a:schemeClr val="tx1"/>
                </a:solidFill>
                <a:latin typeface="Helvetica" pitchFamily="-128" charset="0"/>
                <a:ea typeface="MS PGothic" panose="020B0600070205080204" pitchFamily="34" charset="-128"/>
              </a:defRPr>
            </a:lvl3pPr>
            <a:lvl4pPr marL="1600200" indent="-228600">
              <a:defRPr sz="2400">
                <a:solidFill>
                  <a:schemeClr val="tx1"/>
                </a:solidFill>
                <a:latin typeface="Helvetica" pitchFamily="-128" charset="0"/>
                <a:ea typeface="MS PGothic" panose="020B0600070205080204" pitchFamily="34" charset="-128"/>
              </a:defRPr>
            </a:lvl4pPr>
            <a:lvl5pPr marL="2057400" indent="-228600">
              <a:defRPr sz="2400">
                <a:solidFill>
                  <a:schemeClr val="tx1"/>
                </a:solidFill>
                <a:latin typeface="Helvetica" pitchFamily="-12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软件</a:t>
            </a:r>
            <a:endParaRPr kumimoji="0" lang="en-US" altLang="zh-CN" sz="32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项目</a:t>
            </a:r>
            <a:endParaRPr kumimoji="0" lang="en-US" altLang="zh-CN" sz="32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计划</a:t>
            </a:r>
            <a:endParaRPr kumimoji="0" lang="zh-CN" altLang="en-US" sz="32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0247" name="Rectangle 5"/>
          <p:cNvSpPr/>
          <p:nvPr/>
        </p:nvSpPr>
        <p:spPr>
          <a:xfrm>
            <a:off x="882015" y="2126615"/>
            <a:ext cx="3152140" cy="3261360"/>
          </a:xfrm>
          <a:prstGeom prst="rect">
            <a:avLst/>
          </a:prstGeom>
          <a:solidFill>
            <a:schemeClr val="hlink"/>
          </a:solidFill>
          <a:ln w="254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sz="3200" dirty="0">
              <a:latin typeface="Arial" panose="020B0604020202020204" pitchFamily="34" charset="0"/>
              <a:ea typeface="MS PGothic" panose="020B0600070205080204" pitchFamily="34" charset="-128"/>
            </a:endParaRPr>
          </a:p>
        </p:txBody>
      </p:sp>
      <p:sp>
        <p:nvSpPr>
          <p:cNvPr id="177158" name="Rectangle 6"/>
          <p:cNvSpPr>
            <a:spLocks noChangeArrowheads="1"/>
          </p:cNvSpPr>
          <p:nvPr/>
        </p:nvSpPr>
        <p:spPr bwMode="auto">
          <a:xfrm>
            <a:off x="1138555" y="2515870"/>
            <a:ext cx="2148840" cy="2550795"/>
          </a:xfrm>
          <a:prstGeom prst="rect">
            <a:avLst/>
          </a:prstGeom>
          <a:noFill/>
          <a:ln w="25400">
            <a:noFill/>
            <a:miter lim="800000"/>
          </a:ln>
          <a:effectLst/>
        </p:spPr>
        <p:txBody>
          <a:bodyPr wrap="squar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spcBef>
                <a:spcPct val="0"/>
              </a:spcBef>
              <a:buClrTx/>
              <a:buSzTx/>
              <a:buFont typeface="Arial" panose="020B0604020202020204" pitchFamily="34" charset="0"/>
              <a:buNone/>
            </a:pPr>
            <a:r>
              <a:rPr lang="en-US" altLang="en-US" sz="3200" b="1" dirty="0">
                <a:solidFill>
                  <a:schemeClr val="accent1"/>
                </a:solidFill>
                <a:effectLst>
                  <a:outerShdw blurRad="38100" dist="38100" dir="2700000">
                    <a:srgbClr val="000000"/>
                  </a:outerShdw>
                </a:effectLst>
                <a:latin typeface="方正粗黑宋简体" panose="02000000000000000000" charset="-122"/>
                <a:ea typeface="方正粗黑宋简体" panose="02000000000000000000" charset="-122"/>
              </a:rPr>
              <a:t>项目范围</a:t>
            </a:r>
            <a:endParaRPr lang="en-US" altLang="en-US" sz="3200" b="1" dirty="0">
              <a:solidFill>
                <a:schemeClr val="accent1"/>
              </a:solidFill>
              <a:effectLst>
                <a:outerShdw blurRad="38100" dist="38100" dir="2700000">
                  <a:srgbClr val="000000"/>
                </a:outerShdw>
              </a:effectLst>
              <a:latin typeface="方正粗黑宋简体" panose="02000000000000000000" charset="-122"/>
              <a:ea typeface="方正粗黑宋简体" panose="02000000000000000000" charset="-122"/>
            </a:endParaRPr>
          </a:p>
          <a:p>
            <a:pPr marL="0" lvl="0" indent="0" eaLnBrk="1" hangingPunct="1">
              <a:spcBef>
                <a:spcPct val="0"/>
              </a:spcBef>
              <a:buClrTx/>
              <a:buSzTx/>
              <a:buFont typeface="Arial" panose="020B0604020202020204" pitchFamily="34" charset="0"/>
              <a:buNone/>
            </a:pPr>
            <a:r>
              <a:rPr lang="en-US" altLang="en-US" sz="3200" b="1" dirty="0">
                <a:solidFill>
                  <a:schemeClr val="accent1"/>
                </a:solidFill>
                <a:effectLst>
                  <a:outerShdw blurRad="38100" dist="38100" dir="2700000">
                    <a:srgbClr val="000000"/>
                  </a:outerShdw>
                </a:effectLst>
                <a:latin typeface="方正粗黑宋简体" panose="02000000000000000000" charset="-122"/>
                <a:ea typeface="方正粗黑宋简体" panose="02000000000000000000" charset="-122"/>
              </a:rPr>
              <a:t>估算</a:t>
            </a:r>
            <a:endParaRPr lang="en-US" altLang="en-US" sz="3200" b="1" dirty="0">
              <a:solidFill>
                <a:schemeClr val="accent1"/>
              </a:solidFill>
              <a:effectLst>
                <a:outerShdw blurRad="38100" dist="38100" dir="2700000">
                  <a:srgbClr val="000000"/>
                </a:outerShdw>
              </a:effectLst>
              <a:latin typeface="方正粗黑宋简体" panose="02000000000000000000" charset="-122"/>
              <a:ea typeface="方正粗黑宋简体" panose="02000000000000000000" charset="-122"/>
            </a:endParaRPr>
          </a:p>
          <a:p>
            <a:pPr marL="0" lvl="0" indent="0" eaLnBrk="1" hangingPunct="1">
              <a:spcBef>
                <a:spcPct val="0"/>
              </a:spcBef>
              <a:buClrTx/>
              <a:buSzTx/>
              <a:buFont typeface="Arial" panose="020B0604020202020204" pitchFamily="34" charset="0"/>
              <a:buNone/>
            </a:pPr>
            <a:r>
              <a:rPr lang="en-US" altLang="en-US" sz="3200" b="1" dirty="0">
                <a:solidFill>
                  <a:schemeClr val="accent1"/>
                </a:solidFill>
                <a:effectLst>
                  <a:outerShdw blurRad="38100" dist="38100" dir="2700000">
                    <a:srgbClr val="000000"/>
                  </a:outerShdw>
                </a:effectLst>
                <a:latin typeface="方正粗黑宋简体" panose="02000000000000000000" charset="-122"/>
                <a:ea typeface="方正粗黑宋简体" panose="02000000000000000000" charset="-122"/>
              </a:rPr>
              <a:t>风险</a:t>
            </a:r>
            <a:endParaRPr lang="en-US" altLang="en-US" sz="3200" b="1" dirty="0">
              <a:solidFill>
                <a:schemeClr val="accent1"/>
              </a:solidFill>
              <a:effectLst>
                <a:outerShdw blurRad="38100" dist="38100" dir="2700000">
                  <a:srgbClr val="000000"/>
                </a:outerShdw>
              </a:effectLst>
              <a:latin typeface="方正粗黑宋简体" panose="02000000000000000000" charset="-122"/>
              <a:ea typeface="方正粗黑宋简体" panose="02000000000000000000" charset="-122"/>
            </a:endParaRPr>
          </a:p>
          <a:p>
            <a:pPr marL="0" lvl="0" indent="0" eaLnBrk="1" hangingPunct="1">
              <a:spcBef>
                <a:spcPct val="0"/>
              </a:spcBef>
              <a:buClrTx/>
              <a:buSzTx/>
              <a:buFont typeface="Arial" panose="020B0604020202020204" pitchFamily="34" charset="0"/>
              <a:buNone/>
            </a:pPr>
            <a:r>
              <a:rPr lang="en-US" altLang="en-US" sz="3200" b="1" dirty="0">
                <a:solidFill>
                  <a:schemeClr val="accent1"/>
                </a:solidFill>
                <a:effectLst>
                  <a:outerShdw blurRad="38100" dist="38100" dir="2700000">
                    <a:srgbClr val="000000"/>
                  </a:outerShdw>
                </a:effectLst>
                <a:latin typeface="方正粗黑宋简体" panose="02000000000000000000" charset="-122"/>
                <a:ea typeface="方正粗黑宋简体" panose="02000000000000000000" charset="-122"/>
              </a:rPr>
              <a:t>进度安排</a:t>
            </a:r>
            <a:endParaRPr lang="en-US" altLang="en-US" sz="3200" b="1" dirty="0">
              <a:solidFill>
                <a:schemeClr val="accent1"/>
              </a:solidFill>
              <a:effectLst>
                <a:outerShdw blurRad="38100" dist="38100" dir="2700000">
                  <a:srgbClr val="000000"/>
                </a:outerShdw>
              </a:effectLst>
              <a:latin typeface="方正粗黑宋简体" panose="02000000000000000000" charset="-122"/>
              <a:ea typeface="方正粗黑宋简体" panose="02000000000000000000" charset="-122"/>
            </a:endParaRPr>
          </a:p>
          <a:p>
            <a:pPr marL="0" lvl="0" indent="0" eaLnBrk="1" hangingPunct="1">
              <a:spcBef>
                <a:spcPct val="0"/>
              </a:spcBef>
              <a:buClrTx/>
              <a:buSzTx/>
              <a:buFont typeface="Arial" panose="020B0604020202020204" pitchFamily="34" charset="0"/>
              <a:buNone/>
            </a:pPr>
            <a:r>
              <a:rPr lang="en-US" altLang="en-US" sz="3200" b="1" dirty="0">
                <a:solidFill>
                  <a:schemeClr val="accent1"/>
                </a:solidFill>
                <a:effectLst>
                  <a:outerShdw blurRad="38100" dist="38100" dir="2700000">
                    <a:srgbClr val="000000"/>
                  </a:outerShdw>
                </a:effectLst>
                <a:latin typeface="方正粗黑宋简体" panose="02000000000000000000" charset="-122"/>
                <a:ea typeface="方正粗黑宋简体" panose="02000000000000000000" charset="-122"/>
              </a:rPr>
              <a:t>控制策略</a:t>
            </a:r>
            <a:endParaRPr lang="en-US" altLang="en-US" sz="3200" b="1" dirty="0">
              <a:solidFill>
                <a:schemeClr val="accent1"/>
              </a:solidFill>
              <a:effectLst>
                <a:outerShdw blurRad="38100" dist="38100" dir="2700000">
                  <a:srgbClr val="000000"/>
                </a:outerShdw>
              </a:effectLst>
              <a:latin typeface="方正粗黑宋简体" panose="02000000000000000000" charset="-122"/>
              <a:ea typeface="方正粗黑宋简体" panose="02000000000000000000" charset="-122"/>
            </a:endParaRPr>
          </a:p>
        </p:txBody>
      </p:sp>
      <p:sp>
        <p:nvSpPr>
          <p:cNvPr id="10249" name="AutoShape 7"/>
          <p:cNvSpPr/>
          <p:nvPr/>
        </p:nvSpPr>
        <p:spPr>
          <a:xfrm>
            <a:off x="3712210" y="2553970"/>
            <a:ext cx="2236470" cy="2228850"/>
          </a:xfrm>
          <a:prstGeom prst="rightArrow">
            <a:avLst>
              <a:gd name="adj1" fmla="val 50000"/>
              <a:gd name="adj2" fmla="val 50004"/>
            </a:avLst>
          </a:prstGeom>
          <a:solidFill>
            <a:schemeClr val="tx2"/>
          </a:solidFill>
          <a:ln w="254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sz="3200" dirty="0">
              <a:latin typeface="Arial" panose="020B0604020202020204" pitchFamily="34" charset="0"/>
              <a:ea typeface="MS PGothic"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1268" name="Rectangle 2"/>
          <p:cNvSpPr>
            <a:spLocks noGrp="1"/>
          </p:cNvSpPr>
          <p:nvPr>
            <p:ph type="title"/>
          </p:nvPr>
        </p:nvSpPr>
        <p:spPr/>
        <p:txBody>
          <a:bodyPr vert="horz" wrap="square" lIns="91440" tIns="45720" rIns="91440" bIns="45720" anchor="b"/>
          <a:p>
            <a:pPr eaLnBrk="1" hangingPunct="1"/>
            <a:r>
              <a:rPr lang="zh-CN" altLang="en-US" sz="3600" dirty="0">
                <a:ea typeface="宋体" panose="02010600030101010101" pitchFamily="2" charset="-122"/>
              </a:rPr>
              <a:t>为了理解范围</a:t>
            </a:r>
            <a:r>
              <a:rPr lang="en-US" altLang="zh-CN" sz="3600" dirty="0">
                <a:ea typeface="宋体" panose="02010600030101010101" pitchFamily="2" charset="-122"/>
              </a:rPr>
              <a:t>…</a:t>
            </a:r>
            <a:endParaRPr lang="en-US" altLang="zh-CN" sz="3600" dirty="0">
              <a:ea typeface="宋体" panose="02010600030101010101" pitchFamily="2" charset="-122"/>
            </a:endParaRPr>
          </a:p>
        </p:txBody>
      </p:sp>
      <p:sp>
        <p:nvSpPr>
          <p:cNvPr id="11269" name="Rectangle 3"/>
          <p:cNvSpPr>
            <a:spLocks noGrp="1"/>
          </p:cNvSpPr>
          <p:nvPr>
            <p:ph idx="1"/>
          </p:nvPr>
        </p:nvSpPr>
        <p:spPr>
          <a:xfrm>
            <a:off x="467916" y="1408430"/>
            <a:ext cx="8208168" cy="4895850"/>
          </a:xfrm>
        </p:spPr>
        <p:txBody>
          <a:bodyPr vert="horz" wrap="square" lIns="90487" tIns="44450" rIns="90487" bIns="44450" anchor="t"/>
          <a:p>
            <a:pPr eaLnBrk="1" hangingPunct="1"/>
            <a:r>
              <a:rPr lang="zh-CN" altLang="en-US" sz="2000" dirty="0">
                <a:ea typeface="宋体" panose="02010600030101010101" pitchFamily="2" charset="-122"/>
              </a:rPr>
              <a:t>理解客户的</a:t>
            </a:r>
            <a:r>
              <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rPr>
              <a:t>需要</a:t>
            </a:r>
            <a:endParaRPr lang="en-US" altLang="zh-CN" sz="2000" dirty="0">
              <a:ea typeface="宋体" panose="02010600030101010101" pitchFamily="2" charset="-122"/>
            </a:endParaRPr>
          </a:p>
          <a:p>
            <a:pPr eaLnBrk="1" hangingPunct="1"/>
            <a:r>
              <a:rPr lang="zh-CN" altLang="en-US" sz="2000" dirty="0">
                <a:ea typeface="宋体" panose="02010600030101010101" pitchFamily="2" charset="-122"/>
              </a:rPr>
              <a:t>理解业务</a:t>
            </a:r>
            <a:r>
              <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rPr>
              <a:t>背景</a:t>
            </a:r>
            <a:endParaRPr lang="zh-CN" altLang="en-US" sz="2000" dirty="0">
              <a:ea typeface="宋体" panose="02010600030101010101" pitchFamily="2" charset="-122"/>
            </a:endParaRPr>
          </a:p>
          <a:p>
            <a:pPr eaLnBrk="1" hangingPunct="1"/>
            <a:r>
              <a:rPr lang="zh-CN" altLang="en-US" sz="2000" dirty="0">
                <a:ea typeface="宋体" panose="02010600030101010101" pitchFamily="2" charset="-122"/>
              </a:rPr>
              <a:t>理解项目</a:t>
            </a:r>
            <a:r>
              <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rPr>
              <a:t>边界</a:t>
            </a:r>
            <a:endParaRPr lang="zh-CN" altLang="en-US" sz="2000" dirty="0">
              <a:ea typeface="宋体" panose="02010600030101010101" pitchFamily="2" charset="-122"/>
            </a:endParaRPr>
          </a:p>
          <a:p>
            <a:pPr eaLnBrk="1" hangingPunct="1"/>
            <a:r>
              <a:rPr lang="zh-CN" altLang="en-US" sz="2000" dirty="0">
                <a:ea typeface="宋体" panose="02010600030101010101" pitchFamily="2" charset="-122"/>
              </a:rPr>
              <a:t>理解客户</a:t>
            </a:r>
            <a:r>
              <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rPr>
              <a:t>动机</a:t>
            </a:r>
            <a:endParaRPr lang="zh-CN" altLang="en-US" sz="2000" dirty="0">
              <a:ea typeface="宋体" panose="02010600030101010101" pitchFamily="2" charset="-122"/>
            </a:endParaRPr>
          </a:p>
          <a:p>
            <a:pPr eaLnBrk="1" hangingPunct="1"/>
            <a:r>
              <a:rPr lang="zh-CN" altLang="en-US" sz="2000" dirty="0">
                <a:ea typeface="宋体" panose="02010600030101010101" pitchFamily="2" charset="-122"/>
              </a:rPr>
              <a:t>理解可能的</a:t>
            </a:r>
            <a:r>
              <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rPr>
              <a:t>变化路径</a:t>
            </a:r>
            <a:endParaRPr lang="zh-CN" altLang="en-US" sz="2000" dirty="0">
              <a:ea typeface="宋体" panose="02010600030101010101" pitchFamily="2" charset="-122"/>
            </a:endParaRPr>
          </a:p>
          <a:p>
            <a:pPr eaLnBrk="1" hangingPunct="1"/>
            <a:r>
              <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rPr>
              <a:t>理解 ...</a:t>
            </a:r>
            <a:endParaRPr lang="zh-CN" altLang="en-US" sz="2000" dirty="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78180" name="Rectangle 4"/>
          <p:cNvSpPr>
            <a:spLocks noChangeArrowheads="1"/>
          </p:cNvSpPr>
          <p:nvPr/>
        </p:nvSpPr>
        <p:spPr bwMode="auto">
          <a:xfrm>
            <a:off x="4171315" y="4860925"/>
            <a:ext cx="3481388" cy="828675"/>
          </a:xfrm>
          <a:prstGeom prst="rect">
            <a:avLst/>
          </a:prstGeom>
          <a:noFill/>
          <a:ln w="25400">
            <a:noFill/>
            <a:miter lim="800000"/>
          </a:ln>
          <a:effectLst/>
        </p:spPr>
        <p:txBody>
          <a:bodyPr wrap="none" lIns="90487" tIns="44450" rIns="90487" bIns="44450">
            <a:spAutoFit/>
          </a:bodyPr>
          <a:lstStyle>
            <a:lvl1pPr>
              <a:defRPr sz="2400">
                <a:solidFill>
                  <a:schemeClr val="tx1"/>
                </a:solidFill>
                <a:latin typeface="Helvetica" pitchFamily="-128" charset="0"/>
                <a:ea typeface="MS PGothic" panose="020B0600070205080204" pitchFamily="34" charset="-128"/>
              </a:defRPr>
            </a:lvl1pPr>
            <a:lvl2pPr marL="742950" indent="-285750">
              <a:defRPr sz="2400">
                <a:solidFill>
                  <a:schemeClr val="tx1"/>
                </a:solidFill>
                <a:latin typeface="Helvetica" pitchFamily="-128" charset="0"/>
                <a:ea typeface="MS PGothic" panose="020B0600070205080204" pitchFamily="34" charset="-128"/>
              </a:defRPr>
            </a:lvl2pPr>
            <a:lvl3pPr marL="1143000" indent="-228600">
              <a:defRPr sz="2400">
                <a:solidFill>
                  <a:schemeClr val="tx1"/>
                </a:solidFill>
                <a:latin typeface="Helvetica" pitchFamily="-128" charset="0"/>
                <a:ea typeface="MS PGothic" panose="020B0600070205080204" pitchFamily="34" charset="-128"/>
              </a:defRPr>
            </a:lvl3pPr>
            <a:lvl4pPr marL="1600200" indent="-228600">
              <a:defRPr sz="2400">
                <a:solidFill>
                  <a:schemeClr val="tx1"/>
                </a:solidFill>
                <a:latin typeface="Helvetica" pitchFamily="-128" charset="0"/>
                <a:ea typeface="MS PGothic" panose="020B0600070205080204" pitchFamily="34" charset="-128"/>
              </a:defRPr>
            </a:lvl4pPr>
            <a:lvl5pPr marL="2057400" indent="-228600">
              <a:defRPr sz="2400">
                <a:solidFill>
                  <a:schemeClr val="tx1"/>
                </a:solidFill>
                <a:latin typeface="Helvetica" pitchFamily="-12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1" u="none" strike="noStrike" kern="1200" cap="none" spc="0" normalizeH="0" baseline="0" noProof="0" dirty="0" smtClean="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甚至当你理解了，也没有</a:t>
            </a:r>
            <a:endParaRPr kumimoji="0" lang="en-US" altLang="zh-CN" sz="2400" b="1" i="1" u="none" strike="noStrike" kern="1200" cap="none" spc="0" normalizeH="0" baseline="0" noProof="0" dirty="0" smtClean="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1" u="none" strike="noStrike" kern="1200" cap="none" spc="0" normalizeH="0" baseline="0" noProof="0" dirty="0" smtClean="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什么是可以保证的！</a:t>
            </a:r>
            <a:endParaRPr kumimoji="0" lang="zh-CN" altLang="en-US" sz="2400" b="1" i="1" u="none" strike="noStrike" kern="1200" cap="none" spc="0" normalizeH="0" baseline="0" noProof="0" dirty="0" smtClean="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2292" name="Rectangle 2"/>
          <p:cNvSpPr>
            <a:spLocks noGrp="1"/>
          </p:cNvSpPr>
          <p:nvPr>
            <p:ph type="title"/>
          </p:nvPr>
        </p:nvSpPr>
        <p:spPr/>
        <p:txBody>
          <a:bodyPr vert="horz" wrap="square" lIns="91440" tIns="45720" rIns="91440" bIns="45720" anchor="b"/>
          <a:p>
            <a:pPr eaLnBrk="1" hangingPunct="1"/>
            <a:r>
              <a:rPr lang="zh-CN" altLang="en-US" sz="3200" dirty="0">
                <a:ea typeface="宋体" panose="02010600030101010101" pitchFamily="2" charset="-122"/>
              </a:rPr>
              <a:t>什么是范围</a:t>
            </a:r>
            <a:r>
              <a:rPr lang="en-US" altLang="zh-CN" sz="3200" dirty="0">
                <a:ea typeface="宋体" panose="02010600030101010101" pitchFamily="2" charset="-122"/>
              </a:rPr>
              <a:t>?</a:t>
            </a:r>
            <a:endParaRPr lang="en-US" altLang="zh-CN" sz="3200" dirty="0">
              <a:ea typeface="宋体" panose="02010600030101010101" pitchFamily="2" charset="-122"/>
            </a:endParaRPr>
          </a:p>
        </p:txBody>
      </p:sp>
      <p:sp>
        <p:nvSpPr>
          <p:cNvPr id="12293" name="Rectangle 3"/>
          <p:cNvSpPr>
            <a:spLocks noGrp="1"/>
          </p:cNvSpPr>
          <p:nvPr>
            <p:ph idx="1"/>
          </p:nvPr>
        </p:nvSpPr>
        <p:spPr/>
        <p:txBody>
          <a:bodyPr vert="horz" wrap="square" lIns="91440" tIns="45720" rIns="91440" bIns="45720" anchor="t"/>
          <a:p>
            <a:pPr eaLnBrk="1" hangingPunct="1">
              <a:spcBef>
                <a:spcPts val="300"/>
              </a:spcBef>
              <a:spcAft>
                <a:spcPts val="600"/>
              </a:spcAft>
            </a:pPr>
            <a:r>
              <a:rPr lang="zh-CN" altLang="en-US" sz="1800" i="1" dirty="0">
                <a:solidFill>
                  <a:schemeClr val="folHlink"/>
                </a:solidFill>
                <a:ea typeface="宋体" panose="02010600030101010101" pitchFamily="2" charset="-122"/>
              </a:rPr>
              <a:t>软件范围（</a:t>
            </a:r>
            <a:r>
              <a:rPr lang="en-US" altLang="zh-CN" sz="1800" i="1" dirty="0">
                <a:solidFill>
                  <a:schemeClr val="folHlink"/>
                </a:solidFill>
                <a:ea typeface="宋体" panose="02010600030101010101" pitchFamily="2" charset="-122"/>
              </a:rPr>
              <a:t> Software scope</a:t>
            </a:r>
            <a:r>
              <a:rPr lang="en-US" altLang="zh-CN" sz="1800" dirty="0">
                <a:solidFill>
                  <a:schemeClr val="folHlink"/>
                </a:solidFill>
                <a:ea typeface="宋体" panose="02010600030101010101" pitchFamily="2" charset="-122"/>
              </a:rPr>
              <a:t> </a:t>
            </a:r>
            <a:r>
              <a:rPr lang="zh-CN" altLang="en-US" sz="1800" i="1" dirty="0">
                <a:solidFill>
                  <a:schemeClr val="folHlink"/>
                </a:solidFill>
                <a:ea typeface="宋体" panose="02010600030101010101" pitchFamily="2" charset="-122"/>
              </a:rPr>
              <a:t>）</a:t>
            </a:r>
            <a:r>
              <a:rPr lang="zh-CN" altLang="en-US" sz="1800" dirty="0">
                <a:ea typeface="宋体" panose="02010600030101010101" pitchFamily="2" charset="-122"/>
              </a:rPr>
              <a:t>描述了</a:t>
            </a:r>
            <a:endParaRPr lang="en-US" altLang="zh-CN" sz="1800" dirty="0">
              <a:ea typeface="宋体" panose="02010600030101010101" pitchFamily="2" charset="-122"/>
            </a:endParaRPr>
          </a:p>
          <a:p>
            <a:pPr lvl="1" eaLnBrk="1" hangingPunct="1">
              <a:spcBef>
                <a:spcPts val="300"/>
              </a:spcBef>
              <a:spcAft>
                <a:spcPts val="600"/>
              </a:spcAft>
              <a:buSzPct val="70000"/>
            </a:pPr>
            <a:r>
              <a:rPr lang="zh-CN" altLang="en-US" sz="1800" dirty="0">
                <a:latin typeface="+mn-lt"/>
                <a:ea typeface="宋体" panose="02010600030101010101" pitchFamily="2" charset="-122"/>
                <a:cs typeface="Arial" panose="020B0604020202020204" pitchFamily="34" charset="0"/>
              </a:rPr>
              <a:t>将要交付给最终用户的</a:t>
            </a:r>
            <a:r>
              <a:rPr lang="zh-CN" altLang="en-US" sz="18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功能和特性</a:t>
            </a:r>
            <a:endParaRPr lang="en-US" altLang="zh-CN" sz="1800" dirty="0">
              <a:latin typeface="+mn-lt"/>
              <a:ea typeface="宋体" panose="02010600030101010101" pitchFamily="2" charset="-122"/>
              <a:cs typeface="Arial" panose="020B0604020202020204" pitchFamily="34" charset="0"/>
            </a:endParaRPr>
          </a:p>
          <a:p>
            <a:pPr lvl="1" eaLnBrk="1" hangingPunct="1">
              <a:spcBef>
                <a:spcPts val="300"/>
              </a:spcBef>
              <a:spcAft>
                <a:spcPts val="600"/>
              </a:spcAft>
              <a:buSzPct val="70000"/>
            </a:pPr>
            <a:r>
              <a:rPr lang="zh-CN" altLang="en-US" sz="18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输入</a:t>
            </a:r>
            <a:r>
              <a:rPr lang="zh-CN" altLang="en-US" sz="1800" dirty="0">
                <a:latin typeface="+mn-lt"/>
                <a:ea typeface="宋体" panose="02010600030101010101" pitchFamily="2" charset="-122"/>
                <a:cs typeface="Arial" panose="020B0604020202020204" pitchFamily="34" charset="0"/>
              </a:rPr>
              <a:t>数据和</a:t>
            </a:r>
            <a:r>
              <a:rPr lang="zh-CN" altLang="en-US" sz="18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输出</a:t>
            </a:r>
            <a:r>
              <a:rPr lang="zh-CN" altLang="en-US" sz="1800" dirty="0">
                <a:latin typeface="+mn-lt"/>
                <a:ea typeface="宋体" panose="02010600030101010101" pitchFamily="2" charset="-122"/>
                <a:cs typeface="Arial" panose="020B0604020202020204" pitchFamily="34" charset="0"/>
              </a:rPr>
              <a:t>数据</a:t>
            </a:r>
            <a:endParaRPr lang="zh-CN" altLang="en-US" sz="1800" dirty="0">
              <a:latin typeface="+mn-lt"/>
              <a:ea typeface="宋体" panose="02010600030101010101" pitchFamily="2" charset="-122"/>
              <a:cs typeface="Arial" panose="020B0604020202020204" pitchFamily="34" charset="0"/>
            </a:endParaRPr>
          </a:p>
          <a:p>
            <a:pPr lvl="1" eaLnBrk="1" hangingPunct="1">
              <a:spcBef>
                <a:spcPts val="300"/>
              </a:spcBef>
              <a:spcAft>
                <a:spcPts val="600"/>
              </a:spcAft>
              <a:buSzPct val="70000"/>
            </a:pPr>
            <a:r>
              <a:rPr lang="zh-CN" altLang="en-US" sz="1800" dirty="0">
                <a:latin typeface="+mn-lt"/>
                <a:ea typeface="宋体" panose="02010600030101010101" pitchFamily="2" charset="-122"/>
                <a:cs typeface="Arial" panose="020B0604020202020204" pitchFamily="34" charset="0"/>
              </a:rPr>
              <a:t>用户使用软件后，作为结果呈现给用户的</a:t>
            </a:r>
            <a:r>
              <a:rPr lang="zh-CN" altLang="en-US" sz="18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“内容”</a:t>
            </a:r>
            <a:endParaRPr lang="zh-CN" altLang="en-US" sz="1800" dirty="0">
              <a:latin typeface="+mn-lt"/>
              <a:ea typeface="宋体" panose="02010600030101010101" pitchFamily="2" charset="-122"/>
              <a:cs typeface="Arial" panose="020B0604020202020204" pitchFamily="34" charset="0"/>
            </a:endParaRPr>
          </a:p>
          <a:p>
            <a:pPr lvl="1" eaLnBrk="1" hangingPunct="1">
              <a:spcBef>
                <a:spcPts val="300"/>
              </a:spcBef>
              <a:spcAft>
                <a:spcPts val="600"/>
              </a:spcAft>
              <a:buSzPct val="70000"/>
            </a:pPr>
            <a:r>
              <a:rPr lang="zh-CN" altLang="en-US" sz="1800" dirty="0">
                <a:latin typeface="+mn-lt"/>
                <a:ea typeface="宋体" panose="02010600030101010101" pitchFamily="2" charset="-122"/>
                <a:cs typeface="Arial" panose="020B0604020202020204" pitchFamily="34" charset="0"/>
              </a:rPr>
              <a:t>系统要求的</a:t>
            </a:r>
            <a:r>
              <a:rPr lang="zh-CN" altLang="en-US" sz="18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性能，约束，接口和可靠性</a:t>
            </a:r>
            <a:r>
              <a:rPr lang="zh-CN" altLang="en-US" sz="1800" dirty="0">
                <a:latin typeface="+mn-lt"/>
                <a:ea typeface="宋体" panose="02010600030101010101" pitchFamily="2" charset="-122"/>
                <a:cs typeface="Arial" panose="020B0604020202020204" pitchFamily="34" charset="0"/>
              </a:rPr>
              <a:t>。</a:t>
            </a:r>
            <a:endParaRPr lang="zh-CN" altLang="en-US" sz="1800" dirty="0">
              <a:latin typeface="+mn-lt"/>
              <a:ea typeface="宋体" panose="02010600030101010101" pitchFamily="2" charset="-122"/>
              <a:cs typeface="Arial" panose="020B0604020202020204" pitchFamily="34" charset="0"/>
            </a:endParaRPr>
          </a:p>
          <a:p>
            <a:pPr eaLnBrk="1" hangingPunct="1">
              <a:spcBef>
                <a:spcPts val="300"/>
              </a:spcBef>
              <a:spcAft>
                <a:spcPts val="600"/>
              </a:spcAft>
            </a:pPr>
            <a:r>
              <a:rPr lang="zh-CN" altLang="en-US" sz="1800" dirty="0">
                <a:ea typeface="宋体" panose="02010600030101010101" pitchFamily="2" charset="-122"/>
              </a:rPr>
              <a:t>选择以下两种技术之一来定义范围</a:t>
            </a:r>
            <a:endParaRPr lang="en-US" altLang="zh-CN" sz="1800" dirty="0">
              <a:ea typeface="宋体" panose="02010600030101010101" pitchFamily="2" charset="-122"/>
            </a:endParaRPr>
          </a:p>
          <a:p>
            <a:pPr lvl="1" eaLnBrk="1" hangingPunct="1">
              <a:spcBef>
                <a:spcPts val="300"/>
              </a:spcBef>
              <a:spcAft>
                <a:spcPts val="600"/>
              </a:spcAft>
              <a:buSzPct val="70000"/>
            </a:pPr>
            <a:r>
              <a:rPr lang="zh-CN" altLang="en-US" sz="1800" dirty="0">
                <a:latin typeface="+mn-lt"/>
                <a:ea typeface="宋体" panose="02010600030101010101" pitchFamily="2" charset="-122"/>
                <a:cs typeface="Arial" panose="020B0604020202020204" pitchFamily="34" charset="0"/>
              </a:rPr>
              <a:t>与所有利益相关者沟通后，给出对软件范围的</a:t>
            </a:r>
            <a:r>
              <a:rPr lang="zh-CN" altLang="en-US" sz="18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叙述性描述</a:t>
            </a:r>
            <a:r>
              <a:rPr lang="zh-CN" altLang="en-US" sz="1800" dirty="0">
                <a:latin typeface="+mn-lt"/>
                <a:ea typeface="宋体" panose="02010600030101010101" pitchFamily="2" charset="-122"/>
                <a:cs typeface="Arial" panose="020B0604020202020204" pitchFamily="34" charset="0"/>
              </a:rPr>
              <a:t>。</a:t>
            </a:r>
            <a:endParaRPr lang="zh-CN" altLang="en-US" sz="1800" dirty="0">
              <a:latin typeface="+mn-lt"/>
              <a:ea typeface="宋体" panose="02010600030101010101" pitchFamily="2" charset="-122"/>
              <a:cs typeface="Arial" panose="020B0604020202020204" pitchFamily="34" charset="0"/>
            </a:endParaRPr>
          </a:p>
          <a:p>
            <a:pPr lvl="1" eaLnBrk="1" hangingPunct="1">
              <a:spcBef>
                <a:spcPts val="300"/>
              </a:spcBef>
              <a:spcAft>
                <a:spcPts val="600"/>
              </a:spcAft>
              <a:buSzPct val="70000"/>
            </a:pPr>
            <a:r>
              <a:rPr lang="zh-CN" altLang="en-US" sz="1800" dirty="0">
                <a:latin typeface="+mn-lt"/>
                <a:ea typeface="宋体" panose="02010600030101010101" pitchFamily="2" charset="-122"/>
                <a:cs typeface="Arial" panose="020B0604020202020204" pitchFamily="34" charset="0"/>
              </a:rPr>
              <a:t>由最终用户给出</a:t>
            </a:r>
            <a:r>
              <a:rPr lang="zh-CN" altLang="en-US" sz="18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一组用例</a:t>
            </a:r>
            <a:endParaRPr lang="zh-CN" altLang="en-US" sz="1800" dirty="0">
              <a:latin typeface="+mn-lt"/>
              <a:ea typeface="宋体" panose="02010600030101010101" pitchFamily="2" charset="-122"/>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 name="内容占位符 1"/>
          <p:cNvSpPr>
            <a:spLocks noGrp="1"/>
          </p:cNvSpPr>
          <p:nvPr>
            <p:ph idx="1"/>
          </p:nvPr>
        </p:nvSpPr>
        <p:spPr/>
        <p:txBody>
          <a:bodyPr/>
          <a:p>
            <a:r>
              <a:rPr lang="zh-CN" altLang="en-US" sz="2800"/>
              <a:t>人财物的总和</a:t>
            </a:r>
            <a:endParaRPr lang="zh-CN" altLang="en-US" sz="2800"/>
          </a:p>
        </p:txBody>
      </p:sp>
      <p:sp>
        <p:nvSpPr>
          <p:cNvPr id="13316" name="Rectangle 2"/>
          <p:cNvSpPr>
            <a:spLocks noGrp="1"/>
          </p:cNvSpPr>
          <p:nvPr>
            <p:ph type="title"/>
          </p:nvPr>
        </p:nvSpPr>
        <p:spPr/>
        <p:txBody>
          <a:bodyPr vert="horz" wrap="square" lIns="91440" tIns="45720" rIns="91440" bIns="45720" anchor="b"/>
          <a:p>
            <a:pPr eaLnBrk="1" hangingPunct="1"/>
            <a:r>
              <a:rPr lang="zh-CN" altLang="en-US" sz="4800" dirty="0">
                <a:ea typeface="宋体" panose="02010600030101010101" pitchFamily="2" charset="-122"/>
              </a:rPr>
              <a:t>资源</a:t>
            </a:r>
            <a:endParaRPr lang="zh-CN" altLang="en-US" sz="4800" dirty="0">
              <a:ea typeface="宋体" panose="02010600030101010101" pitchFamily="2" charset="-122"/>
            </a:endParaRPr>
          </a:p>
        </p:txBody>
      </p:sp>
      <p:pic>
        <p:nvPicPr>
          <p:cNvPr id="13317" name="图片 3"/>
          <p:cNvPicPr>
            <a:picLocks noChangeAspect="1"/>
          </p:cNvPicPr>
          <p:nvPr/>
        </p:nvPicPr>
        <p:blipFill>
          <a:blip r:embed="rId1"/>
          <a:stretch>
            <a:fillRect/>
          </a:stretch>
        </p:blipFill>
        <p:spPr>
          <a:xfrm>
            <a:off x="3842385" y="1412875"/>
            <a:ext cx="4304665" cy="482092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0191734"/>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106.xml><?xml version="1.0" encoding="utf-8"?>
<p:tagLst xmlns:p="http://schemas.openxmlformats.org/presentationml/2006/main">
  <p:tag name="KSO_WM_UNIT_TABLE_BEAUTIFY" val="smartTable{3890592b-50fb-4ad4-8cee-1ab92b0ec924}"/>
</p:tagLst>
</file>

<file path=ppt/tags/tag107.xml><?xml version="1.0" encoding="utf-8"?>
<p:tagLst xmlns:p="http://schemas.openxmlformats.org/presentationml/2006/main">
  <p:tag name="KSO_WM_UNIT_TABLE_BEAUTIFY" val="smartTable{863a1838-5f31-4631-a943-ee706b3f8d8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4">
      <a:dk1>
        <a:srgbClr val="000000"/>
      </a:dk1>
      <a:lt1>
        <a:srgbClr val="FFFFFF"/>
      </a:lt1>
      <a:dk2>
        <a:srgbClr val="000000"/>
      </a:dk2>
      <a:lt2>
        <a:srgbClr val="FFFFFF"/>
      </a:lt2>
      <a:accent1>
        <a:srgbClr val="EF8519"/>
      </a:accent1>
      <a:accent2>
        <a:srgbClr val="20908A"/>
      </a:accent2>
      <a:accent3>
        <a:srgbClr val="F39231"/>
      </a:accent3>
      <a:accent4>
        <a:srgbClr val="EF8519"/>
      </a:accent4>
      <a:accent5>
        <a:srgbClr val="20908A"/>
      </a:accent5>
      <a:accent6>
        <a:srgbClr val="FFFF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5518</Words>
  <Application>WPS 演示</Application>
  <PresentationFormat>全屏显示(4:3)</PresentationFormat>
  <Paragraphs>504</Paragraphs>
  <Slides>35</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9" baseType="lpstr">
      <vt:lpstr>Arial</vt:lpstr>
      <vt:lpstr>宋体</vt:lpstr>
      <vt:lpstr>Wingdings</vt:lpstr>
      <vt:lpstr>Helvetica</vt:lpstr>
      <vt:lpstr>MS PGothic</vt:lpstr>
      <vt:lpstr>微软雅黑</vt:lpstr>
      <vt:lpstr>Palatino</vt:lpstr>
      <vt:lpstr>Palatino Linotype</vt:lpstr>
      <vt:lpstr>Wingdings</vt:lpstr>
      <vt:lpstr>方正粗黑宋简体</vt:lpstr>
      <vt:lpstr>Arial Unicode MS</vt:lpstr>
      <vt:lpstr>Times New Roman</vt:lpstr>
      <vt:lpstr>Office 主题​​</vt:lpstr>
      <vt:lpstr>Equation.DSMT4</vt:lpstr>
      <vt:lpstr>第33章</vt:lpstr>
      <vt:lpstr>软件项目规划</vt:lpstr>
      <vt:lpstr>项目计划任务集-I</vt:lpstr>
      <vt:lpstr>项目计划任务集-II</vt:lpstr>
      <vt:lpstr>估算</vt:lpstr>
      <vt:lpstr>软件项目计划文档</vt:lpstr>
      <vt:lpstr>为了理解范围…</vt:lpstr>
      <vt:lpstr>什么是范围?</vt:lpstr>
      <vt:lpstr>资源</vt:lpstr>
      <vt:lpstr>项目估算</vt:lpstr>
      <vt:lpstr>估算技术</vt:lpstr>
      <vt:lpstr>估算的准确性</vt:lpstr>
      <vt:lpstr>功能分解</vt:lpstr>
      <vt:lpstr>传统方法：基于LOC估算的实例</vt:lpstr>
      <vt:lpstr>传统方法：基于FP估算的实例 </vt:lpstr>
      <vt:lpstr>基于过程的估算</vt:lpstr>
      <vt:lpstr>基于过程的估算实例</vt:lpstr>
      <vt:lpstr>基于工具的估算</vt:lpstr>
      <vt:lpstr>使用用例的估算</vt:lpstr>
      <vt:lpstr>经验估算模型</vt:lpstr>
      <vt:lpstr>经验估算模型之一：CoCoMo模型</vt:lpstr>
      <vt:lpstr>  CoCoMo模型</vt:lpstr>
      <vt:lpstr>基本CoCoMo模型</vt:lpstr>
      <vt:lpstr>  2  中间CoCoMo模型</vt:lpstr>
      <vt:lpstr>CoCoMo模型</vt:lpstr>
      <vt:lpstr>用基本CoCoMo模型估算</vt:lpstr>
      <vt:lpstr>经验估算模型之二：Putnam模型</vt:lpstr>
      <vt:lpstr>Putnam模型</vt:lpstr>
      <vt:lpstr>Putnam模型</vt:lpstr>
      <vt:lpstr>   Putnam模型</vt:lpstr>
      <vt:lpstr>软件方程（Putnam模型另一形式）</vt:lpstr>
      <vt:lpstr>面向对象(OO)项目的估算</vt:lpstr>
      <vt:lpstr>敏捷项目的估算</vt:lpstr>
      <vt:lpstr>自行开发或购买的决策</vt:lpstr>
      <vt:lpstr>计算预期成本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冯志勇</cp:lastModifiedBy>
  <cp:revision>194</cp:revision>
  <dcterms:created xsi:type="dcterms:W3CDTF">2008-02-08T18:09:00Z</dcterms:created>
  <dcterms:modified xsi:type="dcterms:W3CDTF">2020-06-15T08:51:25Z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