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79" r:id="rId3"/>
    <p:sldId id="280" r:id="rId4"/>
    <p:sldId id="281" r:id="rId5"/>
    <p:sldId id="282" r:id="rId6"/>
    <p:sldId id="283" r:id="rId7"/>
    <p:sldId id="284" r:id="rId8"/>
    <p:sldId id="285" r:id="rId9"/>
    <p:sldId id="286" r:id="rId11"/>
    <p:sldId id="296" r:id="rId12"/>
    <p:sldId id="297" r:id="rId13"/>
    <p:sldId id="287" r:id="rId14"/>
    <p:sldId id="288" r:id="rId15"/>
    <p:sldId id="289" r:id="rId16"/>
    <p:sldId id="290" r:id="rId17"/>
    <p:sldId id="291" r:id="rId18"/>
    <p:sldId id="292" r:id="rId19"/>
    <p:sldId id="293" r:id="rId20"/>
    <p:sldId id="294" r:id="rId21"/>
    <p:sldId id="295" r:id="rId2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9278"/>
    <p:restoredTop sz="87027"/>
  </p:normalViewPr>
  <p:slideViewPr>
    <p:cSldViewPr showGuides="1">
      <p:cViewPr varScale="1">
        <p:scale>
          <a:sx n="65" d="100"/>
          <a:sy n="65" d="100"/>
        </p:scale>
        <p:origin x="1980" y="60"/>
      </p:cViewPr>
      <p:guideLst>
        <p:guide orient="horz" pos="2160"/>
        <p:guide pos="2859"/>
      </p:guideLst>
    </p:cSldViewPr>
  </p:slideViewPr>
  <p:outlineViewPr>
    <p:cViewPr>
      <p:scale>
        <a:sx n="33" d="100"/>
        <a:sy n="33" d="100"/>
      </p:scale>
      <p:origin x="0" y="0"/>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0" hangingPunct="0">
              <a:buFontTx/>
              <a:buNone/>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0" hangingPunct="0">
              <a:buFontTx/>
              <a:buNone/>
              <a:defRPr sz="1200">
                <a:latin typeface="Arial" panose="020B0604020202020204" pitchFamily="34" charset="0"/>
                <a:ea typeface="MS PGothic" panose="020B0600070205080204" pitchFamily="34" charset="-128"/>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3316"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0" hangingPunct="0">
              <a:buFontTx/>
              <a:buNone/>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0" hangingPunct="0">
              <a:buFontTx/>
              <a:buNone/>
              <a:defRPr sz="1200">
                <a:latin typeface="Arial" panose="020B0604020202020204" pitchFamily="34" charset="0"/>
                <a:ea typeface="MS PGothic" panose="020B0600070205080204" pitchFamily="34" charset="-128"/>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B8528B7F-53B2-49B3-89A5-1DA75A8FE1A6}"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t"/>
          <a:p>
            <a:pPr lvl="0"/>
            <a:r>
              <a:rPr lang="zh-CN" altLang="en-US" dirty="0"/>
              <a:t>原书上是</a:t>
            </a:r>
            <a:r>
              <a:rPr lang="en-US" altLang="zh-CN" dirty="0"/>
              <a:t>20</a:t>
            </a:r>
            <a:r>
              <a:rPr lang="zh-CN" altLang="en-US" dirty="0"/>
              <a:t>章</a:t>
            </a:r>
            <a:endParaRPr lang="zh-CN" altLang="en-US" dirty="0"/>
          </a:p>
        </p:txBody>
      </p:sp>
      <p:sp>
        <p:nvSpPr>
          <p:cNvPr id="21508"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1" Type="http://schemas.microsoft.com/office/2007/relationships/hdphoto" Target="../media/image2.wdp"/><Relationship Id="rId20" Type="http://schemas.openxmlformats.org/officeDocument/2006/relationships/image" Target="../media/image1.png"/><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6" Type="http://schemas.microsoft.com/office/2007/relationships/hdphoto" Target="../media/image2.wdp"/><Relationship Id="rId15" Type="http://schemas.openxmlformats.org/officeDocument/2006/relationships/image" Target="../media/image1.png"/><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7" Type="http://schemas.microsoft.com/office/2007/relationships/hdphoto" Target="../media/image2.wdp"/><Relationship Id="rId16" Type="http://schemas.openxmlformats.org/officeDocument/2006/relationships/image" Target="../media/image1.png"/><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45"/>
          <p:cNvSpPr/>
          <p:nvPr>
            <p:custDataLst>
              <p:tags r:id="rId2"/>
            </p:custDataLst>
          </p:nvPr>
        </p:nvSpPr>
        <p:spPr>
          <a:xfrm rot="746688">
            <a:off x="4120754"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3"/>
            </p:custDataLst>
          </p:nvPr>
        </p:nvSpPr>
        <p:spPr>
          <a:xfrm>
            <a:off x="0" y="439737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7" name="组合 14"/>
          <p:cNvGrpSpPr/>
          <p:nvPr>
            <p:custDataLst>
              <p:tags r:id="rId4"/>
            </p:custDataLst>
          </p:nvPr>
        </p:nvGrpSpPr>
        <p:grpSpPr bwMode="auto">
          <a:xfrm>
            <a:off x="971550" y="1522413"/>
            <a:ext cx="236935" cy="315912"/>
            <a:chOff x="1772042" y="1225638"/>
            <a:chExt cx="316282" cy="316282"/>
          </a:xfrm>
        </p:grpSpPr>
        <p:cxnSp>
          <p:nvCxnSpPr>
            <p:cNvPr id="8" name="直接连接符 7"/>
            <p:cNvCxnSpPr/>
            <p:nvPr>
              <p:custDataLst>
                <p:tags r:id="rId5"/>
              </p:custDataLst>
            </p:nvPr>
          </p:nvCxnSpPr>
          <p:spPr>
            <a:xfrm flipH="1">
              <a:off x="1772042" y="1384574"/>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6"/>
              </p:custDataLst>
            </p:nvPr>
          </p:nvCxnSpPr>
          <p:spPr>
            <a:xfrm rot="5400000" flipH="1">
              <a:off x="1772836" y="1383779"/>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任意多边形 12"/>
          <p:cNvSpPr/>
          <p:nvPr>
            <p:custDataLst>
              <p:tags r:id="rId7"/>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8"/>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3" name="等腰三角形 12"/>
          <p:cNvSpPr/>
          <p:nvPr>
            <p:custDataLst>
              <p:tags r:id="rId9"/>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4" name="等腰三角形 13"/>
          <p:cNvSpPr/>
          <p:nvPr>
            <p:custDataLst>
              <p:tags r:id="rId10"/>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5" name="任意多边形 46"/>
          <p:cNvSpPr/>
          <p:nvPr>
            <p:custDataLst>
              <p:tags r:id="rId11"/>
            </p:custDataLst>
          </p:nvPr>
        </p:nvSpPr>
        <p:spPr>
          <a:xfrm rot="746688">
            <a:off x="4504135"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6" name="等腰三角形 24"/>
          <p:cNvSpPr/>
          <p:nvPr>
            <p:custDataLst>
              <p:tags r:id="rId12"/>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cxnSp>
        <p:nvCxnSpPr>
          <p:cNvPr id="18" name="直接连接符 17"/>
          <p:cNvCxnSpPr/>
          <p:nvPr>
            <p:custDataLst>
              <p:tags r:id="rId13"/>
            </p:custDataLst>
          </p:nvPr>
        </p:nvCxnSpPr>
        <p:spPr>
          <a:xfrm>
            <a:off x="1019209" y="4795838"/>
            <a:ext cx="44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14"/>
            </p:custDataLst>
          </p:nvPr>
        </p:nvSpPr>
        <p:spPr>
          <a:xfrm>
            <a:off x="899099" y="2009457"/>
            <a:ext cx="4682792" cy="1198800"/>
          </a:xfrm>
        </p:spPr>
        <p:txBody>
          <a:bodyPr anchor="ctr">
            <a:normAutofit/>
          </a:bodyPr>
          <a:lstStyle>
            <a:lvl1pPr algn="l">
              <a:defRPr sz="4500" spc="600">
                <a:solidFill>
                  <a:schemeClr val="tx1"/>
                </a:solidFill>
              </a:defRPr>
            </a:lvl1pPr>
          </a:lstStyle>
          <a:p>
            <a:r>
              <a:rPr lang="zh-CN" altLang="en-US" noProof="1"/>
              <a:t>编辑标题</a:t>
            </a:r>
            <a:endParaRPr lang="zh-CN" altLang="en-US" noProof="1"/>
          </a:p>
        </p:txBody>
      </p:sp>
      <p:sp>
        <p:nvSpPr>
          <p:cNvPr id="3" name="副标题 2"/>
          <p:cNvSpPr>
            <a:spLocks noGrp="1"/>
          </p:cNvSpPr>
          <p:nvPr>
            <p:ph type="subTitle" idx="1" hasCustomPrompt="1"/>
            <p:custDataLst>
              <p:tags r:id="rId15"/>
            </p:custDataLst>
          </p:nvPr>
        </p:nvSpPr>
        <p:spPr>
          <a:xfrm>
            <a:off x="899160" y="3313163"/>
            <a:ext cx="2556510" cy="1379855"/>
          </a:xfrm>
        </p:spPr>
        <p:txBody>
          <a:bodyPr>
            <a:noAutofit/>
          </a:bodyPr>
          <a:lstStyle>
            <a:lvl1pPr marL="0" indent="0" algn="l">
              <a:lnSpc>
                <a:spcPct val="100000"/>
              </a:lnSpc>
              <a:spcAft>
                <a:spcPts val="0"/>
              </a:spcAft>
              <a:buNone/>
              <a:defRPr sz="3000" b="1" i="1" spc="300" baseline="0">
                <a:solidFill>
                  <a:schemeClr val="tx1"/>
                </a:solidFill>
                <a:latin typeface="+mj-ea"/>
                <a:ea typeface="+mj-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编辑副标题</a:t>
            </a:r>
            <a:endParaRPr lang="zh-CN" altLang="en-US" noProof="1"/>
          </a:p>
        </p:txBody>
      </p:sp>
      <p:sp>
        <p:nvSpPr>
          <p:cNvPr id="19" name="日期占位符 15"/>
          <p:cNvSpPr>
            <a:spLocks noGrp="1"/>
          </p:cNvSpPr>
          <p:nvPr>
            <p:ph type="dt" sz="half" idx="15"/>
            <p:custDataLst>
              <p:tags r:id="rId16"/>
            </p:custDataLst>
          </p:nvPr>
        </p:nvSpPr>
        <p:spPr/>
        <p:txBody>
          <a:bodyPr/>
          <a:lstStyle>
            <a:lvl1pPr>
              <a:defRPr/>
            </a:lvl1pPr>
          </a:lstStyle>
          <a:p>
            <a:fld id="{760FBDFE-C587-4B4C-A407-44438C67B59E}" type="datetimeFigureOut">
              <a:rPr lang="zh-CN" altLang="en-US"/>
            </a:fld>
            <a:endParaRPr lang="zh-CN" altLang="en-US"/>
          </a:p>
        </p:txBody>
      </p:sp>
      <p:sp>
        <p:nvSpPr>
          <p:cNvPr id="20" name="页脚占位符 16"/>
          <p:cNvSpPr>
            <a:spLocks noGrp="1"/>
          </p:cNvSpPr>
          <p:nvPr>
            <p:ph type="ftr" sz="quarter" idx="16"/>
            <p:custDataLst>
              <p:tags r:id="rId17"/>
            </p:custDataLst>
          </p:nvPr>
        </p:nvSpPr>
        <p:spPr/>
        <p:txBody>
          <a:bodyPr/>
          <a:lstStyle>
            <a:lvl1pPr>
              <a:defRPr/>
            </a:lvl1pPr>
          </a:lstStyle>
          <a:p>
            <a:endParaRPr lang="zh-CN" altLang="en-US"/>
          </a:p>
        </p:txBody>
      </p:sp>
      <p:sp>
        <p:nvSpPr>
          <p:cNvPr id="21" name="灯片编号占位符 17"/>
          <p:cNvSpPr>
            <a:spLocks noGrp="1"/>
          </p:cNvSpPr>
          <p:nvPr>
            <p:ph type="sldNum" sz="quarter" idx="17"/>
            <p:custDataLst>
              <p:tags r:id="rId18"/>
            </p:custDataLst>
          </p:nvPr>
        </p:nvSpPr>
        <p:spPr/>
        <p:txBody>
          <a:bodyPr/>
          <a:lstStyle>
            <a:lvl1pPr>
              <a:defRPr/>
            </a:lvl1pPr>
          </a:lstStyle>
          <a:p>
            <a:fld id="{458A1F4D-BD6C-4AD0-833B-AFEF3211D9AF}" type="slidenum">
              <a:rPr lang="zh-CN" altLang="en-US"/>
            </a:fld>
            <a:endParaRPr lang="zh-CN" altLang="en-US" dirty="0"/>
          </a:p>
        </p:txBody>
      </p:sp>
      <p:pic>
        <p:nvPicPr>
          <p:cNvPr id="25" name="图片 24"/>
          <p:cNvPicPr>
            <a:picLocks noChangeAspect="1"/>
          </p:cNvPicPr>
          <p:nvPr>
            <p:custDataLst>
              <p:tags r:id="rId19"/>
            </p:custDataLst>
          </p:nvPr>
        </p:nvPicPr>
        <p:blipFill>
          <a:blip r:embed="rId20" cstate="email">
            <a:extLst>
              <a:ext uri="{BEBA8EAE-BF5A-486C-A8C5-ECC9F3942E4B}">
                <a14:imgProps xmlns:a14="http://schemas.microsoft.com/office/drawing/2010/main">
                  <a14:imgLayer r:embed="rId21">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502448" y="952508"/>
            <a:ext cx="8139178" cy="5388907"/>
          </a:xfrm>
        </p:spPr>
        <p:txBody>
          <a:bodyPr/>
          <a:lstStyle>
            <a:lvl1pPr>
              <a:defRPr/>
            </a:lvl1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fld id="{533AF71B-F04C-4371-B519-F65995945D26}" type="slidenum">
              <a:rPr lang="zh-CN" altLang="en-US"/>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等腰三角形 2"/>
          <p:cNvSpPr/>
          <p:nvPr>
            <p:custDataLst>
              <p:tags r:id="rId2"/>
            </p:custDataLst>
          </p:nvPr>
        </p:nvSpPr>
        <p:spPr>
          <a:xfrm flipH="1">
            <a:off x="8391525" y="440372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5"/>
          <p:cNvSpPr/>
          <p:nvPr>
            <p:custDataLst>
              <p:tags r:id="rId3"/>
            </p:custDataLst>
          </p:nvPr>
        </p:nvSpPr>
        <p:spPr>
          <a:xfrm rot="20853312" flipH="1">
            <a:off x="2803922"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12"/>
          <p:cNvSpPr/>
          <p:nvPr>
            <p:custDataLst>
              <p:tags r:id="rId4"/>
            </p:custDataLst>
          </p:nvPr>
        </p:nvSpPr>
        <p:spPr>
          <a:xfrm flipH="1">
            <a:off x="0"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5"/>
            </p:custDataLst>
          </p:nvPr>
        </p:nvSpPr>
        <p:spPr>
          <a:xfrm rot="10800000" flipH="1">
            <a:off x="0"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6"/>
            </p:custDataLst>
          </p:nvPr>
        </p:nvSpPr>
        <p:spPr>
          <a:xfrm rot="10800000" flipH="1">
            <a:off x="2721059" y="647700"/>
            <a:ext cx="1127522"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7"/>
          <p:cNvSpPr/>
          <p:nvPr>
            <p:custDataLst>
              <p:tags r:id="rId7"/>
            </p:custDataLst>
          </p:nvPr>
        </p:nvSpPr>
        <p:spPr>
          <a:xfrm rot="10800000" flipH="1">
            <a:off x="2445977" y="0"/>
            <a:ext cx="1127522"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46"/>
          <p:cNvSpPr/>
          <p:nvPr>
            <p:custDataLst>
              <p:tags r:id="rId8"/>
            </p:custDataLst>
          </p:nvPr>
        </p:nvSpPr>
        <p:spPr>
          <a:xfrm rot="20853312" flipH="1">
            <a:off x="3661172"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9"/>
            </p:custDataLst>
          </p:nvPr>
        </p:nvSpPr>
        <p:spPr>
          <a:xfrm rot="10800000" flipH="1">
            <a:off x="721519"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2" name="标题 1"/>
          <p:cNvSpPr>
            <a:spLocks noGrp="1"/>
          </p:cNvSpPr>
          <p:nvPr>
            <p:ph type="title" hasCustomPrompt="1"/>
            <p:custDataLst>
              <p:tags r:id="rId10"/>
            </p:custDataLst>
          </p:nvPr>
        </p:nvSpPr>
        <p:spPr>
          <a:xfrm>
            <a:off x="4243140" y="2420938"/>
            <a:ext cx="4212089" cy="2016125"/>
          </a:xfrm>
        </p:spPr>
        <p:txBody>
          <a:bodyPr anchor="ctr">
            <a:normAutofit/>
          </a:bodyPr>
          <a:lstStyle>
            <a:lvl1pPr algn="ctr">
              <a:defRPr sz="6000" spc="600"/>
            </a:lvl1pPr>
          </a:lstStyle>
          <a:p>
            <a:r>
              <a:rPr lang="zh-CN" altLang="en-US" noProof="1"/>
              <a:t>编辑标题</a:t>
            </a:r>
            <a:endParaRPr lang="zh-CN" altLang="en-US" noProof="1"/>
          </a:p>
        </p:txBody>
      </p:sp>
      <p:sp>
        <p:nvSpPr>
          <p:cNvPr id="12" name="日期占位符 2"/>
          <p:cNvSpPr>
            <a:spLocks noGrp="1"/>
          </p:cNvSpPr>
          <p:nvPr>
            <p:ph type="dt" sz="half" idx="10"/>
            <p:custDataLst>
              <p:tags r:id="rId11"/>
            </p:custDataLst>
          </p:nvPr>
        </p:nvSpPr>
        <p:spPr/>
        <p:txBody>
          <a:bodyPr/>
          <a:lstStyle>
            <a:lvl1pPr>
              <a:defRPr/>
            </a:lvl1pPr>
          </a:lstStyle>
          <a:p>
            <a:fld id="{760FBDFE-C587-4B4C-A407-44438C67B59E}" type="datetimeFigureOut">
              <a:rPr lang="zh-CN" altLang="en-US"/>
            </a:fld>
            <a:endParaRPr lang="zh-CN" altLang="en-US"/>
          </a:p>
        </p:txBody>
      </p:sp>
      <p:sp>
        <p:nvSpPr>
          <p:cNvPr id="13" name="页脚占位符 3"/>
          <p:cNvSpPr>
            <a:spLocks noGrp="1"/>
          </p:cNvSpPr>
          <p:nvPr>
            <p:ph type="ftr" sz="quarter" idx="11"/>
            <p:custDataLst>
              <p:tags r:id="rId12"/>
            </p:custDataLst>
          </p:nvPr>
        </p:nvSpPr>
        <p:spPr/>
        <p:txBody>
          <a:bodyPr/>
          <a:lstStyle>
            <a:lvl1pPr>
              <a:defRPr/>
            </a:lvl1pPr>
          </a:lstStyle>
          <a:p>
            <a:endParaRPr lang="zh-CN" altLang="en-US"/>
          </a:p>
        </p:txBody>
      </p:sp>
      <p:sp>
        <p:nvSpPr>
          <p:cNvPr id="14" name="灯片编号占位符 4"/>
          <p:cNvSpPr>
            <a:spLocks noGrp="1"/>
          </p:cNvSpPr>
          <p:nvPr>
            <p:ph type="sldNum" sz="quarter" idx="12"/>
            <p:custDataLst>
              <p:tags r:id="rId13"/>
            </p:custDataLst>
          </p:nvPr>
        </p:nvSpPr>
        <p:spPr/>
        <p:txBody>
          <a:bodyPr/>
          <a:lstStyle>
            <a:lvl1pPr>
              <a:defRPr/>
            </a:lvl1pPr>
          </a:lstStyle>
          <a:p>
            <a:fld id="{26F48EE0-4ABF-491F-B0BA-FE21D3D573F9}" type="slidenum">
              <a:rPr lang="zh-CN" altLang="en-US"/>
            </a:fld>
            <a:endParaRPr lang="zh-CN" altLang="en-US"/>
          </a:p>
        </p:txBody>
      </p:sp>
      <p:pic>
        <p:nvPicPr>
          <p:cNvPr id="16" name="图片 15"/>
          <p:cNvPicPr>
            <a:picLocks noChangeAspect="1"/>
          </p:cNvPicPr>
          <p:nvPr>
            <p:custDataLst>
              <p:tags r:id="rId14"/>
            </p:custDataLst>
          </p:nvPr>
        </p:nvPicPr>
        <p:blipFill>
          <a:blip r:embed="rId15" cstate="email">
            <a:extLst>
              <a:ext uri="{BEBA8EAE-BF5A-486C-A8C5-ECC9F3942E4B}">
                <a14:imgProps xmlns:a14="http://schemas.microsoft.com/office/drawing/2010/main">
                  <a14:imgLayer r:embed="rId16">
                    <a14:imgEffect>
                      <a14:colorTemperature colorTemp="4700"/>
                    </a14:imgEffect>
                  </a14:imgLayer>
                </a14:imgProps>
              </a:ext>
            </a:extLst>
          </a:blip>
          <a:srcRect/>
          <a:stretch>
            <a:fillRect/>
          </a:stretch>
        </p:blipFill>
        <p:spPr>
          <a:xfrm rot="10800000" flipV="1">
            <a:off x="291439"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任意多边形: 形状 7"/>
          <p:cNvSpPr/>
          <p:nvPr>
            <p:custDataLst>
              <p:tags r:id="rId6"/>
            </p:custDataLst>
          </p:nvPr>
        </p:nvSpPr>
        <p:spPr>
          <a:xfrm>
            <a:off x="8230791" y="0"/>
            <a:ext cx="913209" cy="2540000"/>
          </a:xfrm>
          <a:custGeom>
            <a:avLst/>
            <a:gdLst>
              <a:gd name="connsiteX0" fmla="*/ 0 w 1218152"/>
              <a:gd name="connsiteY0" fmla="*/ 0 h 2539914"/>
              <a:gd name="connsiteX1" fmla="*/ 1218152 w 1218152"/>
              <a:gd name="connsiteY1" fmla="*/ 0 h 2539914"/>
              <a:gd name="connsiteX2" fmla="*/ 1218152 w 1218152"/>
              <a:gd name="connsiteY2" fmla="*/ 2539914 h 2539914"/>
            </a:gdLst>
            <a:ahLst/>
            <a:cxnLst>
              <a:cxn ang="0">
                <a:pos x="connsiteX0" y="connsiteY0"/>
              </a:cxn>
              <a:cxn ang="0">
                <a:pos x="connsiteX1" y="connsiteY1"/>
              </a:cxn>
              <a:cxn ang="0">
                <a:pos x="connsiteX2" y="connsiteY2"/>
              </a:cxn>
            </a:cxnLst>
            <a:rect l="l" t="t" r="r" b="b"/>
            <a:pathLst>
              <a:path w="1218152" h="2539914">
                <a:moveTo>
                  <a:pt x="0" y="0"/>
                </a:moveTo>
                <a:lnTo>
                  <a:pt x="1218152" y="0"/>
                </a:lnTo>
                <a:lnTo>
                  <a:pt x="1218152" y="25399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形状 8"/>
          <p:cNvSpPr/>
          <p:nvPr>
            <p:custDataLst>
              <p:tags r:id="rId7"/>
            </p:custDataLst>
          </p:nvPr>
        </p:nvSpPr>
        <p:spPr>
          <a:xfrm rot="10800000">
            <a:off x="8759429" y="0"/>
            <a:ext cx="384572" cy="1141413"/>
          </a:xfrm>
          <a:custGeom>
            <a:avLst/>
            <a:gdLst>
              <a:gd name="connsiteX0" fmla="*/ 512148 w 512148"/>
              <a:gd name="connsiteY0" fmla="*/ 1140923 h 1140923"/>
              <a:gd name="connsiteX1" fmla="*/ 0 w 512148"/>
              <a:gd name="connsiteY1" fmla="*/ 1140923 h 1140923"/>
              <a:gd name="connsiteX2" fmla="*/ 0 w 512148"/>
              <a:gd name="connsiteY2" fmla="*/ 0 h 1140923"/>
            </a:gdLst>
            <a:ahLst/>
            <a:cxnLst>
              <a:cxn ang="0">
                <a:pos x="connsiteX0" y="connsiteY0"/>
              </a:cxn>
              <a:cxn ang="0">
                <a:pos x="connsiteX1" y="connsiteY1"/>
              </a:cxn>
              <a:cxn ang="0">
                <a:pos x="connsiteX2" y="connsiteY2"/>
              </a:cxn>
            </a:cxnLst>
            <a:rect l="l" t="t" r="r" b="b"/>
            <a:pathLst>
              <a:path w="512148" h="1140923">
                <a:moveTo>
                  <a:pt x="512148" y="1140923"/>
                </a:moveTo>
                <a:lnTo>
                  <a:pt x="0" y="114092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8"/>
            </p:custDataLst>
          </p:nvPr>
        </p:nvSpPr>
        <p:spPr>
          <a:xfrm rot="10800000">
            <a:off x="8540354" y="863600"/>
            <a:ext cx="507206" cy="674688"/>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1" name="等腰三角形 6"/>
          <p:cNvSpPr/>
          <p:nvPr>
            <p:custDataLst>
              <p:tags r:id="rId9"/>
            </p:custDataLst>
          </p:nvPr>
        </p:nvSpPr>
        <p:spPr>
          <a:xfrm>
            <a:off x="0" y="5688013"/>
            <a:ext cx="360760" cy="1179512"/>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10"/>
            </p:custDataLst>
          </p:nvPr>
        </p:nvSpPr>
        <p:spPr>
          <a:xfrm>
            <a:off x="294085" y="5200650"/>
            <a:ext cx="507206" cy="16573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solidFill>
                <a:schemeClr val="tx1">
                  <a:lumMod val="85000"/>
                  <a:lumOff val="15000"/>
                </a:schemeClr>
              </a:solidFill>
            </a:endParaRPr>
          </a:p>
        </p:txBody>
      </p:sp>
      <p:sp>
        <p:nvSpPr>
          <p:cNvPr id="2" name="标题 1"/>
          <p:cNvSpPr>
            <a:spLocks noGrp="1"/>
          </p:cNvSpPr>
          <p:nvPr>
            <p:ph type="title"/>
            <p:custDataLst>
              <p:tags r:id="rId11"/>
            </p:custDataLst>
          </p:nvPr>
        </p:nvSpPr>
        <p:spPr>
          <a:xfrm>
            <a:off x="467916" y="406800"/>
            <a:ext cx="8208169" cy="863601"/>
          </a:xfrm>
        </p:spPr>
        <p:txBody>
          <a:bodyPr>
            <a:normAutofit/>
          </a:bodyPr>
          <a:lstStyle>
            <a:lvl1pPr>
              <a:defRPr sz="2100"/>
            </a:lvl1pPr>
          </a:lstStyle>
          <a:p>
            <a:r>
              <a:rPr lang="zh-CN" altLang="en-US" noProof="1"/>
              <a:t>单击此处编辑母版标题样式</a:t>
            </a:r>
            <a:endParaRPr lang="zh-CN" altLang="en-US" noProof="1"/>
          </a:p>
        </p:txBody>
      </p:sp>
      <p:sp>
        <p:nvSpPr>
          <p:cNvPr id="3" name="内容占位符 2"/>
          <p:cNvSpPr>
            <a:spLocks noGrp="1"/>
          </p:cNvSpPr>
          <p:nvPr>
            <p:ph idx="1"/>
            <p:custDataLst>
              <p:tags r:id="rId12"/>
            </p:custDataLst>
          </p:nvPr>
        </p:nvSpPr>
        <p:spPr>
          <a:xfrm>
            <a:off x="467916" y="1412875"/>
            <a:ext cx="8208168" cy="4895850"/>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3" name="日期占位符 3"/>
          <p:cNvSpPr>
            <a:spLocks noGrp="1"/>
          </p:cNvSpPr>
          <p:nvPr>
            <p:ph type="dt" sz="half" idx="10"/>
            <p:custDataLst>
              <p:tags r:id="rId13"/>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5" name="灯片编号占位符 5"/>
          <p:cNvSpPr>
            <a:spLocks noGrp="1"/>
          </p:cNvSpPr>
          <p:nvPr>
            <p:ph type="sldNum" sz="quarter" idx="12"/>
            <p:custDataLst>
              <p:tags r:id="rId15"/>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7351A0C-5C76-430C-A8D0-24B99CB99160}"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任意多边形 12"/>
          <p:cNvSpPr/>
          <p:nvPr>
            <p:custDataLst>
              <p:tags r:id="rId2"/>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等腰三角形 4"/>
          <p:cNvSpPr/>
          <p:nvPr>
            <p:custDataLst>
              <p:tags r:id="rId3"/>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4"/>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5"/>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24"/>
          <p:cNvSpPr/>
          <p:nvPr>
            <p:custDataLst>
              <p:tags r:id="rId6"/>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10" name="组合 14"/>
          <p:cNvGrpSpPr/>
          <p:nvPr>
            <p:custDataLst>
              <p:tags r:id="rId7"/>
            </p:custDataLst>
          </p:nvPr>
        </p:nvGrpSpPr>
        <p:grpSpPr bwMode="auto">
          <a:xfrm flipH="1">
            <a:off x="-234553" y="88900"/>
            <a:ext cx="2218135" cy="3230563"/>
            <a:chOff x="-313138" y="88946"/>
            <a:chExt cx="2958463" cy="3230885"/>
          </a:xfrm>
        </p:grpSpPr>
        <p:sp>
          <p:nvSpPr>
            <p:cNvPr id="11" name="任意多边形 45"/>
            <p:cNvSpPr/>
            <p:nvPr>
              <p:custDataLst>
                <p:tags r:id="rId8"/>
              </p:custDataLst>
            </p:nvPr>
          </p:nvSpPr>
          <p:spPr>
            <a:xfrm rot="746688">
              <a:off x="-313138" y="247712"/>
              <a:ext cx="2958463" cy="3072119"/>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任意多边形 46"/>
            <p:cNvSpPr/>
            <p:nvPr>
              <p:custDataLst>
                <p:tags r:id="rId9"/>
              </p:custDataLst>
            </p:nvPr>
          </p:nvSpPr>
          <p:spPr>
            <a:xfrm rot="746688">
              <a:off x="196613" y="88946"/>
              <a:ext cx="1305344" cy="1371737"/>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sp>
        <p:nvSpPr>
          <p:cNvPr id="2" name="标题 1"/>
          <p:cNvSpPr>
            <a:spLocks noGrp="1"/>
          </p:cNvSpPr>
          <p:nvPr>
            <p:ph type="title" hasCustomPrompt="1"/>
            <p:custDataLst>
              <p:tags r:id="rId10"/>
            </p:custDataLst>
          </p:nvPr>
        </p:nvSpPr>
        <p:spPr>
          <a:xfrm>
            <a:off x="1413212" y="3414578"/>
            <a:ext cx="3762851" cy="863174"/>
          </a:xfrm>
        </p:spPr>
        <p:txBody>
          <a:bodyPr anchor="b">
            <a:normAutofit/>
          </a:bodyPr>
          <a:lstStyle>
            <a:lvl1pPr>
              <a:defRPr sz="2700"/>
            </a:lvl1pPr>
          </a:lstStyle>
          <a:p>
            <a:r>
              <a:rPr lang="zh-CN" altLang="en-US" noProof="1"/>
              <a:t>单击此处编辑标题</a:t>
            </a:r>
            <a:endParaRPr lang="zh-CN" altLang="en-US" noProof="1"/>
          </a:p>
        </p:txBody>
      </p:sp>
      <p:sp>
        <p:nvSpPr>
          <p:cNvPr id="3" name="文本占位符 2"/>
          <p:cNvSpPr>
            <a:spLocks noGrp="1"/>
          </p:cNvSpPr>
          <p:nvPr>
            <p:ph type="body" idx="1"/>
            <p:custDataLst>
              <p:tags r:id="rId11"/>
            </p:custDataLst>
          </p:nvPr>
        </p:nvSpPr>
        <p:spPr>
          <a:xfrm>
            <a:off x="1413211" y="4332272"/>
            <a:ext cx="3762851" cy="1112226"/>
          </a:xfrm>
        </p:spPr>
        <p:txBody>
          <a:bodyPr>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13" name="日期占位符 3"/>
          <p:cNvSpPr>
            <a:spLocks noGrp="1"/>
          </p:cNvSpPr>
          <p:nvPr>
            <p:ph type="dt" sz="half" idx="10"/>
            <p:custDataLst>
              <p:tags r:id="rId12"/>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3"/>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5" name="灯片编号占位符 5"/>
          <p:cNvSpPr>
            <a:spLocks noGrp="1"/>
          </p:cNvSpPr>
          <p:nvPr>
            <p:ph type="sldNum" sz="quarter" idx="12"/>
            <p:custDataLst>
              <p:tags r:id="rId14"/>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3DF14F2-081B-4126-ADB0-609565F3CD75}"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pic>
        <p:nvPicPr>
          <p:cNvPr id="17" name="图片 16"/>
          <p:cNvPicPr>
            <a:picLocks noChangeAspect="1"/>
          </p:cNvPicPr>
          <p:nvPr>
            <p:custDataLst>
              <p:tags r:id="rId15"/>
            </p:custDataLst>
          </p:nvPr>
        </p:nvPicPr>
        <p:blipFill>
          <a:blip r:embed="rId16" cstate="email">
            <a:extLst>
              <a:ext uri="{BEBA8EAE-BF5A-486C-A8C5-ECC9F3942E4B}">
                <a14:imgProps xmlns:a14="http://schemas.microsoft.com/office/drawing/2010/main">
                  <a14:imgLayer r:embed="rId17">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200">
                <a:latin typeface="微软雅黑" panose="020B0503020204020204" charset="-122"/>
                <a:ea typeface="微软雅黑" panose="020B0503020204020204" charset="-122"/>
              </a:defRPr>
            </a:lvl1pPr>
            <a:lvl2pPr>
              <a:defRPr sz="1200">
                <a:latin typeface="微软雅黑" panose="020B0503020204020204" charset="-122"/>
                <a:ea typeface="微软雅黑" panose="020B0503020204020204" charset="-122"/>
              </a:defRPr>
            </a:lvl2pPr>
            <a:lvl3pPr>
              <a:defRPr sz="1200">
                <a:latin typeface="微软雅黑" panose="020B0503020204020204" charset="-122"/>
                <a:ea typeface="微软雅黑" panose="020B0503020204020204" charset="-122"/>
              </a:defRPr>
            </a:lvl3pPr>
            <a:lvl4pPr>
              <a:defRPr sz="1200">
                <a:latin typeface="微软雅黑" panose="020B0503020204020204" charset="-122"/>
                <a:ea typeface="微软雅黑" panose="020B0503020204020204" charset="-122"/>
              </a:defRPr>
            </a:lvl4pPr>
            <a:lvl5pPr>
              <a:defRPr sz="1200">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7" name="灯片编号占位符 5"/>
          <p:cNvSpPr>
            <a:spLocks noGrp="1"/>
          </p:cNvSpPr>
          <p:nvPr>
            <p:ph type="sldNum" sz="quarter" idx="12"/>
            <p:custDataLst>
              <p:tags r:id="rId7"/>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E0E1D98-B193-46DB-BD73-9EC008BE3590}"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单击此处编辑文本</a:t>
            </a:r>
            <a:endParaRPr lang="zh-CN" altLang="en-US" noProof="1"/>
          </a:p>
        </p:txBody>
      </p:sp>
      <p:sp>
        <p:nvSpPr>
          <p:cNvPr id="4" name="内容占位符 3"/>
          <p:cNvSpPr>
            <a:spLocks noGrp="1"/>
          </p:cNvSpPr>
          <p:nvPr>
            <p:ph sz="half" idx="2"/>
            <p:custDataLst>
              <p:tags r:id="rId4"/>
            </p:custDataLst>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noProof="1">
                <a:sym typeface="+mn-ea"/>
              </a:rPr>
              <a:t>单击此处编辑文本</a:t>
            </a:r>
            <a:endParaRPr noProof="1">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9" name="灯片编号占位符 5"/>
          <p:cNvSpPr>
            <a:spLocks noGrp="1"/>
          </p:cNvSpPr>
          <p:nvPr>
            <p:ph type="sldNum" sz="quarter" idx="12"/>
            <p:custDataLst>
              <p:tags r:id="rId9"/>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AA9F39E-467E-4428-9D74-46A4E31E0884}"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5" name="灯片编号占位符 5"/>
          <p:cNvSpPr>
            <a:spLocks noGrp="1"/>
          </p:cNvSpPr>
          <p:nvPr>
            <p:ph type="sldNum" sz="quarter" idx="12"/>
            <p:custDataLst>
              <p:tags r:id="rId5"/>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D844686-2843-453F-A89C-593E6DC1AF4B}"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3"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日期占位符 1"/>
          <p:cNvSpPr>
            <a:spLocks noGrp="1"/>
          </p:cNvSpPr>
          <p:nvPr>
            <p:ph type="dt" sz="half" idx="10"/>
            <p:custDataLst>
              <p:tags r:id="rId6"/>
            </p:custDataLst>
          </p:nvPr>
        </p:nvSpPr>
        <p:spPr/>
        <p:txBody>
          <a:bodyPr/>
          <a:lstStyle>
            <a:lvl1pPr>
              <a:defRPr/>
            </a:lvl1pPr>
          </a:lstStyle>
          <a:p>
            <a:fld id="{760FBDFE-C587-4B4C-A407-44438C67B59E}" type="datetimeFigureOut">
              <a:rPr lang="zh-CN" altLang="en-US"/>
            </a:fld>
            <a:endParaRPr lang="zh-CN" altLang="en-US"/>
          </a:p>
        </p:txBody>
      </p:sp>
      <p:sp>
        <p:nvSpPr>
          <p:cNvPr id="7" name="页脚占位符 2"/>
          <p:cNvSpPr>
            <a:spLocks noGrp="1"/>
          </p:cNvSpPr>
          <p:nvPr>
            <p:ph type="ftr" sz="quarter" idx="11"/>
            <p:custDataLst>
              <p:tags r:id="rId7"/>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8" name="灯片编号占位符 3"/>
          <p:cNvSpPr>
            <a:spLocks noGrp="1"/>
          </p:cNvSpPr>
          <p:nvPr>
            <p:ph type="sldNum" sz="quarter" idx="12"/>
            <p:custDataLst>
              <p:tags r:id="rId8"/>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5ADFC85-E34D-45BE-B1BC-DFC3FB14A268}"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t>单击此处</a:t>
            </a:r>
            <a:r>
              <a:rPr lang="zh-CN" altLang="en-US" dirty="0">
                <a:sym typeface="+mn-ea"/>
              </a:rPr>
              <a:t>编辑母版文本样式</a:t>
            </a:r>
            <a:endParaRPr lang="zh-CN" altLang="en-US" dirty="0">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78A57EDF-701D-441D-97E4-3F263CC8DB93}" type="slidenum">
              <a:rPr lang="zh-CN" altLang="en-US"/>
            </a:fld>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6" name="灯片编号占位符 5"/>
          <p:cNvSpPr>
            <a:spLocks noGrp="1"/>
          </p:cNvSpPr>
          <p:nvPr>
            <p:ph type="sldNum" sz="quarter" idx="12"/>
            <p:custDataLst>
              <p:tags r:id="rId6"/>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EC06A9D-1151-4E59-A446-D4582FA54CE8}"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05.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502444"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502444"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59606" y="6350000"/>
            <a:ext cx="2025254" cy="315913"/>
          </a:xfrm>
          <a:prstGeom prst="rect">
            <a:avLst/>
          </a:prstGeom>
        </p:spPr>
        <p:txBody>
          <a:bodyPr vert="horz" lIns="91440" tIns="45720" rIns="91440" bIns="45720" rtlCol="0" anchor="ctr">
            <a:normAutofit/>
          </a:bodyPr>
          <a:lstStyle>
            <a:lvl1pPr algn="l">
              <a:defRPr sz="900" noProof="1" smtClean="0">
                <a:solidFill>
                  <a:schemeClr val="tx1">
                    <a:tint val="75000"/>
                  </a:schemeClr>
                </a:solidFill>
                <a:ea typeface="微软雅黑" panose="020B0503020204020204" charset="-122"/>
              </a:defRPr>
            </a:lvl1pPr>
          </a:lstStyle>
          <a:p>
            <a:fld id="{760FBDFE-C587-4B4C-A407-44438C67B59E}" type="datetimeFigureOut">
              <a:rPr lang="zh-CN" altLang="en-US"/>
            </a:fld>
            <a:endParaRPr lang="zh-CN" altLang="en-US">
              <a:ea typeface="微软雅黑" panose="020B0503020204020204" charset="-122"/>
            </a:endParaRPr>
          </a:p>
        </p:txBody>
      </p:sp>
      <p:sp>
        <p:nvSpPr>
          <p:cNvPr id="5" name="页脚占位符 4"/>
          <p:cNvSpPr>
            <a:spLocks noGrp="1"/>
          </p:cNvSpPr>
          <p:nvPr>
            <p:ph type="ftr" sz="quarter" idx="3"/>
            <p:custDataLst>
              <p:tags r:id="rId15"/>
            </p:custDataLst>
          </p:nvPr>
        </p:nvSpPr>
        <p:spPr>
          <a:xfrm>
            <a:off x="3087291" y="6350000"/>
            <a:ext cx="2969419" cy="315913"/>
          </a:xfrm>
          <a:prstGeom prst="rect">
            <a:avLst/>
          </a:prstGeom>
        </p:spPr>
        <p:txBody>
          <a:bodyPr vert="horz" lIns="91440" tIns="45720" rIns="91440" bIns="45720" rtlCol="0" anchor="ctr">
            <a:normAutofit/>
          </a:bodyPr>
          <a:lstStyle>
            <a:lvl1pPr algn="ctr">
              <a:defRPr sz="900" noProof="1" dirty="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6" name="灯片编号占位符 5"/>
          <p:cNvSpPr>
            <a:spLocks noGrp="1"/>
          </p:cNvSpPr>
          <p:nvPr>
            <p:ph type="sldNum" sz="quarter" idx="4"/>
            <p:custDataLst>
              <p:tags r:id="rId16"/>
            </p:custDataLst>
          </p:nvPr>
        </p:nvSpPr>
        <p:spPr>
          <a:xfrm>
            <a:off x="6457950" y="6350000"/>
            <a:ext cx="2025254" cy="315913"/>
          </a:xfrm>
          <a:prstGeom prst="rect">
            <a:avLst/>
          </a:prstGeom>
        </p:spPr>
        <p:txBody>
          <a:bodyPr vert="horz" lIns="91440" tIns="45720" rIns="91440" bIns="45720" rtlCol="0" anchor="ctr">
            <a:normAutofit/>
          </a:bodyPr>
          <a:lstStyle>
            <a:lvl1pPr algn="r">
              <a:defRPr sz="900" noProof="1" smtClean="0">
                <a:solidFill>
                  <a:schemeClr val="tx1">
                    <a:tint val="75000"/>
                  </a:schemeClr>
                </a:solidFill>
                <a:ea typeface="微软雅黑" panose="020B050302020402020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D600C2-3971-4AF0-9ECB-BA2BA44BAEA8}"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14340" name="Rectangle 2"/>
          <p:cNvSpPr>
            <a:spLocks noGrp="1"/>
          </p:cNvSpPr>
          <p:nvPr>
            <p:ph type="title"/>
          </p:nvPr>
        </p:nvSpPr>
        <p:spPr>
          <a:xfrm>
            <a:off x="1413211" y="2350318"/>
            <a:ext cx="3762851" cy="863174"/>
          </a:xfrm>
        </p:spPr>
        <p:txBody>
          <a:bodyPr vert="horz" wrap="square" lIns="91440" tIns="45720" rIns="91440" bIns="45720" anchor="b"/>
          <a:p>
            <a:pPr algn="ctr" eaLnBrk="1" hangingPunct="1"/>
            <a:r>
              <a:rPr lang="zh-CN" altLang="en-US" dirty="0">
                <a:ea typeface="宋体" panose="02010600030101010101" pitchFamily="2" charset="-122"/>
              </a:rPr>
              <a:t>第</a:t>
            </a:r>
            <a:r>
              <a:rPr lang="en-US" altLang="zh-CN" dirty="0">
                <a:ea typeface="宋体" panose="02010600030101010101" pitchFamily="2" charset="-122"/>
              </a:rPr>
              <a:t>34</a:t>
            </a:r>
            <a:r>
              <a:rPr lang="zh-CN" altLang="en-US" dirty="0">
                <a:ea typeface="宋体" panose="02010600030101010101" pitchFamily="2" charset="-122"/>
              </a:rPr>
              <a:t>章</a:t>
            </a:r>
            <a:endParaRPr lang="en-US" altLang="zh-CN" dirty="0">
              <a:ea typeface="宋体" panose="02010600030101010101" pitchFamily="2" charset="-122"/>
            </a:endParaRPr>
          </a:p>
        </p:txBody>
      </p:sp>
      <p:sp>
        <p:nvSpPr>
          <p:cNvPr id="14341" name="Rectangle 3"/>
          <p:cNvSpPr>
            <a:spLocks noGrp="1"/>
          </p:cNvSpPr>
          <p:nvPr>
            <p:ph type="body" idx="1"/>
          </p:nvPr>
        </p:nvSpPr>
        <p:spPr>
          <a:xfrm>
            <a:off x="1496396" y="3601387"/>
            <a:ext cx="3762851" cy="1112226"/>
          </a:xfrm>
        </p:spPr>
        <p:txBody>
          <a:bodyPr vert="horz" wrap="square" lIns="91440" tIns="45720" rIns="91440" bIns="45720" anchor="t"/>
          <a:p>
            <a:pPr eaLnBrk="1" hangingPunct="1"/>
            <a:r>
              <a:rPr lang="zh-CN" altLang="en-US" sz="4400" b="1" dirty="0">
                <a:solidFill>
                  <a:schemeClr val="folHlink"/>
                </a:solidFill>
                <a:ea typeface="宋体" panose="02010600030101010101" pitchFamily="2" charset="-122"/>
              </a:rPr>
              <a:t>项目进度安排</a:t>
            </a:r>
            <a:endParaRPr lang="zh-CN" altLang="en-US" sz="4400" b="1" dirty="0">
              <a:solidFill>
                <a:schemeClr val="folHlink"/>
              </a:solidFill>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0353" name="Group 1026"/>
          <p:cNvGrpSpPr/>
          <p:nvPr/>
        </p:nvGrpSpPr>
        <p:grpSpPr>
          <a:xfrm>
            <a:off x="990600" y="1295400"/>
            <a:ext cx="7543800" cy="4278313"/>
            <a:chOff x="0" y="240"/>
            <a:chExt cx="4896" cy="3332"/>
          </a:xfrm>
        </p:grpSpPr>
        <p:sp>
          <p:nvSpPr>
            <p:cNvPr id="100354" name="Oval 1027"/>
            <p:cNvSpPr/>
            <p:nvPr/>
          </p:nvSpPr>
          <p:spPr>
            <a:xfrm>
              <a:off x="528" y="816"/>
              <a:ext cx="288" cy="24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55" name="Oval 1028"/>
            <p:cNvSpPr/>
            <p:nvPr/>
          </p:nvSpPr>
          <p:spPr>
            <a:xfrm>
              <a:off x="2160" y="864"/>
              <a:ext cx="288" cy="24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56" name="Oval 1029"/>
            <p:cNvSpPr/>
            <p:nvPr/>
          </p:nvSpPr>
          <p:spPr>
            <a:xfrm>
              <a:off x="3792" y="864"/>
              <a:ext cx="288" cy="24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57" name="Oval 1030"/>
            <p:cNvSpPr/>
            <p:nvPr/>
          </p:nvSpPr>
          <p:spPr>
            <a:xfrm>
              <a:off x="2976" y="336"/>
              <a:ext cx="288" cy="24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58" name="Oval 1031"/>
            <p:cNvSpPr/>
            <p:nvPr/>
          </p:nvSpPr>
          <p:spPr>
            <a:xfrm>
              <a:off x="1536" y="1296"/>
              <a:ext cx="288" cy="24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100359" name="Oval 1032"/>
            <p:cNvSpPr/>
            <p:nvPr/>
          </p:nvSpPr>
          <p:spPr>
            <a:xfrm>
              <a:off x="1536" y="288"/>
              <a:ext cx="288" cy="24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100360" name="Oval 1033"/>
            <p:cNvSpPr/>
            <p:nvPr/>
          </p:nvSpPr>
          <p:spPr>
            <a:xfrm>
              <a:off x="2976" y="1296"/>
              <a:ext cx="288" cy="24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61" name="Line 1034"/>
            <p:cNvSpPr/>
            <p:nvPr/>
          </p:nvSpPr>
          <p:spPr>
            <a:xfrm flipV="1">
              <a:off x="720" y="480"/>
              <a:ext cx="816" cy="384"/>
            </a:xfrm>
            <a:prstGeom prst="line">
              <a:avLst/>
            </a:prstGeom>
            <a:ln w="9525" cap="flat" cmpd="sng">
              <a:solidFill>
                <a:schemeClr val="tx1"/>
              </a:solidFill>
              <a:prstDash val="solid"/>
              <a:round/>
              <a:headEnd type="none" w="med" len="med"/>
              <a:tailEnd type="none" w="med" len="med"/>
            </a:ln>
          </p:spPr>
        </p:sp>
        <p:sp>
          <p:nvSpPr>
            <p:cNvPr id="100362" name="Line 1035"/>
            <p:cNvSpPr/>
            <p:nvPr/>
          </p:nvSpPr>
          <p:spPr>
            <a:xfrm flipV="1">
              <a:off x="1872" y="432"/>
              <a:ext cx="1104" cy="0"/>
            </a:xfrm>
            <a:prstGeom prst="line">
              <a:avLst/>
            </a:prstGeom>
            <a:ln w="9525" cap="flat" cmpd="sng">
              <a:solidFill>
                <a:schemeClr val="tx1"/>
              </a:solidFill>
              <a:prstDash val="solid"/>
              <a:round/>
              <a:headEnd type="none" w="med" len="med"/>
              <a:tailEnd type="none" w="med" len="med"/>
            </a:ln>
          </p:spPr>
        </p:sp>
        <p:sp>
          <p:nvSpPr>
            <p:cNvPr id="100363" name="Line 1036"/>
            <p:cNvSpPr/>
            <p:nvPr/>
          </p:nvSpPr>
          <p:spPr>
            <a:xfrm flipV="1">
              <a:off x="2400" y="528"/>
              <a:ext cx="624" cy="384"/>
            </a:xfrm>
            <a:prstGeom prst="line">
              <a:avLst/>
            </a:prstGeom>
            <a:ln w="9525" cap="flat" cmpd="sng">
              <a:solidFill>
                <a:schemeClr val="tx1"/>
              </a:solidFill>
              <a:prstDash val="solid"/>
              <a:round/>
              <a:headEnd type="none" w="med" len="med"/>
              <a:tailEnd type="none" w="med" len="med"/>
            </a:ln>
          </p:spPr>
        </p:sp>
        <p:sp>
          <p:nvSpPr>
            <p:cNvPr id="100364" name="Line 1037"/>
            <p:cNvSpPr/>
            <p:nvPr/>
          </p:nvSpPr>
          <p:spPr>
            <a:xfrm flipV="1">
              <a:off x="1776" y="1056"/>
              <a:ext cx="432" cy="288"/>
            </a:xfrm>
            <a:prstGeom prst="line">
              <a:avLst/>
            </a:prstGeom>
            <a:ln w="9525" cap="flat" cmpd="sng">
              <a:solidFill>
                <a:schemeClr val="tx1"/>
              </a:solidFill>
              <a:prstDash val="solid"/>
              <a:round/>
              <a:headEnd type="none" w="med" len="med"/>
              <a:tailEnd type="none" w="med" len="med"/>
            </a:ln>
          </p:spPr>
        </p:sp>
        <p:sp>
          <p:nvSpPr>
            <p:cNvPr id="100365" name="Line 1038"/>
            <p:cNvSpPr/>
            <p:nvPr/>
          </p:nvSpPr>
          <p:spPr>
            <a:xfrm>
              <a:off x="816" y="960"/>
              <a:ext cx="1344" cy="0"/>
            </a:xfrm>
            <a:prstGeom prst="line">
              <a:avLst/>
            </a:prstGeom>
            <a:ln w="9525" cap="flat" cmpd="sng">
              <a:solidFill>
                <a:schemeClr val="tx1"/>
              </a:solidFill>
              <a:prstDash val="solid"/>
              <a:round/>
              <a:headEnd type="none" w="med" len="med"/>
              <a:tailEnd type="none" w="med" len="med"/>
            </a:ln>
          </p:spPr>
        </p:sp>
        <p:sp>
          <p:nvSpPr>
            <p:cNvPr id="100366" name="Line 1039"/>
            <p:cNvSpPr/>
            <p:nvPr/>
          </p:nvSpPr>
          <p:spPr>
            <a:xfrm>
              <a:off x="2448" y="960"/>
              <a:ext cx="1344" cy="0"/>
            </a:xfrm>
            <a:prstGeom prst="line">
              <a:avLst/>
            </a:prstGeom>
            <a:ln w="9525" cap="flat" cmpd="sng">
              <a:solidFill>
                <a:schemeClr val="tx1"/>
              </a:solidFill>
              <a:prstDash val="solid"/>
              <a:round/>
              <a:headEnd type="none" w="med" len="med"/>
              <a:tailEnd type="none" w="med" len="med"/>
            </a:ln>
          </p:spPr>
        </p:sp>
        <p:sp>
          <p:nvSpPr>
            <p:cNvPr id="100367" name="Line 1040"/>
            <p:cNvSpPr/>
            <p:nvPr/>
          </p:nvSpPr>
          <p:spPr>
            <a:xfrm>
              <a:off x="3264" y="528"/>
              <a:ext cx="576" cy="384"/>
            </a:xfrm>
            <a:prstGeom prst="line">
              <a:avLst/>
            </a:prstGeom>
            <a:ln w="9525" cap="flat" cmpd="sng">
              <a:solidFill>
                <a:schemeClr val="tx1"/>
              </a:solidFill>
              <a:prstDash val="solid"/>
              <a:round/>
              <a:headEnd type="none" w="med" len="med"/>
              <a:tailEnd type="none" w="med" len="med"/>
            </a:ln>
          </p:spPr>
        </p:sp>
        <p:sp>
          <p:nvSpPr>
            <p:cNvPr id="100368" name="Line 1041"/>
            <p:cNvSpPr/>
            <p:nvPr/>
          </p:nvSpPr>
          <p:spPr>
            <a:xfrm>
              <a:off x="768" y="1008"/>
              <a:ext cx="768" cy="384"/>
            </a:xfrm>
            <a:prstGeom prst="line">
              <a:avLst/>
            </a:prstGeom>
            <a:ln w="9525" cap="flat" cmpd="sng">
              <a:solidFill>
                <a:schemeClr val="tx1"/>
              </a:solidFill>
              <a:prstDash val="solid"/>
              <a:round/>
              <a:headEnd type="none" w="med" len="med"/>
              <a:tailEnd type="none" w="med" len="med"/>
            </a:ln>
          </p:spPr>
        </p:sp>
        <p:sp>
          <p:nvSpPr>
            <p:cNvPr id="100369" name="Line 1042"/>
            <p:cNvSpPr/>
            <p:nvPr/>
          </p:nvSpPr>
          <p:spPr>
            <a:xfrm>
              <a:off x="1824" y="1440"/>
              <a:ext cx="1152" cy="0"/>
            </a:xfrm>
            <a:prstGeom prst="line">
              <a:avLst/>
            </a:prstGeom>
            <a:ln w="9525" cap="flat" cmpd="sng">
              <a:solidFill>
                <a:schemeClr val="tx1"/>
              </a:solidFill>
              <a:prstDash val="solid"/>
              <a:round/>
              <a:headEnd type="none" w="med" len="med"/>
              <a:tailEnd type="none" w="med" len="med"/>
            </a:ln>
          </p:spPr>
        </p:sp>
        <p:sp>
          <p:nvSpPr>
            <p:cNvPr id="100370" name="Line 1043"/>
            <p:cNvSpPr/>
            <p:nvPr/>
          </p:nvSpPr>
          <p:spPr>
            <a:xfrm flipV="1">
              <a:off x="3264" y="1056"/>
              <a:ext cx="576" cy="384"/>
            </a:xfrm>
            <a:prstGeom prst="line">
              <a:avLst/>
            </a:prstGeom>
            <a:ln w="9525" cap="flat" cmpd="sng">
              <a:solidFill>
                <a:schemeClr val="tx1"/>
              </a:solidFill>
              <a:prstDash val="solid"/>
              <a:round/>
              <a:headEnd type="none" w="med" len="med"/>
              <a:tailEnd type="none" w="med" len="med"/>
            </a:ln>
          </p:spPr>
        </p:sp>
        <p:sp>
          <p:nvSpPr>
            <p:cNvPr id="100371" name="Line 1044"/>
            <p:cNvSpPr/>
            <p:nvPr/>
          </p:nvSpPr>
          <p:spPr>
            <a:xfrm>
              <a:off x="1776" y="480"/>
              <a:ext cx="432" cy="432"/>
            </a:xfrm>
            <a:prstGeom prst="line">
              <a:avLst/>
            </a:prstGeom>
            <a:ln w="9525" cap="flat" cmpd="sng">
              <a:solidFill>
                <a:schemeClr val="tx1"/>
              </a:solidFill>
              <a:prstDash val="solid"/>
              <a:round/>
              <a:headEnd type="none" w="med" len="med"/>
              <a:tailEnd type="none" w="med" len="med"/>
            </a:ln>
          </p:spPr>
        </p:sp>
        <p:sp>
          <p:nvSpPr>
            <p:cNvPr id="100372" name="Line 1045"/>
            <p:cNvSpPr/>
            <p:nvPr/>
          </p:nvSpPr>
          <p:spPr>
            <a:xfrm>
              <a:off x="2448" y="1056"/>
              <a:ext cx="528" cy="336"/>
            </a:xfrm>
            <a:prstGeom prst="line">
              <a:avLst/>
            </a:prstGeom>
            <a:ln w="9525" cap="flat" cmpd="sng">
              <a:solidFill>
                <a:schemeClr val="tx1"/>
              </a:solidFill>
              <a:prstDash val="solid"/>
              <a:round/>
              <a:headEnd type="none" w="med" len="med"/>
              <a:tailEnd type="none" w="med" len="med"/>
            </a:ln>
          </p:spPr>
        </p:sp>
        <p:sp>
          <p:nvSpPr>
            <p:cNvPr id="100373" name="Text Box 1046"/>
            <p:cNvSpPr txBox="1"/>
            <p:nvPr/>
          </p:nvSpPr>
          <p:spPr>
            <a:xfrm>
              <a:off x="1008" y="383"/>
              <a:ext cx="192" cy="286"/>
            </a:xfrm>
            <a:prstGeom prst="rect">
              <a:avLst/>
            </a:prstGeom>
            <a:noFill/>
            <a:ln w="9525">
              <a:noFill/>
            </a:ln>
          </p:spPr>
          <p:txBody>
            <a:bodyPr anchor="t">
              <a:spAutoFit/>
            </a:bodyPr>
            <a:p>
              <a:pPr algn="ctr">
                <a:spcBef>
                  <a:spcPct val="50000"/>
                </a:spcBef>
                <a:buSzTx/>
              </a:pP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100374" name="Text Box 1047"/>
            <p:cNvSpPr txBox="1"/>
            <p:nvPr/>
          </p:nvSpPr>
          <p:spPr>
            <a:xfrm>
              <a:off x="960" y="1199"/>
              <a:ext cx="240" cy="286"/>
            </a:xfrm>
            <a:prstGeom prst="rect">
              <a:avLst/>
            </a:prstGeom>
            <a:noFill/>
            <a:ln w="9525">
              <a:noFill/>
            </a:ln>
          </p:spPr>
          <p:txBody>
            <a:bodyPr anchor="t">
              <a:spAutoFit/>
            </a:bodyPr>
            <a:p>
              <a:pPr algn="ctr">
                <a:spcBef>
                  <a:spcPct val="50000"/>
                </a:spcBef>
                <a:buSzTx/>
              </a:pPr>
              <a:r>
                <a:rPr lang="en-US" altLang="zh-CN" sz="1800" b="1" dirty="0">
                  <a:latin typeface="Times New Roman" panose="02020603050405020304" pitchFamily="18" charset="0"/>
                </a:rPr>
                <a:t>P</a:t>
              </a:r>
              <a:endParaRPr lang="en-US" altLang="zh-CN" sz="1800" b="1" dirty="0">
                <a:latin typeface="Times New Roman" panose="02020603050405020304" pitchFamily="18" charset="0"/>
              </a:endParaRPr>
            </a:p>
          </p:txBody>
        </p:sp>
        <p:sp>
          <p:nvSpPr>
            <p:cNvPr id="100375" name="Rectangle 1048"/>
            <p:cNvSpPr/>
            <p:nvPr/>
          </p:nvSpPr>
          <p:spPr>
            <a:xfrm>
              <a:off x="432" y="240"/>
              <a:ext cx="3888" cy="1440"/>
            </a:xfrm>
            <a:prstGeom prst="rect">
              <a:avLst/>
            </a:prstGeom>
            <a:noFill/>
            <a:ln w="9525" cap="flat" cmpd="sng">
              <a:solidFill>
                <a:schemeClr val="tx1"/>
              </a:solidFill>
              <a:prstDash val="solid"/>
              <a:miter/>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76" name="Rectangle 1049"/>
            <p:cNvSpPr/>
            <p:nvPr/>
          </p:nvSpPr>
          <p:spPr>
            <a:xfrm>
              <a:off x="288" y="2016"/>
              <a:ext cx="2016" cy="1152"/>
            </a:xfrm>
            <a:prstGeom prst="rect">
              <a:avLst/>
            </a:prstGeom>
            <a:noFill/>
            <a:ln w="9525" cap="flat" cmpd="sng">
              <a:solidFill>
                <a:schemeClr val="tx1"/>
              </a:solidFill>
              <a:prstDash val="solid"/>
              <a:miter/>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77" name="Rectangle 1050"/>
            <p:cNvSpPr/>
            <p:nvPr/>
          </p:nvSpPr>
          <p:spPr>
            <a:xfrm>
              <a:off x="2880" y="2016"/>
              <a:ext cx="2016" cy="1152"/>
            </a:xfrm>
            <a:prstGeom prst="rect">
              <a:avLst/>
            </a:prstGeom>
            <a:noFill/>
            <a:ln w="9525" cap="flat" cmpd="sng">
              <a:solidFill>
                <a:schemeClr val="tx1"/>
              </a:solidFill>
              <a:prstDash val="solid"/>
              <a:miter/>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78" name="Oval 1051"/>
            <p:cNvSpPr/>
            <p:nvPr/>
          </p:nvSpPr>
          <p:spPr>
            <a:xfrm>
              <a:off x="336" y="2496"/>
              <a:ext cx="288"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79" name="Oval 1052"/>
            <p:cNvSpPr/>
            <p:nvPr/>
          </p:nvSpPr>
          <p:spPr>
            <a:xfrm>
              <a:off x="3072" y="2544"/>
              <a:ext cx="288"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80" name="Oval 1053"/>
            <p:cNvSpPr/>
            <p:nvPr/>
          </p:nvSpPr>
          <p:spPr>
            <a:xfrm>
              <a:off x="768" y="2880"/>
              <a:ext cx="288"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81" name="Oval 1054"/>
            <p:cNvSpPr/>
            <p:nvPr/>
          </p:nvSpPr>
          <p:spPr>
            <a:xfrm>
              <a:off x="768" y="2496"/>
              <a:ext cx="288"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82" name="Oval 1055"/>
            <p:cNvSpPr/>
            <p:nvPr/>
          </p:nvSpPr>
          <p:spPr>
            <a:xfrm>
              <a:off x="1536" y="2880"/>
              <a:ext cx="288"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83" name="Oval 1056"/>
            <p:cNvSpPr/>
            <p:nvPr/>
          </p:nvSpPr>
          <p:spPr>
            <a:xfrm>
              <a:off x="768" y="2112"/>
              <a:ext cx="288"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84" name="Oval 1057"/>
            <p:cNvSpPr/>
            <p:nvPr/>
          </p:nvSpPr>
          <p:spPr>
            <a:xfrm>
              <a:off x="1776" y="2544"/>
              <a:ext cx="288"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85" name="Oval 1058"/>
            <p:cNvSpPr/>
            <p:nvPr/>
          </p:nvSpPr>
          <p:spPr>
            <a:xfrm>
              <a:off x="3408" y="2784"/>
              <a:ext cx="288"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86" name="Oval 1059"/>
            <p:cNvSpPr/>
            <p:nvPr/>
          </p:nvSpPr>
          <p:spPr>
            <a:xfrm>
              <a:off x="3696" y="2544"/>
              <a:ext cx="288"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87" name="Oval 1060"/>
            <p:cNvSpPr/>
            <p:nvPr/>
          </p:nvSpPr>
          <p:spPr>
            <a:xfrm>
              <a:off x="4512" y="2592"/>
              <a:ext cx="288"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88" name="Oval 1061"/>
            <p:cNvSpPr/>
            <p:nvPr/>
          </p:nvSpPr>
          <p:spPr>
            <a:xfrm>
              <a:off x="3408" y="2256"/>
              <a:ext cx="288"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89" name="Oval 1062"/>
            <p:cNvSpPr/>
            <p:nvPr/>
          </p:nvSpPr>
          <p:spPr>
            <a:xfrm>
              <a:off x="4224" y="2256"/>
              <a:ext cx="288" cy="19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endParaRPr lang="zh-CN" altLang="en-US" dirty="0">
                <a:latin typeface="Arial" panose="020B0604020202020204" pitchFamily="34" charset="0"/>
              </a:endParaRPr>
            </a:p>
          </p:txBody>
        </p:sp>
        <p:sp>
          <p:nvSpPr>
            <p:cNvPr id="100390" name="Line 1063"/>
            <p:cNvSpPr/>
            <p:nvPr/>
          </p:nvSpPr>
          <p:spPr>
            <a:xfrm flipV="1">
              <a:off x="528" y="2256"/>
              <a:ext cx="288" cy="240"/>
            </a:xfrm>
            <a:prstGeom prst="line">
              <a:avLst/>
            </a:prstGeom>
            <a:ln w="9525" cap="flat" cmpd="sng">
              <a:solidFill>
                <a:schemeClr val="tx1"/>
              </a:solidFill>
              <a:prstDash val="solid"/>
              <a:round/>
              <a:headEnd type="none" w="med" len="med"/>
              <a:tailEnd type="none" w="med" len="med"/>
            </a:ln>
          </p:spPr>
        </p:sp>
        <p:sp>
          <p:nvSpPr>
            <p:cNvPr id="100391" name="Line 1064"/>
            <p:cNvSpPr/>
            <p:nvPr/>
          </p:nvSpPr>
          <p:spPr>
            <a:xfrm>
              <a:off x="1056" y="2208"/>
              <a:ext cx="528" cy="0"/>
            </a:xfrm>
            <a:prstGeom prst="line">
              <a:avLst/>
            </a:prstGeom>
            <a:ln w="9525" cap="flat" cmpd="sng">
              <a:solidFill>
                <a:schemeClr val="tx1"/>
              </a:solidFill>
              <a:prstDash val="solid"/>
              <a:round/>
              <a:headEnd type="none" w="med" len="med"/>
              <a:tailEnd type="none" w="med" len="med"/>
            </a:ln>
          </p:spPr>
        </p:sp>
        <p:sp>
          <p:nvSpPr>
            <p:cNvPr id="100392" name="Line 1065"/>
            <p:cNvSpPr/>
            <p:nvPr/>
          </p:nvSpPr>
          <p:spPr>
            <a:xfrm>
              <a:off x="1584" y="2208"/>
              <a:ext cx="288" cy="336"/>
            </a:xfrm>
            <a:prstGeom prst="line">
              <a:avLst/>
            </a:prstGeom>
            <a:ln w="9525" cap="flat" cmpd="sng">
              <a:solidFill>
                <a:schemeClr val="tx1"/>
              </a:solidFill>
              <a:prstDash val="solid"/>
              <a:round/>
              <a:headEnd type="none" w="med" len="med"/>
              <a:tailEnd type="none" w="med" len="med"/>
            </a:ln>
          </p:spPr>
        </p:sp>
        <p:sp>
          <p:nvSpPr>
            <p:cNvPr id="100393" name="Line 1066"/>
            <p:cNvSpPr/>
            <p:nvPr/>
          </p:nvSpPr>
          <p:spPr>
            <a:xfrm>
              <a:off x="624" y="2592"/>
              <a:ext cx="144" cy="0"/>
            </a:xfrm>
            <a:prstGeom prst="line">
              <a:avLst/>
            </a:prstGeom>
            <a:ln w="9525" cap="flat" cmpd="sng">
              <a:solidFill>
                <a:schemeClr val="tx1"/>
              </a:solidFill>
              <a:prstDash val="solid"/>
              <a:round/>
              <a:headEnd type="none" w="med" len="med"/>
              <a:tailEnd type="none" w="med" len="med"/>
            </a:ln>
          </p:spPr>
        </p:sp>
        <p:sp>
          <p:nvSpPr>
            <p:cNvPr id="100394" name="Line 1067"/>
            <p:cNvSpPr/>
            <p:nvPr/>
          </p:nvSpPr>
          <p:spPr>
            <a:xfrm>
              <a:off x="1056" y="2592"/>
              <a:ext cx="720" cy="0"/>
            </a:xfrm>
            <a:prstGeom prst="line">
              <a:avLst/>
            </a:prstGeom>
            <a:ln w="9525" cap="flat" cmpd="sng">
              <a:solidFill>
                <a:schemeClr val="tx1"/>
              </a:solidFill>
              <a:prstDash val="solid"/>
              <a:round/>
              <a:headEnd type="none" w="med" len="med"/>
              <a:tailEnd type="none" w="med" len="med"/>
            </a:ln>
          </p:spPr>
        </p:sp>
        <p:sp>
          <p:nvSpPr>
            <p:cNvPr id="100395" name="Line 1068"/>
            <p:cNvSpPr/>
            <p:nvPr/>
          </p:nvSpPr>
          <p:spPr>
            <a:xfrm>
              <a:off x="528" y="2688"/>
              <a:ext cx="288" cy="240"/>
            </a:xfrm>
            <a:prstGeom prst="line">
              <a:avLst/>
            </a:prstGeom>
            <a:ln w="9525" cap="flat" cmpd="sng">
              <a:solidFill>
                <a:schemeClr val="tx1"/>
              </a:solidFill>
              <a:prstDash val="solid"/>
              <a:round/>
              <a:headEnd type="none" w="med" len="med"/>
              <a:tailEnd type="none" w="med" len="med"/>
            </a:ln>
          </p:spPr>
        </p:sp>
        <p:sp>
          <p:nvSpPr>
            <p:cNvPr id="100396" name="Line 1069"/>
            <p:cNvSpPr/>
            <p:nvPr/>
          </p:nvSpPr>
          <p:spPr>
            <a:xfrm>
              <a:off x="1056" y="2976"/>
              <a:ext cx="480" cy="0"/>
            </a:xfrm>
            <a:prstGeom prst="line">
              <a:avLst/>
            </a:prstGeom>
            <a:ln w="9525" cap="flat" cmpd="sng">
              <a:solidFill>
                <a:schemeClr val="tx1"/>
              </a:solidFill>
              <a:prstDash val="solid"/>
              <a:round/>
              <a:headEnd type="none" w="med" len="med"/>
              <a:tailEnd type="none" w="med" len="med"/>
            </a:ln>
          </p:spPr>
        </p:sp>
        <p:sp>
          <p:nvSpPr>
            <p:cNvPr id="100397" name="Line 1070"/>
            <p:cNvSpPr/>
            <p:nvPr/>
          </p:nvSpPr>
          <p:spPr>
            <a:xfrm flipV="1">
              <a:off x="1776" y="2736"/>
              <a:ext cx="96" cy="144"/>
            </a:xfrm>
            <a:prstGeom prst="line">
              <a:avLst/>
            </a:prstGeom>
            <a:ln w="9525" cap="flat" cmpd="sng">
              <a:solidFill>
                <a:schemeClr val="tx1"/>
              </a:solidFill>
              <a:prstDash val="solid"/>
              <a:round/>
              <a:headEnd type="none" w="med" len="med"/>
              <a:tailEnd type="none" w="med" len="med"/>
            </a:ln>
          </p:spPr>
        </p:sp>
        <p:sp>
          <p:nvSpPr>
            <p:cNvPr id="100398" name="Line 1071"/>
            <p:cNvSpPr/>
            <p:nvPr/>
          </p:nvSpPr>
          <p:spPr>
            <a:xfrm flipV="1">
              <a:off x="3264" y="2400"/>
              <a:ext cx="192" cy="144"/>
            </a:xfrm>
            <a:prstGeom prst="line">
              <a:avLst/>
            </a:prstGeom>
            <a:ln w="9525" cap="flat" cmpd="sng">
              <a:solidFill>
                <a:schemeClr val="tx1"/>
              </a:solidFill>
              <a:prstDash val="solid"/>
              <a:round/>
              <a:headEnd type="none" w="med" len="med"/>
              <a:tailEnd type="none" w="med" len="med"/>
            </a:ln>
          </p:spPr>
        </p:sp>
        <p:sp>
          <p:nvSpPr>
            <p:cNvPr id="100399" name="Line 1072"/>
            <p:cNvSpPr/>
            <p:nvPr/>
          </p:nvSpPr>
          <p:spPr>
            <a:xfrm>
              <a:off x="3648" y="2304"/>
              <a:ext cx="576" cy="0"/>
            </a:xfrm>
            <a:prstGeom prst="line">
              <a:avLst/>
            </a:prstGeom>
            <a:ln w="9525" cap="flat" cmpd="sng">
              <a:solidFill>
                <a:schemeClr val="tx1"/>
              </a:solidFill>
              <a:prstDash val="solid"/>
              <a:round/>
              <a:headEnd type="none" w="med" len="med"/>
              <a:tailEnd type="none" w="med" len="med"/>
            </a:ln>
          </p:spPr>
        </p:sp>
        <p:sp>
          <p:nvSpPr>
            <p:cNvPr id="100400" name="Line 1073"/>
            <p:cNvSpPr/>
            <p:nvPr/>
          </p:nvSpPr>
          <p:spPr>
            <a:xfrm flipV="1">
              <a:off x="3984" y="2400"/>
              <a:ext cx="240" cy="192"/>
            </a:xfrm>
            <a:prstGeom prst="line">
              <a:avLst/>
            </a:prstGeom>
            <a:ln w="9525" cap="flat" cmpd="sng">
              <a:solidFill>
                <a:schemeClr val="tx1"/>
              </a:solidFill>
              <a:prstDash val="solid"/>
              <a:round/>
              <a:headEnd type="none" w="med" len="med"/>
              <a:tailEnd type="none" w="med" len="med"/>
            </a:ln>
          </p:spPr>
        </p:sp>
        <p:sp>
          <p:nvSpPr>
            <p:cNvPr id="100401" name="Line 1074"/>
            <p:cNvSpPr/>
            <p:nvPr/>
          </p:nvSpPr>
          <p:spPr>
            <a:xfrm>
              <a:off x="3312" y="2736"/>
              <a:ext cx="96" cy="96"/>
            </a:xfrm>
            <a:prstGeom prst="line">
              <a:avLst/>
            </a:prstGeom>
            <a:ln w="9525" cap="flat" cmpd="sng">
              <a:solidFill>
                <a:schemeClr val="tx1"/>
              </a:solidFill>
              <a:prstDash val="solid"/>
              <a:round/>
              <a:headEnd type="none" w="med" len="med"/>
              <a:tailEnd type="none" w="med" len="med"/>
            </a:ln>
          </p:spPr>
        </p:sp>
        <p:sp>
          <p:nvSpPr>
            <p:cNvPr id="100402" name="Line 1075"/>
            <p:cNvSpPr/>
            <p:nvPr/>
          </p:nvSpPr>
          <p:spPr>
            <a:xfrm flipV="1">
              <a:off x="3696" y="2736"/>
              <a:ext cx="96" cy="96"/>
            </a:xfrm>
            <a:prstGeom prst="line">
              <a:avLst/>
            </a:prstGeom>
            <a:ln w="9525" cap="flat" cmpd="sng">
              <a:solidFill>
                <a:schemeClr val="tx1"/>
              </a:solidFill>
              <a:prstDash val="solid"/>
              <a:round/>
              <a:headEnd type="none" w="med" len="med"/>
              <a:tailEnd type="none" w="med" len="med"/>
            </a:ln>
          </p:spPr>
        </p:sp>
        <p:sp>
          <p:nvSpPr>
            <p:cNvPr id="100403" name="Line 1076"/>
            <p:cNvSpPr/>
            <p:nvPr/>
          </p:nvSpPr>
          <p:spPr>
            <a:xfrm>
              <a:off x="3696" y="2928"/>
              <a:ext cx="624" cy="0"/>
            </a:xfrm>
            <a:prstGeom prst="line">
              <a:avLst/>
            </a:prstGeom>
            <a:ln w="9525" cap="flat" cmpd="sng">
              <a:solidFill>
                <a:schemeClr val="tx1"/>
              </a:solidFill>
              <a:prstDash val="solid"/>
              <a:round/>
              <a:headEnd type="none" w="med" len="med"/>
              <a:tailEnd type="none" w="med" len="med"/>
            </a:ln>
          </p:spPr>
        </p:sp>
        <p:sp>
          <p:nvSpPr>
            <p:cNvPr id="100404" name="Line 1077"/>
            <p:cNvSpPr/>
            <p:nvPr/>
          </p:nvSpPr>
          <p:spPr>
            <a:xfrm flipV="1">
              <a:off x="4320" y="2784"/>
              <a:ext cx="240" cy="144"/>
            </a:xfrm>
            <a:prstGeom prst="line">
              <a:avLst/>
            </a:prstGeom>
            <a:ln w="9525" cap="flat" cmpd="sng">
              <a:solidFill>
                <a:schemeClr val="tx1"/>
              </a:solidFill>
              <a:prstDash val="solid"/>
              <a:round/>
              <a:headEnd type="none" w="med" len="med"/>
              <a:tailEnd type="none" w="med" len="med"/>
            </a:ln>
          </p:spPr>
        </p:sp>
        <p:sp>
          <p:nvSpPr>
            <p:cNvPr id="100405" name="Line 1078"/>
            <p:cNvSpPr/>
            <p:nvPr/>
          </p:nvSpPr>
          <p:spPr>
            <a:xfrm>
              <a:off x="4512" y="2400"/>
              <a:ext cx="144" cy="192"/>
            </a:xfrm>
            <a:prstGeom prst="line">
              <a:avLst/>
            </a:prstGeom>
            <a:ln w="9525" cap="flat" cmpd="sng">
              <a:solidFill>
                <a:schemeClr val="tx1"/>
              </a:solidFill>
              <a:prstDash val="solid"/>
              <a:round/>
              <a:headEnd type="none" w="med" len="med"/>
              <a:tailEnd type="none" w="med" len="med"/>
            </a:ln>
          </p:spPr>
        </p:sp>
        <p:sp>
          <p:nvSpPr>
            <p:cNvPr id="100406" name="Line 1079"/>
            <p:cNvSpPr/>
            <p:nvPr/>
          </p:nvSpPr>
          <p:spPr>
            <a:xfrm>
              <a:off x="3360" y="2640"/>
              <a:ext cx="336" cy="0"/>
            </a:xfrm>
            <a:prstGeom prst="line">
              <a:avLst/>
            </a:prstGeom>
            <a:ln w="9525" cap="flat" cmpd="sng">
              <a:solidFill>
                <a:schemeClr val="tx1"/>
              </a:solidFill>
              <a:prstDash val="solid"/>
              <a:round/>
              <a:headEnd type="none" w="med" len="med"/>
              <a:tailEnd type="none" w="med" len="med"/>
            </a:ln>
          </p:spPr>
        </p:sp>
        <p:sp>
          <p:nvSpPr>
            <p:cNvPr id="100407" name="Line 1080"/>
            <p:cNvSpPr/>
            <p:nvPr/>
          </p:nvSpPr>
          <p:spPr>
            <a:xfrm>
              <a:off x="3984" y="2640"/>
              <a:ext cx="576" cy="0"/>
            </a:xfrm>
            <a:prstGeom prst="line">
              <a:avLst/>
            </a:prstGeom>
            <a:ln w="9525" cap="flat" cmpd="sng">
              <a:solidFill>
                <a:schemeClr val="tx1"/>
              </a:solidFill>
              <a:prstDash val="solid"/>
              <a:round/>
              <a:headEnd type="none" w="med" len="med"/>
              <a:tailEnd type="none" w="med" len="med"/>
            </a:ln>
          </p:spPr>
        </p:sp>
        <p:sp>
          <p:nvSpPr>
            <p:cNvPr id="100408" name="Text Box 1081"/>
            <p:cNvSpPr txBox="1"/>
            <p:nvPr/>
          </p:nvSpPr>
          <p:spPr>
            <a:xfrm>
              <a:off x="0" y="2496"/>
              <a:ext cx="192" cy="356"/>
            </a:xfrm>
            <a:prstGeom prst="rect">
              <a:avLst/>
            </a:prstGeom>
            <a:noFill/>
            <a:ln w="9525">
              <a:noFill/>
            </a:ln>
          </p:spPr>
          <p:txBody>
            <a:bodyPr anchor="t">
              <a:spAutoFit/>
            </a:bodyPr>
            <a:p>
              <a:pPr algn="ctr">
                <a:spcBef>
                  <a:spcPct val="50000"/>
                </a:spcBef>
                <a:buSzTx/>
              </a:pPr>
              <a:r>
                <a:rPr lang="en-US" altLang="zh-CN" sz="2400" dirty="0">
                  <a:latin typeface="Times New Roman" panose="02020603050405020304" pitchFamily="18" charset="0"/>
                </a:rPr>
                <a:t>P</a:t>
              </a:r>
              <a:endParaRPr lang="en-US" altLang="zh-CN" sz="2400" dirty="0">
                <a:latin typeface="Times New Roman" panose="02020603050405020304" pitchFamily="18" charset="0"/>
              </a:endParaRPr>
            </a:p>
          </p:txBody>
        </p:sp>
        <p:sp>
          <p:nvSpPr>
            <p:cNvPr id="100409" name="Text Box 1082"/>
            <p:cNvSpPr txBox="1"/>
            <p:nvPr/>
          </p:nvSpPr>
          <p:spPr>
            <a:xfrm>
              <a:off x="2544" y="2496"/>
              <a:ext cx="240" cy="356"/>
            </a:xfrm>
            <a:prstGeom prst="rect">
              <a:avLst/>
            </a:prstGeom>
            <a:noFill/>
            <a:ln w="9525">
              <a:noFill/>
            </a:ln>
          </p:spPr>
          <p:txBody>
            <a:bodyPr anchor="t">
              <a:spAutoFit/>
            </a:bodyPr>
            <a:p>
              <a:pPr algn="ctr">
                <a:spcBef>
                  <a:spcPct val="50000"/>
                </a:spcBef>
                <a:buSzTx/>
              </a:pPr>
              <a:r>
                <a:rPr lang="en-US" altLang="zh-CN" sz="2400" dirty="0">
                  <a:latin typeface="Times New Roman" panose="02020603050405020304" pitchFamily="18" charset="0"/>
                </a:rPr>
                <a:t>Q</a:t>
              </a:r>
              <a:endParaRPr lang="en-US" altLang="zh-CN" sz="2400" dirty="0">
                <a:latin typeface="Times New Roman" panose="02020603050405020304" pitchFamily="18" charset="0"/>
              </a:endParaRPr>
            </a:p>
          </p:txBody>
        </p:sp>
        <p:sp>
          <p:nvSpPr>
            <p:cNvPr id="100410" name="Text Box 1083"/>
            <p:cNvSpPr txBox="1"/>
            <p:nvPr/>
          </p:nvSpPr>
          <p:spPr>
            <a:xfrm>
              <a:off x="3840" y="1729"/>
              <a:ext cx="624" cy="356"/>
            </a:xfrm>
            <a:prstGeom prst="rect">
              <a:avLst/>
            </a:prstGeom>
            <a:noFill/>
            <a:ln w="9525">
              <a:noFill/>
            </a:ln>
          </p:spPr>
          <p:txBody>
            <a:bodyPr anchor="t">
              <a:spAutoFit/>
            </a:bodyPr>
            <a:p>
              <a:pPr algn="ctr">
                <a:spcBef>
                  <a:spcPct val="50000"/>
                </a:spcBef>
                <a:buSzTx/>
              </a:pPr>
              <a:r>
                <a:rPr lang="en-US" altLang="zh-CN" sz="2400" dirty="0">
                  <a:latin typeface="Times New Roman" panose="02020603050405020304" pitchFamily="18" charset="0"/>
                </a:rPr>
                <a:t>No.0</a:t>
              </a:r>
              <a:endParaRPr lang="en-US" altLang="zh-CN" sz="2400" dirty="0">
                <a:latin typeface="Times New Roman" panose="02020603050405020304" pitchFamily="18" charset="0"/>
              </a:endParaRPr>
            </a:p>
          </p:txBody>
        </p:sp>
        <p:sp>
          <p:nvSpPr>
            <p:cNvPr id="100411" name="Text Box 1084"/>
            <p:cNvSpPr txBox="1"/>
            <p:nvPr/>
          </p:nvSpPr>
          <p:spPr>
            <a:xfrm>
              <a:off x="1680" y="3216"/>
              <a:ext cx="624" cy="356"/>
            </a:xfrm>
            <a:prstGeom prst="rect">
              <a:avLst/>
            </a:prstGeom>
            <a:noFill/>
            <a:ln w="9525">
              <a:noFill/>
            </a:ln>
          </p:spPr>
          <p:txBody>
            <a:bodyPr anchor="t">
              <a:spAutoFit/>
            </a:bodyPr>
            <a:p>
              <a:pPr algn="ctr">
                <a:spcBef>
                  <a:spcPct val="50000"/>
                </a:spcBef>
                <a:buSzTx/>
              </a:pPr>
              <a:r>
                <a:rPr lang="en-US" altLang="zh-CN" sz="2400" dirty="0">
                  <a:latin typeface="Times New Roman" panose="02020603050405020304" pitchFamily="18" charset="0"/>
                </a:rPr>
                <a:t>N0.1</a:t>
              </a:r>
              <a:endParaRPr lang="en-US" altLang="zh-CN" sz="2400" dirty="0">
                <a:latin typeface="Times New Roman" panose="02020603050405020304" pitchFamily="18" charset="0"/>
              </a:endParaRPr>
            </a:p>
          </p:txBody>
        </p:sp>
        <p:sp>
          <p:nvSpPr>
            <p:cNvPr id="100412" name="Text Box 1085"/>
            <p:cNvSpPr txBox="1"/>
            <p:nvPr/>
          </p:nvSpPr>
          <p:spPr>
            <a:xfrm>
              <a:off x="4224" y="3216"/>
              <a:ext cx="624" cy="356"/>
            </a:xfrm>
            <a:prstGeom prst="rect">
              <a:avLst/>
            </a:prstGeom>
            <a:noFill/>
            <a:ln w="9525">
              <a:noFill/>
            </a:ln>
          </p:spPr>
          <p:txBody>
            <a:bodyPr anchor="t">
              <a:spAutoFit/>
            </a:bodyPr>
            <a:p>
              <a:pPr algn="ctr">
                <a:spcBef>
                  <a:spcPct val="50000"/>
                </a:spcBef>
                <a:buSzTx/>
              </a:pPr>
              <a:r>
                <a:rPr lang="en-US" altLang="zh-CN" sz="2400" dirty="0">
                  <a:latin typeface="Times New Roman" panose="02020603050405020304" pitchFamily="18" charset="0"/>
                </a:rPr>
                <a:t>N0.2</a:t>
              </a:r>
              <a:endParaRPr lang="en-US" altLang="zh-CN" sz="2400" dirty="0">
                <a:latin typeface="Times New Roman" panose="02020603050405020304" pitchFamily="18" charset="0"/>
              </a:endParaRPr>
            </a:p>
          </p:txBody>
        </p:sp>
        <p:sp>
          <p:nvSpPr>
            <p:cNvPr id="100413" name="Line 1086"/>
            <p:cNvSpPr/>
            <p:nvPr/>
          </p:nvSpPr>
          <p:spPr>
            <a:xfrm flipH="1">
              <a:off x="240" y="1056"/>
              <a:ext cx="384" cy="912"/>
            </a:xfrm>
            <a:prstGeom prst="line">
              <a:avLst/>
            </a:prstGeom>
            <a:ln w="9525" cap="rnd" cmpd="sng">
              <a:solidFill>
                <a:schemeClr val="tx1"/>
              </a:solidFill>
              <a:prstDash val="sysDot"/>
              <a:round/>
              <a:headEnd type="none" w="med" len="med"/>
              <a:tailEnd type="none" w="med" len="med"/>
            </a:ln>
          </p:spPr>
        </p:sp>
        <p:sp>
          <p:nvSpPr>
            <p:cNvPr id="100414" name="Line 1087"/>
            <p:cNvSpPr/>
            <p:nvPr/>
          </p:nvSpPr>
          <p:spPr>
            <a:xfrm>
              <a:off x="720" y="1056"/>
              <a:ext cx="2160" cy="1008"/>
            </a:xfrm>
            <a:prstGeom prst="line">
              <a:avLst/>
            </a:prstGeom>
            <a:ln w="9525" cap="flat" cmpd="sng">
              <a:solidFill>
                <a:schemeClr val="tx1"/>
              </a:solidFill>
              <a:prstDash val="sysDot"/>
              <a:round/>
              <a:headEnd type="none" w="med" len="med"/>
              <a:tailEnd type="none" w="med" len="med"/>
            </a:ln>
          </p:spPr>
        </p:sp>
        <p:sp>
          <p:nvSpPr>
            <p:cNvPr id="100415" name="Line 1088"/>
            <p:cNvSpPr/>
            <p:nvPr/>
          </p:nvSpPr>
          <p:spPr>
            <a:xfrm>
              <a:off x="1776" y="1488"/>
              <a:ext cx="288" cy="528"/>
            </a:xfrm>
            <a:prstGeom prst="line">
              <a:avLst/>
            </a:prstGeom>
            <a:ln w="9525" cap="rnd" cmpd="sng">
              <a:solidFill>
                <a:schemeClr val="tx1"/>
              </a:solidFill>
              <a:prstDash val="sysDot"/>
              <a:round/>
              <a:headEnd type="none" w="med" len="med"/>
              <a:tailEnd type="none" w="med" len="med"/>
            </a:ln>
          </p:spPr>
        </p:sp>
        <p:sp>
          <p:nvSpPr>
            <p:cNvPr id="100416" name="Line 1089"/>
            <p:cNvSpPr/>
            <p:nvPr/>
          </p:nvSpPr>
          <p:spPr>
            <a:xfrm>
              <a:off x="1728" y="528"/>
              <a:ext cx="3168" cy="1488"/>
            </a:xfrm>
            <a:prstGeom prst="line">
              <a:avLst/>
            </a:prstGeom>
            <a:ln w="9525" cap="rnd" cmpd="sng">
              <a:solidFill>
                <a:schemeClr val="tx1"/>
              </a:solidFill>
              <a:prstDash val="sysDot"/>
              <a:round/>
              <a:headEnd type="none" w="med" len="med"/>
              <a:tailEnd type="none" w="med" len="med"/>
            </a:ln>
          </p:spPr>
        </p:sp>
      </p:grpSp>
      <p:sp>
        <p:nvSpPr>
          <p:cNvPr id="100417" name="Text Box 1090"/>
          <p:cNvSpPr txBox="1"/>
          <p:nvPr/>
        </p:nvSpPr>
        <p:spPr>
          <a:xfrm>
            <a:off x="774700" y="5562600"/>
            <a:ext cx="7683500" cy="829945"/>
          </a:xfrm>
          <a:prstGeom prst="rect">
            <a:avLst/>
          </a:prstGeom>
          <a:noFill/>
          <a:ln w="9525">
            <a:noFill/>
          </a:ln>
        </p:spPr>
        <p:txBody>
          <a:bodyPr wrap="square" anchor="t">
            <a:spAutoFit/>
          </a:bodyPr>
          <a:p>
            <a:pPr>
              <a:buSzTx/>
            </a:pPr>
            <a:r>
              <a:rPr lang="zh-CN" altLang="en-US" sz="2400" b="1" dirty="0">
                <a:solidFill>
                  <a:srgbClr val="003399"/>
                </a:solidFill>
                <a:latin typeface="Times New Roman" panose="02020603050405020304" pitchFamily="18" charset="0"/>
                <a:ea typeface="楷体_GB2312" pitchFamily="49" charset="-122"/>
              </a:rPr>
              <a:t>在组织较为复杂的项目时或需要对特定的任务进一步做更为详细的计划时,可以使用分层的任务网络图。</a:t>
            </a:r>
            <a:endParaRPr lang="zh-CN" altLang="en-US" sz="2400" b="1" dirty="0">
              <a:solidFill>
                <a:srgbClr val="003399"/>
              </a:solidFill>
              <a:latin typeface="Times New Roman" panose="02020603050405020304" pitchFamily="18" charset="0"/>
              <a:ea typeface="楷体_GB2312" pitchFamily="49" charset="-122"/>
            </a:endParaRPr>
          </a:p>
        </p:txBody>
      </p:sp>
      <p:sp>
        <p:nvSpPr>
          <p:cNvPr id="100418" name="Text Box 1091"/>
          <p:cNvSpPr txBox="1"/>
          <p:nvPr/>
        </p:nvSpPr>
        <p:spPr>
          <a:xfrm>
            <a:off x="457200" y="381000"/>
            <a:ext cx="2667000" cy="457200"/>
          </a:xfrm>
          <a:prstGeom prst="rect">
            <a:avLst/>
          </a:prstGeom>
          <a:noFill/>
          <a:ln w="9525">
            <a:noFill/>
          </a:ln>
        </p:spPr>
        <p:txBody>
          <a:bodyPr anchor="t">
            <a:spAutoFit/>
          </a:bodyPr>
          <a:p>
            <a:pPr algn="ctr">
              <a:spcBef>
                <a:spcPct val="50000"/>
              </a:spcBef>
              <a:buSzTx/>
            </a:pPr>
            <a:r>
              <a:rPr lang="zh-CN" altLang="en-US" sz="2400" b="1" dirty="0">
                <a:solidFill>
                  <a:srgbClr val="CC3300"/>
                </a:solidFill>
                <a:latin typeface="Times New Roman" panose="02020603050405020304" pitchFamily="18" charset="0"/>
                <a:ea typeface="楷体_GB2312" pitchFamily="49" charset="-122"/>
              </a:rPr>
              <a:t>分层任务网络图</a:t>
            </a:r>
            <a:endParaRPr lang="zh-CN" altLang="en-US" sz="2400" b="1" dirty="0">
              <a:solidFill>
                <a:srgbClr val="CC3300"/>
              </a:solidFill>
              <a:latin typeface="Times New Roman" panose="02020603050405020304" pitchFamily="18" charset="0"/>
              <a:ea typeface="楷体_GB2312"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23556" name="Rectangle 2"/>
          <p:cNvSpPr>
            <a:spLocks noGrp="1"/>
          </p:cNvSpPr>
          <p:nvPr>
            <p:ph type="title"/>
          </p:nvPr>
        </p:nvSpPr>
        <p:spPr/>
        <p:txBody>
          <a:bodyPr vert="horz" wrap="square" lIns="91440" tIns="45720" rIns="91440" bIns="45720" anchor="b"/>
          <a:p>
            <a:pPr eaLnBrk="1" hangingPunct="1"/>
            <a:r>
              <a:rPr lang="zh-CN" altLang="en-US" sz="3600" dirty="0">
                <a:ea typeface="宋体" panose="02010600030101010101" pitchFamily="2" charset="-122"/>
              </a:rPr>
              <a:t>甘特图</a:t>
            </a:r>
            <a:endParaRPr lang="zh-CN" altLang="en-US" sz="3600" dirty="0">
              <a:ea typeface="宋体" panose="02010600030101010101" pitchFamily="2" charset="-122"/>
            </a:endParaRPr>
          </a:p>
        </p:txBody>
      </p:sp>
      <p:grpSp>
        <p:nvGrpSpPr>
          <p:cNvPr id="23557" name="Group 40"/>
          <p:cNvGrpSpPr/>
          <p:nvPr/>
        </p:nvGrpSpPr>
        <p:grpSpPr>
          <a:xfrm>
            <a:off x="1329055" y="1838008"/>
            <a:ext cx="6230938" cy="3879850"/>
            <a:chOff x="683" y="967"/>
            <a:chExt cx="4486" cy="2770"/>
          </a:xfrm>
        </p:grpSpPr>
        <p:sp>
          <p:nvSpPr>
            <p:cNvPr id="23558" name="Rectangle 3"/>
            <p:cNvSpPr/>
            <p:nvPr/>
          </p:nvSpPr>
          <p:spPr>
            <a:xfrm>
              <a:off x="683" y="971"/>
              <a:ext cx="4468" cy="2760"/>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59" name="Rectangle 4"/>
            <p:cNvSpPr/>
            <p:nvPr/>
          </p:nvSpPr>
          <p:spPr>
            <a:xfrm>
              <a:off x="683" y="971"/>
              <a:ext cx="4468" cy="292"/>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60" name="Rectangle 5"/>
            <p:cNvSpPr/>
            <p:nvPr/>
          </p:nvSpPr>
          <p:spPr>
            <a:xfrm>
              <a:off x="692" y="971"/>
              <a:ext cx="872" cy="2760"/>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61" name="Rectangle 6"/>
            <p:cNvSpPr/>
            <p:nvPr/>
          </p:nvSpPr>
          <p:spPr>
            <a:xfrm>
              <a:off x="1561" y="967"/>
              <a:ext cx="584" cy="2759"/>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62" name="Rectangle 7"/>
            <p:cNvSpPr/>
            <p:nvPr/>
          </p:nvSpPr>
          <p:spPr>
            <a:xfrm>
              <a:off x="2151" y="974"/>
              <a:ext cx="584" cy="2760"/>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63" name="Rectangle 8"/>
            <p:cNvSpPr/>
            <p:nvPr/>
          </p:nvSpPr>
          <p:spPr>
            <a:xfrm>
              <a:off x="2741" y="971"/>
              <a:ext cx="584" cy="2760"/>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64" name="Rectangle 9"/>
            <p:cNvSpPr/>
            <p:nvPr/>
          </p:nvSpPr>
          <p:spPr>
            <a:xfrm>
              <a:off x="3331" y="978"/>
              <a:ext cx="584" cy="2759"/>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65" name="Rectangle 10"/>
            <p:cNvSpPr/>
            <p:nvPr/>
          </p:nvSpPr>
          <p:spPr>
            <a:xfrm>
              <a:off x="3930" y="974"/>
              <a:ext cx="584" cy="2760"/>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66" name="Line 11"/>
            <p:cNvSpPr/>
            <p:nvPr/>
          </p:nvSpPr>
          <p:spPr>
            <a:xfrm>
              <a:off x="1528" y="981"/>
              <a:ext cx="0" cy="2750"/>
            </a:xfrm>
            <a:prstGeom prst="line">
              <a:avLst/>
            </a:prstGeom>
            <a:ln w="12700" cap="flat" cmpd="sng">
              <a:solidFill>
                <a:schemeClr val="tx1"/>
              </a:solidFill>
              <a:prstDash val="solid"/>
              <a:headEnd type="none" w="med" len="med"/>
              <a:tailEnd type="none" w="med" len="med"/>
            </a:ln>
          </p:spPr>
        </p:sp>
        <p:sp>
          <p:nvSpPr>
            <p:cNvPr id="23567" name="Text Box 12"/>
            <p:cNvSpPr txBox="1"/>
            <p:nvPr/>
          </p:nvSpPr>
          <p:spPr>
            <a:xfrm>
              <a:off x="950" y="1026"/>
              <a:ext cx="391" cy="204"/>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b="1" dirty="0">
                  <a:ea typeface="MS PGothic" panose="020B0600070205080204" pitchFamily="34" charset="-128"/>
                </a:rPr>
                <a:t>任务</a:t>
              </a:r>
              <a:endParaRPr lang="en-US" altLang="zh-CN" sz="1400" b="1" dirty="0">
                <a:ea typeface="MS PGothic" panose="020B0600070205080204" pitchFamily="34" charset="-128"/>
              </a:endParaRPr>
            </a:p>
          </p:txBody>
        </p:sp>
        <p:sp>
          <p:nvSpPr>
            <p:cNvPr id="23568" name="Text Box 13"/>
            <p:cNvSpPr txBox="1"/>
            <p:nvPr/>
          </p:nvSpPr>
          <p:spPr>
            <a:xfrm>
              <a:off x="1610" y="1032"/>
              <a:ext cx="521" cy="204"/>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b="1" dirty="0">
                  <a:ea typeface="MS PGothic" panose="020B0600070205080204" pitchFamily="34" charset="-128"/>
                </a:rPr>
                <a:t>第一周</a:t>
              </a:r>
              <a:endParaRPr lang="en-US" altLang="zh-CN" sz="1400" b="1" dirty="0">
                <a:ea typeface="MS PGothic" panose="020B0600070205080204" pitchFamily="34" charset="-128"/>
              </a:endParaRPr>
            </a:p>
          </p:txBody>
        </p:sp>
        <p:sp>
          <p:nvSpPr>
            <p:cNvPr id="23569" name="Text Box 14"/>
            <p:cNvSpPr txBox="1"/>
            <p:nvPr/>
          </p:nvSpPr>
          <p:spPr>
            <a:xfrm>
              <a:off x="2202" y="1039"/>
              <a:ext cx="521" cy="204"/>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b="1" dirty="0">
                  <a:ea typeface="MS PGothic" panose="020B0600070205080204" pitchFamily="34" charset="-128"/>
                </a:rPr>
                <a:t>第二周</a:t>
              </a:r>
              <a:endParaRPr lang="en-US" altLang="zh-CN" sz="1600" b="1" dirty="0">
                <a:ea typeface="MS PGothic" panose="020B0600070205080204" pitchFamily="34" charset="-128"/>
              </a:endParaRPr>
            </a:p>
          </p:txBody>
        </p:sp>
        <p:sp>
          <p:nvSpPr>
            <p:cNvPr id="23570" name="Text Box 15"/>
            <p:cNvSpPr txBox="1"/>
            <p:nvPr/>
          </p:nvSpPr>
          <p:spPr>
            <a:xfrm>
              <a:off x="2783" y="1035"/>
              <a:ext cx="521" cy="204"/>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b="1" dirty="0">
                  <a:ea typeface="MS PGothic" panose="020B0600070205080204" pitchFamily="34" charset="-128"/>
                </a:rPr>
                <a:t>第三周</a:t>
              </a:r>
              <a:endParaRPr lang="en-US" altLang="zh-CN" sz="1600" b="1" dirty="0">
                <a:ea typeface="MS PGothic" panose="020B0600070205080204" pitchFamily="34" charset="-128"/>
              </a:endParaRPr>
            </a:p>
          </p:txBody>
        </p:sp>
        <p:sp>
          <p:nvSpPr>
            <p:cNvPr id="23571" name="Text Box 16"/>
            <p:cNvSpPr txBox="1"/>
            <p:nvPr/>
          </p:nvSpPr>
          <p:spPr>
            <a:xfrm>
              <a:off x="3364" y="1043"/>
              <a:ext cx="521" cy="204"/>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b="1" dirty="0">
                  <a:ea typeface="MS PGothic" panose="020B0600070205080204" pitchFamily="34" charset="-128"/>
                </a:rPr>
                <a:t>第四周</a:t>
              </a:r>
              <a:endParaRPr lang="en-US" altLang="zh-CN" sz="1600" b="1" dirty="0">
                <a:ea typeface="MS PGothic" panose="020B0600070205080204" pitchFamily="34" charset="-128"/>
              </a:endParaRPr>
            </a:p>
          </p:txBody>
        </p:sp>
        <p:sp>
          <p:nvSpPr>
            <p:cNvPr id="23572" name="Text Box 17"/>
            <p:cNvSpPr txBox="1"/>
            <p:nvPr/>
          </p:nvSpPr>
          <p:spPr>
            <a:xfrm>
              <a:off x="4602" y="1046"/>
              <a:ext cx="470" cy="204"/>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b="1" dirty="0">
                  <a:ea typeface="MS PGothic" panose="020B0600070205080204" pitchFamily="34" charset="-128"/>
                </a:rPr>
                <a:t>第</a:t>
              </a:r>
              <a:r>
                <a:rPr lang="en-US" altLang="zh-CN" sz="1400" b="1" dirty="0">
                  <a:ea typeface="MS PGothic" panose="020B0600070205080204" pitchFamily="34" charset="-128"/>
                </a:rPr>
                <a:t>n</a:t>
              </a:r>
              <a:r>
                <a:rPr lang="zh-CN" altLang="en-US" sz="1400" b="1" dirty="0">
                  <a:ea typeface="MS PGothic" panose="020B0600070205080204" pitchFamily="34" charset="-128"/>
                </a:rPr>
                <a:t>周</a:t>
              </a:r>
              <a:endParaRPr lang="en-US" altLang="zh-CN" sz="1600" b="1" dirty="0">
                <a:ea typeface="MS PGothic" panose="020B0600070205080204" pitchFamily="34" charset="-128"/>
              </a:endParaRPr>
            </a:p>
          </p:txBody>
        </p:sp>
        <p:sp>
          <p:nvSpPr>
            <p:cNvPr id="23573" name="Text Box 18"/>
            <p:cNvSpPr txBox="1"/>
            <p:nvPr/>
          </p:nvSpPr>
          <p:spPr>
            <a:xfrm>
              <a:off x="896" y="1364"/>
              <a:ext cx="505" cy="204"/>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dirty="0">
                  <a:latin typeface="Palatino" pitchFamily="-128" charset="0"/>
                  <a:ea typeface="MS PGothic" panose="020B0600070205080204" pitchFamily="34" charset="-128"/>
                </a:rPr>
                <a:t>任务</a:t>
              </a:r>
              <a:r>
                <a:rPr lang="en-US" altLang="zh-CN" sz="1400" dirty="0">
                  <a:latin typeface="Palatino" pitchFamily="-128" charset="0"/>
                  <a:ea typeface="MS PGothic" panose="020B0600070205080204" pitchFamily="34" charset="-128"/>
                </a:rPr>
                <a:t> 1</a:t>
              </a:r>
              <a:endParaRPr lang="en-US" altLang="zh-CN" sz="1400" dirty="0">
                <a:latin typeface="Palatino" pitchFamily="-128" charset="0"/>
                <a:ea typeface="MS PGothic" panose="020B0600070205080204" pitchFamily="34" charset="-128"/>
              </a:endParaRPr>
            </a:p>
          </p:txBody>
        </p:sp>
        <p:sp>
          <p:nvSpPr>
            <p:cNvPr id="23574" name="Text Box 19"/>
            <p:cNvSpPr txBox="1"/>
            <p:nvPr/>
          </p:nvSpPr>
          <p:spPr>
            <a:xfrm>
              <a:off x="896" y="1542"/>
              <a:ext cx="505" cy="204"/>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dirty="0">
                  <a:latin typeface="Palatino" pitchFamily="-128" charset="0"/>
                  <a:ea typeface="MS PGothic" panose="020B0600070205080204" pitchFamily="34" charset="-128"/>
                </a:rPr>
                <a:t>任务</a:t>
              </a:r>
              <a:r>
                <a:rPr lang="en-US" altLang="zh-CN" sz="1400" dirty="0">
                  <a:latin typeface="Palatino" pitchFamily="-128" charset="0"/>
                  <a:ea typeface="MS PGothic" panose="020B0600070205080204" pitchFamily="34" charset="-128"/>
                </a:rPr>
                <a:t> 2</a:t>
              </a:r>
              <a:endParaRPr lang="en-US" altLang="zh-CN" sz="1400" dirty="0">
                <a:latin typeface="Palatino" pitchFamily="-128" charset="0"/>
                <a:ea typeface="MS PGothic" panose="020B0600070205080204" pitchFamily="34" charset="-128"/>
              </a:endParaRPr>
            </a:p>
          </p:txBody>
        </p:sp>
        <p:sp>
          <p:nvSpPr>
            <p:cNvPr id="23575" name="Text Box 20"/>
            <p:cNvSpPr txBox="1"/>
            <p:nvPr/>
          </p:nvSpPr>
          <p:spPr>
            <a:xfrm>
              <a:off x="896" y="1711"/>
              <a:ext cx="499" cy="204"/>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dirty="0">
                  <a:latin typeface="Palatino" pitchFamily="-128" charset="0"/>
                  <a:ea typeface="MS PGothic" panose="020B0600070205080204" pitchFamily="34" charset="-128"/>
                </a:rPr>
                <a:t>任务</a:t>
              </a:r>
              <a:r>
                <a:rPr lang="en-US" altLang="zh-CN" sz="1400" dirty="0">
                  <a:latin typeface="Palatino" pitchFamily="-128" charset="0"/>
                  <a:ea typeface="MS PGothic" panose="020B0600070205080204" pitchFamily="34" charset="-128"/>
                </a:rPr>
                <a:t> 3</a:t>
              </a:r>
              <a:endParaRPr lang="en-US" altLang="zh-CN" sz="1400" dirty="0">
                <a:latin typeface="Palatino" pitchFamily="-128" charset="0"/>
                <a:ea typeface="MS PGothic" panose="020B0600070205080204" pitchFamily="34" charset="-128"/>
              </a:endParaRPr>
            </a:p>
          </p:txBody>
        </p:sp>
        <p:sp>
          <p:nvSpPr>
            <p:cNvPr id="23576" name="Text Box 21"/>
            <p:cNvSpPr txBox="1"/>
            <p:nvPr/>
          </p:nvSpPr>
          <p:spPr>
            <a:xfrm>
              <a:off x="896" y="1881"/>
              <a:ext cx="502" cy="204"/>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dirty="0">
                  <a:latin typeface="Palatino" pitchFamily="-128" charset="0"/>
                  <a:ea typeface="MS PGothic" panose="020B0600070205080204" pitchFamily="34" charset="-128"/>
                </a:rPr>
                <a:t>任务</a:t>
              </a:r>
              <a:r>
                <a:rPr lang="en-US" altLang="zh-CN" sz="1400" dirty="0">
                  <a:latin typeface="Palatino" pitchFamily="-128" charset="0"/>
                  <a:ea typeface="MS PGothic" panose="020B0600070205080204" pitchFamily="34" charset="-128"/>
                </a:rPr>
                <a:t> 4</a:t>
              </a:r>
              <a:endParaRPr lang="en-US" altLang="zh-CN" sz="1400" dirty="0">
                <a:latin typeface="Palatino" pitchFamily="-128" charset="0"/>
                <a:ea typeface="MS PGothic" panose="020B0600070205080204" pitchFamily="34" charset="-128"/>
              </a:endParaRPr>
            </a:p>
          </p:txBody>
        </p:sp>
        <p:sp>
          <p:nvSpPr>
            <p:cNvPr id="23577" name="Text Box 22"/>
            <p:cNvSpPr txBox="1"/>
            <p:nvPr/>
          </p:nvSpPr>
          <p:spPr>
            <a:xfrm>
              <a:off x="896" y="2049"/>
              <a:ext cx="496" cy="20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dirty="0">
                  <a:latin typeface="Palatino" pitchFamily="-128" charset="0"/>
                  <a:ea typeface="MS PGothic" panose="020B0600070205080204" pitchFamily="34" charset="-128"/>
                </a:rPr>
                <a:t>任务</a:t>
              </a:r>
              <a:r>
                <a:rPr lang="en-US" altLang="zh-CN" sz="1400" dirty="0">
                  <a:latin typeface="Palatino" pitchFamily="-128" charset="0"/>
                  <a:ea typeface="MS PGothic" panose="020B0600070205080204" pitchFamily="34" charset="-128"/>
                </a:rPr>
                <a:t> 5</a:t>
              </a:r>
              <a:endParaRPr lang="en-US" altLang="zh-CN" sz="1400" dirty="0">
                <a:latin typeface="Palatino" pitchFamily="-128" charset="0"/>
                <a:ea typeface="MS PGothic" panose="020B0600070205080204" pitchFamily="34" charset="-128"/>
              </a:endParaRPr>
            </a:p>
          </p:txBody>
        </p:sp>
        <p:sp>
          <p:nvSpPr>
            <p:cNvPr id="23578" name="Text Box 23"/>
            <p:cNvSpPr txBox="1"/>
            <p:nvPr/>
          </p:nvSpPr>
          <p:spPr>
            <a:xfrm>
              <a:off x="896" y="2217"/>
              <a:ext cx="496" cy="20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dirty="0">
                  <a:latin typeface="Palatino" pitchFamily="-128" charset="0"/>
                  <a:ea typeface="MS PGothic" panose="020B0600070205080204" pitchFamily="34" charset="-128"/>
                </a:rPr>
                <a:t>任务</a:t>
              </a:r>
              <a:r>
                <a:rPr lang="en-US" altLang="zh-CN" sz="1400" dirty="0">
                  <a:latin typeface="Palatino" pitchFamily="-128" charset="0"/>
                  <a:ea typeface="MS PGothic" panose="020B0600070205080204" pitchFamily="34" charset="-128"/>
                </a:rPr>
                <a:t> 6</a:t>
              </a:r>
              <a:endParaRPr lang="en-US" altLang="zh-CN" sz="1400" dirty="0">
                <a:latin typeface="Palatino" pitchFamily="-128" charset="0"/>
                <a:ea typeface="MS PGothic" panose="020B0600070205080204" pitchFamily="34" charset="-128"/>
              </a:endParaRPr>
            </a:p>
          </p:txBody>
        </p:sp>
        <p:sp>
          <p:nvSpPr>
            <p:cNvPr id="23579" name="Text Box 24"/>
            <p:cNvSpPr txBox="1"/>
            <p:nvPr/>
          </p:nvSpPr>
          <p:spPr>
            <a:xfrm>
              <a:off x="896" y="2386"/>
              <a:ext cx="496" cy="20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dirty="0">
                  <a:latin typeface="Palatino" pitchFamily="-128" charset="0"/>
                  <a:ea typeface="MS PGothic" panose="020B0600070205080204" pitchFamily="34" charset="-128"/>
                </a:rPr>
                <a:t>任务</a:t>
              </a:r>
              <a:r>
                <a:rPr lang="en-US" altLang="zh-CN" sz="1400" dirty="0">
                  <a:latin typeface="Palatino" pitchFamily="-128" charset="0"/>
                  <a:ea typeface="MS PGothic" panose="020B0600070205080204" pitchFamily="34" charset="-128"/>
                </a:rPr>
                <a:t> 7</a:t>
              </a:r>
              <a:endParaRPr lang="en-US" altLang="zh-CN" sz="1400" dirty="0">
                <a:latin typeface="Palatino" pitchFamily="-128" charset="0"/>
                <a:ea typeface="MS PGothic" panose="020B0600070205080204" pitchFamily="34" charset="-128"/>
              </a:endParaRPr>
            </a:p>
          </p:txBody>
        </p:sp>
        <p:sp>
          <p:nvSpPr>
            <p:cNvPr id="23580" name="Text Box 25"/>
            <p:cNvSpPr txBox="1"/>
            <p:nvPr/>
          </p:nvSpPr>
          <p:spPr>
            <a:xfrm>
              <a:off x="902" y="2554"/>
              <a:ext cx="496" cy="20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dirty="0">
                  <a:latin typeface="Palatino" pitchFamily="-128" charset="0"/>
                  <a:ea typeface="MS PGothic" panose="020B0600070205080204" pitchFamily="34" charset="-128"/>
                </a:rPr>
                <a:t>任务</a:t>
              </a:r>
              <a:r>
                <a:rPr lang="en-US" altLang="zh-CN" sz="1400" dirty="0">
                  <a:latin typeface="Palatino" pitchFamily="-128" charset="0"/>
                  <a:ea typeface="MS PGothic" panose="020B0600070205080204" pitchFamily="34" charset="-128"/>
                </a:rPr>
                <a:t> 8</a:t>
              </a:r>
              <a:endParaRPr lang="en-US" altLang="zh-CN" sz="1400" dirty="0">
                <a:latin typeface="Palatino" pitchFamily="-128" charset="0"/>
                <a:ea typeface="MS PGothic" panose="020B0600070205080204" pitchFamily="34" charset="-128"/>
              </a:endParaRPr>
            </a:p>
          </p:txBody>
        </p:sp>
        <p:sp>
          <p:nvSpPr>
            <p:cNvPr id="23581" name="Text Box 26"/>
            <p:cNvSpPr txBox="1"/>
            <p:nvPr/>
          </p:nvSpPr>
          <p:spPr>
            <a:xfrm>
              <a:off x="902" y="2733"/>
              <a:ext cx="496" cy="20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dirty="0">
                  <a:latin typeface="Palatino" pitchFamily="-128" charset="0"/>
                  <a:ea typeface="MS PGothic" panose="020B0600070205080204" pitchFamily="34" charset="-128"/>
                </a:rPr>
                <a:t>任务</a:t>
              </a:r>
              <a:r>
                <a:rPr lang="en-US" altLang="zh-CN" sz="1400" dirty="0">
                  <a:latin typeface="Palatino" pitchFamily="-128" charset="0"/>
                  <a:ea typeface="MS PGothic" panose="020B0600070205080204" pitchFamily="34" charset="-128"/>
                </a:rPr>
                <a:t> 9</a:t>
              </a:r>
              <a:endParaRPr lang="en-US" altLang="zh-CN" sz="1400" dirty="0">
                <a:latin typeface="Palatino" pitchFamily="-128" charset="0"/>
                <a:ea typeface="MS PGothic" panose="020B0600070205080204" pitchFamily="34" charset="-128"/>
              </a:endParaRPr>
            </a:p>
          </p:txBody>
        </p:sp>
        <p:sp>
          <p:nvSpPr>
            <p:cNvPr id="23582" name="Text Box 27"/>
            <p:cNvSpPr txBox="1"/>
            <p:nvPr/>
          </p:nvSpPr>
          <p:spPr>
            <a:xfrm>
              <a:off x="902" y="2901"/>
              <a:ext cx="570" cy="204"/>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dirty="0">
                  <a:latin typeface="Palatino" pitchFamily="-128" charset="0"/>
                  <a:ea typeface="MS PGothic" panose="020B0600070205080204" pitchFamily="34" charset="-128"/>
                </a:rPr>
                <a:t>任务</a:t>
              </a:r>
              <a:r>
                <a:rPr lang="en-US" altLang="zh-CN" sz="1400" dirty="0">
                  <a:latin typeface="Palatino" pitchFamily="-128" charset="0"/>
                  <a:ea typeface="MS PGothic" panose="020B0600070205080204" pitchFamily="34" charset="-128"/>
                </a:rPr>
                <a:t> 10</a:t>
              </a:r>
              <a:endParaRPr lang="en-US" altLang="zh-CN" sz="1400" dirty="0">
                <a:latin typeface="Palatino" pitchFamily="-128" charset="0"/>
                <a:ea typeface="MS PGothic" panose="020B0600070205080204" pitchFamily="34" charset="-128"/>
              </a:endParaRPr>
            </a:p>
          </p:txBody>
        </p:sp>
        <p:sp>
          <p:nvSpPr>
            <p:cNvPr id="23583" name="Text Box 28"/>
            <p:cNvSpPr txBox="1"/>
            <p:nvPr/>
          </p:nvSpPr>
          <p:spPr>
            <a:xfrm>
              <a:off x="902" y="3070"/>
              <a:ext cx="593" cy="204"/>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dirty="0">
                  <a:latin typeface="Palatino" pitchFamily="-128" charset="0"/>
                  <a:ea typeface="MS PGothic" panose="020B0600070205080204" pitchFamily="34" charset="-128"/>
                </a:rPr>
                <a:t>任务</a:t>
              </a:r>
              <a:r>
                <a:rPr lang="en-US" altLang="zh-CN" sz="1400" dirty="0">
                  <a:latin typeface="Palatino" pitchFamily="-128" charset="0"/>
                  <a:ea typeface="MS PGothic" panose="020B0600070205080204" pitchFamily="34" charset="-128"/>
                </a:rPr>
                <a:t> 11</a:t>
              </a:r>
              <a:endParaRPr lang="en-US" altLang="zh-CN" sz="1400" dirty="0">
                <a:latin typeface="Palatino" pitchFamily="-128" charset="0"/>
                <a:ea typeface="MS PGothic" panose="020B0600070205080204" pitchFamily="34" charset="-128"/>
              </a:endParaRPr>
            </a:p>
          </p:txBody>
        </p:sp>
        <p:sp>
          <p:nvSpPr>
            <p:cNvPr id="23584" name="Text Box 29"/>
            <p:cNvSpPr txBox="1"/>
            <p:nvPr/>
          </p:nvSpPr>
          <p:spPr>
            <a:xfrm>
              <a:off x="902" y="3239"/>
              <a:ext cx="570" cy="204"/>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None/>
              </a:pPr>
              <a:r>
                <a:rPr lang="zh-CN" altLang="en-US" sz="1400" dirty="0">
                  <a:latin typeface="Palatino" pitchFamily="-128" charset="0"/>
                  <a:ea typeface="MS PGothic" panose="020B0600070205080204" pitchFamily="34" charset="-128"/>
                </a:rPr>
                <a:t>任务</a:t>
              </a:r>
              <a:r>
                <a:rPr lang="en-US" altLang="zh-CN" sz="1400" dirty="0">
                  <a:latin typeface="Palatino" pitchFamily="-128" charset="0"/>
                  <a:ea typeface="MS PGothic" panose="020B0600070205080204" pitchFamily="34" charset="-128"/>
                </a:rPr>
                <a:t> 12</a:t>
              </a:r>
              <a:endParaRPr lang="en-US" altLang="zh-CN" sz="1400" dirty="0">
                <a:latin typeface="Palatino" pitchFamily="-128" charset="0"/>
                <a:ea typeface="MS PGothic" panose="020B0600070205080204" pitchFamily="34" charset="-128"/>
              </a:endParaRPr>
            </a:p>
          </p:txBody>
        </p:sp>
        <p:sp>
          <p:nvSpPr>
            <p:cNvPr id="23585" name="Rectangle 30"/>
            <p:cNvSpPr/>
            <p:nvPr/>
          </p:nvSpPr>
          <p:spPr>
            <a:xfrm>
              <a:off x="1600" y="1405"/>
              <a:ext cx="755" cy="81"/>
            </a:xfrm>
            <a:prstGeom prst="rect">
              <a:avLst/>
            </a:prstGeom>
            <a:solidFill>
              <a:srgbClr val="AD278D"/>
            </a:solidFill>
            <a:ln w="127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86" name="Rectangle 31"/>
            <p:cNvSpPr/>
            <p:nvPr/>
          </p:nvSpPr>
          <p:spPr>
            <a:xfrm>
              <a:off x="1920" y="1574"/>
              <a:ext cx="1231" cy="91"/>
            </a:xfrm>
            <a:prstGeom prst="rect">
              <a:avLst/>
            </a:prstGeom>
            <a:solidFill>
              <a:srgbClr val="AD278D"/>
            </a:solidFill>
            <a:ln w="127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87" name="Rectangle 32"/>
            <p:cNvSpPr/>
            <p:nvPr/>
          </p:nvSpPr>
          <p:spPr>
            <a:xfrm>
              <a:off x="2914" y="2774"/>
              <a:ext cx="1231" cy="91"/>
            </a:xfrm>
            <a:prstGeom prst="rect">
              <a:avLst/>
            </a:prstGeom>
            <a:solidFill>
              <a:srgbClr val="AD278D"/>
            </a:solidFill>
            <a:ln w="127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88" name="Rectangle 33"/>
            <p:cNvSpPr/>
            <p:nvPr/>
          </p:nvSpPr>
          <p:spPr>
            <a:xfrm>
              <a:off x="2146" y="3277"/>
              <a:ext cx="1231" cy="91"/>
            </a:xfrm>
            <a:prstGeom prst="rect">
              <a:avLst/>
            </a:prstGeom>
            <a:solidFill>
              <a:srgbClr val="AD278D"/>
            </a:solidFill>
            <a:ln w="127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89" name="Rectangle 34"/>
            <p:cNvSpPr/>
            <p:nvPr/>
          </p:nvSpPr>
          <p:spPr>
            <a:xfrm>
              <a:off x="3931" y="2981"/>
              <a:ext cx="1231" cy="91"/>
            </a:xfrm>
            <a:prstGeom prst="rect">
              <a:avLst/>
            </a:prstGeom>
            <a:solidFill>
              <a:srgbClr val="AD278D"/>
            </a:solidFill>
            <a:ln w="127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90" name="Rectangle 35"/>
            <p:cNvSpPr/>
            <p:nvPr/>
          </p:nvSpPr>
          <p:spPr>
            <a:xfrm>
              <a:off x="2151" y="1895"/>
              <a:ext cx="2355" cy="81"/>
            </a:xfrm>
            <a:prstGeom prst="rect">
              <a:avLst/>
            </a:prstGeom>
            <a:solidFill>
              <a:srgbClr val="AD278D"/>
            </a:solidFill>
            <a:ln w="127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91" name="Rectangle 36"/>
            <p:cNvSpPr/>
            <p:nvPr/>
          </p:nvSpPr>
          <p:spPr>
            <a:xfrm>
              <a:off x="2739" y="2069"/>
              <a:ext cx="755" cy="81"/>
            </a:xfrm>
            <a:prstGeom prst="rect">
              <a:avLst/>
            </a:prstGeom>
            <a:solidFill>
              <a:srgbClr val="AD278D"/>
            </a:solidFill>
            <a:ln w="127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92" name="Rectangle 37"/>
            <p:cNvSpPr/>
            <p:nvPr/>
          </p:nvSpPr>
          <p:spPr>
            <a:xfrm>
              <a:off x="2368" y="2257"/>
              <a:ext cx="459" cy="81"/>
            </a:xfrm>
            <a:prstGeom prst="rect">
              <a:avLst/>
            </a:prstGeom>
            <a:solidFill>
              <a:srgbClr val="AD278D"/>
            </a:solidFill>
            <a:ln w="127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93" name="Rectangle 38"/>
            <p:cNvSpPr/>
            <p:nvPr/>
          </p:nvSpPr>
          <p:spPr>
            <a:xfrm>
              <a:off x="3481" y="2435"/>
              <a:ext cx="908" cy="81"/>
            </a:xfrm>
            <a:prstGeom prst="rect">
              <a:avLst/>
            </a:prstGeom>
            <a:solidFill>
              <a:srgbClr val="AD278D"/>
            </a:solidFill>
            <a:ln w="127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3594" name="Rectangle 39"/>
            <p:cNvSpPr/>
            <p:nvPr/>
          </p:nvSpPr>
          <p:spPr>
            <a:xfrm>
              <a:off x="3919" y="2622"/>
              <a:ext cx="1250" cy="71"/>
            </a:xfrm>
            <a:prstGeom prst="rect">
              <a:avLst/>
            </a:prstGeom>
            <a:solidFill>
              <a:srgbClr val="AD278D"/>
            </a:solidFill>
            <a:ln w="127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24580" name="Rectangle 3"/>
          <p:cNvSpPr>
            <a:spLocks noGrp="1"/>
          </p:cNvSpPr>
          <p:nvPr>
            <p:ph type="title"/>
          </p:nvPr>
        </p:nvSpPr>
        <p:spPr>
          <a:xfrm>
            <a:off x="467916" y="406800"/>
            <a:ext cx="5331460" cy="542925"/>
          </a:xfrm>
        </p:spPr>
        <p:txBody>
          <a:bodyPr vert="horz" wrap="none" lIns="63500" tIns="25400" rIns="63500" bIns="25400" anchor="t">
            <a:spAutoFit/>
          </a:bodyPr>
          <a:p>
            <a:pPr eaLnBrk="1" hangingPunct="1"/>
            <a:r>
              <a:rPr lang="zh-CN" altLang="en-US" sz="3200" dirty="0">
                <a:ea typeface="宋体" panose="02010600030101010101" pitchFamily="2" charset="-122"/>
              </a:rPr>
              <a:t>使用自动化工具导出甘特</a:t>
            </a:r>
            <a:r>
              <a:rPr lang="zh-CN" altLang="en-US" sz="3200" dirty="0">
                <a:ea typeface="宋体" panose="02010600030101010101" pitchFamily="2" charset="-122"/>
              </a:rPr>
              <a:t>图</a:t>
            </a:r>
            <a:endParaRPr lang="zh-CN" altLang="en-US" sz="3200" dirty="0">
              <a:ea typeface="宋体" panose="02010600030101010101" pitchFamily="2" charset="-122"/>
            </a:endParaRPr>
          </a:p>
        </p:txBody>
      </p:sp>
      <p:pic>
        <p:nvPicPr>
          <p:cNvPr id="24581" name="图片 1"/>
          <p:cNvPicPr>
            <a:picLocks noChangeAspect="1"/>
          </p:cNvPicPr>
          <p:nvPr/>
        </p:nvPicPr>
        <p:blipFill>
          <a:blip r:embed="rId1"/>
          <a:stretch>
            <a:fillRect/>
          </a:stretch>
        </p:blipFill>
        <p:spPr>
          <a:xfrm>
            <a:off x="1600200" y="1752600"/>
            <a:ext cx="6286500" cy="4664075"/>
          </a:xfrm>
          <a:prstGeom prst="rect">
            <a:avLst/>
          </a:prstGeom>
          <a:noFill/>
          <a:ln w="9525">
            <a:no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25604" name="Rectangle 2"/>
          <p:cNvSpPr>
            <a:spLocks noGrp="1"/>
          </p:cNvSpPr>
          <p:nvPr>
            <p:ph type="title"/>
          </p:nvPr>
        </p:nvSpPr>
        <p:spPr/>
        <p:txBody>
          <a:bodyPr vert="horz" wrap="square" lIns="91440" tIns="45720" rIns="91440" bIns="45720" anchor="b"/>
          <a:p>
            <a:pPr eaLnBrk="1" hangingPunct="1"/>
            <a:r>
              <a:rPr lang="zh-CN" altLang="en-US" sz="4000" dirty="0">
                <a:ea typeface="宋体" panose="02010600030101010101" pitchFamily="2" charset="-122"/>
              </a:rPr>
              <a:t>进度跟踪</a:t>
            </a:r>
            <a:endParaRPr lang="zh-CN" altLang="en-US" sz="4000" dirty="0">
              <a:ea typeface="宋体" panose="02010600030101010101" pitchFamily="2" charset="-122"/>
            </a:endParaRPr>
          </a:p>
        </p:txBody>
      </p:sp>
      <p:sp>
        <p:nvSpPr>
          <p:cNvPr id="25605" name="Rectangle 3"/>
          <p:cNvSpPr>
            <a:spLocks noGrp="1"/>
          </p:cNvSpPr>
          <p:nvPr>
            <p:ph idx="1"/>
          </p:nvPr>
        </p:nvSpPr>
        <p:spPr>
          <a:xfrm>
            <a:off x="467916" y="1270635"/>
            <a:ext cx="8208168" cy="4895850"/>
          </a:xfrm>
        </p:spPr>
        <p:txBody>
          <a:bodyPr vert="horz" wrap="square" lIns="91440" tIns="45720" rIns="91440" bIns="45720" anchor="t"/>
          <a:p>
            <a:pPr eaLnBrk="1" hangingPunct="1">
              <a:lnSpc>
                <a:spcPct val="150000"/>
              </a:lnSpc>
              <a:spcBef>
                <a:spcPts val="600"/>
              </a:spcBef>
            </a:pPr>
            <a:r>
              <a:rPr lang="zh-CN" altLang="zh-CN" sz="2000" dirty="0">
                <a:ea typeface="宋体" panose="02010600030101010101" pitchFamily="2" charset="-122"/>
              </a:rPr>
              <a:t>定期举行项目状态会议，由项目团队中的各</a:t>
            </a:r>
            <a:r>
              <a:rPr lang="zh-CN" altLang="en-US" sz="2000" dirty="0">
                <a:ea typeface="宋体" panose="02010600030101010101" pitchFamily="2" charset="-122"/>
              </a:rPr>
              <a:t>个</a:t>
            </a:r>
            <a:r>
              <a:rPr lang="zh-CN" altLang="zh-CN" sz="2000" dirty="0">
                <a:ea typeface="宋体" panose="02010600030101010101" pitchFamily="2" charset="-122"/>
              </a:rPr>
              <a:t>成员分别报告进度和存在的问题</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lnSpc>
                <a:spcPct val="150000"/>
              </a:lnSpc>
              <a:spcBef>
                <a:spcPts val="300"/>
              </a:spcBef>
            </a:pPr>
            <a:r>
              <a:rPr lang="zh-CN" altLang="zh-CN" sz="2000" dirty="0">
                <a:ea typeface="宋体" panose="02010600030101010101" pitchFamily="2" charset="-122"/>
              </a:rPr>
              <a:t>评估在软件工程过程中所进行的所有评审的结果</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lnSpc>
                <a:spcPct val="150000"/>
              </a:lnSpc>
            </a:pPr>
            <a:r>
              <a:rPr lang="zh-CN" altLang="zh-CN" sz="2000" dirty="0">
                <a:ea typeface="宋体" panose="02010600030101010101" pitchFamily="2" charset="-122"/>
              </a:rPr>
              <a:t>判断正式的项目里程碑是否在预定日期内完成</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lnSpc>
                <a:spcPct val="150000"/>
              </a:lnSpc>
            </a:pPr>
            <a:r>
              <a:rPr lang="zh-CN" altLang="zh-CN" sz="2000" dirty="0">
                <a:ea typeface="宋体" panose="02010600030101010101" pitchFamily="2" charset="-122"/>
              </a:rPr>
              <a:t>比较项目表中列出的各项任务的实际开始日期与计划开始日期</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lnSpc>
                <a:spcPct val="150000"/>
              </a:lnSpc>
            </a:pPr>
            <a:r>
              <a:rPr lang="zh-CN" altLang="zh-CN" sz="2000" dirty="0">
                <a:ea typeface="宋体" panose="02010600030101010101" pitchFamily="2" charset="-122"/>
              </a:rPr>
              <a:t>与开发人员进行非正式会谈，</a:t>
            </a:r>
            <a:r>
              <a:rPr lang="zh-CN" altLang="en-US" sz="2000" dirty="0">
                <a:ea typeface="宋体" panose="02010600030101010101" pitchFamily="2" charset="-122"/>
              </a:rPr>
              <a:t>听</a:t>
            </a:r>
            <a:r>
              <a:rPr lang="zh-CN" altLang="zh-CN" sz="2000" dirty="0">
                <a:ea typeface="宋体" panose="02010600030101010101" pitchFamily="2" charset="-122"/>
              </a:rPr>
              <a:t>取他们对项目进展及可能出现的问题的客观评估</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lnSpc>
                <a:spcPct val="150000"/>
              </a:lnSpc>
            </a:pPr>
            <a:r>
              <a:rPr lang="zh-CN" altLang="zh-CN" sz="2000" dirty="0">
                <a:ea typeface="宋体" panose="02010600030101010101" pitchFamily="2" charset="-122"/>
              </a:rPr>
              <a:t>通过挣值分析来定量地评估项目进展</a:t>
            </a:r>
            <a:r>
              <a:rPr lang="zh-CN" altLang="en-US" sz="2000" dirty="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26628" name="Rectangle 2"/>
          <p:cNvSpPr>
            <a:spLocks noGrp="1"/>
          </p:cNvSpPr>
          <p:nvPr>
            <p:ph type="title"/>
          </p:nvPr>
        </p:nvSpPr>
        <p:spPr/>
        <p:txBody>
          <a:bodyPr vert="horz" wrap="square" lIns="91440" tIns="45720" rIns="91440" bIns="45720" anchor="b"/>
          <a:p>
            <a:pPr eaLnBrk="1" hangingPunct="1"/>
            <a:r>
              <a:rPr lang="zh-CN" altLang="en-US" sz="3200" dirty="0">
                <a:ea typeface="宋体" panose="02010600030101010101" pitchFamily="2" charset="-122"/>
              </a:rPr>
              <a:t>一个面向对象项目的进展</a:t>
            </a:r>
            <a:r>
              <a:rPr lang="en-US" altLang="zh-CN" sz="3200" dirty="0">
                <a:ea typeface="宋体" panose="02010600030101010101" pitchFamily="2" charset="-122"/>
              </a:rPr>
              <a:t>-I</a:t>
            </a:r>
            <a:endParaRPr lang="en-US" altLang="zh-CN" sz="3200" dirty="0">
              <a:ea typeface="宋体" panose="02010600030101010101" pitchFamily="2" charset="-122"/>
            </a:endParaRPr>
          </a:p>
        </p:txBody>
      </p:sp>
      <p:sp>
        <p:nvSpPr>
          <p:cNvPr id="26629" name="Rectangle 3"/>
          <p:cNvSpPr>
            <a:spLocks noGrp="1"/>
          </p:cNvSpPr>
          <p:nvPr>
            <p:ph idx="1"/>
          </p:nvPr>
        </p:nvSpPr>
        <p:spPr/>
        <p:txBody>
          <a:bodyPr vert="horz" wrap="square" lIns="91440" tIns="45720" rIns="91440" bIns="45720" anchor="t"/>
          <a:p>
            <a:pPr eaLnBrk="1" hangingPunct="1">
              <a:spcBef>
                <a:spcPct val="0"/>
              </a:spcBef>
              <a:spcAft>
                <a:spcPts val="300"/>
              </a:spcAft>
            </a:pPr>
            <a:r>
              <a:rPr lang="zh-CN" altLang="en-US" sz="1800" dirty="0">
                <a:ea typeface="宋体" panose="02010600030101010101" pitchFamily="2" charset="-122"/>
              </a:rPr>
              <a:t>技术里程碑</a:t>
            </a:r>
            <a:r>
              <a:rPr lang="en-US" altLang="zh-CN" sz="1800" dirty="0">
                <a:ea typeface="宋体" panose="02010600030101010101" pitchFamily="2" charset="-122"/>
              </a:rPr>
              <a:t>:  </a:t>
            </a:r>
            <a:r>
              <a:rPr lang="zh-CN" altLang="en-US" sz="1800" dirty="0">
                <a:ea typeface="宋体" panose="02010600030101010101" pitchFamily="2" charset="-122"/>
              </a:rPr>
              <a:t>面向对象分析完成</a:t>
            </a:r>
            <a:endParaRPr lang="en-US" altLang="zh-CN" sz="1800" dirty="0">
              <a:ea typeface="宋体" panose="02010600030101010101" pitchFamily="2" charset="-122"/>
            </a:endParaRPr>
          </a:p>
          <a:p>
            <a:pPr lvl="1" eaLnBrk="1" hangingPunct="1">
              <a:spcBef>
                <a:spcPct val="0"/>
              </a:spcBef>
              <a:spcAft>
                <a:spcPts val="300"/>
              </a:spcAft>
              <a:buSzPct val="70000"/>
            </a:pPr>
            <a:r>
              <a:rPr lang="zh-CN" altLang="en-US" sz="1600" dirty="0">
                <a:latin typeface="+mn-lt"/>
                <a:ea typeface="宋体" panose="02010600030101010101" pitchFamily="2" charset="-122"/>
                <a:cs typeface="Arial" panose="020B0604020202020204" pitchFamily="34" charset="0"/>
              </a:rPr>
              <a:t>已经定义了所有的类和类的层次，并通过了评审。</a:t>
            </a:r>
            <a:endParaRPr lang="en-US" altLang="zh-CN" sz="1600" dirty="0">
              <a:latin typeface="+mn-lt"/>
              <a:ea typeface="宋体" panose="02010600030101010101" pitchFamily="2" charset="-122"/>
              <a:cs typeface="Arial" panose="020B0604020202020204" pitchFamily="34" charset="0"/>
            </a:endParaRPr>
          </a:p>
          <a:p>
            <a:pPr lvl="1" eaLnBrk="1" hangingPunct="1">
              <a:spcBef>
                <a:spcPct val="0"/>
              </a:spcBef>
              <a:spcAft>
                <a:spcPts val="300"/>
              </a:spcAft>
              <a:buSzPct val="70000"/>
            </a:pPr>
            <a:r>
              <a:rPr lang="zh-CN" altLang="en-US" sz="1600" dirty="0">
                <a:latin typeface="+mn-lt"/>
                <a:ea typeface="宋体" panose="02010600030101010101" pitchFamily="2" charset="-122"/>
                <a:cs typeface="Arial" panose="020B0604020202020204" pitchFamily="34" charset="0"/>
              </a:rPr>
              <a:t>已经定义了与每一个类相关的属性和操作， 并通过了评审。</a:t>
            </a:r>
            <a:endParaRPr lang="en-US" altLang="zh-CN" sz="1600" dirty="0">
              <a:latin typeface="+mn-lt"/>
              <a:ea typeface="宋体" panose="02010600030101010101" pitchFamily="2" charset="-122"/>
              <a:cs typeface="Arial" panose="020B0604020202020204" pitchFamily="34" charset="0"/>
            </a:endParaRPr>
          </a:p>
          <a:p>
            <a:pPr lvl="1" eaLnBrk="1" hangingPunct="1">
              <a:spcBef>
                <a:spcPct val="0"/>
              </a:spcBef>
              <a:spcAft>
                <a:spcPts val="300"/>
              </a:spcAft>
              <a:buSzPct val="70000"/>
            </a:pPr>
            <a:r>
              <a:rPr lang="zh-CN" altLang="zh-CN" sz="1600" dirty="0">
                <a:latin typeface="+mn-lt"/>
                <a:ea typeface="宋体" panose="02010600030101010101" pitchFamily="2" charset="-122"/>
                <a:cs typeface="Arial" panose="020B0604020202020204" pitchFamily="34" charset="0"/>
              </a:rPr>
              <a:t>已经建立</a:t>
            </a:r>
            <a:r>
              <a:rPr lang="zh-CN" altLang="en-US" sz="1600" dirty="0">
                <a:latin typeface="+mn-lt"/>
                <a:ea typeface="宋体" panose="02010600030101010101" pitchFamily="2" charset="-122"/>
                <a:cs typeface="Arial" panose="020B0604020202020204" pitchFamily="34" charset="0"/>
              </a:rPr>
              <a:t>了</a:t>
            </a:r>
            <a:r>
              <a:rPr lang="zh-CN" altLang="zh-CN" sz="1600" dirty="0">
                <a:latin typeface="+mn-lt"/>
                <a:ea typeface="宋体" panose="02010600030101010101" pitchFamily="2" charset="-122"/>
                <a:cs typeface="Arial" panose="020B0604020202020204" pitchFamily="34" charset="0"/>
              </a:rPr>
              <a:t>各类之间的关系（第</a:t>
            </a:r>
            <a:r>
              <a:rPr lang="en-US" altLang="zh-CN" sz="1600" dirty="0">
                <a:latin typeface="+mn-lt"/>
                <a:ea typeface="宋体" panose="02010600030101010101" pitchFamily="2" charset="-122"/>
                <a:cs typeface="Arial" panose="020B0604020202020204" pitchFamily="34" charset="0"/>
              </a:rPr>
              <a:t>10</a:t>
            </a:r>
            <a:r>
              <a:rPr lang="zh-CN" altLang="zh-CN" sz="1600" dirty="0">
                <a:latin typeface="+mn-lt"/>
                <a:ea typeface="宋体" panose="02010600030101010101" pitchFamily="2" charset="-122"/>
                <a:cs typeface="Arial" panose="020B0604020202020204" pitchFamily="34" charset="0"/>
              </a:rPr>
              <a:t>章）</a:t>
            </a:r>
            <a:r>
              <a:rPr lang="zh-CN" altLang="en-US" sz="1600" dirty="0">
                <a:latin typeface="+mn-lt"/>
                <a:ea typeface="宋体" panose="02010600030101010101" pitchFamily="2" charset="-122"/>
                <a:cs typeface="Arial" panose="020B0604020202020204" pitchFamily="34" charset="0"/>
              </a:rPr>
              <a:t>，并通过了评审。</a:t>
            </a:r>
            <a:endParaRPr lang="en-US" altLang="zh-CN" sz="1600" dirty="0">
              <a:latin typeface="+mn-lt"/>
              <a:ea typeface="宋体" panose="02010600030101010101" pitchFamily="2" charset="-122"/>
              <a:cs typeface="Arial" panose="020B0604020202020204" pitchFamily="34" charset="0"/>
            </a:endParaRPr>
          </a:p>
          <a:p>
            <a:pPr lvl="1" eaLnBrk="1" hangingPunct="1">
              <a:spcBef>
                <a:spcPct val="0"/>
              </a:spcBef>
              <a:spcAft>
                <a:spcPts val="300"/>
              </a:spcAft>
              <a:buSzPct val="70000"/>
            </a:pPr>
            <a:r>
              <a:rPr lang="zh-CN" altLang="zh-CN" sz="1600" dirty="0">
                <a:latin typeface="+mn-lt"/>
                <a:ea typeface="宋体" panose="02010600030101010101" pitchFamily="2" charset="-122"/>
                <a:cs typeface="Arial" panose="020B0604020202020204" pitchFamily="34" charset="0"/>
              </a:rPr>
              <a:t>已经建立</a:t>
            </a:r>
            <a:r>
              <a:rPr lang="zh-CN" altLang="en-US" sz="1600" dirty="0">
                <a:latin typeface="+mn-lt"/>
                <a:ea typeface="宋体" panose="02010600030101010101" pitchFamily="2" charset="-122"/>
                <a:cs typeface="Arial" panose="020B0604020202020204" pitchFamily="34" charset="0"/>
              </a:rPr>
              <a:t>了</a:t>
            </a:r>
            <a:r>
              <a:rPr lang="zh-CN" altLang="zh-CN" sz="1600" dirty="0">
                <a:latin typeface="+mn-lt"/>
                <a:ea typeface="宋体" panose="02010600030101010101" pitchFamily="2" charset="-122"/>
                <a:cs typeface="Arial" panose="020B0604020202020204" pitchFamily="34" charset="0"/>
              </a:rPr>
              <a:t>行为模型（第</a:t>
            </a:r>
            <a:r>
              <a:rPr lang="en-US" altLang="zh-CN" sz="1600" dirty="0">
                <a:latin typeface="+mn-lt"/>
                <a:ea typeface="宋体" panose="02010600030101010101" pitchFamily="2" charset="-122"/>
                <a:cs typeface="Arial" panose="020B0604020202020204" pitchFamily="34" charset="0"/>
              </a:rPr>
              <a:t>11</a:t>
            </a:r>
            <a:r>
              <a:rPr lang="zh-CN" altLang="zh-CN" sz="1600" dirty="0">
                <a:latin typeface="+mn-lt"/>
                <a:ea typeface="宋体" panose="02010600030101010101" pitchFamily="2" charset="-122"/>
                <a:cs typeface="Arial" panose="020B0604020202020204" pitchFamily="34" charset="0"/>
              </a:rPr>
              <a:t>章）</a:t>
            </a:r>
            <a:r>
              <a:rPr lang="zh-CN" altLang="en-US" sz="1600" dirty="0">
                <a:latin typeface="+mn-lt"/>
                <a:ea typeface="宋体" panose="02010600030101010101" pitchFamily="2" charset="-122"/>
                <a:cs typeface="Arial" panose="020B0604020202020204" pitchFamily="34" charset="0"/>
              </a:rPr>
              <a:t>，并通过了评审。</a:t>
            </a:r>
            <a:endParaRPr lang="en-US" altLang="zh-CN" sz="1600" dirty="0">
              <a:latin typeface="+mn-lt"/>
              <a:ea typeface="宋体" panose="02010600030101010101" pitchFamily="2" charset="-122"/>
              <a:cs typeface="Arial" panose="020B0604020202020204" pitchFamily="34" charset="0"/>
            </a:endParaRPr>
          </a:p>
          <a:p>
            <a:pPr lvl="1" eaLnBrk="1" hangingPunct="1">
              <a:spcBef>
                <a:spcPct val="0"/>
              </a:spcBef>
              <a:spcAft>
                <a:spcPts val="300"/>
              </a:spcAft>
              <a:buSzPct val="70000"/>
            </a:pPr>
            <a:r>
              <a:rPr lang="zh-CN" altLang="zh-CN" sz="1600" dirty="0">
                <a:latin typeface="+mn-lt"/>
                <a:ea typeface="宋体" panose="02010600030101010101" pitchFamily="2" charset="-122"/>
                <a:cs typeface="Arial" panose="020B0604020202020204" pitchFamily="34" charset="0"/>
              </a:rPr>
              <a:t>已经确定</a:t>
            </a:r>
            <a:r>
              <a:rPr lang="zh-CN" altLang="en-US" sz="1600" dirty="0">
                <a:latin typeface="+mn-lt"/>
                <a:ea typeface="宋体" panose="02010600030101010101" pitchFamily="2" charset="-122"/>
                <a:cs typeface="Arial" panose="020B0604020202020204" pitchFamily="34" charset="0"/>
              </a:rPr>
              <a:t>了</a:t>
            </a:r>
            <a:r>
              <a:rPr lang="zh-CN" altLang="zh-CN" sz="1600" dirty="0">
                <a:latin typeface="+mn-lt"/>
                <a:ea typeface="宋体" panose="02010600030101010101" pitchFamily="2" charset="-122"/>
                <a:cs typeface="Arial" panose="020B0604020202020204" pitchFamily="34" charset="0"/>
              </a:rPr>
              <a:t>可复用的类</a:t>
            </a:r>
            <a:r>
              <a:rPr lang="zh-CN" altLang="en-US" sz="1600" dirty="0">
                <a:latin typeface="+mn-lt"/>
                <a:ea typeface="宋体" panose="02010600030101010101" pitchFamily="2" charset="-122"/>
                <a:cs typeface="Arial" panose="020B0604020202020204" pitchFamily="34" charset="0"/>
              </a:rPr>
              <a:t>。</a:t>
            </a:r>
            <a:endParaRPr lang="en-US" altLang="zh-CN" sz="1600" dirty="0">
              <a:latin typeface="+mn-lt"/>
              <a:ea typeface="宋体" panose="02010600030101010101" pitchFamily="2" charset="-122"/>
              <a:cs typeface="Arial" panose="020B0604020202020204" pitchFamily="34" charset="0"/>
            </a:endParaRPr>
          </a:p>
          <a:p>
            <a:pPr eaLnBrk="1" hangingPunct="1">
              <a:spcBef>
                <a:spcPct val="0"/>
              </a:spcBef>
              <a:spcAft>
                <a:spcPts val="300"/>
              </a:spcAft>
            </a:pPr>
            <a:r>
              <a:rPr lang="zh-CN" altLang="en-US" sz="1800" dirty="0">
                <a:ea typeface="宋体" panose="02010600030101010101" pitchFamily="2" charset="-122"/>
              </a:rPr>
              <a:t>技术里程碑</a:t>
            </a:r>
            <a:r>
              <a:rPr lang="en-US" altLang="zh-CN" sz="1800" dirty="0">
                <a:ea typeface="宋体" panose="02010600030101010101" pitchFamily="2" charset="-122"/>
              </a:rPr>
              <a:t>:  </a:t>
            </a:r>
            <a:r>
              <a:rPr lang="zh-CN" altLang="en-US" sz="1800" dirty="0">
                <a:ea typeface="宋体" panose="02010600030101010101" pitchFamily="2" charset="-122"/>
              </a:rPr>
              <a:t>面向对象设计完成</a:t>
            </a:r>
            <a:endParaRPr lang="en-US" altLang="zh-CN" sz="1800" dirty="0">
              <a:ea typeface="宋体" panose="02010600030101010101" pitchFamily="2" charset="-122"/>
            </a:endParaRPr>
          </a:p>
          <a:p>
            <a:pPr lvl="1" eaLnBrk="1" hangingPunct="1">
              <a:spcBef>
                <a:spcPct val="0"/>
              </a:spcBef>
              <a:spcAft>
                <a:spcPts val="300"/>
              </a:spcAft>
              <a:buSzPct val="70000"/>
            </a:pPr>
            <a:r>
              <a:rPr lang="zh-CN" altLang="zh-CN" sz="1600" dirty="0">
                <a:latin typeface="+mn-lt"/>
                <a:ea typeface="宋体" panose="02010600030101010101" pitchFamily="2" charset="-122"/>
                <a:cs typeface="Arial" panose="020B0604020202020204" pitchFamily="34" charset="0"/>
              </a:rPr>
              <a:t>已经确定了子系统集合</a:t>
            </a:r>
            <a:r>
              <a:rPr lang="zh-CN" altLang="en-US" sz="1600" dirty="0">
                <a:latin typeface="+mn-lt"/>
                <a:ea typeface="宋体" panose="02010600030101010101" pitchFamily="2" charset="-122"/>
                <a:cs typeface="Arial" panose="020B0604020202020204" pitchFamily="34" charset="0"/>
              </a:rPr>
              <a:t>（第</a:t>
            </a:r>
            <a:r>
              <a:rPr lang="en-US" altLang="zh-CN" sz="1600" dirty="0">
                <a:latin typeface="+mn-lt"/>
                <a:ea typeface="宋体" panose="02010600030101010101" pitchFamily="2" charset="-122"/>
                <a:cs typeface="Arial" panose="020B0604020202020204" pitchFamily="34" charset="0"/>
              </a:rPr>
              <a:t>12</a:t>
            </a:r>
            <a:r>
              <a:rPr lang="zh-CN" altLang="en-US" sz="1600" dirty="0">
                <a:latin typeface="+mn-lt"/>
                <a:ea typeface="宋体" panose="02010600030101010101" pitchFamily="2" charset="-122"/>
                <a:cs typeface="Arial" panose="020B0604020202020204" pitchFamily="34" charset="0"/>
              </a:rPr>
              <a:t>章），并通过了评审。</a:t>
            </a:r>
            <a:endParaRPr lang="en-US" altLang="zh-CN" sz="1600" dirty="0">
              <a:latin typeface="+mn-lt"/>
              <a:ea typeface="宋体" panose="02010600030101010101" pitchFamily="2" charset="-122"/>
              <a:cs typeface="Arial" panose="020B0604020202020204" pitchFamily="34" charset="0"/>
            </a:endParaRPr>
          </a:p>
          <a:p>
            <a:pPr lvl="1" eaLnBrk="1" hangingPunct="1">
              <a:spcBef>
                <a:spcPct val="0"/>
              </a:spcBef>
              <a:spcAft>
                <a:spcPts val="300"/>
              </a:spcAft>
              <a:buSzPct val="70000"/>
            </a:pPr>
            <a:r>
              <a:rPr lang="zh-CN" altLang="zh-CN" sz="1600" dirty="0">
                <a:latin typeface="+mn-lt"/>
                <a:ea typeface="宋体" panose="02010600030101010101" pitchFamily="2" charset="-122"/>
                <a:cs typeface="Arial" panose="020B0604020202020204" pitchFamily="34" charset="0"/>
              </a:rPr>
              <a:t>已经</a:t>
            </a:r>
            <a:r>
              <a:rPr lang="zh-CN" altLang="en-US" sz="1600" dirty="0">
                <a:latin typeface="+mn-lt"/>
                <a:ea typeface="宋体" panose="02010600030101010101" pitchFamily="2" charset="-122"/>
                <a:cs typeface="Arial" panose="020B0604020202020204" pitchFamily="34" charset="0"/>
              </a:rPr>
              <a:t>将</a:t>
            </a:r>
            <a:r>
              <a:rPr lang="zh-CN" altLang="zh-CN" sz="1600" dirty="0">
                <a:latin typeface="+mn-lt"/>
                <a:ea typeface="宋体" panose="02010600030101010101" pitchFamily="2" charset="-122"/>
                <a:cs typeface="Arial" panose="020B0604020202020204" pitchFamily="34" charset="0"/>
              </a:rPr>
              <a:t>类分配给相应的子系统，并通过</a:t>
            </a:r>
            <a:r>
              <a:rPr lang="zh-CN" altLang="en-US" sz="1600" dirty="0">
                <a:latin typeface="+mn-lt"/>
                <a:ea typeface="宋体" panose="02010600030101010101" pitchFamily="2" charset="-122"/>
                <a:cs typeface="Arial" panose="020B0604020202020204" pitchFamily="34" charset="0"/>
              </a:rPr>
              <a:t>了</a:t>
            </a:r>
            <a:r>
              <a:rPr lang="zh-CN" altLang="zh-CN" sz="1600" dirty="0">
                <a:latin typeface="+mn-lt"/>
                <a:ea typeface="宋体" panose="02010600030101010101" pitchFamily="2" charset="-122"/>
                <a:cs typeface="Arial" panose="020B0604020202020204" pitchFamily="34" charset="0"/>
              </a:rPr>
              <a:t>评审</a:t>
            </a:r>
            <a:r>
              <a:rPr lang="zh-CN" altLang="en-US" sz="1600" dirty="0">
                <a:latin typeface="+mn-lt"/>
                <a:ea typeface="宋体" panose="02010600030101010101" pitchFamily="2" charset="-122"/>
                <a:cs typeface="Arial" panose="020B0604020202020204" pitchFamily="34" charset="0"/>
              </a:rPr>
              <a:t>。</a:t>
            </a:r>
            <a:endParaRPr lang="en-US" altLang="zh-CN" sz="1600" dirty="0">
              <a:latin typeface="+mn-lt"/>
              <a:ea typeface="宋体" panose="02010600030101010101" pitchFamily="2" charset="-122"/>
              <a:cs typeface="Arial" panose="020B0604020202020204" pitchFamily="34" charset="0"/>
            </a:endParaRPr>
          </a:p>
          <a:p>
            <a:pPr lvl="1" eaLnBrk="1" hangingPunct="1">
              <a:spcBef>
                <a:spcPct val="0"/>
              </a:spcBef>
              <a:spcAft>
                <a:spcPts val="300"/>
              </a:spcAft>
              <a:buSzPct val="70000"/>
            </a:pPr>
            <a:r>
              <a:rPr lang="zh-CN" altLang="zh-CN" sz="1600" dirty="0">
                <a:latin typeface="+mn-lt"/>
                <a:ea typeface="宋体" panose="02010600030101010101" pitchFamily="2" charset="-122"/>
                <a:cs typeface="Arial" panose="020B0604020202020204" pitchFamily="34" charset="0"/>
              </a:rPr>
              <a:t>已经</a:t>
            </a:r>
            <a:r>
              <a:rPr lang="zh-CN" altLang="en-US" sz="1600" dirty="0">
                <a:latin typeface="+mn-lt"/>
                <a:ea typeface="宋体" panose="02010600030101010101" pitchFamily="2" charset="-122"/>
                <a:cs typeface="Arial" panose="020B0604020202020204" pitchFamily="34" charset="0"/>
              </a:rPr>
              <a:t>进行了</a:t>
            </a:r>
            <a:r>
              <a:rPr lang="zh-CN" altLang="zh-CN" sz="1600" dirty="0">
                <a:latin typeface="+mn-lt"/>
                <a:ea typeface="宋体" panose="02010600030101010101" pitchFamily="2" charset="-122"/>
                <a:cs typeface="Arial" panose="020B0604020202020204" pitchFamily="34" charset="0"/>
              </a:rPr>
              <a:t>任务分配，并通过</a:t>
            </a:r>
            <a:r>
              <a:rPr lang="zh-CN" altLang="en-US" sz="1600" dirty="0">
                <a:latin typeface="+mn-lt"/>
                <a:ea typeface="宋体" panose="02010600030101010101" pitchFamily="2" charset="-122"/>
                <a:cs typeface="Arial" panose="020B0604020202020204" pitchFamily="34" charset="0"/>
              </a:rPr>
              <a:t>了</a:t>
            </a:r>
            <a:r>
              <a:rPr lang="zh-CN" altLang="zh-CN" sz="1600" dirty="0">
                <a:latin typeface="+mn-lt"/>
                <a:ea typeface="宋体" panose="02010600030101010101" pitchFamily="2" charset="-122"/>
                <a:cs typeface="Arial" panose="020B0604020202020204" pitchFamily="34" charset="0"/>
              </a:rPr>
              <a:t>评审</a:t>
            </a:r>
            <a:r>
              <a:rPr lang="zh-CN" altLang="en-US" sz="1600" dirty="0">
                <a:latin typeface="+mn-lt"/>
                <a:ea typeface="宋体" panose="02010600030101010101" pitchFamily="2" charset="-122"/>
                <a:cs typeface="Arial" panose="020B0604020202020204" pitchFamily="34" charset="0"/>
              </a:rPr>
              <a:t>。</a:t>
            </a:r>
            <a:endParaRPr lang="en-US" altLang="zh-CN" sz="1600" dirty="0">
              <a:latin typeface="+mn-lt"/>
              <a:ea typeface="宋体" panose="02010600030101010101" pitchFamily="2" charset="-122"/>
              <a:cs typeface="Arial" panose="020B0604020202020204" pitchFamily="34" charset="0"/>
            </a:endParaRPr>
          </a:p>
          <a:p>
            <a:pPr lvl="1" eaLnBrk="1" hangingPunct="1">
              <a:spcBef>
                <a:spcPct val="0"/>
              </a:spcBef>
              <a:spcAft>
                <a:spcPts val="300"/>
              </a:spcAft>
              <a:buSzPct val="70000"/>
            </a:pPr>
            <a:r>
              <a:rPr lang="zh-CN" altLang="zh-CN" sz="1600" dirty="0">
                <a:latin typeface="+mn-lt"/>
                <a:ea typeface="宋体" panose="02010600030101010101" pitchFamily="2" charset="-122"/>
                <a:cs typeface="Arial" panose="020B0604020202020204" pitchFamily="34" charset="0"/>
              </a:rPr>
              <a:t>已经明确</a:t>
            </a:r>
            <a:r>
              <a:rPr lang="zh-CN" altLang="en-US" sz="1600" dirty="0">
                <a:latin typeface="+mn-lt"/>
                <a:ea typeface="宋体" panose="02010600030101010101" pitchFamily="2" charset="-122"/>
                <a:cs typeface="Arial" panose="020B0604020202020204" pitchFamily="34" charset="0"/>
              </a:rPr>
              <a:t>了</a:t>
            </a:r>
            <a:r>
              <a:rPr lang="zh-CN" altLang="zh-CN" sz="1600" dirty="0">
                <a:latin typeface="+mn-lt"/>
                <a:ea typeface="宋体" panose="02010600030101010101" pitchFamily="2" charset="-122"/>
                <a:cs typeface="Arial" panose="020B0604020202020204" pitchFamily="34" charset="0"/>
              </a:rPr>
              <a:t>责任和协作</a:t>
            </a:r>
            <a:r>
              <a:rPr lang="zh-CN" altLang="en-US" sz="1600" dirty="0">
                <a:latin typeface="+mn-lt"/>
                <a:ea typeface="宋体" panose="02010600030101010101" pitchFamily="2" charset="-122"/>
                <a:cs typeface="Arial" panose="020B0604020202020204" pitchFamily="34" charset="0"/>
              </a:rPr>
              <a:t>（第</a:t>
            </a:r>
            <a:r>
              <a:rPr lang="en-US" altLang="zh-CN" sz="1600" dirty="0">
                <a:latin typeface="+mn-lt"/>
                <a:ea typeface="宋体" panose="02010600030101010101" pitchFamily="2" charset="-122"/>
                <a:cs typeface="Arial" panose="020B0604020202020204" pitchFamily="34" charset="0"/>
              </a:rPr>
              <a:t>12</a:t>
            </a:r>
            <a:r>
              <a:rPr lang="zh-CN" altLang="en-US" sz="1600" dirty="0">
                <a:latin typeface="+mn-lt"/>
                <a:ea typeface="宋体" panose="02010600030101010101" pitchFamily="2" charset="-122"/>
                <a:cs typeface="Arial" panose="020B0604020202020204" pitchFamily="34" charset="0"/>
              </a:rPr>
              <a:t>章）。</a:t>
            </a:r>
            <a:endParaRPr lang="en-US" altLang="zh-CN" sz="1600" dirty="0">
              <a:latin typeface="+mn-lt"/>
              <a:ea typeface="宋体" panose="02010600030101010101" pitchFamily="2" charset="-122"/>
              <a:cs typeface="Arial" panose="020B0604020202020204" pitchFamily="34" charset="0"/>
            </a:endParaRPr>
          </a:p>
          <a:p>
            <a:pPr lvl="1" eaLnBrk="1" hangingPunct="1">
              <a:spcBef>
                <a:spcPct val="0"/>
              </a:spcBef>
              <a:spcAft>
                <a:spcPts val="300"/>
              </a:spcAft>
              <a:buSzPct val="70000"/>
            </a:pPr>
            <a:r>
              <a:rPr lang="zh-CN" altLang="zh-CN" sz="1600" dirty="0">
                <a:latin typeface="+mn-lt"/>
                <a:ea typeface="宋体" panose="02010600030101010101" pitchFamily="2" charset="-122"/>
                <a:cs typeface="Arial" panose="020B0604020202020204" pitchFamily="34" charset="0"/>
              </a:rPr>
              <a:t>已经设计</a:t>
            </a:r>
            <a:r>
              <a:rPr lang="zh-CN" altLang="en-US" sz="1600" dirty="0">
                <a:latin typeface="+mn-lt"/>
                <a:ea typeface="宋体" panose="02010600030101010101" pitchFamily="2" charset="-122"/>
                <a:cs typeface="Arial" panose="020B0604020202020204" pitchFamily="34" charset="0"/>
              </a:rPr>
              <a:t>了</a:t>
            </a:r>
            <a:r>
              <a:rPr lang="zh-CN" altLang="zh-CN" sz="1600" dirty="0">
                <a:latin typeface="+mn-lt"/>
                <a:ea typeface="宋体" panose="02010600030101010101" pitchFamily="2" charset="-122"/>
                <a:cs typeface="Arial" panose="020B0604020202020204" pitchFamily="34" charset="0"/>
              </a:rPr>
              <a:t>属性和操作，并通过</a:t>
            </a:r>
            <a:r>
              <a:rPr lang="zh-CN" altLang="en-US" sz="1600" dirty="0">
                <a:latin typeface="+mn-lt"/>
                <a:ea typeface="宋体" panose="02010600030101010101" pitchFamily="2" charset="-122"/>
                <a:cs typeface="Arial" panose="020B0604020202020204" pitchFamily="34" charset="0"/>
              </a:rPr>
              <a:t>了</a:t>
            </a:r>
            <a:r>
              <a:rPr lang="zh-CN" altLang="zh-CN" sz="1600" dirty="0">
                <a:latin typeface="+mn-lt"/>
                <a:ea typeface="宋体" panose="02010600030101010101" pitchFamily="2" charset="-122"/>
                <a:cs typeface="Arial" panose="020B0604020202020204" pitchFamily="34" charset="0"/>
              </a:rPr>
              <a:t>评审</a:t>
            </a:r>
            <a:r>
              <a:rPr lang="zh-CN" altLang="en-US" sz="1600" dirty="0">
                <a:latin typeface="+mn-lt"/>
                <a:ea typeface="宋体" panose="02010600030101010101" pitchFamily="2" charset="-122"/>
                <a:cs typeface="Arial" panose="020B0604020202020204" pitchFamily="34" charset="0"/>
              </a:rPr>
              <a:t>。</a:t>
            </a:r>
            <a:endParaRPr lang="en-US" altLang="zh-CN" sz="1600" dirty="0">
              <a:latin typeface="+mn-lt"/>
              <a:ea typeface="宋体" panose="02010600030101010101" pitchFamily="2" charset="-122"/>
              <a:cs typeface="Arial" panose="020B0604020202020204" pitchFamily="34" charset="0"/>
            </a:endParaRPr>
          </a:p>
          <a:p>
            <a:pPr lvl="1" eaLnBrk="1" hangingPunct="1">
              <a:spcBef>
                <a:spcPct val="0"/>
              </a:spcBef>
              <a:spcAft>
                <a:spcPts val="300"/>
              </a:spcAft>
              <a:buSzPct val="70000"/>
            </a:pPr>
            <a:r>
              <a:rPr lang="zh-CN" altLang="zh-CN" sz="1600" dirty="0">
                <a:latin typeface="+mn-lt"/>
                <a:ea typeface="宋体" panose="02010600030101010101" pitchFamily="2" charset="-122"/>
                <a:cs typeface="Arial" panose="020B0604020202020204" pitchFamily="34" charset="0"/>
              </a:rPr>
              <a:t>已经创建</a:t>
            </a:r>
            <a:r>
              <a:rPr lang="zh-CN" altLang="en-US" sz="1600" dirty="0">
                <a:latin typeface="+mn-lt"/>
                <a:ea typeface="宋体" panose="02010600030101010101" pitchFamily="2" charset="-122"/>
                <a:cs typeface="Arial" panose="020B0604020202020204" pitchFamily="34" charset="0"/>
              </a:rPr>
              <a:t>了</a:t>
            </a:r>
            <a:r>
              <a:rPr lang="zh-CN" altLang="zh-CN" sz="1600" dirty="0">
                <a:latin typeface="+mn-lt"/>
                <a:ea typeface="宋体" panose="02010600030101010101" pitchFamily="2" charset="-122"/>
                <a:cs typeface="Arial" panose="020B0604020202020204" pitchFamily="34" charset="0"/>
              </a:rPr>
              <a:t>通信模型，并通过</a:t>
            </a:r>
            <a:r>
              <a:rPr lang="zh-CN" altLang="en-US" sz="1600" dirty="0">
                <a:latin typeface="+mn-lt"/>
                <a:ea typeface="宋体" panose="02010600030101010101" pitchFamily="2" charset="-122"/>
                <a:cs typeface="Arial" panose="020B0604020202020204" pitchFamily="34" charset="0"/>
              </a:rPr>
              <a:t>了</a:t>
            </a:r>
            <a:r>
              <a:rPr lang="zh-CN" altLang="zh-CN" sz="1600" dirty="0">
                <a:latin typeface="+mn-lt"/>
                <a:ea typeface="宋体" panose="02010600030101010101" pitchFamily="2" charset="-122"/>
                <a:cs typeface="Arial" panose="020B0604020202020204" pitchFamily="34" charset="0"/>
              </a:rPr>
              <a:t>评审</a:t>
            </a:r>
            <a:r>
              <a:rPr lang="zh-CN" altLang="en-US" sz="1600" dirty="0">
                <a:latin typeface="+mn-lt"/>
                <a:ea typeface="宋体" panose="02010600030101010101" pitchFamily="2" charset="-122"/>
                <a:cs typeface="Arial" panose="020B0604020202020204" pitchFamily="34" charset="0"/>
              </a:rPr>
              <a:t>。</a:t>
            </a:r>
            <a:endParaRPr lang="zh-CN" altLang="en-US" sz="1600" dirty="0">
              <a:latin typeface="+mn-lt"/>
              <a:ea typeface="宋体" panose="02010600030101010101" pitchFamily="2" charset="-122"/>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27652" name="Rectangle 2"/>
          <p:cNvSpPr>
            <a:spLocks noGrp="1"/>
          </p:cNvSpPr>
          <p:nvPr>
            <p:ph type="title"/>
          </p:nvPr>
        </p:nvSpPr>
        <p:spPr/>
        <p:txBody>
          <a:bodyPr vert="horz" wrap="square" lIns="91440" tIns="45720" rIns="91440" bIns="45720" anchor="b"/>
          <a:p>
            <a:pPr eaLnBrk="1" hangingPunct="1"/>
            <a:r>
              <a:rPr lang="zh-CN" altLang="en-US" sz="3200" dirty="0">
                <a:ea typeface="宋体" panose="02010600030101010101" pitchFamily="2" charset="-122"/>
              </a:rPr>
              <a:t>一个面向对象项目的进展</a:t>
            </a:r>
            <a:r>
              <a:rPr lang="en-US" altLang="zh-CN" sz="3200" dirty="0">
                <a:ea typeface="宋体" panose="02010600030101010101" pitchFamily="2" charset="-122"/>
              </a:rPr>
              <a:t>-II</a:t>
            </a:r>
            <a:endParaRPr lang="en-US" altLang="zh-CN" sz="3200" dirty="0">
              <a:ea typeface="宋体" panose="02010600030101010101" pitchFamily="2" charset="-122"/>
            </a:endParaRPr>
          </a:p>
        </p:txBody>
      </p:sp>
      <p:sp>
        <p:nvSpPr>
          <p:cNvPr id="27653" name="Rectangle 3"/>
          <p:cNvSpPr>
            <a:spLocks noGrp="1"/>
          </p:cNvSpPr>
          <p:nvPr>
            <p:ph idx="1"/>
          </p:nvPr>
        </p:nvSpPr>
        <p:spPr/>
        <p:txBody>
          <a:bodyPr vert="horz" wrap="square" lIns="91440" tIns="45720" rIns="91440" bIns="45720" anchor="t"/>
          <a:p>
            <a:pPr eaLnBrk="1" hangingPunct="1">
              <a:spcBef>
                <a:spcPts val="300"/>
              </a:spcBef>
            </a:pPr>
            <a:r>
              <a:rPr lang="zh-CN" altLang="en-US" sz="1800" dirty="0">
                <a:ea typeface="宋体" panose="02010600030101010101" pitchFamily="2" charset="-122"/>
              </a:rPr>
              <a:t>技术里程碑：面向对象程序设计完成</a:t>
            </a:r>
            <a:endParaRPr lang="en-US" altLang="zh-CN" sz="1800" dirty="0">
              <a:ea typeface="宋体" panose="02010600030101010101" pitchFamily="2" charset="-122"/>
            </a:endParaRPr>
          </a:p>
          <a:p>
            <a:pPr lvl="1" eaLnBrk="1" hangingPunct="1">
              <a:spcBef>
                <a:spcPts val="300"/>
              </a:spcBef>
              <a:buSzPct val="70000"/>
            </a:pPr>
            <a:r>
              <a:rPr lang="zh-CN" altLang="en-US" sz="1600" dirty="0">
                <a:latin typeface="+mn-lt"/>
                <a:ea typeface="宋体" panose="02010600030101010101" pitchFamily="2" charset="-122"/>
                <a:cs typeface="Arial" panose="020B0604020202020204" pitchFamily="34" charset="0"/>
              </a:rPr>
              <a:t>按</a:t>
            </a:r>
            <a:r>
              <a:rPr lang="zh-CN" altLang="zh-CN" sz="1600" dirty="0">
                <a:latin typeface="+mn-lt"/>
                <a:ea typeface="宋体" panose="02010600030101010101" pitchFamily="2" charset="-122"/>
                <a:cs typeface="Arial" panose="020B0604020202020204" pitchFamily="34" charset="0"/>
              </a:rPr>
              <a:t>照设计模型，每一个新类都已经编码实现</a:t>
            </a:r>
            <a:r>
              <a:rPr lang="zh-CN" altLang="en-US" sz="1600" dirty="0">
                <a:latin typeface="+mn-lt"/>
                <a:ea typeface="宋体" panose="02010600030101010101" pitchFamily="2" charset="-122"/>
                <a:cs typeface="Arial" panose="020B0604020202020204" pitchFamily="34" charset="0"/>
              </a:rPr>
              <a:t>。</a:t>
            </a:r>
            <a:endParaRPr lang="en-US" altLang="zh-CN" sz="1600" dirty="0">
              <a:latin typeface="+mn-lt"/>
              <a:ea typeface="宋体" panose="02010600030101010101" pitchFamily="2" charset="-122"/>
              <a:cs typeface="Arial" panose="020B0604020202020204" pitchFamily="34" charset="0"/>
            </a:endParaRPr>
          </a:p>
          <a:p>
            <a:pPr lvl="1" eaLnBrk="1" hangingPunct="1">
              <a:buSzPct val="70000"/>
            </a:pPr>
            <a:r>
              <a:rPr lang="zh-CN" altLang="zh-CN" sz="1600" dirty="0">
                <a:latin typeface="+mn-lt"/>
                <a:ea typeface="宋体" panose="02010600030101010101" pitchFamily="2" charset="-122"/>
                <a:cs typeface="Arial" panose="020B0604020202020204" pitchFamily="34" charset="0"/>
              </a:rPr>
              <a:t>（从可复用库中）提取的类已经实现</a:t>
            </a:r>
            <a:r>
              <a:rPr lang="zh-CN" altLang="en-US" sz="1600" dirty="0">
                <a:latin typeface="+mn-lt"/>
                <a:ea typeface="宋体" panose="02010600030101010101" pitchFamily="2" charset="-122"/>
                <a:cs typeface="Arial" panose="020B0604020202020204" pitchFamily="34" charset="0"/>
              </a:rPr>
              <a:t>。</a:t>
            </a:r>
            <a:endParaRPr lang="en-US" altLang="zh-CN" sz="1600" dirty="0">
              <a:latin typeface="+mn-lt"/>
              <a:ea typeface="宋体" panose="02010600030101010101" pitchFamily="2" charset="-122"/>
              <a:cs typeface="Arial" panose="020B0604020202020204" pitchFamily="34" charset="0"/>
            </a:endParaRPr>
          </a:p>
          <a:p>
            <a:pPr lvl="1" eaLnBrk="1" hangingPunct="1">
              <a:buSzPct val="70000"/>
            </a:pPr>
            <a:r>
              <a:rPr lang="zh-CN" altLang="zh-CN" sz="1600" dirty="0">
                <a:latin typeface="+mn-lt"/>
                <a:ea typeface="宋体" panose="02010600030101010101" pitchFamily="2" charset="-122"/>
                <a:cs typeface="Arial" panose="020B0604020202020204" pitchFamily="34" charset="0"/>
              </a:rPr>
              <a:t>已经构建了原型或增量</a:t>
            </a:r>
            <a:r>
              <a:rPr lang="zh-CN" altLang="en-US" sz="900" dirty="0">
                <a:latin typeface="+mn-lt"/>
                <a:ea typeface="宋体" panose="02010600030101010101" pitchFamily="2" charset="-122"/>
                <a:cs typeface="Arial" panose="020B0604020202020204" pitchFamily="34" charset="0"/>
              </a:rPr>
              <a:t>。</a:t>
            </a:r>
            <a:endParaRPr lang="en-US" altLang="zh-CN" sz="900" dirty="0">
              <a:latin typeface="+mn-lt"/>
              <a:ea typeface="宋体" panose="02010600030101010101" pitchFamily="2" charset="-122"/>
              <a:cs typeface="Arial" panose="020B0604020202020204" pitchFamily="34" charset="0"/>
            </a:endParaRPr>
          </a:p>
          <a:p>
            <a:pPr eaLnBrk="1" hangingPunct="1">
              <a:spcBef>
                <a:spcPts val="600"/>
              </a:spcBef>
            </a:pPr>
            <a:r>
              <a:rPr lang="zh-CN" altLang="en-US" sz="2000" dirty="0">
                <a:ea typeface="宋体" panose="02010600030101010101" pitchFamily="2" charset="-122"/>
              </a:rPr>
              <a:t>技术里程碑：面向对象测试</a:t>
            </a:r>
            <a:endParaRPr lang="en-US" altLang="zh-CN" sz="2000" dirty="0">
              <a:ea typeface="宋体" panose="02010600030101010101" pitchFamily="2" charset="-122"/>
            </a:endParaRPr>
          </a:p>
          <a:p>
            <a:pPr lvl="1" eaLnBrk="1" hangingPunct="1">
              <a:spcBef>
                <a:spcPts val="300"/>
              </a:spcBef>
              <a:buSzPct val="70000"/>
            </a:pPr>
            <a:r>
              <a:rPr lang="zh-CN" altLang="zh-CN" sz="1600" dirty="0">
                <a:latin typeface="+mn-lt"/>
                <a:ea typeface="宋体" panose="02010600030101010101" pitchFamily="2" charset="-122"/>
                <a:cs typeface="Arial" panose="020B0604020202020204" pitchFamily="34" charset="0"/>
              </a:rPr>
              <a:t>已经评审了</a:t>
            </a:r>
            <a:r>
              <a:rPr lang="zh-CN" altLang="en-US" sz="1600" dirty="0">
                <a:latin typeface="+mn-lt"/>
                <a:ea typeface="宋体" panose="02010600030101010101" pitchFamily="2" charset="-122"/>
                <a:cs typeface="Arial" panose="020B0604020202020204" pitchFamily="34" charset="0"/>
              </a:rPr>
              <a:t>面向对象</a:t>
            </a:r>
            <a:r>
              <a:rPr lang="zh-CN" altLang="zh-CN" sz="1600" dirty="0">
                <a:latin typeface="+mn-lt"/>
                <a:ea typeface="宋体" panose="02010600030101010101" pitchFamily="2" charset="-122"/>
                <a:cs typeface="Arial" panose="020B0604020202020204" pitchFamily="34" charset="0"/>
              </a:rPr>
              <a:t>分析和设计模型的正确性和完整性</a:t>
            </a:r>
            <a:r>
              <a:rPr lang="zh-CN" altLang="en-US" sz="1600" dirty="0">
                <a:latin typeface="+mn-lt"/>
                <a:ea typeface="宋体" panose="02010600030101010101" pitchFamily="2" charset="-122"/>
                <a:cs typeface="Arial" panose="020B0604020202020204" pitchFamily="34" charset="0"/>
              </a:rPr>
              <a:t>。</a:t>
            </a:r>
            <a:endParaRPr lang="en-US" altLang="zh-CN" sz="1600" dirty="0">
              <a:latin typeface="+mn-lt"/>
              <a:ea typeface="宋体" panose="02010600030101010101" pitchFamily="2" charset="-122"/>
              <a:cs typeface="Arial" panose="020B0604020202020204" pitchFamily="34" charset="0"/>
            </a:endParaRPr>
          </a:p>
          <a:p>
            <a:pPr lvl="1" eaLnBrk="1" hangingPunct="1">
              <a:buSzPct val="70000"/>
            </a:pPr>
            <a:r>
              <a:rPr lang="zh-CN" altLang="zh-CN" sz="1600" dirty="0">
                <a:latin typeface="+mn-lt"/>
                <a:ea typeface="宋体" panose="02010600030101010101" pitchFamily="2" charset="-122"/>
                <a:cs typeface="Arial" panose="020B0604020202020204" pitchFamily="34" charset="0"/>
              </a:rPr>
              <a:t>已经建立</a:t>
            </a:r>
            <a:r>
              <a:rPr lang="zh-CN" altLang="en-US" sz="1600" dirty="0">
                <a:latin typeface="+mn-lt"/>
                <a:ea typeface="宋体" panose="02010600030101010101" pitchFamily="2" charset="-122"/>
                <a:cs typeface="Arial" panose="020B0604020202020204" pitchFamily="34" charset="0"/>
              </a:rPr>
              <a:t>了</a:t>
            </a:r>
            <a:r>
              <a:rPr lang="zh-CN" altLang="zh-CN" sz="1600" dirty="0">
                <a:latin typeface="+mn-lt"/>
                <a:ea typeface="宋体" panose="02010600030101010101" pitchFamily="2" charset="-122"/>
                <a:cs typeface="Arial" panose="020B0604020202020204" pitchFamily="34" charset="0"/>
              </a:rPr>
              <a:t>类</a:t>
            </a:r>
            <a:r>
              <a:rPr lang="en-US" altLang="zh-CN" sz="1600" dirty="0">
                <a:latin typeface="+mn-lt"/>
                <a:ea typeface="宋体" panose="02010600030101010101" pitchFamily="2" charset="-122"/>
                <a:cs typeface="Arial" panose="020B0604020202020204" pitchFamily="34" charset="0"/>
              </a:rPr>
              <a:t>-</a:t>
            </a:r>
            <a:r>
              <a:rPr lang="zh-CN" altLang="zh-CN" sz="1600" dirty="0">
                <a:latin typeface="+mn-lt"/>
                <a:ea typeface="宋体" panose="02010600030101010101" pitchFamily="2" charset="-122"/>
                <a:cs typeface="Arial" panose="020B0604020202020204" pitchFamily="34" charset="0"/>
              </a:rPr>
              <a:t>责任</a:t>
            </a:r>
            <a:r>
              <a:rPr lang="en-US" altLang="zh-CN" sz="1600" dirty="0">
                <a:latin typeface="+mn-lt"/>
                <a:ea typeface="宋体" panose="02010600030101010101" pitchFamily="2" charset="-122"/>
                <a:cs typeface="Arial" panose="020B0604020202020204" pitchFamily="34" charset="0"/>
              </a:rPr>
              <a:t>-</a:t>
            </a:r>
            <a:r>
              <a:rPr lang="zh-CN" altLang="zh-CN" sz="1600" dirty="0">
                <a:latin typeface="+mn-lt"/>
                <a:ea typeface="宋体" panose="02010600030101010101" pitchFamily="2" charset="-122"/>
                <a:cs typeface="Arial" panose="020B0604020202020204" pitchFamily="34" charset="0"/>
              </a:rPr>
              <a:t>协作网络（第</a:t>
            </a:r>
            <a:r>
              <a:rPr lang="en-US" altLang="zh-CN" sz="1600" dirty="0">
                <a:latin typeface="+mn-lt"/>
                <a:ea typeface="宋体" panose="02010600030101010101" pitchFamily="2" charset="-122"/>
                <a:cs typeface="Arial" panose="020B0604020202020204" pitchFamily="34" charset="0"/>
              </a:rPr>
              <a:t>10</a:t>
            </a:r>
            <a:r>
              <a:rPr lang="zh-CN" altLang="zh-CN" sz="1600" dirty="0">
                <a:latin typeface="+mn-lt"/>
                <a:ea typeface="宋体" panose="02010600030101010101" pitchFamily="2" charset="-122"/>
                <a:cs typeface="Arial" panose="020B0604020202020204" pitchFamily="34" charset="0"/>
              </a:rPr>
              <a:t>章）</a:t>
            </a:r>
            <a:r>
              <a:rPr lang="zh-CN" altLang="en-US" sz="1600" dirty="0">
                <a:latin typeface="+mn-lt"/>
                <a:ea typeface="宋体" panose="02010600030101010101" pitchFamily="2" charset="-122"/>
                <a:cs typeface="Arial" panose="020B0604020202020204" pitchFamily="34" charset="0"/>
              </a:rPr>
              <a:t>，并通过了评审。</a:t>
            </a:r>
            <a:endParaRPr lang="en-US" altLang="zh-CN" sz="1600" dirty="0">
              <a:latin typeface="+mn-lt"/>
              <a:ea typeface="宋体" panose="02010600030101010101" pitchFamily="2" charset="-122"/>
              <a:cs typeface="Arial" panose="020B0604020202020204" pitchFamily="34" charset="0"/>
            </a:endParaRPr>
          </a:p>
          <a:p>
            <a:pPr lvl="1" eaLnBrk="1" hangingPunct="1">
              <a:buSzPct val="70000"/>
            </a:pPr>
            <a:r>
              <a:rPr lang="zh-CN" altLang="zh-CN" sz="1600" dirty="0">
                <a:latin typeface="+mn-lt"/>
                <a:ea typeface="宋体" panose="02010600030101010101" pitchFamily="2" charset="-122"/>
                <a:cs typeface="Arial" panose="020B0604020202020204" pitchFamily="34" charset="0"/>
              </a:rPr>
              <a:t>已经设计了测试用例，对每个类进行了类级测试（第</a:t>
            </a:r>
            <a:r>
              <a:rPr lang="en-US" altLang="zh-CN" sz="1600" dirty="0">
                <a:latin typeface="+mn-lt"/>
                <a:ea typeface="宋体" panose="02010600030101010101" pitchFamily="2" charset="-122"/>
                <a:cs typeface="Arial" panose="020B0604020202020204" pitchFamily="34" charset="0"/>
              </a:rPr>
              <a:t>24</a:t>
            </a:r>
            <a:r>
              <a:rPr lang="zh-CN" altLang="zh-CN" sz="1600" dirty="0">
                <a:latin typeface="+mn-lt"/>
                <a:ea typeface="宋体" panose="02010600030101010101" pitchFamily="2" charset="-122"/>
                <a:cs typeface="Arial" panose="020B0604020202020204" pitchFamily="34" charset="0"/>
              </a:rPr>
              <a:t>章）</a:t>
            </a:r>
            <a:r>
              <a:rPr lang="zh-CN" altLang="en-US" sz="1600" dirty="0">
                <a:latin typeface="+mn-lt"/>
                <a:ea typeface="宋体" panose="02010600030101010101" pitchFamily="2" charset="-122"/>
                <a:cs typeface="Arial" panose="020B0604020202020204" pitchFamily="34" charset="0"/>
              </a:rPr>
              <a:t>。</a:t>
            </a:r>
            <a:endParaRPr lang="en-US" altLang="zh-CN" sz="1600" dirty="0">
              <a:latin typeface="+mn-lt"/>
              <a:ea typeface="宋体" panose="02010600030101010101" pitchFamily="2" charset="-122"/>
              <a:cs typeface="Arial" panose="020B0604020202020204" pitchFamily="34" charset="0"/>
            </a:endParaRPr>
          </a:p>
          <a:p>
            <a:pPr lvl="1" eaLnBrk="1" hangingPunct="1">
              <a:buSzPct val="70000"/>
            </a:pPr>
            <a:r>
              <a:rPr lang="zh-CN" altLang="zh-CN" sz="1600" dirty="0">
                <a:latin typeface="+mn-lt"/>
                <a:ea typeface="宋体" panose="02010600030101010101" pitchFamily="2" charset="-122"/>
                <a:cs typeface="Arial" panose="020B0604020202020204" pitchFamily="34" charset="0"/>
              </a:rPr>
              <a:t>已经设计了测试用例，完成</a:t>
            </a:r>
            <a:r>
              <a:rPr lang="zh-CN" altLang="en-US" sz="1600" dirty="0">
                <a:latin typeface="+mn-lt"/>
                <a:ea typeface="宋体" panose="02010600030101010101" pitchFamily="2" charset="-122"/>
                <a:cs typeface="Arial" panose="020B0604020202020204" pitchFamily="34" charset="0"/>
              </a:rPr>
              <a:t>了</a:t>
            </a:r>
            <a:r>
              <a:rPr lang="zh-CN" altLang="zh-CN" sz="1600" dirty="0">
                <a:latin typeface="+mn-lt"/>
                <a:ea typeface="宋体" panose="02010600030101010101" pitchFamily="2" charset="-122"/>
                <a:cs typeface="Arial" panose="020B0604020202020204" pitchFamily="34" charset="0"/>
              </a:rPr>
              <a:t>簇测试（第</a:t>
            </a:r>
            <a:r>
              <a:rPr lang="en-US" altLang="zh-CN" sz="1600" dirty="0">
                <a:latin typeface="+mn-lt"/>
                <a:ea typeface="宋体" panose="02010600030101010101" pitchFamily="2" charset="-122"/>
                <a:cs typeface="Arial" panose="020B0604020202020204" pitchFamily="34" charset="0"/>
              </a:rPr>
              <a:t>24</a:t>
            </a:r>
            <a:r>
              <a:rPr lang="zh-CN" altLang="zh-CN" sz="1600" dirty="0">
                <a:latin typeface="+mn-lt"/>
                <a:ea typeface="宋体" panose="02010600030101010101" pitchFamily="2" charset="-122"/>
                <a:cs typeface="Arial" panose="020B0604020202020204" pitchFamily="34" charset="0"/>
              </a:rPr>
              <a:t>章）</a:t>
            </a:r>
            <a:r>
              <a:rPr lang="zh-CN" altLang="en-US" sz="1600" dirty="0">
                <a:latin typeface="+mn-lt"/>
                <a:ea typeface="宋体" panose="02010600030101010101" pitchFamily="2" charset="-122"/>
                <a:cs typeface="Arial" panose="020B0604020202020204" pitchFamily="34" charset="0"/>
              </a:rPr>
              <a:t>和</a:t>
            </a:r>
            <a:r>
              <a:rPr lang="zh-CN" altLang="zh-CN" sz="1600" dirty="0">
                <a:latin typeface="+mn-lt"/>
                <a:ea typeface="宋体" panose="02010600030101010101" pitchFamily="2" charset="-122"/>
                <a:cs typeface="Arial" panose="020B0604020202020204" pitchFamily="34" charset="0"/>
              </a:rPr>
              <a:t>类的集成</a:t>
            </a:r>
            <a:r>
              <a:rPr lang="zh-CN" altLang="en-US" sz="1600" dirty="0">
                <a:latin typeface="+mn-lt"/>
                <a:ea typeface="宋体" panose="02010600030101010101" pitchFamily="2" charset="-122"/>
                <a:cs typeface="Arial" panose="020B0604020202020204" pitchFamily="34" charset="0"/>
              </a:rPr>
              <a:t>。</a:t>
            </a:r>
            <a:endParaRPr lang="en-US" altLang="zh-CN" sz="1600" dirty="0">
              <a:latin typeface="+mn-lt"/>
              <a:ea typeface="宋体" panose="02010600030101010101" pitchFamily="2" charset="-122"/>
              <a:cs typeface="Arial" panose="020B0604020202020204" pitchFamily="34" charset="0"/>
            </a:endParaRPr>
          </a:p>
          <a:p>
            <a:pPr lvl="1" eaLnBrk="1" hangingPunct="1">
              <a:buSzPct val="70000"/>
            </a:pPr>
            <a:r>
              <a:rPr lang="zh-CN" altLang="zh-CN" sz="1600" dirty="0">
                <a:latin typeface="+mn-lt"/>
                <a:ea typeface="宋体" panose="02010600030101010101" pitchFamily="2" charset="-122"/>
                <a:cs typeface="Arial" panose="020B0604020202020204" pitchFamily="34" charset="0"/>
              </a:rPr>
              <a:t>已经完成</a:t>
            </a:r>
            <a:r>
              <a:rPr lang="zh-CN" altLang="en-US" sz="1600" dirty="0">
                <a:latin typeface="+mn-lt"/>
                <a:ea typeface="宋体" panose="02010600030101010101" pitchFamily="2" charset="-122"/>
                <a:cs typeface="Arial" panose="020B0604020202020204" pitchFamily="34" charset="0"/>
              </a:rPr>
              <a:t>了</a:t>
            </a:r>
            <a:r>
              <a:rPr lang="zh-CN" altLang="zh-CN" sz="1600" dirty="0">
                <a:latin typeface="+mn-lt"/>
                <a:ea typeface="宋体" panose="02010600030101010101" pitchFamily="2" charset="-122"/>
                <a:cs typeface="Arial" panose="020B0604020202020204" pitchFamily="34" charset="0"/>
              </a:rPr>
              <a:t>系统级测试</a:t>
            </a:r>
            <a:r>
              <a:rPr lang="zh-CN" altLang="en-US" sz="1600" dirty="0">
                <a:latin typeface="+mn-lt"/>
                <a:ea typeface="宋体" panose="02010600030101010101" pitchFamily="2" charset="-122"/>
                <a:cs typeface="Arial" panose="020B0604020202020204" pitchFamily="34" charset="0"/>
              </a:rPr>
              <a:t>。</a:t>
            </a:r>
            <a:endParaRPr lang="zh-CN" altLang="en-US" sz="1600" dirty="0">
              <a:latin typeface="+mn-lt"/>
              <a:ea typeface="宋体" panose="02010600030101010101" pitchFamily="2" charset="-122"/>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28676" name="Rectangle 2"/>
          <p:cNvSpPr>
            <a:spLocks noGrp="1"/>
          </p:cNvSpPr>
          <p:nvPr>
            <p:ph type="title"/>
          </p:nvPr>
        </p:nvSpPr>
        <p:spPr/>
        <p:txBody>
          <a:bodyPr vert="horz" wrap="square" lIns="91440" tIns="45720" rIns="91440" bIns="45720" anchor="b"/>
          <a:p>
            <a:pPr eaLnBrk="1" hangingPunct="1"/>
            <a:r>
              <a:rPr lang="zh-CN" altLang="zh-CN" sz="3600" dirty="0">
                <a:ea typeface="宋体" panose="02010600030101010101" pitchFamily="2" charset="-122"/>
              </a:rPr>
              <a:t>挣值分析</a:t>
            </a:r>
            <a:r>
              <a:rPr lang="en-US" altLang="zh-CN" sz="3600" dirty="0">
                <a:ea typeface="宋体" panose="02010600030101010101" pitchFamily="2" charset="-122"/>
              </a:rPr>
              <a:t>(EVA)</a:t>
            </a:r>
            <a:endParaRPr lang="en-US" altLang="zh-CN" sz="3600" dirty="0">
              <a:ea typeface="宋体" panose="02010600030101010101" pitchFamily="2" charset="-122"/>
            </a:endParaRPr>
          </a:p>
        </p:txBody>
      </p:sp>
      <p:sp>
        <p:nvSpPr>
          <p:cNvPr id="28677" name="Rectangle 3"/>
          <p:cNvSpPr>
            <a:spLocks noGrp="1"/>
          </p:cNvSpPr>
          <p:nvPr>
            <p:ph idx="1"/>
          </p:nvPr>
        </p:nvSpPr>
        <p:spPr/>
        <p:txBody>
          <a:bodyPr vert="horz" wrap="square" lIns="91440" tIns="45720" rIns="91440" bIns="45720" anchor="t"/>
          <a:p>
            <a:pPr eaLnBrk="1" hangingPunct="1">
              <a:spcAft>
                <a:spcPts val="600"/>
              </a:spcAft>
            </a:pPr>
            <a:r>
              <a:rPr lang="zh-CN" altLang="en-US" sz="2800" dirty="0">
                <a:ea typeface="宋体" panose="02010600030101010101" pitchFamily="2" charset="-122"/>
              </a:rPr>
              <a:t>挣值</a:t>
            </a:r>
            <a:endParaRPr lang="zh-CN" altLang="en-US" sz="2800" dirty="0">
              <a:ea typeface="宋体" panose="02010600030101010101" pitchFamily="2" charset="-122"/>
            </a:endParaRPr>
          </a:p>
          <a:p>
            <a:pPr lvl="1" eaLnBrk="1" hangingPunct="1">
              <a:spcAft>
                <a:spcPts val="600"/>
              </a:spcAft>
              <a:buSzPct val="70000"/>
            </a:pPr>
            <a:r>
              <a:rPr lang="zh-CN" altLang="en-US" sz="2400" dirty="0">
                <a:latin typeface="+mn-lt"/>
                <a:ea typeface="宋体" panose="02010600030101010101" pitchFamily="2" charset="-122"/>
                <a:cs typeface="Arial" panose="020B0604020202020204" pitchFamily="34" charset="0"/>
              </a:rPr>
              <a:t>是</a:t>
            </a:r>
            <a:r>
              <a:rPr lang="zh-CN" altLang="zh-CN" sz="2400" dirty="0">
                <a:latin typeface="+mn-lt"/>
                <a:ea typeface="宋体" panose="02010600030101010101" pitchFamily="2" charset="-122"/>
                <a:cs typeface="Arial" panose="020B0604020202020204" pitchFamily="34" charset="0"/>
              </a:rPr>
              <a:t>对</a:t>
            </a:r>
            <a:r>
              <a:rPr lang="zh-CN" altLang="zh-CN" sz="2400"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项目进展</a:t>
            </a:r>
            <a:r>
              <a:rPr lang="zh-CN" altLang="zh-CN" sz="2400" dirty="0">
                <a:latin typeface="+mn-lt"/>
                <a:ea typeface="宋体" panose="02010600030101010101" pitchFamily="2" charset="-122"/>
                <a:cs typeface="Arial" panose="020B0604020202020204" pitchFamily="34" charset="0"/>
              </a:rPr>
              <a:t>的测量</a:t>
            </a:r>
            <a:r>
              <a:rPr lang="zh-CN" altLang="en-US" sz="2400" dirty="0">
                <a:latin typeface="+mn-lt"/>
                <a:ea typeface="宋体" panose="02010600030101010101" pitchFamily="2" charset="-122"/>
                <a:cs typeface="Arial" panose="020B0604020202020204" pitchFamily="34" charset="0"/>
              </a:rPr>
              <a:t>。</a:t>
            </a:r>
            <a:endParaRPr lang="en-US" altLang="zh-CN" sz="2400" dirty="0">
              <a:latin typeface="+mn-lt"/>
              <a:ea typeface="宋体" panose="02010600030101010101" pitchFamily="2" charset="-122"/>
              <a:cs typeface="Arial" panose="020B0604020202020204" pitchFamily="34" charset="0"/>
            </a:endParaRPr>
          </a:p>
          <a:p>
            <a:pPr lvl="1" eaLnBrk="1" hangingPunct="1">
              <a:spcAft>
                <a:spcPts val="600"/>
              </a:spcAft>
              <a:buSzPct val="70000"/>
            </a:pPr>
            <a:r>
              <a:rPr lang="zh-CN" altLang="zh-CN" sz="2400" dirty="0">
                <a:latin typeface="+mn-lt"/>
                <a:ea typeface="宋体" panose="02010600030101010101" pitchFamily="2" charset="-122"/>
                <a:cs typeface="Arial" panose="020B0604020202020204" pitchFamily="34" charset="0"/>
              </a:rPr>
              <a:t>能够</a:t>
            </a:r>
            <a:r>
              <a:rPr lang="zh-CN" altLang="en-US" sz="2400" dirty="0">
                <a:latin typeface="+mn-lt"/>
                <a:ea typeface="宋体" panose="02010600030101010101" pitchFamily="2" charset="-122"/>
                <a:cs typeface="Arial" panose="020B0604020202020204" pitchFamily="34" charset="0"/>
              </a:rPr>
              <a:t>让我们</a:t>
            </a:r>
            <a:r>
              <a:rPr lang="zh-CN" altLang="zh-CN" sz="2400" dirty="0">
                <a:latin typeface="+mn-lt"/>
                <a:ea typeface="宋体" panose="02010600030101010101" pitchFamily="2" charset="-122"/>
                <a:cs typeface="Arial" panose="020B0604020202020204" pitchFamily="34" charset="0"/>
              </a:rPr>
              <a:t>采用</a:t>
            </a:r>
            <a:r>
              <a:rPr lang="zh-CN" altLang="zh-CN" sz="2400"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定量分析</a:t>
            </a:r>
            <a:r>
              <a:rPr lang="zh-CN" altLang="en-US" sz="2400" dirty="0">
                <a:latin typeface="+mn-lt"/>
                <a:ea typeface="宋体" panose="02010600030101010101" pitchFamily="2" charset="-122"/>
                <a:cs typeface="Arial" panose="020B0604020202020204" pitchFamily="34" charset="0"/>
              </a:rPr>
              <a:t>的</a:t>
            </a:r>
            <a:r>
              <a:rPr lang="zh-CN" altLang="zh-CN" sz="2400" dirty="0">
                <a:latin typeface="+mn-lt"/>
                <a:ea typeface="宋体" panose="02010600030101010101" pitchFamily="2" charset="-122"/>
                <a:cs typeface="Arial" panose="020B0604020202020204" pitchFamily="34" charset="0"/>
              </a:rPr>
              <a:t>方法</a:t>
            </a:r>
            <a:r>
              <a:rPr lang="zh-CN" altLang="en-US" sz="2400" dirty="0">
                <a:latin typeface="+mn-lt"/>
                <a:ea typeface="宋体" panose="02010600030101010101" pitchFamily="2" charset="-122"/>
                <a:cs typeface="Arial" panose="020B0604020202020204" pitchFamily="34" charset="0"/>
              </a:rPr>
              <a:t>，而不是</a:t>
            </a:r>
            <a:r>
              <a:rPr lang="zh-CN" altLang="zh-CN" sz="2400" dirty="0">
                <a:latin typeface="+mn-lt"/>
                <a:ea typeface="宋体" panose="02010600030101010101" pitchFamily="2" charset="-122"/>
                <a:cs typeface="Arial" panose="020B0604020202020204" pitchFamily="34" charset="0"/>
              </a:rPr>
              <a:t>依赖感觉，来评估一个项目的“完成百分比”</a:t>
            </a:r>
            <a:r>
              <a:rPr lang="zh-CN" altLang="en-US" sz="2400" dirty="0">
                <a:latin typeface="+mn-lt"/>
                <a:ea typeface="宋体" panose="02010600030101010101" pitchFamily="2" charset="-122"/>
                <a:cs typeface="Arial" panose="020B0604020202020204" pitchFamily="34" charset="0"/>
              </a:rPr>
              <a:t>。</a:t>
            </a:r>
            <a:endParaRPr lang="en-US" altLang="zh-CN" sz="2400" dirty="0">
              <a:latin typeface="+mn-lt"/>
              <a:ea typeface="宋体" panose="02010600030101010101" pitchFamily="2" charset="-122"/>
              <a:cs typeface="Arial" panose="020B0604020202020204" pitchFamily="34" charset="0"/>
            </a:endParaRPr>
          </a:p>
          <a:p>
            <a:pPr lvl="1" eaLnBrk="1" hangingPunct="1">
              <a:spcAft>
                <a:spcPts val="600"/>
              </a:spcAft>
              <a:buSzPct val="70000"/>
            </a:pPr>
            <a:r>
              <a:rPr lang="zh-CN" altLang="en-US" sz="2400" dirty="0">
                <a:latin typeface="+mn-lt"/>
                <a:ea typeface="宋体" panose="02010600030101010101" pitchFamily="2" charset="-122"/>
                <a:cs typeface="Arial" panose="020B0604020202020204" pitchFamily="34" charset="0"/>
              </a:rPr>
              <a:t>“</a:t>
            </a:r>
            <a:r>
              <a:rPr lang="zh-CN" altLang="zh-CN" sz="2400" dirty="0">
                <a:latin typeface="+mn-lt"/>
                <a:ea typeface="宋体" panose="02010600030101010101" pitchFamily="2" charset="-122"/>
                <a:cs typeface="Arial" panose="020B0604020202020204" pitchFamily="34" charset="0"/>
              </a:rPr>
              <a:t>早在</a:t>
            </a:r>
            <a:r>
              <a:rPr lang="zh-CN" altLang="zh-CN" sz="2400"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项目进展的前15%</a:t>
            </a:r>
            <a:r>
              <a:rPr lang="zh-CN" altLang="zh-CN" sz="2400" dirty="0">
                <a:latin typeface="+mn-lt"/>
                <a:ea typeface="宋体" panose="02010600030101010101" pitchFamily="2" charset="-122"/>
                <a:cs typeface="Arial" panose="020B0604020202020204" pitchFamily="34" charset="0"/>
              </a:rPr>
              <a:t>就提供了精确而可靠的性能数据</a:t>
            </a:r>
            <a:r>
              <a:rPr lang="en-US" altLang="zh-CN" sz="2400" dirty="0">
                <a:latin typeface="+mn-lt"/>
                <a:ea typeface="宋体" panose="02010600030101010101" pitchFamily="2" charset="-122"/>
                <a:cs typeface="Arial" panose="020B0604020202020204" pitchFamily="34" charset="0"/>
              </a:rPr>
              <a:t>.” [Fle98]</a:t>
            </a:r>
            <a:endParaRPr lang="en-US" altLang="zh-CN" sz="2400" dirty="0">
              <a:latin typeface="+mn-lt"/>
              <a:ea typeface="宋体" panose="02010600030101010101" pitchFamily="2" charset="-122"/>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295400" y="4495800"/>
            <a:ext cx="4191000" cy="6096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698"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29700" name="Rectangle 2"/>
          <p:cNvSpPr>
            <a:spLocks noGrp="1"/>
          </p:cNvSpPr>
          <p:nvPr>
            <p:ph type="title"/>
          </p:nvPr>
        </p:nvSpPr>
        <p:spPr/>
        <p:txBody>
          <a:bodyPr vert="horz" wrap="square" lIns="91440" tIns="45720" rIns="91440" bIns="45720" anchor="b"/>
          <a:p>
            <a:pPr eaLnBrk="1" hangingPunct="1"/>
            <a:r>
              <a:rPr lang="zh-CN" altLang="en-US" sz="3200" dirty="0">
                <a:ea typeface="宋体" panose="02010600030101010101" pitchFamily="2" charset="-122"/>
              </a:rPr>
              <a:t>计算挣值</a:t>
            </a:r>
            <a:r>
              <a:rPr lang="en-US" altLang="zh-CN" sz="3200" dirty="0">
                <a:ea typeface="宋体" panose="02010600030101010101" pitchFamily="2" charset="-122"/>
              </a:rPr>
              <a:t>-I</a:t>
            </a:r>
            <a:endParaRPr lang="en-US" altLang="zh-CN" sz="3200" dirty="0">
              <a:ea typeface="宋体" panose="02010600030101010101" pitchFamily="2" charset="-122"/>
            </a:endParaRPr>
          </a:p>
        </p:txBody>
      </p:sp>
      <p:sp>
        <p:nvSpPr>
          <p:cNvPr id="29701" name="Rectangle 3"/>
          <p:cNvSpPr>
            <a:spLocks noGrp="1"/>
          </p:cNvSpPr>
          <p:nvPr>
            <p:ph idx="1"/>
          </p:nvPr>
        </p:nvSpPr>
        <p:spPr/>
        <p:txBody>
          <a:bodyPr vert="horz" wrap="square" lIns="91440" tIns="45720" rIns="91440" bIns="45720" anchor="t"/>
          <a:p>
            <a:pPr eaLnBrk="1" hangingPunct="1">
              <a:lnSpc>
                <a:spcPct val="110000"/>
              </a:lnSpc>
              <a:spcBef>
                <a:spcPts val="600"/>
              </a:spcBef>
            </a:pPr>
            <a:r>
              <a:rPr lang="zh-CN" altLang="zh-CN" sz="2000" dirty="0">
                <a:ea typeface="宋体" panose="02010600030101010101" pitchFamily="2" charset="-122"/>
              </a:rPr>
              <a:t>为进度表中的每个工作任务确定其</a:t>
            </a:r>
            <a:r>
              <a:rPr lang="zh-CN" altLang="zh-CN" sz="2000" dirty="0">
                <a:solidFill>
                  <a:schemeClr val="folHlink"/>
                </a:solidFill>
                <a:ea typeface="宋体" panose="02010600030101010101" pitchFamily="2" charset="-122"/>
              </a:rPr>
              <a:t>预计工作的</a:t>
            </a:r>
            <a:r>
              <a:rPr lang="zh-CN" altLang="zh-CN" sz="2000" i="1" u="sng" dirty="0">
                <a:solidFill>
                  <a:srgbClr val="C00000"/>
                </a:solidFill>
                <a:ea typeface="宋体" panose="02010600030101010101" pitchFamily="2" charset="-122"/>
              </a:rPr>
              <a:t>预算成本</a:t>
            </a:r>
            <a:r>
              <a:rPr lang="en-US" altLang="zh-CN" sz="2000" dirty="0">
                <a:solidFill>
                  <a:schemeClr val="folHlink"/>
                </a:solidFill>
                <a:ea typeface="宋体" panose="02010600030101010101" pitchFamily="2" charset="-122"/>
              </a:rPr>
              <a:t> (</a:t>
            </a:r>
            <a:r>
              <a:rPr lang="en-US" altLang="zh-CN" sz="2000" i="1" u="sng" dirty="0">
                <a:solidFill>
                  <a:srgbClr val="C00000"/>
                </a:solidFill>
                <a:ea typeface="宋体" panose="02010600030101010101" pitchFamily="2" charset="-122"/>
              </a:rPr>
              <a:t>budgeted cost of work scheduled</a:t>
            </a:r>
            <a:r>
              <a:rPr lang="zh-CN" altLang="en-US" sz="2000" dirty="0">
                <a:solidFill>
                  <a:schemeClr val="folHlink"/>
                </a:solidFill>
                <a:ea typeface="宋体" panose="02010600030101010101" pitchFamily="2" charset="-122"/>
              </a:rPr>
              <a:t>，</a:t>
            </a:r>
            <a:r>
              <a:rPr lang="en-US" altLang="zh-CN" sz="2000" dirty="0">
                <a:solidFill>
                  <a:schemeClr val="folHlink"/>
                </a:solidFill>
                <a:ea typeface="宋体" panose="02010600030101010101" pitchFamily="2" charset="-122"/>
              </a:rPr>
              <a:t>BCWS)</a:t>
            </a:r>
            <a:r>
              <a:rPr lang="zh-CN" altLang="en-US" sz="2000" dirty="0">
                <a:ea typeface="宋体" panose="02010600030101010101" pitchFamily="2" charset="-122"/>
              </a:rPr>
              <a:t>。</a:t>
            </a:r>
            <a:endParaRPr lang="en-US" altLang="zh-CN" sz="2000" dirty="0">
              <a:ea typeface="宋体" panose="02010600030101010101" pitchFamily="2" charset="-122"/>
            </a:endParaRPr>
          </a:p>
          <a:p>
            <a:pPr lvl="1" eaLnBrk="1" hangingPunct="1">
              <a:lnSpc>
                <a:spcPct val="110000"/>
              </a:lnSpc>
              <a:spcBef>
                <a:spcPts val="600"/>
              </a:spcBef>
              <a:buSzPct val="70000"/>
            </a:pPr>
            <a:r>
              <a:rPr lang="en-US" altLang="zh-CN" sz="1800" dirty="0">
                <a:solidFill>
                  <a:schemeClr val="folHlink"/>
                </a:solidFill>
                <a:latin typeface="+mn-lt"/>
                <a:ea typeface="宋体" panose="02010600030101010101" pitchFamily="2" charset="-122"/>
                <a:cs typeface="Arial" panose="020B0604020202020204" pitchFamily="34" charset="0"/>
              </a:rPr>
              <a:t>BCWS</a:t>
            </a:r>
            <a:r>
              <a:rPr lang="en-US" altLang="zh-CN" sz="1800" baseline="-25000" dirty="0">
                <a:solidFill>
                  <a:schemeClr val="folHlink"/>
                </a:solidFill>
                <a:latin typeface="+mn-lt"/>
                <a:ea typeface="宋体" panose="02010600030101010101" pitchFamily="2" charset="-122"/>
                <a:cs typeface="Arial" panose="020B0604020202020204" pitchFamily="34" charset="0"/>
              </a:rPr>
              <a:t>i</a:t>
            </a:r>
            <a:r>
              <a:rPr lang="zh-CN" altLang="zh-CN" sz="1800" dirty="0">
                <a:latin typeface="+mn-lt"/>
                <a:ea typeface="宋体" panose="02010600030101010101" pitchFamily="2" charset="-122"/>
                <a:cs typeface="Arial" panose="020B0604020202020204" pitchFamily="34" charset="0"/>
              </a:rPr>
              <a:t>是指工作任务</a:t>
            </a:r>
            <a:r>
              <a:rPr lang="en-US" altLang="zh-CN" sz="1800" dirty="0">
                <a:latin typeface="+mn-lt"/>
                <a:ea typeface="宋体" panose="02010600030101010101" pitchFamily="2" charset="-122"/>
                <a:cs typeface="Arial" panose="020B0604020202020204" pitchFamily="34" charset="0"/>
              </a:rPr>
              <a:t>i</a:t>
            </a:r>
            <a:r>
              <a:rPr lang="zh-CN" altLang="zh-CN" sz="1800" dirty="0">
                <a:latin typeface="+mn-lt"/>
                <a:ea typeface="宋体" panose="02010600030101010101" pitchFamily="2" charset="-122"/>
                <a:cs typeface="Arial" panose="020B0604020202020204" pitchFamily="34" charset="0"/>
              </a:rPr>
              <a:t>的计划工作量</a:t>
            </a:r>
            <a:r>
              <a:rPr lang="zh-CN" altLang="en-US" sz="1800" i="1" dirty="0">
                <a:latin typeface="+mn-lt"/>
                <a:ea typeface="宋体" panose="02010600030101010101" pitchFamily="2" charset="-122"/>
                <a:cs typeface="Arial" panose="020B0604020202020204" pitchFamily="34" charset="0"/>
              </a:rPr>
              <a:t>。</a:t>
            </a:r>
            <a:endParaRPr lang="en-US" altLang="zh-CN" sz="1800" dirty="0">
              <a:latin typeface="+mn-lt"/>
              <a:ea typeface="宋体" panose="02010600030101010101" pitchFamily="2" charset="-122"/>
              <a:cs typeface="Arial" panose="020B0604020202020204" pitchFamily="34" charset="0"/>
            </a:endParaRPr>
          </a:p>
          <a:p>
            <a:pPr lvl="1" eaLnBrk="1" hangingPunct="1">
              <a:lnSpc>
                <a:spcPct val="110000"/>
              </a:lnSpc>
              <a:spcBef>
                <a:spcPts val="600"/>
              </a:spcBef>
              <a:buSzPct val="70000"/>
            </a:pPr>
            <a:r>
              <a:rPr lang="zh-CN" altLang="zh-CN" sz="1800" dirty="0">
                <a:latin typeface="+mn-lt"/>
                <a:ea typeface="宋体" panose="02010600030101010101" pitchFamily="2" charset="-122"/>
                <a:cs typeface="Arial" panose="020B0604020202020204" pitchFamily="34" charset="0"/>
              </a:rPr>
              <a:t>为了确定在项目进度表中某特定时间点的项目进展状况，</a:t>
            </a:r>
            <a:r>
              <a:rPr lang="en-US" altLang="zh-CN" sz="1800" dirty="0">
                <a:latin typeface="+mn-lt"/>
                <a:ea typeface="宋体" panose="02010600030101010101" pitchFamily="2" charset="-122"/>
                <a:cs typeface="Arial" panose="020B0604020202020204" pitchFamily="34" charset="0"/>
              </a:rPr>
              <a:t>BCWS</a:t>
            </a:r>
            <a:r>
              <a:rPr lang="zh-CN" altLang="zh-CN" sz="1800" dirty="0">
                <a:latin typeface="+mn-lt"/>
                <a:ea typeface="宋体" panose="02010600030101010101" pitchFamily="2" charset="-122"/>
                <a:cs typeface="Arial" panose="020B0604020202020204" pitchFamily="34" charset="0"/>
              </a:rPr>
              <a:t>的值是在</a:t>
            </a:r>
            <a:r>
              <a:rPr lang="zh-CN" altLang="zh-CN" sz="1800"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项目进度表中该时间点应该完成的所有工作任务的</a:t>
            </a:r>
            <a:r>
              <a:rPr lang="en-US" altLang="zh-CN" sz="1800"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BCWS</a:t>
            </a:r>
            <a:r>
              <a:rPr lang="en-US" altLang="zh-CN" sz="1800" baseline="-25000"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i</a:t>
            </a:r>
            <a:r>
              <a:rPr lang="zh-CN" altLang="zh-CN" sz="1800"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Arial" panose="020B0604020202020204" pitchFamily="34" charset="0"/>
              </a:rPr>
              <a:t>值之和</a:t>
            </a:r>
            <a:r>
              <a:rPr lang="zh-CN" altLang="en-US" sz="1800" dirty="0">
                <a:latin typeface="+mn-lt"/>
                <a:ea typeface="宋体" panose="02010600030101010101" pitchFamily="2" charset="-122"/>
                <a:cs typeface="Arial" panose="020B0604020202020204" pitchFamily="34" charset="0"/>
              </a:rPr>
              <a:t>。</a:t>
            </a:r>
            <a:endParaRPr lang="en-US" altLang="zh-CN" sz="1800" dirty="0">
              <a:latin typeface="+mn-lt"/>
              <a:ea typeface="宋体" panose="02010600030101010101" pitchFamily="2" charset="-122"/>
              <a:cs typeface="Arial" panose="020B0604020202020204" pitchFamily="34" charset="0"/>
            </a:endParaRPr>
          </a:p>
          <a:p>
            <a:pPr eaLnBrk="1" hangingPunct="1">
              <a:lnSpc>
                <a:spcPct val="110000"/>
              </a:lnSpc>
              <a:spcBef>
                <a:spcPts val="600"/>
              </a:spcBef>
            </a:pPr>
            <a:r>
              <a:rPr lang="zh-CN" altLang="zh-CN" sz="2000" dirty="0">
                <a:ea typeface="宋体" panose="02010600030101010101" pitchFamily="2" charset="-122"/>
              </a:rPr>
              <a:t>所有工作任务的</a:t>
            </a:r>
            <a:r>
              <a:rPr lang="en-US" altLang="zh-CN" sz="2000" dirty="0">
                <a:ea typeface="宋体" panose="02010600030101010101" pitchFamily="2" charset="-122"/>
              </a:rPr>
              <a:t>BCWS</a:t>
            </a:r>
            <a:r>
              <a:rPr lang="zh-CN" altLang="zh-CN" sz="2000" dirty="0">
                <a:ea typeface="宋体" panose="02010600030101010101" pitchFamily="2" charset="-122"/>
              </a:rPr>
              <a:t>值加起来，可计算出</a:t>
            </a:r>
            <a:r>
              <a:rPr lang="zh-CN" altLang="zh-CN" sz="2000" dirty="0">
                <a:solidFill>
                  <a:schemeClr val="folHlink"/>
                </a:solidFill>
                <a:ea typeface="宋体" panose="02010600030101010101" pitchFamily="2" charset="-122"/>
              </a:rPr>
              <a:t>完成工作的</a:t>
            </a:r>
            <a:r>
              <a:rPr lang="zh-CN" altLang="zh-CN" sz="2000" u="sng" dirty="0">
                <a:solidFill>
                  <a:srgbClr val="C00000"/>
                </a:solidFill>
                <a:effectLst>
                  <a:outerShdw blurRad="38100" dist="38100" dir="2700000" algn="tl">
                    <a:srgbClr val="000000">
                      <a:alpha val="43137"/>
                    </a:srgbClr>
                  </a:outerShdw>
                </a:effectLst>
                <a:ea typeface="宋体" panose="02010600030101010101" pitchFamily="2" charset="-122"/>
              </a:rPr>
              <a:t>预算</a:t>
            </a:r>
            <a:r>
              <a:rPr lang="en-US" altLang="zh-CN" sz="2000" dirty="0">
                <a:solidFill>
                  <a:schemeClr val="folHlink"/>
                </a:solidFill>
                <a:ea typeface="宋体" panose="02010600030101010101" pitchFamily="2" charset="-122"/>
              </a:rPr>
              <a:t>(</a:t>
            </a:r>
            <a:r>
              <a:rPr lang="en-US" altLang="zh-CN" sz="2000" i="1" u="sng" dirty="0">
                <a:solidFill>
                  <a:srgbClr val="C00000"/>
                </a:solidFill>
                <a:ea typeface="宋体" panose="02010600030101010101" pitchFamily="2" charset="-122"/>
              </a:rPr>
              <a:t>budget at completion</a:t>
            </a:r>
            <a:r>
              <a:rPr lang="zh-CN" altLang="en-US" sz="2000" i="1" u="sng" dirty="0">
                <a:solidFill>
                  <a:srgbClr val="C00000"/>
                </a:solidFill>
                <a:ea typeface="宋体" panose="02010600030101010101" pitchFamily="2" charset="-122"/>
              </a:rPr>
              <a:t>，</a:t>
            </a:r>
            <a:r>
              <a:rPr lang="en-US" altLang="zh-CN" sz="2000" u="sng" dirty="0">
                <a:solidFill>
                  <a:srgbClr val="C00000"/>
                </a:solidFill>
                <a:ea typeface="宋体" panose="02010600030101010101" pitchFamily="2" charset="-122"/>
              </a:rPr>
              <a:t>BAC</a:t>
            </a:r>
            <a:r>
              <a:rPr lang="en-US" altLang="zh-CN" sz="2000" dirty="0">
                <a:solidFill>
                  <a:schemeClr val="folHlink"/>
                </a:solidFill>
                <a:ea typeface="宋体" panose="02010600030101010101" pitchFamily="2" charset="-122"/>
              </a:rPr>
              <a:t>)</a:t>
            </a:r>
            <a:r>
              <a:rPr lang="zh-CN" altLang="en-US" sz="2000" dirty="0">
                <a:ea typeface="宋体" panose="02010600030101010101" pitchFamily="2" charset="-122"/>
              </a:rPr>
              <a:t>。因此</a:t>
            </a:r>
            <a:r>
              <a:rPr lang="en-US" altLang="zh-CN" sz="2000" dirty="0">
                <a:ea typeface="宋体" panose="02010600030101010101" pitchFamily="2" charset="-122"/>
              </a:rPr>
              <a:t>,</a:t>
            </a:r>
            <a:endParaRPr lang="en-US" altLang="zh-CN" sz="2000" dirty="0">
              <a:ea typeface="宋体" panose="02010600030101010101" pitchFamily="2" charset="-122"/>
            </a:endParaRPr>
          </a:p>
          <a:p>
            <a:pPr eaLnBrk="1" hangingPunct="1">
              <a:lnSpc>
                <a:spcPct val="110000"/>
              </a:lnSpc>
              <a:spcBef>
                <a:spcPts val="1200"/>
              </a:spcBef>
              <a:buNone/>
            </a:pPr>
            <a:r>
              <a:rPr lang="en-US" altLang="zh-CN" dirty="0">
                <a:ea typeface="宋体" panose="02010600030101010101" pitchFamily="2" charset="-122"/>
              </a:rPr>
              <a:t>        	</a:t>
            </a:r>
            <a:r>
              <a:rPr lang="zh-CN" altLang="en-US" sz="1800" dirty="0">
                <a:solidFill>
                  <a:srgbClr val="C00000"/>
                </a:solidFill>
                <a:ea typeface="宋体" panose="02010600030101010101" pitchFamily="2" charset="-122"/>
              </a:rPr>
              <a:t>对所有任务</a:t>
            </a:r>
            <a:r>
              <a:rPr lang="en-US" altLang="zh-CN" sz="1800" dirty="0">
                <a:solidFill>
                  <a:srgbClr val="C00000"/>
                </a:solidFill>
                <a:ea typeface="宋体" panose="02010600030101010101" pitchFamily="2" charset="-122"/>
              </a:rPr>
              <a:t>k  BAC </a:t>
            </a:r>
            <a:r>
              <a:rPr lang="en-US" altLang="zh-CN" sz="1800" dirty="0">
                <a:solidFill>
                  <a:schemeClr val="folHlink"/>
                </a:solidFill>
                <a:ea typeface="宋体" panose="02010600030101010101" pitchFamily="2" charset="-122"/>
              </a:rPr>
              <a:t>= ∑ (BCWS</a:t>
            </a:r>
            <a:r>
              <a:rPr lang="en-US" altLang="zh-CN" sz="1800" baseline="-25000" dirty="0">
                <a:solidFill>
                  <a:schemeClr val="folHlink"/>
                </a:solidFill>
                <a:ea typeface="宋体" panose="02010600030101010101" pitchFamily="2" charset="-122"/>
              </a:rPr>
              <a:t>k</a:t>
            </a:r>
            <a:r>
              <a:rPr lang="en-US" altLang="zh-CN" sz="1800" dirty="0">
                <a:solidFill>
                  <a:schemeClr val="folHlink"/>
                </a:solidFill>
                <a:ea typeface="宋体" panose="02010600030101010101" pitchFamily="2" charset="-122"/>
              </a:rPr>
              <a:t>) </a:t>
            </a:r>
            <a:endParaRPr lang="en-US" altLang="zh-CN" sz="1800" dirty="0">
              <a:solidFill>
                <a:schemeClr val="folHlink"/>
              </a:solidFill>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762000" y="4648200"/>
            <a:ext cx="44196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722"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30724" name="Rectangle 2"/>
          <p:cNvSpPr>
            <a:spLocks noGrp="1"/>
          </p:cNvSpPr>
          <p:nvPr>
            <p:ph type="title"/>
          </p:nvPr>
        </p:nvSpPr>
        <p:spPr/>
        <p:txBody>
          <a:bodyPr vert="horz" wrap="square" lIns="91440" tIns="45720" rIns="91440" bIns="45720" anchor="b"/>
          <a:p>
            <a:pPr eaLnBrk="1" hangingPunct="1"/>
            <a:r>
              <a:rPr lang="zh-CN" altLang="en-US" sz="3200" dirty="0">
                <a:ea typeface="宋体" panose="02010600030101010101" pitchFamily="2" charset="-122"/>
              </a:rPr>
              <a:t>计算挣值</a:t>
            </a:r>
            <a:r>
              <a:rPr lang="en-US" altLang="zh-CN" sz="3200" dirty="0">
                <a:ea typeface="宋体" panose="02010600030101010101" pitchFamily="2" charset="-122"/>
              </a:rPr>
              <a:t>-II</a:t>
            </a:r>
            <a:endParaRPr lang="en-US" altLang="zh-CN" sz="3200" dirty="0">
              <a:ea typeface="宋体" panose="02010600030101010101" pitchFamily="2" charset="-122"/>
            </a:endParaRPr>
          </a:p>
        </p:txBody>
      </p:sp>
      <p:sp>
        <p:nvSpPr>
          <p:cNvPr id="30725" name="Rectangle 3"/>
          <p:cNvSpPr>
            <a:spLocks noGrp="1"/>
          </p:cNvSpPr>
          <p:nvPr>
            <p:ph idx="1"/>
          </p:nvPr>
        </p:nvSpPr>
        <p:spPr>
          <a:xfrm>
            <a:off x="467995" y="1412875"/>
            <a:ext cx="8208010" cy="3355340"/>
          </a:xfrm>
        </p:spPr>
        <p:txBody>
          <a:bodyPr vert="horz" wrap="square" lIns="91440" tIns="45720" rIns="91440" bIns="45720" anchor="t"/>
          <a:p>
            <a:pPr eaLnBrk="1" hangingPunct="1">
              <a:spcBef>
                <a:spcPts val="300"/>
              </a:spcBef>
            </a:pPr>
            <a:r>
              <a:rPr lang="zh-CN" altLang="zh-CN" sz="1800" dirty="0">
                <a:ea typeface="宋体" panose="02010600030101010101" pitchFamily="2" charset="-122"/>
              </a:rPr>
              <a:t>接着，计算</a:t>
            </a:r>
            <a:r>
              <a:rPr lang="zh-CN" altLang="zh-CN" sz="1800" i="1" dirty="0">
                <a:solidFill>
                  <a:srgbClr val="C00000"/>
                </a:solidFill>
                <a:ea typeface="宋体" panose="02010600030101010101" pitchFamily="2" charset="-122"/>
              </a:rPr>
              <a:t>已完成工作的预算成本</a:t>
            </a:r>
            <a:r>
              <a:rPr lang="en-US" altLang="zh-CN" sz="1800" i="1" dirty="0">
                <a:solidFill>
                  <a:schemeClr val="folHlink"/>
                </a:solidFill>
                <a:ea typeface="宋体" panose="02010600030101010101" pitchFamily="2" charset="-122"/>
              </a:rPr>
              <a:t> </a:t>
            </a:r>
            <a:r>
              <a:rPr lang="en-US" altLang="zh-CN" sz="1800" dirty="0">
                <a:solidFill>
                  <a:schemeClr val="folHlink"/>
                </a:solidFill>
                <a:ea typeface="宋体" panose="02010600030101010101" pitchFamily="2" charset="-122"/>
              </a:rPr>
              <a:t>(</a:t>
            </a:r>
            <a:r>
              <a:rPr lang="en-US" altLang="zh-CN" sz="1800" i="1" u="sng" dirty="0">
                <a:solidFill>
                  <a:srgbClr val="C00000"/>
                </a:solidFill>
                <a:effectLst>
                  <a:outerShdw blurRad="38100" dist="38100" dir="2700000" algn="tl">
                    <a:srgbClr val="000000">
                      <a:alpha val="43137"/>
                    </a:srgbClr>
                  </a:outerShdw>
                </a:effectLst>
                <a:ea typeface="宋体" panose="02010600030101010101" pitchFamily="2" charset="-122"/>
              </a:rPr>
              <a:t>budgeted cost of work performed</a:t>
            </a:r>
            <a:r>
              <a:rPr lang="zh-CN" altLang="en-US" sz="1800" u="sng" dirty="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1800" u="sng" dirty="0">
                <a:solidFill>
                  <a:srgbClr val="C00000"/>
                </a:solidFill>
                <a:effectLst>
                  <a:outerShdw blurRad="38100" dist="38100" dir="2700000" algn="tl">
                    <a:srgbClr val="000000">
                      <a:alpha val="43137"/>
                    </a:srgbClr>
                  </a:outerShdw>
                </a:effectLst>
                <a:ea typeface="宋体" panose="02010600030101010101" pitchFamily="2" charset="-122"/>
              </a:rPr>
              <a:t>BCWP</a:t>
            </a:r>
            <a:r>
              <a:rPr lang="en-US" altLang="zh-CN" sz="1800" dirty="0">
                <a:solidFill>
                  <a:schemeClr val="folHlink"/>
                </a:solidFill>
                <a:ea typeface="宋体" panose="02010600030101010101" pitchFamily="2" charset="-122"/>
              </a:rPr>
              <a:t>)</a:t>
            </a:r>
            <a:r>
              <a:rPr lang="zh-CN" altLang="en-US" sz="1800" dirty="0">
                <a:ea typeface="宋体" panose="02010600030101010101" pitchFamily="2" charset="-122"/>
              </a:rPr>
              <a:t>。</a:t>
            </a:r>
            <a:endParaRPr lang="en-US" altLang="zh-CN" sz="1800" dirty="0">
              <a:ea typeface="宋体" panose="02010600030101010101" pitchFamily="2" charset="-122"/>
            </a:endParaRPr>
          </a:p>
          <a:p>
            <a:pPr lvl="1" eaLnBrk="1" hangingPunct="1">
              <a:spcBef>
                <a:spcPts val="300"/>
              </a:spcBef>
              <a:buSzPct val="70000"/>
            </a:pPr>
            <a:r>
              <a:rPr lang="en-US" altLang="zh-CN" sz="1800" dirty="0">
                <a:solidFill>
                  <a:srgbClr val="C00000"/>
                </a:solidFill>
                <a:latin typeface="+mn-lt"/>
                <a:ea typeface="宋体" panose="02010600030101010101" pitchFamily="2" charset="-122"/>
                <a:cs typeface="Arial" panose="020B0604020202020204" pitchFamily="34" charset="0"/>
              </a:rPr>
              <a:t>BCWP</a:t>
            </a:r>
            <a:r>
              <a:rPr lang="zh-CN" altLang="zh-CN" sz="1800" dirty="0">
                <a:solidFill>
                  <a:srgbClr val="C00000"/>
                </a:solidFill>
                <a:latin typeface="+mn-lt"/>
                <a:ea typeface="宋体" panose="02010600030101010101" pitchFamily="2" charset="-122"/>
                <a:cs typeface="Arial" panose="020B0604020202020204" pitchFamily="34" charset="0"/>
              </a:rPr>
              <a:t>的值是在项目进度表中该时间点已经实际完成的所有工作任务的</a:t>
            </a:r>
            <a:r>
              <a:rPr lang="en-US" altLang="zh-CN" sz="1800" dirty="0">
                <a:solidFill>
                  <a:srgbClr val="C00000"/>
                </a:solidFill>
                <a:latin typeface="+mn-lt"/>
                <a:ea typeface="宋体" panose="02010600030101010101" pitchFamily="2" charset="-122"/>
                <a:cs typeface="Arial" panose="020B0604020202020204" pitchFamily="34" charset="0"/>
              </a:rPr>
              <a:t>BCWS</a:t>
            </a:r>
            <a:r>
              <a:rPr lang="zh-CN" altLang="zh-CN" sz="1800" dirty="0">
                <a:solidFill>
                  <a:srgbClr val="C00000"/>
                </a:solidFill>
                <a:latin typeface="+mn-lt"/>
                <a:ea typeface="宋体" panose="02010600030101010101" pitchFamily="2" charset="-122"/>
                <a:cs typeface="Arial" panose="020B0604020202020204" pitchFamily="34" charset="0"/>
              </a:rPr>
              <a:t>值之和</a:t>
            </a:r>
            <a:r>
              <a:rPr lang="zh-CN" altLang="en-US" sz="1800" dirty="0">
                <a:solidFill>
                  <a:schemeClr val="folHlink"/>
                </a:solidFill>
                <a:latin typeface="+mn-lt"/>
                <a:ea typeface="宋体" panose="02010600030101010101" pitchFamily="2" charset="-122"/>
                <a:cs typeface="Arial" panose="020B0604020202020204" pitchFamily="34" charset="0"/>
              </a:rPr>
              <a:t>。</a:t>
            </a:r>
            <a:endParaRPr lang="en-US" altLang="zh-CN" sz="1800" dirty="0">
              <a:solidFill>
                <a:schemeClr val="folHlink"/>
              </a:solidFill>
              <a:latin typeface="+mn-lt"/>
              <a:ea typeface="宋体" panose="02010600030101010101" pitchFamily="2" charset="-122"/>
              <a:cs typeface="Arial" panose="020B0604020202020204" pitchFamily="34" charset="0"/>
            </a:endParaRPr>
          </a:p>
          <a:p>
            <a:pPr eaLnBrk="1" hangingPunct="1">
              <a:spcBef>
                <a:spcPts val="600"/>
              </a:spcBef>
            </a:pPr>
            <a:r>
              <a:rPr lang="zh-CN" altLang="en-US" sz="1800" dirty="0">
                <a:ea typeface="宋体" panose="02010600030101010101" pitchFamily="2" charset="-122"/>
              </a:rPr>
              <a:t>“</a:t>
            </a:r>
            <a:r>
              <a:rPr lang="en-US" altLang="zh-CN" sz="1800" dirty="0">
                <a:ea typeface="宋体" panose="02010600030101010101" pitchFamily="2" charset="-122"/>
              </a:rPr>
              <a:t>BCWS</a:t>
            </a:r>
            <a:r>
              <a:rPr lang="zh-CN" altLang="zh-CN" sz="1800" dirty="0">
                <a:ea typeface="宋体" panose="02010600030101010101" pitchFamily="2" charset="-122"/>
              </a:rPr>
              <a:t>和</a:t>
            </a:r>
            <a:r>
              <a:rPr lang="en-US" altLang="zh-CN" sz="1800" dirty="0">
                <a:ea typeface="宋体" panose="02010600030101010101" pitchFamily="2" charset="-122"/>
              </a:rPr>
              <a:t>BCWP</a:t>
            </a:r>
            <a:r>
              <a:rPr lang="zh-CN" altLang="zh-CN" sz="1800" dirty="0">
                <a:ea typeface="宋体" panose="02010600030101010101" pitchFamily="2" charset="-122"/>
              </a:rPr>
              <a:t>的不同点</a:t>
            </a:r>
            <a:r>
              <a:rPr lang="zh-CN" altLang="en-US" sz="1800" dirty="0">
                <a:ea typeface="宋体" panose="02010600030101010101" pitchFamily="2" charset="-122"/>
              </a:rPr>
              <a:t>在于</a:t>
            </a:r>
            <a:r>
              <a:rPr lang="zh-CN" altLang="zh-CN" sz="1800" dirty="0">
                <a:ea typeface="宋体" panose="02010600030101010101" pitchFamily="2" charset="-122"/>
              </a:rPr>
              <a:t>，前者表示计划</a:t>
            </a:r>
            <a:r>
              <a:rPr lang="zh-CN" altLang="en-US" sz="1800" dirty="0">
                <a:ea typeface="宋体" panose="02010600030101010101" pitchFamily="2" charset="-122"/>
              </a:rPr>
              <a:t>要</a:t>
            </a:r>
            <a:r>
              <a:rPr lang="zh-CN" altLang="zh-CN" sz="1800" dirty="0">
                <a:ea typeface="宋体" panose="02010600030101010101" pitchFamily="2" charset="-122"/>
              </a:rPr>
              <a:t>完成的工作的预算，后者表示已实际完成的工作的预算</a:t>
            </a:r>
            <a:r>
              <a:rPr lang="zh-CN" altLang="en-US" sz="1800" dirty="0">
                <a:ea typeface="宋体" panose="02010600030101010101" pitchFamily="2" charset="-122"/>
              </a:rPr>
              <a:t>。”</a:t>
            </a:r>
            <a:r>
              <a:rPr lang="en-US" altLang="zh-CN" sz="1800" dirty="0">
                <a:ea typeface="宋体" panose="02010600030101010101" pitchFamily="2" charset="-122"/>
              </a:rPr>
              <a:t>[Wil99] </a:t>
            </a:r>
            <a:endParaRPr lang="en-US" altLang="zh-CN" sz="1800" dirty="0">
              <a:ea typeface="宋体" panose="02010600030101010101" pitchFamily="2" charset="-122"/>
            </a:endParaRPr>
          </a:p>
          <a:p>
            <a:pPr algn="l" eaLnBrk="1" hangingPunct="1">
              <a:spcBef>
                <a:spcPts val="600"/>
              </a:spcBef>
              <a:buClrTx/>
              <a:buSzTx/>
            </a:pPr>
            <a:r>
              <a:rPr lang="zh-CN" altLang="en-US" sz="1800" dirty="0">
                <a:ea typeface="宋体" panose="02010600030101010101" pitchFamily="2" charset="-122"/>
              </a:rPr>
              <a:t>给定BCWS、BAC和BCWP的值，就可以计算出重要的项目进展指标：</a:t>
            </a:r>
            <a:endParaRPr lang="zh-CN" altLang="en-US" sz="1800" dirty="0">
              <a:ea typeface="宋体" panose="02010600030101010101" pitchFamily="2" charset="-122"/>
            </a:endParaRPr>
          </a:p>
          <a:p>
            <a:pPr lvl="1" eaLnBrk="1" hangingPunct="1">
              <a:spcBef>
                <a:spcPts val="300"/>
              </a:spcBef>
              <a:buSzPct val="70000"/>
            </a:pPr>
            <a:r>
              <a:rPr lang="zh-CN" altLang="zh-CN" sz="1600" dirty="0">
                <a:solidFill>
                  <a:srgbClr val="C00000"/>
                </a:solidFill>
                <a:latin typeface="+mn-lt"/>
                <a:ea typeface="宋体" panose="02010600030101010101" pitchFamily="2" charset="-122"/>
                <a:cs typeface="Arial" panose="020B0604020202020204" pitchFamily="34" charset="0"/>
              </a:rPr>
              <a:t>进度表执行指标</a:t>
            </a:r>
            <a:r>
              <a:rPr lang="zh-CN" altLang="en-US" sz="1600" dirty="0">
                <a:solidFill>
                  <a:schemeClr val="folHlink"/>
                </a:solidFill>
                <a:latin typeface="+mn-lt"/>
                <a:ea typeface="宋体" panose="02010600030101010101" pitchFamily="2" charset="-122"/>
                <a:cs typeface="Arial" panose="020B0604020202020204" pitchFamily="34" charset="0"/>
              </a:rPr>
              <a:t>，</a:t>
            </a:r>
            <a:r>
              <a:rPr lang="en-US" altLang="zh-CN" sz="1600" dirty="0">
                <a:solidFill>
                  <a:schemeClr val="folHlink"/>
                </a:solidFill>
                <a:latin typeface="+mn-lt"/>
                <a:ea typeface="宋体" panose="02010600030101010101" pitchFamily="2" charset="-122"/>
                <a:cs typeface="Arial" panose="020B0604020202020204" pitchFamily="34" charset="0"/>
              </a:rPr>
              <a:t>SPI = BCWP/BCWS</a:t>
            </a:r>
            <a:endParaRPr lang="en-US" altLang="zh-CN" sz="1600" dirty="0">
              <a:solidFill>
                <a:schemeClr val="folHlink"/>
              </a:solidFill>
              <a:latin typeface="+mn-lt"/>
              <a:ea typeface="宋体" panose="02010600030101010101" pitchFamily="2" charset="-122"/>
              <a:cs typeface="Arial" panose="020B0604020202020204" pitchFamily="34" charset="0"/>
            </a:endParaRPr>
          </a:p>
          <a:p>
            <a:pPr lvl="1" eaLnBrk="1" hangingPunct="1">
              <a:spcBef>
                <a:spcPts val="300"/>
              </a:spcBef>
              <a:buSzPct val="70000"/>
            </a:pPr>
            <a:r>
              <a:rPr lang="zh-CN" altLang="zh-CN" sz="1600" dirty="0">
                <a:solidFill>
                  <a:srgbClr val="C00000"/>
                </a:solidFill>
                <a:latin typeface="+mn-lt"/>
                <a:ea typeface="宋体" panose="02010600030101010101" pitchFamily="2" charset="-122"/>
                <a:cs typeface="Arial" panose="020B0604020202020204" pitchFamily="34" charset="0"/>
              </a:rPr>
              <a:t>进度表偏差</a:t>
            </a:r>
            <a:r>
              <a:rPr lang="zh-CN" altLang="en-US" sz="1600" dirty="0">
                <a:solidFill>
                  <a:srgbClr val="C00000"/>
                </a:solidFill>
                <a:latin typeface="+mn-lt"/>
                <a:ea typeface="宋体" panose="02010600030101010101" pitchFamily="2" charset="-122"/>
                <a:cs typeface="Arial" panose="020B0604020202020204" pitchFamily="34" charset="0"/>
              </a:rPr>
              <a:t>，</a:t>
            </a:r>
            <a:r>
              <a:rPr lang="en-US" altLang="zh-CN" sz="1600" dirty="0">
                <a:solidFill>
                  <a:schemeClr val="folHlink"/>
                </a:solidFill>
                <a:latin typeface="+mn-lt"/>
                <a:ea typeface="宋体" panose="02010600030101010101" pitchFamily="2" charset="-122"/>
                <a:cs typeface="Arial" panose="020B0604020202020204" pitchFamily="34" charset="0"/>
              </a:rPr>
              <a:t>SV =  BCWP – BCWS</a:t>
            </a:r>
            <a:endParaRPr lang="en-US" altLang="zh-CN" sz="1600" dirty="0">
              <a:solidFill>
                <a:schemeClr val="folHlink"/>
              </a:solidFill>
              <a:latin typeface="+mn-lt"/>
              <a:ea typeface="宋体" panose="02010600030101010101" pitchFamily="2" charset="-122"/>
              <a:cs typeface="Arial" panose="020B0604020202020204" pitchFamily="34" charset="0"/>
            </a:endParaRPr>
          </a:p>
          <a:p>
            <a:pPr lvl="1" eaLnBrk="1" hangingPunct="1">
              <a:buSzPct val="70000"/>
            </a:pPr>
            <a:r>
              <a:rPr lang="en-US" altLang="zh-CN" sz="1600" dirty="0">
                <a:latin typeface="+mn-lt"/>
                <a:ea typeface="宋体" panose="02010600030101010101" pitchFamily="2" charset="-122"/>
                <a:cs typeface="Arial" panose="020B0604020202020204" pitchFamily="34" charset="0"/>
              </a:rPr>
              <a:t>SPI</a:t>
            </a:r>
            <a:r>
              <a:rPr lang="zh-CN" altLang="zh-CN" sz="1600" dirty="0">
                <a:latin typeface="+mn-lt"/>
                <a:ea typeface="宋体" panose="02010600030101010101" pitchFamily="2" charset="-122"/>
                <a:cs typeface="Arial" panose="020B0604020202020204" pitchFamily="34" charset="0"/>
              </a:rPr>
              <a:t>是效率指标，</a:t>
            </a:r>
            <a:r>
              <a:rPr lang="zh-CN" altLang="en-US" sz="1600" dirty="0">
                <a:latin typeface="+mn-lt"/>
                <a:ea typeface="宋体" panose="02010600030101010101" pitchFamily="2" charset="-122"/>
                <a:cs typeface="Arial" panose="020B0604020202020204" pitchFamily="34" charset="0"/>
              </a:rPr>
              <a:t>表示</a:t>
            </a:r>
            <a:r>
              <a:rPr lang="zh-CN" altLang="zh-CN" sz="1600" dirty="0">
                <a:latin typeface="+mn-lt"/>
                <a:ea typeface="宋体" panose="02010600030101010101" pitchFamily="2" charset="-122"/>
                <a:cs typeface="Arial" panose="020B0604020202020204" pitchFamily="34" charset="0"/>
              </a:rPr>
              <a:t>项目使用预定资源的效率</a:t>
            </a:r>
            <a:r>
              <a:rPr lang="zh-CN" altLang="en-US" sz="1600" dirty="0">
                <a:latin typeface="+mn-lt"/>
                <a:ea typeface="宋体" panose="02010600030101010101" pitchFamily="2" charset="-122"/>
                <a:cs typeface="Arial" panose="020B0604020202020204" pitchFamily="34" charset="0"/>
              </a:rPr>
              <a:t>。</a:t>
            </a:r>
            <a:endParaRPr lang="zh-CN" altLang="en-US" sz="1600" dirty="0">
              <a:latin typeface="+mn-lt"/>
              <a:ea typeface="宋体" panose="02010600030101010101" pitchFamily="2" charset="-122"/>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765810" y="4876800"/>
            <a:ext cx="4838700" cy="11430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746"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31748" name="Rectangle 2"/>
          <p:cNvSpPr>
            <a:spLocks noGrp="1"/>
          </p:cNvSpPr>
          <p:nvPr>
            <p:ph type="title"/>
          </p:nvPr>
        </p:nvSpPr>
        <p:spPr/>
        <p:txBody>
          <a:bodyPr vert="horz" wrap="square" lIns="91440" tIns="45720" rIns="91440" bIns="45720" anchor="b"/>
          <a:p>
            <a:pPr eaLnBrk="1" hangingPunct="1"/>
            <a:r>
              <a:rPr lang="zh-CN" altLang="en-US" sz="3600" dirty="0">
                <a:ea typeface="宋体" panose="02010600030101010101" pitchFamily="2" charset="-122"/>
              </a:rPr>
              <a:t>计算挣值</a:t>
            </a:r>
            <a:r>
              <a:rPr lang="en-US" altLang="zh-CN" sz="3600" dirty="0">
                <a:ea typeface="宋体" panose="02010600030101010101" pitchFamily="2" charset="-122"/>
              </a:rPr>
              <a:t>-III</a:t>
            </a:r>
            <a:endParaRPr lang="en-US" altLang="zh-CN" sz="3600" dirty="0">
              <a:ea typeface="宋体" panose="02010600030101010101" pitchFamily="2" charset="-122"/>
            </a:endParaRPr>
          </a:p>
        </p:txBody>
      </p:sp>
      <p:sp>
        <p:nvSpPr>
          <p:cNvPr id="31749" name="Rectangle 3"/>
          <p:cNvSpPr>
            <a:spLocks noGrp="1"/>
          </p:cNvSpPr>
          <p:nvPr>
            <p:ph idx="1"/>
          </p:nvPr>
        </p:nvSpPr>
        <p:spPr>
          <a:xfrm>
            <a:off x="467995" y="1412875"/>
            <a:ext cx="8208010" cy="4443730"/>
          </a:xfrm>
        </p:spPr>
        <p:txBody>
          <a:bodyPr vert="horz" wrap="square" lIns="91440" tIns="45720" rIns="91440" bIns="45720" anchor="t"/>
          <a:p>
            <a:pPr eaLnBrk="1" hangingPunct="1">
              <a:spcBef>
                <a:spcPts val="600"/>
              </a:spcBef>
              <a:spcAft>
                <a:spcPts val="600"/>
              </a:spcAft>
            </a:pPr>
            <a:r>
              <a:rPr lang="zh-CN" altLang="en-US" sz="1800" dirty="0">
                <a:solidFill>
                  <a:srgbClr val="C00000"/>
                </a:solidFill>
                <a:ea typeface="宋体" panose="02010600030101010101" pitchFamily="2" charset="-122"/>
              </a:rPr>
              <a:t>预定完成百分比</a:t>
            </a:r>
            <a:r>
              <a:rPr lang="en-US" altLang="zh-CN" sz="1800" dirty="0">
                <a:solidFill>
                  <a:srgbClr val="C00000"/>
                </a:solidFill>
                <a:ea typeface="宋体" panose="02010600030101010101" pitchFamily="2" charset="-122"/>
              </a:rPr>
              <a:t>= </a:t>
            </a:r>
            <a:r>
              <a:rPr lang="en-US" altLang="zh-CN" sz="1800" dirty="0">
                <a:solidFill>
                  <a:schemeClr val="folHlink"/>
                </a:solidFill>
                <a:ea typeface="宋体" panose="02010600030101010101" pitchFamily="2" charset="-122"/>
              </a:rPr>
              <a:t>BCWS/BAC</a:t>
            </a:r>
            <a:endParaRPr lang="en-US" altLang="zh-CN" sz="1800" dirty="0">
              <a:solidFill>
                <a:schemeClr val="folHlink"/>
              </a:solidFill>
              <a:ea typeface="宋体" panose="02010600030101010101" pitchFamily="2" charset="-122"/>
            </a:endParaRPr>
          </a:p>
          <a:p>
            <a:pPr lvl="1" eaLnBrk="1" hangingPunct="1">
              <a:spcBef>
                <a:spcPts val="600"/>
              </a:spcBef>
              <a:buSzPct val="70000"/>
            </a:pPr>
            <a:r>
              <a:rPr lang="zh-CN" altLang="zh-CN" sz="1800" dirty="0">
                <a:latin typeface="+mn-lt"/>
                <a:ea typeface="宋体" panose="02010600030101010101" pitchFamily="2" charset="-122"/>
                <a:cs typeface="Arial" panose="020B0604020202020204" pitchFamily="34" charset="0"/>
              </a:rPr>
              <a:t>表示在时间点</a:t>
            </a:r>
            <a:r>
              <a:rPr lang="en-US" altLang="zh-CN" sz="1800" dirty="0">
                <a:latin typeface="+mn-lt"/>
                <a:ea typeface="宋体" panose="02010600030101010101" pitchFamily="2" charset="-122"/>
                <a:cs typeface="Arial" panose="020B0604020202020204" pitchFamily="34" charset="0"/>
              </a:rPr>
              <a:t> </a:t>
            </a:r>
            <a:r>
              <a:rPr lang="en-US" altLang="zh-CN" sz="1800" i="1" dirty="0">
                <a:latin typeface="+mn-lt"/>
                <a:ea typeface="宋体" panose="02010600030101010101" pitchFamily="2" charset="-122"/>
                <a:cs typeface="Arial" panose="020B0604020202020204" pitchFamily="34" charset="0"/>
              </a:rPr>
              <a:t>t </a:t>
            </a:r>
            <a:r>
              <a:rPr lang="zh-CN" altLang="zh-CN" sz="1800" dirty="0">
                <a:latin typeface="+mn-lt"/>
                <a:ea typeface="宋体" panose="02010600030101010101" pitchFamily="2" charset="-122"/>
                <a:cs typeface="Arial" panose="020B0604020202020204" pitchFamily="34" charset="0"/>
              </a:rPr>
              <a:t>应该完成工作的百分比值</a:t>
            </a:r>
            <a:r>
              <a:rPr lang="zh-CN" altLang="en-US" sz="1800" i="1" dirty="0">
                <a:latin typeface="+mn-lt"/>
                <a:ea typeface="宋体" panose="02010600030101010101" pitchFamily="2" charset="-122"/>
                <a:cs typeface="Arial" panose="020B0604020202020204" pitchFamily="34" charset="0"/>
              </a:rPr>
              <a:t>。</a:t>
            </a:r>
            <a:endParaRPr lang="en-US" altLang="zh-CN" sz="1800" dirty="0">
              <a:latin typeface="+mn-lt"/>
              <a:ea typeface="宋体" panose="02010600030101010101" pitchFamily="2" charset="-122"/>
              <a:cs typeface="Arial" panose="020B0604020202020204" pitchFamily="34" charset="0"/>
            </a:endParaRPr>
          </a:p>
          <a:p>
            <a:pPr eaLnBrk="1" hangingPunct="1">
              <a:spcBef>
                <a:spcPts val="600"/>
              </a:spcBef>
              <a:spcAft>
                <a:spcPts val="600"/>
              </a:spcAft>
            </a:pPr>
            <a:r>
              <a:rPr lang="zh-CN" altLang="zh-CN" sz="1800" dirty="0">
                <a:solidFill>
                  <a:srgbClr val="C00000"/>
                </a:solidFill>
                <a:ea typeface="宋体" panose="02010600030101010101" pitchFamily="2" charset="-122"/>
              </a:rPr>
              <a:t>完成百分比</a:t>
            </a:r>
            <a:r>
              <a:rPr lang="en-US" altLang="zh-CN" sz="1800" dirty="0">
                <a:solidFill>
                  <a:schemeClr val="folHlink"/>
                </a:solidFill>
                <a:ea typeface="宋体" panose="02010600030101010101" pitchFamily="2" charset="-122"/>
              </a:rPr>
              <a:t>= BCWP/BAC</a:t>
            </a:r>
            <a:endParaRPr lang="en-US" altLang="zh-CN" sz="1800" dirty="0">
              <a:solidFill>
                <a:schemeClr val="folHlink"/>
              </a:solidFill>
              <a:ea typeface="宋体" panose="02010600030101010101" pitchFamily="2" charset="-122"/>
            </a:endParaRPr>
          </a:p>
          <a:p>
            <a:pPr lvl="1" eaLnBrk="1" hangingPunct="1">
              <a:spcBef>
                <a:spcPts val="600"/>
              </a:spcBef>
              <a:buSzPct val="70000"/>
            </a:pPr>
            <a:r>
              <a:rPr lang="zh-CN" altLang="zh-CN" sz="1800" dirty="0">
                <a:latin typeface="+mn-lt"/>
                <a:ea typeface="宋体" panose="02010600030101010101" pitchFamily="2" charset="-122"/>
                <a:cs typeface="Arial" panose="020B0604020202020204" pitchFamily="34" charset="0"/>
              </a:rPr>
              <a:t>表示在特定时间点</a:t>
            </a:r>
            <a:r>
              <a:rPr lang="en-US" altLang="zh-CN" sz="1800" dirty="0">
                <a:latin typeface="+mn-lt"/>
                <a:ea typeface="宋体" panose="02010600030101010101" pitchFamily="2" charset="-122"/>
                <a:cs typeface="Arial" panose="020B0604020202020204" pitchFamily="34" charset="0"/>
              </a:rPr>
              <a:t> </a:t>
            </a:r>
            <a:r>
              <a:rPr lang="en-US" altLang="zh-CN" sz="1800" i="1" dirty="0">
                <a:latin typeface="+mn-lt"/>
                <a:ea typeface="宋体" panose="02010600030101010101" pitchFamily="2" charset="-122"/>
                <a:cs typeface="Arial" panose="020B0604020202020204" pitchFamily="34" charset="0"/>
              </a:rPr>
              <a:t>t </a:t>
            </a:r>
            <a:r>
              <a:rPr lang="zh-CN" altLang="zh-CN" sz="1800" dirty="0">
                <a:latin typeface="+mn-lt"/>
                <a:ea typeface="宋体" panose="02010600030101010101" pitchFamily="2" charset="-122"/>
                <a:cs typeface="Arial" panose="020B0604020202020204" pitchFamily="34" charset="0"/>
              </a:rPr>
              <a:t>实际完成工作的百分比值</a:t>
            </a:r>
            <a:r>
              <a:rPr lang="zh-CN" altLang="en-US" sz="1800" dirty="0">
                <a:latin typeface="+mn-lt"/>
                <a:ea typeface="宋体" panose="02010600030101010101" pitchFamily="2" charset="-122"/>
                <a:cs typeface="Arial" panose="020B0604020202020204" pitchFamily="34" charset="0"/>
              </a:rPr>
              <a:t>。</a:t>
            </a:r>
            <a:endParaRPr lang="en-US" altLang="zh-CN" sz="1800" i="1" dirty="0">
              <a:latin typeface="+mn-lt"/>
              <a:ea typeface="宋体" panose="02010600030101010101" pitchFamily="2" charset="-122"/>
              <a:cs typeface="Arial" panose="020B0604020202020204" pitchFamily="34" charset="0"/>
            </a:endParaRPr>
          </a:p>
          <a:p>
            <a:pPr eaLnBrk="1" hangingPunct="1">
              <a:spcBef>
                <a:spcPts val="600"/>
              </a:spcBef>
            </a:pPr>
            <a:r>
              <a:rPr lang="zh-CN" altLang="zh-CN" sz="1800" dirty="0">
                <a:solidFill>
                  <a:srgbClr val="C00000"/>
                </a:solidFill>
                <a:ea typeface="宋体" panose="02010600030101010101" pitchFamily="2" charset="-122"/>
              </a:rPr>
              <a:t>已完成工作的实际成本</a:t>
            </a:r>
            <a:r>
              <a:rPr lang="en-US" altLang="zh-CN" sz="1800" dirty="0">
                <a:solidFill>
                  <a:srgbClr val="C00000"/>
                </a:solidFill>
                <a:ea typeface="宋体" panose="02010600030101010101" pitchFamily="2" charset="-122"/>
              </a:rPr>
              <a:t>(</a:t>
            </a:r>
            <a:r>
              <a:rPr lang="en-US" altLang="zh-CN" sz="1800" i="1" dirty="0">
                <a:solidFill>
                  <a:srgbClr val="C00000"/>
                </a:solidFill>
                <a:ea typeface="宋体" panose="02010600030101010101" pitchFamily="2" charset="-122"/>
              </a:rPr>
              <a:t>actual cost of work performed</a:t>
            </a:r>
            <a:r>
              <a:rPr lang="zh-CN" altLang="en-US" sz="1800" dirty="0">
                <a:solidFill>
                  <a:srgbClr val="C00000"/>
                </a:solidFill>
                <a:ea typeface="宋体" panose="02010600030101010101" pitchFamily="2" charset="-122"/>
              </a:rPr>
              <a:t>，</a:t>
            </a:r>
            <a:r>
              <a:rPr lang="en-US" altLang="zh-CN" sz="1800" dirty="0">
                <a:solidFill>
                  <a:srgbClr val="C00000"/>
                </a:solidFill>
                <a:ea typeface="宋体" panose="02010600030101010101" pitchFamily="2" charset="-122"/>
              </a:rPr>
              <a:t>ACWP)</a:t>
            </a:r>
            <a:r>
              <a:rPr lang="zh-CN" altLang="en-US" sz="1800" dirty="0">
                <a:ea typeface="宋体" panose="02010600030101010101" pitchFamily="2" charset="-122"/>
              </a:rPr>
              <a:t>，</a:t>
            </a:r>
            <a:r>
              <a:rPr lang="zh-CN" altLang="zh-CN" sz="1800" dirty="0">
                <a:ea typeface="宋体" panose="02010600030101010101" pitchFamily="2" charset="-122"/>
              </a:rPr>
              <a:t>是在项目进度表中某时间点已经完成的工作任务</a:t>
            </a:r>
            <a:r>
              <a:rPr lang="zh-CN" altLang="en-US" sz="1800" dirty="0">
                <a:ea typeface="宋体" panose="02010600030101010101" pitchFamily="2" charset="-122"/>
              </a:rPr>
              <a:t>所用</a:t>
            </a:r>
            <a:r>
              <a:rPr lang="zh-CN" altLang="zh-CN" sz="1800" dirty="0">
                <a:ea typeface="宋体" panose="02010600030101010101" pitchFamily="2" charset="-122"/>
              </a:rPr>
              <a:t>的工作量之和</a:t>
            </a:r>
            <a:r>
              <a:rPr lang="zh-CN" altLang="en-US" sz="1800" dirty="0">
                <a:ea typeface="宋体" panose="02010600030101010101" pitchFamily="2" charset="-122"/>
              </a:rPr>
              <a:t>。</a:t>
            </a:r>
            <a:r>
              <a:rPr lang="zh-CN" altLang="zh-CN" sz="1800" dirty="0">
                <a:ea typeface="宋体" panose="02010600030101010101" pitchFamily="2" charset="-122"/>
              </a:rPr>
              <a:t>然后</a:t>
            </a:r>
            <a:r>
              <a:rPr lang="zh-CN" altLang="en-US" sz="1800" dirty="0">
                <a:ea typeface="宋体" panose="02010600030101010101" pitchFamily="2" charset="-122"/>
              </a:rPr>
              <a:t>，可以</a:t>
            </a:r>
            <a:r>
              <a:rPr lang="zh-CN" altLang="zh-CN" sz="1800" dirty="0">
                <a:ea typeface="宋体" panose="02010600030101010101" pitchFamily="2" charset="-122"/>
              </a:rPr>
              <a:t>再计算</a:t>
            </a:r>
            <a:endParaRPr lang="en-US" altLang="zh-CN" sz="1800" dirty="0">
              <a:ea typeface="宋体" panose="02010600030101010101" pitchFamily="2" charset="-122"/>
            </a:endParaRPr>
          </a:p>
          <a:p>
            <a:pPr lvl="1" eaLnBrk="1" hangingPunct="1">
              <a:spcBef>
                <a:spcPts val="600"/>
              </a:spcBef>
              <a:buSzPct val="70000"/>
            </a:pPr>
            <a:r>
              <a:rPr lang="zh-CN" altLang="zh-CN" sz="1800" dirty="0">
                <a:solidFill>
                  <a:srgbClr val="C00000"/>
                </a:solidFill>
                <a:latin typeface="+mn-lt"/>
                <a:ea typeface="宋体" panose="02010600030101010101" pitchFamily="2" charset="-122"/>
                <a:cs typeface="Arial" panose="020B0604020202020204" pitchFamily="34" charset="0"/>
              </a:rPr>
              <a:t>成本执行指标</a:t>
            </a:r>
            <a:r>
              <a:rPr lang="zh-CN" altLang="en-US" sz="1800" dirty="0">
                <a:solidFill>
                  <a:schemeClr val="folHlink"/>
                </a:solidFill>
                <a:latin typeface="+mn-lt"/>
                <a:ea typeface="宋体" panose="02010600030101010101" pitchFamily="2" charset="-122"/>
                <a:cs typeface="Arial" panose="020B0604020202020204" pitchFamily="34" charset="0"/>
              </a:rPr>
              <a:t>，</a:t>
            </a:r>
            <a:r>
              <a:rPr lang="en-US" altLang="zh-CN" sz="1800" dirty="0">
                <a:solidFill>
                  <a:schemeClr val="folHlink"/>
                </a:solidFill>
                <a:latin typeface="+mn-lt"/>
                <a:ea typeface="宋体" panose="02010600030101010101" pitchFamily="2" charset="-122"/>
                <a:cs typeface="Arial" panose="020B0604020202020204" pitchFamily="34" charset="0"/>
              </a:rPr>
              <a:t>CPI = BCWP/ACWP</a:t>
            </a:r>
            <a:endParaRPr lang="en-US" altLang="zh-CN" sz="1800" dirty="0">
              <a:solidFill>
                <a:schemeClr val="folHlink"/>
              </a:solidFill>
              <a:latin typeface="+mn-lt"/>
              <a:ea typeface="宋体" panose="02010600030101010101" pitchFamily="2" charset="-122"/>
              <a:cs typeface="Arial" panose="020B0604020202020204" pitchFamily="34" charset="0"/>
            </a:endParaRPr>
          </a:p>
          <a:p>
            <a:pPr lvl="1" eaLnBrk="1" hangingPunct="1">
              <a:spcBef>
                <a:spcPts val="600"/>
              </a:spcBef>
              <a:buSzPct val="70000"/>
            </a:pPr>
            <a:r>
              <a:rPr lang="zh-CN" altLang="zh-CN" sz="1800" dirty="0">
                <a:solidFill>
                  <a:srgbClr val="C00000"/>
                </a:solidFill>
                <a:latin typeface="+mn-lt"/>
                <a:ea typeface="宋体" panose="02010600030101010101" pitchFamily="2" charset="-122"/>
                <a:cs typeface="Arial" panose="020B0604020202020204" pitchFamily="34" charset="0"/>
              </a:rPr>
              <a:t>成本偏差</a:t>
            </a:r>
            <a:r>
              <a:rPr lang="zh-CN" altLang="en-US" sz="1800" dirty="0">
                <a:solidFill>
                  <a:srgbClr val="C00000"/>
                </a:solidFill>
                <a:latin typeface="+mn-lt"/>
                <a:ea typeface="宋体" panose="02010600030101010101" pitchFamily="2" charset="-122"/>
                <a:cs typeface="Arial" panose="020B0604020202020204" pitchFamily="34" charset="0"/>
              </a:rPr>
              <a:t>，</a:t>
            </a:r>
            <a:r>
              <a:rPr lang="en-US" altLang="zh-CN" sz="1800" dirty="0">
                <a:solidFill>
                  <a:schemeClr val="folHlink"/>
                </a:solidFill>
                <a:latin typeface="+mn-lt"/>
                <a:ea typeface="宋体" panose="02010600030101010101" pitchFamily="2" charset="-122"/>
                <a:cs typeface="Arial" panose="020B0604020202020204" pitchFamily="34" charset="0"/>
              </a:rPr>
              <a:t>CV =  BCWP – ACWP</a:t>
            </a:r>
            <a:endParaRPr lang="en-US" altLang="zh-CN" sz="1800" dirty="0">
              <a:solidFill>
                <a:schemeClr val="folHlink"/>
              </a:solidFill>
              <a:latin typeface="+mn-lt"/>
              <a:ea typeface="宋体" panose="02010600030101010101" pitchFamily="2"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15364" name="Rectangle 2"/>
          <p:cNvSpPr>
            <a:spLocks noGrp="1"/>
          </p:cNvSpPr>
          <p:nvPr>
            <p:ph type="title"/>
          </p:nvPr>
        </p:nvSpPr>
        <p:spPr>
          <a:xfrm>
            <a:off x="467916" y="406800"/>
            <a:ext cx="3596640" cy="542925"/>
          </a:xfrm>
        </p:spPr>
        <p:txBody>
          <a:bodyPr vert="horz" wrap="none" lIns="63500" tIns="25400" rIns="63500" bIns="25400" anchor="t">
            <a:spAutoFit/>
          </a:bodyPr>
          <a:p>
            <a:pPr eaLnBrk="1" hangingPunct="1"/>
            <a:r>
              <a:rPr lang="zh-CN" altLang="en-US" sz="3200" dirty="0">
                <a:ea typeface="宋体" panose="02010600030101010101" pitchFamily="2" charset="-122"/>
              </a:rPr>
              <a:t>项目为什么延误？</a:t>
            </a:r>
            <a:endParaRPr lang="zh-CN" altLang="en-US" sz="3200" dirty="0">
              <a:ea typeface="宋体" panose="02010600030101010101" pitchFamily="2" charset="-122"/>
            </a:endParaRPr>
          </a:p>
        </p:txBody>
      </p:sp>
      <p:sp>
        <p:nvSpPr>
          <p:cNvPr id="15365" name="Rectangle 3"/>
          <p:cNvSpPr>
            <a:spLocks noGrp="1"/>
          </p:cNvSpPr>
          <p:nvPr>
            <p:ph idx="1"/>
          </p:nvPr>
        </p:nvSpPr>
        <p:spPr>
          <a:xfrm>
            <a:off x="467916" y="1110615"/>
            <a:ext cx="8208168" cy="4895850"/>
          </a:xfrm>
        </p:spPr>
        <p:txBody>
          <a:bodyPr vert="horz" wrap="square" lIns="90487" tIns="44450" rIns="90487" bIns="44450" anchor="t"/>
          <a:p>
            <a:pPr eaLnBrk="1" hangingPunct="1">
              <a:spcBef>
                <a:spcPct val="0"/>
              </a:spcBef>
            </a:pPr>
            <a:r>
              <a:rPr lang="zh-CN" altLang="en-US" sz="2000" dirty="0">
                <a:solidFill>
                  <a:srgbClr val="C00000"/>
                </a:solidFill>
                <a:ea typeface="宋体" panose="02010600030101010101" pitchFamily="2" charset="-122"/>
              </a:rPr>
              <a:t>不切实际的项目最后期限</a:t>
            </a:r>
            <a:r>
              <a:rPr lang="zh-CN" altLang="en-US" sz="2000" dirty="0">
                <a:ea typeface="宋体" panose="02010600030101010101" pitchFamily="2" charset="-122"/>
              </a:rPr>
              <a:t>，它是由软件开发小组之外的某个人制定的</a:t>
            </a:r>
            <a:r>
              <a:rPr lang="en-US" altLang="zh-CN" sz="2000" dirty="0">
                <a:solidFill>
                  <a:srgbClr val="C00000"/>
                </a:solidFill>
                <a:ea typeface="宋体" panose="02010600030101010101" pitchFamily="2" charset="-122"/>
              </a:rPr>
              <a:t> </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spcBef>
                <a:spcPct val="0"/>
              </a:spcBef>
            </a:pPr>
            <a:r>
              <a:rPr lang="zh-CN" altLang="zh-CN" sz="2000" dirty="0">
                <a:solidFill>
                  <a:srgbClr val="C00000"/>
                </a:solidFill>
                <a:ea typeface="宋体" panose="02010600030101010101" pitchFamily="2" charset="-122"/>
              </a:rPr>
              <a:t>客户需求发生变更</a:t>
            </a:r>
            <a:r>
              <a:rPr lang="zh-CN" altLang="en-US" sz="2000" dirty="0">
                <a:solidFill>
                  <a:srgbClr val="C00000"/>
                </a:solidFill>
                <a:ea typeface="宋体" panose="02010600030101010101" pitchFamily="2" charset="-122"/>
              </a:rPr>
              <a:t>，</a:t>
            </a:r>
            <a:r>
              <a:rPr lang="zh-CN" altLang="en-US" sz="2000" dirty="0">
                <a:ea typeface="宋体" panose="02010600030101010101" pitchFamily="2" charset="-122"/>
              </a:rPr>
              <a:t>而这种变更没有在项目变更进度表上反映出来。</a:t>
            </a:r>
            <a:endParaRPr lang="en-US" altLang="zh-CN" sz="2000" dirty="0">
              <a:ea typeface="宋体" panose="02010600030101010101" pitchFamily="2" charset="-122"/>
            </a:endParaRPr>
          </a:p>
          <a:p>
            <a:pPr eaLnBrk="1" hangingPunct="1">
              <a:spcBef>
                <a:spcPct val="0"/>
              </a:spcBef>
            </a:pPr>
            <a:r>
              <a:rPr lang="zh-CN" altLang="zh-CN" sz="2000" dirty="0">
                <a:ea typeface="宋体" panose="02010600030101010101" pitchFamily="2" charset="-122"/>
              </a:rPr>
              <a:t>对完成工作所需的工作量和（或）资源数量</a:t>
            </a:r>
            <a:r>
              <a:rPr lang="zh-CN" altLang="zh-CN" sz="2000" dirty="0">
                <a:solidFill>
                  <a:srgbClr val="C00000"/>
                </a:solidFill>
                <a:ea typeface="宋体" panose="02010600030101010101" pitchFamily="2" charset="-122"/>
              </a:rPr>
              <a:t>估计不足</a:t>
            </a:r>
            <a:r>
              <a:rPr lang="zh-CN" altLang="zh-CN" sz="2000" dirty="0">
                <a:ea typeface="宋体" panose="02010600030101010101" pitchFamily="2" charset="-122"/>
              </a:rPr>
              <a:t>。</a:t>
            </a:r>
            <a:endParaRPr lang="zh-CN" altLang="zh-CN" sz="2000" dirty="0">
              <a:ea typeface="宋体" panose="02010600030101010101" pitchFamily="2" charset="-122"/>
            </a:endParaRPr>
          </a:p>
          <a:p>
            <a:pPr eaLnBrk="1" hangingPunct="1">
              <a:spcBef>
                <a:spcPct val="0"/>
              </a:spcBef>
            </a:pPr>
            <a:r>
              <a:rPr lang="zh-CN" altLang="zh-CN" sz="2000" dirty="0">
                <a:ea typeface="宋体" panose="02010600030101010101" pitchFamily="2" charset="-122"/>
              </a:rPr>
              <a:t>在项目开始时，没有考虑到</a:t>
            </a:r>
            <a:r>
              <a:rPr lang="zh-CN" altLang="zh-CN" sz="2000" dirty="0">
                <a:solidFill>
                  <a:srgbClr val="C00000"/>
                </a:solidFill>
                <a:ea typeface="宋体" panose="02010600030101010101" pitchFamily="2" charset="-122"/>
              </a:rPr>
              <a:t>可预测的和（或）不可预测的风险。</a:t>
            </a:r>
            <a:endParaRPr lang="zh-CN" altLang="zh-CN" sz="2000" dirty="0">
              <a:solidFill>
                <a:srgbClr val="C00000"/>
              </a:solidFill>
              <a:ea typeface="宋体" panose="02010600030101010101" pitchFamily="2" charset="-122"/>
            </a:endParaRPr>
          </a:p>
          <a:p>
            <a:pPr eaLnBrk="1" hangingPunct="1">
              <a:spcBef>
                <a:spcPct val="0"/>
              </a:spcBef>
            </a:pPr>
            <a:r>
              <a:rPr lang="zh-CN" altLang="en-US" sz="2000" dirty="0">
                <a:ea typeface="宋体" panose="02010600030101010101" pitchFamily="2" charset="-122"/>
              </a:rPr>
              <a:t>出现了事先无法预计的</a:t>
            </a:r>
            <a:r>
              <a:rPr lang="zh-CN" altLang="en-US" sz="2000" dirty="0">
                <a:solidFill>
                  <a:srgbClr val="C00000"/>
                </a:solidFill>
                <a:ea typeface="宋体" panose="02010600030101010101" pitchFamily="2" charset="-122"/>
              </a:rPr>
              <a:t>技术难题</a:t>
            </a:r>
            <a:r>
              <a:rPr lang="zh-CN" altLang="en-US" sz="2000" dirty="0">
                <a:ea typeface="宋体" panose="02010600030101010101" pitchFamily="2" charset="-122"/>
              </a:rPr>
              <a:t>。</a:t>
            </a:r>
            <a:endParaRPr lang="en-US" altLang="zh-CN" sz="2000" dirty="0">
              <a:ea typeface="宋体" panose="02010600030101010101" pitchFamily="2" charset="-122"/>
            </a:endParaRPr>
          </a:p>
          <a:p>
            <a:pPr>
              <a:spcBef>
                <a:spcPct val="0"/>
              </a:spcBef>
            </a:pPr>
            <a:r>
              <a:rPr lang="zh-CN" altLang="zh-CN" sz="2000" dirty="0">
                <a:ea typeface="宋体" panose="02010600030101010101" pitchFamily="2" charset="-122"/>
              </a:rPr>
              <a:t>出现了事先无法预计的</a:t>
            </a:r>
            <a:r>
              <a:rPr lang="zh-CN" altLang="zh-CN" sz="2000" dirty="0">
                <a:solidFill>
                  <a:srgbClr val="C00000"/>
                </a:solidFill>
                <a:ea typeface="宋体" panose="02010600030101010101" pitchFamily="2" charset="-122"/>
              </a:rPr>
              <a:t>人力问题</a:t>
            </a:r>
            <a:r>
              <a:rPr lang="zh-CN" altLang="zh-CN" sz="2000" dirty="0">
                <a:ea typeface="宋体" panose="02010600030101010101" pitchFamily="2" charset="-122"/>
              </a:rPr>
              <a:t>。</a:t>
            </a:r>
            <a:endParaRPr lang="zh-CN" altLang="zh-CN" sz="2000" dirty="0">
              <a:ea typeface="宋体" panose="02010600030101010101" pitchFamily="2" charset="-122"/>
            </a:endParaRPr>
          </a:p>
          <a:p>
            <a:pPr>
              <a:spcBef>
                <a:spcPct val="0"/>
              </a:spcBef>
            </a:pPr>
            <a:r>
              <a:rPr lang="zh-CN" altLang="zh-CN" sz="2000" dirty="0">
                <a:ea typeface="宋体" panose="02010600030101010101" pitchFamily="2" charset="-122"/>
              </a:rPr>
              <a:t>由于项目成员之间的</a:t>
            </a:r>
            <a:r>
              <a:rPr lang="zh-CN" altLang="zh-CN" sz="2000" dirty="0">
                <a:solidFill>
                  <a:srgbClr val="C00000"/>
                </a:solidFill>
                <a:ea typeface="宋体" panose="02010600030101010101" pitchFamily="2" charset="-122"/>
              </a:rPr>
              <a:t>交流不畅</a:t>
            </a:r>
            <a:r>
              <a:rPr lang="zh-CN" altLang="zh-CN" sz="2000" dirty="0">
                <a:ea typeface="宋体" panose="02010600030101010101" pitchFamily="2" charset="-122"/>
              </a:rPr>
              <a:t>而导致的延期。</a:t>
            </a:r>
            <a:endParaRPr lang="zh-CN" altLang="zh-CN" sz="2000" dirty="0">
              <a:ea typeface="宋体" panose="02010600030101010101" pitchFamily="2" charset="-122"/>
            </a:endParaRPr>
          </a:p>
          <a:p>
            <a:pPr eaLnBrk="1" hangingPunct="1">
              <a:spcBef>
                <a:spcPct val="0"/>
              </a:spcBef>
            </a:pPr>
            <a:r>
              <a:rPr lang="zh-CN" altLang="zh-CN" sz="2000" dirty="0">
                <a:ea typeface="宋体" panose="02010600030101010101" pitchFamily="2" charset="-122"/>
              </a:rPr>
              <a:t>项目管理者未能发现项目进度拖后，也未能采取措施来解决这一问题。</a:t>
            </a:r>
            <a:endParaRPr lang="zh-CN" altLang="zh-CN" sz="2000" dirty="0">
              <a:solidFill>
                <a:schemeClr val="folHlink"/>
              </a:solidFill>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16388" name="Rectangle 2"/>
          <p:cNvSpPr>
            <a:spLocks noGrp="1"/>
          </p:cNvSpPr>
          <p:nvPr>
            <p:ph type="title"/>
          </p:nvPr>
        </p:nvSpPr>
        <p:spPr>
          <a:xfrm>
            <a:off x="467916" y="402990"/>
            <a:ext cx="8208169" cy="604520"/>
          </a:xfrm>
        </p:spPr>
        <p:txBody>
          <a:bodyPr vert="horz" wrap="square" lIns="63500" tIns="25400" rIns="63500" bIns="25400" anchor="t">
            <a:spAutoFit/>
          </a:bodyPr>
          <a:p>
            <a:pPr eaLnBrk="1" hangingPunct="1"/>
            <a:r>
              <a:rPr lang="zh-CN" altLang="en-US" sz="3600" dirty="0">
                <a:ea typeface="宋体" panose="02010600030101010101" pitchFamily="2" charset="-122"/>
              </a:rPr>
              <a:t>进度安排原则</a:t>
            </a:r>
            <a:endParaRPr lang="zh-CN" altLang="en-US" sz="3600" dirty="0">
              <a:ea typeface="宋体" panose="02010600030101010101" pitchFamily="2" charset="-122"/>
            </a:endParaRPr>
          </a:p>
        </p:txBody>
      </p:sp>
      <p:sp>
        <p:nvSpPr>
          <p:cNvPr id="16389" name="Rectangle 3"/>
          <p:cNvSpPr>
            <a:spLocks noGrp="1"/>
          </p:cNvSpPr>
          <p:nvPr>
            <p:ph idx="1"/>
          </p:nvPr>
        </p:nvSpPr>
        <p:spPr/>
        <p:txBody>
          <a:bodyPr vert="horz" wrap="square" lIns="90487" tIns="44450" rIns="90487" bIns="44450" anchor="t"/>
          <a:p>
            <a:pPr eaLnBrk="1" hangingPunct="1">
              <a:spcBef>
                <a:spcPts val="600"/>
              </a:spcBef>
              <a:spcAft>
                <a:spcPts val="600"/>
              </a:spcAft>
            </a:pPr>
            <a:r>
              <a:rPr lang="zh-CN" altLang="en-US" sz="2200" dirty="0">
                <a:solidFill>
                  <a:schemeClr val="folHlink"/>
                </a:solidFill>
                <a:ea typeface="宋体" panose="02010600030101010101" pitchFamily="2" charset="-122"/>
              </a:rPr>
              <a:t>划分（</a:t>
            </a:r>
            <a:r>
              <a:rPr lang="en-US" altLang="zh-CN" sz="2200" dirty="0">
                <a:solidFill>
                  <a:schemeClr val="folHlink"/>
                </a:solidFill>
                <a:ea typeface="宋体" panose="02010600030101010101" pitchFamily="2" charset="-122"/>
              </a:rPr>
              <a:t>compartmentalization</a:t>
            </a:r>
            <a:r>
              <a:rPr lang="zh-CN" altLang="en-US" sz="2200" dirty="0">
                <a:solidFill>
                  <a:schemeClr val="folHlink"/>
                </a:solidFill>
                <a:ea typeface="宋体" panose="02010600030101010101" pitchFamily="2" charset="-122"/>
              </a:rPr>
              <a:t>）</a:t>
            </a:r>
            <a:r>
              <a:rPr lang="en-US" altLang="zh-CN" sz="2200" dirty="0">
                <a:ea typeface="宋体" panose="02010600030101010101" pitchFamily="2" charset="-122"/>
              </a:rPr>
              <a:t>—</a:t>
            </a:r>
            <a:r>
              <a:rPr lang="zh-CN" altLang="en-US" sz="2200" dirty="0">
                <a:ea typeface="宋体" panose="02010600030101010101" pitchFamily="2" charset="-122"/>
              </a:rPr>
              <a:t>定义不同的任务</a:t>
            </a:r>
            <a:endParaRPr lang="en-US" altLang="zh-CN" sz="2200" dirty="0">
              <a:ea typeface="宋体" panose="02010600030101010101" pitchFamily="2" charset="-122"/>
            </a:endParaRPr>
          </a:p>
          <a:p>
            <a:pPr eaLnBrk="1" hangingPunct="1">
              <a:spcAft>
                <a:spcPts val="600"/>
              </a:spcAft>
            </a:pPr>
            <a:r>
              <a:rPr lang="zh-CN" altLang="en-US" sz="2200" dirty="0">
                <a:solidFill>
                  <a:schemeClr val="folHlink"/>
                </a:solidFill>
                <a:ea typeface="宋体" panose="02010600030101010101" pitchFamily="2" charset="-122"/>
              </a:rPr>
              <a:t>相互依赖性（</a:t>
            </a:r>
            <a:r>
              <a:rPr lang="en-US" altLang="zh-CN" sz="2200" dirty="0">
                <a:solidFill>
                  <a:schemeClr val="folHlink"/>
                </a:solidFill>
                <a:ea typeface="宋体" panose="02010600030101010101" pitchFamily="2" charset="-122"/>
              </a:rPr>
              <a:t>interdependency</a:t>
            </a:r>
            <a:r>
              <a:rPr lang="zh-CN" altLang="en-US" sz="2200" dirty="0">
                <a:solidFill>
                  <a:schemeClr val="folHlink"/>
                </a:solidFill>
                <a:ea typeface="宋体" panose="02010600030101010101" pitchFamily="2" charset="-122"/>
              </a:rPr>
              <a:t>）</a:t>
            </a:r>
            <a:r>
              <a:rPr lang="en-US" altLang="zh-CN" sz="2200" dirty="0">
                <a:ea typeface="宋体" panose="02010600030101010101" pitchFamily="2" charset="-122"/>
              </a:rPr>
              <a:t>—</a:t>
            </a:r>
            <a:r>
              <a:rPr lang="zh-CN" altLang="en-US" sz="2200" dirty="0">
                <a:ea typeface="宋体" panose="02010600030101010101" pitchFamily="2" charset="-122"/>
              </a:rPr>
              <a:t>明确任务的相互关系</a:t>
            </a:r>
            <a:r>
              <a:rPr lang="en-US" altLang="zh-CN" sz="2200" dirty="0">
                <a:ea typeface="宋体" panose="02010600030101010101" pitchFamily="2" charset="-122"/>
              </a:rPr>
              <a:t> </a:t>
            </a:r>
            <a:endParaRPr lang="en-US" altLang="zh-CN" sz="2200" dirty="0">
              <a:ea typeface="宋体" panose="02010600030101010101" pitchFamily="2" charset="-122"/>
            </a:endParaRPr>
          </a:p>
          <a:p>
            <a:pPr eaLnBrk="1" hangingPunct="1">
              <a:spcAft>
                <a:spcPts val="600"/>
              </a:spcAft>
            </a:pPr>
            <a:r>
              <a:rPr lang="zh-CN" altLang="en-US" sz="2200" dirty="0">
                <a:solidFill>
                  <a:schemeClr val="folHlink"/>
                </a:solidFill>
                <a:ea typeface="宋体" panose="02010600030101010101" pitchFamily="2" charset="-122"/>
              </a:rPr>
              <a:t>工作量确认（</a:t>
            </a:r>
            <a:r>
              <a:rPr lang="en-US" altLang="zh-CN" sz="2200" dirty="0">
                <a:solidFill>
                  <a:schemeClr val="folHlink"/>
                </a:solidFill>
                <a:ea typeface="宋体" panose="02010600030101010101" pitchFamily="2" charset="-122"/>
              </a:rPr>
              <a:t>effort validation</a:t>
            </a:r>
            <a:r>
              <a:rPr lang="zh-CN" altLang="en-US" sz="2200" dirty="0">
                <a:solidFill>
                  <a:schemeClr val="folHlink"/>
                </a:solidFill>
                <a:ea typeface="宋体" panose="02010600030101010101" pitchFamily="2" charset="-122"/>
              </a:rPr>
              <a:t>）</a:t>
            </a:r>
            <a:r>
              <a:rPr lang="en-US" altLang="zh-CN" sz="2200" dirty="0">
                <a:ea typeface="宋体" panose="02010600030101010101" pitchFamily="2" charset="-122"/>
              </a:rPr>
              <a:t>—</a:t>
            </a:r>
            <a:r>
              <a:rPr lang="zh-CN" altLang="en-US" sz="2200" dirty="0">
                <a:ea typeface="宋体" panose="02010600030101010101" pitchFamily="2" charset="-122"/>
              </a:rPr>
              <a:t>确保资源是可用的</a:t>
            </a:r>
            <a:endParaRPr lang="en-US" altLang="zh-CN" sz="2200" dirty="0">
              <a:ea typeface="宋体" panose="02010600030101010101" pitchFamily="2" charset="-122"/>
            </a:endParaRPr>
          </a:p>
          <a:p>
            <a:pPr eaLnBrk="1" hangingPunct="1">
              <a:spcAft>
                <a:spcPts val="600"/>
              </a:spcAft>
            </a:pPr>
            <a:r>
              <a:rPr lang="zh-CN" altLang="en-US" sz="2200" dirty="0">
                <a:solidFill>
                  <a:schemeClr val="folHlink"/>
                </a:solidFill>
                <a:ea typeface="宋体" panose="02010600030101010101" pitchFamily="2" charset="-122"/>
              </a:rPr>
              <a:t>确定责任（</a:t>
            </a:r>
            <a:r>
              <a:rPr lang="en-US" altLang="zh-CN" sz="2200" dirty="0">
                <a:solidFill>
                  <a:schemeClr val="folHlink"/>
                </a:solidFill>
                <a:ea typeface="宋体" panose="02010600030101010101" pitchFamily="2" charset="-122"/>
              </a:rPr>
              <a:t>defined responsibilities</a:t>
            </a:r>
            <a:r>
              <a:rPr lang="zh-CN" altLang="en-US" sz="2200" dirty="0">
                <a:solidFill>
                  <a:schemeClr val="folHlink"/>
                </a:solidFill>
                <a:ea typeface="宋体" panose="02010600030101010101" pitchFamily="2" charset="-122"/>
              </a:rPr>
              <a:t>）</a:t>
            </a:r>
            <a:r>
              <a:rPr lang="en-US" altLang="zh-CN" sz="2200" dirty="0">
                <a:ea typeface="宋体" panose="02010600030101010101" pitchFamily="2" charset="-122"/>
              </a:rPr>
              <a:t>—</a:t>
            </a:r>
            <a:r>
              <a:rPr lang="zh-CN" altLang="en-US" sz="2200" dirty="0">
                <a:ea typeface="宋体" panose="02010600030101010101" pitchFamily="2" charset="-122"/>
              </a:rPr>
              <a:t>指定负责人</a:t>
            </a:r>
            <a:endParaRPr lang="en-US" altLang="zh-CN" sz="2200" dirty="0">
              <a:ea typeface="宋体" panose="02010600030101010101" pitchFamily="2" charset="-122"/>
            </a:endParaRPr>
          </a:p>
          <a:p>
            <a:pPr eaLnBrk="1" hangingPunct="1">
              <a:spcAft>
                <a:spcPts val="600"/>
              </a:spcAft>
            </a:pPr>
            <a:r>
              <a:rPr lang="zh-CN" altLang="en-US" sz="2200" dirty="0">
                <a:solidFill>
                  <a:schemeClr val="folHlink"/>
                </a:solidFill>
                <a:ea typeface="宋体" panose="02010600030101010101" pitchFamily="2" charset="-122"/>
              </a:rPr>
              <a:t>定义输出结果（</a:t>
            </a:r>
            <a:r>
              <a:rPr lang="en-US" altLang="zh-CN" sz="2200" dirty="0">
                <a:solidFill>
                  <a:schemeClr val="folHlink"/>
                </a:solidFill>
                <a:ea typeface="宋体" panose="02010600030101010101" pitchFamily="2" charset="-122"/>
              </a:rPr>
              <a:t>defined outcomes</a:t>
            </a:r>
            <a:r>
              <a:rPr lang="zh-CN" altLang="en-US" sz="2200" dirty="0">
                <a:solidFill>
                  <a:schemeClr val="folHlink"/>
                </a:solidFill>
                <a:ea typeface="宋体" panose="02010600030101010101" pitchFamily="2" charset="-122"/>
              </a:rPr>
              <a:t>）</a:t>
            </a:r>
            <a:r>
              <a:rPr lang="en-US" altLang="zh-CN" sz="2200" dirty="0">
                <a:ea typeface="宋体" panose="02010600030101010101" pitchFamily="2" charset="-122"/>
              </a:rPr>
              <a:t>—</a:t>
            </a:r>
            <a:r>
              <a:rPr lang="zh-CN" altLang="en-US" sz="2200" dirty="0">
                <a:ea typeface="宋体" panose="02010600030101010101" pitchFamily="2" charset="-122"/>
              </a:rPr>
              <a:t>每一项任务都必须有输出结果</a:t>
            </a:r>
            <a:endParaRPr lang="en-US" altLang="zh-CN" sz="2200" dirty="0">
              <a:ea typeface="宋体" panose="02010600030101010101" pitchFamily="2" charset="-122"/>
            </a:endParaRPr>
          </a:p>
          <a:p>
            <a:pPr eaLnBrk="1" hangingPunct="1">
              <a:spcAft>
                <a:spcPts val="600"/>
              </a:spcAft>
            </a:pPr>
            <a:r>
              <a:rPr lang="zh-CN" altLang="en-US" sz="2200" dirty="0">
                <a:solidFill>
                  <a:schemeClr val="folHlink"/>
                </a:solidFill>
                <a:ea typeface="宋体" panose="02010600030101010101" pitchFamily="2" charset="-122"/>
              </a:rPr>
              <a:t>确定里程碑（</a:t>
            </a:r>
            <a:r>
              <a:rPr lang="en-US" altLang="zh-CN" sz="2200" dirty="0">
                <a:solidFill>
                  <a:schemeClr val="folHlink"/>
                </a:solidFill>
                <a:ea typeface="宋体" panose="02010600030101010101" pitchFamily="2" charset="-122"/>
              </a:rPr>
              <a:t>defined milestones</a:t>
            </a:r>
            <a:r>
              <a:rPr lang="zh-CN" altLang="en-US" sz="2200" dirty="0">
                <a:solidFill>
                  <a:schemeClr val="folHlink"/>
                </a:solidFill>
                <a:ea typeface="宋体" panose="02010600030101010101" pitchFamily="2" charset="-122"/>
              </a:rPr>
              <a:t>）</a:t>
            </a:r>
            <a:r>
              <a:rPr lang="en-US" altLang="zh-CN" sz="2200" dirty="0">
                <a:ea typeface="宋体" panose="02010600030101010101" pitchFamily="2" charset="-122"/>
              </a:rPr>
              <a:t>—</a:t>
            </a:r>
            <a:r>
              <a:rPr lang="zh-CN" altLang="en-US" sz="2200" dirty="0">
                <a:ea typeface="宋体" panose="02010600030101010101" pitchFamily="2" charset="-122"/>
              </a:rPr>
              <a:t>质量评审</a:t>
            </a:r>
            <a:endParaRPr lang="en-US" altLang="zh-CN" sz="2200" dirty="0">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17412" name="Rectangle 3"/>
          <p:cNvSpPr>
            <a:spLocks noGrp="1"/>
          </p:cNvSpPr>
          <p:nvPr>
            <p:ph type="title"/>
          </p:nvPr>
        </p:nvSpPr>
        <p:spPr/>
        <p:txBody>
          <a:bodyPr vert="horz" wrap="square" lIns="91440" tIns="45720" rIns="91440" bIns="45720" anchor="b"/>
          <a:p>
            <a:pPr eaLnBrk="1" hangingPunct="1"/>
            <a:r>
              <a:rPr lang="zh-CN" altLang="en-US" sz="4000" dirty="0">
                <a:ea typeface="宋体" panose="02010600030101010101" pitchFamily="2" charset="-122"/>
              </a:rPr>
              <a:t>工作量和交付时间</a:t>
            </a:r>
            <a:endParaRPr lang="zh-CN" altLang="en-US" sz="4000" dirty="0">
              <a:ea typeface="宋体" panose="02010600030101010101" pitchFamily="2" charset="-122"/>
            </a:endParaRPr>
          </a:p>
        </p:txBody>
      </p:sp>
      <p:pic>
        <p:nvPicPr>
          <p:cNvPr id="17413" name="图片 1"/>
          <p:cNvPicPr>
            <a:picLocks noChangeAspect="1"/>
          </p:cNvPicPr>
          <p:nvPr/>
        </p:nvPicPr>
        <p:blipFill>
          <a:blip r:embed="rId1"/>
          <a:stretch>
            <a:fillRect/>
          </a:stretch>
        </p:blipFill>
        <p:spPr>
          <a:xfrm>
            <a:off x="1371600" y="2057400"/>
            <a:ext cx="7132638" cy="30861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18436" name="Rectangle 2"/>
          <p:cNvSpPr>
            <a:spLocks noGrp="1"/>
          </p:cNvSpPr>
          <p:nvPr>
            <p:ph type="title"/>
          </p:nvPr>
        </p:nvSpPr>
        <p:spPr/>
        <p:txBody>
          <a:bodyPr vert="horz" wrap="square" lIns="91440" tIns="45720" rIns="91440" bIns="45720" anchor="b"/>
          <a:p>
            <a:pPr eaLnBrk="1" hangingPunct="1"/>
            <a:r>
              <a:rPr lang="zh-CN" altLang="en-US" sz="4000" dirty="0">
                <a:ea typeface="宋体" panose="02010600030101010101" pitchFamily="2" charset="-122"/>
              </a:rPr>
              <a:t>工作量分配</a:t>
            </a:r>
            <a:endParaRPr lang="zh-CN" altLang="en-US" sz="4000" dirty="0">
              <a:ea typeface="宋体" panose="02010600030101010101" pitchFamily="2" charset="-122"/>
            </a:endParaRPr>
          </a:p>
        </p:txBody>
      </p:sp>
      <p:sp>
        <p:nvSpPr>
          <p:cNvPr id="18437" name="Rectangle 14"/>
          <p:cNvSpPr>
            <a:spLocks noGrp="1"/>
          </p:cNvSpPr>
          <p:nvPr>
            <p:ph idx="1"/>
          </p:nvPr>
        </p:nvSpPr>
        <p:spPr>
          <a:xfrm>
            <a:off x="467916" y="1412875"/>
            <a:ext cx="8208168" cy="4895850"/>
          </a:xfrm>
        </p:spPr>
        <p:txBody>
          <a:bodyPr vert="horz" wrap="square" lIns="90487" tIns="44450" rIns="90487" bIns="44450" anchor="t"/>
          <a:p>
            <a:pPr eaLnBrk="1" hangingPunct="1"/>
            <a:r>
              <a:rPr lang="en-US" altLang="zh-CN" sz="1800" dirty="0">
                <a:ea typeface="宋体" panose="02010600030101010101" pitchFamily="2" charset="-122"/>
              </a:rPr>
              <a:t>“</a:t>
            </a:r>
            <a:r>
              <a:rPr lang="zh-CN" altLang="en-US" sz="1800" dirty="0">
                <a:ea typeface="宋体" panose="02010600030101010101" pitchFamily="2" charset="-122"/>
              </a:rPr>
              <a:t>前期</a:t>
            </a:r>
            <a:r>
              <a:rPr lang="en-US" altLang="zh-CN" sz="1800" dirty="0">
                <a:ea typeface="宋体" panose="02010600030101010101" pitchFamily="2" charset="-122"/>
              </a:rPr>
              <a:t>” </a:t>
            </a:r>
            <a:r>
              <a:rPr lang="zh-CN" altLang="en-US" sz="1800" dirty="0">
                <a:ea typeface="宋体" panose="02010600030101010101" pitchFamily="2" charset="-122"/>
              </a:rPr>
              <a:t>活动</a:t>
            </a:r>
            <a:endParaRPr lang="en-US" altLang="zh-CN" sz="1800" dirty="0">
              <a:ea typeface="宋体" panose="02010600030101010101" pitchFamily="2" charset="-122"/>
            </a:endParaRPr>
          </a:p>
          <a:p>
            <a:pPr lvl="1" eaLnBrk="1" hangingPunct="1">
              <a:lnSpc>
                <a:spcPct val="65000"/>
              </a:lnSpc>
              <a:buSzPct val="70000"/>
            </a:pPr>
            <a:r>
              <a:rPr lang="zh-CN" altLang="en-US" sz="1800" dirty="0">
                <a:latin typeface="+mn-lt"/>
                <a:ea typeface="宋体" panose="02010600030101010101" pitchFamily="2" charset="-122"/>
                <a:cs typeface="Arial" panose="020B0604020202020204" pitchFamily="34" charset="0"/>
              </a:rPr>
              <a:t>客户交流</a:t>
            </a:r>
            <a:endParaRPr lang="en-US" altLang="zh-CN" sz="1800" dirty="0">
              <a:latin typeface="+mn-lt"/>
              <a:ea typeface="宋体" panose="02010600030101010101" pitchFamily="2" charset="-122"/>
              <a:cs typeface="Arial" panose="020B0604020202020204" pitchFamily="34" charset="0"/>
            </a:endParaRPr>
          </a:p>
          <a:p>
            <a:pPr lvl="1" eaLnBrk="1" hangingPunct="1">
              <a:lnSpc>
                <a:spcPct val="65000"/>
              </a:lnSpc>
              <a:buSzPct val="70000"/>
            </a:pPr>
            <a:r>
              <a:rPr lang="zh-CN" altLang="en-US" sz="1800" dirty="0">
                <a:latin typeface="+mn-lt"/>
                <a:ea typeface="宋体" panose="02010600030101010101" pitchFamily="2" charset="-122"/>
                <a:cs typeface="Arial" panose="020B0604020202020204" pitchFamily="34" charset="0"/>
              </a:rPr>
              <a:t>分析</a:t>
            </a:r>
            <a:endParaRPr lang="en-US" altLang="zh-CN" sz="1800" dirty="0">
              <a:latin typeface="+mn-lt"/>
              <a:ea typeface="宋体" panose="02010600030101010101" pitchFamily="2" charset="-122"/>
              <a:cs typeface="Arial" panose="020B0604020202020204" pitchFamily="34" charset="0"/>
            </a:endParaRPr>
          </a:p>
          <a:p>
            <a:pPr lvl="1" eaLnBrk="1" hangingPunct="1">
              <a:lnSpc>
                <a:spcPct val="65000"/>
              </a:lnSpc>
              <a:buSzPct val="70000"/>
            </a:pPr>
            <a:r>
              <a:rPr lang="zh-CN" altLang="en-US" sz="1800" dirty="0">
                <a:latin typeface="+mn-lt"/>
                <a:ea typeface="宋体" panose="02010600030101010101" pitchFamily="2" charset="-122"/>
                <a:cs typeface="Arial" panose="020B0604020202020204" pitchFamily="34" charset="0"/>
              </a:rPr>
              <a:t>设计</a:t>
            </a:r>
            <a:endParaRPr lang="en-US" altLang="zh-CN" sz="1800" dirty="0">
              <a:latin typeface="+mn-lt"/>
              <a:ea typeface="宋体" panose="02010600030101010101" pitchFamily="2" charset="-122"/>
              <a:cs typeface="Arial" panose="020B0604020202020204" pitchFamily="34" charset="0"/>
            </a:endParaRPr>
          </a:p>
          <a:p>
            <a:pPr lvl="1" eaLnBrk="1" hangingPunct="1">
              <a:lnSpc>
                <a:spcPct val="65000"/>
              </a:lnSpc>
              <a:buSzPct val="70000"/>
            </a:pPr>
            <a:r>
              <a:rPr lang="zh-CN" altLang="en-US" sz="1800" dirty="0">
                <a:latin typeface="+mn-lt"/>
                <a:ea typeface="宋体" panose="02010600030101010101" pitchFamily="2" charset="-122"/>
                <a:cs typeface="Arial" panose="020B0604020202020204" pitchFamily="34" charset="0"/>
              </a:rPr>
              <a:t>评审和修改</a:t>
            </a:r>
            <a:endParaRPr lang="en-US" altLang="zh-CN" sz="1800" dirty="0">
              <a:latin typeface="+mn-lt"/>
              <a:ea typeface="宋体" panose="02010600030101010101" pitchFamily="2" charset="-122"/>
              <a:cs typeface="Arial" panose="020B0604020202020204" pitchFamily="34" charset="0"/>
            </a:endParaRPr>
          </a:p>
          <a:p>
            <a:pPr eaLnBrk="1" hangingPunct="1"/>
            <a:r>
              <a:rPr lang="zh-CN" altLang="en-US" sz="1800" dirty="0">
                <a:ea typeface="宋体" panose="02010600030101010101" pitchFamily="2" charset="-122"/>
              </a:rPr>
              <a:t>构造活动</a:t>
            </a:r>
            <a:endParaRPr lang="zh-CN" altLang="en-US" sz="1800" dirty="0">
              <a:ea typeface="宋体" panose="02010600030101010101" pitchFamily="2" charset="-122"/>
            </a:endParaRPr>
          </a:p>
          <a:p>
            <a:pPr lvl="1" eaLnBrk="1" hangingPunct="1">
              <a:buSzPct val="70000"/>
            </a:pPr>
            <a:r>
              <a:rPr lang="zh-CN" altLang="en-US" sz="1800" dirty="0">
                <a:latin typeface="+mn-lt"/>
                <a:ea typeface="宋体" panose="02010600030101010101" pitchFamily="2" charset="-122"/>
                <a:cs typeface="Arial" panose="020B0604020202020204" pitchFamily="34" charset="0"/>
              </a:rPr>
              <a:t>编码或代码生成</a:t>
            </a:r>
            <a:endParaRPr lang="zh-CN" altLang="en-US" sz="1800" dirty="0">
              <a:latin typeface="+mn-lt"/>
              <a:ea typeface="宋体" panose="02010600030101010101" pitchFamily="2" charset="-122"/>
              <a:cs typeface="Arial" panose="020B0604020202020204" pitchFamily="34" charset="0"/>
            </a:endParaRPr>
          </a:p>
          <a:p>
            <a:pPr eaLnBrk="1" hangingPunct="1"/>
            <a:r>
              <a:rPr lang="zh-CN" altLang="en-US" sz="1800" dirty="0">
                <a:ea typeface="宋体" panose="02010600030101010101" pitchFamily="2" charset="-122"/>
              </a:rPr>
              <a:t>测试和安装</a:t>
            </a:r>
            <a:endParaRPr lang="zh-CN" altLang="en-US" sz="1800" dirty="0">
              <a:ea typeface="宋体" panose="02010600030101010101" pitchFamily="2" charset="-122"/>
            </a:endParaRPr>
          </a:p>
          <a:p>
            <a:pPr lvl="1" eaLnBrk="1" hangingPunct="1">
              <a:lnSpc>
                <a:spcPct val="65000"/>
              </a:lnSpc>
              <a:buSzPct val="70000"/>
            </a:pPr>
            <a:r>
              <a:rPr lang="zh-CN" altLang="en-US" sz="1800" dirty="0">
                <a:latin typeface="+mn-lt"/>
                <a:ea typeface="宋体" panose="02010600030101010101" pitchFamily="2" charset="-122"/>
                <a:cs typeface="Arial" panose="020B0604020202020204" pitchFamily="34" charset="0"/>
              </a:rPr>
              <a:t>单元测试，集成测试</a:t>
            </a:r>
            <a:endParaRPr lang="en-US" altLang="zh-CN" sz="1800" dirty="0">
              <a:latin typeface="+mn-lt"/>
              <a:ea typeface="宋体" panose="02010600030101010101" pitchFamily="2" charset="-122"/>
              <a:cs typeface="Arial" panose="020B0604020202020204" pitchFamily="34" charset="0"/>
            </a:endParaRPr>
          </a:p>
          <a:p>
            <a:pPr lvl="1" eaLnBrk="1" hangingPunct="1">
              <a:lnSpc>
                <a:spcPct val="65000"/>
              </a:lnSpc>
              <a:buSzPct val="70000"/>
            </a:pPr>
            <a:r>
              <a:rPr lang="zh-CN" altLang="en-US" sz="1800" dirty="0">
                <a:latin typeface="+mn-lt"/>
                <a:ea typeface="宋体" panose="02010600030101010101" pitchFamily="2" charset="-122"/>
                <a:cs typeface="Arial" panose="020B0604020202020204" pitchFamily="34" charset="0"/>
              </a:rPr>
              <a:t>白盒测试，黑盒测试</a:t>
            </a:r>
            <a:endParaRPr lang="en-US" altLang="zh-CN" sz="1800" dirty="0">
              <a:latin typeface="+mn-lt"/>
              <a:ea typeface="宋体" panose="02010600030101010101" pitchFamily="2" charset="-122"/>
              <a:cs typeface="Arial" panose="020B0604020202020204" pitchFamily="34" charset="0"/>
            </a:endParaRPr>
          </a:p>
          <a:p>
            <a:pPr lvl="1" eaLnBrk="1" hangingPunct="1">
              <a:lnSpc>
                <a:spcPct val="65000"/>
              </a:lnSpc>
              <a:buSzPct val="70000"/>
            </a:pPr>
            <a:r>
              <a:rPr lang="zh-CN" altLang="en-US" sz="1800" dirty="0">
                <a:latin typeface="+mn-lt"/>
                <a:ea typeface="宋体" panose="02010600030101010101" pitchFamily="2" charset="-122"/>
                <a:cs typeface="Arial" panose="020B0604020202020204" pitchFamily="34" charset="0"/>
              </a:rPr>
              <a:t>回归测试</a:t>
            </a:r>
            <a:endParaRPr lang="zh-CN" altLang="en-US" sz="1800" dirty="0">
              <a:latin typeface="+mn-lt"/>
              <a:ea typeface="宋体" panose="02010600030101010101" pitchFamily="2" charset="-122"/>
              <a:cs typeface="Arial" panose="020B0604020202020204" pitchFamily="34" charset="0"/>
            </a:endParaRPr>
          </a:p>
        </p:txBody>
      </p:sp>
      <p:grpSp>
        <p:nvGrpSpPr>
          <p:cNvPr id="18438" name="Group 16"/>
          <p:cNvGrpSpPr/>
          <p:nvPr/>
        </p:nvGrpSpPr>
        <p:grpSpPr>
          <a:xfrm>
            <a:off x="4766484" y="1527175"/>
            <a:ext cx="2470594" cy="4035425"/>
            <a:chOff x="1664" y="770"/>
            <a:chExt cx="1813" cy="2917"/>
          </a:xfrm>
        </p:grpSpPr>
        <p:grpSp>
          <p:nvGrpSpPr>
            <p:cNvPr id="18444" name="Group 3"/>
            <p:cNvGrpSpPr/>
            <p:nvPr/>
          </p:nvGrpSpPr>
          <p:grpSpPr>
            <a:xfrm>
              <a:off x="1664" y="2282"/>
              <a:ext cx="481" cy="1405"/>
              <a:chOff x="1464" y="2052"/>
              <a:chExt cx="481" cy="1249"/>
            </a:xfrm>
          </p:grpSpPr>
          <p:sp>
            <p:nvSpPr>
              <p:cNvPr id="18454" name="Rectangle 4"/>
              <p:cNvSpPr/>
              <p:nvPr/>
            </p:nvSpPr>
            <p:spPr>
              <a:xfrm>
                <a:off x="1468" y="2212"/>
                <a:ext cx="328" cy="1084"/>
              </a:xfrm>
              <a:prstGeom prst="rect">
                <a:avLst/>
              </a:prstGeom>
              <a:solidFill>
                <a:schemeClr val="hlink"/>
              </a:solidFill>
              <a:ln w="12700" cap="flat" cmpd="sng">
                <a:solidFill>
                  <a:schemeClr val="hlink"/>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18455" name="Freeform 5"/>
              <p:cNvSpPr/>
              <p:nvPr/>
            </p:nvSpPr>
            <p:spPr>
              <a:xfrm>
                <a:off x="1464" y="2052"/>
                <a:ext cx="481" cy="1249"/>
              </a:xfrm>
              <a:custGeom>
                <a:avLst/>
                <a:gdLst/>
                <a:ahLst/>
                <a:cxnLst>
                  <a:cxn ang="0">
                    <a:pos x="336" y="1248"/>
                  </a:cxn>
                  <a:cxn ang="0">
                    <a:pos x="480" y="1092"/>
                  </a:cxn>
                  <a:cxn ang="0">
                    <a:pos x="480" y="0"/>
                  </a:cxn>
                  <a:cxn ang="0">
                    <a:pos x="144" y="0"/>
                  </a:cxn>
                  <a:cxn ang="0">
                    <a:pos x="0" y="156"/>
                  </a:cxn>
                  <a:cxn ang="0">
                    <a:pos x="336" y="156"/>
                  </a:cxn>
                  <a:cxn ang="0">
                    <a:pos x="336" y="1248"/>
                  </a:cxn>
                </a:cxnLst>
                <a:pathLst>
                  <a:path w="481" h="1249">
                    <a:moveTo>
                      <a:pt x="336" y="1248"/>
                    </a:moveTo>
                    <a:lnTo>
                      <a:pt x="480" y="1092"/>
                    </a:lnTo>
                    <a:lnTo>
                      <a:pt x="480" y="0"/>
                    </a:lnTo>
                    <a:lnTo>
                      <a:pt x="144" y="0"/>
                    </a:lnTo>
                    <a:lnTo>
                      <a:pt x="0" y="156"/>
                    </a:lnTo>
                    <a:lnTo>
                      <a:pt x="336" y="156"/>
                    </a:lnTo>
                    <a:lnTo>
                      <a:pt x="336" y="1248"/>
                    </a:lnTo>
                  </a:path>
                </a:pathLst>
              </a:custGeom>
              <a:solidFill>
                <a:schemeClr val="hlink">
                  <a:alpha val="100000"/>
                </a:schemeClr>
              </a:solidFill>
              <a:ln w="12700" cap="rnd" cmpd="sng">
                <a:solidFill>
                  <a:schemeClr val="hlink">
                    <a:alpha val="100000"/>
                  </a:schemeClr>
                </a:solidFill>
                <a:prstDash val="solid"/>
                <a:round/>
                <a:headEnd type="none" w="med" len="med"/>
                <a:tailEnd type="none" w="med" len="med"/>
              </a:ln>
            </p:spPr>
            <p:txBody>
              <a:bodyPr/>
              <a:p>
                <a:endParaRPr lang="zh-CN" altLang="en-US"/>
              </a:p>
            </p:txBody>
          </p:sp>
        </p:grpSp>
        <p:grpSp>
          <p:nvGrpSpPr>
            <p:cNvPr id="18445" name="Group 6"/>
            <p:cNvGrpSpPr/>
            <p:nvPr/>
          </p:nvGrpSpPr>
          <p:grpSpPr>
            <a:xfrm>
              <a:off x="1664" y="1958"/>
              <a:ext cx="481" cy="541"/>
              <a:chOff x="1464" y="1764"/>
              <a:chExt cx="481" cy="481"/>
            </a:xfrm>
          </p:grpSpPr>
          <p:sp>
            <p:nvSpPr>
              <p:cNvPr id="18452" name="Rectangle 7"/>
              <p:cNvSpPr/>
              <p:nvPr/>
            </p:nvSpPr>
            <p:spPr>
              <a:xfrm>
                <a:off x="1468" y="1828"/>
                <a:ext cx="328" cy="412"/>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18453" name="Freeform 8"/>
              <p:cNvSpPr/>
              <p:nvPr/>
            </p:nvSpPr>
            <p:spPr>
              <a:xfrm>
                <a:off x="1464" y="1764"/>
                <a:ext cx="481" cy="481"/>
              </a:xfrm>
              <a:custGeom>
                <a:avLst/>
                <a:gdLst/>
                <a:ahLst/>
                <a:cxnLst>
                  <a:cxn ang="0">
                    <a:pos x="336" y="480"/>
                  </a:cxn>
                  <a:cxn ang="0">
                    <a:pos x="480" y="420"/>
                  </a:cxn>
                  <a:cxn ang="0">
                    <a:pos x="480" y="0"/>
                  </a:cxn>
                  <a:cxn ang="0">
                    <a:pos x="144" y="0"/>
                  </a:cxn>
                  <a:cxn ang="0">
                    <a:pos x="0" y="60"/>
                  </a:cxn>
                  <a:cxn ang="0">
                    <a:pos x="336" y="60"/>
                  </a:cxn>
                  <a:cxn ang="0">
                    <a:pos x="336" y="480"/>
                  </a:cxn>
                </a:cxnLst>
                <a:pathLst>
                  <a:path w="481" h="481">
                    <a:moveTo>
                      <a:pt x="336" y="480"/>
                    </a:moveTo>
                    <a:lnTo>
                      <a:pt x="480" y="420"/>
                    </a:lnTo>
                    <a:lnTo>
                      <a:pt x="480" y="0"/>
                    </a:lnTo>
                    <a:lnTo>
                      <a:pt x="144" y="0"/>
                    </a:lnTo>
                    <a:lnTo>
                      <a:pt x="0" y="60"/>
                    </a:lnTo>
                    <a:lnTo>
                      <a:pt x="336" y="60"/>
                    </a:lnTo>
                    <a:lnTo>
                      <a:pt x="336" y="480"/>
                    </a:lnTo>
                  </a:path>
                </a:pathLst>
              </a:custGeom>
              <a:solidFill>
                <a:schemeClr val="tx2">
                  <a:alpha val="100000"/>
                </a:schemeClr>
              </a:solidFill>
              <a:ln w="12700" cap="rnd" cmpd="sng">
                <a:solidFill>
                  <a:schemeClr val="tx1">
                    <a:alpha val="100000"/>
                  </a:schemeClr>
                </a:solidFill>
                <a:prstDash val="solid"/>
                <a:round/>
                <a:headEnd type="none" w="med" len="med"/>
                <a:tailEnd type="none" w="med" len="med"/>
              </a:ln>
            </p:spPr>
            <p:txBody>
              <a:bodyPr/>
              <a:p>
                <a:endParaRPr lang="zh-CN" altLang="en-US"/>
              </a:p>
            </p:txBody>
          </p:sp>
        </p:grpSp>
        <p:grpSp>
          <p:nvGrpSpPr>
            <p:cNvPr id="18446" name="Group 9"/>
            <p:cNvGrpSpPr/>
            <p:nvPr/>
          </p:nvGrpSpPr>
          <p:grpSpPr>
            <a:xfrm>
              <a:off x="1664" y="770"/>
              <a:ext cx="481" cy="1405"/>
              <a:chOff x="1464" y="708"/>
              <a:chExt cx="481" cy="1249"/>
            </a:xfrm>
          </p:grpSpPr>
          <p:sp>
            <p:nvSpPr>
              <p:cNvPr id="18450" name="Rectangle 10"/>
              <p:cNvSpPr/>
              <p:nvPr/>
            </p:nvSpPr>
            <p:spPr>
              <a:xfrm>
                <a:off x="1468" y="868"/>
                <a:ext cx="328" cy="108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18451" name="Freeform 11"/>
              <p:cNvSpPr/>
              <p:nvPr/>
            </p:nvSpPr>
            <p:spPr>
              <a:xfrm>
                <a:off x="1464" y="708"/>
                <a:ext cx="481" cy="1249"/>
              </a:xfrm>
              <a:custGeom>
                <a:avLst/>
                <a:gdLst/>
                <a:ahLst/>
                <a:cxnLst>
                  <a:cxn ang="0">
                    <a:pos x="336" y="1248"/>
                  </a:cxn>
                  <a:cxn ang="0">
                    <a:pos x="480" y="1092"/>
                  </a:cxn>
                  <a:cxn ang="0">
                    <a:pos x="480" y="0"/>
                  </a:cxn>
                  <a:cxn ang="0">
                    <a:pos x="144" y="0"/>
                  </a:cxn>
                  <a:cxn ang="0">
                    <a:pos x="0" y="156"/>
                  </a:cxn>
                  <a:cxn ang="0">
                    <a:pos x="336" y="156"/>
                  </a:cxn>
                  <a:cxn ang="0">
                    <a:pos x="336" y="1248"/>
                  </a:cxn>
                </a:cxnLst>
                <a:pathLst>
                  <a:path w="481" h="1249">
                    <a:moveTo>
                      <a:pt x="336" y="1248"/>
                    </a:moveTo>
                    <a:lnTo>
                      <a:pt x="480" y="1092"/>
                    </a:lnTo>
                    <a:lnTo>
                      <a:pt x="480" y="0"/>
                    </a:lnTo>
                    <a:lnTo>
                      <a:pt x="144" y="0"/>
                    </a:lnTo>
                    <a:lnTo>
                      <a:pt x="0" y="156"/>
                    </a:lnTo>
                    <a:lnTo>
                      <a:pt x="336" y="156"/>
                    </a:lnTo>
                    <a:lnTo>
                      <a:pt x="336" y="1248"/>
                    </a:lnTo>
                  </a:path>
                </a:pathLst>
              </a:custGeom>
              <a:solidFill>
                <a:schemeClr val="accent2">
                  <a:alpha val="100000"/>
                </a:schemeClr>
              </a:solidFill>
              <a:ln w="12700" cap="rnd" cmpd="sng">
                <a:solidFill>
                  <a:schemeClr val="tx1">
                    <a:alpha val="100000"/>
                  </a:schemeClr>
                </a:solidFill>
                <a:prstDash val="solid"/>
                <a:round/>
                <a:headEnd type="none" w="med" len="med"/>
                <a:tailEnd type="none" w="med" len="med"/>
              </a:ln>
            </p:spPr>
            <p:txBody>
              <a:bodyPr/>
              <a:p>
                <a:endParaRPr lang="zh-CN" altLang="en-US"/>
              </a:p>
            </p:txBody>
          </p:sp>
        </p:grpSp>
        <p:sp>
          <p:nvSpPr>
            <p:cNvPr id="176140" name="Rectangle 12"/>
            <p:cNvSpPr>
              <a:spLocks noChangeArrowheads="1"/>
            </p:cNvSpPr>
            <p:nvPr/>
          </p:nvSpPr>
          <p:spPr bwMode="auto">
            <a:xfrm>
              <a:off x="2573" y="865"/>
              <a:ext cx="904" cy="302"/>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S PGothic" panose="020B0600070205080204" pitchFamily="34" charset="-128"/>
                  <a:cs typeface="+mn-cs"/>
                </a:rPr>
                <a:t>40-50%</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S PGothic" panose="020B0600070205080204" pitchFamily="34" charset="-128"/>
                <a:cs typeface="+mn-cs"/>
              </a:endParaRPr>
            </a:p>
          </p:txBody>
        </p:sp>
        <p:sp>
          <p:nvSpPr>
            <p:cNvPr id="176141" name="Rectangle 13"/>
            <p:cNvSpPr>
              <a:spLocks noChangeArrowheads="1"/>
            </p:cNvSpPr>
            <p:nvPr/>
          </p:nvSpPr>
          <p:spPr bwMode="auto">
            <a:xfrm>
              <a:off x="2572" y="2441"/>
              <a:ext cx="904" cy="303"/>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S PGothic" panose="020B0600070205080204" pitchFamily="34" charset="-128"/>
                  <a:cs typeface="+mn-cs"/>
                </a:rPr>
                <a:t>30-40%</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S PGothic" panose="020B0600070205080204" pitchFamily="34" charset="-128"/>
                <a:cs typeface="+mn-cs"/>
              </a:endParaRPr>
            </a:p>
          </p:txBody>
        </p:sp>
        <p:sp>
          <p:nvSpPr>
            <p:cNvPr id="176143" name="Rectangle 15"/>
            <p:cNvSpPr>
              <a:spLocks noChangeArrowheads="1"/>
            </p:cNvSpPr>
            <p:nvPr/>
          </p:nvSpPr>
          <p:spPr bwMode="auto">
            <a:xfrm>
              <a:off x="2573" y="1791"/>
              <a:ext cx="904" cy="302"/>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S PGothic" panose="020B0600070205080204" pitchFamily="34" charset="-128"/>
                  <a:cs typeface="+mn-cs"/>
                </a:rPr>
                <a:t>15-20%</a:t>
              </a:r>
              <a:endPar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S PGothic" panose="020B0600070205080204" pitchFamily="34" charset="-128"/>
                <a:cs typeface="+mn-cs"/>
              </a:endParaRPr>
            </a:p>
          </p:txBody>
        </p:sp>
      </p:grpSp>
      <p:sp>
        <p:nvSpPr>
          <p:cNvPr id="18439" name="Line 17"/>
          <p:cNvSpPr/>
          <p:nvPr/>
        </p:nvSpPr>
        <p:spPr>
          <a:xfrm flipH="1">
            <a:off x="5318760" y="1908175"/>
            <a:ext cx="685800" cy="315913"/>
          </a:xfrm>
          <a:prstGeom prst="line">
            <a:avLst/>
          </a:prstGeom>
          <a:ln w="19050" cap="flat" cmpd="sng">
            <a:solidFill>
              <a:schemeClr val="folHlink"/>
            </a:solidFill>
            <a:prstDash val="solid"/>
            <a:headEnd type="none" w="med" len="med"/>
            <a:tailEnd type="none" w="med" len="med"/>
          </a:ln>
        </p:spPr>
      </p:sp>
      <p:sp>
        <p:nvSpPr>
          <p:cNvPr id="18440" name="Line 18"/>
          <p:cNvSpPr/>
          <p:nvPr/>
        </p:nvSpPr>
        <p:spPr>
          <a:xfrm flipH="1">
            <a:off x="5318760" y="3203575"/>
            <a:ext cx="685800" cy="369888"/>
          </a:xfrm>
          <a:prstGeom prst="line">
            <a:avLst/>
          </a:prstGeom>
          <a:ln w="19050" cap="flat" cmpd="sng">
            <a:solidFill>
              <a:schemeClr val="folHlink"/>
            </a:solidFill>
            <a:prstDash val="solid"/>
            <a:headEnd type="none" w="med" len="med"/>
            <a:tailEnd type="none" w="med" len="med"/>
          </a:ln>
        </p:spPr>
      </p:sp>
      <p:sp>
        <p:nvSpPr>
          <p:cNvPr id="18441" name="Line 19"/>
          <p:cNvSpPr/>
          <p:nvPr/>
        </p:nvSpPr>
        <p:spPr>
          <a:xfrm flipH="1">
            <a:off x="5318760" y="4117975"/>
            <a:ext cx="685800" cy="381000"/>
          </a:xfrm>
          <a:prstGeom prst="line">
            <a:avLst/>
          </a:prstGeom>
          <a:ln w="19050" cap="flat" cmpd="sng">
            <a:solidFill>
              <a:schemeClr val="folHlink"/>
            </a:solidFill>
            <a:prstDash val="solid"/>
            <a:headEnd type="none" w="med" len="med"/>
            <a:tailEnd type="none" w="med" len="med"/>
          </a:ln>
        </p:spPr>
      </p:sp>
      <p:sp>
        <p:nvSpPr>
          <p:cNvPr id="18442" name="Line 20"/>
          <p:cNvSpPr/>
          <p:nvPr/>
        </p:nvSpPr>
        <p:spPr>
          <a:xfrm>
            <a:off x="5242560" y="3889375"/>
            <a:ext cx="0" cy="1676400"/>
          </a:xfrm>
          <a:prstGeom prst="line">
            <a:avLst/>
          </a:prstGeom>
          <a:ln w="19050" cap="flat" cmpd="sng">
            <a:solidFill>
              <a:schemeClr val="tx1"/>
            </a:solidFill>
            <a:prstDash val="solid"/>
            <a:headEnd type="none" w="med" len="med"/>
            <a:tailEnd type="none" w="med" len="med"/>
          </a:ln>
        </p:spPr>
      </p:sp>
      <p:sp>
        <p:nvSpPr>
          <p:cNvPr id="18443" name="Line 21"/>
          <p:cNvSpPr/>
          <p:nvPr/>
        </p:nvSpPr>
        <p:spPr>
          <a:xfrm flipV="1">
            <a:off x="5242560" y="1527175"/>
            <a:ext cx="152400" cy="22860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19460" name="Rectangle 2"/>
          <p:cNvSpPr>
            <a:spLocks noGrp="1"/>
          </p:cNvSpPr>
          <p:nvPr>
            <p:ph type="title"/>
          </p:nvPr>
        </p:nvSpPr>
        <p:spPr>
          <a:xfrm>
            <a:off x="467916" y="406800"/>
            <a:ext cx="8208169" cy="666115"/>
          </a:xfrm>
        </p:spPr>
        <p:txBody>
          <a:bodyPr vert="horz" wrap="square" lIns="63500" tIns="25400" rIns="63500" bIns="25400" anchor="t">
            <a:spAutoFit/>
          </a:bodyPr>
          <a:p>
            <a:pPr eaLnBrk="1" hangingPunct="1"/>
            <a:r>
              <a:rPr lang="zh-CN" altLang="en-US" sz="4000" dirty="0">
                <a:ea typeface="宋体" panose="02010600030101010101" pitchFamily="2" charset="-122"/>
              </a:rPr>
              <a:t>定义任务集</a:t>
            </a:r>
            <a:endParaRPr lang="zh-CN" altLang="en-US" sz="4000" dirty="0">
              <a:ea typeface="宋体" panose="02010600030101010101" pitchFamily="2" charset="-122"/>
            </a:endParaRPr>
          </a:p>
        </p:txBody>
      </p:sp>
      <p:sp>
        <p:nvSpPr>
          <p:cNvPr id="19461" name="Rectangle 3"/>
          <p:cNvSpPr>
            <a:spLocks noGrp="1"/>
          </p:cNvSpPr>
          <p:nvPr>
            <p:ph idx="1"/>
          </p:nvPr>
        </p:nvSpPr>
        <p:spPr/>
        <p:txBody>
          <a:bodyPr vert="horz" wrap="square" lIns="90487" tIns="44450" rIns="90487" bIns="44450" anchor="t"/>
          <a:p>
            <a:pPr eaLnBrk="1" hangingPunct="1"/>
            <a:r>
              <a:rPr lang="zh-CN" altLang="en-US" sz="2400" dirty="0">
                <a:ea typeface="宋体" panose="02010600030101010101" pitchFamily="2" charset="-122"/>
              </a:rPr>
              <a:t>确定项目类型</a:t>
            </a:r>
            <a:endParaRPr lang="en-US" altLang="zh-CN" sz="2400" dirty="0">
              <a:ea typeface="宋体" panose="02010600030101010101" pitchFamily="2" charset="-122"/>
            </a:endParaRPr>
          </a:p>
          <a:p>
            <a:pPr eaLnBrk="1" hangingPunct="1"/>
            <a:r>
              <a:rPr lang="zh-CN" altLang="en-US" sz="2400" dirty="0">
                <a:ea typeface="宋体" panose="02010600030101010101" pitchFamily="2" charset="-122"/>
              </a:rPr>
              <a:t>评估所需的严格程度</a:t>
            </a:r>
            <a:endParaRPr lang="en-US" altLang="zh-CN" sz="2400" dirty="0">
              <a:ea typeface="宋体" panose="02010600030101010101" pitchFamily="2" charset="-122"/>
            </a:endParaRPr>
          </a:p>
          <a:p>
            <a:pPr eaLnBrk="1" hangingPunct="1"/>
            <a:r>
              <a:rPr lang="zh-CN" altLang="en-US" sz="2400" dirty="0">
                <a:ea typeface="宋体" panose="02010600030101010101" pitchFamily="2" charset="-122"/>
              </a:rPr>
              <a:t>确定适用标准</a:t>
            </a:r>
            <a:endParaRPr lang="en-US" altLang="zh-CN" sz="2400" dirty="0">
              <a:ea typeface="宋体" panose="02010600030101010101" pitchFamily="2" charset="-122"/>
            </a:endParaRPr>
          </a:p>
          <a:p>
            <a:pPr eaLnBrk="1" hangingPunct="1"/>
            <a:r>
              <a:rPr lang="zh-CN" altLang="en-US" sz="2400" dirty="0">
                <a:ea typeface="宋体" panose="02010600030101010101" pitchFamily="2" charset="-122"/>
              </a:rPr>
              <a:t>选择适当的软件工程任务</a:t>
            </a:r>
            <a:endParaRPr lang="zh-CN" altLang="en-US" sz="2400" dirty="0">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20484" name="Rectangle 2"/>
          <p:cNvSpPr>
            <a:spLocks noGrp="1"/>
          </p:cNvSpPr>
          <p:nvPr>
            <p:ph type="title"/>
          </p:nvPr>
        </p:nvSpPr>
        <p:spPr>
          <a:xfrm>
            <a:off x="467916" y="406800"/>
            <a:ext cx="8208169" cy="604520"/>
          </a:xfrm>
        </p:spPr>
        <p:txBody>
          <a:bodyPr vert="horz" wrap="square" lIns="63500" tIns="25400" rIns="63500" bIns="25400" anchor="t">
            <a:spAutoFit/>
          </a:bodyPr>
          <a:p>
            <a:pPr eaLnBrk="1" hangingPunct="1"/>
            <a:r>
              <a:rPr lang="zh-CN" altLang="en-US" sz="3600" dirty="0">
                <a:ea typeface="宋体" panose="02010600030101010101" pitchFamily="2" charset="-122"/>
              </a:rPr>
              <a:t>任务集求精</a:t>
            </a:r>
            <a:endParaRPr lang="zh-CN" altLang="en-US" sz="3600" dirty="0">
              <a:ea typeface="宋体" panose="02010600030101010101" pitchFamily="2" charset="-122"/>
            </a:endParaRPr>
          </a:p>
        </p:txBody>
      </p:sp>
      <p:sp>
        <p:nvSpPr>
          <p:cNvPr id="9221" name="Text Box 3"/>
          <p:cNvSpPr txBox="1">
            <a:spLocks noChangeArrowheads="1"/>
          </p:cNvSpPr>
          <p:nvPr/>
        </p:nvSpPr>
        <p:spPr bwMode="auto">
          <a:xfrm>
            <a:off x="1895475" y="1148080"/>
            <a:ext cx="57229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ts val="300"/>
              </a:spcBef>
              <a:spcAft>
                <a:spcPct val="0"/>
              </a:spcAft>
              <a:buClrTx/>
              <a:buSzTx/>
              <a:buFontTx/>
              <a:buNone/>
              <a:defRPr/>
            </a:pPr>
            <a:r>
              <a:rPr kumimoji="0" lang="en-US" altLang="zh-CN" sz="1600" b="1" i="0" u="none" strike="noStrike" kern="1200" cap="none" spc="0" normalizeH="0" baseline="0" noProof="0" dirty="0" smtClean="0">
                <a:ln>
                  <a:noFill/>
                </a:ln>
                <a:solidFill>
                  <a:schemeClr val="tx1"/>
                </a:solidFill>
                <a:effectLst/>
                <a:uLnTx/>
                <a:uFillTx/>
                <a:latin typeface="Palatino" pitchFamily="-128" charset="0"/>
                <a:ea typeface="MS PGothic" panose="020B0600070205080204" pitchFamily="34" charset="-128"/>
                <a:cs typeface="+mn-cs"/>
              </a:rPr>
              <a:t>1.1  </a:t>
            </a:r>
            <a:r>
              <a:rPr kumimoji="0" lang="zh-CN" altLang="en-US" sz="1600" b="1" i="0" u="none" strike="noStrike" kern="1200" cap="none" spc="0" normalizeH="0" baseline="0" noProof="0" dirty="0" smtClean="0">
                <a:ln>
                  <a:noFill/>
                </a:ln>
                <a:solidFill>
                  <a:schemeClr val="folHlink"/>
                </a:solidFill>
                <a:effectLst/>
                <a:uLnTx/>
                <a:uFillTx/>
                <a:latin typeface="Palatino" pitchFamily="-128" charset="0"/>
                <a:ea typeface="MS PGothic" panose="020B0600070205080204" pitchFamily="34" charset="-128"/>
                <a:cs typeface="+mn-cs"/>
              </a:rPr>
              <a:t>概念范围（</a:t>
            </a:r>
            <a:r>
              <a:rPr kumimoji="0" lang="en-US" altLang="zh-CN" sz="1600" b="1" i="0" u="none" strike="noStrike" kern="1200" cap="none" spc="0" normalizeH="0" baseline="0" noProof="0" dirty="0">
                <a:ln>
                  <a:noFill/>
                </a:ln>
                <a:solidFill>
                  <a:schemeClr val="folHlink"/>
                </a:solidFill>
                <a:effectLst/>
                <a:uLnTx/>
                <a:uFillTx/>
                <a:latin typeface="Palatino" pitchFamily="-128" charset="0"/>
                <a:ea typeface="MS PGothic" panose="020B0600070205080204" pitchFamily="34" charset="-128"/>
                <a:cs typeface="+mn-cs"/>
              </a:rPr>
              <a:t> Concept scoping</a:t>
            </a:r>
            <a:r>
              <a:rPr kumimoji="0" lang="en-US" altLang="zh-CN" sz="1600" b="0" i="0" u="none" strike="noStrike" kern="1200" cap="none" spc="0" normalizeH="0" baseline="0" noProof="0" dirty="0">
                <a:ln>
                  <a:noFill/>
                </a:ln>
                <a:solidFill>
                  <a:schemeClr val="tx1"/>
                </a:solidFill>
                <a:effectLst/>
                <a:uLnTx/>
                <a:uFillTx/>
                <a:latin typeface="Palatino" pitchFamily="-128" charset="0"/>
                <a:ea typeface="MS PGothic" panose="020B0600070205080204" pitchFamily="34" charset="-128"/>
                <a:cs typeface="+mn-cs"/>
              </a:rPr>
              <a:t> </a:t>
            </a:r>
            <a:r>
              <a:rPr kumimoji="0" lang="zh-CN" altLang="en-US" sz="1600" b="1" i="0" u="none" strike="noStrike" kern="1200" cap="none" spc="0" normalizeH="0" baseline="0" noProof="0" dirty="0" smtClean="0">
                <a:ln>
                  <a:noFill/>
                </a:ln>
                <a:solidFill>
                  <a:schemeClr val="folHlink"/>
                </a:solidFill>
                <a:effectLst/>
                <a:uLnTx/>
                <a:uFillTx/>
                <a:latin typeface="Palatino" pitchFamily="-128" charset="0"/>
                <a:ea typeface="MS PGothic" panose="020B0600070205080204" pitchFamily="34" charset="-128"/>
                <a:cs typeface="+mn-cs"/>
              </a:rPr>
              <a:t>） </a:t>
            </a:r>
            <a:r>
              <a:rPr kumimoji="0" lang="zh-CN" altLang="en-US" sz="1600" b="1" i="0" u="none" strike="noStrike" kern="1200" cap="none" spc="0" normalizeH="0" baseline="0" noProof="0" dirty="0" smtClean="0">
                <a:ln>
                  <a:noFill/>
                </a:ln>
                <a:solidFill>
                  <a:schemeClr val="bg1">
                    <a:lumMod val="25000"/>
                  </a:schemeClr>
                </a:solidFill>
                <a:effectLst/>
                <a:uLnTx/>
                <a:uFillTx/>
                <a:latin typeface="Palatino" pitchFamily="-128" charset="0"/>
                <a:ea typeface="MS PGothic" panose="020B0600070205080204" pitchFamily="34" charset="-128"/>
                <a:cs typeface="+mn-cs"/>
              </a:rPr>
              <a:t>确定了项目的整体范围</a:t>
            </a:r>
            <a:endParaRPr kumimoji="0" lang="en-US" altLang="zh-CN" sz="1600" b="1" i="0" u="none" strike="noStrike" kern="1200" cap="none" spc="0" normalizeH="0" baseline="0" noProof="0" dirty="0" smtClean="0">
              <a:ln>
                <a:noFill/>
              </a:ln>
              <a:solidFill>
                <a:schemeClr val="bg1">
                  <a:lumMod val="25000"/>
                </a:schemeClr>
              </a:solidFill>
              <a:effectLst/>
              <a:uLnTx/>
              <a:uFillTx/>
              <a:latin typeface="Palatino" pitchFamily="-128" charset="0"/>
              <a:ea typeface="MS PGothic" panose="020B0600070205080204" pitchFamily="34" charset="-128"/>
              <a:cs typeface="+mn-cs"/>
            </a:endParaRPr>
          </a:p>
        </p:txBody>
      </p:sp>
      <p:sp>
        <p:nvSpPr>
          <p:cNvPr id="20486" name="AutoShape 5"/>
          <p:cNvSpPr/>
          <p:nvPr/>
        </p:nvSpPr>
        <p:spPr>
          <a:xfrm>
            <a:off x="967423" y="1147763"/>
            <a:ext cx="841375" cy="3268662"/>
          </a:xfrm>
          <a:prstGeom prst="curvedRightArrow">
            <a:avLst>
              <a:gd name="adj1" fmla="val 77698"/>
              <a:gd name="adj2" fmla="val 155396"/>
              <a:gd name="adj3" fmla="val 33328"/>
            </a:avLst>
          </a:prstGeom>
          <a:solidFill>
            <a:srgbClr val="AD278D"/>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0487" name="Text Box 6"/>
          <p:cNvSpPr txBox="1"/>
          <p:nvPr/>
        </p:nvSpPr>
        <p:spPr>
          <a:xfrm>
            <a:off x="832485" y="4804410"/>
            <a:ext cx="1768475" cy="3397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50000"/>
              </a:spcBef>
              <a:buClrTx/>
              <a:buSzTx/>
              <a:buNone/>
            </a:pPr>
            <a:r>
              <a:rPr lang="zh-CN" altLang="en-US" sz="1800" b="1" dirty="0">
                <a:latin typeface="Arial" panose="020B0604020202020204" pitchFamily="34" charset="0"/>
                <a:ea typeface="MS PGothic" panose="020B0600070205080204" pitchFamily="34" charset="-128"/>
              </a:rPr>
              <a:t>精确到</a:t>
            </a:r>
            <a:endParaRPr lang="en-US" altLang="zh-CN" sz="1800" b="1" dirty="0">
              <a:ea typeface="MS PGothic" panose="020B0600070205080204" pitchFamily="34" charset="-128"/>
            </a:endParaRPr>
          </a:p>
        </p:txBody>
      </p:sp>
      <p:sp>
        <p:nvSpPr>
          <p:cNvPr id="20488" name="AutoShape 7"/>
          <p:cNvSpPr/>
          <p:nvPr/>
        </p:nvSpPr>
        <p:spPr>
          <a:xfrm>
            <a:off x="1865948" y="1713548"/>
            <a:ext cx="338137" cy="4138612"/>
          </a:xfrm>
          <a:prstGeom prst="leftBrace">
            <a:avLst>
              <a:gd name="adj1" fmla="val 76213"/>
              <a:gd name="adj2" fmla="val 50000"/>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None/>
            </a:pPr>
            <a:endParaRPr lang="zh-CN" altLang="zh-CN" dirty="0">
              <a:latin typeface="Arial" panose="020B0604020202020204" pitchFamily="34" charset="0"/>
              <a:ea typeface="MS PGothic" panose="020B0600070205080204" pitchFamily="34" charset="-128"/>
            </a:endParaRPr>
          </a:p>
        </p:txBody>
      </p:sp>
      <p:sp>
        <p:nvSpPr>
          <p:cNvPr id="20489" name="Rectangle 10"/>
          <p:cNvSpPr/>
          <p:nvPr/>
        </p:nvSpPr>
        <p:spPr>
          <a:xfrm>
            <a:off x="1923415" y="1475105"/>
            <a:ext cx="6559550" cy="461581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266700">
              <a:spcBef>
                <a:spcPct val="0"/>
              </a:spcBef>
              <a:buClrTx/>
              <a:buSzTx/>
              <a:buFont typeface="Arial" panose="020B0604020202020204" pitchFamily="34" charset="0"/>
              <a:buNone/>
            </a:pPr>
            <a:r>
              <a:rPr lang="zh-CN" altLang="en-US" sz="1400" dirty="0">
                <a:latin typeface="+mn-ea"/>
                <a:ea typeface="+mn-ea"/>
                <a:cs typeface="+mn-ea"/>
              </a:rPr>
              <a:t>任务定义：任务</a:t>
            </a:r>
            <a:r>
              <a:rPr lang="en-US" altLang="zh-CN" sz="1400" dirty="0">
                <a:latin typeface="+mn-ea"/>
                <a:ea typeface="+mn-ea"/>
                <a:cs typeface="+mn-ea"/>
              </a:rPr>
              <a:t>1.1—</a:t>
            </a:r>
            <a:r>
              <a:rPr lang="zh-CN" altLang="en-US" sz="1400" dirty="0">
                <a:latin typeface="+mn-ea"/>
                <a:ea typeface="+mn-ea"/>
                <a:cs typeface="+mn-ea"/>
              </a:rPr>
              <a:t>确定概念范围</a:t>
            </a:r>
            <a:endParaRPr lang="zh-CN" altLang="en-US" sz="1100" dirty="0">
              <a:latin typeface="+mn-ea"/>
              <a:ea typeface="+mn-ea"/>
              <a:cs typeface="+mn-ea"/>
            </a:endParaRPr>
          </a:p>
          <a:p>
            <a:pPr marL="0" lvl="0" indent="266700">
              <a:spcBef>
                <a:spcPct val="0"/>
              </a:spcBef>
              <a:buClrTx/>
              <a:buSzTx/>
              <a:buFontTx/>
              <a:buNone/>
            </a:pPr>
            <a:r>
              <a:rPr lang="en-US" altLang="zh-CN" sz="1400" dirty="0">
                <a:latin typeface="+mn-ea"/>
                <a:ea typeface="+mn-ea"/>
                <a:cs typeface="+mn-ea"/>
              </a:rPr>
              <a:t>1.1.1 </a:t>
            </a:r>
            <a:r>
              <a:rPr lang="zh-CN" altLang="en-US" sz="1400" dirty="0">
                <a:latin typeface="+mn-ea"/>
                <a:ea typeface="+mn-ea"/>
                <a:cs typeface="+mn-ea"/>
              </a:rPr>
              <a:t>确定需求、效益和潜在的客户</a:t>
            </a:r>
            <a:endParaRPr lang="zh-CN" altLang="en-US" sz="1100" dirty="0">
              <a:latin typeface="+mn-ea"/>
              <a:ea typeface="+mn-ea"/>
              <a:cs typeface="+mn-ea"/>
            </a:endParaRPr>
          </a:p>
          <a:p>
            <a:pPr marL="0" lvl="0" indent="266700">
              <a:spcBef>
                <a:spcPct val="0"/>
              </a:spcBef>
              <a:buClrTx/>
              <a:buSzTx/>
              <a:buFontTx/>
              <a:buNone/>
            </a:pPr>
            <a:r>
              <a:rPr lang="en-US" altLang="zh-CN" sz="1400" dirty="0">
                <a:latin typeface="+mn-ea"/>
                <a:ea typeface="+mn-ea"/>
                <a:cs typeface="+mn-ea"/>
              </a:rPr>
              <a:t>1.1.2 </a:t>
            </a:r>
            <a:r>
              <a:rPr lang="zh-CN" altLang="en-US" sz="1400" dirty="0">
                <a:latin typeface="+mn-ea"/>
                <a:ea typeface="+mn-ea"/>
                <a:cs typeface="+mn-ea"/>
              </a:rPr>
              <a:t>确定所希望的输出</a:t>
            </a:r>
            <a:r>
              <a:rPr lang="en-US" altLang="zh-CN" sz="1400" dirty="0">
                <a:latin typeface="+mn-ea"/>
                <a:ea typeface="+mn-ea"/>
                <a:cs typeface="+mn-ea"/>
              </a:rPr>
              <a:t>/</a:t>
            </a:r>
            <a:r>
              <a:rPr lang="zh-CN" altLang="en-US" sz="1400" dirty="0">
                <a:latin typeface="+mn-ea"/>
                <a:ea typeface="+mn-ea"/>
                <a:cs typeface="+mn-ea"/>
              </a:rPr>
              <a:t>控制和驱动应用程序的输入事件</a:t>
            </a:r>
            <a:endParaRPr lang="zh-CN" altLang="en-US" sz="1100" dirty="0">
              <a:latin typeface="+mn-ea"/>
              <a:ea typeface="+mn-ea"/>
              <a:cs typeface="+mn-ea"/>
            </a:endParaRPr>
          </a:p>
          <a:p>
            <a:pPr marL="0" lvl="0" indent="266700">
              <a:spcBef>
                <a:spcPct val="0"/>
              </a:spcBef>
              <a:buClrTx/>
              <a:buSzTx/>
              <a:buFontTx/>
              <a:buNone/>
            </a:pPr>
            <a:r>
              <a:rPr lang="zh-CN" altLang="en-US" sz="1400" dirty="0">
                <a:latin typeface="+mn-ea"/>
                <a:ea typeface="+mn-ea"/>
                <a:cs typeface="+mn-ea"/>
              </a:rPr>
              <a:t>         开始任务</a:t>
            </a:r>
            <a:r>
              <a:rPr lang="en-US" altLang="zh-CN" sz="1400" dirty="0">
                <a:latin typeface="+mn-ea"/>
                <a:ea typeface="+mn-ea"/>
                <a:cs typeface="+mn-ea"/>
              </a:rPr>
              <a:t>1.1.2</a:t>
            </a:r>
            <a:endParaRPr lang="en-US" altLang="zh-CN" sz="1100" dirty="0">
              <a:latin typeface="+mn-ea"/>
              <a:ea typeface="+mn-ea"/>
              <a:cs typeface="+mn-ea"/>
            </a:endParaRPr>
          </a:p>
          <a:p>
            <a:pPr marL="0" lvl="0" indent="266700">
              <a:spcBef>
                <a:spcPct val="0"/>
              </a:spcBef>
              <a:buClrTx/>
              <a:buSzTx/>
              <a:buFontTx/>
              <a:buNone/>
            </a:pPr>
            <a:r>
              <a:rPr lang="en-US" altLang="zh-CN" sz="1400" dirty="0">
                <a:latin typeface="+mn-ea"/>
                <a:ea typeface="+mn-ea"/>
                <a:cs typeface="+mn-ea"/>
              </a:rPr>
              <a:t>         1.1.2.1 FTR</a:t>
            </a:r>
            <a:r>
              <a:rPr lang="zh-CN" altLang="en-US" sz="1400" dirty="0">
                <a:latin typeface="+mn-ea"/>
                <a:ea typeface="+mn-ea"/>
                <a:cs typeface="+mn-ea"/>
              </a:rPr>
              <a:t>：评审需求的书面描述，</a:t>
            </a:r>
            <a:r>
              <a:rPr lang="en-US" altLang="zh-CN" sz="1400" dirty="0">
                <a:latin typeface="+mn-ea"/>
                <a:ea typeface="+mn-ea"/>
                <a:cs typeface="+mn-ea"/>
              </a:rPr>
              <a:t>FTR</a:t>
            </a:r>
            <a:r>
              <a:rPr lang="zh-CN" altLang="en-US" sz="1400" dirty="0">
                <a:latin typeface="+mn-ea"/>
                <a:ea typeface="+mn-ea"/>
                <a:cs typeface="+mn-ea"/>
              </a:rPr>
              <a:t>是指要进行一次正式的技术评审。</a:t>
            </a:r>
            <a:endParaRPr lang="zh-CN" altLang="en-US" sz="1100" dirty="0">
              <a:latin typeface="+mn-ea"/>
              <a:ea typeface="+mn-ea"/>
              <a:cs typeface="+mn-ea"/>
            </a:endParaRPr>
          </a:p>
          <a:p>
            <a:pPr marL="0" lvl="0" indent="266700">
              <a:spcBef>
                <a:spcPct val="0"/>
              </a:spcBef>
              <a:buClrTx/>
              <a:buSzTx/>
              <a:buFontTx/>
              <a:buNone/>
            </a:pPr>
            <a:r>
              <a:rPr lang="en-US" altLang="zh-CN" sz="1400" dirty="0">
                <a:latin typeface="+mn-ea"/>
                <a:ea typeface="+mn-ea"/>
                <a:cs typeface="+mn-ea"/>
              </a:rPr>
              <a:t>         1.1.2.2 </a:t>
            </a:r>
            <a:r>
              <a:rPr lang="zh-CN" altLang="en-US" sz="1400" dirty="0">
                <a:latin typeface="+mn-ea"/>
                <a:ea typeface="+mn-ea"/>
                <a:cs typeface="+mn-ea"/>
              </a:rPr>
              <a:t>导出客户可见的输出</a:t>
            </a:r>
            <a:r>
              <a:rPr lang="en-US" altLang="zh-CN" sz="1400" dirty="0">
                <a:latin typeface="+mn-ea"/>
                <a:ea typeface="+mn-ea"/>
                <a:cs typeface="+mn-ea"/>
              </a:rPr>
              <a:t>/</a:t>
            </a:r>
            <a:r>
              <a:rPr lang="zh-CN" altLang="en-US" sz="1400" dirty="0">
                <a:latin typeface="+mn-ea"/>
                <a:ea typeface="+mn-ea"/>
                <a:cs typeface="+mn-ea"/>
              </a:rPr>
              <a:t>输入列表</a:t>
            </a:r>
            <a:endParaRPr lang="zh-CN" altLang="en-US" sz="1100" dirty="0">
              <a:latin typeface="+mn-ea"/>
              <a:ea typeface="+mn-ea"/>
              <a:cs typeface="+mn-ea"/>
            </a:endParaRPr>
          </a:p>
          <a:p>
            <a:pPr marL="0" lvl="0" indent="266700">
              <a:spcBef>
                <a:spcPct val="0"/>
              </a:spcBef>
              <a:buClrTx/>
              <a:buSzTx/>
              <a:buFontTx/>
              <a:buNone/>
            </a:pPr>
            <a:r>
              <a:rPr lang="en-US" altLang="zh-CN" sz="1400" dirty="0">
                <a:latin typeface="+mn-ea"/>
                <a:ea typeface="+mn-ea"/>
                <a:cs typeface="+mn-ea"/>
              </a:rPr>
              <a:t>         1.1.2.3 FTR</a:t>
            </a:r>
            <a:r>
              <a:rPr lang="zh-CN" altLang="en-US" sz="1400" dirty="0">
                <a:latin typeface="+mn-ea"/>
                <a:ea typeface="+mn-ea"/>
                <a:cs typeface="+mn-ea"/>
              </a:rPr>
              <a:t>：与客户一起评审输出</a:t>
            </a:r>
            <a:r>
              <a:rPr lang="en-US" altLang="zh-CN" sz="1400" dirty="0">
                <a:latin typeface="+mn-ea"/>
                <a:ea typeface="+mn-ea"/>
                <a:cs typeface="+mn-ea"/>
              </a:rPr>
              <a:t>/</a:t>
            </a:r>
            <a:r>
              <a:rPr lang="zh-CN" altLang="en-US" sz="1400" dirty="0">
                <a:latin typeface="+mn-ea"/>
                <a:ea typeface="+mn-ea"/>
                <a:cs typeface="+mn-ea"/>
              </a:rPr>
              <a:t>输入，并在需要时进行修改</a:t>
            </a:r>
            <a:endParaRPr lang="zh-CN" altLang="en-US" sz="1100" dirty="0">
              <a:latin typeface="+mn-ea"/>
              <a:ea typeface="+mn-ea"/>
              <a:cs typeface="+mn-ea"/>
            </a:endParaRPr>
          </a:p>
          <a:p>
            <a:pPr marL="0" lvl="0" indent="266700">
              <a:spcBef>
                <a:spcPct val="0"/>
              </a:spcBef>
              <a:buClrTx/>
              <a:buSzTx/>
              <a:buFontTx/>
              <a:buNone/>
            </a:pPr>
            <a:r>
              <a:rPr lang="zh-CN" altLang="en-US" sz="1400" dirty="0">
                <a:latin typeface="+mn-ea"/>
                <a:ea typeface="+mn-ea"/>
                <a:cs typeface="+mn-ea"/>
              </a:rPr>
              <a:t>         结束任务</a:t>
            </a:r>
            <a:r>
              <a:rPr lang="en-US" altLang="zh-CN" sz="1400" dirty="0">
                <a:latin typeface="+mn-ea"/>
                <a:ea typeface="+mn-ea"/>
                <a:cs typeface="+mn-ea"/>
              </a:rPr>
              <a:t>1.1.2</a:t>
            </a:r>
            <a:endParaRPr lang="en-US" altLang="zh-CN" sz="1100" dirty="0">
              <a:latin typeface="+mn-ea"/>
              <a:ea typeface="+mn-ea"/>
              <a:cs typeface="+mn-ea"/>
            </a:endParaRPr>
          </a:p>
          <a:p>
            <a:pPr marL="0" lvl="0" indent="266700">
              <a:spcBef>
                <a:spcPct val="0"/>
              </a:spcBef>
              <a:buClrTx/>
              <a:buSzTx/>
              <a:buFontTx/>
              <a:buNone/>
            </a:pPr>
            <a:r>
              <a:rPr lang="en-US" altLang="zh-CN" sz="1400" dirty="0">
                <a:latin typeface="+mn-ea"/>
                <a:ea typeface="+mn-ea"/>
                <a:cs typeface="+mn-ea"/>
              </a:rPr>
              <a:t>1.1.3 </a:t>
            </a:r>
            <a:r>
              <a:rPr lang="zh-CN" altLang="en-US" sz="1400" dirty="0">
                <a:latin typeface="+mn-ea"/>
                <a:ea typeface="+mn-ea"/>
                <a:cs typeface="+mn-ea"/>
              </a:rPr>
              <a:t>为每个主要功能定义功能</a:t>
            </a:r>
            <a:r>
              <a:rPr lang="en-US" altLang="zh-CN" sz="1400" dirty="0">
                <a:latin typeface="+mn-ea"/>
                <a:ea typeface="+mn-ea"/>
                <a:cs typeface="+mn-ea"/>
              </a:rPr>
              <a:t>/</a:t>
            </a:r>
            <a:r>
              <a:rPr lang="zh-CN" altLang="en-US" sz="1400" dirty="0">
                <a:latin typeface="+mn-ea"/>
                <a:ea typeface="+mn-ea"/>
                <a:cs typeface="+mn-ea"/>
              </a:rPr>
              <a:t>行为</a:t>
            </a:r>
            <a:endParaRPr lang="zh-CN" altLang="en-US" sz="1100" dirty="0">
              <a:latin typeface="+mn-ea"/>
              <a:ea typeface="+mn-ea"/>
              <a:cs typeface="+mn-ea"/>
            </a:endParaRPr>
          </a:p>
          <a:p>
            <a:pPr marL="0" lvl="0" indent="266700">
              <a:spcBef>
                <a:spcPct val="0"/>
              </a:spcBef>
              <a:buClrTx/>
              <a:buSzTx/>
              <a:buFontTx/>
              <a:buNone/>
            </a:pPr>
            <a:r>
              <a:rPr lang="zh-CN" altLang="en-US" sz="1400" dirty="0">
                <a:latin typeface="+mn-ea"/>
                <a:ea typeface="+mn-ea"/>
                <a:cs typeface="+mn-ea"/>
              </a:rPr>
              <a:t>        开始任务</a:t>
            </a:r>
            <a:r>
              <a:rPr lang="en-US" altLang="zh-CN" sz="1400" dirty="0">
                <a:latin typeface="+mn-ea"/>
                <a:ea typeface="+mn-ea"/>
                <a:cs typeface="+mn-ea"/>
              </a:rPr>
              <a:t>1.1.3</a:t>
            </a:r>
            <a:endParaRPr lang="en-US" altLang="zh-CN" sz="1100" dirty="0">
              <a:latin typeface="+mn-ea"/>
              <a:ea typeface="+mn-ea"/>
              <a:cs typeface="+mn-ea"/>
            </a:endParaRPr>
          </a:p>
          <a:p>
            <a:pPr marL="0" lvl="0" indent="266700">
              <a:spcBef>
                <a:spcPct val="0"/>
              </a:spcBef>
              <a:buClrTx/>
              <a:buSzTx/>
              <a:buFontTx/>
              <a:buNone/>
            </a:pPr>
            <a:r>
              <a:rPr lang="en-US" altLang="zh-CN" sz="1400" dirty="0">
                <a:latin typeface="+mn-ea"/>
                <a:ea typeface="+mn-ea"/>
                <a:cs typeface="+mn-ea"/>
              </a:rPr>
              <a:t>         1.1.3.1 FTR</a:t>
            </a:r>
            <a:r>
              <a:rPr lang="zh-CN" altLang="en-US" sz="1400" dirty="0">
                <a:latin typeface="+mn-ea"/>
                <a:ea typeface="+mn-ea"/>
                <a:cs typeface="+mn-ea"/>
              </a:rPr>
              <a:t>：评审在任务</a:t>
            </a:r>
            <a:r>
              <a:rPr lang="en-US" altLang="zh-CN" sz="1400" dirty="0">
                <a:latin typeface="+mn-ea"/>
                <a:ea typeface="+mn-ea"/>
                <a:cs typeface="+mn-ea"/>
              </a:rPr>
              <a:t>1.1.2</a:t>
            </a:r>
            <a:r>
              <a:rPr lang="zh-CN" altLang="en-US" sz="1400" dirty="0">
                <a:latin typeface="+mn-ea"/>
                <a:ea typeface="+mn-ea"/>
                <a:cs typeface="+mn-ea"/>
              </a:rPr>
              <a:t>中得到的输出和输入数据对象</a:t>
            </a:r>
            <a:endParaRPr lang="zh-CN" altLang="en-US" sz="1100" dirty="0">
              <a:latin typeface="+mn-ea"/>
              <a:ea typeface="+mn-ea"/>
              <a:cs typeface="+mn-ea"/>
            </a:endParaRPr>
          </a:p>
          <a:p>
            <a:pPr marL="0" lvl="0" indent="266700">
              <a:spcBef>
                <a:spcPct val="0"/>
              </a:spcBef>
              <a:buClrTx/>
              <a:buSzTx/>
              <a:buFontTx/>
              <a:buNone/>
            </a:pPr>
            <a:r>
              <a:rPr lang="en-US" altLang="zh-CN" sz="1400" dirty="0">
                <a:latin typeface="+mn-ea"/>
                <a:ea typeface="+mn-ea"/>
                <a:cs typeface="+mn-ea"/>
              </a:rPr>
              <a:t>         1.1.3.2 </a:t>
            </a:r>
            <a:r>
              <a:rPr lang="zh-CN" altLang="en-US" sz="1400" dirty="0">
                <a:latin typeface="+mn-ea"/>
                <a:ea typeface="+mn-ea"/>
                <a:cs typeface="+mn-ea"/>
              </a:rPr>
              <a:t>导出功能</a:t>
            </a:r>
            <a:r>
              <a:rPr lang="en-US" altLang="zh-CN" sz="1400" dirty="0">
                <a:latin typeface="+mn-ea"/>
                <a:ea typeface="+mn-ea"/>
                <a:cs typeface="+mn-ea"/>
              </a:rPr>
              <a:t>/</a:t>
            </a:r>
            <a:r>
              <a:rPr lang="zh-CN" altLang="en-US" sz="1400" dirty="0">
                <a:latin typeface="+mn-ea"/>
                <a:ea typeface="+mn-ea"/>
                <a:cs typeface="+mn-ea"/>
              </a:rPr>
              <a:t>行为模型</a:t>
            </a:r>
            <a:endParaRPr lang="zh-CN" altLang="en-US" sz="1100" dirty="0">
              <a:latin typeface="+mn-ea"/>
              <a:ea typeface="+mn-ea"/>
              <a:cs typeface="+mn-ea"/>
            </a:endParaRPr>
          </a:p>
          <a:p>
            <a:pPr marL="0" lvl="0" indent="266700">
              <a:spcBef>
                <a:spcPct val="0"/>
              </a:spcBef>
              <a:buClrTx/>
              <a:buSzTx/>
              <a:buFontTx/>
              <a:buNone/>
            </a:pPr>
            <a:r>
              <a:rPr lang="en-US" altLang="zh-CN" sz="1400" dirty="0">
                <a:latin typeface="+mn-ea"/>
                <a:ea typeface="+mn-ea"/>
                <a:cs typeface="+mn-ea"/>
              </a:rPr>
              <a:t>         1.1.3.3 FTR</a:t>
            </a:r>
            <a:r>
              <a:rPr lang="zh-CN" altLang="en-US" sz="1400" dirty="0">
                <a:latin typeface="+mn-ea"/>
                <a:ea typeface="+mn-ea"/>
                <a:cs typeface="+mn-ea"/>
              </a:rPr>
              <a:t>：与客户一起评审功能</a:t>
            </a:r>
            <a:r>
              <a:rPr lang="en-US" altLang="zh-CN" sz="1400" dirty="0">
                <a:latin typeface="+mn-ea"/>
                <a:ea typeface="+mn-ea"/>
                <a:cs typeface="+mn-ea"/>
              </a:rPr>
              <a:t>/</a:t>
            </a:r>
            <a:r>
              <a:rPr lang="zh-CN" altLang="en-US" sz="1400" dirty="0">
                <a:latin typeface="+mn-ea"/>
                <a:ea typeface="+mn-ea"/>
                <a:cs typeface="+mn-ea"/>
              </a:rPr>
              <a:t>行为模型，并在需要时进行修改</a:t>
            </a:r>
            <a:endParaRPr lang="zh-CN" altLang="en-US" sz="1100" dirty="0">
              <a:latin typeface="+mn-ea"/>
              <a:ea typeface="+mn-ea"/>
              <a:cs typeface="+mn-ea"/>
            </a:endParaRPr>
          </a:p>
          <a:p>
            <a:pPr marL="0" lvl="0" indent="266700">
              <a:spcBef>
                <a:spcPct val="0"/>
              </a:spcBef>
              <a:buClrTx/>
              <a:buSzTx/>
              <a:buFontTx/>
              <a:buNone/>
            </a:pPr>
            <a:r>
              <a:rPr lang="zh-CN" altLang="en-US" sz="1400" dirty="0">
                <a:latin typeface="+mn-ea"/>
                <a:ea typeface="+mn-ea"/>
                <a:cs typeface="+mn-ea"/>
              </a:rPr>
              <a:t>         结束任务</a:t>
            </a:r>
            <a:r>
              <a:rPr lang="en-US" altLang="zh-CN" sz="1400" dirty="0">
                <a:latin typeface="+mn-ea"/>
                <a:ea typeface="+mn-ea"/>
                <a:cs typeface="+mn-ea"/>
              </a:rPr>
              <a:t>1.1.3</a:t>
            </a:r>
            <a:endParaRPr lang="en-US" altLang="zh-CN" sz="1100" dirty="0">
              <a:latin typeface="+mn-ea"/>
              <a:ea typeface="+mn-ea"/>
              <a:cs typeface="+mn-ea"/>
            </a:endParaRPr>
          </a:p>
          <a:p>
            <a:pPr marL="0" lvl="0" indent="266700">
              <a:spcBef>
                <a:spcPct val="0"/>
              </a:spcBef>
              <a:buClrTx/>
              <a:buSzTx/>
              <a:buFontTx/>
              <a:buNone/>
            </a:pPr>
            <a:r>
              <a:rPr lang="en-US" altLang="zh-CN" sz="1400" dirty="0">
                <a:latin typeface="+mn-ea"/>
                <a:ea typeface="+mn-ea"/>
                <a:cs typeface="+mn-ea"/>
              </a:rPr>
              <a:t>1.1.4 </a:t>
            </a:r>
            <a:r>
              <a:rPr lang="zh-CN" altLang="en-US" sz="1400" dirty="0">
                <a:latin typeface="+mn-ea"/>
                <a:ea typeface="+mn-ea"/>
                <a:cs typeface="+mn-ea"/>
              </a:rPr>
              <a:t>把需要在软件中实现的技术要素分离出来</a:t>
            </a:r>
            <a:endParaRPr lang="zh-CN" altLang="en-US" sz="1100" dirty="0">
              <a:latin typeface="+mn-ea"/>
              <a:ea typeface="+mn-ea"/>
              <a:cs typeface="+mn-ea"/>
            </a:endParaRPr>
          </a:p>
          <a:p>
            <a:pPr marL="0" lvl="0" indent="266700">
              <a:spcBef>
                <a:spcPct val="0"/>
              </a:spcBef>
              <a:buClrTx/>
              <a:buSzTx/>
              <a:buFontTx/>
              <a:buNone/>
            </a:pPr>
            <a:r>
              <a:rPr lang="en-US" altLang="zh-CN" sz="1400" dirty="0">
                <a:latin typeface="+mn-ea"/>
                <a:ea typeface="+mn-ea"/>
                <a:cs typeface="+mn-ea"/>
              </a:rPr>
              <a:t>1.1.5 </a:t>
            </a:r>
            <a:r>
              <a:rPr lang="zh-CN" altLang="en-US" sz="1400" dirty="0">
                <a:latin typeface="+mn-ea"/>
                <a:ea typeface="+mn-ea"/>
                <a:cs typeface="+mn-ea"/>
              </a:rPr>
              <a:t>研究现有软件的可用性</a:t>
            </a:r>
            <a:endParaRPr lang="zh-CN" altLang="en-US" sz="1100" dirty="0">
              <a:latin typeface="+mn-ea"/>
              <a:ea typeface="+mn-ea"/>
              <a:cs typeface="+mn-ea"/>
            </a:endParaRPr>
          </a:p>
          <a:p>
            <a:pPr marL="0" lvl="0" indent="266700">
              <a:spcBef>
                <a:spcPct val="0"/>
              </a:spcBef>
              <a:buClrTx/>
              <a:buSzTx/>
              <a:buFontTx/>
              <a:buNone/>
            </a:pPr>
            <a:r>
              <a:rPr lang="en-US" altLang="zh-CN" sz="1400" dirty="0">
                <a:latin typeface="+mn-ea"/>
                <a:ea typeface="+mn-ea"/>
                <a:cs typeface="+mn-ea"/>
              </a:rPr>
              <a:t>1.1.6 </a:t>
            </a:r>
            <a:r>
              <a:rPr lang="zh-CN" altLang="en-US" sz="1400" dirty="0">
                <a:latin typeface="+mn-ea"/>
                <a:ea typeface="+mn-ea"/>
                <a:cs typeface="+mn-ea"/>
              </a:rPr>
              <a:t>确定技术可行性</a:t>
            </a:r>
            <a:endParaRPr lang="zh-CN" altLang="en-US" sz="1100" dirty="0">
              <a:latin typeface="+mn-ea"/>
              <a:ea typeface="+mn-ea"/>
              <a:cs typeface="+mn-ea"/>
            </a:endParaRPr>
          </a:p>
          <a:p>
            <a:pPr marL="0" lvl="0" indent="266700">
              <a:spcBef>
                <a:spcPct val="0"/>
              </a:spcBef>
              <a:buClrTx/>
              <a:buSzTx/>
              <a:buFontTx/>
              <a:buNone/>
            </a:pPr>
            <a:r>
              <a:rPr lang="en-US" altLang="zh-CN" sz="1400" dirty="0">
                <a:latin typeface="+mn-ea"/>
                <a:ea typeface="+mn-ea"/>
                <a:cs typeface="+mn-ea"/>
              </a:rPr>
              <a:t>1.1.7 </a:t>
            </a:r>
            <a:r>
              <a:rPr lang="zh-CN" altLang="en-US" sz="1400" dirty="0">
                <a:latin typeface="+mn-ea"/>
                <a:ea typeface="+mn-ea"/>
                <a:cs typeface="+mn-ea"/>
              </a:rPr>
              <a:t>对系统规模进行快速估算</a:t>
            </a:r>
            <a:endParaRPr lang="zh-CN" altLang="en-US" sz="1100" dirty="0">
              <a:latin typeface="+mn-ea"/>
              <a:ea typeface="+mn-ea"/>
              <a:cs typeface="+mn-ea"/>
            </a:endParaRPr>
          </a:p>
          <a:p>
            <a:pPr marL="0" lvl="0" indent="266700">
              <a:spcBef>
                <a:spcPct val="0"/>
              </a:spcBef>
              <a:buClrTx/>
              <a:buSzTx/>
              <a:buFontTx/>
              <a:buNone/>
            </a:pPr>
            <a:r>
              <a:rPr lang="en-US" altLang="zh-CN" sz="1400" dirty="0">
                <a:latin typeface="+mn-ea"/>
                <a:ea typeface="+mn-ea"/>
                <a:cs typeface="+mn-ea"/>
              </a:rPr>
              <a:t>1.1.8 </a:t>
            </a:r>
            <a:r>
              <a:rPr lang="zh-CN" altLang="en-US" sz="1400" dirty="0">
                <a:latin typeface="+mn-ea"/>
                <a:ea typeface="+mn-ea"/>
                <a:cs typeface="+mn-ea"/>
              </a:rPr>
              <a:t>创建“范围定义”</a:t>
            </a:r>
            <a:endParaRPr lang="zh-CN" altLang="en-US" sz="1400" dirty="0">
              <a:latin typeface="+mn-ea"/>
              <a:ea typeface="+mn-ea"/>
              <a:cs typeface="+mn-ea"/>
            </a:endParaRPr>
          </a:p>
          <a:p>
            <a:pPr marL="0" lvl="0" indent="266700">
              <a:spcBef>
                <a:spcPct val="0"/>
              </a:spcBef>
              <a:buClrTx/>
              <a:buSzTx/>
              <a:buFontTx/>
              <a:buNone/>
            </a:pPr>
            <a:r>
              <a:rPr lang="zh-CN" altLang="en-US" sz="1400" dirty="0">
                <a:latin typeface="+mn-ea"/>
                <a:ea typeface="+mn-ea"/>
                <a:cs typeface="+mn-ea"/>
              </a:rPr>
              <a:t>结束任务</a:t>
            </a:r>
            <a:r>
              <a:rPr lang="en-US" altLang="zh-CN" sz="1400" dirty="0">
                <a:latin typeface="+mn-ea"/>
                <a:ea typeface="+mn-ea"/>
                <a:cs typeface="+mn-ea"/>
              </a:rPr>
              <a:t>1.1</a:t>
            </a:r>
            <a:r>
              <a:rPr lang="zh-CN" altLang="en-US" sz="1400" dirty="0">
                <a:latin typeface="+mn-ea"/>
                <a:ea typeface="+mn-ea"/>
                <a:cs typeface="+mn-ea"/>
              </a:rPr>
              <a:t>的任务定义</a:t>
            </a:r>
            <a:r>
              <a:rPr lang="zh-CN" altLang="en-US" sz="1100" dirty="0">
                <a:latin typeface="+mn-ea"/>
                <a:ea typeface="+mn-ea"/>
                <a:cs typeface="+mn-ea"/>
              </a:rPr>
              <a:t> </a:t>
            </a:r>
            <a:endParaRPr lang="zh-CN" altLang="en-US" sz="4000" dirty="0">
              <a:latin typeface="+mn-ea"/>
              <a:ea typeface="+mn-ea"/>
              <a:cs typeface="+mn-ea"/>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3"/>
          <p:cNvSpPr txBox="1">
            <a:spLocks noGrp="1"/>
          </p:cNvSpPr>
          <p:nvPr>
            <p:ph type="sldNum" sz="quarter" idx="12"/>
          </p:nvPr>
        </p:nvSpPr>
        <p:spPr/>
        <p:txBody>
          <a:bodyPr anchor="b"/>
          <a:p>
            <a:pPr marL="0" indent="0" algn="r" eaLnBrk="1" hangingPunct="1">
              <a:spcBef>
                <a:spcPct val="0"/>
              </a:spcBef>
              <a:buClrTx/>
              <a:buSzTx/>
              <a:buNone/>
            </a:pPr>
            <a:fld id="{9A0DB2DC-4C9A-4742-B13C-FB6460FD3503}" type="slidenum">
              <a:rPr lang="en-US" altLang="zh-CN" sz="1000" dirty="0">
                <a:latin typeface="+mn-lt"/>
                <a:ea typeface="MS PGothic" panose="020B0600070205080204" pitchFamily="34" charset="-128"/>
                <a:cs typeface="Arial" panose="020B0604020202020204" pitchFamily="34" charset="0"/>
              </a:rPr>
            </a:fld>
            <a:endParaRPr lang="en-US" altLang="zh-CN" sz="1000" dirty="0">
              <a:latin typeface="+mn-lt"/>
              <a:ea typeface="MS PGothic" panose="020B0600070205080204" pitchFamily="34" charset="-128"/>
              <a:cs typeface="Arial" panose="020B0604020202020204" pitchFamily="34" charset="0"/>
            </a:endParaRPr>
          </a:p>
        </p:txBody>
      </p:sp>
      <p:sp>
        <p:nvSpPr>
          <p:cNvPr id="22532" name="Rectangle 3"/>
          <p:cNvSpPr>
            <a:spLocks noGrp="1"/>
          </p:cNvSpPr>
          <p:nvPr>
            <p:ph type="title"/>
          </p:nvPr>
        </p:nvSpPr>
        <p:spPr>
          <a:xfrm>
            <a:off x="467916" y="406800"/>
            <a:ext cx="8208169" cy="542925"/>
          </a:xfrm>
        </p:spPr>
        <p:txBody>
          <a:bodyPr vert="horz" wrap="square" lIns="63500" tIns="25400" rIns="63500" bIns="25400" anchor="t">
            <a:spAutoFit/>
          </a:bodyPr>
          <a:p>
            <a:pPr eaLnBrk="1" hangingPunct="1"/>
            <a:r>
              <a:rPr lang="zh-CN" altLang="en-US" sz="3200" dirty="0">
                <a:ea typeface="宋体" panose="02010600030101010101" pitchFamily="2" charset="-122"/>
              </a:rPr>
              <a:t>定义任务网络</a:t>
            </a:r>
            <a:endParaRPr lang="zh-CN" altLang="en-US" sz="3200" dirty="0">
              <a:ea typeface="宋体" panose="02010600030101010101" pitchFamily="2" charset="-122"/>
            </a:endParaRPr>
          </a:p>
        </p:txBody>
      </p:sp>
      <p:pic>
        <p:nvPicPr>
          <p:cNvPr id="22533" name="Picture 4"/>
          <p:cNvPicPr/>
          <p:nvPr/>
        </p:nvPicPr>
        <p:blipFill>
          <a:blip r:embed="rId1"/>
          <a:stretch>
            <a:fillRect/>
          </a:stretch>
        </p:blipFill>
        <p:spPr>
          <a:xfrm>
            <a:off x="753110" y="1600835"/>
            <a:ext cx="7239000" cy="3124200"/>
          </a:xfrm>
          <a:prstGeom prst="rect">
            <a:avLst/>
          </a:prstGeom>
          <a:noFill/>
          <a:ln w="12700">
            <a:no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Text Box 2"/>
          <p:cNvSpPr txBox="1"/>
          <p:nvPr/>
        </p:nvSpPr>
        <p:spPr>
          <a:xfrm>
            <a:off x="700405" y="1371600"/>
            <a:ext cx="7910195" cy="1322070"/>
          </a:xfrm>
          <a:prstGeom prst="rect">
            <a:avLst/>
          </a:prstGeom>
          <a:noFill/>
          <a:ln w="9525">
            <a:noFill/>
          </a:ln>
        </p:spPr>
        <p:txBody>
          <a:bodyPr wrap="square" anchor="t">
            <a:spAutoFit/>
          </a:bodyPr>
          <a:p>
            <a:pPr>
              <a:buSzTx/>
            </a:pPr>
            <a:r>
              <a:rPr lang="zh-CN" altLang="en-US" sz="2000" b="1" dirty="0">
                <a:solidFill>
                  <a:srgbClr val="003399"/>
                </a:solidFill>
                <a:latin typeface="Times New Roman" panose="02020603050405020304" pitchFamily="18" charset="0"/>
                <a:ea typeface="楷体_GB2312" pitchFamily="49" charset="-122"/>
              </a:rPr>
              <a:t>例：某一项目进入编码阶段考虑如何安排三个模块</a:t>
            </a:r>
            <a:r>
              <a:rPr lang="en-US" altLang="zh-CN" sz="2000" b="1" dirty="0">
                <a:solidFill>
                  <a:srgbClr val="003399"/>
                </a:solidFill>
                <a:latin typeface="Times New Roman" panose="02020603050405020304" pitchFamily="18" charset="0"/>
                <a:ea typeface="楷体_GB2312" pitchFamily="49" charset="-122"/>
              </a:rPr>
              <a:t>A,B,C</a:t>
            </a:r>
            <a:endParaRPr lang="en-US" altLang="zh-CN" sz="2000" b="1" dirty="0">
              <a:solidFill>
                <a:srgbClr val="003399"/>
              </a:solidFill>
              <a:latin typeface="Times New Roman" panose="02020603050405020304" pitchFamily="18" charset="0"/>
              <a:ea typeface="楷体_GB2312" pitchFamily="49" charset="-122"/>
            </a:endParaRPr>
          </a:p>
          <a:p>
            <a:pPr>
              <a:buSzTx/>
            </a:pPr>
            <a:r>
              <a:rPr lang="zh-CN" altLang="en-US" sz="2000" b="1" dirty="0">
                <a:solidFill>
                  <a:srgbClr val="003399"/>
                </a:solidFill>
                <a:latin typeface="Times New Roman" panose="02020603050405020304" pitchFamily="18" charset="0"/>
                <a:ea typeface="楷体_GB2312" pitchFamily="49" charset="-122"/>
              </a:rPr>
              <a:t>的开发工作，其中</a:t>
            </a:r>
            <a:r>
              <a:rPr lang="en-US" altLang="zh-CN" sz="2000" b="1" dirty="0">
                <a:solidFill>
                  <a:srgbClr val="003399"/>
                </a:solidFill>
                <a:latin typeface="Times New Roman" panose="02020603050405020304" pitchFamily="18" charset="0"/>
                <a:ea typeface="楷体_GB2312" pitchFamily="49" charset="-122"/>
              </a:rPr>
              <a:t>A</a:t>
            </a:r>
            <a:r>
              <a:rPr lang="zh-CN" altLang="en-US" sz="2000" b="1" dirty="0">
                <a:solidFill>
                  <a:srgbClr val="003399"/>
                </a:solidFill>
                <a:latin typeface="Times New Roman" panose="02020603050405020304" pitchFamily="18" charset="0"/>
                <a:ea typeface="楷体_GB2312" pitchFamily="49" charset="-122"/>
              </a:rPr>
              <a:t>是公用模块，</a:t>
            </a:r>
            <a:r>
              <a:rPr lang="en-US" altLang="zh-CN" sz="2000" b="1" dirty="0">
                <a:solidFill>
                  <a:srgbClr val="003399"/>
                </a:solidFill>
                <a:latin typeface="Times New Roman" panose="02020603050405020304" pitchFamily="18" charset="0"/>
                <a:ea typeface="楷体_GB2312" pitchFamily="49" charset="-122"/>
              </a:rPr>
              <a:t>B</a:t>
            </a:r>
            <a:r>
              <a:rPr lang="zh-CN" altLang="en-US" sz="2000" b="1" dirty="0">
                <a:solidFill>
                  <a:srgbClr val="003399"/>
                </a:solidFill>
                <a:latin typeface="Times New Roman" panose="02020603050405020304" pitchFamily="18" charset="0"/>
                <a:ea typeface="楷体_GB2312" pitchFamily="49" charset="-122"/>
              </a:rPr>
              <a:t>和</a:t>
            </a:r>
            <a:r>
              <a:rPr lang="en-US" altLang="zh-CN" sz="2000" b="1" dirty="0">
                <a:solidFill>
                  <a:srgbClr val="003399"/>
                </a:solidFill>
                <a:latin typeface="Times New Roman" panose="02020603050405020304" pitchFamily="18" charset="0"/>
                <a:ea typeface="楷体_GB2312" pitchFamily="49" charset="-122"/>
              </a:rPr>
              <a:t>C</a:t>
            </a:r>
            <a:r>
              <a:rPr lang="zh-CN" altLang="en-US" sz="2000" b="1" dirty="0">
                <a:solidFill>
                  <a:srgbClr val="003399"/>
                </a:solidFill>
                <a:latin typeface="Times New Roman" panose="02020603050405020304" pitchFamily="18" charset="0"/>
                <a:ea typeface="楷体_GB2312" pitchFamily="49" charset="-122"/>
              </a:rPr>
              <a:t>的测试有赖于</a:t>
            </a:r>
            <a:r>
              <a:rPr lang="en-US" altLang="zh-CN" sz="2000" b="1" dirty="0">
                <a:solidFill>
                  <a:srgbClr val="003399"/>
                </a:solidFill>
                <a:latin typeface="Times New Roman" panose="02020603050405020304" pitchFamily="18" charset="0"/>
                <a:ea typeface="楷体_GB2312" pitchFamily="49" charset="-122"/>
              </a:rPr>
              <a:t>A</a:t>
            </a:r>
            <a:r>
              <a:rPr lang="zh-CN" altLang="en-US" sz="2000" b="1" dirty="0">
                <a:solidFill>
                  <a:srgbClr val="003399"/>
                </a:solidFill>
                <a:latin typeface="Times New Roman" panose="02020603050405020304" pitchFamily="18" charset="0"/>
                <a:ea typeface="楷体_GB2312" pitchFamily="49" charset="-122"/>
              </a:rPr>
              <a:t>的调试</a:t>
            </a:r>
            <a:r>
              <a:rPr lang="en-US" altLang="zh-CN" sz="2000" b="1" dirty="0">
                <a:solidFill>
                  <a:srgbClr val="003399"/>
                </a:solidFill>
                <a:latin typeface="Times New Roman" panose="02020603050405020304" pitchFamily="18" charset="0"/>
                <a:ea typeface="楷体_GB2312" pitchFamily="49" charset="-122"/>
              </a:rPr>
              <a:t>C</a:t>
            </a:r>
            <a:r>
              <a:rPr lang="zh-CN" altLang="en-US" sz="2000" b="1" dirty="0">
                <a:solidFill>
                  <a:srgbClr val="003399"/>
                </a:solidFill>
                <a:latin typeface="Times New Roman" panose="02020603050405020304" pitchFamily="18" charset="0"/>
                <a:ea typeface="楷体_GB2312" pitchFamily="49" charset="-122"/>
              </a:rPr>
              <a:t>为现成已有的模块，但对它要做理解之后做部分修改。直到</a:t>
            </a:r>
            <a:r>
              <a:rPr lang="en-US" altLang="zh-CN" sz="2000" b="1" dirty="0">
                <a:solidFill>
                  <a:srgbClr val="003399"/>
                </a:solidFill>
                <a:latin typeface="Times New Roman" panose="02020603050405020304" pitchFamily="18" charset="0"/>
                <a:ea typeface="楷体_GB2312" pitchFamily="49" charset="-122"/>
              </a:rPr>
              <a:t>A,B,C</a:t>
            </a:r>
            <a:r>
              <a:rPr lang="zh-CN" altLang="en-US" sz="2000" b="1" dirty="0">
                <a:solidFill>
                  <a:srgbClr val="003399"/>
                </a:solidFill>
                <a:latin typeface="Times New Roman" panose="02020603050405020304" pitchFamily="18" charset="0"/>
                <a:ea typeface="楷体_GB2312" pitchFamily="49" charset="-122"/>
              </a:rPr>
              <a:t>做组装测试为止。</a:t>
            </a:r>
            <a:endParaRPr lang="zh-CN" altLang="en-US" sz="2000" b="1" dirty="0">
              <a:solidFill>
                <a:srgbClr val="003399"/>
              </a:solidFill>
              <a:latin typeface="Times New Roman" panose="02020603050405020304" pitchFamily="18" charset="0"/>
              <a:ea typeface="楷体_GB2312" pitchFamily="49" charset="-122"/>
            </a:endParaRPr>
          </a:p>
        </p:txBody>
      </p:sp>
      <p:sp>
        <p:nvSpPr>
          <p:cNvPr id="99330" name="Text Box 3"/>
          <p:cNvSpPr txBox="1"/>
          <p:nvPr/>
        </p:nvSpPr>
        <p:spPr>
          <a:xfrm>
            <a:off x="667385" y="5486400"/>
            <a:ext cx="7753350" cy="706755"/>
          </a:xfrm>
          <a:prstGeom prst="rect">
            <a:avLst/>
          </a:prstGeom>
          <a:noFill/>
          <a:ln w="9525">
            <a:noFill/>
          </a:ln>
        </p:spPr>
        <p:txBody>
          <a:bodyPr wrap="square" anchor="t">
            <a:spAutoFit/>
          </a:bodyPr>
          <a:p>
            <a:pPr>
              <a:buSzTx/>
            </a:pPr>
            <a:r>
              <a:rPr lang="zh-CN" altLang="en-US" sz="2000" b="1" dirty="0">
                <a:solidFill>
                  <a:srgbClr val="800080"/>
                </a:solidFill>
                <a:latin typeface="Times New Roman" panose="02020603050405020304" pitchFamily="18" charset="0"/>
                <a:ea typeface="楷体_GB2312" pitchFamily="49" charset="-122"/>
              </a:rPr>
              <a:t>图中各边表示要完成的任务，数字表示完成该任务的持续时间</a:t>
            </a:r>
            <a:endParaRPr lang="zh-CN" altLang="en-US" sz="2000" b="1" dirty="0">
              <a:solidFill>
                <a:srgbClr val="800080"/>
              </a:solidFill>
              <a:latin typeface="Times New Roman" panose="02020603050405020304" pitchFamily="18" charset="0"/>
              <a:ea typeface="楷体_GB2312" pitchFamily="49" charset="-122"/>
            </a:endParaRPr>
          </a:p>
          <a:p>
            <a:pPr>
              <a:buSzTx/>
            </a:pPr>
            <a:r>
              <a:rPr lang="en-US" altLang="zh-CN" sz="2000" b="1" dirty="0">
                <a:solidFill>
                  <a:srgbClr val="800080"/>
                </a:solidFill>
                <a:latin typeface="Times New Roman" panose="02020603050405020304" pitchFamily="18" charset="0"/>
                <a:ea typeface="楷体_GB2312" pitchFamily="49" charset="-122"/>
              </a:rPr>
              <a:t>0</a:t>
            </a:r>
            <a:r>
              <a:rPr lang="zh-CN" altLang="en-US" sz="2000" b="1" dirty="0">
                <a:solidFill>
                  <a:srgbClr val="800080"/>
                </a:solidFill>
                <a:latin typeface="Times New Roman" panose="02020603050405020304" pitchFamily="18" charset="0"/>
                <a:ea typeface="楷体_GB2312" pitchFamily="49" charset="-122"/>
              </a:rPr>
              <a:t>为起点，8为终点。</a:t>
            </a:r>
            <a:endParaRPr lang="zh-CN" altLang="en-US" sz="2000" b="1" dirty="0">
              <a:solidFill>
                <a:srgbClr val="800080"/>
              </a:solidFill>
              <a:latin typeface="Times New Roman" panose="02020603050405020304" pitchFamily="18" charset="0"/>
              <a:ea typeface="楷体_GB2312" pitchFamily="49" charset="-122"/>
            </a:endParaRPr>
          </a:p>
        </p:txBody>
      </p:sp>
      <p:grpSp>
        <p:nvGrpSpPr>
          <p:cNvPr id="99331" name="Group 4"/>
          <p:cNvGrpSpPr/>
          <p:nvPr/>
        </p:nvGrpSpPr>
        <p:grpSpPr>
          <a:xfrm>
            <a:off x="457200" y="2895600"/>
            <a:ext cx="8340725" cy="2541588"/>
            <a:chOff x="384" y="1536"/>
            <a:chExt cx="5254" cy="1601"/>
          </a:xfrm>
        </p:grpSpPr>
        <p:grpSp>
          <p:nvGrpSpPr>
            <p:cNvPr id="99332" name="Group 5"/>
            <p:cNvGrpSpPr/>
            <p:nvPr/>
          </p:nvGrpSpPr>
          <p:grpSpPr>
            <a:xfrm>
              <a:off x="384" y="1536"/>
              <a:ext cx="4848" cy="1601"/>
              <a:chOff x="0" y="127"/>
              <a:chExt cx="4848" cy="1601"/>
            </a:xfrm>
          </p:grpSpPr>
          <p:sp>
            <p:nvSpPr>
              <p:cNvPr id="99333" name="Oval 6"/>
              <p:cNvSpPr/>
              <p:nvPr/>
            </p:nvSpPr>
            <p:spPr>
              <a:xfrm>
                <a:off x="4560" y="768"/>
                <a:ext cx="288" cy="28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r>
                  <a:rPr lang="zh-CN" altLang="en-US" sz="2400" dirty="0">
                    <a:latin typeface="Times New Roman" panose="02020603050405020304" pitchFamily="18" charset="0"/>
                  </a:rPr>
                  <a:t>8</a:t>
                </a:r>
                <a:endParaRPr lang="zh-CN" altLang="en-US" sz="2400" dirty="0">
                  <a:latin typeface="Times New Roman" panose="02020603050405020304" pitchFamily="18" charset="0"/>
                </a:endParaRPr>
              </a:p>
            </p:txBody>
          </p:sp>
          <p:sp>
            <p:nvSpPr>
              <p:cNvPr id="99334" name="Oval 7"/>
              <p:cNvSpPr/>
              <p:nvPr/>
            </p:nvSpPr>
            <p:spPr>
              <a:xfrm>
                <a:off x="3072" y="144"/>
                <a:ext cx="288" cy="28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r>
                  <a:rPr lang="zh-CN" altLang="en-US" sz="2400" dirty="0">
                    <a:latin typeface="Times New Roman" panose="02020603050405020304" pitchFamily="18" charset="0"/>
                  </a:rPr>
                  <a:t>5</a:t>
                </a:r>
                <a:endParaRPr lang="zh-CN" altLang="en-US" sz="2400" dirty="0">
                  <a:latin typeface="Times New Roman" panose="02020603050405020304" pitchFamily="18" charset="0"/>
                </a:endParaRPr>
              </a:p>
            </p:txBody>
          </p:sp>
          <p:sp>
            <p:nvSpPr>
              <p:cNvPr id="99335" name="Oval 8"/>
              <p:cNvSpPr/>
              <p:nvPr/>
            </p:nvSpPr>
            <p:spPr>
              <a:xfrm>
                <a:off x="336" y="816"/>
                <a:ext cx="288" cy="28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r>
                  <a:rPr lang="zh-CN" altLang="en-US" sz="2400" dirty="0">
                    <a:latin typeface="Times New Roman" panose="02020603050405020304" pitchFamily="18" charset="0"/>
                  </a:rPr>
                  <a:t>0</a:t>
                </a:r>
                <a:endParaRPr lang="zh-CN" altLang="en-US" sz="2400" dirty="0">
                  <a:latin typeface="Times New Roman" panose="02020603050405020304" pitchFamily="18" charset="0"/>
                </a:endParaRPr>
              </a:p>
            </p:txBody>
          </p:sp>
          <p:sp>
            <p:nvSpPr>
              <p:cNvPr id="99336" name="Oval 9"/>
              <p:cNvSpPr/>
              <p:nvPr/>
            </p:nvSpPr>
            <p:spPr>
              <a:xfrm>
                <a:off x="1488" y="1440"/>
                <a:ext cx="288" cy="28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r>
                  <a:rPr lang="zh-CN" altLang="en-US" sz="2400" dirty="0">
                    <a:latin typeface="Times New Roman" panose="02020603050405020304" pitchFamily="18" charset="0"/>
                  </a:rPr>
                  <a:t>4</a:t>
                </a:r>
                <a:endParaRPr lang="zh-CN" altLang="en-US" sz="2400" dirty="0">
                  <a:latin typeface="Times New Roman" panose="02020603050405020304" pitchFamily="18" charset="0"/>
                </a:endParaRPr>
              </a:p>
            </p:txBody>
          </p:sp>
          <p:sp>
            <p:nvSpPr>
              <p:cNvPr id="99337" name="Oval 10"/>
              <p:cNvSpPr/>
              <p:nvPr/>
            </p:nvSpPr>
            <p:spPr>
              <a:xfrm>
                <a:off x="1008" y="192"/>
                <a:ext cx="288" cy="28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r>
                  <a:rPr lang="zh-CN" altLang="en-US" sz="2400" dirty="0">
                    <a:latin typeface="Times New Roman" panose="02020603050405020304" pitchFamily="18" charset="0"/>
                  </a:rPr>
                  <a:t>1</a:t>
                </a:r>
                <a:endParaRPr lang="zh-CN" altLang="en-US" sz="2400" dirty="0">
                  <a:latin typeface="Times New Roman" panose="02020603050405020304" pitchFamily="18" charset="0"/>
                </a:endParaRPr>
              </a:p>
            </p:txBody>
          </p:sp>
          <p:sp>
            <p:nvSpPr>
              <p:cNvPr id="99338" name="Oval 11"/>
              <p:cNvSpPr/>
              <p:nvPr/>
            </p:nvSpPr>
            <p:spPr>
              <a:xfrm>
                <a:off x="1872" y="192"/>
                <a:ext cx="288" cy="28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r>
                  <a:rPr lang="zh-CN" altLang="en-US" sz="2400" dirty="0">
                    <a:latin typeface="Times New Roman" panose="02020603050405020304" pitchFamily="18" charset="0"/>
                  </a:rPr>
                  <a:t>2</a:t>
                </a:r>
                <a:endParaRPr lang="zh-CN" altLang="en-US" sz="2400" dirty="0">
                  <a:latin typeface="Times New Roman" panose="02020603050405020304" pitchFamily="18" charset="0"/>
                </a:endParaRPr>
              </a:p>
            </p:txBody>
          </p:sp>
          <p:sp>
            <p:nvSpPr>
              <p:cNvPr id="99339" name="Oval 12"/>
              <p:cNvSpPr/>
              <p:nvPr/>
            </p:nvSpPr>
            <p:spPr>
              <a:xfrm>
                <a:off x="2448" y="816"/>
                <a:ext cx="288" cy="28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r>
                  <a:rPr lang="zh-CN" altLang="en-US" sz="2400" dirty="0">
                    <a:latin typeface="Times New Roman" panose="02020603050405020304" pitchFamily="18" charset="0"/>
                  </a:rPr>
                  <a:t>3</a:t>
                </a:r>
                <a:endParaRPr lang="zh-CN" altLang="en-US" sz="2400" dirty="0">
                  <a:latin typeface="Times New Roman" panose="02020603050405020304" pitchFamily="18" charset="0"/>
                </a:endParaRPr>
              </a:p>
            </p:txBody>
          </p:sp>
          <p:sp>
            <p:nvSpPr>
              <p:cNvPr id="99340" name="Oval 13"/>
              <p:cNvSpPr/>
              <p:nvPr/>
            </p:nvSpPr>
            <p:spPr>
              <a:xfrm>
                <a:off x="3120" y="1392"/>
                <a:ext cx="288" cy="28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r>
                  <a:rPr lang="zh-CN" altLang="en-US" sz="2400" dirty="0">
                    <a:latin typeface="Times New Roman" panose="02020603050405020304" pitchFamily="18" charset="0"/>
                  </a:rPr>
                  <a:t>6</a:t>
                </a:r>
                <a:endParaRPr lang="zh-CN" altLang="en-US" sz="2400" dirty="0">
                  <a:latin typeface="Times New Roman" panose="02020603050405020304" pitchFamily="18" charset="0"/>
                </a:endParaRPr>
              </a:p>
            </p:txBody>
          </p:sp>
          <p:sp>
            <p:nvSpPr>
              <p:cNvPr id="99341" name="Oval 14"/>
              <p:cNvSpPr/>
              <p:nvPr/>
            </p:nvSpPr>
            <p:spPr>
              <a:xfrm>
                <a:off x="3648" y="816"/>
                <a:ext cx="288" cy="28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SzTx/>
                </a:pPr>
                <a:r>
                  <a:rPr lang="zh-CN" altLang="en-US" sz="2400" dirty="0">
                    <a:latin typeface="Times New Roman" panose="02020603050405020304" pitchFamily="18" charset="0"/>
                  </a:rPr>
                  <a:t>7</a:t>
                </a:r>
                <a:endParaRPr lang="zh-CN" altLang="en-US" sz="2400" dirty="0">
                  <a:latin typeface="Times New Roman" panose="02020603050405020304" pitchFamily="18" charset="0"/>
                </a:endParaRPr>
              </a:p>
            </p:txBody>
          </p:sp>
          <p:sp>
            <p:nvSpPr>
              <p:cNvPr id="99342" name="Line 15"/>
              <p:cNvSpPr/>
              <p:nvPr/>
            </p:nvSpPr>
            <p:spPr>
              <a:xfrm flipV="1">
                <a:off x="576" y="432"/>
                <a:ext cx="480" cy="432"/>
              </a:xfrm>
              <a:prstGeom prst="line">
                <a:avLst/>
              </a:prstGeom>
              <a:ln w="9525" cap="flat" cmpd="sng">
                <a:solidFill>
                  <a:schemeClr val="tx1"/>
                </a:solidFill>
                <a:prstDash val="solid"/>
                <a:round/>
                <a:headEnd type="none" w="med" len="med"/>
                <a:tailEnd type="triangle" w="med" len="med"/>
              </a:ln>
            </p:spPr>
          </p:sp>
          <p:sp>
            <p:nvSpPr>
              <p:cNvPr id="99343" name="Line 16"/>
              <p:cNvSpPr/>
              <p:nvPr/>
            </p:nvSpPr>
            <p:spPr>
              <a:xfrm>
                <a:off x="576" y="1056"/>
                <a:ext cx="912" cy="480"/>
              </a:xfrm>
              <a:prstGeom prst="line">
                <a:avLst/>
              </a:prstGeom>
              <a:ln w="9525" cap="flat" cmpd="sng">
                <a:solidFill>
                  <a:schemeClr val="tx1"/>
                </a:solidFill>
                <a:prstDash val="solid"/>
                <a:round/>
                <a:headEnd type="none" w="med" len="med"/>
                <a:tailEnd type="triangle" w="med" len="med"/>
              </a:ln>
            </p:spPr>
          </p:sp>
          <p:sp>
            <p:nvSpPr>
              <p:cNvPr id="99344" name="Line 17"/>
              <p:cNvSpPr/>
              <p:nvPr/>
            </p:nvSpPr>
            <p:spPr>
              <a:xfrm>
                <a:off x="624" y="960"/>
                <a:ext cx="1824" cy="0"/>
              </a:xfrm>
              <a:prstGeom prst="line">
                <a:avLst/>
              </a:prstGeom>
              <a:ln w="9525" cap="flat" cmpd="sng">
                <a:solidFill>
                  <a:schemeClr val="tx1"/>
                </a:solidFill>
                <a:prstDash val="solid"/>
                <a:round/>
                <a:headEnd type="none" w="med" len="med"/>
                <a:tailEnd type="triangle" w="med" len="med"/>
              </a:ln>
            </p:spPr>
          </p:sp>
          <p:sp>
            <p:nvSpPr>
              <p:cNvPr id="99345" name="Line 18"/>
              <p:cNvSpPr/>
              <p:nvPr/>
            </p:nvSpPr>
            <p:spPr>
              <a:xfrm>
                <a:off x="1296" y="336"/>
                <a:ext cx="576" cy="0"/>
              </a:xfrm>
              <a:prstGeom prst="line">
                <a:avLst/>
              </a:prstGeom>
              <a:ln w="9525" cap="flat" cmpd="sng">
                <a:solidFill>
                  <a:schemeClr val="tx1"/>
                </a:solidFill>
                <a:prstDash val="solid"/>
                <a:round/>
                <a:headEnd type="none" w="med" len="med"/>
                <a:tailEnd type="triangle" w="med" len="med"/>
              </a:ln>
            </p:spPr>
          </p:sp>
          <p:sp>
            <p:nvSpPr>
              <p:cNvPr id="99346" name="Line 19"/>
              <p:cNvSpPr/>
              <p:nvPr/>
            </p:nvSpPr>
            <p:spPr>
              <a:xfrm>
                <a:off x="2160" y="432"/>
                <a:ext cx="336" cy="432"/>
              </a:xfrm>
              <a:prstGeom prst="line">
                <a:avLst/>
              </a:prstGeom>
              <a:ln w="9525" cap="flat" cmpd="sng">
                <a:solidFill>
                  <a:schemeClr val="tx1"/>
                </a:solidFill>
                <a:prstDash val="solid"/>
                <a:round/>
                <a:headEnd type="none" w="med" len="med"/>
                <a:tailEnd type="triangle" w="med" len="med"/>
              </a:ln>
            </p:spPr>
          </p:sp>
          <p:sp>
            <p:nvSpPr>
              <p:cNvPr id="99347" name="Line 20"/>
              <p:cNvSpPr/>
              <p:nvPr/>
            </p:nvSpPr>
            <p:spPr>
              <a:xfrm flipV="1">
                <a:off x="1728" y="1056"/>
                <a:ext cx="720" cy="480"/>
              </a:xfrm>
              <a:prstGeom prst="line">
                <a:avLst/>
              </a:prstGeom>
              <a:ln w="9525" cap="flat" cmpd="sng">
                <a:solidFill>
                  <a:schemeClr val="tx1"/>
                </a:solidFill>
                <a:prstDash val="solid"/>
                <a:round/>
                <a:headEnd type="none" w="med" len="med"/>
                <a:tailEnd type="triangle" w="med" len="med"/>
              </a:ln>
            </p:spPr>
          </p:sp>
          <p:sp>
            <p:nvSpPr>
              <p:cNvPr id="99348" name="Line 21"/>
              <p:cNvSpPr/>
              <p:nvPr/>
            </p:nvSpPr>
            <p:spPr>
              <a:xfrm flipV="1">
                <a:off x="2688" y="432"/>
                <a:ext cx="480" cy="432"/>
              </a:xfrm>
              <a:prstGeom prst="line">
                <a:avLst/>
              </a:prstGeom>
              <a:ln w="9525" cap="flat" cmpd="sng">
                <a:solidFill>
                  <a:schemeClr val="tx1"/>
                </a:solidFill>
                <a:prstDash val="solid"/>
                <a:round/>
                <a:headEnd type="none" w="med" len="med"/>
                <a:tailEnd type="triangle" w="med" len="med"/>
              </a:ln>
            </p:spPr>
          </p:sp>
          <p:sp>
            <p:nvSpPr>
              <p:cNvPr id="99349" name="Line 22"/>
              <p:cNvSpPr/>
              <p:nvPr/>
            </p:nvSpPr>
            <p:spPr>
              <a:xfrm>
                <a:off x="2688" y="1056"/>
                <a:ext cx="480" cy="384"/>
              </a:xfrm>
              <a:prstGeom prst="line">
                <a:avLst/>
              </a:prstGeom>
              <a:ln w="9525" cap="flat" cmpd="sng">
                <a:solidFill>
                  <a:schemeClr val="tx1"/>
                </a:solidFill>
                <a:prstDash val="solid"/>
                <a:round/>
                <a:headEnd type="none" w="med" len="med"/>
                <a:tailEnd type="triangle" w="med" len="med"/>
              </a:ln>
            </p:spPr>
          </p:sp>
          <p:sp>
            <p:nvSpPr>
              <p:cNvPr id="99350" name="Line 23"/>
              <p:cNvSpPr/>
              <p:nvPr/>
            </p:nvSpPr>
            <p:spPr>
              <a:xfrm flipV="1">
                <a:off x="3312" y="1056"/>
                <a:ext cx="432" cy="432"/>
              </a:xfrm>
              <a:prstGeom prst="line">
                <a:avLst/>
              </a:prstGeom>
              <a:ln w="9525" cap="flat" cmpd="sng">
                <a:solidFill>
                  <a:schemeClr val="tx1"/>
                </a:solidFill>
                <a:prstDash val="solid"/>
                <a:round/>
                <a:headEnd type="none" w="med" len="med"/>
                <a:tailEnd type="triangle" w="med" len="med"/>
              </a:ln>
            </p:spPr>
          </p:sp>
          <p:sp>
            <p:nvSpPr>
              <p:cNvPr id="99351" name="Line 24"/>
              <p:cNvSpPr/>
              <p:nvPr/>
            </p:nvSpPr>
            <p:spPr>
              <a:xfrm>
                <a:off x="3312" y="384"/>
                <a:ext cx="384" cy="480"/>
              </a:xfrm>
              <a:prstGeom prst="line">
                <a:avLst/>
              </a:prstGeom>
              <a:ln w="9525" cap="flat" cmpd="sng">
                <a:solidFill>
                  <a:schemeClr val="tx1"/>
                </a:solidFill>
                <a:prstDash val="solid"/>
                <a:round/>
                <a:headEnd type="none" w="med" len="med"/>
                <a:tailEnd type="triangle" w="med" len="med"/>
              </a:ln>
            </p:spPr>
          </p:sp>
          <p:sp>
            <p:nvSpPr>
              <p:cNvPr id="99352" name="Line 25"/>
              <p:cNvSpPr/>
              <p:nvPr/>
            </p:nvSpPr>
            <p:spPr>
              <a:xfrm>
                <a:off x="3936" y="960"/>
                <a:ext cx="624" cy="0"/>
              </a:xfrm>
              <a:prstGeom prst="line">
                <a:avLst/>
              </a:prstGeom>
              <a:ln w="9525" cap="flat" cmpd="sng">
                <a:solidFill>
                  <a:schemeClr val="tx1"/>
                </a:solidFill>
                <a:prstDash val="solid"/>
                <a:round/>
                <a:headEnd type="none" w="med" len="med"/>
                <a:tailEnd type="triangle" w="med" len="med"/>
              </a:ln>
            </p:spPr>
          </p:sp>
          <p:sp>
            <p:nvSpPr>
              <p:cNvPr id="99353" name="Text Box 26"/>
              <p:cNvSpPr txBox="1"/>
              <p:nvPr/>
            </p:nvSpPr>
            <p:spPr>
              <a:xfrm>
                <a:off x="0" y="864"/>
                <a:ext cx="404" cy="231"/>
              </a:xfrm>
              <a:prstGeom prst="rect">
                <a:avLst/>
              </a:prstGeom>
              <a:noFill/>
              <a:ln w="9525">
                <a:noFill/>
              </a:ln>
            </p:spPr>
            <p:txBody>
              <a:bodyPr wrap="none" anchor="t">
                <a:spAutoFit/>
              </a:bodyPr>
              <a:p>
                <a:pPr algn="ctr">
                  <a:buSzTx/>
                </a:pPr>
                <a:r>
                  <a:rPr lang="zh-CN" altLang="en-US" sz="1800" b="1" dirty="0">
                    <a:latin typeface="Times New Roman" panose="02020603050405020304" pitchFamily="18" charset="0"/>
                  </a:rPr>
                  <a:t>起点</a:t>
                </a:r>
                <a:endParaRPr lang="zh-CN" altLang="en-US" sz="1800" b="1" dirty="0">
                  <a:latin typeface="Times New Roman" panose="02020603050405020304" pitchFamily="18" charset="0"/>
                </a:endParaRPr>
              </a:p>
            </p:txBody>
          </p:sp>
          <p:sp>
            <p:nvSpPr>
              <p:cNvPr id="99354" name="Text Box 27"/>
              <p:cNvSpPr txBox="1"/>
              <p:nvPr/>
            </p:nvSpPr>
            <p:spPr>
              <a:xfrm rot="-2443676">
                <a:off x="409" y="446"/>
                <a:ext cx="466" cy="212"/>
              </a:xfrm>
              <a:prstGeom prst="rect">
                <a:avLst/>
              </a:prstGeom>
              <a:noFill/>
              <a:ln w="9525">
                <a:noFill/>
              </a:ln>
            </p:spPr>
            <p:txBody>
              <a:bodyPr wrap="none" anchor="t">
                <a:spAutoFit/>
              </a:bodyPr>
              <a:p>
                <a:pPr algn="ctr">
                  <a:buSzTx/>
                </a:pPr>
                <a:r>
                  <a:rPr lang="en-US" altLang="zh-CN" sz="1600" b="1" dirty="0">
                    <a:latin typeface="Times New Roman" panose="02020603050405020304" pitchFamily="18" charset="0"/>
                  </a:rPr>
                  <a:t>A</a:t>
                </a:r>
                <a:r>
                  <a:rPr lang="zh-CN" altLang="en-US" sz="1600" b="1" dirty="0">
                    <a:latin typeface="Times New Roman" panose="02020603050405020304" pitchFamily="18" charset="0"/>
                  </a:rPr>
                  <a:t>编码</a:t>
                </a:r>
                <a:endParaRPr lang="zh-CN" altLang="en-US" sz="1600" b="1" dirty="0">
                  <a:latin typeface="Times New Roman" panose="02020603050405020304" pitchFamily="18" charset="0"/>
                </a:endParaRPr>
              </a:p>
            </p:txBody>
          </p:sp>
          <p:sp>
            <p:nvSpPr>
              <p:cNvPr id="99355" name="Rectangle 28"/>
              <p:cNvSpPr/>
              <p:nvPr/>
            </p:nvSpPr>
            <p:spPr>
              <a:xfrm>
                <a:off x="1321" y="735"/>
                <a:ext cx="459" cy="212"/>
              </a:xfrm>
              <a:prstGeom prst="rect">
                <a:avLst/>
              </a:prstGeom>
              <a:noFill/>
              <a:ln w="9525">
                <a:noFill/>
              </a:ln>
            </p:spPr>
            <p:txBody>
              <a:bodyPr wrap="none" anchor="t">
                <a:spAutoFit/>
              </a:bodyPr>
              <a:p>
                <a:pPr algn="ctr">
                  <a:buSzTx/>
                </a:pPr>
                <a:r>
                  <a:rPr lang="en-US" altLang="zh-CN" sz="1600" b="1" dirty="0">
                    <a:latin typeface="Times New Roman" panose="02020603050405020304" pitchFamily="18" charset="0"/>
                  </a:rPr>
                  <a:t>B</a:t>
                </a:r>
                <a:r>
                  <a:rPr lang="zh-CN" altLang="en-US" sz="1600" b="1" dirty="0">
                    <a:latin typeface="Times New Roman" panose="02020603050405020304" pitchFamily="18" charset="0"/>
                  </a:rPr>
                  <a:t>编码</a:t>
                </a:r>
                <a:endParaRPr lang="zh-CN" altLang="en-US" sz="1600" b="1" dirty="0">
                  <a:latin typeface="Times New Roman" panose="02020603050405020304" pitchFamily="18" charset="0"/>
                </a:endParaRPr>
              </a:p>
            </p:txBody>
          </p:sp>
          <p:sp>
            <p:nvSpPr>
              <p:cNvPr id="99356" name="Rectangle 29"/>
              <p:cNvSpPr/>
              <p:nvPr/>
            </p:nvSpPr>
            <p:spPr>
              <a:xfrm>
                <a:off x="1387" y="127"/>
                <a:ext cx="421" cy="192"/>
              </a:xfrm>
              <a:prstGeom prst="rect">
                <a:avLst/>
              </a:prstGeom>
              <a:noFill/>
              <a:ln w="9525">
                <a:noFill/>
              </a:ln>
            </p:spPr>
            <p:txBody>
              <a:bodyPr wrap="none" anchor="t">
                <a:spAutoFit/>
              </a:bodyPr>
              <a:p>
                <a:pPr algn="ctr">
                  <a:buSzTx/>
                </a:pPr>
                <a:r>
                  <a:rPr lang="en-US" altLang="zh-CN" sz="1400" b="1" dirty="0">
                    <a:latin typeface="Times New Roman" panose="02020603050405020304" pitchFamily="18" charset="0"/>
                  </a:rPr>
                  <a:t>A</a:t>
                </a:r>
                <a:r>
                  <a:rPr lang="zh-CN" altLang="en-US" sz="1400" b="1" dirty="0">
                    <a:latin typeface="Times New Roman" panose="02020603050405020304" pitchFamily="18" charset="0"/>
                  </a:rPr>
                  <a:t>测试</a:t>
                </a:r>
                <a:endParaRPr lang="zh-CN" altLang="en-US" sz="1400" b="1" dirty="0">
                  <a:latin typeface="Times New Roman" panose="02020603050405020304" pitchFamily="18" charset="0"/>
                </a:endParaRPr>
              </a:p>
            </p:txBody>
          </p:sp>
          <p:sp>
            <p:nvSpPr>
              <p:cNvPr id="99357" name="Rectangle 30"/>
              <p:cNvSpPr/>
              <p:nvPr/>
            </p:nvSpPr>
            <p:spPr>
              <a:xfrm rot="-2173218">
                <a:off x="1896" y="1311"/>
                <a:ext cx="466" cy="212"/>
              </a:xfrm>
              <a:prstGeom prst="rect">
                <a:avLst/>
              </a:prstGeom>
              <a:noFill/>
              <a:ln w="9525">
                <a:noFill/>
              </a:ln>
            </p:spPr>
            <p:txBody>
              <a:bodyPr wrap="none" anchor="t">
                <a:spAutoFit/>
              </a:bodyPr>
              <a:p>
                <a:pPr algn="ctr">
                  <a:buSzTx/>
                </a:pPr>
                <a:r>
                  <a:rPr lang="en-US" altLang="zh-CN" sz="1600" b="1" dirty="0">
                    <a:latin typeface="Times New Roman" panose="02020603050405020304" pitchFamily="18" charset="0"/>
                  </a:rPr>
                  <a:t>C</a:t>
                </a:r>
                <a:r>
                  <a:rPr lang="zh-CN" altLang="en-US" sz="1600" b="1" dirty="0">
                    <a:latin typeface="Times New Roman" panose="02020603050405020304" pitchFamily="18" charset="0"/>
                  </a:rPr>
                  <a:t>修改</a:t>
                </a:r>
                <a:endParaRPr lang="zh-CN" altLang="en-US" sz="1600" b="1" dirty="0">
                  <a:latin typeface="Times New Roman" panose="02020603050405020304" pitchFamily="18" charset="0"/>
                </a:endParaRPr>
              </a:p>
            </p:txBody>
          </p:sp>
          <p:sp>
            <p:nvSpPr>
              <p:cNvPr id="99358" name="Rectangle 31"/>
              <p:cNvSpPr/>
              <p:nvPr/>
            </p:nvSpPr>
            <p:spPr>
              <a:xfrm rot="1745306">
                <a:off x="594" y="1262"/>
                <a:ext cx="466" cy="212"/>
              </a:xfrm>
              <a:prstGeom prst="rect">
                <a:avLst/>
              </a:prstGeom>
              <a:noFill/>
              <a:ln w="9525">
                <a:noFill/>
              </a:ln>
            </p:spPr>
            <p:txBody>
              <a:bodyPr wrap="none" anchor="t">
                <a:spAutoFit/>
              </a:bodyPr>
              <a:p>
                <a:pPr algn="ctr">
                  <a:buSzTx/>
                </a:pPr>
                <a:r>
                  <a:rPr lang="en-US" altLang="zh-CN" sz="1600" b="1" dirty="0">
                    <a:latin typeface="Times New Roman" panose="02020603050405020304" pitchFamily="18" charset="0"/>
                  </a:rPr>
                  <a:t>C</a:t>
                </a:r>
                <a:r>
                  <a:rPr lang="zh-CN" altLang="en-US" sz="1600" b="1" dirty="0">
                    <a:latin typeface="Times New Roman" panose="02020603050405020304" pitchFamily="18" charset="0"/>
                  </a:rPr>
                  <a:t>理解</a:t>
                </a:r>
                <a:endParaRPr lang="zh-CN" altLang="en-US" sz="1600" b="1" dirty="0">
                  <a:latin typeface="Times New Roman" panose="02020603050405020304" pitchFamily="18" charset="0"/>
                </a:endParaRPr>
              </a:p>
            </p:txBody>
          </p:sp>
          <p:sp>
            <p:nvSpPr>
              <p:cNvPr id="99359" name="Rectangle 32"/>
              <p:cNvSpPr/>
              <p:nvPr/>
            </p:nvSpPr>
            <p:spPr>
              <a:xfrm rot="3279914">
                <a:off x="2228" y="437"/>
                <a:ext cx="466" cy="212"/>
              </a:xfrm>
              <a:prstGeom prst="rect">
                <a:avLst/>
              </a:prstGeom>
              <a:noFill/>
              <a:ln w="9525">
                <a:noFill/>
              </a:ln>
            </p:spPr>
            <p:txBody>
              <a:bodyPr wrap="none" anchor="t">
                <a:spAutoFit/>
              </a:bodyPr>
              <a:p>
                <a:pPr algn="ctr">
                  <a:buSzTx/>
                </a:pPr>
                <a:r>
                  <a:rPr lang="en-US" altLang="zh-CN" sz="1600" b="1" dirty="0">
                    <a:latin typeface="Times New Roman" panose="02020603050405020304" pitchFamily="18" charset="0"/>
                    <a:ea typeface="黑体" panose="02010609060101010101" pitchFamily="2" charset="-122"/>
                  </a:rPr>
                  <a:t>A</a:t>
                </a:r>
                <a:r>
                  <a:rPr lang="zh-CN" altLang="en-US" sz="1600" b="1" dirty="0">
                    <a:latin typeface="Times New Roman" panose="02020603050405020304" pitchFamily="18" charset="0"/>
                    <a:ea typeface="黑体" panose="02010609060101010101" pitchFamily="2" charset="-122"/>
                  </a:rPr>
                  <a:t>调试</a:t>
                </a:r>
                <a:endParaRPr lang="zh-CN" altLang="en-US" sz="1600" b="1" dirty="0">
                  <a:latin typeface="Times New Roman" panose="02020603050405020304" pitchFamily="18" charset="0"/>
                  <a:ea typeface="黑体" panose="02010609060101010101" pitchFamily="2" charset="-122"/>
                </a:endParaRPr>
              </a:p>
            </p:txBody>
          </p:sp>
          <p:sp>
            <p:nvSpPr>
              <p:cNvPr id="99360" name="Rectangle 33"/>
              <p:cNvSpPr/>
              <p:nvPr/>
            </p:nvSpPr>
            <p:spPr>
              <a:xfrm>
                <a:off x="3833" y="687"/>
                <a:ext cx="809" cy="212"/>
              </a:xfrm>
              <a:prstGeom prst="rect">
                <a:avLst/>
              </a:prstGeom>
              <a:noFill/>
              <a:ln w="9525">
                <a:noFill/>
              </a:ln>
            </p:spPr>
            <p:txBody>
              <a:bodyPr wrap="none" anchor="t">
                <a:spAutoFit/>
              </a:bodyPr>
              <a:p>
                <a:pPr algn="ctr">
                  <a:buSzTx/>
                </a:pPr>
                <a:r>
                  <a:rPr lang="en-US" altLang="zh-CN" sz="1600" b="1" dirty="0">
                    <a:latin typeface="Times New Roman" panose="02020603050405020304" pitchFamily="18" charset="0"/>
                  </a:rPr>
                  <a:t>BC</a:t>
                </a:r>
                <a:r>
                  <a:rPr lang="zh-CN" altLang="en-US" sz="1600" b="1" dirty="0">
                    <a:latin typeface="Times New Roman" panose="02020603050405020304" pitchFamily="18" charset="0"/>
                  </a:rPr>
                  <a:t>组装测试</a:t>
                </a:r>
                <a:endParaRPr lang="zh-CN" altLang="en-US" sz="1600" b="1" dirty="0">
                  <a:latin typeface="Times New Roman" panose="02020603050405020304" pitchFamily="18" charset="0"/>
                </a:endParaRPr>
              </a:p>
            </p:txBody>
          </p:sp>
          <p:sp>
            <p:nvSpPr>
              <p:cNvPr id="99361" name="Rectangle 34"/>
              <p:cNvSpPr/>
              <p:nvPr/>
            </p:nvSpPr>
            <p:spPr>
              <a:xfrm rot="1745306">
                <a:off x="2592" y="1248"/>
                <a:ext cx="528" cy="212"/>
              </a:xfrm>
              <a:prstGeom prst="rect">
                <a:avLst/>
              </a:prstGeom>
              <a:noFill/>
              <a:ln w="9525">
                <a:noFill/>
              </a:ln>
            </p:spPr>
            <p:txBody>
              <a:bodyPr anchor="t">
                <a:spAutoFit/>
              </a:bodyPr>
              <a:p>
                <a:pPr algn="ctr">
                  <a:buSzTx/>
                </a:pPr>
                <a:r>
                  <a:rPr lang="en-US" altLang="zh-CN" sz="1600" b="1" dirty="0">
                    <a:latin typeface="Times New Roman" panose="02020603050405020304" pitchFamily="18" charset="0"/>
                  </a:rPr>
                  <a:t>C</a:t>
                </a:r>
                <a:r>
                  <a:rPr lang="zh-CN" altLang="en-US" sz="1600" b="1" dirty="0">
                    <a:latin typeface="Times New Roman" panose="02020603050405020304" pitchFamily="18" charset="0"/>
                  </a:rPr>
                  <a:t>测试</a:t>
                </a:r>
                <a:endParaRPr lang="zh-CN" altLang="en-US" sz="1600" b="1" dirty="0">
                  <a:latin typeface="Times New Roman" panose="02020603050405020304" pitchFamily="18" charset="0"/>
                </a:endParaRPr>
              </a:p>
            </p:txBody>
          </p:sp>
          <p:sp>
            <p:nvSpPr>
              <p:cNvPr id="99362" name="Text Box 35"/>
              <p:cNvSpPr txBox="1"/>
              <p:nvPr/>
            </p:nvSpPr>
            <p:spPr>
              <a:xfrm rot="-2443676">
                <a:off x="2595" y="432"/>
                <a:ext cx="459" cy="212"/>
              </a:xfrm>
              <a:prstGeom prst="rect">
                <a:avLst/>
              </a:prstGeom>
              <a:noFill/>
              <a:ln w="9525">
                <a:noFill/>
              </a:ln>
            </p:spPr>
            <p:txBody>
              <a:bodyPr wrap="none" anchor="t">
                <a:spAutoFit/>
              </a:bodyPr>
              <a:p>
                <a:pPr algn="ctr">
                  <a:buSzTx/>
                </a:pPr>
                <a:r>
                  <a:rPr lang="en-US" altLang="zh-CN" sz="1600" b="1" dirty="0">
                    <a:latin typeface="Times New Roman" panose="02020603050405020304" pitchFamily="18" charset="0"/>
                  </a:rPr>
                  <a:t>B</a:t>
                </a:r>
                <a:r>
                  <a:rPr lang="zh-CN" altLang="en-US" sz="1600" b="1" dirty="0">
                    <a:latin typeface="Times New Roman" panose="02020603050405020304" pitchFamily="18" charset="0"/>
                  </a:rPr>
                  <a:t>测试</a:t>
                </a:r>
                <a:endParaRPr lang="zh-CN" altLang="en-US" sz="1600" b="1" dirty="0">
                  <a:latin typeface="Times New Roman" panose="02020603050405020304" pitchFamily="18" charset="0"/>
                </a:endParaRPr>
              </a:p>
            </p:txBody>
          </p:sp>
          <p:sp>
            <p:nvSpPr>
              <p:cNvPr id="99363" name="Rectangle 36"/>
              <p:cNvSpPr/>
              <p:nvPr/>
            </p:nvSpPr>
            <p:spPr>
              <a:xfrm rot="3024375">
                <a:off x="3374" y="453"/>
                <a:ext cx="459" cy="212"/>
              </a:xfrm>
              <a:prstGeom prst="rect">
                <a:avLst/>
              </a:prstGeom>
              <a:noFill/>
              <a:ln w="9525">
                <a:noFill/>
              </a:ln>
            </p:spPr>
            <p:txBody>
              <a:bodyPr wrap="none" anchor="t">
                <a:spAutoFit/>
              </a:bodyPr>
              <a:p>
                <a:pPr algn="ctr">
                  <a:buSzTx/>
                </a:pPr>
                <a:r>
                  <a:rPr lang="en-US" altLang="zh-CN" sz="1600" b="1" dirty="0">
                    <a:latin typeface="Times New Roman" panose="02020603050405020304" pitchFamily="18" charset="0"/>
                    <a:ea typeface="黑体" panose="02010609060101010101" pitchFamily="2" charset="-122"/>
                  </a:rPr>
                  <a:t>B</a:t>
                </a:r>
                <a:r>
                  <a:rPr lang="zh-CN" altLang="en-US" sz="1600" b="1" dirty="0">
                    <a:latin typeface="Times New Roman" panose="02020603050405020304" pitchFamily="18" charset="0"/>
                    <a:ea typeface="黑体" panose="02010609060101010101" pitchFamily="2" charset="-122"/>
                  </a:rPr>
                  <a:t>调试</a:t>
                </a:r>
                <a:endParaRPr lang="zh-CN" altLang="en-US" sz="1600" b="1" dirty="0">
                  <a:latin typeface="Times New Roman" panose="02020603050405020304" pitchFamily="18" charset="0"/>
                  <a:ea typeface="黑体" panose="02010609060101010101" pitchFamily="2" charset="-122"/>
                </a:endParaRPr>
              </a:p>
            </p:txBody>
          </p:sp>
          <p:sp>
            <p:nvSpPr>
              <p:cNvPr id="99364" name="Rectangle 37"/>
              <p:cNvSpPr/>
              <p:nvPr/>
            </p:nvSpPr>
            <p:spPr>
              <a:xfrm rot="-2173218">
                <a:off x="3407" y="1296"/>
                <a:ext cx="466" cy="212"/>
              </a:xfrm>
              <a:prstGeom prst="rect">
                <a:avLst/>
              </a:prstGeom>
              <a:noFill/>
              <a:ln w="9525">
                <a:noFill/>
              </a:ln>
            </p:spPr>
            <p:txBody>
              <a:bodyPr wrap="none" anchor="t">
                <a:spAutoFit/>
              </a:bodyPr>
              <a:p>
                <a:pPr algn="ctr">
                  <a:buSzTx/>
                </a:pPr>
                <a:r>
                  <a:rPr lang="en-US" altLang="zh-CN" sz="1600" b="1" dirty="0">
                    <a:latin typeface="Times New Roman" panose="02020603050405020304" pitchFamily="18" charset="0"/>
                  </a:rPr>
                  <a:t>C</a:t>
                </a:r>
                <a:r>
                  <a:rPr lang="zh-CN" altLang="en-US" sz="1600" b="1" dirty="0">
                    <a:latin typeface="Times New Roman" panose="02020603050405020304" pitchFamily="18" charset="0"/>
                  </a:rPr>
                  <a:t>调试</a:t>
                </a:r>
                <a:endParaRPr lang="zh-CN" altLang="en-US" sz="1600" b="1" dirty="0">
                  <a:latin typeface="Times New Roman" panose="02020603050405020304" pitchFamily="18" charset="0"/>
                </a:endParaRPr>
              </a:p>
            </p:txBody>
          </p:sp>
          <p:sp>
            <p:nvSpPr>
              <p:cNvPr id="99365" name="Text Box 38"/>
              <p:cNvSpPr txBox="1"/>
              <p:nvPr/>
            </p:nvSpPr>
            <p:spPr>
              <a:xfrm>
                <a:off x="726" y="615"/>
                <a:ext cx="180" cy="212"/>
              </a:xfrm>
              <a:prstGeom prst="rect">
                <a:avLst/>
              </a:prstGeom>
              <a:noFill/>
              <a:ln w="9525">
                <a:noFill/>
              </a:ln>
            </p:spPr>
            <p:txBody>
              <a:bodyPr wrap="none" anchor="t">
                <a:spAutoFit/>
              </a:bodyPr>
              <a:p>
                <a:pPr algn="ctr">
                  <a:buSzTx/>
                </a:pPr>
                <a:r>
                  <a:rPr lang="zh-CN" altLang="en-US" sz="1600" b="1" dirty="0">
                    <a:latin typeface="Times New Roman" panose="02020603050405020304" pitchFamily="18" charset="0"/>
                  </a:rPr>
                  <a:t>6</a:t>
                </a:r>
                <a:endParaRPr lang="zh-CN" altLang="en-US" sz="1600" b="1" dirty="0">
                  <a:latin typeface="Times New Roman" panose="02020603050405020304" pitchFamily="18" charset="0"/>
                </a:endParaRPr>
              </a:p>
            </p:txBody>
          </p:sp>
          <p:sp>
            <p:nvSpPr>
              <p:cNvPr id="99366" name="Text Box 39"/>
              <p:cNvSpPr txBox="1"/>
              <p:nvPr/>
            </p:nvSpPr>
            <p:spPr>
              <a:xfrm>
                <a:off x="2880" y="672"/>
                <a:ext cx="180" cy="212"/>
              </a:xfrm>
              <a:prstGeom prst="rect">
                <a:avLst/>
              </a:prstGeom>
              <a:noFill/>
              <a:ln w="9525">
                <a:noFill/>
              </a:ln>
            </p:spPr>
            <p:txBody>
              <a:bodyPr wrap="none" anchor="t">
                <a:spAutoFit/>
              </a:bodyPr>
              <a:p>
                <a:pPr algn="ctr">
                  <a:buSzTx/>
                </a:pPr>
                <a:r>
                  <a:rPr lang="zh-CN" altLang="en-US" sz="1600" b="1" dirty="0">
                    <a:latin typeface="Times New Roman" panose="02020603050405020304" pitchFamily="18" charset="0"/>
                  </a:rPr>
                  <a:t>8</a:t>
                </a:r>
                <a:endParaRPr lang="zh-CN" altLang="en-US" sz="1600" b="1" dirty="0">
                  <a:latin typeface="Times New Roman" panose="02020603050405020304" pitchFamily="18" charset="0"/>
                </a:endParaRPr>
              </a:p>
            </p:txBody>
          </p:sp>
          <p:sp>
            <p:nvSpPr>
              <p:cNvPr id="99367" name="Text Box 40"/>
              <p:cNvSpPr txBox="1"/>
              <p:nvPr/>
            </p:nvSpPr>
            <p:spPr>
              <a:xfrm>
                <a:off x="2112" y="576"/>
                <a:ext cx="180" cy="212"/>
              </a:xfrm>
              <a:prstGeom prst="rect">
                <a:avLst/>
              </a:prstGeom>
              <a:noFill/>
              <a:ln w="9525">
                <a:noFill/>
              </a:ln>
            </p:spPr>
            <p:txBody>
              <a:bodyPr wrap="none" anchor="t">
                <a:spAutoFit/>
              </a:bodyPr>
              <a:p>
                <a:pPr algn="ctr">
                  <a:buSzTx/>
                </a:pPr>
                <a:r>
                  <a:rPr lang="zh-CN" altLang="en-US" sz="1600" b="1" dirty="0">
                    <a:latin typeface="Times New Roman" panose="02020603050405020304" pitchFamily="18" charset="0"/>
                  </a:rPr>
                  <a:t>6</a:t>
                </a:r>
                <a:endParaRPr lang="zh-CN" altLang="en-US" sz="1600" b="1" dirty="0">
                  <a:latin typeface="Times New Roman" panose="02020603050405020304" pitchFamily="18" charset="0"/>
                </a:endParaRPr>
              </a:p>
            </p:txBody>
          </p:sp>
          <p:sp>
            <p:nvSpPr>
              <p:cNvPr id="99368" name="Text Box 41"/>
              <p:cNvSpPr txBox="1"/>
              <p:nvPr/>
            </p:nvSpPr>
            <p:spPr>
              <a:xfrm>
                <a:off x="1488" y="336"/>
                <a:ext cx="180" cy="212"/>
              </a:xfrm>
              <a:prstGeom prst="rect">
                <a:avLst/>
              </a:prstGeom>
              <a:noFill/>
              <a:ln w="9525">
                <a:noFill/>
              </a:ln>
            </p:spPr>
            <p:txBody>
              <a:bodyPr wrap="none" anchor="t">
                <a:spAutoFit/>
              </a:bodyPr>
              <a:p>
                <a:pPr algn="ctr">
                  <a:buSzTx/>
                </a:pPr>
                <a:r>
                  <a:rPr lang="zh-CN" altLang="en-US" sz="1600" b="1" dirty="0">
                    <a:latin typeface="Times New Roman" panose="02020603050405020304" pitchFamily="18" charset="0"/>
                  </a:rPr>
                  <a:t>8</a:t>
                </a:r>
                <a:endParaRPr lang="zh-CN" altLang="en-US" sz="1600" b="1" dirty="0">
                  <a:latin typeface="Times New Roman" panose="02020603050405020304" pitchFamily="18" charset="0"/>
                </a:endParaRPr>
              </a:p>
            </p:txBody>
          </p:sp>
          <p:sp>
            <p:nvSpPr>
              <p:cNvPr id="99369" name="Text Box 42"/>
              <p:cNvSpPr txBox="1"/>
              <p:nvPr/>
            </p:nvSpPr>
            <p:spPr>
              <a:xfrm>
                <a:off x="1488" y="912"/>
                <a:ext cx="180" cy="212"/>
              </a:xfrm>
              <a:prstGeom prst="rect">
                <a:avLst/>
              </a:prstGeom>
              <a:noFill/>
              <a:ln w="9525">
                <a:noFill/>
              </a:ln>
            </p:spPr>
            <p:txBody>
              <a:bodyPr wrap="none" anchor="t">
                <a:spAutoFit/>
              </a:bodyPr>
              <a:p>
                <a:pPr algn="ctr">
                  <a:buSzTx/>
                </a:pPr>
                <a:r>
                  <a:rPr lang="zh-CN" altLang="en-US" sz="1600" b="1" dirty="0">
                    <a:latin typeface="Times New Roman" panose="02020603050405020304" pitchFamily="18" charset="0"/>
                  </a:rPr>
                  <a:t>7</a:t>
                </a:r>
                <a:endParaRPr lang="zh-CN" altLang="en-US" sz="1600" b="1" dirty="0">
                  <a:latin typeface="Times New Roman" panose="02020603050405020304" pitchFamily="18" charset="0"/>
                </a:endParaRPr>
              </a:p>
            </p:txBody>
          </p:sp>
          <p:sp>
            <p:nvSpPr>
              <p:cNvPr id="99370" name="Text Box 43"/>
              <p:cNvSpPr txBox="1"/>
              <p:nvPr/>
            </p:nvSpPr>
            <p:spPr>
              <a:xfrm>
                <a:off x="1920" y="1104"/>
                <a:ext cx="180" cy="212"/>
              </a:xfrm>
              <a:prstGeom prst="rect">
                <a:avLst/>
              </a:prstGeom>
              <a:noFill/>
              <a:ln w="9525">
                <a:noFill/>
              </a:ln>
            </p:spPr>
            <p:txBody>
              <a:bodyPr wrap="none" anchor="t">
                <a:spAutoFit/>
              </a:bodyPr>
              <a:p>
                <a:pPr algn="ctr">
                  <a:buSzTx/>
                </a:pPr>
                <a:r>
                  <a:rPr lang="zh-CN" altLang="en-US" sz="1600" b="1" dirty="0">
                    <a:latin typeface="Times New Roman" panose="02020603050405020304" pitchFamily="18" charset="0"/>
                  </a:rPr>
                  <a:t>8</a:t>
                </a:r>
                <a:endParaRPr lang="zh-CN" altLang="en-US" sz="1600" b="1" dirty="0">
                  <a:latin typeface="Times New Roman" panose="02020603050405020304" pitchFamily="18" charset="0"/>
                </a:endParaRPr>
              </a:p>
            </p:txBody>
          </p:sp>
          <p:sp>
            <p:nvSpPr>
              <p:cNvPr id="99371" name="Text Box 44"/>
              <p:cNvSpPr txBox="1"/>
              <p:nvPr/>
            </p:nvSpPr>
            <p:spPr>
              <a:xfrm>
                <a:off x="960" y="1104"/>
                <a:ext cx="180" cy="212"/>
              </a:xfrm>
              <a:prstGeom prst="rect">
                <a:avLst/>
              </a:prstGeom>
              <a:noFill/>
              <a:ln w="9525">
                <a:noFill/>
              </a:ln>
            </p:spPr>
            <p:txBody>
              <a:bodyPr wrap="none" anchor="t">
                <a:spAutoFit/>
              </a:bodyPr>
              <a:p>
                <a:pPr algn="ctr">
                  <a:buSzTx/>
                </a:pPr>
                <a:r>
                  <a:rPr lang="zh-CN" altLang="en-US" sz="1600" b="1" dirty="0">
                    <a:latin typeface="Times New Roman" panose="02020603050405020304" pitchFamily="18" charset="0"/>
                  </a:rPr>
                  <a:t>8</a:t>
                </a:r>
                <a:endParaRPr lang="zh-CN" altLang="en-US" sz="1600" b="1" dirty="0">
                  <a:latin typeface="Times New Roman" panose="02020603050405020304" pitchFamily="18" charset="0"/>
                </a:endParaRPr>
              </a:p>
            </p:txBody>
          </p:sp>
          <p:sp>
            <p:nvSpPr>
              <p:cNvPr id="99372" name="Text Box 45"/>
              <p:cNvSpPr txBox="1"/>
              <p:nvPr/>
            </p:nvSpPr>
            <p:spPr>
              <a:xfrm>
                <a:off x="3360" y="624"/>
                <a:ext cx="180" cy="212"/>
              </a:xfrm>
              <a:prstGeom prst="rect">
                <a:avLst/>
              </a:prstGeom>
              <a:noFill/>
              <a:ln w="9525">
                <a:noFill/>
              </a:ln>
            </p:spPr>
            <p:txBody>
              <a:bodyPr wrap="none" anchor="t">
                <a:spAutoFit/>
              </a:bodyPr>
              <a:p>
                <a:pPr algn="ctr">
                  <a:buSzTx/>
                </a:pPr>
                <a:r>
                  <a:rPr lang="zh-CN" altLang="en-US" sz="1600" b="1" dirty="0">
                    <a:latin typeface="Times New Roman" panose="02020603050405020304" pitchFamily="18" charset="0"/>
                  </a:rPr>
                  <a:t>6</a:t>
                </a:r>
                <a:endParaRPr lang="zh-CN" altLang="en-US" sz="1600" b="1" dirty="0">
                  <a:latin typeface="Times New Roman" panose="02020603050405020304" pitchFamily="18" charset="0"/>
                </a:endParaRPr>
              </a:p>
            </p:txBody>
          </p:sp>
          <p:sp>
            <p:nvSpPr>
              <p:cNvPr id="99373" name="Text Box 46"/>
              <p:cNvSpPr txBox="1"/>
              <p:nvPr/>
            </p:nvSpPr>
            <p:spPr>
              <a:xfrm>
                <a:off x="3360" y="1104"/>
                <a:ext cx="180" cy="212"/>
              </a:xfrm>
              <a:prstGeom prst="rect">
                <a:avLst/>
              </a:prstGeom>
              <a:noFill/>
              <a:ln w="9525">
                <a:noFill/>
              </a:ln>
            </p:spPr>
            <p:txBody>
              <a:bodyPr wrap="none" anchor="t">
                <a:spAutoFit/>
              </a:bodyPr>
              <a:p>
                <a:pPr algn="ctr">
                  <a:buSzTx/>
                </a:pPr>
                <a:r>
                  <a:rPr lang="zh-CN" altLang="en-US" sz="1600" b="1" dirty="0">
                    <a:latin typeface="Times New Roman" panose="02020603050405020304" pitchFamily="18" charset="0"/>
                  </a:rPr>
                  <a:t>7</a:t>
                </a:r>
                <a:endParaRPr lang="zh-CN" altLang="en-US" sz="1600" b="1" dirty="0">
                  <a:latin typeface="Times New Roman" panose="02020603050405020304" pitchFamily="18" charset="0"/>
                </a:endParaRPr>
              </a:p>
            </p:txBody>
          </p:sp>
          <p:sp>
            <p:nvSpPr>
              <p:cNvPr id="99374" name="Text Box 47"/>
              <p:cNvSpPr txBox="1"/>
              <p:nvPr/>
            </p:nvSpPr>
            <p:spPr>
              <a:xfrm>
                <a:off x="2880" y="1008"/>
                <a:ext cx="180" cy="212"/>
              </a:xfrm>
              <a:prstGeom prst="rect">
                <a:avLst/>
              </a:prstGeom>
              <a:noFill/>
              <a:ln w="9525">
                <a:noFill/>
              </a:ln>
            </p:spPr>
            <p:txBody>
              <a:bodyPr wrap="none" anchor="t">
                <a:spAutoFit/>
              </a:bodyPr>
              <a:p>
                <a:pPr algn="ctr">
                  <a:buSzTx/>
                </a:pPr>
                <a:r>
                  <a:rPr lang="zh-CN" altLang="en-US" sz="1600" b="1" dirty="0">
                    <a:latin typeface="Times New Roman" panose="02020603050405020304" pitchFamily="18" charset="0"/>
                  </a:rPr>
                  <a:t>9</a:t>
                </a:r>
                <a:endParaRPr lang="zh-CN" altLang="en-US" sz="1600" b="1" dirty="0">
                  <a:latin typeface="Times New Roman" panose="02020603050405020304" pitchFamily="18" charset="0"/>
                </a:endParaRPr>
              </a:p>
            </p:txBody>
          </p:sp>
          <p:sp>
            <p:nvSpPr>
              <p:cNvPr id="99375" name="Text Box 48"/>
              <p:cNvSpPr txBox="1"/>
              <p:nvPr/>
            </p:nvSpPr>
            <p:spPr>
              <a:xfrm>
                <a:off x="4176" y="960"/>
                <a:ext cx="180" cy="212"/>
              </a:xfrm>
              <a:prstGeom prst="rect">
                <a:avLst/>
              </a:prstGeom>
              <a:noFill/>
              <a:ln w="9525">
                <a:noFill/>
              </a:ln>
            </p:spPr>
            <p:txBody>
              <a:bodyPr wrap="none" anchor="t">
                <a:spAutoFit/>
              </a:bodyPr>
              <a:p>
                <a:pPr algn="ctr">
                  <a:buSzTx/>
                </a:pPr>
                <a:r>
                  <a:rPr lang="zh-CN" altLang="en-US" sz="1600" b="1" dirty="0">
                    <a:latin typeface="Times New Roman" panose="02020603050405020304" pitchFamily="18" charset="0"/>
                  </a:rPr>
                  <a:t>5</a:t>
                </a:r>
                <a:endParaRPr lang="zh-CN" altLang="en-US" sz="1600" b="1" dirty="0">
                  <a:latin typeface="Times New Roman" panose="02020603050405020304" pitchFamily="18" charset="0"/>
                </a:endParaRPr>
              </a:p>
            </p:txBody>
          </p:sp>
        </p:grpSp>
        <p:sp>
          <p:nvSpPr>
            <p:cNvPr id="99376" name="Rectangle 49"/>
            <p:cNvSpPr/>
            <p:nvPr/>
          </p:nvSpPr>
          <p:spPr>
            <a:xfrm>
              <a:off x="5232" y="2208"/>
              <a:ext cx="406" cy="231"/>
            </a:xfrm>
            <a:prstGeom prst="rect">
              <a:avLst/>
            </a:prstGeom>
            <a:noFill/>
            <a:ln w="9525">
              <a:noFill/>
            </a:ln>
          </p:spPr>
          <p:txBody>
            <a:bodyPr wrap="none" anchor="t">
              <a:spAutoFit/>
            </a:bodyPr>
            <a:p>
              <a:pPr algn="ctr">
                <a:buSzTx/>
              </a:pPr>
              <a:r>
                <a:rPr lang="zh-CN" altLang="en-US" sz="1800" b="1" dirty="0">
                  <a:latin typeface="Times New Roman" panose="02020603050405020304" pitchFamily="18" charset="0"/>
                </a:rPr>
                <a:t>终点</a:t>
              </a:r>
              <a:endParaRPr lang="zh-CN" altLang="en-US" sz="1800" b="1" dirty="0">
                <a:latin typeface="Times New Roman" panose="02020603050405020304" pitchFamily="18" charset="0"/>
              </a:endParaRPr>
            </a:p>
          </p:txBody>
        </p:sp>
      </p:grpSp>
      <p:sp>
        <p:nvSpPr>
          <p:cNvPr id="99377" name="Text Box 50"/>
          <p:cNvSpPr txBox="1"/>
          <p:nvPr/>
        </p:nvSpPr>
        <p:spPr>
          <a:xfrm>
            <a:off x="409416" y="328613"/>
            <a:ext cx="4314825" cy="645160"/>
          </a:xfrm>
          <a:prstGeom prst="rect">
            <a:avLst/>
          </a:prstGeom>
          <a:noFill/>
          <a:ln w="9525">
            <a:noFill/>
          </a:ln>
        </p:spPr>
        <p:txBody>
          <a:bodyPr wrap="none" anchor="t">
            <a:spAutoFit/>
          </a:bodyPr>
          <a:p>
            <a:pPr algn="ctr">
              <a:buSzTx/>
            </a:pPr>
            <a:r>
              <a:rPr lang="zh-CN" altLang="en-US" sz="3600" b="1" dirty="0">
                <a:solidFill>
                  <a:srgbClr val="CC3300"/>
                </a:solidFill>
                <a:latin typeface="Times New Roman" panose="02020603050405020304" pitchFamily="18" charset="0"/>
                <a:ea typeface="楷体_GB2312" pitchFamily="49" charset="-122"/>
              </a:rPr>
              <a:t>开发模块任务网络图</a:t>
            </a:r>
            <a:endParaRPr lang="zh-CN" altLang="en-US" sz="3600" b="1" dirty="0">
              <a:solidFill>
                <a:srgbClr val="CC3300"/>
              </a:solidFill>
              <a:latin typeface="Times New Roman" panose="02020603050405020304" pitchFamily="18" charset="0"/>
              <a:ea typeface="楷体_GB2312" pitchFamily="49"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5.xml><?xml version="1.0" encoding="utf-8"?>
<p:tagLst xmlns:p="http://schemas.openxmlformats.org/presentationml/2006/main">
  <p:tag name="KSO_WM_TAG_VERSION" val="1.0"/>
  <p:tag name="KSO_WM_BEAUTIFY_FLAG" val="#wm#"/>
  <p:tag name="KSO_WM_TEMPLATE_CATEGORY" val="custom"/>
  <p:tag name="KSO_WM_TEMPLATE_INDEX" val="20191734"/>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4">
      <a:dk1>
        <a:srgbClr val="000000"/>
      </a:dk1>
      <a:lt1>
        <a:srgbClr val="FFFFFF"/>
      </a:lt1>
      <a:dk2>
        <a:srgbClr val="000000"/>
      </a:dk2>
      <a:lt2>
        <a:srgbClr val="FFFFFF"/>
      </a:lt2>
      <a:accent1>
        <a:srgbClr val="EF8519"/>
      </a:accent1>
      <a:accent2>
        <a:srgbClr val="20908A"/>
      </a:accent2>
      <a:accent3>
        <a:srgbClr val="F39231"/>
      </a:accent3>
      <a:accent4>
        <a:srgbClr val="EF8519"/>
      </a:accent4>
      <a:accent5>
        <a:srgbClr val="20908A"/>
      </a:accent5>
      <a:accent6>
        <a:srgbClr val="FFFFF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2919</Words>
  <Application>WPS 演示</Application>
  <PresentationFormat>全屏显示(4:3)</PresentationFormat>
  <Paragraphs>325</Paragraphs>
  <Slides>19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Helvetica</vt:lpstr>
      <vt:lpstr>MS PGothic</vt:lpstr>
      <vt:lpstr>微软雅黑</vt:lpstr>
      <vt:lpstr>Palatino</vt:lpstr>
      <vt:lpstr>Palatino Linotype</vt:lpstr>
      <vt:lpstr>Times New Roman</vt:lpstr>
      <vt:lpstr>楷体_GB2312</vt:lpstr>
      <vt:lpstr>新宋体</vt:lpstr>
      <vt:lpstr>黑体</vt:lpstr>
      <vt:lpstr>Arial Unicode MS</vt:lpstr>
      <vt:lpstr>Office 主题​​</vt:lpstr>
      <vt:lpstr>第34章</vt:lpstr>
      <vt:lpstr>项目为什么延误？</vt:lpstr>
      <vt:lpstr>进度安排原则</vt:lpstr>
      <vt:lpstr>工作量和交付时间</vt:lpstr>
      <vt:lpstr>工作量分配</vt:lpstr>
      <vt:lpstr>定义任务集</vt:lpstr>
      <vt:lpstr>任务集求精</vt:lpstr>
      <vt:lpstr>定义任务网络</vt:lpstr>
      <vt:lpstr>PowerPoint 演示文稿</vt:lpstr>
      <vt:lpstr>PowerPoint 演示文稿</vt:lpstr>
      <vt:lpstr>甘特图</vt:lpstr>
      <vt:lpstr>使用自动化工具导出甘特图</vt:lpstr>
      <vt:lpstr>进度跟踪</vt:lpstr>
      <vt:lpstr>一个面向对象项目的进展-I</vt:lpstr>
      <vt:lpstr>一个面向对象项目的进展-II</vt:lpstr>
      <vt:lpstr>挣值分析(EVA)</vt:lpstr>
      <vt:lpstr>计算挣值-I</vt:lpstr>
      <vt:lpstr>计算挣值-II</vt:lpstr>
      <vt:lpstr>计算挣值-III</vt:lpstr>
    </vt:vector>
  </TitlesOfParts>
  <Company>RS Pressman &amp; Associates,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冯志勇</cp:lastModifiedBy>
  <cp:revision>144</cp:revision>
  <dcterms:created xsi:type="dcterms:W3CDTF">2008-02-08T18:09:00Z</dcterms:created>
  <dcterms:modified xsi:type="dcterms:W3CDTF">2021-10-23T05:36:06Z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85E2BB16EA3247309E0B2D926526FD17</vt:lpwstr>
  </property>
</Properties>
</file>