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302" r:id="rId4"/>
    <p:sldId id="301" r:id="rId5"/>
    <p:sldId id="273" r:id="rId6"/>
    <p:sldId id="298" r:id="rId7"/>
    <p:sldId id="303" r:id="rId9"/>
    <p:sldId id="318" r:id="rId10"/>
    <p:sldId id="304" r:id="rId11"/>
    <p:sldId id="306" r:id="rId12"/>
    <p:sldId id="307" r:id="rId13"/>
    <p:sldId id="308" r:id="rId14"/>
    <p:sldId id="309" r:id="rId15"/>
    <p:sldId id="310" r:id="rId16"/>
    <p:sldId id="311" r:id="rId17"/>
    <p:sldId id="313" r:id="rId18"/>
    <p:sldId id="314" r:id="rId19"/>
    <p:sldId id="316"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Lst>
  <p:sldSz cx="9144000" cy="6858000" type="screen4x3"/>
  <p:notesSz cx="6858000" cy="9144000"/>
  <p:custDataLst>
    <p:tags r:id="rId37"/>
  </p:custDataLst>
  <p:defaultTextStyle>
    <a:defPPr>
      <a:defRPr lang="en-US"/>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F0F0F"/>
    <a:srgbClr val="53A4B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varScale="1">
        <p:scale>
          <a:sx n="70" d="100"/>
          <a:sy n="70" d="100"/>
        </p:scale>
        <p:origin x="1110" y="66"/>
      </p:cViewPr>
      <p:guideLst>
        <p:guide orient="horz" pos="2194"/>
        <p:guide pos="286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11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0" hangingPunct="0">
              <a:buFontTx/>
              <a:buNone/>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0" hangingPunct="0">
              <a:buFontTx/>
              <a:buNone/>
              <a:defRPr sz="1200">
                <a:latin typeface="Arial" panose="020B0604020202020204" pitchFamily="34" charset="0"/>
                <a:ea typeface="MS PGothic" panose="020B0600070205080204" pitchFamily="34" charset="-128"/>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331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0" hangingPunct="0">
              <a:buFontTx/>
              <a:buNone/>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0" hangingPunct="0">
              <a:buFontTx/>
              <a:buNone/>
              <a:defRPr sz="1200">
                <a:latin typeface="Arial" panose="020B0604020202020204" pitchFamily="34" charset="0"/>
                <a:ea typeface="MS PGothic" panose="020B0600070205080204" pitchFamily="34" charset="-128"/>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E553091-2335-4206-A16D-6AE3266ED49F}"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Rot="1" noTextEdit="1"/>
          </p:cNvSpPr>
          <p:nvPr>
            <p:ph type="sldImg"/>
          </p:nvPr>
        </p:nvSpPr>
        <p:spPr/>
      </p:sp>
      <p:sp>
        <p:nvSpPr>
          <p:cNvPr id="100354" name="文本占位符 2"/>
          <p:cNvSpPr/>
          <p:nvPr>
            <p:ph type="body"/>
          </p:nvPr>
        </p:nvSpPr>
        <p:spPr/>
        <p:txBody>
          <a:bodyPr wrap="square"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1" Type="http://schemas.microsoft.com/office/2007/relationships/hdphoto" Target="../media/image2.wdp"/><Relationship Id="rId20"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6" Type="http://schemas.microsoft.com/office/2007/relationships/hdphoto" Target="../media/image2.wdp"/><Relationship Id="rId15" Type="http://schemas.openxmlformats.org/officeDocument/2006/relationships/image" Target="../media/image1.png"/><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7" Type="http://schemas.microsoft.com/office/2007/relationships/hdphoto" Target="../media/image2.wdp"/><Relationship Id="rId16" Type="http://schemas.openxmlformats.org/officeDocument/2006/relationships/image" Target="../media/image1.png"/><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45"/>
          <p:cNvSpPr/>
          <p:nvPr>
            <p:custDataLst>
              <p:tags r:id="rId2"/>
            </p:custDataLst>
          </p:nvPr>
        </p:nvSpPr>
        <p:spPr>
          <a:xfrm rot="746688">
            <a:off x="4120754"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3"/>
            </p:custDataLst>
          </p:nvPr>
        </p:nvSpPr>
        <p:spPr>
          <a:xfrm>
            <a:off x="0" y="439737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7" name="组合 14"/>
          <p:cNvGrpSpPr/>
          <p:nvPr>
            <p:custDataLst>
              <p:tags r:id="rId4"/>
            </p:custDataLst>
          </p:nvPr>
        </p:nvGrpSpPr>
        <p:grpSpPr bwMode="auto">
          <a:xfrm>
            <a:off x="971550" y="1522413"/>
            <a:ext cx="236935" cy="315912"/>
            <a:chOff x="1772042" y="1225638"/>
            <a:chExt cx="316282" cy="316282"/>
          </a:xfrm>
        </p:grpSpPr>
        <p:cxnSp>
          <p:nvCxnSpPr>
            <p:cNvPr id="8" name="直接连接符 7"/>
            <p:cNvCxnSpPr/>
            <p:nvPr>
              <p:custDataLst>
                <p:tags r:id="rId5"/>
              </p:custDataLst>
            </p:nvPr>
          </p:nvCxnSpPr>
          <p:spPr>
            <a:xfrm flipH="1">
              <a:off x="1772042" y="1384574"/>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6"/>
              </p:custDataLst>
            </p:nvPr>
          </p:nvCxnSpPr>
          <p:spPr>
            <a:xfrm rot="5400000" flipH="1">
              <a:off x="1772836" y="1383779"/>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任意多边形 12"/>
          <p:cNvSpPr/>
          <p:nvPr>
            <p:custDataLst>
              <p:tags r:id="rId7"/>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8"/>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3" name="等腰三角形 12"/>
          <p:cNvSpPr/>
          <p:nvPr>
            <p:custDataLst>
              <p:tags r:id="rId9"/>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4" name="等腰三角形 13"/>
          <p:cNvSpPr/>
          <p:nvPr>
            <p:custDataLst>
              <p:tags r:id="rId10"/>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5" name="任意多边形 46"/>
          <p:cNvSpPr/>
          <p:nvPr>
            <p:custDataLst>
              <p:tags r:id="rId11"/>
            </p:custDataLst>
          </p:nvPr>
        </p:nvSpPr>
        <p:spPr>
          <a:xfrm rot="746688">
            <a:off x="4504135"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6" name="等腰三角形 24"/>
          <p:cNvSpPr/>
          <p:nvPr>
            <p:custDataLst>
              <p:tags r:id="rId12"/>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cxnSp>
        <p:nvCxnSpPr>
          <p:cNvPr id="18" name="直接连接符 17"/>
          <p:cNvCxnSpPr/>
          <p:nvPr>
            <p:custDataLst>
              <p:tags r:id="rId13"/>
            </p:custDataLst>
          </p:nvPr>
        </p:nvCxnSpPr>
        <p:spPr>
          <a:xfrm>
            <a:off x="1019209" y="4795838"/>
            <a:ext cx="44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4"/>
            </p:custDataLst>
          </p:nvPr>
        </p:nvSpPr>
        <p:spPr>
          <a:xfrm>
            <a:off x="899099" y="2009457"/>
            <a:ext cx="4682792" cy="1198800"/>
          </a:xfrm>
        </p:spPr>
        <p:txBody>
          <a:bodyPr anchor="ctr">
            <a:normAutofit/>
          </a:bodyPr>
          <a:lstStyle>
            <a:lvl1pPr algn="l">
              <a:defRPr sz="4500" spc="600">
                <a:solidFill>
                  <a:schemeClr val="tx1"/>
                </a:solidFill>
              </a:defRPr>
            </a:lvl1pPr>
          </a:lstStyle>
          <a:p>
            <a:r>
              <a:rPr lang="zh-CN" altLang="en-US" noProof="1"/>
              <a:t>编辑标题</a:t>
            </a:r>
            <a:endParaRPr lang="zh-CN" altLang="en-US" noProof="1"/>
          </a:p>
        </p:txBody>
      </p:sp>
      <p:sp>
        <p:nvSpPr>
          <p:cNvPr id="3" name="副标题 2"/>
          <p:cNvSpPr>
            <a:spLocks noGrp="1"/>
          </p:cNvSpPr>
          <p:nvPr>
            <p:ph type="subTitle" idx="1" hasCustomPrompt="1"/>
            <p:custDataLst>
              <p:tags r:id="rId15"/>
            </p:custDataLst>
          </p:nvPr>
        </p:nvSpPr>
        <p:spPr>
          <a:xfrm>
            <a:off x="899160" y="3313163"/>
            <a:ext cx="2556510" cy="1379855"/>
          </a:xfrm>
        </p:spPr>
        <p:txBody>
          <a:bodyPr>
            <a:noAutofit/>
          </a:bodyPr>
          <a:lstStyle>
            <a:lvl1pPr marL="0" indent="0" algn="l">
              <a:lnSpc>
                <a:spcPct val="100000"/>
              </a:lnSpc>
              <a:spcAft>
                <a:spcPts val="0"/>
              </a:spcAft>
              <a:buNone/>
              <a:defRPr sz="3000" b="1" i="1" spc="300" baseline="0">
                <a:solidFill>
                  <a:schemeClr val="tx1"/>
                </a:solidFill>
                <a:latin typeface="+mj-ea"/>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编辑副标题</a:t>
            </a:r>
            <a:endParaRPr lang="zh-CN" altLang="en-US" noProof="1"/>
          </a:p>
        </p:txBody>
      </p:sp>
      <p:sp>
        <p:nvSpPr>
          <p:cNvPr id="19" name="日期占位符 15"/>
          <p:cNvSpPr>
            <a:spLocks noGrp="1"/>
          </p:cNvSpPr>
          <p:nvPr>
            <p:ph type="dt" sz="half" idx="15"/>
            <p:custDataLst>
              <p:tags r:id="rId16"/>
            </p:custDataLst>
          </p:nvPr>
        </p:nvSpPr>
        <p:spPr/>
        <p:txBody>
          <a:bodyPr/>
          <a:lstStyle>
            <a:lvl1pPr>
              <a:defRPr/>
            </a:lvl1pPr>
          </a:lstStyle>
          <a:p>
            <a:fld id="{760FBDFE-C587-4B4C-A407-44438C67B59E}" type="datetimeFigureOut">
              <a:rPr lang="zh-CN" altLang="en-US"/>
            </a:fld>
            <a:endParaRPr lang="zh-CN" altLang="en-US"/>
          </a:p>
        </p:txBody>
      </p:sp>
      <p:sp>
        <p:nvSpPr>
          <p:cNvPr id="20" name="页脚占位符 16"/>
          <p:cNvSpPr>
            <a:spLocks noGrp="1"/>
          </p:cNvSpPr>
          <p:nvPr>
            <p:ph type="ftr" sz="quarter" idx="16"/>
            <p:custDataLst>
              <p:tags r:id="rId17"/>
            </p:custDataLst>
          </p:nvPr>
        </p:nvSpPr>
        <p:spPr/>
        <p:txBody>
          <a:bodyPr/>
          <a:lstStyle>
            <a:lvl1pPr>
              <a:defRPr/>
            </a:lvl1pPr>
          </a:lstStyle>
          <a:p>
            <a:endParaRPr lang="zh-CN" altLang="en-US"/>
          </a:p>
        </p:txBody>
      </p:sp>
      <p:sp>
        <p:nvSpPr>
          <p:cNvPr id="21" name="灯片编号占位符 17"/>
          <p:cNvSpPr>
            <a:spLocks noGrp="1"/>
          </p:cNvSpPr>
          <p:nvPr>
            <p:ph type="sldNum" sz="quarter" idx="17"/>
            <p:custDataLst>
              <p:tags r:id="rId18"/>
            </p:custDataLst>
          </p:nvPr>
        </p:nvSpPr>
        <p:spPr/>
        <p:txBody>
          <a:bodyPr/>
          <a:lstStyle>
            <a:lvl1pPr>
              <a:defRPr/>
            </a:lvl1pPr>
          </a:lstStyle>
          <a:p>
            <a:fld id="{458A1F4D-BD6C-4AD0-833B-AFEF3211D9AF}" type="slidenum">
              <a:rPr lang="zh-CN" altLang="en-US"/>
            </a:fld>
            <a:endParaRPr lang="zh-CN" altLang="en-US" dirty="0"/>
          </a:p>
        </p:txBody>
      </p:sp>
      <p:pic>
        <p:nvPicPr>
          <p:cNvPr id="25" name="图片 24"/>
          <p:cNvPicPr>
            <a:picLocks noChangeAspect="1"/>
          </p:cNvPicPr>
          <p:nvPr>
            <p:custDataLst>
              <p:tags r:id="rId19"/>
            </p:custDataLst>
          </p:nvPr>
        </p:nvPicPr>
        <p:blipFill>
          <a:blip r:embed="rId20" cstate="email">
            <a:extLst>
              <a:ext uri="{BEBA8EAE-BF5A-486C-A8C5-ECC9F3942E4B}">
                <a14:imgProps xmlns:a14="http://schemas.microsoft.com/office/drawing/2010/main">
                  <a14:imgLayer r:embed="rId21">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502448" y="952508"/>
            <a:ext cx="8139178" cy="5388907"/>
          </a:xfrm>
        </p:spPr>
        <p:txBody>
          <a:bodyPr/>
          <a:lstStyle>
            <a:lvl1pPr>
              <a:defRPr/>
            </a:lvl1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533AF71B-F04C-4371-B519-F65995945D26}" type="slidenum">
              <a:rPr lang="zh-CN" altLang="en-US"/>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等腰三角形 2"/>
          <p:cNvSpPr/>
          <p:nvPr>
            <p:custDataLst>
              <p:tags r:id="rId2"/>
            </p:custDataLst>
          </p:nvPr>
        </p:nvSpPr>
        <p:spPr>
          <a:xfrm flipH="1">
            <a:off x="8391525" y="440372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5"/>
          <p:cNvSpPr/>
          <p:nvPr>
            <p:custDataLst>
              <p:tags r:id="rId3"/>
            </p:custDataLst>
          </p:nvPr>
        </p:nvSpPr>
        <p:spPr>
          <a:xfrm rot="20853312" flipH="1">
            <a:off x="2803922"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12"/>
          <p:cNvSpPr/>
          <p:nvPr>
            <p:custDataLst>
              <p:tags r:id="rId4"/>
            </p:custDataLst>
          </p:nvPr>
        </p:nvSpPr>
        <p:spPr>
          <a:xfrm flipH="1">
            <a:off x="0"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5"/>
            </p:custDataLst>
          </p:nvPr>
        </p:nvSpPr>
        <p:spPr>
          <a:xfrm rot="10800000" flipH="1">
            <a:off x="0"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6"/>
            </p:custDataLst>
          </p:nvPr>
        </p:nvSpPr>
        <p:spPr>
          <a:xfrm rot="10800000" flipH="1">
            <a:off x="2721059" y="647700"/>
            <a:ext cx="1127522"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7"/>
          <p:cNvSpPr/>
          <p:nvPr>
            <p:custDataLst>
              <p:tags r:id="rId7"/>
            </p:custDataLst>
          </p:nvPr>
        </p:nvSpPr>
        <p:spPr>
          <a:xfrm rot="10800000" flipH="1">
            <a:off x="2445977" y="0"/>
            <a:ext cx="1127522"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46"/>
          <p:cNvSpPr/>
          <p:nvPr>
            <p:custDataLst>
              <p:tags r:id="rId8"/>
            </p:custDataLst>
          </p:nvPr>
        </p:nvSpPr>
        <p:spPr>
          <a:xfrm rot="20853312" flipH="1">
            <a:off x="3661172"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9"/>
            </p:custDataLst>
          </p:nvPr>
        </p:nvSpPr>
        <p:spPr>
          <a:xfrm rot="10800000" flipH="1">
            <a:off x="721519"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2" name="标题 1"/>
          <p:cNvSpPr>
            <a:spLocks noGrp="1"/>
          </p:cNvSpPr>
          <p:nvPr>
            <p:ph type="title" hasCustomPrompt="1"/>
            <p:custDataLst>
              <p:tags r:id="rId10"/>
            </p:custDataLst>
          </p:nvPr>
        </p:nvSpPr>
        <p:spPr>
          <a:xfrm>
            <a:off x="4243140" y="2420938"/>
            <a:ext cx="4212089" cy="2016125"/>
          </a:xfrm>
        </p:spPr>
        <p:txBody>
          <a:bodyPr anchor="ctr">
            <a:normAutofit/>
          </a:bodyPr>
          <a:lstStyle>
            <a:lvl1pPr algn="ctr">
              <a:defRPr sz="6000" spc="600"/>
            </a:lvl1pPr>
          </a:lstStyle>
          <a:p>
            <a:r>
              <a:rPr lang="zh-CN" altLang="en-US" noProof="1"/>
              <a:t>编辑标题</a:t>
            </a:r>
            <a:endParaRPr lang="zh-CN" altLang="en-US" noProof="1"/>
          </a:p>
        </p:txBody>
      </p:sp>
      <p:sp>
        <p:nvSpPr>
          <p:cNvPr id="12" name="日期占位符 2"/>
          <p:cNvSpPr>
            <a:spLocks noGrp="1"/>
          </p:cNvSpPr>
          <p:nvPr>
            <p:ph type="dt" sz="half" idx="10"/>
            <p:custDataLst>
              <p:tags r:id="rId11"/>
            </p:custDataLst>
          </p:nvPr>
        </p:nvSpPr>
        <p:spPr/>
        <p:txBody>
          <a:bodyPr/>
          <a:lstStyle>
            <a:lvl1pPr>
              <a:defRPr/>
            </a:lvl1pPr>
          </a:lstStyle>
          <a:p>
            <a:fld id="{760FBDFE-C587-4B4C-A407-44438C67B59E}" type="datetimeFigureOut">
              <a:rPr lang="zh-CN" altLang="en-US"/>
            </a:fld>
            <a:endParaRPr lang="zh-CN" altLang="en-US"/>
          </a:p>
        </p:txBody>
      </p:sp>
      <p:sp>
        <p:nvSpPr>
          <p:cNvPr id="13" name="页脚占位符 3"/>
          <p:cNvSpPr>
            <a:spLocks noGrp="1"/>
          </p:cNvSpPr>
          <p:nvPr>
            <p:ph type="ftr" sz="quarter" idx="11"/>
            <p:custDataLst>
              <p:tags r:id="rId12"/>
            </p:custDataLst>
          </p:nvPr>
        </p:nvSpPr>
        <p:spPr/>
        <p:txBody>
          <a:bodyPr/>
          <a:lstStyle>
            <a:lvl1pPr>
              <a:defRPr/>
            </a:lvl1pPr>
          </a:lstStyle>
          <a:p>
            <a:endParaRPr lang="zh-CN" altLang="en-US"/>
          </a:p>
        </p:txBody>
      </p:sp>
      <p:sp>
        <p:nvSpPr>
          <p:cNvPr id="14" name="灯片编号占位符 4"/>
          <p:cNvSpPr>
            <a:spLocks noGrp="1"/>
          </p:cNvSpPr>
          <p:nvPr>
            <p:ph type="sldNum" sz="quarter" idx="12"/>
            <p:custDataLst>
              <p:tags r:id="rId13"/>
            </p:custDataLst>
          </p:nvPr>
        </p:nvSpPr>
        <p:spPr/>
        <p:txBody>
          <a:bodyPr/>
          <a:lstStyle>
            <a:lvl1pPr>
              <a:defRPr/>
            </a:lvl1pPr>
          </a:lstStyle>
          <a:p>
            <a:fld id="{26F48EE0-4ABF-491F-B0BA-FE21D3D573F9}" type="slidenum">
              <a:rPr lang="zh-CN" altLang="en-US"/>
            </a:fld>
            <a:endParaRPr lang="zh-CN" altLang="en-US"/>
          </a:p>
        </p:txBody>
      </p:sp>
      <p:pic>
        <p:nvPicPr>
          <p:cNvPr id="16" name="图片 15"/>
          <p:cNvPicPr>
            <a:picLocks noChangeAspect="1"/>
          </p:cNvPicPr>
          <p:nvPr>
            <p:custDataLst>
              <p:tags r:id="rId14"/>
            </p:custDataLst>
          </p:nvPr>
        </p:nvPicPr>
        <p:blipFill>
          <a:blip r:embed="rId15" cstate="email">
            <a:extLst>
              <a:ext uri="{BEBA8EAE-BF5A-486C-A8C5-ECC9F3942E4B}">
                <a14:imgProps xmlns:a14="http://schemas.microsoft.com/office/drawing/2010/main">
                  <a14:imgLayer r:embed="rId16">
                    <a14:imgEffect>
                      <a14:colorTemperature colorTemp="4700"/>
                    </a14:imgEffect>
                  </a14:imgLayer>
                </a14:imgProps>
              </a:ext>
            </a:extLst>
          </a:blip>
          <a:srcRect/>
          <a:stretch>
            <a:fillRect/>
          </a:stretch>
        </p:blipFill>
        <p:spPr>
          <a:xfrm rot="10800000" flipV="1">
            <a:off x="291439"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任意多边形: 形状 7"/>
          <p:cNvSpPr/>
          <p:nvPr>
            <p:custDataLst>
              <p:tags r:id="rId6"/>
            </p:custDataLst>
          </p:nvPr>
        </p:nvSpPr>
        <p:spPr>
          <a:xfrm>
            <a:off x="8230791" y="0"/>
            <a:ext cx="913209" cy="2540000"/>
          </a:xfrm>
          <a:custGeom>
            <a:avLst/>
            <a:gdLst>
              <a:gd name="connsiteX0" fmla="*/ 0 w 1218152"/>
              <a:gd name="connsiteY0" fmla="*/ 0 h 2539914"/>
              <a:gd name="connsiteX1" fmla="*/ 1218152 w 1218152"/>
              <a:gd name="connsiteY1" fmla="*/ 0 h 2539914"/>
              <a:gd name="connsiteX2" fmla="*/ 1218152 w 1218152"/>
              <a:gd name="connsiteY2" fmla="*/ 2539914 h 2539914"/>
            </a:gdLst>
            <a:ahLst/>
            <a:cxnLst>
              <a:cxn ang="0">
                <a:pos x="connsiteX0" y="connsiteY0"/>
              </a:cxn>
              <a:cxn ang="0">
                <a:pos x="connsiteX1" y="connsiteY1"/>
              </a:cxn>
              <a:cxn ang="0">
                <a:pos x="connsiteX2" y="connsiteY2"/>
              </a:cxn>
            </a:cxnLst>
            <a:rect l="l" t="t" r="r" b="b"/>
            <a:pathLst>
              <a:path w="1218152" h="2539914">
                <a:moveTo>
                  <a:pt x="0" y="0"/>
                </a:moveTo>
                <a:lnTo>
                  <a:pt x="1218152" y="0"/>
                </a:lnTo>
                <a:lnTo>
                  <a:pt x="1218152" y="25399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形状 8"/>
          <p:cNvSpPr/>
          <p:nvPr>
            <p:custDataLst>
              <p:tags r:id="rId7"/>
            </p:custDataLst>
          </p:nvPr>
        </p:nvSpPr>
        <p:spPr>
          <a:xfrm rot="10800000">
            <a:off x="8759429" y="0"/>
            <a:ext cx="384572" cy="1141413"/>
          </a:xfrm>
          <a:custGeom>
            <a:avLst/>
            <a:gdLst>
              <a:gd name="connsiteX0" fmla="*/ 512148 w 512148"/>
              <a:gd name="connsiteY0" fmla="*/ 1140923 h 1140923"/>
              <a:gd name="connsiteX1" fmla="*/ 0 w 512148"/>
              <a:gd name="connsiteY1" fmla="*/ 1140923 h 1140923"/>
              <a:gd name="connsiteX2" fmla="*/ 0 w 512148"/>
              <a:gd name="connsiteY2" fmla="*/ 0 h 1140923"/>
            </a:gdLst>
            <a:ahLst/>
            <a:cxnLst>
              <a:cxn ang="0">
                <a:pos x="connsiteX0" y="connsiteY0"/>
              </a:cxn>
              <a:cxn ang="0">
                <a:pos x="connsiteX1" y="connsiteY1"/>
              </a:cxn>
              <a:cxn ang="0">
                <a:pos x="connsiteX2" y="connsiteY2"/>
              </a:cxn>
            </a:cxnLst>
            <a:rect l="l" t="t" r="r" b="b"/>
            <a:pathLst>
              <a:path w="512148" h="1140923">
                <a:moveTo>
                  <a:pt x="512148" y="1140923"/>
                </a:moveTo>
                <a:lnTo>
                  <a:pt x="0" y="114092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8"/>
            </p:custDataLst>
          </p:nvPr>
        </p:nvSpPr>
        <p:spPr>
          <a:xfrm rot="10800000">
            <a:off x="8540354" y="863600"/>
            <a:ext cx="507206" cy="674688"/>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1" name="等腰三角形 6"/>
          <p:cNvSpPr/>
          <p:nvPr>
            <p:custDataLst>
              <p:tags r:id="rId9"/>
            </p:custDataLst>
          </p:nvPr>
        </p:nvSpPr>
        <p:spPr>
          <a:xfrm>
            <a:off x="0" y="5688013"/>
            <a:ext cx="360760" cy="117951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10"/>
            </p:custDataLst>
          </p:nvPr>
        </p:nvSpPr>
        <p:spPr>
          <a:xfrm>
            <a:off x="294085" y="5200650"/>
            <a:ext cx="507206" cy="16573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solidFill>
                <a:schemeClr val="tx1">
                  <a:lumMod val="85000"/>
                  <a:lumOff val="15000"/>
                </a:schemeClr>
              </a:solidFill>
            </a:endParaRPr>
          </a:p>
        </p:txBody>
      </p:sp>
      <p:sp>
        <p:nvSpPr>
          <p:cNvPr id="2" name="标题 1"/>
          <p:cNvSpPr>
            <a:spLocks noGrp="1"/>
          </p:cNvSpPr>
          <p:nvPr>
            <p:ph type="title"/>
            <p:custDataLst>
              <p:tags r:id="rId11"/>
            </p:custDataLst>
          </p:nvPr>
        </p:nvSpPr>
        <p:spPr>
          <a:xfrm>
            <a:off x="467916" y="406800"/>
            <a:ext cx="8208169" cy="863601"/>
          </a:xfrm>
        </p:spPr>
        <p:txBody>
          <a:bodyPr>
            <a:normAutofit/>
          </a:bodyPr>
          <a:lstStyle>
            <a:lvl1pPr>
              <a:defRPr sz="2100"/>
            </a:lvl1pPr>
          </a:lstStyle>
          <a:p>
            <a:r>
              <a:rPr lang="zh-CN" altLang="en-US" noProof="1"/>
              <a:t>单击此处编辑母版标题样式</a:t>
            </a:r>
            <a:endParaRPr lang="zh-CN" altLang="en-US" noProof="1"/>
          </a:p>
        </p:txBody>
      </p:sp>
      <p:sp>
        <p:nvSpPr>
          <p:cNvPr id="3" name="内容占位符 2"/>
          <p:cNvSpPr>
            <a:spLocks noGrp="1"/>
          </p:cNvSpPr>
          <p:nvPr>
            <p:ph idx="1"/>
            <p:custDataLst>
              <p:tags r:id="rId12"/>
            </p:custDataLst>
          </p:nvPr>
        </p:nvSpPr>
        <p:spPr>
          <a:xfrm>
            <a:off x="467916" y="1412875"/>
            <a:ext cx="8208168" cy="4895850"/>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3" name="日期占位符 3"/>
          <p:cNvSpPr>
            <a:spLocks noGrp="1"/>
          </p:cNvSpPr>
          <p:nvPr>
            <p:ph type="dt" sz="half" idx="10"/>
            <p:custDataLst>
              <p:tags r:id="rId13"/>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These slides are designed to accompany </a:t>
            </a:r>
            <a:r>
              <a:rPr kumimoji="0" lang="en-US" altLang="zh-CN" sz="1000" b="0" i="1"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Software Engineering: A Practitioner’s Approach, 8/e  </a:t>
            </a: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(McGraw-Hill, 2014). Slides copyright 2014 by Roger Pressman.</a:t>
            </a:r>
            <a:endParaRPr kumimoji="0" lang="en-US" altLang="zh-CN" sz="2400" b="0" i="0" u="none" strike="noStrike" kern="1200" cap="none" spc="0" normalizeH="0" baseline="0" noProof="0">
              <a:ln>
                <a:noFill/>
              </a:ln>
              <a:solidFill>
                <a:schemeClr val="tx1"/>
              </a:solidFill>
              <a:effectLst/>
              <a:uLnTx/>
              <a:uFillTx/>
              <a:latin typeface="Palatino" pitchFamily="-128" charset="0"/>
              <a:ea typeface="MS PGothic" panose="020B0600070205080204" pitchFamily="34" charset="-128"/>
              <a:cs typeface="+mn-cs"/>
            </a:endParaRPr>
          </a:p>
        </p:txBody>
      </p:sp>
      <p:sp>
        <p:nvSpPr>
          <p:cNvPr id="15" name="灯片编号占位符 5"/>
          <p:cNvSpPr>
            <a:spLocks noGrp="1"/>
          </p:cNvSpPr>
          <p:nvPr>
            <p:ph type="sldNum" sz="quarter" idx="12"/>
            <p:custDataLst>
              <p:tags r:id="rId1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DC4F94E-DA98-4C3E-87E4-35E68A6572F2}"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12"/>
          <p:cNvSpPr/>
          <p:nvPr>
            <p:custDataLst>
              <p:tags r:id="rId2"/>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等腰三角形 4"/>
          <p:cNvSpPr/>
          <p:nvPr>
            <p:custDataLst>
              <p:tags r:id="rId3"/>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4"/>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5"/>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24"/>
          <p:cNvSpPr/>
          <p:nvPr>
            <p:custDataLst>
              <p:tags r:id="rId6"/>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10" name="组合 14"/>
          <p:cNvGrpSpPr/>
          <p:nvPr>
            <p:custDataLst>
              <p:tags r:id="rId7"/>
            </p:custDataLst>
          </p:nvPr>
        </p:nvGrpSpPr>
        <p:grpSpPr bwMode="auto">
          <a:xfrm flipH="1">
            <a:off x="-234553" y="88900"/>
            <a:ext cx="2218135" cy="3230563"/>
            <a:chOff x="-313138" y="88946"/>
            <a:chExt cx="2958463" cy="3230885"/>
          </a:xfrm>
        </p:grpSpPr>
        <p:sp>
          <p:nvSpPr>
            <p:cNvPr id="11" name="任意多边形 45"/>
            <p:cNvSpPr/>
            <p:nvPr>
              <p:custDataLst>
                <p:tags r:id="rId8"/>
              </p:custDataLst>
            </p:nvPr>
          </p:nvSpPr>
          <p:spPr>
            <a:xfrm rot="746688">
              <a:off x="-313138" y="247712"/>
              <a:ext cx="2958463" cy="3072119"/>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任意多边形 46"/>
            <p:cNvSpPr/>
            <p:nvPr>
              <p:custDataLst>
                <p:tags r:id="rId9"/>
              </p:custDataLst>
            </p:nvPr>
          </p:nvSpPr>
          <p:spPr>
            <a:xfrm rot="746688">
              <a:off x="196613" y="88946"/>
              <a:ext cx="1305344" cy="1371737"/>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sp>
        <p:nvSpPr>
          <p:cNvPr id="2" name="标题 1"/>
          <p:cNvSpPr>
            <a:spLocks noGrp="1"/>
          </p:cNvSpPr>
          <p:nvPr>
            <p:ph type="title" hasCustomPrompt="1"/>
            <p:custDataLst>
              <p:tags r:id="rId10"/>
            </p:custDataLst>
          </p:nvPr>
        </p:nvSpPr>
        <p:spPr>
          <a:xfrm>
            <a:off x="1413212" y="3414578"/>
            <a:ext cx="3762851" cy="863174"/>
          </a:xfrm>
        </p:spPr>
        <p:txBody>
          <a:bodyPr anchor="b">
            <a:normAutofit/>
          </a:bodyPr>
          <a:lstStyle>
            <a:lvl1pPr>
              <a:defRPr sz="2700"/>
            </a:lvl1pPr>
          </a:lstStyle>
          <a:p>
            <a:r>
              <a:rPr lang="zh-CN" altLang="en-US" noProof="1"/>
              <a:t>单击此处编辑标题</a:t>
            </a:r>
            <a:endParaRPr lang="zh-CN" altLang="en-US" noProof="1"/>
          </a:p>
        </p:txBody>
      </p:sp>
      <p:sp>
        <p:nvSpPr>
          <p:cNvPr id="3" name="文本占位符 2"/>
          <p:cNvSpPr>
            <a:spLocks noGrp="1"/>
          </p:cNvSpPr>
          <p:nvPr>
            <p:ph type="body" idx="1"/>
            <p:custDataLst>
              <p:tags r:id="rId11"/>
            </p:custDataLst>
          </p:nvPr>
        </p:nvSpPr>
        <p:spPr>
          <a:xfrm>
            <a:off x="1413211" y="4332272"/>
            <a:ext cx="3762851" cy="1112226"/>
          </a:xfrm>
        </p:spPr>
        <p:txBody>
          <a:bodyP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3" name="日期占位符 3"/>
          <p:cNvSpPr>
            <a:spLocks noGrp="1"/>
          </p:cNvSpPr>
          <p:nvPr>
            <p:ph type="dt" sz="half" idx="10"/>
            <p:custDataLst>
              <p:tags r:id="rId12"/>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3"/>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These slides are designed to accompany </a:t>
            </a:r>
            <a:r>
              <a:rPr kumimoji="0" lang="en-US" altLang="zh-CN" sz="1000" b="0" i="1"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Software Engineering: A Practitioner’s Approach, 8/e  </a:t>
            </a: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(McGraw-Hill, 2014). Slides copyright 2014 by Roger Pressman.</a:t>
            </a:r>
            <a:endParaRPr kumimoji="0" lang="en-US" altLang="zh-CN" sz="2400" b="0" i="0" u="none" strike="noStrike" kern="1200" cap="none" spc="0" normalizeH="0" baseline="0" noProof="0">
              <a:ln>
                <a:noFill/>
              </a:ln>
              <a:solidFill>
                <a:schemeClr val="tx1"/>
              </a:solidFill>
              <a:effectLst/>
              <a:uLnTx/>
              <a:uFillTx/>
              <a:latin typeface="Palatino" pitchFamily="-128" charset="0"/>
              <a:ea typeface="MS PGothic" panose="020B0600070205080204" pitchFamily="34" charset="-128"/>
              <a:cs typeface="+mn-cs"/>
            </a:endParaRPr>
          </a:p>
        </p:txBody>
      </p:sp>
      <p:sp>
        <p:nvSpPr>
          <p:cNvPr id="15" name="灯片编号占位符 5"/>
          <p:cNvSpPr>
            <a:spLocks noGrp="1"/>
          </p:cNvSpPr>
          <p:nvPr>
            <p:ph type="sldNum" sz="quarter" idx="12"/>
            <p:custDataLst>
              <p:tags r:id="rId14"/>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6B0B7C6-EB30-4E3D-A26A-CF6ABFB1E9CB}"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pic>
        <p:nvPicPr>
          <p:cNvPr id="17" name="图片 16"/>
          <p:cNvPicPr>
            <a:picLocks noChangeAspect="1"/>
          </p:cNvPicPr>
          <p:nvPr>
            <p:custDataLst>
              <p:tags r:id="rId15"/>
            </p:custDataLst>
          </p:nvPr>
        </p:nvPicPr>
        <p:blipFill>
          <a:blip r:embed="rId16" cstate="email">
            <a:extLst>
              <a:ext uri="{BEBA8EAE-BF5A-486C-A8C5-ECC9F3942E4B}">
                <a14:imgProps xmlns:a14="http://schemas.microsoft.com/office/drawing/2010/main">
                  <a14:imgLayer r:embed="rId17">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These slides are designed to accompany </a:t>
            </a:r>
            <a:r>
              <a:rPr kumimoji="0" lang="en-US" altLang="zh-CN" sz="1000" b="0" i="1"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Software Engineering: A Practitioner’s Approach, 8/e  </a:t>
            </a: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(McGraw-Hill, 2014). Slides copyright 2014 by Roger Pressman.</a:t>
            </a:r>
            <a:endParaRPr kumimoji="0" lang="en-US" altLang="zh-CN" sz="2400" b="0" i="0" u="none" strike="noStrike" kern="1200" cap="none" spc="0" normalizeH="0" baseline="0" noProof="0">
              <a:ln>
                <a:noFill/>
              </a:ln>
              <a:solidFill>
                <a:schemeClr val="tx1"/>
              </a:solidFill>
              <a:effectLst/>
              <a:uLnTx/>
              <a:uFillTx/>
              <a:latin typeface="Palatino" pitchFamily="-128" charset="0"/>
              <a:ea typeface="MS PGothic" panose="020B0600070205080204" pitchFamily="34" charset="-128"/>
              <a:cs typeface="+mn-cs"/>
            </a:endParaRPr>
          </a:p>
        </p:txBody>
      </p:sp>
      <p:sp>
        <p:nvSpPr>
          <p:cNvPr id="7" name="灯片编号占位符 5"/>
          <p:cNvSpPr>
            <a:spLocks noGrp="1"/>
          </p:cNvSpPr>
          <p:nvPr>
            <p:ph type="sldNum" sz="quarter" idx="12"/>
            <p:custDataLst>
              <p:tags r:id="rId7"/>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7E2FE0E-7E38-4DE7-A41E-A7BDD126C11F}"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These slides are designed to accompany </a:t>
            </a:r>
            <a:r>
              <a:rPr kumimoji="0" lang="en-US" altLang="zh-CN" sz="1000" b="0" i="1"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Software Engineering: A Practitioner’s Approach, 8/e  </a:t>
            </a: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(McGraw-Hill, 2014). Slides copyright 2014 by Roger Pressman.</a:t>
            </a:r>
            <a:endParaRPr kumimoji="0" lang="en-US" altLang="zh-CN" sz="2400" b="0" i="0" u="none" strike="noStrike" kern="1200" cap="none" spc="0" normalizeH="0" baseline="0" noProof="0">
              <a:ln>
                <a:noFill/>
              </a:ln>
              <a:solidFill>
                <a:schemeClr val="tx1"/>
              </a:solidFill>
              <a:effectLst/>
              <a:uLnTx/>
              <a:uFillTx/>
              <a:latin typeface="Palatino" pitchFamily="-128" charset="0"/>
              <a:ea typeface="MS PGothic" panose="020B0600070205080204" pitchFamily="34" charset="-128"/>
              <a:cs typeface="+mn-cs"/>
            </a:endParaRPr>
          </a:p>
        </p:txBody>
      </p:sp>
      <p:sp>
        <p:nvSpPr>
          <p:cNvPr id="9" name="灯片编号占位符 5"/>
          <p:cNvSpPr>
            <a:spLocks noGrp="1"/>
          </p:cNvSpPr>
          <p:nvPr>
            <p:ph type="sldNum" sz="quarter" idx="12"/>
            <p:custDataLst>
              <p:tags r:id="rId9"/>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53E21F4-D826-476C-A02A-229AAF077CF9}"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These slides are designed to accompany </a:t>
            </a:r>
            <a:r>
              <a:rPr kumimoji="0" lang="en-US" altLang="zh-CN" sz="1000" b="0" i="1"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Software Engineering: A Practitioner’s Approach, 8/e  </a:t>
            </a: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(McGraw-Hill, 2014). Slides copyright 2014 by Roger Pressman.</a:t>
            </a:r>
            <a:endParaRPr kumimoji="0" lang="en-US" altLang="zh-CN" sz="2400" b="0" i="0" u="none" strike="noStrike" kern="1200" cap="none" spc="0" normalizeH="0" baseline="0" noProof="0">
              <a:ln>
                <a:noFill/>
              </a:ln>
              <a:solidFill>
                <a:schemeClr val="tx1"/>
              </a:solidFill>
              <a:effectLst/>
              <a:uLnTx/>
              <a:uFillTx/>
              <a:latin typeface="Palatino" pitchFamily="-128" charset="0"/>
              <a:ea typeface="MS PGothic" panose="020B0600070205080204" pitchFamily="34" charset="-128"/>
              <a:cs typeface="+mn-cs"/>
            </a:endParaRPr>
          </a:p>
        </p:txBody>
      </p:sp>
      <p:sp>
        <p:nvSpPr>
          <p:cNvPr id="5" name="灯片编号占位符 5"/>
          <p:cNvSpPr>
            <a:spLocks noGrp="1"/>
          </p:cNvSpPr>
          <p:nvPr>
            <p:ph type="sldNum" sz="quarter" idx="12"/>
            <p:custDataLst>
              <p:tags r:id="rId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30F673B-454F-414D-B5BD-A157F6213B31}"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3"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日期占位符 1"/>
          <p:cNvSpPr>
            <a:spLocks noGrp="1"/>
          </p:cNvSpPr>
          <p:nvPr>
            <p:ph type="dt" sz="half" idx="10"/>
            <p:custDataLst>
              <p:tags r:id="rId6"/>
            </p:custDataLst>
          </p:nvPr>
        </p:nvSpPr>
        <p:spPr/>
        <p:txBody>
          <a:bodyPr/>
          <a:lstStyle>
            <a:lvl1pPr>
              <a:defRPr/>
            </a:lvl1pPr>
          </a:lstStyle>
          <a:p>
            <a:fld id="{760FBDFE-C587-4B4C-A407-44438C67B59E}" type="datetimeFigureOut">
              <a:rPr lang="zh-CN" altLang="en-US"/>
            </a:fld>
            <a:endParaRPr lang="zh-CN" altLang="en-US"/>
          </a:p>
        </p:txBody>
      </p:sp>
      <p:sp>
        <p:nvSpPr>
          <p:cNvPr id="7" name="页脚占位符 2"/>
          <p:cNvSpPr>
            <a:spLocks noGrp="1"/>
          </p:cNvSpPr>
          <p:nvPr>
            <p:ph type="ftr" sz="quarter" idx="11"/>
            <p:custDataLst>
              <p:tags r:id="rId7"/>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These slides are designed to accompany </a:t>
            </a:r>
            <a:r>
              <a:rPr kumimoji="0" lang="en-US" altLang="zh-CN" sz="1000" b="0" i="1"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Software Engineering: A Practitioner’s Approach, 8/e  </a:t>
            </a: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(McGraw-Hill, 2014). Slides copyright 2014 by Roger Pressman.</a:t>
            </a:r>
            <a:endParaRPr kumimoji="0" lang="en-US" altLang="zh-CN" sz="2400" b="0" i="0" u="none" strike="noStrike" kern="1200" cap="none" spc="0" normalizeH="0" baseline="0" noProof="0">
              <a:ln>
                <a:noFill/>
              </a:ln>
              <a:solidFill>
                <a:schemeClr val="tx1"/>
              </a:solidFill>
              <a:effectLst/>
              <a:uLnTx/>
              <a:uFillTx/>
              <a:latin typeface="Palatino" pitchFamily="-128" charset="0"/>
              <a:ea typeface="MS PGothic" panose="020B0600070205080204" pitchFamily="34" charset="-128"/>
              <a:cs typeface="+mn-cs"/>
            </a:endParaRPr>
          </a:p>
        </p:txBody>
      </p:sp>
      <p:sp>
        <p:nvSpPr>
          <p:cNvPr id="8" name="灯片编号占位符 3"/>
          <p:cNvSpPr>
            <a:spLocks noGrp="1"/>
          </p:cNvSpPr>
          <p:nvPr>
            <p:ph type="sldNum" sz="quarter" idx="12"/>
            <p:custDataLst>
              <p:tags r:id="rId8"/>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DC5D99E-6A04-4707-AF5C-8A44DD35467B}"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t>单击此处</a:t>
            </a:r>
            <a:r>
              <a:rPr lang="zh-CN" altLang="en-US" dirty="0">
                <a:sym typeface="+mn-ea"/>
              </a:rPr>
              <a:t>编辑母版文本样式</a:t>
            </a:r>
            <a:endParaRPr lang="zh-CN" altLang="en-US" dirty="0">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78A57EDF-701D-441D-97E4-3F263CC8DB93}" type="slidenum">
              <a:rPr lang="zh-CN" altLang="en-US"/>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These slides are designed to accompany </a:t>
            </a:r>
            <a:r>
              <a:rPr kumimoji="0" lang="en-US" altLang="zh-CN" sz="1000" b="0" i="1"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Software Engineering: A Practitioner’s Approach, 8/e  </a:t>
            </a: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(McGraw-Hill, 2014). Slides copyright 2014 by Roger Pressman.</a:t>
            </a:r>
            <a:endParaRPr kumimoji="0" lang="en-US" altLang="zh-CN" sz="2400" b="0" i="0" u="none" strike="noStrike" kern="1200" cap="none" spc="0" normalizeH="0" baseline="0" noProof="0">
              <a:ln>
                <a:noFill/>
              </a:ln>
              <a:solidFill>
                <a:schemeClr val="tx1"/>
              </a:solidFill>
              <a:effectLst/>
              <a:uLnTx/>
              <a:uFillTx/>
              <a:latin typeface="Palatino" pitchFamily="-128" charset="0"/>
              <a:ea typeface="MS PGothic" panose="020B0600070205080204" pitchFamily="34" charset="-128"/>
              <a:cs typeface="+mn-cs"/>
            </a:endParaRPr>
          </a:p>
        </p:txBody>
      </p:sp>
      <p:sp>
        <p:nvSpPr>
          <p:cNvPr id="6" name="灯片编号占位符 5"/>
          <p:cNvSpPr>
            <a:spLocks noGrp="1"/>
          </p:cNvSpPr>
          <p:nvPr>
            <p:ph type="sldNum" sz="quarter" idx="12"/>
            <p:custDataLst>
              <p:tags r:id="rId6"/>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0E94FAB-75BF-4057-8E1E-CE472F621FE2}"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ea typeface="微软雅黑" panose="020B0503020204020204" charset="-122"/>
              </a:defRPr>
            </a:lvl1pPr>
          </a:lstStyle>
          <a:p>
            <a:fld id="{760FBDFE-C587-4B4C-A407-44438C67B59E}" type="datetimeFigureOut">
              <a:rPr lang="zh-CN" altLang="en-US"/>
            </a:fld>
            <a:endParaRPr lang="zh-CN" altLang="en-US">
              <a:ea typeface="微软雅黑" panose="020B0503020204020204" charset="-122"/>
            </a:endParaRPr>
          </a:p>
        </p:txBody>
      </p:sp>
      <p:sp>
        <p:nvSpPr>
          <p:cNvPr id="5" name="页脚占位符 4"/>
          <p:cNvSpPr>
            <a:spLocks noGrp="1"/>
          </p:cNvSpPr>
          <p:nvPr>
            <p:ph type="ftr" sz="quarter" idx="3"/>
            <p:custDataLst>
              <p:tags r:id="rId15"/>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dirty="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These slides are designed to accompany </a:t>
            </a:r>
            <a:r>
              <a:rPr kumimoji="0" lang="en-US" altLang="zh-CN" sz="1000" b="0" i="1"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Software Engineering: A Practitioner’s Approach, 8/e  </a:t>
            </a:r>
            <a:r>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(McGraw-Hill, 2014). Slides copyright 2014 by Roger Pressman.</a:t>
            </a:r>
            <a:endParaRPr kumimoji="0" lang="en-US" altLang="zh-CN" sz="1000" b="0" i="0" u="none" strike="noStrike" kern="1200" cap="none" spc="0" normalizeH="0" baseline="0" noProof="0">
              <a:ln>
                <a:noFill/>
              </a:ln>
              <a:solidFill>
                <a:schemeClr val="tx1"/>
              </a:solidFill>
              <a:effectLst/>
              <a:uLnTx/>
              <a:uFillTx/>
              <a:latin typeface="Palatino" pitchFamily="-128" charset="0"/>
              <a:ea typeface="MS PGothic" panose="020B0600070205080204" pitchFamily="34" charset="-128"/>
              <a:cs typeface="+mn-cs"/>
            </a:endParaRPr>
          </a:p>
        </p:txBody>
      </p:sp>
      <p:sp>
        <p:nvSpPr>
          <p:cNvPr id="6" name="灯片编号占位符 5"/>
          <p:cNvSpPr>
            <a:spLocks noGrp="1"/>
          </p:cNvSpPr>
          <p:nvPr>
            <p:ph type="sldNum" sz="quarter" idx="4"/>
            <p:custDataLst>
              <p:tags r:id="rId16"/>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smtClean="0">
                <a:solidFill>
                  <a:schemeClr val="tx1">
                    <a:tint val="75000"/>
                  </a:schemeClr>
                </a:solidFill>
                <a:ea typeface="微软雅黑" panose="020B050302020402020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6E72E09-1D88-4021-8D7D-5FEC8E780C73}"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0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Slide Number Placeholder 4"/>
          <p:cNvSpPr txBox="1">
            <a:spLocks noGrp="1"/>
          </p:cNvSpPr>
          <p:nvPr>
            <p:ph type="sldNum" sz="quarter" idx="17"/>
          </p:nvPr>
        </p:nvSpPr>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eaLnBrk="1" hangingPunct="1"/>
            <a:fld id="{9A0DB2DC-4C9A-4742-B13C-FB6460FD3503}" type="slidenum">
              <a:rPr lang="en-US" altLang="zh-CN" sz="1000" dirty="0"/>
            </a:fld>
            <a:endParaRPr lang="en-US" altLang="zh-CN" sz="1000" dirty="0"/>
          </a:p>
        </p:txBody>
      </p:sp>
      <p:sp>
        <p:nvSpPr>
          <p:cNvPr id="14340" name="Rectangle 2"/>
          <p:cNvSpPr>
            <a:spLocks noGrp="1"/>
          </p:cNvSpPr>
          <p:nvPr>
            <p:ph type="ctrTitle"/>
          </p:nvPr>
        </p:nvSpPr>
        <p:spPr/>
        <p:txBody>
          <a:bodyPr vert="horz" wrap="square" lIns="91440" tIns="45720" rIns="91440" bIns="45720" anchor="b"/>
          <a:p>
            <a:pPr algn="l" eaLnBrk="1" hangingPunct="1"/>
            <a:r>
              <a:rPr lang="zh-CN" altLang="en-US" dirty="0">
                <a:ea typeface="宋体" panose="02010600030101010101" pitchFamily="2" charset="-122"/>
              </a:rPr>
              <a:t>第</a:t>
            </a:r>
            <a:r>
              <a:rPr lang="en-US" altLang="zh-CN" dirty="0">
                <a:ea typeface="宋体" panose="02010600030101010101" pitchFamily="2" charset="-122"/>
              </a:rPr>
              <a:t>3</a:t>
            </a:r>
            <a:r>
              <a:rPr lang="zh-CN" altLang="en-US" dirty="0">
                <a:ea typeface="宋体" panose="02010600030101010101" pitchFamily="2" charset="-122"/>
              </a:rPr>
              <a:t>章</a:t>
            </a:r>
            <a:endParaRPr lang="en-US" altLang="zh-CN" dirty="0">
              <a:ea typeface="宋体" panose="02010600030101010101" pitchFamily="2" charset="-122"/>
            </a:endParaRPr>
          </a:p>
        </p:txBody>
      </p:sp>
      <p:sp>
        <p:nvSpPr>
          <p:cNvPr id="14341" name="Rectangle 3"/>
          <p:cNvSpPr>
            <a:spLocks noGrp="1"/>
          </p:cNvSpPr>
          <p:nvPr>
            <p:ph type="subTitle" idx="1"/>
          </p:nvPr>
        </p:nvSpPr>
        <p:spPr>
          <a:xfrm>
            <a:off x="899160" y="3313430"/>
            <a:ext cx="3756660" cy="1379855"/>
          </a:xfrm>
        </p:spPr>
        <p:txBody>
          <a:bodyPr vert="horz" wrap="square" lIns="91440" tIns="45720" rIns="91440" bIns="45720" anchor="t"/>
          <a:p>
            <a:pPr algn="r" eaLnBrk="1" hangingPunct="1"/>
            <a:r>
              <a:rPr lang="zh-CN" altLang="en-US" sz="4000" b="1" dirty="0">
                <a:solidFill>
                  <a:schemeClr val="folHlink"/>
                </a:solidFill>
                <a:ea typeface="宋体" panose="02010600030101010101" pitchFamily="2" charset="-122"/>
              </a:rPr>
              <a:t>软件过程结构</a:t>
            </a:r>
            <a:endParaRPr lang="zh-CN" altLang="en-US" sz="4000" b="1" dirty="0">
              <a:solidFill>
                <a:schemeClr val="folHlink"/>
              </a:solidFill>
              <a:ea typeface="宋体" panose="02010600030101010101" pitchFamily="2" charset="-122"/>
            </a:endParaRPr>
          </a:p>
          <a:p>
            <a:pPr algn="r" eaLnBrk="1" hangingPunct="1"/>
            <a:r>
              <a:rPr lang="zh-CN" altLang="en-US" sz="4000" b="1" dirty="0">
                <a:solidFill>
                  <a:schemeClr val="folHlink"/>
                </a:solidFill>
                <a:ea typeface="宋体" panose="02010600030101010101" pitchFamily="2" charset="-122"/>
              </a:rPr>
              <a:t>和过程改进</a:t>
            </a:r>
            <a:endParaRPr lang="zh-CN" altLang="en-US" sz="4000" b="1" dirty="0">
              <a:solidFill>
                <a:schemeClr val="folHlink"/>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p:nvPr>
        </p:nvSpPr>
        <p:spPr>
          <a:xfrm>
            <a:off x="457200" y="457200"/>
            <a:ext cx="8362950" cy="884238"/>
          </a:xfrm>
        </p:spPr>
        <p:txBody>
          <a:bodyPr vert="horz" wrap="square" lIns="91440" tIns="45720" rIns="91440" bIns="45720" anchor="ctr"/>
          <a:p>
            <a:pPr eaLnBrk="1" hangingPunct="1"/>
            <a:r>
              <a:rPr lang="zh-CN" altLang="en-US" sz="3200" b="1" dirty="0">
                <a:latin typeface="Times New Roman" panose="02020603050405020304" pitchFamily="18" charset="0"/>
              </a:rPr>
              <a:t>表</a:t>
            </a:r>
            <a:r>
              <a:rPr lang="zh-CN" altLang="en-US" sz="3200" b="1" dirty="0"/>
              <a:t>2.18  </a:t>
            </a:r>
            <a:r>
              <a:rPr lang="en-US" altLang="zh-CN" sz="3200" b="1" dirty="0"/>
              <a:t>CMM</a:t>
            </a:r>
            <a:r>
              <a:rPr lang="zh-CN" altLang="en-US" sz="3200" b="1" dirty="0">
                <a:latin typeface="Times New Roman" panose="02020603050405020304" pitchFamily="18" charset="0"/>
              </a:rPr>
              <a:t>的能力成熟度级别及关键过程域</a:t>
            </a:r>
            <a:endParaRPr lang="zh-CN" altLang="en-US" sz="3200" b="1" dirty="0"/>
          </a:p>
        </p:txBody>
      </p:sp>
      <p:graphicFrame>
        <p:nvGraphicFramePr>
          <p:cNvPr id="3" name="内容占位符 2"/>
          <p:cNvGraphicFramePr/>
          <p:nvPr>
            <p:ph idx="1"/>
            <p:custDataLst>
              <p:tags r:id="rId1"/>
            </p:custDataLst>
          </p:nvPr>
        </p:nvGraphicFramePr>
        <p:xfrm>
          <a:off x="457200" y="1644650"/>
          <a:ext cx="8229600" cy="4114800"/>
        </p:xfrm>
        <a:graphic>
          <a:graphicData uri="http://schemas.openxmlformats.org/drawingml/2006/table">
            <a:tbl>
              <a:tblPr firstRow="1" bandRow="1">
                <a:tableStyleId>{5C22544A-7EE6-4342-B048-85BDC9FD1C3A}</a:tableStyleId>
              </a:tblPr>
              <a:tblGrid>
                <a:gridCol w="1835150"/>
                <a:gridCol w="6394450"/>
              </a:tblGrid>
              <a:tr h="381000">
                <a:tc>
                  <a:txBody>
                    <a:bodyPr/>
                    <a:p>
                      <a:pPr algn="ctr">
                        <a:buNone/>
                      </a:pPr>
                      <a:r>
                        <a:rPr lang="zh-CN" altLang="en-US" sz="2400" dirty="0">
                          <a:latin typeface="Times New Roman" panose="02020603050405020304" pitchFamily="18" charset="0"/>
                          <a:sym typeface="+mn-ea"/>
                        </a:rPr>
                        <a:t>成熟度等级                               </a:t>
                      </a:r>
                      <a:endParaRPr lang="zh-CN" altLang="en-US" sz="2400" dirty="0">
                        <a:latin typeface="Times New Roman" panose="02020603050405020304" pitchFamily="18" charset="0"/>
                        <a:sym typeface="+mn-ea"/>
                      </a:endParaRPr>
                    </a:p>
                  </a:txBody>
                  <a:tcPr/>
                </a:tc>
                <a:tc>
                  <a:txBody>
                    <a:bodyPr/>
                    <a:p>
                      <a:pPr algn="ctr">
                        <a:buNone/>
                      </a:pPr>
                      <a:r>
                        <a:rPr lang="zh-CN" altLang="en-US" sz="2400" dirty="0">
                          <a:latin typeface="Times New Roman" panose="02020603050405020304" pitchFamily="18" charset="0"/>
                          <a:sym typeface="+mn-ea"/>
                        </a:rPr>
                        <a:t>关键过程域</a:t>
                      </a:r>
                      <a:endParaRPr lang="zh-CN" altLang="en-US" sz="2400" dirty="0">
                        <a:latin typeface="Times New Roman" panose="02020603050405020304" pitchFamily="18" charset="0"/>
                        <a:sym typeface="+mn-ea"/>
                      </a:endParaRPr>
                    </a:p>
                  </a:txBody>
                  <a:tcPr/>
                </a:tc>
              </a:tr>
              <a:tr h="381000">
                <a:tc>
                  <a:txBody>
                    <a:bodyPr/>
                    <a:p>
                      <a:pPr algn="ctr">
                        <a:buNone/>
                      </a:pPr>
                      <a:r>
                        <a:rPr lang="en-US" altLang="zh-CN" sz="2400" b="1" dirty="0">
                          <a:sym typeface="+mn-ea"/>
                        </a:rPr>
                        <a:t>L2</a:t>
                      </a:r>
                      <a:r>
                        <a:rPr lang="zh-CN" altLang="en-US" sz="2400" b="1" dirty="0">
                          <a:latin typeface="Times New Roman" panose="02020603050405020304" pitchFamily="18" charset="0"/>
                          <a:sym typeface="+mn-ea"/>
                        </a:rPr>
                        <a:t>可重复级</a:t>
                      </a:r>
                      <a:endParaRPr lang="zh-CN" altLang="en-US" sz="2400" b="1" dirty="0">
                        <a:latin typeface="Times New Roman" panose="02020603050405020304" pitchFamily="18" charset="0"/>
                        <a:sym typeface="+mn-ea"/>
                      </a:endParaRPr>
                    </a:p>
                  </a:txBody>
                  <a:tcPr/>
                </a:tc>
                <a:tc>
                  <a:txBody>
                    <a:bodyPr/>
                    <a:p>
                      <a:pPr algn="ctr">
                        <a:buNone/>
                      </a:pPr>
                      <a:r>
                        <a:rPr lang="zh-CN" altLang="en-US" sz="2400" b="1" dirty="0">
                          <a:latin typeface="Times New Roman" panose="02020603050405020304" pitchFamily="18" charset="0"/>
                          <a:sym typeface="+mn-ea"/>
                        </a:rPr>
                        <a:t>需求管理</a:t>
                      </a:r>
                      <a:r>
                        <a:rPr lang="zh-CN" altLang="en-US" sz="2400" b="1" dirty="0">
                          <a:sym typeface="+mn-ea"/>
                        </a:rPr>
                        <a:t>   </a:t>
                      </a:r>
                      <a:r>
                        <a:rPr lang="zh-CN" altLang="en-US" sz="2400" b="1" dirty="0">
                          <a:latin typeface="Times New Roman" panose="02020603050405020304" pitchFamily="18" charset="0"/>
                          <a:sym typeface="+mn-ea"/>
                        </a:rPr>
                        <a:t>软件项目计划</a:t>
                      </a:r>
                      <a:r>
                        <a:rPr lang="zh-CN" altLang="en-US" sz="2400" b="1" dirty="0">
                          <a:sym typeface="+mn-ea"/>
                        </a:rPr>
                        <a:t>    </a:t>
                      </a:r>
                      <a:r>
                        <a:rPr lang="zh-CN" altLang="en-US" sz="2400" b="1" dirty="0">
                          <a:latin typeface="Times New Roman" panose="02020603050405020304" pitchFamily="18" charset="0"/>
                          <a:sym typeface="+mn-ea"/>
                        </a:rPr>
                        <a:t>项目跟踪和监督</a:t>
                      </a:r>
                      <a:r>
                        <a:rPr lang="zh-CN" altLang="en-US" sz="2400" b="1" dirty="0">
                          <a:sym typeface="+mn-ea"/>
                        </a:rPr>
                        <a:t> </a:t>
                      </a:r>
                      <a:r>
                        <a:rPr lang="zh-CN" altLang="en-US" sz="2400" b="1" dirty="0">
                          <a:latin typeface="Times New Roman" panose="02020603050405020304" pitchFamily="18" charset="0"/>
                          <a:sym typeface="+mn-ea"/>
                        </a:rPr>
                        <a:t> 分包合同管理</a:t>
                      </a:r>
                      <a:r>
                        <a:rPr lang="zh-CN" altLang="en-US" sz="2400" b="1" dirty="0">
                          <a:sym typeface="+mn-ea"/>
                        </a:rPr>
                        <a:t>    </a:t>
                      </a:r>
                      <a:r>
                        <a:rPr lang="zh-CN" altLang="en-US" sz="2400" b="1" dirty="0">
                          <a:latin typeface="Times New Roman" panose="02020603050405020304" pitchFamily="18" charset="0"/>
                          <a:sym typeface="+mn-ea"/>
                        </a:rPr>
                        <a:t>软件质量保证</a:t>
                      </a:r>
                      <a:r>
                        <a:rPr lang="zh-CN" altLang="en-US" sz="2400" b="1" dirty="0">
                          <a:sym typeface="+mn-ea"/>
                        </a:rPr>
                        <a:t>      </a:t>
                      </a:r>
                      <a:r>
                        <a:rPr lang="zh-CN" altLang="en-US" sz="2400" b="1" dirty="0">
                          <a:latin typeface="Times New Roman" panose="02020603050405020304" pitchFamily="18" charset="0"/>
                          <a:sym typeface="+mn-ea"/>
                        </a:rPr>
                        <a:t>软件配置管理</a:t>
                      </a:r>
                      <a:endParaRPr lang="zh-CN" altLang="en-US" sz="2400" b="1" dirty="0">
                        <a:latin typeface="Times New Roman" panose="02020603050405020304" pitchFamily="18" charset="0"/>
                        <a:sym typeface="+mn-ea"/>
                      </a:endParaRPr>
                    </a:p>
                  </a:txBody>
                  <a:tcPr/>
                </a:tc>
              </a:tr>
              <a:tr h="381000">
                <a:tc>
                  <a:txBody>
                    <a:bodyPr/>
                    <a:p>
                      <a:pPr algn="ctr">
                        <a:buNone/>
                      </a:pPr>
                      <a:r>
                        <a:rPr lang="en-US" altLang="zh-CN" sz="2400" b="1" dirty="0">
                          <a:solidFill>
                            <a:schemeClr val="accent2"/>
                          </a:solidFill>
                          <a:sym typeface="+mn-ea"/>
                        </a:rPr>
                        <a:t>L3</a:t>
                      </a:r>
                      <a:r>
                        <a:rPr lang="zh-CN" altLang="en-US" sz="2400" b="1" dirty="0">
                          <a:solidFill>
                            <a:schemeClr val="accent2"/>
                          </a:solidFill>
                          <a:latin typeface="Times New Roman" panose="02020603050405020304" pitchFamily="18" charset="0"/>
                          <a:sym typeface="+mn-ea"/>
                        </a:rPr>
                        <a:t>己定义级</a:t>
                      </a:r>
                      <a:endParaRPr lang="zh-CN" altLang="en-US" sz="2400" b="1" dirty="0">
                        <a:solidFill>
                          <a:schemeClr val="accent2"/>
                        </a:solidFill>
                        <a:latin typeface="Times New Roman" panose="02020603050405020304" pitchFamily="18" charset="0"/>
                        <a:sym typeface="+mn-ea"/>
                      </a:endParaRPr>
                    </a:p>
                  </a:txBody>
                  <a:tcPr/>
                </a:tc>
                <a:tc>
                  <a:txBody>
                    <a:bodyPr/>
                    <a:p>
                      <a:pPr algn="ctr">
                        <a:buNone/>
                      </a:pPr>
                      <a:r>
                        <a:rPr lang="zh-CN" altLang="en-US" sz="2400" b="1" dirty="0">
                          <a:solidFill>
                            <a:schemeClr val="accent2"/>
                          </a:solidFill>
                          <a:latin typeface="Times New Roman" panose="02020603050405020304" pitchFamily="18" charset="0"/>
                          <a:sym typeface="+mn-ea"/>
                        </a:rPr>
                        <a:t>组织的过程焦点</a:t>
                      </a:r>
                      <a:r>
                        <a:rPr lang="zh-CN" altLang="en-US" sz="2400" b="1" dirty="0">
                          <a:solidFill>
                            <a:schemeClr val="accent2"/>
                          </a:solidFill>
                          <a:sym typeface="+mn-ea"/>
                        </a:rPr>
                        <a:t>    </a:t>
                      </a:r>
                      <a:r>
                        <a:rPr lang="zh-CN" altLang="en-US" sz="2400" b="1" dirty="0">
                          <a:solidFill>
                            <a:schemeClr val="accent2"/>
                          </a:solidFill>
                          <a:latin typeface="Times New Roman" panose="02020603050405020304" pitchFamily="18" charset="0"/>
                          <a:sym typeface="+mn-ea"/>
                        </a:rPr>
                        <a:t>组织的过程定义</a:t>
                      </a:r>
                      <a:r>
                        <a:rPr lang="zh-CN" altLang="en-US" sz="2400" b="1" dirty="0">
                          <a:solidFill>
                            <a:schemeClr val="accent2"/>
                          </a:solidFill>
                          <a:sym typeface="+mn-ea"/>
                        </a:rPr>
                        <a:t>  </a:t>
                      </a:r>
                      <a:r>
                        <a:rPr lang="zh-CN" altLang="en-US" sz="2400" b="1" dirty="0">
                          <a:solidFill>
                            <a:schemeClr val="accent2"/>
                          </a:solidFill>
                          <a:latin typeface="Times New Roman" panose="02020603050405020304" pitchFamily="18" charset="0"/>
                          <a:sym typeface="+mn-ea"/>
                        </a:rPr>
                        <a:t>培训大纲  集成化软件管理</a:t>
                      </a:r>
                      <a:r>
                        <a:rPr lang="zh-CN" altLang="en-US" sz="2400" b="1" dirty="0">
                          <a:solidFill>
                            <a:schemeClr val="accent2"/>
                          </a:solidFill>
                          <a:sym typeface="+mn-ea"/>
                        </a:rPr>
                        <a:t>    </a:t>
                      </a:r>
                      <a:r>
                        <a:rPr lang="zh-CN" altLang="en-US" sz="2400" b="1" dirty="0">
                          <a:solidFill>
                            <a:schemeClr val="accent2"/>
                          </a:solidFill>
                          <a:latin typeface="Times New Roman" panose="02020603050405020304" pitchFamily="18" charset="0"/>
                          <a:sym typeface="+mn-ea"/>
                        </a:rPr>
                        <a:t>软件产品工程</a:t>
                      </a:r>
                      <a:r>
                        <a:rPr lang="zh-CN" altLang="en-US" sz="2400" b="1" dirty="0">
                          <a:solidFill>
                            <a:schemeClr val="accent2"/>
                          </a:solidFill>
                          <a:sym typeface="+mn-ea"/>
                        </a:rPr>
                        <a:t>    </a:t>
                      </a:r>
                      <a:r>
                        <a:rPr lang="zh-CN" altLang="en-US" sz="2400" b="1" dirty="0">
                          <a:solidFill>
                            <a:schemeClr val="accent2"/>
                          </a:solidFill>
                          <a:latin typeface="Times New Roman" panose="02020603050405020304" pitchFamily="18" charset="0"/>
                          <a:sym typeface="+mn-ea"/>
                        </a:rPr>
                        <a:t>组间协调</a:t>
                      </a:r>
                      <a:r>
                        <a:rPr lang="zh-CN" altLang="en-US" sz="2400" b="1" dirty="0">
                          <a:solidFill>
                            <a:schemeClr val="accent2"/>
                          </a:solidFill>
                          <a:sym typeface="+mn-ea"/>
                        </a:rPr>
                        <a:t>    </a:t>
                      </a:r>
                      <a:r>
                        <a:rPr lang="zh-CN" altLang="en-US" sz="2400" b="1" dirty="0">
                          <a:solidFill>
                            <a:schemeClr val="accent2"/>
                          </a:solidFill>
                          <a:latin typeface="Times New Roman" panose="02020603050405020304" pitchFamily="18" charset="0"/>
                          <a:sym typeface="+mn-ea"/>
                        </a:rPr>
                        <a:t>同行评审</a:t>
                      </a:r>
                      <a:endParaRPr lang="zh-CN" altLang="en-US" sz="2400" b="1" dirty="0">
                        <a:solidFill>
                          <a:schemeClr val="accent2"/>
                        </a:solidFill>
                        <a:latin typeface="Times New Roman" panose="02020603050405020304" pitchFamily="18" charset="0"/>
                        <a:sym typeface="+mn-ea"/>
                      </a:endParaRPr>
                    </a:p>
                  </a:txBody>
                  <a:tcPr/>
                </a:tc>
              </a:tr>
              <a:tr h="381000">
                <a:tc>
                  <a:txBody>
                    <a:bodyPr/>
                    <a:p>
                      <a:pPr algn="ctr">
                        <a:buNone/>
                      </a:pPr>
                      <a:r>
                        <a:rPr lang="en-US" altLang="zh-CN" sz="2400" b="1" dirty="0">
                          <a:sym typeface="+mn-ea"/>
                        </a:rPr>
                        <a:t>L4</a:t>
                      </a:r>
                      <a:r>
                        <a:rPr lang="zh-CN" altLang="en-US" sz="2400" b="1" dirty="0">
                          <a:latin typeface="Times New Roman" panose="02020603050405020304" pitchFamily="18" charset="0"/>
                          <a:sym typeface="+mn-ea"/>
                        </a:rPr>
                        <a:t>己管理级</a:t>
                      </a:r>
                      <a:endParaRPr lang="zh-CN" altLang="en-US" sz="2400" b="1" dirty="0">
                        <a:latin typeface="Times New Roman" panose="02020603050405020304" pitchFamily="18" charset="0"/>
                        <a:sym typeface="+mn-ea"/>
                      </a:endParaRPr>
                    </a:p>
                  </a:txBody>
                  <a:tcPr/>
                </a:tc>
                <a:tc>
                  <a:txBody>
                    <a:bodyPr/>
                    <a:p>
                      <a:pPr algn="ctr">
                        <a:buNone/>
                      </a:pPr>
                      <a:r>
                        <a:rPr lang="zh-CN" altLang="en-US" sz="2400" b="1" dirty="0">
                          <a:latin typeface="Times New Roman" panose="02020603050405020304" pitchFamily="18" charset="0"/>
                          <a:sym typeface="+mn-ea"/>
                        </a:rPr>
                        <a:t>定量的过程管理</a:t>
                      </a:r>
                      <a:r>
                        <a:rPr lang="zh-CN" altLang="en-US" sz="2400" b="1" dirty="0">
                          <a:sym typeface="+mn-ea"/>
                        </a:rPr>
                        <a:t>   </a:t>
                      </a:r>
                      <a:r>
                        <a:rPr lang="zh-CN" altLang="en-US" sz="2400" b="1" dirty="0">
                          <a:latin typeface="Times New Roman" panose="02020603050405020304" pitchFamily="18" charset="0"/>
                          <a:sym typeface="+mn-ea"/>
                        </a:rPr>
                        <a:t>软件质量管理</a:t>
                      </a:r>
                      <a:endParaRPr lang="zh-CN" altLang="en-US" sz="2400" b="1" dirty="0">
                        <a:latin typeface="Times New Roman" panose="02020603050405020304" pitchFamily="18" charset="0"/>
                        <a:sym typeface="+mn-ea"/>
                      </a:endParaRPr>
                    </a:p>
                  </a:txBody>
                  <a:tcPr/>
                </a:tc>
              </a:tr>
              <a:tr h="381000">
                <a:tc>
                  <a:txBody>
                    <a:bodyPr/>
                    <a:p>
                      <a:pPr algn="ctr">
                        <a:buClrTx/>
                        <a:buSzTx/>
                        <a:buFontTx/>
                        <a:buNone/>
                      </a:pPr>
                      <a:r>
                        <a:rPr lang="zh-CN" altLang="en-US" sz="2400" b="1" dirty="0">
                          <a:solidFill>
                            <a:schemeClr val="accent2"/>
                          </a:solidFill>
                          <a:latin typeface="Times New Roman" panose="02020603050405020304" pitchFamily="18" charset="0"/>
                          <a:sym typeface="+mn-ea"/>
                        </a:rPr>
                        <a:t>L5 优化级</a:t>
                      </a:r>
                      <a:endParaRPr lang="zh-CN" altLang="en-US" sz="2400" b="1" dirty="0">
                        <a:solidFill>
                          <a:schemeClr val="accent2"/>
                        </a:solidFill>
                        <a:latin typeface="Times New Roman" panose="02020603050405020304" pitchFamily="18" charset="0"/>
                        <a:sym typeface="+mn-ea"/>
                      </a:endParaRPr>
                    </a:p>
                  </a:txBody>
                  <a:tcPr/>
                </a:tc>
                <a:tc>
                  <a:txBody>
                    <a:bodyPr/>
                    <a:p>
                      <a:pPr algn="ctr" eaLnBrk="1" hangingPunct="1">
                        <a:buClrTx/>
                        <a:buSzTx/>
                        <a:buFontTx/>
                        <a:buNone/>
                      </a:pPr>
                      <a:r>
                        <a:rPr lang="zh-CN" altLang="en-US" sz="2400" b="1" dirty="0">
                          <a:solidFill>
                            <a:schemeClr val="accent2"/>
                          </a:solidFill>
                          <a:latin typeface="Times New Roman" panose="02020603050405020304" pitchFamily="18" charset="0"/>
                          <a:sym typeface="+mn-ea"/>
                        </a:rPr>
                        <a:t> 缺陷的预防 技术更新管理 过程变更管理</a:t>
                      </a:r>
                      <a:br>
                        <a:rPr lang="zh-CN" altLang="en-US" sz="2400" b="1" dirty="0">
                          <a:solidFill>
                            <a:schemeClr val="accent2"/>
                          </a:solidFill>
                          <a:latin typeface="Times New Roman" panose="02020603050405020304" pitchFamily="18" charset="0"/>
                          <a:sym typeface="+mn-ea"/>
                        </a:rPr>
                      </a:br>
                      <a:endParaRPr lang="zh-CN" altLang="en-US" sz="2400" b="1" dirty="0">
                        <a:solidFill>
                          <a:schemeClr val="accent2"/>
                        </a:solidFill>
                        <a:latin typeface="Times New Roman" panose="02020603050405020304" pitchFamily="18" charset="0"/>
                        <a:sym typeface="+mn-ea"/>
                      </a:endParaRPr>
                    </a:p>
                  </a:txBody>
                  <a:tcPr/>
                </a:tc>
              </a:tr>
            </a:tbl>
          </a:graphicData>
        </a:graphic>
      </p:graphicFrame>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4993" name="Group 2"/>
          <p:cNvGrpSpPr/>
          <p:nvPr/>
        </p:nvGrpSpPr>
        <p:grpSpPr>
          <a:xfrm>
            <a:off x="914400" y="914400"/>
            <a:ext cx="7696200" cy="5226050"/>
            <a:chOff x="576" y="576"/>
            <a:chExt cx="4848" cy="3292"/>
          </a:xfrm>
        </p:grpSpPr>
        <p:sp>
          <p:nvSpPr>
            <p:cNvPr id="902147" name="Text Box 3"/>
            <p:cNvSpPr txBox="1">
              <a:spLocks noChangeArrowheads="1"/>
            </p:cNvSpPr>
            <p:nvPr/>
          </p:nvSpPr>
          <p:spPr bwMode="auto">
            <a:xfrm>
              <a:off x="576" y="3456"/>
              <a:ext cx="4848" cy="412"/>
            </a:xfrm>
            <a:prstGeom prst="rect">
              <a:avLst/>
            </a:prstGeom>
            <a:solidFill>
              <a:srgbClr val="D5D5FF"/>
            </a:solidFill>
            <a:ln w="12700">
              <a:solidFill>
                <a:srgbClr val="000000"/>
              </a:solidFill>
              <a:miter lim="800000"/>
            </a:ln>
            <a:effectLst/>
          </p:spPr>
          <p:txBody>
            <a:bodyPr>
              <a:spAutoFit/>
            </a:bodyPr>
            <a:lstStyle/>
            <a:p>
              <a:pPr marR="0" algn="ctr" defTabSz="914400">
                <a:spcBef>
                  <a:spcPct val="50000"/>
                </a:spcBef>
                <a:buClrTx/>
                <a:buSzTx/>
                <a:buFontTx/>
                <a:defRPr/>
              </a:pPr>
              <a:r>
                <a:rPr kumimoji="0" lang="en-US" altLang="zh-CN"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L1</a:t>
              </a:r>
              <a:r>
                <a:rPr kumimoji="0" lang="zh-CN" altLang="en-US"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初始级</a:t>
              </a:r>
              <a:endParaRPr kumimoji="0" lang="zh-CN" altLang="en-US"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902148" name="Text Box 4"/>
            <p:cNvSpPr txBox="1">
              <a:spLocks noChangeArrowheads="1"/>
            </p:cNvSpPr>
            <p:nvPr/>
          </p:nvSpPr>
          <p:spPr bwMode="auto">
            <a:xfrm>
              <a:off x="1200" y="2736"/>
              <a:ext cx="4224" cy="700"/>
            </a:xfrm>
            <a:prstGeom prst="rect">
              <a:avLst/>
            </a:prstGeom>
            <a:solidFill>
              <a:srgbClr val="D5D5FF"/>
            </a:solidFill>
            <a:ln w="12700">
              <a:solidFill>
                <a:srgbClr val="000000"/>
              </a:solidFill>
              <a:miter lim="800000"/>
            </a:ln>
            <a:effectLst/>
          </p:spPr>
          <p:txBody>
            <a:bodyPr>
              <a:spAutoFit/>
            </a:bodyPr>
            <a:lstStyle/>
            <a:p>
              <a:pPr marR="0" algn="ctr" defTabSz="914400">
                <a:spcBef>
                  <a:spcPct val="50000"/>
                </a:spcBef>
                <a:buClrTx/>
                <a:buSzTx/>
                <a:buFontTx/>
                <a:defRPr/>
              </a:pPr>
              <a:r>
                <a:rPr kumimoji="0" lang="en-US" altLang="zh-CN"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L2</a:t>
              </a:r>
              <a:r>
                <a:rPr kumimoji="0" lang="zh-CN" altLang="en-US"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可重复级</a:t>
              </a:r>
              <a:endParaRPr kumimoji="0" lang="zh-CN" altLang="en-US"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algn="ctr" defTabSz="914400">
                <a:spcBef>
                  <a:spcPct val="50000"/>
                </a:spcBef>
                <a:buClrTx/>
                <a:buSzTx/>
                <a:buFontTx/>
                <a:defRPr/>
              </a:pPr>
              <a:r>
                <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软件项目计划， 软件项目跟踪和监督</a:t>
              </a:r>
              <a:endPar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902149" name="Text Box 5"/>
            <p:cNvSpPr txBox="1">
              <a:spLocks noChangeArrowheads="1"/>
            </p:cNvSpPr>
            <p:nvPr/>
          </p:nvSpPr>
          <p:spPr bwMode="auto">
            <a:xfrm>
              <a:off x="1961" y="2011"/>
              <a:ext cx="3463" cy="700"/>
            </a:xfrm>
            <a:prstGeom prst="rect">
              <a:avLst/>
            </a:prstGeom>
            <a:solidFill>
              <a:srgbClr val="D5D5FF"/>
            </a:solidFill>
            <a:ln w="12700">
              <a:solidFill>
                <a:srgbClr val="000000"/>
              </a:solidFill>
              <a:miter lim="800000"/>
            </a:ln>
            <a:effectLst/>
          </p:spPr>
          <p:txBody>
            <a:bodyPr>
              <a:spAutoFit/>
            </a:bodyPr>
            <a:lstStyle/>
            <a:p>
              <a:pPr marR="0" algn="ctr" defTabSz="914400">
                <a:spcBef>
                  <a:spcPct val="50000"/>
                </a:spcBef>
                <a:buClrTx/>
                <a:buSzTx/>
                <a:buFontTx/>
                <a:defRPr/>
              </a:pPr>
              <a:r>
                <a:rPr kumimoji="0" lang="en-US" altLang="zh-CN"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L3</a:t>
              </a:r>
              <a:r>
                <a:rPr kumimoji="0" lang="zh-CN" altLang="en-US"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已定义级</a:t>
              </a:r>
              <a:endParaRPr kumimoji="0" lang="zh-CN" altLang="en-US"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algn="ctr" defTabSz="914400">
                <a:spcBef>
                  <a:spcPct val="50000"/>
                </a:spcBef>
                <a:buClrTx/>
                <a:buSzTx/>
                <a:buFontTx/>
                <a:defRPr/>
              </a:pPr>
              <a:r>
                <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综合软件管理</a:t>
              </a:r>
              <a:endPar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902150" name="Text Box 6"/>
            <p:cNvSpPr txBox="1">
              <a:spLocks noChangeArrowheads="1"/>
            </p:cNvSpPr>
            <p:nvPr/>
          </p:nvSpPr>
          <p:spPr bwMode="auto">
            <a:xfrm>
              <a:off x="2832" y="1296"/>
              <a:ext cx="2567" cy="700"/>
            </a:xfrm>
            <a:prstGeom prst="rect">
              <a:avLst/>
            </a:prstGeom>
            <a:solidFill>
              <a:srgbClr val="D5D5FF"/>
            </a:solidFill>
            <a:ln w="12700">
              <a:solidFill>
                <a:srgbClr val="000000"/>
              </a:solidFill>
              <a:miter lim="800000"/>
            </a:ln>
            <a:effectLst/>
          </p:spPr>
          <p:txBody>
            <a:bodyPr>
              <a:spAutoFit/>
            </a:bodyPr>
            <a:lstStyle/>
            <a:p>
              <a:pPr marR="0" algn="ctr" defTabSz="914400">
                <a:spcBef>
                  <a:spcPct val="50000"/>
                </a:spcBef>
                <a:buClrTx/>
                <a:buSzTx/>
                <a:buFontTx/>
                <a:defRPr/>
              </a:pPr>
              <a:r>
                <a:rPr kumimoji="0" lang="en-US" altLang="zh-CN"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L4</a:t>
              </a:r>
              <a:r>
                <a:rPr kumimoji="0" lang="zh-CN" altLang="en-US"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已管理级</a:t>
              </a:r>
              <a:endParaRPr kumimoji="0" lang="zh-CN" altLang="en-US"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algn="ctr" defTabSz="914400">
                <a:spcBef>
                  <a:spcPct val="50000"/>
                </a:spcBef>
                <a:buClrTx/>
                <a:buSzTx/>
                <a:buFontTx/>
                <a:defRPr/>
              </a:pPr>
              <a:r>
                <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定量的过程管理</a:t>
              </a:r>
              <a:endPar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902151" name="Text Box 7"/>
            <p:cNvSpPr txBox="1">
              <a:spLocks noChangeArrowheads="1"/>
            </p:cNvSpPr>
            <p:nvPr/>
          </p:nvSpPr>
          <p:spPr bwMode="auto">
            <a:xfrm>
              <a:off x="3600" y="576"/>
              <a:ext cx="1791" cy="700"/>
            </a:xfrm>
            <a:prstGeom prst="rect">
              <a:avLst/>
            </a:prstGeom>
            <a:solidFill>
              <a:srgbClr val="D5D5FF"/>
            </a:solidFill>
            <a:ln w="12700">
              <a:solidFill>
                <a:srgbClr val="000000"/>
              </a:solidFill>
              <a:miter lim="800000"/>
            </a:ln>
            <a:effectLst/>
          </p:spPr>
          <p:txBody>
            <a:bodyPr>
              <a:spAutoFit/>
            </a:bodyPr>
            <a:lstStyle/>
            <a:p>
              <a:pPr marR="0" algn="ctr" defTabSz="914400">
                <a:spcBef>
                  <a:spcPct val="50000"/>
                </a:spcBef>
                <a:buClrTx/>
                <a:buSzTx/>
                <a:buFontTx/>
                <a:defRPr/>
              </a:pPr>
              <a:r>
                <a:rPr kumimoji="0" lang="en-US" altLang="zh-CN"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L5</a:t>
              </a:r>
              <a:r>
                <a:rPr kumimoji="0" lang="zh-CN" altLang="en-US"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优化级</a:t>
              </a:r>
              <a:endParaRPr kumimoji="0" lang="zh-CN" altLang="en-US"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algn="ctr" defTabSz="914400">
                <a:spcBef>
                  <a:spcPct val="50000"/>
                </a:spcBef>
                <a:buClrTx/>
                <a:buSzTx/>
                <a:buFontTx/>
                <a:defRPr/>
              </a:pPr>
              <a:r>
                <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过程变更管理</a:t>
              </a:r>
              <a:endPar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grpSp>
      <p:sp>
        <p:nvSpPr>
          <p:cNvPr id="902152" name="Freeform 8"/>
          <p:cNvSpPr/>
          <p:nvPr/>
        </p:nvSpPr>
        <p:spPr bwMode="auto">
          <a:xfrm>
            <a:off x="3657600" y="1371600"/>
            <a:ext cx="1752600" cy="1066800"/>
          </a:xfrm>
          <a:custGeom>
            <a:avLst/>
            <a:gdLst/>
            <a:ahLst/>
            <a:cxnLst>
              <a:cxn ang="0">
                <a:pos x="416" y="624"/>
              </a:cxn>
              <a:cxn ang="0">
                <a:pos x="80" y="384"/>
              </a:cxn>
              <a:cxn ang="0">
                <a:pos x="896" y="0"/>
              </a:cxn>
            </a:cxnLst>
            <a:rect l="0" t="0" r="r" b="b"/>
            <a:pathLst>
              <a:path w="896" h="624">
                <a:moveTo>
                  <a:pt x="416" y="624"/>
                </a:moveTo>
                <a:cubicBezTo>
                  <a:pt x="208" y="556"/>
                  <a:pt x="0" y="488"/>
                  <a:pt x="80" y="384"/>
                </a:cubicBezTo>
                <a:cubicBezTo>
                  <a:pt x="160" y="280"/>
                  <a:pt x="528" y="140"/>
                  <a:pt x="896" y="0"/>
                </a:cubicBezTo>
              </a:path>
            </a:pathLst>
          </a:custGeom>
          <a:noFill/>
          <a:ln w="9525">
            <a:solidFill>
              <a:schemeClr val="tx1"/>
            </a:solidFill>
            <a:round/>
            <a:tailEnd type="arrow"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902153" name="Freeform 9"/>
          <p:cNvSpPr/>
          <p:nvPr/>
        </p:nvSpPr>
        <p:spPr bwMode="auto">
          <a:xfrm>
            <a:off x="1295400" y="3733800"/>
            <a:ext cx="1828800" cy="1219200"/>
          </a:xfrm>
          <a:custGeom>
            <a:avLst/>
            <a:gdLst/>
            <a:ahLst/>
            <a:cxnLst>
              <a:cxn ang="0">
                <a:pos x="416" y="624"/>
              </a:cxn>
              <a:cxn ang="0">
                <a:pos x="80" y="384"/>
              </a:cxn>
              <a:cxn ang="0">
                <a:pos x="896" y="0"/>
              </a:cxn>
            </a:cxnLst>
            <a:rect l="0" t="0" r="r" b="b"/>
            <a:pathLst>
              <a:path w="896" h="624">
                <a:moveTo>
                  <a:pt x="416" y="624"/>
                </a:moveTo>
                <a:cubicBezTo>
                  <a:pt x="208" y="556"/>
                  <a:pt x="0" y="488"/>
                  <a:pt x="80" y="384"/>
                </a:cubicBezTo>
                <a:cubicBezTo>
                  <a:pt x="160" y="280"/>
                  <a:pt x="528" y="140"/>
                  <a:pt x="896" y="0"/>
                </a:cubicBezTo>
              </a:path>
            </a:pathLst>
          </a:custGeom>
          <a:noFill/>
          <a:ln w="9525">
            <a:solidFill>
              <a:schemeClr val="tx1"/>
            </a:solidFill>
            <a:round/>
            <a:tailEnd type="arrow"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902154" name="Freeform 10"/>
          <p:cNvSpPr/>
          <p:nvPr/>
        </p:nvSpPr>
        <p:spPr bwMode="auto">
          <a:xfrm>
            <a:off x="406400" y="5029200"/>
            <a:ext cx="1422400" cy="990600"/>
          </a:xfrm>
          <a:custGeom>
            <a:avLst/>
            <a:gdLst/>
            <a:ahLst/>
            <a:cxnLst>
              <a:cxn ang="0">
                <a:pos x="416" y="624"/>
              </a:cxn>
              <a:cxn ang="0">
                <a:pos x="80" y="384"/>
              </a:cxn>
              <a:cxn ang="0">
                <a:pos x="896" y="0"/>
              </a:cxn>
            </a:cxnLst>
            <a:rect l="0" t="0" r="r" b="b"/>
            <a:pathLst>
              <a:path w="896" h="624">
                <a:moveTo>
                  <a:pt x="416" y="624"/>
                </a:moveTo>
                <a:cubicBezTo>
                  <a:pt x="208" y="556"/>
                  <a:pt x="0" y="488"/>
                  <a:pt x="80" y="384"/>
                </a:cubicBezTo>
                <a:cubicBezTo>
                  <a:pt x="160" y="280"/>
                  <a:pt x="528" y="140"/>
                  <a:pt x="896" y="0"/>
                </a:cubicBezTo>
              </a:path>
            </a:pathLst>
          </a:custGeom>
          <a:noFill/>
          <a:ln w="9525">
            <a:solidFill>
              <a:schemeClr val="tx1"/>
            </a:solidFill>
            <a:round/>
            <a:tailEnd type="arrow"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902155" name="Freeform 11"/>
          <p:cNvSpPr/>
          <p:nvPr/>
        </p:nvSpPr>
        <p:spPr bwMode="auto">
          <a:xfrm>
            <a:off x="2070100" y="2590800"/>
            <a:ext cx="2349500" cy="990600"/>
          </a:xfrm>
          <a:custGeom>
            <a:avLst/>
            <a:gdLst/>
            <a:ahLst/>
            <a:cxnLst>
              <a:cxn ang="0">
                <a:pos x="664" y="624"/>
              </a:cxn>
              <a:cxn ang="0">
                <a:pos x="136" y="336"/>
              </a:cxn>
              <a:cxn ang="0">
                <a:pos x="1480" y="0"/>
              </a:cxn>
            </a:cxnLst>
            <a:rect l="0" t="0" r="r" b="b"/>
            <a:pathLst>
              <a:path w="1480" h="624">
                <a:moveTo>
                  <a:pt x="664" y="624"/>
                </a:moveTo>
                <a:cubicBezTo>
                  <a:pt x="332" y="532"/>
                  <a:pt x="0" y="440"/>
                  <a:pt x="136" y="336"/>
                </a:cubicBezTo>
                <a:cubicBezTo>
                  <a:pt x="272" y="232"/>
                  <a:pt x="1256" y="56"/>
                  <a:pt x="1480" y="0"/>
                </a:cubicBezTo>
              </a:path>
            </a:pathLst>
          </a:custGeom>
          <a:noFill/>
          <a:ln w="9525">
            <a:solidFill>
              <a:schemeClr val="tx1"/>
            </a:solidFill>
            <a:round/>
            <a:tailEnd type="arrow"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p:txBody>
          <a:bodyPr vert="horz" wrap="square" lIns="91440" tIns="45720" rIns="91440" bIns="45720" anchor="ctr"/>
          <a:p>
            <a:pPr eaLnBrk="1" hangingPunct="1"/>
            <a:r>
              <a:rPr lang="zh-CN" altLang="en-US" sz="3600" b="1" dirty="0">
                <a:latin typeface="Times New Roman" panose="02020603050405020304" pitchFamily="18" charset="0"/>
              </a:rPr>
              <a:t>能力成熟度模型</a:t>
            </a:r>
            <a:r>
              <a:rPr lang="en-US" altLang="zh-CN" sz="3600" b="1" dirty="0"/>
              <a:t>CMM</a:t>
            </a:r>
            <a:endParaRPr lang="en-US" altLang="zh-CN" sz="3600" b="1" dirty="0"/>
          </a:p>
        </p:txBody>
      </p:sp>
      <p:sp>
        <p:nvSpPr>
          <p:cNvPr id="68611" name="Rectangle 3"/>
          <p:cNvSpPr>
            <a:spLocks noGrp="1"/>
          </p:cNvSpPr>
          <p:nvPr>
            <p:ph idx="1"/>
          </p:nvPr>
        </p:nvSpPr>
        <p:spPr/>
        <p:txBody>
          <a:bodyPr vert="horz" wrap="square" lIns="91440" tIns="45720" rIns="91440" bIns="45720" anchor="t"/>
          <a:p>
            <a:pPr marL="0" marR="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kern="0" cap="none" spc="0" normalizeH="0" baseline="0" noProof="1" dirty="0">
                <a:solidFill>
                  <a:schemeClr val="accent2"/>
                </a:solidFill>
                <a:latin typeface="Times New Roman" panose="02020603050405020304" pitchFamily="18" charset="0"/>
                <a:ea typeface="+mn-ea"/>
                <a:cs typeface="+mn-cs"/>
              </a:rPr>
              <a:t>关键过程域</a:t>
            </a:r>
            <a:r>
              <a:rPr kumimoji="0" lang="zh-CN" altLang="en-US" sz="2400" b="1" i="0" u="none" strike="noStrike" kern="0" cap="none" spc="0" normalizeH="0" baseline="0" noProof="1" dirty="0">
                <a:solidFill>
                  <a:schemeClr val="accent2"/>
                </a:solidFill>
                <a:latin typeface="+mn-lt"/>
                <a:ea typeface="+mn-ea"/>
                <a:cs typeface="+mn-cs"/>
              </a:rPr>
              <a:t>(</a:t>
            </a:r>
            <a:r>
              <a:rPr kumimoji="0" lang="en-US" altLang="zh-CN" sz="2400" b="1" i="0" u="none" strike="noStrike" kern="0" cap="none" spc="0" normalizeH="0" baseline="0" noProof="1" dirty="0">
                <a:solidFill>
                  <a:schemeClr val="accent2"/>
                </a:solidFill>
                <a:latin typeface="+mn-lt"/>
                <a:ea typeface="+mn-ea"/>
                <a:cs typeface="+mn-cs"/>
              </a:rPr>
              <a:t>key process area)</a:t>
            </a:r>
            <a:r>
              <a:rPr kumimoji="0" lang="zh-CN" altLang="en-US" sz="2400" b="1" i="0" u="none" strike="noStrike" kern="0" cap="none" spc="0" normalizeH="0" baseline="0" noProof="1" dirty="0">
                <a:solidFill>
                  <a:schemeClr val="accent2"/>
                </a:solidFill>
                <a:latin typeface="+mn-lt"/>
                <a:ea typeface="+mn-ea"/>
                <a:cs typeface="+mn-cs"/>
              </a:rPr>
              <a:t>：</a:t>
            </a:r>
            <a:r>
              <a:rPr kumimoji="0" lang="zh-CN" altLang="en-US" sz="2400" b="1" i="0" u="none" strike="noStrike" kern="0" cap="none" spc="0" normalizeH="0" baseline="0" noProof="1" dirty="0">
                <a:solidFill>
                  <a:schemeClr val="accent2"/>
                </a:solidFill>
                <a:latin typeface="Times New Roman" panose="02020603050405020304" pitchFamily="18" charset="0"/>
                <a:ea typeface="+mn-ea"/>
                <a:cs typeface="+mn-cs"/>
              </a:rPr>
              <a:t>描述软件过程的属性，通过完成一组相互关联的活动，实现一组对建立过程能力至关重要的目标。</a:t>
            </a:r>
            <a:endParaRPr kumimoji="0" lang="zh-CN" altLang="en-US" sz="2400" b="1" i="0" u="none" strike="noStrike" kern="0" cap="none" spc="0" normalizeH="0" baseline="0" noProof="1" dirty="0">
              <a:solidFill>
                <a:schemeClr val="accent2"/>
              </a:solidFill>
              <a:latin typeface="Times New Roman" panose="02020603050405020304" pitchFamily="18" charset="0"/>
              <a:ea typeface="+mn-ea"/>
              <a:cs typeface="+mn-cs"/>
            </a:endParaRPr>
          </a:p>
          <a:p>
            <a:pPr marL="342900" marR="0" indent="-34290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pPr>
            <a:r>
              <a:rPr kumimoji="0" lang="zh-CN" altLang="en-US" sz="2000" b="1" i="0" u="none" strike="noStrike" kern="0" cap="none" spc="0" normalizeH="0" baseline="0" noProof="1" dirty="0">
                <a:solidFill>
                  <a:schemeClr val="tx2"/>
                </a:solidFill>
                <a:latin typeface="Times New Roman" panose="02020603050405020304" pitchFamily="18" charset="0"/>
                <a:ea typeface="+mn-ea"/>
                <a:cs typeface="+mn-cs"/>
              </a:rPr>
              <a:t>关键过程域是</a:t>
            </a:r>
            <a:r>
              <a:rPr kumimoji="0" lang="en-US" altLang="zh-CN" sz="2000" b="1" i="0" u="none" strike="noStrike" kern="0" cap="none" spc="0" normalizeH="0" baseline="0" noProof="1" dirty="0">
                <a:solidFill>
                  <a:srgbClr val="C00000"/>
                </a:solidFill>
                <a:latin typeface="+mn-lt"/>
                <a:ea typeface="+mn-ea"/>
                <a:cs typeface="+mn-cs"/>
              </a:rPr>
              <a:t>SEI</a:t>
            </a:r>
            <a:r>
              <a:rPr kumimoji="0" lang="zh-CN" altLang="en-US" sz="2000" b="1" i="0" u="none" strike="noStrike" kern="0" cap="none" spc="0" normalizeH="0" baseline="0" noProof="1" dirty="0">
                <a:solidFill>
                  <a:srgbClr val="C00000"/>
                </a:solidFill>
                <a:latin typeface="Times New Roman" panose="02020603050405020304" pitchFamily="18" charset="0"/>
                <a:ea typeface="+mn-ea"/>
                <a:cs typeface="+mn-cs"/>
              </a:rPr>
              <a:t>标识</a:t>
            </a:r>
            <a:r>
              <a:rPr kumimoji="0" lang="zh-CN" altLang="en-US" sz="2000" b="1" i="0" u="none" strike="noStrike" kern="0" cap="none" spc="0" normalizeH="0" baseline="0" noProof="1" dirty="0">
                <a:solidFill>
                  <a:schemeClr val="tx2"/>
                </a:solidFill>
                <a:latin typeface="Times New Roman" panose="02020603050405020304" pitchFamily="18" charset="0"/>
                <a:ea typeface="+mn-ea"/>
                <a:cs typeface="+mn-cs"/>
              </a:rPr>
              <a:t>的，帮助确定软件开发组织的软件过程能力，评估软件成熟度的基本单元。</a:t>
            </a:r>
            <a:endParaRPr kumimoji="0" lang="zh-CN" altLang="en-US" sz="2000" b="1" i="0" u="none" strike="noStrike" kern="0" cap="none" spc="0" normalizeH="0" baseline="0" noProof="1" dirty="0">
              <a:solidFill>
                <a:schemeClr val="tx2"/>
              </a:solidFill>
              <a:latin typeface="Times New Roman" panose="02020603050405020304" pitchFamily="18" charset="0"/>
              <a:ea typeface="+mn-ea"/>
              <a:cs typeface="+mn-cs"/>
            </a:endParaRPr>
          </a:p>
          <a:p>
            <a:pPr marL="342900" marR="0" indent="-34290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pPr>
            <a:r>
              <a:rPr kumimoji="0" lang="zh-CN" altLang="en-US" sz="2000" b="1" i="0" u="none" strike="noStrike" kern="0" cap="none" spc="0" normalizeH="0" baseline="0" noProof="1" dirty="0">
                <a:solidFill>
                  <a:schemeClr val="tx2"/>
                </a:solidFill>
                <a:latin typeface="Times New Roman" panose="02020603050405020304" pitchFamily="18" charset="0"/>
                <a:ea typeface="+mn-ea"/>
                <a:cs typeface="+mn-cs"/>
              </a:rPr>
              <a:t>关键过程域用具有</a:t>
            </a:r>
            <a:r>
              <a:rPr kumimoji="0" lang="zh-CN" altLang="en-US" sz="2000" b="1" i="0" u="none" strike="noStrike" kern="0" cap="none" spc="0" normalizeH="0" baseline="0" noProof="1" dirty="0">
                <a:solidFill>
                  <a:srgbClr val="C00000"/>
                </a:solidFill>
                <a:latin typeface="Times New Roman" panose="02020603050405020304" pitchFamily="18" charset="0"/>
                <a:ea typeface="+mn-ea"/>
                <a:cs typeface="+mn-cs"/>
              </a:rPr>
              <a:t>固定结构和语句</a:t>
            </a:r>
            <a:r>
              <a:rPr kumimoji="0" lang="zh-CN" altLang="en-US" sz="2000" b="1" i="0" u="none" strike="noStrike" kern="0" cap="none" spc="0" normalizeH="0" baseline="0" noProof="1" dirty="0">
                <a:solidFill>
                  <a:schemeClr val="tx2"/>
                </a:solidFill>
                <a:latin typeface="Times New Roman" panose="02020603050405020304" pitchFamily="18" charset="0"/>
                <a:ea typeface="+mn-ea"/>
                <a:cs typeface="+mn-cs"/>
              </a:rPr>
              <a:t>的框架表示。</a:t>
            </a:r>
            <a:endParaRPr kumimoji="0" lang="zh-CN" altLang="en-US" sz="2000" b="1" i="0" u="none" strike="noStrike" kern="0" cap="none" spc="0" normalizeH="0" baseline="0" noProof="1" dirty="0">
              <a:solidFill>
                <a:schemeClr val="tx2"/>
              </a:solidFill>
              <a:latin typeface="Times New Roman" panose="02020603050405020304" pitchFamily="18" charset="0"/>
              <a:ea typeface="+mn-ea"/>
              <a:cs typeface="+mn-cs"/>
            </a:endParaRPr>
          </a:p>
          <a:p>
            <a:pPr marL="342900" marR="0" indent="-34290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pPr>
            <a:r>
              <a:rPr kumimoji="0" lang="zh-CN" altLang="en-US" sz="2000" b="1" i="0" u="none" strike="noStrike" kern="0" cap="none" spc="0" normalizeH="0" baseline="0" noProof="1" dirty="0">
                <a:solidFill>
                  <a:schemeClr val="tx2"/>
                </a:solidFill>
                <a:latin typeface="Times New Roman" panose="02020603050405020304" pitchFamily="18" charset="0"/>
                <a:ea typeface="+mn-ea"/>
                <a:cs typeface="+mn-cs"/>
              </a:rPr>
              <a:t>关键过程域的目标（goals）是</a:t>
            </a:r>
            <a:r>
              <a:rPr kumimoji="0" lang="zh-CN" altLang="en-US" sz="2000" b="1" i="0" u="none" strike="noStrike" kern="0" cap="none" spc="0" normalizeH="0" baseline="0" noProof="1" dirty="0">
                <a:solidFill>
                  <a:srgbClr val="C00000"/>
                </a:solidFill>
                <a:latin typeface="Times New Roman" panose="02020603050405020304" pitchFamily="18" charset="0"/>
                <a:ea typeface="+mn-ea"/>
                <a:cs typeface="+mn-cs"/>
              </a:rPr>
              <a:t>指导和评估</a:t>
            </a:r>
            <a:r>
              <a:rPr kumimoji="0" lang="zh-CN" altLang="en-US" sz="2000" b="1" i="0" u="none" strike="noStrike" kern="0" cap="none" spc="0" normalizeH="0" baseline="0" noProof="1" dirty="0">
                <a:solidFill>
                  <a:schemeClr val="tx2"/>
                </a:solidFill>
                <a:latin typeface="Times New Roman" panose="02020603050405020304" pitchFamily="18" charset="0"/>
                <a:ea typeface="+mn-ea"/>
                <a:cs typeface="+mn-cs"/>
              </a:rPr>
              <a:t>组织或组织的项目有效实践关键过程域的指南，是关键过程域</a:t>
            </a:r>
            <a:r>
              <a:rPr kumimoji="0" lang="zh-CN" altLang="en-US" sz="2000" b="1" i="0" u="none" strike="noStrike" kern="0" cap="none" spc="0" normalizeH="0" baseline="0" noProof="1" dirty="0">
                <a:solidFill>
                  <a:srgbClr val="C00000"/>
                </a:solidFill>
                <a:latin typeface="Times New Roman" panose="02020603050405020304" pitchFamily="18" charset="0"/>
                <a:ea typeface="+mn-ea"/>
                <a:cs typeface="+mn-cs"/>
              </a:rPr>
              <a:t>应完成的任务和进行关键实</a:t>
            </a:r>
            <a:r>
              <a:rPr kumimoji="0" lang="zh-CN" altLang="en-US" sz="2000" b="1" i="0" u="none" strike="noStrike" kern="0" cap="none" spc="0" normalizeH="0" baseline="0" noProof="1" dirty="0">
                <a:solidFill>
                  <a:schemeClr val="tx2"/>
                </a:solidFill>
                <a:latin typeface="Times New Roman" panose="02020603050405020304" pitchFamily="18" charset="0"/>
                <a:ea typeface="+mn-ea"/>
                <a:cs typeface="+mn-cs"/>
              </a:rPr>
              <a:t>践的概括描述。</a:t>
            </a:r>
            <a:endParaRPr kumimoji="0" lang="zh-CN" altLang="en-US" sz="2000" b="1" i="0" u="none" strike="noStrike" kern="0" cap="none" spc="0" normalizeH="0" baseline="0" noProof="1" dirty="0">
              <a:solidFill>
                <a:schemeClr val="tx2"/>
              </a:solidFill>
              <a:latin typeface="Times New Roman" panose="02020603050405020304" pitchFamily="18" charset="0"/>
              <a:ea typeface="+mn-ea"/>
              <a:cs typeface="+mn-cs"/>
            </a:endParaRPr>
          </a:p>
        </p:txBody>
      </p:sp>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a:xfrm>
            <a:off x="457200" y="457200"/>
            <a:ext cx="8229600" cy="955675"/>
          </a:xfrm>
        </p:spPr>
        <p:txBody>
          <a:bodyPr vert="horz" wrap="square" lIns="91440" tIns="45720" rIns="91440" bIns="45720" anchor="ctr"/>
          <a:p>
            <a:pPr eaLnBrk="1" hangingPunct="1"/>
            <a:r>
              <a:rPr lang="zh-CN" altLang="en-US" sz="3600" b="1" dirty="0">
                <a:latin typeface="Times New Roman" panose="02020603050405020304" pitchFamily="18" charset="0"/>
              </a:rPr>
              <a:t>成熟度级别的行为特征和关键过程域</a:t>
            </a:r>
            <a:endParaRPr lang="zh-CN" altLang="en-US" sz="3600" b="1" dirty="0"/>
          </a:p>
        </p:txBody>
      </p:sp>
      <p:sp>
        <p:nvSpPr>
          <p:cNvPr id="87042" name="Rectangle 3"/>
          <p:cNvSpPr>
            <a:spLocks noGrp="1"/>
          </p:cNvSpPr>
          <p:nvPr>
            <p:ph idx="1"/>
          </p:nvPr>
        </p:nvSpPr>
        <p:spPr>
          <a:xfrm>
            <a:off x="179388" y="1412875"/>
            <a:ext cx="8496300" cy="4824413"/>
          </a:xfrm>
        </p:spPr>
        <p:txBody>
          <a:bodyPr vert="horz" wrap="square" lIns="91440" tIns="45720" rIns="91440" bIns="45720" anchor="t"/>
          <a:p>
            <a:pPr algn="just" eaLnBrk="1" hangingPunct="1">
              <a:lnSpc>
                <a:spcPct val="80000"/>
              </a:lnSpc>
              <a:buNone/>
            </a:pPr>
            <a:r>
              <a:rPr lang="zh-CN" altLang="en-US" sz="2400" b="1" dirty="0"/>
              <a:t>1) </a:t>
            </a:r>
            <a:r>
              <a:rPr lang="en-US" altLang="zh-CN" sz="2400" b="1" dirty="0">
                <a:solidFill>
                  <a:srgbClr val="1818FF"/>
                </a:solidFill>
              </a:rPr>
              <a:t>L1</a:t>
            </a:r>
            <a:r>
              <a:rPr lang="zh-CN" altLang="en-US" sz="2400" b="1" dirty="0">
                <a:solidFill>
                  <a:srgbClr val="1818FF"/>
                </a:solidFill>
                <a:latin typeface="Times New Roman" panose="02020603050405020304" pitchFamily="18" charset="0"/>
              </a:rPr>
              <a:t>初始级</a:t>
            </a:r>
            <a:r>
              <a:rPr lang="zh-CN" altLang="en-US" sz="2400" b="1" dirty="0">
                <a:solidFill>
                  <a:srgbClr val="1818FF"/>
                </a:solidFill>
              </a:rPr>
              <a:t>(</a:t>
            </a:r>
            <a:r>
              <a:rPr lang="en-US" altLang="zh-CN" sz="2400" b="1" dirty="0">
                <a:solidFill>
                  <a:srgbClr val="1818FF"/>
                </a:solidFill>
              </a:rPr>
              <a:t>initial)</a:t>
            </a:r>
            <a:endParaRPr lang="en-US" altLang="zh-CN" sz="2400" b="1" dirty="0">
              <a:solidFill>
                <a:srgbClr val="1818FF"/>
              </a:solidFill>
            </a:endParaRPr>
          </a:p>
          <a:p>
            <a:pPr algn="just" eaLnBrk="1" hangingPunct="1">
              <a:lnSpc>
                <a:spcPct val="150000"/>
              </a:lnSpc>
              <a:buFont typeface="Wingdings" panose="05000000000000000000" charset="0"/>
              <a:buChar char="n"/>
            </a:pPr>
            <a:r>
              <a:rPr lang="zh-CN" altLang="en-US" sz="2000" b="1" dirty="0">
                <a:latin typeface="Times New Roman" panose="02020603050405020304" pitchFamily="18" charset="0"/>
              </a:rPr>
              <a:t>初始级的软件开发组织几乎没有软件过程管理，软件开发是无序和混乱的，软件开发过程是不稳定的，软件项目的成功取决于开发精英个人或小组对软件过程的理解和努力。</a:t>
            </a:r>
            <a:endParaRPr lang="zh-CN" altLang="en-US" sz="2000" b="1" dirty="0">
              <a:latin typeface="Times New Roman" panose="02020603050405020304" pitchFamily="18" charset="0"/>
            </a:endParaRPr>
          </a:p>
          <a:p>
            <a:pPr algn="just" eaLnBrk="1" hangingPunct="1">
              <a:lnSpc>
                <a:spcPct val="80000"/>
              </a:lnSpc>
              <a:buNone/>
            </a:pPr>
            <a:r>
              <a:rPr lang="zh-CN" altLang="en-US" sz="2400" b="1" dirty="0"/>
              <a:t>2) </a:t>
            </a:r>
            <a:r>
              <a:rPr lang="en-US" altLang="zh-CN" sz="2400" b="1" dirty="0">
                <a:solidFill>
                  <a:srgbClr val="1818FF"/>
                </a:solidFill>
              </a:rPr>
              <a:t>L2可重复级(repeatable)</a:t>
            </a:r>
            <a:endParaRPr lang="en-US" altLang="zh-CN" sz="2400" b="1" dirty="0">
              <a:solidFill>
                <a:srgbClr val="1818FF"/>
              </a:solidFill>
            </a:endParaRPr>
          </a:p>
          <a:p>
            <a:pPr algn="just" eaLnBrk="1" hangingPunct="1">
              <a:lnSpc>
                <a:spcPct val="150000"/>
              </a:lnSpc>
              <a:buFont typeface="Wingdings" panose="05000000000000000000" charset="0"/>
            </a:pPr>
            <a:r>
              <a:rPr lang="zh-CN" altLang="en-US" sz="2000" b="1" dirty="0">
                <a:latin typeface="Times New Roman" panose="02020603050405020304" pitchFamily="18" charset="0"/>
              </a:rPr>
              <a:t>为了跟踪软件开发过程的进度、成本和产品功能，可重复级的软件开发组织，根据自身的经验和实际情况</a:t>
            </a:r>
            <a:r>
              <a:rPr lang="zh-CN" altLang="en-US" sz="2000" b="1" dirty="0">
                <a:solidFill>
                  <a:srgbClr val="1818FF"/>
                </a:solidFill>
                <a:latin typeface="Times New Roman" panose="02020603050405020304" pitchFamily="18" charset="0"/>
              </a:rPr>
              <a:t>建立了基本的项目管理体系</a:t>
            </a:r>
            <a:r>
              <a:rPr lang="zh-CN" altLang="en-US" sz="2000" b="1" dirty="0">
                <a:latin typeface="Times New Roman" panose="02020603050405020304" pitchFamily="18" charset="0"/>
              </a:rPr>
              <a:t>，制订了</a:t>
            </a:r>
            <a:r>
              <a:rPr lang="zh-CN" altLang="en-US" sz="2000" b="1" dirty="0">
                <a:solidFill>
                  <a:srgbClr val="1818FF"/>
                </a:solidFill>
                <a:latin typeface="Times New Roman" panose="02020603050405020304" pitchFamily="18" charset="0"/>
              </a:rPr>
              <a:t>基本的软件过程管理和控制措施</a:t>
            </a:r>
            <a:r>
              <a:rPr lang="zh-CN" altLang="en-US" sz="2000" b="1" dirty="0">
                <a:latin typeface="Times New Roman" panose="02020603050405020304" pitchFamily="18" charset="0"/>
              </a:rPr>
              <a:t>。可重复级的关键过程域包括：</a:t>
            </a:r>
            <a:r>
              <a:rPr lang="zh-CN" altLang="en-US" sz="2000" b="1" dirty="0">
                <a:solidFill>
                  <a:srgbClr val="1818FF"/>
                </a:solidFill>
                <a:latin typeface="Times New Roman" panose="02020603050405020304" pitchFamily="18" charset="0"/>
              </a:rPr>
              <a:t>需求</a:t>
            </a:r>
            <a:r>
              <a:rPr lang="zh-CN" altLang="en-US" sz="2000" b="1" dirty="0">
                <a:latin typeface="Times New Roman" panose="02020603050405020304" pitchFamily="18" charset="0"/>
              </a:rPr>
              <a:t>管理、软件项目</a:t>
            </a:r>
            <a:r>
              <a:rPr lang="zh-CN" altLang="en-US" sz="2000" b="1" dirty="0">
                <a:solidFill>
                  <a:srgbClr val="1818FF"/>
                </a:solidFill>
                <a:latin typeface="Times New Roman" panose="02020603050405020304" pitchFamily="18" charset="0"/>
              </a:rPr>
              <a:t>计划</a:t>
            </a:r>
            <a:r>
              <a:rPr lang="zh-CN" altLang="en-US" sz="2000" b="1" dirty="0">
                <a:latin typeface="Times New Roman" panose="02020603050405020304" pitchFamily="18" charset="0"/>
              </a:rPr>
              <a:t>、项目</a:t>
            </a:r>
            <a:r>
              <a:rPr lang="zh-CN" altLang="en-US" sz="2000" b="1" dirty="0">
                <a:solidFill>
                  <a:srgbClr val="1818FF"/>
                </a:solidFill>
                <a:latin typeface="Times New Roman" panose="02020603050405020304" pitchFamily="18" charset="0"/>
              </a:rPr>
              <a:t>跟踪和监督</a:t>
            </a:r>
            <a:r>
              <a:rPr lang="zh-CN" altLang="en-US" sz="2000" b="1" dirty="0">
                <a:latin typeface="Times New Roman" panose="02020603050405020304" pitchFamily="18" charset="0"/>
              </a:rPr>
              <a:t>、</a:t>
            </a:r>
            <a:r>
              <a:rPr lang="zh-CN" altLang="en-US" sz="2000" b="1" dirty="0">
                <a:solidFill>
                  <a:srgbClr val="1818FF"/>
                </a:solidFill>
                <a:latin typeface="Times New Roman" panose="02020603050405020304" pitchFamily="18" charset="0"/>
              </a:rPr>
              <a:t>分包</a:t>
            </a:r>
            <a:r>
              <a:rPr lang="zh-CN" altLang="en-US" sz="2000" b="1" dirty="0">
                <a:latin typeface="Times New Roman" panose="02020603050405020304" pitchFamily="18" charset="0"/>
              </a:rPr>
              <a:t>合同管理、软件</a:t>
            </a:r>
            <a:r>
              <a:rPr lang="zh-CN" altLang="en-US" sz="2000" b="1" dirty="0">
                <a:solidFill>
                  <a:srgbClr val="1818FF"/>
                </a:solidFill>
                <a:latin typeface="Times New Roman" panose="02020603050405020304" pitchFamily="18" charset="0"/>
              </a:rPr>
              <a:t>质量</a:t>
            </a:r>
            <a:r>
              <a:rPr lang="zh-CN" altLang="en-US" sz="2000" b="1" dirty="0">
                <a:latin typeface="Times New Roman" panose="02020603050405020304" pitchFamily="18" charset="0"/>
              </a:rPr>
              <a:t>保证、软件</a:t>
            </a:r>
            <a:r>
              <a:rPr lang="zh-CN" altLang="en-US" sz="2000" b="1" dirty="0">
                <a:solidFill>
                  <a:srgbClr val="1818FF"/>
                </a:solidFill>
                <a:latin typeface="Times New Roman" panose="02020603050405020304" pitchFamily="18" charset="0"/>
              </a:rPr>
              <a:t>配置</a:t>
            </a:r>
            <a:r>
              <a:rPr lang="zh-CN" altLang="en-US" sz="2000" b="1" dirty="0">
                <a:latin typeface="Times New Roman" panose="02020603050405020304" pitchFamily="18" charset="0"/>
              </a:rPr>
              <a:t>管理。</a:t>
            </a:r>
            <a:endParaRPr lang="zh-CN" altLang="en-US" sz="2000" b="1" dirty="0">
              <a:latin typeface="Times New Roman" panose="02020603050405020304" pitchFamily="18" charset="0"/>
            </a:endParaRPr>
          </a:p>
        </p:txBody>
      </p:sp>
    </p:spTree>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p:txBody>
          <a:bodyPr vert="horz" wrap="square" lIns="91440" tIns="45720" rIns="91440" bIns="45720" anchor="ctr"/>
          <a:p>
            <a:pPr eaLnBrk="1" hangingPunct="1"/>
            <a:r>
              <a:rPr lang="en-US" altLang="zh-CN" sz="3600" b="1" dirty="0"/>
              <a:t>L2</a:t>
            </a:r>
            <a:r>
              <a:rPr lang="zh-CN" altLang="en-US" sz="3600" b="1" dirty="0">
                <a:latin typeface="Times New Roman" panose="02020603050405020304" pitchFamily="18" charset="0"/>
              </a:rPr>
              <a:t>可重复级</a:t>
            </a:r>
            <a:endParaRPr lang="zh-CN" altLang="en-US" sz="3600" b="1" dirty="0">
              <a:latin typeface="Times New Roman" panose="02020603050405020304" pitchFamily="18" charset="0"/>
            </a:endParaRPr>
          </a:p>
        </p:txBody>
      </p:sp>
      <p:sp>
        <p:nvSpPr>
          <p:cNvPr id="88066" name="Rectangle 3"/>
          <p:cNvSpPr>
            <a:spLocks noGrp="1"/>
          </p:cNvSpPr>
          <p:nvPr>
            <p:ph idx="1"/>
          </p:nvPr>
        </p:nvSpPr>
        <p:spPr>
          <a:xfrm>
            <a:off x="457200" y="1512888"/>
            <a:ext cx="8229600" cy="3886200"/>
          </a:xfrm>
        </p:spPr>
        <p:txBody>
          <a:bodyPr vert="horz" wrap="square" lIns="91440" tIns="45720" rIns="91440" bIns="45720" anchor="t"/>
          <a:p>
            <a:pPr algn="just" eaLnBrk="1" hangingPunct="1">
              <a:buNone/>
            </a:pPr>
            <a:r>
              <a:rPr lang="zh-CN" altLang="en-US" sz="2800" b="1" dirty="0">
                <a:solidFill>
                  <a:schemeClr val="accent2"/>
                </a:solidFill>
              </a:rPr>
              <a:t>(1) </a:t>
            </a:r>
            <a:r>
              <a:rPr lang="zh-CN" altLang="en-US" sz="2800" b="1" dirty="0">
                <a:solidFill>
                  <a:schemeClr val="accent2"/>
                </a:solidFill>
                <a:latin typeface="Times New Roman" panose="02020603050405020304" pitchFamily="18" charset="0"/>
              </a:rPr>
              <a:t>需求管理</a:t>
            </a:r>
            <a:r>
              <a:rPr lang="zh-CN" altLang="en-US" sz="2800" b="1" dirty="0">
                <a:solidFill>
                  <a:schemeClr val="accent2"/>
                </a:solidFill>
              </a:rPr>
              <a:t>(</a:t>
            </a:r>
            <a:r>
              <a:rPr lang="en-US" altLang="zh-CN" sz="2800" b="1" dirty="0">
                <a:solidFill>
                  <a:schemeClr val="accent2"/>
                </a:solidFill>
              </a:rPr>
              <a:t>requirements management)</a:t>
            </a:r>
            <a:endParaRPr lang="en-US" altLang="zh-CN" sz="2800" b="1" dirty="0">
              <a:solidFill>
                <a:schemeClr val="accent2"/>
              </a:solidFill>
            </a:endParaRPr>
          </a:p>
          <a:p>
            <a:pPr algn="just" eaLnBrk="1" hangingPunct="1">
              <a:buFont typeface="Wingdings" panose="05000000000000000000" charset="0"/>
              <a:buChar char="n"/>
            </a:pPr>
            <a:r>
              <a:rPr lang="zh-CN" altLang="en-US" sz="2000" b="1" dirty="0">
                <a:latin typeface="Times New Roman" panose="02020603050405020304" pitchFamily="18" charset="0"/>
              </a:rPr>
              <a:t>建立客户的软件项目需求，並使</a:t>
            </a:r>
            <a:r>
              <a:rPr lang="zh-CN" altLang="en-US" sz="2000" b="1" dirty="0">
                <a:solidFill>
                  <a:srgbClr val="1818FF"/>
                </a:solidFill>
                <a:latin typeface="Times New Roman" panose="02020603050405020304" pitchFamily="18" charset="0"/>
              </a:rPr>
              <a:t>项目开发人员与客户对软件需求产生一致的理解</a:t>
            </a:r>
            <a:r>
              <a:rPr lang="zh-CN" altLang="en-US" sz="2000" b="1" dirty="0">
                <a:latin typeface="Times New Roman" panose="02020603050405020304" pitchFamily="18" charset="0"/>
              </a:rPr>
              <a:t>。</a:t>
            </a:r>
            <a:r>
              <a:rPr lang="zh-CN" altLang="en-US" sz="2000" b="1" dirty="0">
                <a:solidFill>
                  <a:srgbClr val="000000"/>
                </a:solidFill>
                <a:latin typeface="宋体" panose="02010600030101010101" pitchFamily="2" charset="-122"/>
              </a:rPr>
              <a:t>这是软件项目</a:t>
            </a:r>
            <a:r>
              <a:rPr lang="zh-CN" altLang="en-US" sz="2000" b="1" dirty="0">
                <a:solidFill>
                  <a:srgbClr val="1818FF"/>
                </a:solidFill>
                <a:latin typeface="宋体" panose="02010600030101010101" pitchFamily="2" charset="-122"/>
              </a:rPr>
              <a:t>规划</a:t>
            </a:r>
            <a:r>
              <a:rPr lang="zh-CN" altLang="en-US" sz="2000" b="1" dirty="0">
                <a:solidFill>
                  <a:srgbClr val="FF3399"/>
                </a:solidFill>
              </a:rPr>
              <a:t>(</a:t>
            </a:r>
            <a:r>
              <a:rPr lang="en-US" altLang="zh-CN" sz="2000" b="1" dirty="0">
                <a:solidFill>
                  <a:srgbClr val="FF3399"/>
                </a:solidFill>
              </a:rPr>
              <a:t>SPP)</a:t>
            </a:r>
            <a:r>
              <a:rPr lang="zh-CN" altLang="en-US" sz="2000" b="1" dirty="0">
                <a:solidFill>
                  <a:srgbClr val="000000"/>
                </a:solidFill>
                <a:latin typeface="宋体" panose="02010600030101010101" pitchFamily="2" charset="-122"/>
              </a:rPr>
              <a:t>和管理</a:t>
            </a:r>
            <a:r>
              <a:rPr lang="zh-CN" altLang="en-US" sz="2000" b="1" dirty="0">
                <a:solidFill>
                  <a:srgbClr val="FF3399"/>
                </a:solidFill>
              </a:rPr>
              <a:t>(</a:t>
            </a:r>
            <a:r>
              <a:rPr lang="en-US" altLang="zh-CN" sz="2000" b="1" dirty="0">
                <a:solidFill>
                  <a:srgbClr val="FF3399"/>
                </a:solidFill>
              </a:rPr>
              <a:t>SPTO)</a:t>
            </a:r>
            <a:r>
              <a:rPr lang="zh-CN" altLang="en-US" sz="2000" b="1" dirty="0">
                <a:solidFill>
                  <a:srgbClr val="000000"/>
                </a:solidFill>
                <a:latin typeface="宋体" panose="02010600030101010101" pitchFamily="2" charset="-122"/>
              </a:rPr>
              <a:t>的基础，需求变更依赖于</a:t>
            </a:r>
            <a:r>
              <a:rPr lang="zh-CN" altLang="en-US" sz="2000" b="1" dirty="0">
                <a:solidFill>
                  <a:srgbClr val="1818FF"/>
                </a:solidFill>
                <a:latin typeface="宋体" panose="02010600030101010101" pitchFamily="2" charset="-122"/>
              </a:rPr>
              <a:t>配置管理</a:t>
            </a:r>
            <a:r>
              <a:rPr lang="zh-CN" altLang="en-US" sz="2000" b="1" dirty="0">
                <a:solidFill>
                  <a:srgbClr val="000000"/>
                </a:solidFill>
              </a:rPr>
              <a:t>(</a:t>
            </a:r>
            <a:r>
              <a:rPr lang="en-US" altLang="zh-CN" sz="2000" b="1" dirty="0">
                <a:solidFill>
                  <a:srgbClr val="000000"/>
                </a:solidFill>
              </a:rPr>
              <a:t>SCM)</a:t>
            </a:r>
            <a:r>
              <a:rPr lang="zh-CN" altLang="en-US" sz="2000" b="1" dirty="0">
                <a:solidFill>
                  <a:srgbClr val="000000"/>
                </a:solidFill>
                <a:latin typeface="宋体" panose="02010600030101010101" pitchFamily="2" charset="-122"/>
              </a:rPr>
              <a:t>的变更控制流程。</a:t>
            </a:r>
            <a:endParaRPr lang="zh-CN" altLang="en-US" sz="2000" b="1" dirty="0">
              <a:solidFill>
                <a:srgbClr val="000000"/>
              </a:solidFill>
              <a:latin typeface="宋体" panose="02010600030101010101" pitchFamily="2" charset="-122"/>
            </a:endParaRPr>
          </a:p>
          <a:p>
            <a:pPr algn="just" eaLnBrk="1" hangingPunct="1">
              <a:buFont typeface="Wingdings" panose="05000000000000000000" charset="0"/>
              <a:buChar char="n"/>
            </a:pPr>
            <a:r>
              <a:rPr lang="zh-CN" altLang="en-US" sz="2000" b="1" i="1" u="sng" dirty="0">
                <a:solidFill>
                  <a:srgbClr val="1818FF"/>
                </a:solidFill>
                <a:latin typeface="宋体" panose="02010600030101010101" pitchFamily="2" charset="-122"/>
              </a:rPr>
              <a:t>在项目实施过程中，最突出的现象就是项目组成员没有完全理解需求，软件需求不稳定，客户经常变更需求，无法有效控制需求变更，需求变更往往造成项目延期和费用超支。</a:t>
            </a:r>
            <a:endParaRPr lang="zh-CN" altLang="en-US" sz="2000" b="1" i="1" u="sng" dirty="0">
              <a:solidFill>
                <a:srgbClr val="1818FF"/>
              </a:solidFill>
              <a:latin typeface="宋体" panose="02010600030101010101" pitchFamily="2" charset="-122"/>
            </a:endParaRPr>
          </a:p>
        </p:txBody>
      </p:sp>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idx="1"/>
          </p:nvPr>
        </p:nvSpPr>
        <p:spPr>
          <a:xfrm>
            <a:off x="468313" y="836613"/>
            <a:ext cx="8534400" cy="5029200"/>
          </a:xfrm>
        </p:spPr>
        <p:txBody>
          <a:bodyPr vert="horz" wrap="square" lIns="91440" tIns="45720" rIns="91440" bIns="45720" anchor="t"/>
          <a:p>
            <a:pPr algn="just" eaLnBrk="1" hangingPunct="1">
              <a:buNone/>
            </a:pPr>
            <a:r>
              <a:rPr lang="zh-CN" altLang="en-US" sz="2800" b="1" dirty="0">
                <a:solidFill>
                  <a:schemeClr val="accent2"/>
                </a:solidFill>
              </a:rPr>
              <a:t>(2)</a:t>
            </a:r>
            <a:r>
              <a:rPr lang="zh-CN" altLang="en-US" sz="2800" b="1" dirty="0">
                <a:solidFill>
                  <a:schemeClr val="accent2"/>
                </a:solidFill>
                <a:latin typeface="Times New Roman" panose="02020603050405020304" pitchFamily="18" charset="0"/>
              </a:rPr>
              <a:t>软件项目计划</a:t>
            </a:r>
            <a:r>
              <a:rPr lang="zh-CN" altLang="en-US" sz="2800" b="1" dirty="0">
                <a:solidFill>
                  <a:schemeClr val="accent2"/>
                </a:solidFill>
              </a:rPr>
              <a:t>(</a:t>
            </a:r>
            <a:r>
              <a:rPr lang="en-US" altLang="zh-CN" sz="2800" b="1" dirty="0">
                <a:solidFill>
                  <a:schemeClr val="accent2"/>
                </a:solidFill>
              </a:rPr>
              <a:t>software project planning)</a:t>
            </a:r>
            <a:r>
              <a:rPr lang="zh-CN" altLang="en-US" sz="2800" b="1" dirty="0">
                <a:solidFill>
                  <a:schemeClr val="accent2"/>
                </a:solidFill>
              </a:rPr>
              <a:t>：</a:t>
            </a:r>
            <a:r>
              <a:rPr lang="zh-CN" altLang="en-US" sz="2800" b="1" dirty="0">
                <a:solidFill>
                  <a:schemeClr val="accent2"/>
                </a:solidFill>
                <a:latin typeface="Times New Roman" panose="02020603050405020304" pitchFamily="18" charset="0"/>
              </a:rPr>
              <a:t>制定实施软件工程与管理软件项目的工作计划。</a:t>
            </a:r>
            <a:endParaRPr lang="zh-CN" altLang="en-US" sz="2800" b="1" dirty="0">
              <a:solidFill>
                <a:schemeClr val="accent2"/>
              </a:solidFill>
              <a:latin typeface="Times New Roman" panose="02020603050405020304" pitchFamily="18" charset="0"/>
            </a:endParaRPr>
          </a:p>
          <a:p>
            <a:pPr algn="just" eaLnBrk="1" hangingPunct="1">
              <a:lnSpc>
                <a:spcPct val="150000"/>
              </a:lnSpc>
              <a:buFont typeface="Wingdings" panose="05000000000000000000" charset="0"/>
              <a:buChar char="n"/>
            </a:pPr>
            <a:r>
              <a:rPr lang="en-US" altLang="zh-CN" sz="2400" b="1" dirty="0">
                <a:solidFill>
                  <a:srgbClr val="000000"/>
                </a:solidFill>
                <a:latin typeface="_x000B__x000C_" charset="0"/>
              </a:rPr>
              <a:t>CMM</a:t>
            </a:r>
            <a:r>
              <a:rPr lang="zh-CN" altLang="en-US" sz="2400" b="1" dirty="0">
                <a:solidFill>
                  <a:srgbClr val="000000"/>
                </a:solidFill>
                <a:latin typeface="宋体" panose="02010600030101010101" pitchFamily="2" charset="-122"/>
              </a:rPr>
              <a:t>软件项目</a:t>
            </a:r>
            <a:r>
              <a:rPr lang="zh-CN" altLang="en-US" sz="2400" b="1" dirty="0">
                <a:solidFill>
                  <a:srgbClr val="1818FF"/>
                </a:solidFill>
                <a:latin typeface="宋体" panose="02010600030101010101" pitchFamily="2" charset="-122"/>
              </a:rPr>
              <a:t>计划</a:t>
            </a:r>
            <a:r>
              <a:rPr lang="zh-CN" altLang="en-US" sz="2400" b="1" dirty="0">
                <a:solidFill>
                  <a:srgbClr val="000000"/>
                </a:solidFill>
                <a:latin typeface="宋体" panose="02010600030101010101" pitchFamily="2" charset="-122"/>
              </a:rPr>
              <a:t>根据纳入配置管理后的</a:t>
            </a:r>
            <a:r>
              <a:rPr lang="zh-CN" altLang="en-US" sz="2400" b="1" dirty="0">
                <a:solidFill>
                  <a:srgbClr val="1818FF"/>
                </a:solidFill>
                <a:latin typeface="宋体" panose="02010600030101010101" pitchFamily="2" charset="-122"/>
              </a:rPr>
              <a:t>软件需求</a:t>
            </a:r>
            <a:r>
              <a:rPr lang="zh-CN" altLang="en-US" sz="2400" b="1" dirty="0">
                <a:solidFill>
                  <a:srgbClr val="000000"/>
                </a:solidFill>
                <a:latin typeface="宋体" panose="02010600030101010101" pitchFamily="2" charset="-122"/>
              </a:rPr>
              <a:t>进行项目估算，并依据文档化的</a:t>
            </a:r>
            <a:r>
              <a:rPr lang="zh-CN" altLang="en-US" sz="2400" b="1" dirty="0">
                <a:solidFill>
                  <a:srgbClr val="1818FF"/>
                </a:solidFill>
                <a:latin typeface="宋体" panose="02010600030101010101" pitchFamily="2" charset="-122"/>
              </a:rPr>
              <a:t>流程</a:t>
            </a:r>
            <a:r>
              <a:rPr lang="zh-CN" altLang="en-US" sz="2400" b="1" dirty="0">
                <a:solidFill>
                  <a:srgbClr val="000000"/>
                </a:solidFill>
                <a:latin typeface="宋体" panose="02010600030101010101" pitchFamily="2" charset="-122"/>
              </a:rPr>
              <a:t>，形成项目</a:t>
            </a:r>
            <a:r>
              <a:rPr lang="zh-CN" altLang="en-US" sz="2400" b="1" dirty="0">
                <a:solidFill>
                  <a:srgbClr val="1818FF"/>
                </a:solidFill>
                <a:latin typeface="宋体" panose="02010600030101010101" pitchFamily="2" charset="-122"/>
              </a:rPr>
              <a:t>计划文档</a:t>
            </a:r>
            <a:r>
              <a:rPr lang="zh-CN" altLang="en-US" sz="2400" b="1" dirty="0">
                <a:solidFill>
                  <a:srgbClr val="000000"/>
                </a:solidFill>
                <a:latin typeface="宋体" panose="02010600030101010101" pitchFamily="2" charset="-122"/>
              </a:rPr>
              <a:t>。</a:t>
            </a:r>
            <a:endParaRPr lang="zh-CN" altLang="en-US" sz="2400" b="1" dirty="0">
              <a:solidFill>
                <a:srgbClr val="000000"/>
              </a:solidFill>
              <a:latin typeface="宋体" panose="02010600030101010101" pitchFamily="2" charset="-122"/>
            </a:endParaRPr>
          </a:p>
          <a:p>
            <a:pPr algn="just" eaLnBrk="1" hangingPunct="1">
              <a:lnSpc>
                <a:spcPct val="150000"/>
              </a:lnSpc>
              <a:buFont typeface="Wingdings" panose="05000000000000000000" charset="0"/>
              <a:buChar char="n"/>
            </a:pPr>
            <a:r>
              <a:rPr lang="zh-CN" altLang="en-US" sz="2400" b="1" dirty="0">
                <a:solidFill>
                  <a:srgbClr val="000000"/>
                </a:solidFill>
                <a:latin typeface="宋体" panose="02010600030101010101" pitchFamily="2" charset="-122"/>
              </a:rPr>
              <a:t>项目计划文档经复审后纳入</a:t>
            </a:r>
            <a:r>
              <a:rPr lang="zh-CN" altLang="en-US" sz="2400" b="1" dirty="0">
                <a:solidFill>
                  <a:srgbClr val="1818FF"/>
                </a:solidFill>
                <a:latin typeface="宋体" panose="02010600030101010101" pitchFamily="2" charset="-122"/>
              </a:rPr>
              <a:t>配置管理</a:t>
            </a:r>
            <a:r>
              <a:rPr lang="zh-CN" altLang="en-US" sz="2400" b="1" dirty="0">
                <a:solidFill>
                  <a:srgbClr val="000000"/>
                </a:solidFill>
                <a:latin typeface="宋体" panose="02010600030101010101" pitchFamily="2" charset="-122"/>
              </a:rPr>
              <a:t>，由项目开发人员遵循，并据此</a:t>
            </a:r>
            <a:r>
              <a:rPr lang="zh-CN" altLang="en-US" sz="2400" b="1" dirty="0">
                <a:solidFill>
                  <a:srgbClr val="1818FF"/>
                </a:solidFill>
                <a:latin typeface="宋体" panose="02010600030101010101" pitchFamily="2" charset="-122"/>
              </a:rPr>
              <a:t>跟踪检查</a:t>
            </a:r>
            <a:r>
              <a:rPr lang="zh-CN" altLang="en-US" sz="2400" b="1" dirty="0">
                <a:solidFill>
                  <a:srgbClr val="000000"/>
                </a:solidFill>
                <a:latin typeface="宋体" panose="02010600030101010101" pitchFamily="2" charset="-122"/>
              </a:rPr>
              <a:t>计划的执行。</a:t>
            </a:r>
            <a:endParaRPr lang="zh-CN" altLang="en-US" sz="2400" b="1" dirty="0">
              <a:solidFill>
                <a:srgbClr val="000000"/>
              </a:solidFill>
              <a:latin typeface="宋体" panose="02010600030101010101" pitchFamily="2" charset="-122"/>
            </a:endParaRPr>
          </a:p>
          <a:p>
            <a:pPr algn="just" eaLnBrk="1" hangingPunct="1">
              <a:lnSpc>
                <a:spcPct val="150000"/>
              </a:lnSpc>
              <a:buFont typeface="Wingdings" panose="05000000000000000000" charset="0"/>
              <a:buChar char="n"/>
            </a:pPr>
            <a:r>
              <a:rPr lang="zh-CN" altLang="en-US" sz="2400" b="1" dirty="0">
                <a:solidFill>
                  <a:srgbClr val="000000"/>
                </a:solidFill>
                <a:latin typeface="宋体" panose="02010600030101010101" pitchFamily="2" charset="-122"/>
              </a:rPr>
              <a:t>项目计划文档在复审过程中，</a:t>
            </a:r>
            <a:r>
              <a:rPr lang="zh-CN" altLang="en-US" sz="2400" b="1" dirty="0">
                <a:solidFill>
                  <a:srgbClr val="1818FF"/>
                </a:solidFill>
                <a:latin typeface="宋体" panose="02010600030101010101" pitchFamily="2" charset="-122"/>
              </a:rPr>
              <a:t>如果</a:t>
            </a:r>
            <a:r>
              <a:rPr lang="zh-CN" altLang="en-US" sz="2400" b="1" dirty="0">
                <a:solidFill>
                  <a:srgbClr val="000000"/>
                </a:solidFill>
                <a:latin typeface="宋体" panose="02010600030101010101" pitchFamily="2" charset="-122"/>
              </a:rPr>
              <a:t>项目计划对</a:t>
            </a:r>
            <a:r>
              <a:rPr lang="zh-CN" altLang="en-US" sz="2400" b="1" dirty="0">
                <a:solidFill>
                  <a:srgbClr val="1818FF"/>
                </a:solidFill>
                <a:latin typeface="宋体" panose="02010600030101010101" pitchFamily="2" charset="-122"/>
              </a:rPr>
              <a:t>风险估算不足</a:t>
            </a:r>
            <a:r>
              <a:rPr lang="zh-CN" altLang="en-US" sz="2400" b="1" dirty="0">
                <a:solidFill>
                  <a:srgbClr val="000000"/>
                </a:solidFill>
                <a:latin typeface="宋体" panose="02010600030101010101" pitchFamily="2" charset="-122"/>
              </a:rPr>
              <a:t>或</a:t>
            </a:r>
            <a:r>
              <a:rPr lang="zh-CN" altLang="en-US" sz="2400" b="1" dirty="0">
                <a:solidFill>
                  <a:srgbClr val="1818FF"/>
                </a:solidFill>
                <a:latin typeface="宋体" panose="02010600030101010101" pitchFamily="2" charset="-122"/>
              </a:rPr>
              <a:t>存在其它问题</a:t>
            </a:r>
            <a:r>
              <a:rPr lang="zh-CN" altLang="en-US" sz="2400" b="1" dirty="0">
                <a:solidFill>
                  <a:srgbClr val="000000"/>
                </a:solidFill>
                <a:latin typeface="宋体" panose="02010600030101010101" pitchFamily="2" charset="-122"/>
              </a:rPr>
              <a:t>，就需要对项目计划文档</a:t>
            </a:r>
            <a:r>
              <a:rPr lang="zh-CN" altLang="en-US" sz="2400" b="1" dirty="0">
                <a:solidFill>
                  <a:srgbClr val="1818FF"/>
                </a:solidFill>
                <a:latin typeface="宋体" panose="02010600030101010101" pitchFamily="2" charset="-122"/>
              </a:rPr>
              <a:t>重新修正</a:t>
            </a:r>
            <a:r>
              <a:rPr lang="zh-CN" altLang="en-US" sz="2400" b="1" dirty="0">
                <a:solidFill>
                  <a:srgbClr val="000000"/>
                </a:solidFill>
                <a:latin typeface="宋体" panose="02010600030101010101" pitchFamily="2" charset="-122"/>
              </a:rPr>
              <a:t>，以获得项目组和高层管理者的支持。</a:t>
            </a:r>
            <a:endParaRPr lang="zh-CN" altLang="en-US" sz="2400" b="1" dirty="0">
              <a:solidFill>
                <a:srgbClr val="000000"/>
              </a:solidFill>
              <a:latin typeface="宋体" panose="02010600030101010101" pitchFamily="2" charset="-122"/>
            </a:endParaRPr>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idx="1"/>
          </p:nvPr>
        </p:nvSpPr>
        <p:spPr>
          <a:xfrm>
            <a:off x="395288" y="1412875"/>
            <a:ext cx="8229600" cy="3886200"/>
          </a:xfrm>
        </p:spPr>
        <p:txBody>
          <a:bodyPr vert="horz" wrap="square" lIns="91440" tIns="45720" rIns="91440" bIns="45720" anchor="t"/>
          <a:p>
            <a:pPr algn="just" eaLnBrk="1" hangingPunct="1">
              <a:buNone/>
            </a:pPr>
            <a:r>
              <a:rPr lang="zh-CN" altLang="en-US" sz="2800" b="1" dirty="0">
                <a:solidFill>
                  <a:schemeClr val="accent2"/>
                </a:solidFill>
              </a:rPr>
              <a:t>(3) </a:t>
            </a:r>
            <a:r>
              <a:rPr lang="zh-CN" altLang="en-US" sz="2800" b="1" dirty="0">
                <a:solidFill>
                  <a:schemeClr val="accent2"/>
                </a:solidFill>
                <a:latin typeface="Times New Roman" panose="02020603050405020304" pitchFamily="18" charset="0"/>
              </a:rPr>
              <a:t>软件项目跟踪和监督</a:t>
            </a:r>
            <a:r>
              <a:rPr lang="zh-CN" altLang="en-US" sz="2800" b="1" dirty="0">
                <a:solidFill>
                  <a:schemeClr val="accent2"/>
                </a:solidFill>
              </a:rPr>
              <a:t>(</a:t>
            </a:r>
            <a:r>
              <a:rPr lang="en-US" altLang="zh-CN" sz="2800" b="1" dirty="0">
                <a:solidFill>
                  <a:schemeClr val="accent2"/>
                </a:solidFill>
              </a:rPr>
              <a:t>software project tracking and oversight)</a:t>
            </a:r>
            <a:r>
              <a:rPr lang="zh-CN" altLang="en-US" sz="2800" b="1" dirty="0">
                <a:solidFill>
                  <a:schemeClr val="accent2"/>
                </a:solidFill>
              </a:rPr>
              <a:t>：</a:t>
            </a:r>
            <a:r>
              <a:rPr lang="zh-CN" altLang="en-US" sz="2800" b="1" dirty="0">
                <a:solidFill>
                  <a:schemeClr val="accent2"/>
                </a:solidFill>
                <a:latin typeface="Times New Roman" panose="02020603050405020304" pitchFamily="18" charset="0"/>
              </a:rPr>
              <a:t>根据软件开发计划管理软件项目，随时掌握软件项目的实际开发过程。</a:t>
            </a:r>
            <a:endParaRPr lang="zh-CN" altLang="en-US" sz="2800" b="1" dirty="0">
              <a:solidFill>
                <a:schemeClr val="accent2"/>
              </a:solidFill>
              <a:latin typeface="Times New Roman" panose="02020603050405020304" pitchFamily="18" charset="0"/>
            </a:endParaRPr>
          </a:p>
          <a:p>
            <a:pPr algn="just" eaLnBrk="1" hangingPunct="1">
              <a:lnSpc>
                <a:spcPct val="150000"/>
              </a:lnSpc>
              <a:buFont typeface="Wingdings" panose="05000000000000000000" charset="0"/>
              <a:buChar char="n"/>
            </a:pPr>
            <a:r>
              <a:rPr lang="zh-CN" altLang="en-US" sz="2400" b="1" dirty="0">
                <a:latin typeface="Times New Roman" panose="02020603050405020304" pitchFamily="18" charset="0"/>
              </a:rPr>
              <a:t>按照项目计划对软件开发的</a:t>
            </a:r>
            <a:r>
              <a:rPr lang="zh-CN" altLang="en-US" sz="2400" b="1" dirty="0">
                <a:solidFill>
                  <a:srgbClr val="1818FF"/>
                </a:solidFill>
                <a:latin typeface="Times New Roman" panose="02020603050405020304" pitchFamily="18" charset="0"/>
              </a:rPr>
              <a:t>进度和阶段产品</a:t>
            </a:r>
            <a:r>
              <a:rPr lang="zh-CN" altLang="en-US" sz="2400" b="1" dirty="0">
                <a:latin typeface="Times New Roman" panose="02020603050405020304" pitchFamily="18" charset="0"/>
              </a:rPr>
              <a:t>进行跟踪和评审，当软件项目的执行状况与软件项目计划</a:t>
            </a:r>
            <a:r>
              <a:rPr lang="zh-CN" altLang="en-US" sz="2400" b="1" dirty="0">
                <a:solidFill>
                  <a:srgbClr val="1818FF"/>
                </a:solidFill>
                <a:latin typeface="Times New Roman" panose="02020603050405020304" pitchFamily="18" charset="0"/>
              </a:rPr>
              <a:t>发生较大偏差时</a:t>
            </a:r>
            <a:r>
              <a:rPr lang="zh-CN" altLang="en-US" sz="2400" b="1" dirty="0">
                <a:latin typeface="Times New Roman" panose="02020603050405020304" pitchFamily="18" charset="0"/>
              </a:rPr>
              <a:t>，管理机构必须</a:t>
            </a:r>
            <a:r>
              <a:rPr lang="zh-CN" altLang="en-US" sz="2400" b="1" dirty="0">
                <a:solidFill>
                  <a:srgbClr val="1818FF"/>
                </a:solidFill>
                <a:latin typeface="Times New Roman" panose="02020603050405020304" pitchFamily="18" charset="0"/>
              </a:rPr>
              <a:t>采取有效控制措施</a:t>
            </a:r>
            <a:r>
              <a:rPr lang="zh-CN" altLang="en-US" sz="2400" b="1" dirty="0">
                <a:latin typeface="Times New Roman" panose="02020603050405020304" pitchFamily="18" charset="0"/>
              </a:rPr>
              <a:t>，</a:t>
            </a:r>
            <a:r>
              <a:rPr lang="zh-CN" altLang="en-US" sz="2400" b="1" dirty="0">
                <a:solidFill>
                  <a:srgbClr val="1818FF"/>
                </a:solidFill>
                <a:latin typeface="Times New Roman" panose="02020603050405020304" pitchFamily="18" charset="0"/>
              </a:rPr>
              <a:t>必要时</a:t>
            </a:r>
            <a:r>
              <a:rPr lang="zh-CN" altLang="en-US" sz="2400" b="1" dirty="0">
                <a:latin typeface="Times New Roman" panose="02020603050405020304" pitchFamily="18" charset="0"/>
              </a:rPr>
              <a:t>根据项目的实际完成情况和结果，</a:t>
            </a:r>
            <a:r>
              <a:rPr lang="zh-CN" altLang="en-US" sz="2400" b="1" dirty="0">
                <a:solidFill>
                  <a:srgbClr val="1818FF"/>
                </a:solidFill>
                <a:latin typeface="Times New Roman" panose="02020603050405020304" pitchFamily="18" charset="0"/>
              </a:rPr>
              <a:t>修订项目计划</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spTree>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idx="1"/>
          </p:nvPr>
        </p:nvSpPr>
        <p:spPr>
          <a:xfrm>
            <a:off x="287338" y="528638"/>
            <a:ext cx="8569325" cy="3240088"/>
          </a:xfrm>
        </p:spPr>
        <p:txBody>
          <a:bodyPr vert="horz" wrap="square" lIns="91440" tIns="45720" rIns="91440" bIns="45720" anchor="t"/>
          <a:p>
            <a:pPr marL="342900" marR="0" indent="-34290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kern="0" cap="none" spc="0" normalizeH="0" baseline="0" noProof="1" dirty="0">
                <a:solidFill>
                  <a:schemeClr val="accent2"/>
                </a:solidFill>
                <a:latin typeface="+mn-lt"/>
                <a:ea typeface="+mn-ea"/>
                <a:cs typeface="+mn-cs"/>
              </a:rPr>
              <a:t>(4) </a:t>
            </a:r>
            <a:r>
              <a:rPr kumimoji="0" lang="zh-CN" altLang="en-US" sz="2800" b="1" i="0" u="none" strike="noStrike" kern="0" cap="none" spc="0" normalizeH="0" baseline="0" noProof="1" dirty="0">
                <a:solidFill>
                  <a:schemeClr val="accent2"/>
                </a:solidFill>
                <a:latin typeface="Times New Roman" panose="02020603050405020304" pitchFamily="18" charset="0"/>
                <a:ea typeface="+mn-ea"/>
                <a:cs typeface="+mn-cs"/>
              </a:rPr>
              <a:t>软件分包合同管理</a:t>
            </a:r>
            <a:r>
              <a:rPr kumimoji="0" lang="zh-CN" altLang="en-US" sz="2800" b="1" i="0" u="none" strike="noStrike" kern="0" cap="none" spc="0" normalizeH="0" baseline="0" noProof="1" dirty="0">
                <a:solidFill>
                  <a:schemeClr val="accent2"/>
                </a:solidFill>
                <a:latin typeface="+mn-lt"/>
                <a:ea typeface="+mn-ea"/>
                <a:cs typeface="+mn-cs"/>
              </a:rPr>
              <a:t>(</a:t>
            </a:r>
            <a:r>
              <a:rPr kumimoji="0" lang="en-US" altLang="zh-CN" sz="2800" b="1" i="0" u="none" strike="noStrike" kern="0" cap="none" spc="0" normalizeH="0" baseline="0" noProof="1" dirty="0">
                <a:solidFill>
                  <a:schemeClr val="accent2"/>
                </a:solidFill>
                <a:latin typeface="+mn-lt"/>
                <a:ea typeface="+mn-ea"/>
                <a:cs typeface="+mn-cs"/>
              </a:rPr>
              <a:t>subcontract management)</a:t>
            </a:r>
            <a:endParaRPr kumimoji="0" lang="en-US" altLang="zh-CN" sz="2800" b="1" i="0" u="none" strike="noStrike" kern="0" cap="none" spc="0" normalizeH="0" baseline="0" noProof="1" dirty="0">
              <a:solidFill>
                <a:schemeClr val="accent2"/>
              </a:solidFill>
              <a:latin typeface="+mn-lt"/>
              <a:ea typeface="+mn-ea"/>
              <a:cs typeface="+mn-cs"/>
            </a:endParaRPr>
          </a:p>
          <a:p>
            <a:pPr marL="342900" marR="0" indent="-342900" algn="just" defTabSz="914400" rtl="0" eaLnBrk="1" fontAlgn="base" latinLnBrk="0" hangingPunct="1">
              <a:lnSpc>
                <a:spcPct val="150000"/>
              </a:lnSpc>
              <a:spcBef>
                <a:spcPct val="20000"/>
              </a:spcBef>
              <a:spcAft>
                <a:spcPct val="0"/>
              </a:spcAft>
              <a:buClr>
                <a:schemeClr val="bg2"/>
              </a:buClr>
              <a:buSzPct val="75000"/>
              <a:buFont typeface="Wingdings" panose="05000000000000000000" charset="0"/>
              <a:buChar char="n"/>
            </a:pPr>
            <a:r>
              <a:rPr kumimoji="0" lang="zh-CN" altLang="en-US" sz="2800" b="1" i="0" u="none" strike="noStrike" kern="0" cap="none" spc="0" normalizeH="0" baseline="0" noProof="1" dirty="0">
                <a:solidFill>
                  <a:schemeClr val="accent2"/>
                </a:solidFill>
                <a:latin typeface="Times New Roman" panose="02020603050405020304" pitchFamily="18" charset="0"/>
                <a:ea typeface="+mn-ea"/>
                <a:cs typeface="+mn-cs"/>
              </a:rPr>
              <a:t>根据商业联盟、过程能力和技术等因素选择高质量的软件承制方，承制软件项目的部分子项目。制订子项目承制方的工作任务和项目计划文档，它是主承制方跟踪检查和监督子项目过程和产品的依据。</a:t>
            </a:r>
            <a:endParaRPr kumimoji="0" lang="zh-CN" altLang="en-US" sz="2800" b="1" i="0" u="none" strike="noStrike" kern="0" cap="none" spc="0" normalizeH="0" baseline="0" noProof="1" dirty="0">
              <a:solidFill>
                <a:schemeClr val="accent2"/>
              </a:solidFill>
              <a:latin typeface="Times New Roman" panose="02020603050405020304" pitchFamily="18" charset="0"/>
              <a:ea typeface="+mn-ea"/>
              <a:cs typeface="+mn-cs"/>
            </a:endParaRPr>
          </a:p>
          <a:p>
            <a:pPr marL="342900" marR="0" indent="-342900" algn="just" defTabSz="914400" rtl="0" eaLnBrk="1" fontAlgn="base" latinLnBrk="0" hangingPunct="1">
              <a:lnSpc>
                <a:spcPct val="100000"/>
              </a:lnSpc>
              <a:spcBef>
                <a:spcPct val="20000"/>
              </a:spcBef>
              <a:spcAft>
                <a:spcPct val="0"/>
              </a:spcAft>
              <a:buClr>
                <a:schemeClr val="bg2"/>
              </a:buClr>
              <a:buSzPct val="75000"/>
              <a:buFont typeface="Wingdings" panose="05000000000000000000" charset="0"/>
              <a:buChar char="n"/>
            </a:pPr>
            <a:endParaRPr kumimoji="0" lang="zh-CN" altLang="en-US" sz="2800" b="1" i="0" u="none" strike="noStrike" kern="0" cap="none" spc="0" normalizeH="0" baseline="0" noProof="1" dirty="0">
              <a:solidFill>
                <a:schemeClr val="accent2"/>
              </a:solidFill>
              <a:latin typeface="Times New Roman" panose="02020603050405020304" pitchFamily="18" charset="0"/>
              <a:ea typeface="+mn-ea"/>
              <a:cs typeface="+mn-cs"/>
            </a:endParaRPr>
          </a:p>
          <a:p>
            <a:pPr marL="342900" marR="0" indent="-342900" algn="just"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kern="0" cap="none" spc="0" normalizeH="0" baseline="0" noProof="1" dirty="0">
                <a:solidFill>
                  <a:schemeClr val="accent2"/>
                </a:solidFill>
                <a:latin typeface="+mn-lt"/>
                <a:ea typeface="+mn-ea"/>
                <a:cs typeface="+mn-cs"/>
                <a:sym typeface="+mn-ea"/>
              </a:rPr>
              <a:t>(5) </a:t>
            </a:r>
            <a:r>
              <a:rPr kumimoji="0" lang="zh-CN" altLang="en-US" sz="2800" b="1" i="0" u="none" strike="noStrike" kern="0" cap="none" spc="0" normalizeH="0" baseline="0" noProof="1" dirty="0">
                <a:solidFill>
                  <a:schemeClr val="accent2"/>
                </a:solidFill>
                <a:latin typeface="Times New Roman" panose="02020603050405020304" pitchFamily="18" charset="0"/>
                <a:ea typeface="+mn-ea"/>
                <a:cs typeface="+mn-cs"/>
                <a:sym typeface="+mn-ea"/>
              </a:rPr>
              <a:t>软件质量保证</a:t>
            </a:r>
            <a:r>
              <a:rPr kumimoji="0" lang="zh-CN" altLang="en-US" sz="2800" b="1" i="0" u="none" strike="noStrike" kern="0" cap="none" spc="0" normalizeH="0" baseline="0" noProof="1" dirty="0">
                <a:solidFill>
                  <a:schemeClr val="accent2"/>
                </a:solidFill>
                <a:latin typeface="+mn-lt"/>
                <a:ea typeface="+mn-ea"/>
                <a:cs typeface="+mn-cs"/>
                <a:sym typeface="+mn-ea"/>
              </a:rPr>
              <a:t>(</a:t>
            </a:r>
            <a:r>
              <a:rPr kumimoji="0" lang="en-US" altLang="zh-CN" sz="2800" b="1" i="0" u="none" strike="noStrike" kern="0" cap="none" spc="0" normalizeH="0" baseline="0" noProof="1" dirty="0">
                <a:solidFill>
                  <a:schemeClr val="accent2"/>
                </a:solidFill>
                <a:latin typeface="+mn-lt"/>
                <a:ea typeface="+mn-ea"/>
                <a:cs typeface="+mn-cs"/>
                <a:sym typeface="+mn-ea"/>
              </a:rPr>
              <a:t>quality assurance)</a:t>
            </a:r>
            <a:endParaRPr kumimoji="0" lang="en-US" altLang="zh-CN" sz="2800" b="1" i="0" u="none" strike="noStrike" kern="0" cap="none" spc="0" normalizeH="0" baseline="0" noProof="1" dirty="0">
              <a:solidFill>
                <a:schemeClr val="accent2"/>
              </a:solidFill>
              <a:latin typeface="+mn-lt"/>
              <a:ea typeface="+mn-ea"/>
              <a:cs typeface="+mn-cs"/>
            </a:endParaRPr>
          </a:p>
          <a:p>
            <a:pPr marL="342900" marR="0" indent="-342900" algn="just" defTabSz="914400" rtl="0" eaLnBrk="1" fontAlgn="base" latinLnBrk="0" hangingPunct="1">
              <a:lnSpc>
                <a:spcPct val="150000"/>
              </a:lnSpc>
              <a:spcBef>
                <a:spcPct val="20000"/>
              </a:spcBef>
              <a:spcAft>
                <a:spcPct val="0"/>
              </a:spcAft>
              <a:buClr>
                <a:schemeClr val="bg2"/>
              </a:buClr>
              <a:buSzPct val="75000"/>
              <a:buFont typeface="Wingdings" panose="05000000000000000000" charset="0"/>
              <a:buChar char="n"/>
            </a:pPr>
            <a:r>
              <a:rPr kumimoji="0" lang="zh-CN" altLang="en-US" sz="2800" b="1" i="0" u="none" strike="noStrike" kern="0" cap="none" spc="0" normalizeH="0" baseline="0" noProof="1" dirty="0">
                <a:solidFill>
                  <a:schemeClr val="accent2"/>
                </a:solidFill>
                <a:latin typeface="Times New Roman" panose="02020603050405020304" pitchFamily="18" charset="0"/>
                <a:ea typeface="+mn-ea"/>
                <a:cs typeface="+mn-cs"/>
                <a:sym typeface="+mn-ea"/>
              </a:rPr>
              <a:t>评审软件产品和活动，检验它们是否与应用的标准和规程保持一致，对发现的问题应采取必要措施予以解决。</a:t>
            </a:r>
            <a:endParaRPr kumimoji="0" lang="zh-CN" altLang="en-US" sz="2800" b="1" i="0" u="none" strike="noStrike" kern="0" cap="none" spc="0" normalizeH="0" baseline="0" noProof="1" dirty="0">
              <a:solidFill>
                <a:schemeClr val="accent2"/>
              </a:solidFill>
              <a:latin typeface="Times New Roman" panose="02020603050405020304" pitchFamily="18" charset="0"/>
              <a:ea typeface="+mn-ea"/>
              <a:cs typeface="+mn-cs"/>
            </a:endParaRPr>
          </a:p>
          <a:p>
            <a:pPr marL="0" marR="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charset="0"/>
              <a:buNone/>
            </a:pPr>
            <a:endParaRPr kumimoji="0" lang="zh-CN" altLang="en-US" sz="2800" b="1" i="0" u="none" strike="noStrike" kern="0" cap="none" spc="0" normalizeH="0" baseline="0" noProof="1" dirty="0">
              <a:solidFill>
                <a:schemeClr val="accent2"/>
              </a:solidFill>
              <a:latin typeface="Times New Roman" panose="02020603050405020304" pitchFamily="18" charset="0"/>
              <a:ea typeface="+mn-ea"/>
              <a:cs typeface="+mn-cs"/>
            </a:endParaRPr>
          </a:p>
        </p:txBody>
      </p:sp>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p:nvPr>
        </p:nvSpPr>
        <p:spPr/>
        <p:txBody>
          <a:bodyPr vert="horz" wrap="square" lIns="91440" tIns="45720" rIns="91440" bIns="45720" anchor="ctr"/>
          <a:p>
            <a:pPr eaLnBrk="1" hangingPunct="1"/>
            <a:r>
              <a:rPr lang="zh-CN" altLang="en-US" sz="3200" b="1" dirty="0"/>
              <a:t>3) </a:t>
            </a:r>
            <a:r>
              <a:rPr lang="en-US" altLang="zh-CN" sz="3200" b="1" dirty="0"/>
              <a:t>L3</a:t>
            </a:r>
            <a:r>
              <a:rPr lang="zh-CN" altLang="en-US" sz="3200" b="1" dirty="0">
                <a:latin typeface="Times New Roman" panose="02020603050405020304" pitchFamily="18" charset="0"/>
              </a:rPr>
              <a:t>己定义级</a:t>
            </a:r>
            <a:r>
              <a:rPr lang="zh-CN" altLang="en-US" sz="3200" b="1" dirty="0"/>
              <a:t>(</a:t>
            </a:r>
            <a:r>
              <a:rPr lang="en-US" altLang="zh-CN" sz="3200" b="1" dirty="0"/>
              <a:t>defined)</a:t>
            </a:r>
            <a:endParaRPr lang="en-US" altLang="zh-CN" sz="3200" b="1" dirty="0"/>
          </a:p>
        </p:txBody>
      </p:sp>
      <p:sp>
        <p:nvSpPr>
          <p:cNvPr id="84995" name="Rectangle 3"/>
          <p:cNvSpPr>
            <a:spLocks noGrp="1"/>
          </p:cNvSpPr>
          <p:nvPr>
            <p:ph idx="1"/>
          </p:nvPr>
        </p:nvSpPr>
        <p:spPr>
          <a:xfrm>
            <a:off x="371475" y="1647825"/>
            <a:ext cx="8569325" cy="2286000"/>
          </a:xfrm>
        </p:spPr>
        <p:txBody>
          <a:bodyPr vert="horz" wrap="square" lIns="91440" tIns="45720" rIns="91440" bIns="45720" anchor="t"/>
          <a:p>
            <a:pPr marL="342900" marR="0" indent="-342900" algn="just" defTabSz="914400" rtl="0" eaLnBrk="1" fontAlgn="base" latinLnBrk="0" hangingPunct="1">
              <a:lnSpc>
                <a:spcPct val="100000"/>
              </a:lnSpc>
              <a:spcBef>
                <a:spcPct val="20000"/>
              </a:spcBef>
              <a:spcAft>
                <a:spcPct val="0"/>
              </a:spcAft>
              <a:buClr>
                <a:schemeClr val="bg2"/>
              </a:buClr>
              <a:buSzPct val="75000"/>
              <a:buFont typeface="Wingdings" panose="05000000000000000000" charset="0"/>
              <a:buChar char="n"/>
            </a:pPr>
            <a:r>
              <a:rPr kumimoji="0" lang="zh-CN" altLang="en-US" sz="2800" b="1" i="0" u="none" strike="noStrike" kern="0" cap="none" spc="0" normalizeH="0" baseline="0" noProof="1" dirty="0">
                <a:solidFill>
                  <a:schemeClr val="tx1"/>
                </a:solidFill>
                <a:latin typeface="Times New Roman" panose="02020603050405020304" pitchFamily="18" charset="0"/>
                <a:ea typeface="+mn-ea"/>
                <a:cs typeface="+mn-cs"/>
              </a:rPr>
              <a:t>已定义级的关键过程域涉及项目和组织两方面，内容包括：</a:t>
            </a:r>
            <a:endParaRPr kumimoji="0" lang="zh-CN" altLang="en-US" sz="2800" b="1" i="0" u="none" strike="noStrike" kern="0" cap="none" spc="0" normalizeH="0" baseline="0" noProof="1" dirty="0">
              <a:solidFill>
                <a:schemeClr val="tx1"/>
              </a:solidFill>
              <a:latin typeface="Times New Roman" panose="02020603050405020304" pitchFamily="18" charset="0"/>
              <a:ea typeface="+mn-ea"/>
              <a:cs typeface="+mn-cs"/>
            </a:endParaRPr>
          </a:p>
          <a:p>
            <a:pPr marL="742950" marR="0" lvl="1" indent="-28575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charset="0"/>
              <a:buChar char="n"/>
            </a:pPr>
            <a:r>
              <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rPr>
              <a:t>组织级过程焦点</a:t>
            </a:r>
            <a:endPar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endParaRPr>
          </a:p>
          <a:p>
            <a:pPr marL="742950" marR="0" lvl="1" indent="-28575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charset="0"/>
              <a:buChar char="n"/>
            </a:pPr>
            <a:r>
              <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rPr>
              <a:t>组织级过程定义</a:t>
            </a:r>
            <a:endPar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endParaRPr>
          </a:p>
          <a:p>
            <a:pPr marL="742950" marR="0" lvl="1" indent="-28575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charset="0"/>
              <a:buChar char="n"/>
            </a:pPr>
            <a:r>
              <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rPr>
              <a:t>培训大纲</a:t>
            </a:r>
            <a:endPar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endParaRPr>
          </a:p>
          <a:p>
            <a:pPr marL="742950" marR="0" lvl="1" indent="-28575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charset="0"/>
              <a:buChar char="n"/>
            </a:pPr>
            <a:r>
              <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rPr>
              <a:t>综合软件管理</a:t>
            </a:r>
            <a:endPar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endParaRPr>
          </a:p>
          <a:p>
            <a:pPr marL="742950" marR="0" lvl="1" indent="-28575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charset="0"/>
              <a:buChar char="n"/>
            </a:pPr>
            <a:r>
              <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rPr>
              <a:t>软件产品工程</a:t>
            </a:r>
            <a:endPar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endParaRPr>
          </a:p>
          <a:p>
            <a:pPr marL="742950" marR="0" lvl="1" indent="-28575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charset="0"/>
              <a:buChar char="n"/>
            </a:pPr>
            <a:r>
              <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rPr>
              <a:t>小组协调</a:t>
            </a:r>
            <a:endPar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endParaRPr>
          </a:p>
          <a:p>
            <a:pPr marL="742950" marR="0" lvl="1" indent="-285750" algn="just" defTabSz="914400" rtl="0" eaLnBrk="1" fontAlgn="base" latinLnBrk="0" hangingPunct="1">
              <a:lnSpc>
                <a:spcPct val="100000"/>
              </a:lnSpc>
              <a:spcBef>
                <a:spcPct val="20000"/>
              </a:spcBef>
              <a:spcAft>
                <a:spcPct val="0"/>
              </a:spcAft>
              <a:buClr>
                <a:schemeClr val="accent2"/>
              </a:buClr>
              <a:buSzPct val="80000"/>
              <a:buFont typeface="Wingdings" panose="05000000000000000000" charset="0"/>
              <a:buChar char="n"/>
            </a:pPr>
            <a:r>
              <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rPr>
              <a:t>同行评审。</a:t>
            </a:r>
            <a:endParaRPr kumimoji="0" lang="zh-CN" altLang="en-US" sz="2450" b="1" i="0" u="none" strike="noStrike" kern="0" cap="none" spc="0" normalizeH="0" baseline="0" noProof="1" dirty="0">
              <a:solidFill>
                <a:schemeClr val="tx1"/>
              </a:solidFill>
              <a:latin typeface="+mn-lt"/>
              <a:ea typeface="+mn-ea"/>
              <a:cs typeface="+mn-ea"/>
            </a:endParaRPr>
          </a:p>
        </p:txBody>
      </p:sp>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p:cNvSpPr>
          <p:nvPr>
            <p:ph idx="1"/>
          </p:nvPr>
        </p:nvSpPr>
        <p:spPr>
          <a:xfrm>
            <a:off x="103188" y="251460"/>
            <a:ext cx="8839200" cy="5181600"/>
          </a:xfrm>
        </p:spPr>
        <p:txBody>
          <a:bodyPr vert="horz" wrap="square" lIns="91440" tIns="45720" rIns="91440" bIns="45720" anchor="t"/>
          <a:p>
            <a:pPr algn="just" eaLnBrk="1" hangingPunct="1">
              <a:lnSpc>
                <a:spcPct val="150000"/>
              </a:lnSpc>
              <a:buNone/>
            </a:pPr>
            <a:r>
              <a:rPr lang="zh-CN" altLang="en-US" sz="2400" b="1" dirty="0"/>
              <a:t>(1) </a:t>
            </a:r>
            <a:r>
              <a:rPr lang="zh-CN" altLang="en-US" sz="2400" b="1" dirty="0">
                <a:latin typeface="Times New Roman" panose="02020603050405020304" pitchFamily="18" charset="0"/>
              </a:rPr>
              <a:t>组织的过程</a:t>
            </a:r>
            <a:r>
              <a:rPr lang="zh-CN" altLang="en-US" sz="2400" b="1" dirty="0">
                <a:solidFill>
                  <a:srgbClr val="FF0000"/>
                </a:solidFill>
                <a:latin typeface="Times New Roman" panose="02020603050405020304" pitchFamily="18" charset="0"/>
              </a:rPr>
              <a:t>焦点</a:t>
            </a:r>
            <a:r>
              <a:rPr lang="zh-CN" altLang="en-US" sz="2400" b="1" dirty="0"/>
              <a:t>(</a:t>
            </a:r>
            <a:r>
              <a:rPr lang="en-US" altLang="zh-CN" sz="2400" b="1" dirty="0"/>
              <a:t>organization process focus)</a:t>
            </a:r>
            <a:endParaRPr lang="en-US" altLang="zh-CN" sz="2400" b="1" dirty="0"/>
          </a:p>
          <a:p>
            <a:pPr lvl="1" algn="just" eaLnBrk="1" hangingPunct="1">
              <a:lnSpc>
                <a:spcPct val="150000"/>
              </a:lnSpc>
              <a:buFont typeface="Wingdings" panose="05000000000000000000" charset="0"/>
              <a:buChar char="n"/>
            </a:pPr>
            <a:r>
              <a:rPr lang="zh-CN" altLang="en-US" sz="2100" b="1" dirty="0">
                <a:latin typeface="Times New Roman" panose="02020603050405020304" pitchFamily="18" charset="0"/>
              </a:rPr>
              <a:t>不断提高对组织软件过程和项目软件过程的认识和理解，围绕</a:t>
            </a:r>
            <a:r>
              <a:rPr lang="zh-CN" altLang="en-US" sz="2100" b="1" dirty="0">
                <a:solidFill>
                  <a:srgbClr val="FF0000"/>
                </a:solidFill>
                <a:latin typeface="Times New Roman" panose="02020603050405020304" pitchFamily="18" charset="0"/>
              </a:rPr>
              <a:t>过程定义和过程改进目标</a:t>
            </a:r>
            <a:r>
              <a:rPr lang="zh-CN" altLang="en-US" sz="2100" b="1" dirty="0">
                <a:latin typeface="Times New Roman" panose="02020603050405020304" pitchFamily="18" charset="0"/>
              </a:rPr>
              <a:t>及时采取措施，协调、评估、开发、维护过程改进活动。</a:t>
            </a:r>
            <a:endParaRPr lang="zh-CN" altLang="en-US" sz="2100" b="1" dirty="0"/>
          </a:p>
          <a:p>
            <a:pPr algn="just" eaLnBrk="1" hangingPunct="1">
              <a:lnSpc>
                <a:spcPct val="150000"/>
              </a:lnSpc>
              <a:buNone/>
            </a:pPr>
            <a:r>
              <a:rPr lang="zh-CN" altLang="en-US" sz="2400" b="1" dirty="0"/>
              <a:t>(2) </a:t>
            </a:r>
            <a:r>
              <a:rPr lang="zh-CN" altLang="en-US" sz="2400" b="1" dirty="0">
                <a:latin typeface="Times New Roman" panose="02020603050405020304" pitchFamily="18" charset="0"/>
              </a:rPr>
              <a:t>组织的过程定义</a:t>
            </a:r>
            <a:r>
              <a:rPr lang="zh-CN" altLang="en-US" sz="2400" b="1" dirty="0"/>
              <a:t>(</a:t>
            </a:r>
            <a:r>
              <a:rPr lang="en-US" altLang="zh-CN" sz="2400" b="1" dirty="0"/>
              <a:t>organization process definition)</a:t>
            </a:r>
            <a:endParaRPr lang="en-US" altLang="zh-CN" sz="2400" b="1" dirty="0"/>
          </a:p>
          <a:p>
            <a:pPr lvl="1" algn="just" eaLnBrk="1" hangingPunct="1">
              <a:lnSpc>
                <a:spcPct val="150000"/>
              </a:lnSpc>
              <a:buFont typeface="Wingdings" panose="05000000000000000000" charset="0"/>
              <a:buChar char="n"/>
            </a:pPr>
            <a:r>
              <a:rPr lang="zh-CN" altLang="en-US" sz="2100" b="1" dirty="0">
                <a:solidFill>
                  <a:srgbClr val="FF0000"/>
                </a:solidFill>
                <a:latin typeface="Times New Roman" panose="02020603050405020304" pitchFamily="18" charset="0"/>
              </a:rPr>
              <a:t>描述</a:t>
            </a:r>
            <a:r>
              <a:rPr lang="zh-CN" altLang="en-US" sz="2100" b="1" dirty="0">
                <a:latin typeface="Times New Roman" panose="02020603050405020304" pitchFamily="18" charset="0"/>
              </a:rPr>
              <a:t>软件生命周期、</a:t>
            </a:r>
            <a:r>
              <a:rPr lang="zh-CN" altLang="en-US" sz="2100" b="1" dirty="0">
                <a:solidFill>
                  <a:srgbClr val="FF0000"/>
                </a:solidFill>
                <a:latin typeface="Times New Roman" panose="02020603050405020304" pitchFamily="18" charset="0"/>
              </a:rPr>
              <a:t>制订</a:t>
            </a:r>
            <a:r>
              <a:rPr lang="zh-CN" altLang="en-US" sz="2100" b="1" dirty="0">
                <a:latin typeface="Times New Roman" panose="02020603050405020304" pitchFamily="18" charset="0"/>
              </a:rPr>
              <a:t>过程剪裁准则和指南、</a:t>
            </a:r>
            <a:r>
              <a:rPr lang="zh-CN" altLang="en-US" sz="2100" b="1" dirty="0">
                <a:solidFill>
                  <a:srgbClr val="FF0000"/>
                </a:solidFill>
                <a:latin typeface="Times New Roman" panose="02020603050405020304" pitchFamily="18" charset="0"/>
              </a:rPr>
              <a:t>建立</a:t>
            </a:r>
            <a:r>
              <a:rPr lang="zh-CN" altLang="en-US" sz="2100" b="1" dirty="0">
                <a:latin typeface="Times New Roman" panose="02020603050405020304" pitchFamily="18" charset="0"/>
              </a:rPr>
              <a:t>组织级的软件过程数据库及相关的文档库、</a:t>
            </a:r>
            <a:r>
              <a:rPr lang="zh-CN" altLang="en-US" sz="2100" b="1" dirty="0">
                <a:solidFill>
                  <a:srgbClr val="FF0000"/>
                </a:solidFill>
                <a:latin typeface="Times New Roman" panose="02020603050405020304" pitchFamily="18" charset="0"/>
              </a:rPr>
              <a:t>确定</a:t>
            </a:r>
            <a:r>
              <a:rPr lang="zh-CN" altLang="en-US" sz="2100" b="1" dirty="0">
                <a:latin typeface="Times New Roman" panose="02020603050405020304" pitchFamily="18" charset="0"/>
              </a:rPr>
              <a:t>定量过程管理需要的数据、</a:t>
            </a:r>
            <a:r>
              <a:rPr lang="zh-CN" altLang="en-US" sz="2100" b="1" dirty="0">
                <a:solidFill>
                  <a:srgbClr val="FF0000"/>
                </a:solidFill>
                <a:latin typeface="Times New Roman" panose="02020603050405020304" pitchFamily="18" charset="0"/>
              </a:rPr>
              <a:t>形成</a:t>
            </a:r>
            <a:r>
              <a:rPr lang="zh-CN" altLang="en-US" sz="2100" b="1" dirty="0">
                <a:latin typeface="Times New Roman" panose="02020603050405020304" pitchFamily="18" charset="0"/>
              </a:rPr>
              <a:t>稳定的准则支持组织制定各项规章制度等。</a:t>
            </a:r>
            <a:endParaRPr lang="zh-CN" altLang="en-US" sz="2100" b="1" dirty="0">
              <a:latin typeface="Times New Roman" panose="02020603050405020304" pitchFamily="18" charset="0"/>
            </a:endParaRPr>
          </a:p>
          <a:p>
            <a:pPr algn="just" eaLnBrk="1" hangingPunct="1">
              <a:lnSpc>
                <a:spcPct val="150000"/>
              </a:lnSpc>
              <a:buNone/>
            </a:pPr>
            <a:r>
              <a:rPr lang="zh-CN" altLang="en-US" sz="2400" b="1" dirty="0"/>
              <a:t>(3) </a:t>
            </a:r>
            <a:r>
              <a:rPr lang="zh-CN" altLang="en-US" sz="2400" b="1" dirty="0">
                <a:latin typeface="Times New Roman" panose="02020603050405020304" pitchFamily="18" charset="0"/>
              </a:rPr>
              <a:t>培训大纲</a:t>
            </a:r>
            <a:r>
              <a:rPr lang="zh-CN" altLang="en-US" sz="2400" b="1" dirty="0"/>
              <a:t>(</a:t>
            </a:r>
            <a:r>
              <a:rPr lang="en-US" altLang="zh-CN" sz="2400" b="1" dirty="0"/>
              <a:t>training program)</a:t>
            </a:r>
            <a:endParaRPr lang="en-US" altLang="zh-CN" sz="2400" b="1" dirty="0"/>
          </a:p>
          <a:p>
            <a:pPr lvl="1" algn="just" eaLnBrk="1" hangingPunct="1">
              <a:lnSpc>
                <a:spcPct val="150000"/>
              </a:lnSpc>
              <a:buFont typeface="Wingdings" panose="05000000000000000000" charset="0"/>
              <a:buChar char="n"/>
            </a:pPr>
            <a:r>
              <a:rPr lang="zh-CN" altLang="en-US" sz="2100" b="1" dirty="0">
                <a:latin typeface="Times New Roman" panose="02020603050405020304" pitchFamily="18" charset="0"/>
              </a:rPr>
              <a:t>通过培训提高组织成员个人的</a:t>
            </a:r>
            <a:r>
              <a:rPr lang="zh-CN" altLang="en-US" sz="2100" b="1" dirty="0">
                <a:solidFill>
                  <a:srgbClr val="FF0000"/>
                </a:solidFill>
                <a:latin typeface="Times New Roman" panose="02020603050405020304" pitchFamily="18" charset="0"/>
              </a:rPr>
              <a:t>知识水平和技能</a:t>
            </a:r>
            <a:r>
              <a:rPr lang="zh-CN" altLang="en-US" sz="2100" b="1" dirty="0">
                <a:latin typeface="Times New Roman" panose="02020603050405020304" pitchFamily="18" charset="0"/>
              </a:rPr>
              <a:t>，内容针对</a:t>
            </a:r>
            <a:r>
              <a:rPr lang="zh-CN" altLang="en-US" sz="2100" b="1" dirty="0">
                <a:solidFill>
                  <a:srgbClr val="FF0000"/>
                </a:solidFill>
                <a:latin typeface="Times New Roman" panose="02020603050405020304" pitchFamily="18" charset="0"/>
              </a:rPr>
              <a:t>组织、项目和个人的实际需要</a:t>
            </a:r>
            <a:r>
              <a:rPr lang="zh-CN" altLang="en-US" sz="2100" b="1" dirty="0">
                <a:latin typeface="Times New Roman" panose="02020603050405020304" pitchFamily="18" charset="0"/>
              </a:rPr>
              <a:t>，根据培训需求制订培训大纲。</a:t>
            </a:r>
            <a:endParaRPr lang="zh-CN" altLang="en-US" sz="2100" b="1" dirty="0">
              <a:latin typeface="Times New Roman" panose="02020603050405020304" pitchFamily="18" charset="0"/>
            </a:endParaRPr>
          </a:p>
        </p:txBody>
      </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457200" y="457200"/>
            <a:ext cx="4064635" cy="739775"/>
          </a:xfrm>
        </p:spPr>
        <p:txBody>
          <a:bodyPr vert="horz" wrap="square" lIns="91440" tIns="45720" rIns="91440" bIns="45720" anchor="ctr">
            <a:normAutofit fontScale="90000"/>
          </a:bodyPr>
          <a:p>
            <a:pPr eaLnBrk="1" hangingPunct="1"/>
            <a:r>
              <a:rPr lang="zh-CN" altLang="en-US" sz="3800" b="1" dirty="0"/>
              <a:t>通用软件过程模型</a:t>
            </a:r>
            <a:endParaRPr lang="zh-CN" altLang="en-US" sz="3800" b="1" dirty="0"/>
          </a:p>
        </p:txBody>
      </p:sp>
      <p:grpSp>
        <p:nvGrpSpPr>
          <p:cNvPr id="9218" name="Group 26"/>
          <p:cNvGrpSpPr/>
          <p:nvPr/>
        </p:nvGrpSpPr>
        <p:grpSpPr>
          <a:xfrm>
            <a:off x="684213" y="1412875"/>
            <a:ext cx="7848600" cy="5041900"/>
            <a:chOff x="431" y="1035"/>
            <a:chExt cx="4944" cy="3176"/>
          </a:xfrm>
        </p:grpSpPr>
        <p:sp>
          <p:nvSpPr>
            <p:cNvPr id="712710" name="Rectangle 6"/>
            <p:cNvSpPr>
              <a:spLocks noChangeArrowheads="1"/>
            </p:cNvSpPr>
            <p:nvPr/>
          </p:nvSpPr>
          <p:spPr bwMode="auto">
            <a:xfrm>
              <a:off x="431" y="1035"/>
              <a:ext cx="4944" cy="3176"/>
            </a:xfrm>
            <a:prstGeom prst="rect">
              <a:avLst/>
            </a:prstGeom>
            <a:solidFill>
              <a:srgbClr val="CCFFC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712711" name="Rectangle 7"/>
            <p:cNvSpPr>
              <a:spLocks noChangeArrowheads="1"/>
            </p:cNvSpPr>
            <p:nvPr/>
          </p:nvSpPr>
          <p:spPr bwMode="auto">
            <a:xfrm>
              <a:off x="567" y="2215"/>
              <a:ext cx="4626" cy="1860"/>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712712" name="Rectangle 8"/>
            <p:cNvSpPr>
              <a:spLocks noChangeArrowheads="1"/>
            </p:cNvSpPr>
            <p:nvPr/>
          </p:nvSpPr>
          <p:spPr bwMode="auto">
            <a:xfrm>
              <a:off x="1111" y="1580"/>
              <a:ext cx="3946" cy="2177"/>
            </a:xfrm>
            <a:prstGeom prst="rect">
              <a:avLst/>
            </a:prstGeom>
            <a:solidFill>
              <a:srgbClr val="FFFF99"/>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712713" name="Text Box 9"/>
            <p:cNvSpPr txBox="1">
              <a:spLocks noChangeArrowheads="1"/>
            </p:cNvSpPr>
            <p:nvPr/>
          </p:nvSpPr>
          <p:spPr bwMode="auto">
            <a:xfrm>
              <a:off x="657" y="1126"/>
              <a:ext cx="1451" cy="250"/>
            </a:xfrm>
            <a:prstGeom prst="rect">
              <a:avLst/>
            </a:prstGeom>
            <a:noFill/>
            <a:ln w="9525">
              <a:noFill/>
              <a:miter lim="800000"/>
            </a:ln>
            <a:effectLst/>
          </p:spPr>
          <p:txBody>
            <a:bodyPr>
              <a:spAutoFit/>
            </a:bodyPr>
            <a:lstStyle/>
            <a:p>
              <a:pPr marR="0" defTabSz="914400">
                <a:spcBef>
                  <a:spcPct val="50000"/>
                </a:spcBef>
                <a:buClrTx/>
                <a:buSzTx/>
                <a:buFontTx/>
                <a:defRPr/>
              </a:pPr>
              <a:r>
                <a:rPr kumimoji="0" lang="zh-CN" altLang="en-US"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公共过程框架</a:t>
              </a:r>
              <a:endParaRPr kumimoji="0" lang="zh-CN" altLang="en-US"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12714" name="Text Box 10"/>
            <p:cNvSpPr txBox="1">
              <a:spLocks noChangeArrowheads="1"/>
            </p:cNvSpPr>
            <p:nvPr/>
          </p:nvSpPr>
          <p:spPr bwMode="auto">
            <a:xfrm>
              <a:off x="839" y="3802"/>
              <a:ext cx="4190" cy="290"/>
            </a:xfrm>
            <a:prstGeom prst="rect">
              <a:avLst/>
            </a:prstGeom>
            <a:noFill/>
            <a:ln w="9525">
              <a:noFill/>
              <a:miter lim="800000"/>
            </a:ln>
            <a:effectLst/>
          </p:spPr>
          <p:txBody>
            <a:bodyPr wrap="square">
              <a:spAutoFit/>
            </a:bodyPr>
            <a:lstStyle/>
            <a:p>
              <a:pPr marR="0" defTabSz="914400">
                <a:spcBef>
                  <a:spcPct val="50000"/>
                </a:spcBef>
                <a:buClrTx/>
                <a:buSzTx/>
                <a:buFontTx/>
                <a:defRPr/>
              </a:pPr>
              <a:r>
                <a:rPr kumimoji="0" lang="zh-CN" altLang="en-US" sz="24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普适性活动（软件质量保证，配置管理，测度）</a:t>
              </a:r>
              <a:endParaRPr kumimoji="0" lang="zh-CN" altLang="en-US" sz="24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12715" name="Text Box 11"/>
            <p:cNvSpPr txBox="1">
              <a:spLocks noChangeArrowheads="1"/>
            </p:cNvSpPr>
            <p:nvPr/>
          </p:nvSpPr>
          <p:spPr bwMode="auto">
            <a:xfrm>
              <a:off x="1338" y="1716"/>
              <a:ext cx="1451" cy="250"/>
            </a:xfrm>
            <a:prstGeom prst="rect">
              <a:avLst/>
            </a:prstGeom>
            <a:noFill/>
            <a:ln w="9525">
              <a:noFill/>
              <a:miter lim="800000"/>
            </a:ln>
            <a:effectLst/>
          </p:spPr>
          <p:txBody>
            <a:bodyPr>
              <a:spAutoFit/>
            </a:bodyPr>
            <a:lstStyle/>
            <a:p>
              <a:pPr marR="0" defTabSz="914400">
                <a:spcBef>
                  <a:spcPct val="50000"/>
                </a:spcBef>
                <a:buClrTx/>
                <a:buSzTx/>
                <a:buFontTx/>
                <a:defRPr/>
              </a:pPr>
              <a:r>
                <a:rPr kumimoji="0" lang="zh-CN" altLang="en-US"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框架活动</a:t>
              </a:r>
              <a:endParaRPr kumimoji="0" lang="zh-CN" altLang="en-US"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12721" name="Rectangle 17"/>
            <p:cNvSpPr>
              <a:spLocks noChangeArrowheads="1"/>
            </p:cNvSpPr>
            <p:nvPr/>
          </p:nvSpPr>
          <p:spPr bwMode="auto">
            <a:xfrm>
              <a:off x="1655" y="1988"/>
              <a:ext cx="2949" cy="1587"/>
            </a:xfrm>
            <a:prstGeom prst="rect">
              <a:avLst/>
            </a:prstGeom>
            <a:solidFill>
              <a:srgbClr val="FFCCFF"/>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712722" name="Text Box 18"/>
            <p:cNvSpPr txBox="1">
              <a:spLocks noChangeArrowheads="1"/>
            </p:cNvSpPr>
            <p:nvPr/>
          </p:nvSpPr>
          <p:spPr bwMode="auto">
            <a:xfrm>
              <a:off x="1791" y="2078"/>
              <a:ext cx="1723" cy="288"/>
            </a:xfrm>
            <a:prstGeom prst="rect">
              <a:avLst/>
            </a:prstGeom>
            <a:noFill/>
            <a:ln w="9525">
              <a:noFill/>
              <a:miter lim="800000"/>
            </a:ln>
            <a:effectLst/>
          </p:spPr>
          <p:txBody>
            <a:bodyPr>
              <a:spAutoFit/>
            </a:bodyPr>
            <a:lstStyle/>
            <a:p>
              <a:pPr marR="0" defTabSz="914400">
                <a:spcBef>
                  <a:spcPct val="50000"/>
                </a:spcBef>
                <a:buClrTx/>
                <a:buSzTx/>
                <a:buFontTx/>
                <a:defRPr/>
              </a:pPr>
              <a:r>
                <a:rPr kumimoji="0" lang="zh-CN" altLang="en-US" sz="2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任务集合</a:t>
              </a:r>
              <a:endParaRPr kumimoji="0" lang="zh-CN" altLang="en-US" sz="24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12725" name="Text Box 21"/>
            <p:cNvSpPr txBox="1">
              <a:spLocks noChangeArrowheads="1"/>
            </p:cNvSpPr>
            <p:nvPr/>
          </p:nvSpPr>
          <p:spPr bwMode="auto">
            <a:xfrm>
              <a:off x="2472" y="2396"/>
              <a:ext cx="1951" cy="250"/>
            </a:xfrm>
            <a:prstGeom prst="rect">
              <a:avLst/>
            </a:prstGeom>
            <a:solidFill>
              <a:srgbClr val="CCCCFF"/>
            </a:solidFill>
            <a:ln w="9525">
              <a:noFill/>
              <a:miter lim="800000"/>
            </a:ln>
            <a:effectLst/>
          </p:spPr>
          <p:txBody>
            <a:bodyPr>
              <a:spAutoFit/>
            </a:bodyPr>
            <a:lstStyle/>
            <a:p>
              <a:pPr marR="0" defTabSz="914400">
                <a:spcBef>
                  <a:spcPct val="50000"/>
                </a:spcBef>
                <a:buClrTx/>
                <a:buSzTx/>
                <a:buFontTx/>
                <a:defRPr/>
              </a:pPr>
              <a:r>
                <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工作任务</a:t>
              </a:r>
              <a:endPar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712726" name="Text Box 22"/>
            <p:cNvSpPr txBox="1">
              <a:spLocks noChangeArrowheads="1"/>
            </p:cNvSpPr>
            <p:nvPr/>
          </p:nvSpPr>
          <p:spPr bwMode="auto">
            <a:xfrm>
              <a:off x="2472" y="2804"/>
              <a:ext cx="1951" cy="250"/>
            </a:xfrm>
            <a:prstGeom prst="rect">
              <a:avLst/>
            </a:prstGeom>
            <a:solidFill>
              <a:srgbClr val="C2CCD6"/>
            </a:solidFill>
            <a:ln w="9525">
              <a:noFill/>
              <a:miter lim="800000"/>
            </a:ln>
            <a:effectLst/>
          </p:spPr>
          <p:txBody>
            <a:bodyPr>
              <a:spAutoFit/>
            </a:bodyPr>
            <a:lstStyle/>
            <a:p>
              <a:pPr marR="0" defTabSz="914400">
                <a:spcBef>
                  <a:spcPct val="50000"/>
                </a:spcBef>
                <a:buClrTx/>
                <a:buSzTx/>
                <a:buFontTx/>
                <a:defRPr/>
              </a:pPr>
              <a:r>
                <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项目里程碑，交付物</a:t>
              </a:r>
              <a:endPar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712727" name="Text Box 23"/>
            <p:cNvSpPr txBox="1">
              <a:spLocks noChangeArrowheads="1"/>
            </p:cNvSpPr>
            <p:nvPr/>
          </p:nvSpPr>
          <p:spPr bwMode="auto">
            <a:xfrm>
              <a:off x="2472" y="3212"/>
              <a:ext cx="1951" cy="250"/>
            </a:xfrm>
            <a:prstGeom prst="rect">
              <a:avLst/>
            </a:prstGeom>
            <a:solidFill>
              <a:srgbClr val="C2CCD6"/>
            </a:solidFill>
            <a:ln w="9525">
              <a:noFill/>
              <a:miter lim="800000"/>
            </a:ln>
            <a:effectLst/>
          </p:spPr>
          <p:txBody>
            <a:bodyPr>
              <a:spAutoFit/>
            </a:bodyPr>
            <a:lstStyle/>
            <a:p>
              <a:pPr marR="0" defTabSz="914400">
                <a:spcBef>
                  <a:spcPct val="50000"/>
                </a:spcBef>
                <a:buClrTx/>
                <a:buSzTx/>
                <a:buFontTx/>
                <a:defRPr/>
              </a:pPr>
              <a:r>
                <a:rPr kumimoji="0" lang="en-US" altLang="zh-CN"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SQA(</a:t>
              </a:r>
              <a:r>
                <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软件质量保证</a:t>
              </a:r>
              <a:r>
                <a:rPr kumimoji="0" lang="en-US" altLang="zh-CN"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a:t>
              </a:r>
              <a:r>
                <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点</a:t>
              </a:r>
              <a:endParaRPr kumimoji="0" lang="zh-CN" altLang="en-US" sz="2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grpSp>
      <p:sp>
        <p:nvSpPr>
          <p:cNvPr id="712729" name="Line 25"/>
          <p:cNvSpPr>
            <a:spLocks noChangeShapeType="1"/>
          </p:cNvSpPr>
          <p:nvPr/>
        </p:nvSpPr>
        <p:spPr bwMode="auto">
          <a:xfrm>
            <a:off x="323850" y="1125538"/>
            <a:ext cx="8569325" cy="0"/>
          </a:xfrm>
          <a:prstGeom prst="line">
            <a:avLst/>
          </a:prstGeom>
          <a:noFill/>
          <a:ln w="9525">
            <a:solidFill>
              <a:srgbClr val="FF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p:cNvSpPr>
          <p:nvPr>
            <p:ph idx="1"/>
          </p:nvPr>
        </p:nvSpPr>
        <p:spPr>
          <a:xfrm>
            <a:off x="315913" y="97155"/>
            <a:ext cx="8229600" cy="3886200"/>
          </a:xfrm>
        </p:spPr>
        <p:txBody>
          <a:bodyPr vert="horz" wrap="square" lIns="91440" tIns="45720" rIns="91440" bIns="45720" anchor="t"/>
          <a:p>
            <a:pPr algn="just" eaLnBrk="1" hangingPunct="1">
              <a:lnSpc>
                <a:spcPct val="150000"/>
              </a:lnSpc>
              <a:buNone/>
            </a:pPr>
            <a:r>
              <a:rPr lang="zh-CN" altLang="en-US" sz="2400" b="1" dirty="0">
                <a:solidFill>
                  <a:schemeClr val="tx1"/>
                </a:solidFill>
              </a:rPr>
              <a:t>(4) </a:t>
            </a:r>
            <a:r>
              <a:rPr lang="zh-CN" altLang="en-US" sz="2400" b="1" dirty="0">
                <a:solidFill>
                  <a:schemeClr val="tx1"/>
                </a:solidFill>
                <a:latin typeface="Times New Roman" panose="02020603050405020304" pitchFamily="18" charset="0"/>
              </a:rPr>
              <a:t>集成化的软件管理</a:t>
            </a:r>
            <a:r>
              <a:rPr lang="zh-CN" altLang="en-US" sz="2400" b="1" dirty="0">
                <a:solidFill>
                  <a:schemeClr val="tx1"/>
                </a:solidFill>
              </a:rPr>
              <a:t>(</a:t>
            </a:r>
            <a:r>
              <a:rPr lang="en-US" altLang="zh-CN" sz="2400" b="1" dirty="0">
                <a:solidFill>
                  <a:schemeClr val="tx1"/>
                </a:solidFill>
              </a:rPr>
              <a:t>integrated software management)</a:t>
            </a:r>
            <a:endParaRPr lang="en-US" altLang="zh-CN" sz="2400" b="1" dirty="0">
              <a:solidFill>
                <a:schemeClr val="tx1"/>
              </a:solidFill>
            </a:endParaRPr>
          </a:p>
          <a:p>
            <a:pPr lvl="1" algn="just" eaLnBrk="1" hangingPunct="1">
              <a:lnSpc>
                <a:spcPct val="150000"/>
              </a:lnSpc>
              <a:buFont typeface="Wingdings" panose="05000000000000000000" charset="0"/>
              <a:buChar char="n"/>
            </a:pPr>
            <a:r>
              <a:rPr lang="zh-CN" altLang="en-US" sz="2100" b="1" dirty="0">
                <a:solidFill>
                  <a:schemeClr val="tx1"/>
                </a:solidFill>
                <a:latin typeface="Times New Roman" panose="02020603050405020304" pitchFamily="18" charset="0"/>
              </a:rPr>
              <a:t>集成化的软件管理基础是级别</a:t>
            </a:r>
            <a:r>
              <a:rPr lang="zh-CN" altLang="en-US" sz="2100" b="1" dirty="0">
                <a:solidFill>
                  <a:schemeClr val="tx1"/>
                </a:solidFill>
              </a:rPr>
              <a:t>2</a:t>
            </a:r>
            <a:r>
              <a:rPr lang="zh-CN" altLang="en-US" sz="2100" b="1" dirty="0">
                <a:solidFill>
                  <a:schemeClr val="tx1"/>
                </a:solidFill>
                <a:latin typeface="Times New Roman" panose="02020603050405020304" pitchFamily="18" charset="0"/>
              </a:rPr>
              <a:t>的需求管理、软件项目计划、软件项目跟踪和监督三个关键过程。</a:t>
            </a:r>
            <a:endParaRPr lang="zh-CN" altLang="en-US" sz="2100" b="1" dirty="0">
              <a:solidFill>
                <a:schemeClr val="tx1"/>
              </a:solidFill>
              <a:latin typeface="Times New Roman" panose="02020603050405020304" pitchFamily="18" charset="0"/>
            </a:endParaRPr>
          </a:p>
          <a:p>
            <a:pPr lvl="1" algn="just" eaLnBrk="1" hangingPunct="1">
              <a:lnSpc>
                <a:spcPct val="150000"/>
              </a:lnSpc>
              <a:buFont typeface="Wingdings" panose="05000000000000000000" charset="0"/>
              <a:buChar char="n"/>
            </a:pPr>
            <a:r>
              <a:rPr lang="zh-CN" altLang="en-US" sz="2100" b="1" dirty="0">
                <a:solidFill>
                  <a:schemeClr val="tx1"/>
                </a:solidFill>
                <a:latin typeface="Times New Roman" panose="02020603050405020304" pitchFamily="18" charset="0"/>
              </a:rPr>
              <a:t>满足集成化的软件管理的组织意味着，能够按照组织严格定义的过程来计划和管理一个软件项目。</a:t>
            </a:r>
            <a:endParaRPr lang="zh-CN" altLang="en-US" sz="2100" b="1" dirty="0">
              <a:solidFill>
                <a:schemeClr val="tx1"/>
              </a:solidFill>
            </a:endParaRPr>
          </a:p>
          <a:p>
            <a:pPr algn="just" eaLnBrk="1" hangingPunct="1">
              <a:lnSpc>
                <a:spcPct val="150000"/>
              </a:lnSpc>
              <a:buNone/>
            </a:pPr>
            <a:r>
              <a:rPr lang="zh-CN" altLang="en-US" sz="2400" b="1" dirty="0">
                <a:solidFill>
                  <a:schemeClr val="tx1"/>
                </a:solidFill>
              </a:rPr>
              <a:t>(5) 软件产品工程(software product engineering)</a:t>
            </a:r>
            <a:endParaRPr lang="zh-CN" altLang="en-US" sz="2400" b="1" dirty="0">
              <a:solidFill>
                <a:schemeClr val="tx1"/>
              </a:solidFill>
            </a:endParaRPr>
          </a:p>
          <a:p>
            <a:pPr lvl="1" algn="just" eaLnBrk="1" hangingPunct="1">
              <a:lnSpc>
                <a:spcPct val="150000"/>
              </a:lnSpc>
              <a:buFont typeface="Wingdings" panose="05000000000000000000" charset="0"/>
              <a:buChar char="n"/>
            </a:pPr>
            <a:r>
              <a:rPr lang="zh-CN" altLang="en-US" sz="2100" b="1" dirty="0">
                <a:solidFill>
                  <a:schemeClr val="tx1"/>
                </a:solidFill>
                <a:latin typeface="Times New Roman" panose="02020603050405020304" pitchFamily="18" charset="0"/>
              </a:rPr>
              <a:t>按照软件工程过程的定义，有效的开发出稳定的软件工作产品。</a:t>
            </a:r>
            <a:endParaRPr lang="zh-CN" altLang="en-US" sz="2100" b="1" dirty="0">
              <a:solidFill>
                <a:schemeClr val="tx1"/>
              </a:solidFill>
              <a:latin typeface="Times New Roman" panose="02020603050405020304" pitchFamily="18" charset="0"/>
            </a:endParaRPr>
          </a:p>
          <a:p>
            <a:pPr lvl="1" algn="just" eaLnBrk="1" hangingPunct="1">
              <a:lnSpc>
                <a:spcPct val="150000"/>
              </a:lnSpc>
              <a:buFont typeface="Wingdings" panose="05000000000000000000" charset="0"/>
              <a:buChar char="n"/>
            </a:pPr>
            <a:r>
              <a:rPr lang="zh-CN" altLang="en-US" sz="2100" b="1" dirty="0">
                <a:solidFill>
                  <a:schemeClr val="tx1"/>
                </a:solidFill>
                <a:latin typeface="Times New Roman" panose="02020603050405020304" pitchFamily="18" charset="0"/>
              </a:rPr>
              <a:t>软件工作产品指，描述软件过程的文档、计划、规程、计算机程序、数据等，其中的一部分或全部将交付客户或最终用</a:t>
            </a:r>
            <a:r>
              <a:rPr lang="zh-CN" altLang="en-US" sz="2100" b="1" dirty="0">
                <a:latin typeface="Times New Roman" panose="02020603050405020304" pitchFamily="18" charset="0"/>
              </a:rPr>
              <a:t>户。</a:t>
            </a:r>
            <a:endParaRPr lang="zh-CN" altLang="en-US" sz="2100" b="1" dirty="0">
              <a:latin typeface="Times New Roman" panose="02020603050405020304" pitchFamily="18" charset="0"/>
            </a:endParaRPr>
          </a:p>
        </p:txBody>
      </p:sp>
    </p:spTree>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idx="1"/>
          </p:nvPr>
        </p:nvSpPr>
        <p:spPr>
          <a:xfrm>
            <a:off x="407988" y="612775"/>
            <a:ext cx="8229600" cy="3886200"/>
          </a:xfrm>
        </p:spPr>
        <p:txBody>
          <a:bodyPr vert="horz" wrap="square" lIns="91440" tIns="45720" rIns="91440" bIns="45720" anchor="t"/>
          <a:p>
            <a:pPr marL="342900" marR="0" indent="-34290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kern="0" cap="none" spc="0" normalizeH="0" baseline="0" noProof="1" dirty="0">
                <a:solidFill>
                  <a:srgbClr val="FF0000"/>
                </a:solidFill>
                <a:latin typeface="+mn-lt"/>
                <a:ea typeface="+mn-ea"/>
                <a:cs typeface="+mn-cs"/>
              </a:rPr>
              <a:t>(6) </a:t>
            </a:r>
            <a:r>
              <a:rPr kumimoji="0" lang="zh-CN" altLang="en-US" sz="2800" b="1" i="0" u="none" strike="noStrike" kern="0" cap="none" spc="0" normalizeH="0" baseline="0" noProof="1" dirty="0">
                <a:solidFill>
                  <a:srgbClr val="FF0000"/>
                </a:solidFill>
                <a:latin typeface="Times New Roman" panose="02020603050405020304" pitchFamily="18" charset="0"/>
                <a:ea typeface="+mn-ea"/>
                <a:cs typeface="+mn-cs"/>
              </a:rPr>
              <a:t>组间协调</a:t>
            </a:r>
            <a:r>
              <a:rPr kumimoji="0" lang="zh-CN" altLang="en-US" sz="2800" b="1" i="0" u="none" strike="noStrike" kern="0" cap="none" spc="0" normalizeH="0" baseline="0" noProof="1" dirty="0">
                <a:solidFill>
                  <a:srgbClr val="FF0000"/>
                </a:solidFill>
                <a:latin typeface="+mn-lt"/>
                <a:ea typeface="+mn-ea"/>
                <a:cs typeface="+mn-cs"/>
              </a:rPr>
              <a:t>(</a:t>
            </a:r>
            <a:r>
              <a:rPr kumimoji="0" lang="en-US" altLang="zh-CN" sz="2800" b="1" i="0" u="none" strike="noStrike" kern="0" cap="none" spc="0" normalizeH="0" baseline="0" noProof="1" dirty="0">
                <a:solidFill>
                  <a:srgbClr val="FF0000"/>
                </a:solidFill>
                <a:latin typeface="+mn-lt"/>
                <a:ea typeface="+mn-ea"/>
                <a:cs typeface="+mn-cs"/>
              </a:rPr>
              <a:t>intergroup coordination)</a:t>
            </a:r>
            <a:endParaRPr kumimoji="0" lang="en-US" altLang="zh-CN" sz="2800" b="1" i="0" u="none" strike="noStrike" kern="0" cap="none" spc="0" normalizeH="0" baseline="0" noProof="1" dirty="0">
              <a:solidFill>
                <a:srgbClr val="FF0000"/>
              </a:solidFill>
              <a:latin typeface="+mn-lt"/>
              <a:ea typeface="+mn-ea"/>
              <a:cs typeface="+mn-cs"/>
            </a:endParaRPr>
          </a:p>
          <a:p>
            <a:pPr marL="742950" marR="0" lvl="1" indent="-285750" algn="just" defTabSz="914400" rtl="0" eaLnBrk="1" fontAlgn="base" latinLnBrk="0" hangingPunct="1">
              <a:lnSpc>
                <a:spcPct val="150000"/>
              </a:lnSpc>
              <a:spcBef>
                <a:spcPct val="20000"/>
              </a:spcBef>
              <a:spcAft>
                <a:spcPct val="0"/>
              </a:spcAft>
              <a:buClr>
                <a:schemeClr val="accent2"/>
              </a:buClr>
              <a:buSzPct val="80000"/>
              <a:buFont typeface="Wingdings" panose="05000000000000000000" charset="0"/>
              <a:buChar char="n"/>
            </a:pPr>
            <a:r>
              <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rPr>
              <a:t>软件过程必须有</a:t>
            </a:r>
            <a:r>
              <a:rPr kumimoji="0" lang="zh-CN" altLang="en-US" sz="2450" b="1" i="0" u="none" strike="noStrike" kern="0" cap="none" spc="0" normalizeH="0" baseline="0" noProof="1" dirty="0">
                <a:solidFill>
                  <a:schemeClr val="accent1">
                    <a:lumMod val="75000"/>
                  </a:schemeClr>
                </a:solidFill>
                <a:latin typeface="Times New Roman" panose="02020603050405020304" pitchFamily="18" charset="0"/>
                <a:ea typeface="+mn-ea"/>
                <a:cs typeface="+mn-ea"/>
              </a:rPr>
              <a:t>严格的分工和密切的协作</a:t>
            </a:r>
            <a:r>
              <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rPr>
              <a:t>。软件工程小组应特别注意系统需求、测试等方面的问题，更好地满足客户需求。</a:t>
            </a:r>
            <a:endParaRPr kumimoji="0" lang="zh-CN" altLang="en-US" sz="2450" b="1" i="0" u="none" strike="noStrike" kern="0" cap="none" spc="0" normalizeH="0" baseline="0" noProof="1" dirty="0">
              <a:solidFill>
                <a:schemeClr val="tx1"/>
              </a:solidFill>
              <a:latin typeface="+mn-lt"/>
              <a:ea typeface="+mn-ea"/>
              <a:cs typeface="+mn-ea"/>
            </a:endParaRPr>
          </a:p>
          <a:p>
            <a:pPr marL="342900" marR="0" indent="-34290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kern="0" cap="none" spc="0" normalizeH="0" baseline="0" noProof="1" dirty="0">
                <a:solidFill>
                  <a:srgbClr val="FF0000"/>
                </a:solidFill>
                <a:latin typeface="+mn-lt"/>
                <a:ea typeface="+mn-ea"/>
                <a:cs typeface="+mn-cs"/>
              </a:rPr>
              <a:t>(7) 同行评审(peer reviews)</a:t>
            </a:r>
            <a:endParaRPr kumimoji="0" lang="zh-CN" altLang="en-US" sz="2800" b="1" i="0" u="none" strike="noStrike" kern="0" cap="none" spc="0" normalizeH="0" baseline="0" noProof="1" dirty="0">
              <a:solidFill>
                <a:srgbClr val="FF0000"/>
              </a:solidFill>
              <a:latin typeface="+mn-lt"/>
              <a:ea typeface="+mn-ea"/>
              <a:cs typeface="+mn-cs"/>
            </a:endParaRPr>
          </a:p>
          <a:p>
            <a:pPr marL="742950" marR="0" lvl="1" indent="-285750" algn="just" defTabSz="914400" rtl="0" eaLnBrk="1" fontAlgn="base" latinLnBrk="0" hangingPunct="1">
              <a:lnSpc>
                <a:spcPct val="150000"/>
              </a:lnSpc>
              <a:spcBef>
                <a:spcPct val="20000"/>
              </a:spcBef>
              <a:spcAft>
                <a:spcPct val="0"/>
              </a:spcAft>
              <a:buClr>
                <a:schemeClr val="accent2"/>
              </a:buClr>
              <a:buSzPct val="80000"/>
              <a:buFont typeface="Wingdings" panose="05000000000000000000" charset="0"/>
              <a:buChar char="n"/>
            </a:pPr>
            <a:r>
              <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rPr>
              <a:t>同行专家评审方式有</a:t>
            </a:r>
            <a:r>
              <a:rPr kumimoji="0" lang="zh-CN" altLang="en-US" sz="2450" b="1" i="0" u="none" strike="noStrike" kern="0" cap="none" spc="0" normalizeH="0" baseline="0" noProof="1" dirty="0">
                <a:solidFill>
                  <a:schemeClr val="accent1">
                    <a:lumMod val="75000"/>
                  </a:schemeClr>
                </a:solidFill>
                <a:latin typeface="Times New Roman" panose="02020603050405020304" pitchFamily="18" charset="0"/>
                <a:ea typeface="+mn-ea"/>
                <a:cs typeface="+mn-ea"/>
              </a:rPr>
              <a:t>检查、结构走查</a:t>
            </a:r>
            <a:r>
              <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rPr>
              <a:t>等。评审能够加深对软件工作产品的理解，能够尽早地、有效地</a:t>
            </a:r>
            <a:r>
              <a:rPr kumimoji="0" lang="zh-CN" altLang="en-US" sz="2450" b="1" i="0" u="none" strike="noStrike" kern="0" cap="none" spc="0" normalizeH="0" baseline="0" noProof="1" dirty="0">
                <a:solidFill>
                  <a:schemeClr val="accent1">
                    <a:lumMod val="75000"/>
                  </a:schemeClr>
                </a:solidFill>
                <a:latin typeface="Times New Roman" panose="02020603050405020304" pitchFamily="18" charset="0"/>
                <a:ea typeface="+mn-ea"/>
                <a:cs typeface="+mn-ea"/>
              </a:rPr>
              <a:t>排除软件产品的缺陷</a:t>
            </a:r>
            <a:r>
              <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rPr>
              <a:t>。</a:t>
            </a:r>
            <a:endParaRPr kumimoji="0" lang="zh-CN" altLang="en-US" sz="2450" b="1" i="0" u="none" strike="noStrike" kern="0" cap="none" spc="0" normalizeH="0" baseline="0" noProof="1" dirty="0">
              <a:solidFill>
                <a:schemeClr val="tx1"/>
              </a:solidFill>
              <a:latin typeface="Times New Roman" panose="02020603050405020304" pitchFamily="18" charset="0"/>
              <a:ea typeface="+mn-ea"/>
              <a:cs typeface="+mn-ea"/>
            </a:endParaRPr>
          </a:p>
        </p:txBody>
      </p:sp>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title"/>
          </p:nvPr>
        </p:nvSpPr>
        <p:spPr/>
        <p:txBody>
          <a:bodyPr vert="horz" wrap="square" lIns="91440" tIns="45720" rIns="91440" bIns="45720" anchor="ctr"/>
          <a:p>
            <a:pPr eaLnBrk="1" hangingPunct="1"/>
            <a:r>
              <a:rPr lang="zh-CN" altLang="en-US" sz="3600" b="1" dirty="0"/>
              <a:t>4) </a:t>
            </a:r>
            <a:r>
              <a:rPr lang="en-US" altLang="zh-CN" sz="3600" b="1" dirty="0"/>
              <a:t>L4</a:t>
            </a:r>
            <a:r>
              <a:rPr lang="zh-CN" altLang="en-US" sz="3600" b="1" dirty="0">
                <a:latin typeface="Times New Roman" panose="02020603050405020304" pitchFamily="18" charset="0"/>
              </a:rPr>
              <a:t>己管理级</a:t>
            </a:r>
            <a:r>
              <a:rPr lang="zh-CN" altLang="en-US" sz="3600" b="1" dirty="0"/>
              <a:t>(</a:t>
            </a:r>
            <a:r>
              <a:rPr lang="en-US" altLang="zh-CN" sz="3600" b="1" dirty="0"/>
              <a:t>managed)</a:t>
            </a:r>
            <a:endParaRPr lang="en-US" altLang="zh-CN" sz="3600" b="1" dirty="0"/>
          </a:p>
        </p:txBody>
      </p:sp>
      <p:sp>
        <p:nvSpPr>
          <p:cNvPr id="89091" name="Rectangle 3"/>
          <p:cNvSpPr>
            <a:spLocks noGrp="1"/>
          </p:cNvSpPr>
          <p:nvPr>
            <p:ph idx="1"/>
          </p:nvPr>
        </p:nvSpPr>
        <p:spPr>
          <a:xfrm>
            <a:off x="285750" y="1485900"/>
            <a:ext cx="8229600" cy="3886200"/>
          </a:xfrm>
        </p:spPr>
        <p:txBody>
          <a:bodyPr vert="horz" wrap="square" lIns="91440" tIns="45720" rIns="91440" bIns="45720" anchor="t"/>
          <a:p>
            <a:pPr marL="0" marR="0" indent="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kern="0" cap="none" spc="0" normalizeH="0" baseline="0" noProof="1" dirty="0">
                <a:solidFill>
                  <a:schemeClr val="tx1"/>
                </a:solidFill>
                <a:latin typeface="Times New Roman" panose="02020603050405020304" pitchFamily="18" charset="0"/>
                <a:ea typeface="+mn-ea"/>
                <a:cs typeface="+mn-cs"/>
              </a:rPr>
              <a:t>       </a:t>
            </a:r>
            <a:r>
              <a:rPr kumimoji="0" lang="zh-CN" altLang="en-US" sz="2000" b="1" i="1" u="sng" strike="noStrike" kern="0" cap="none" spc="0" normalizeH="0" baseline="0" noProof="1" dirty="0">
                <a:solidFill>
                  <a:schemeClr val="accent1">
                    <a:lumMod val="75000"/>
                  </a:schemeClr>
                </a:solidFill>
                <a:latin typeface="Times New Roman" panose="02020603050405020304" pitchFamily="18" charset="0"/>
                <a:ea typeface="+mn-ea"/>
                <a:cs typeface="+mn-cs"/>
              </a:rPr>
              <a:t>重视</a:t>
            </a:r>
            <a:r>
              <a:rPr kumimoji="0" lang="zh-CN" altLang="en-US" sz="2000" b="1" i="1" u="sng" strike="noStrike" kern="0" cap="none" spc="0" normalizeH="0" baseline="0" noProof="1" dirty="0">
                <a:solidFill>
                  <a:srgbClr val="FF0000"/>
                </a:solidFill>
                <a:latin typeface="Times New Roman" panose="02020603050405020304" pitchFamily="18" charset="0"/>
                <a:ea typeface="+mn-ea"/>
                <a:cs typeface="+mn-cs"/>
              </a:rPr>
              <a:t>软件度量</a:t>
            </a:r>
            <a:r>
              <a:rPr kumimoji="0" lang="zh-CN" altLang="en-US" sz="2000" b="1" i="1" u="sng" strike="noStrike" kern="0" cap="none" spc="0" normalizeH="0" baseline="0" noProof="1" dirty="0">
                <a:solidFill>
                  <a:schemeClr val="accent1">
                    <a:lumMod val="75000"/>
                  </a:schemeClr>
                </a:solidFill>
                <a:latin typeface="Times New Roman" panose="02020603050405020304" pitchFamily="18" charset="0"/>
                <a:ea typeface="+mn-ea"/>
                <a:cs typeface="+mn-cs"/>
              </a:rPr>
              <a:t>、注意采集软件过程和产品质量的度量值、对软件过程和产品有</a:t>
            </a:r>
            <a:r>
              <a:rPr kumimoji="0" lang="zh-CN" altLang="en-US" sz="2000" b="1" i="1" u="sng" strike="noStrike" kern="0" cap="none" spc="0" normalizeH="0" baseline="0" noProof="1" dirty="0">
                <a:solidFill>
                  <a:srgbClr val="FF0000"/>
                </a:solidFill>
                <a:latin typeface="Times New Roman" panose="02020603050405020304" pitchFamily="18" charset="0"/>
                <a:ea typeface="+mn-ea"/>
                <a:cs typeface="+mn-cs"/>
              </a:rPr>
              <a:t>定量的理解</a:t>
            </a:r>
            <a:r>
              <a:rPr kumimoji="0" lang="zh-CN" altLang="en-US" sz="2000" b="1" i="1" u="sng" strike="noStrike" kern="0" cap="none" spc="0" normalizeH="0" baseline="0" noProof="1" dirty="0">
                <a:solidFill>
                  <a:schemeClr val="accent1">
                    <a:lumMod val="75000"/>
                  </a:schemeClr>
                </a:solidFill>
                <a:latin typeface="Times New Roman" panose="02020603050405020304" pitchFamily="18" charset="0"/>
                <a:ea typeface="+mn-ea"/>
                <a:cs typeface="+mn-cs"/>
              </a:rPr>
              <a:t>，並以此为基础进行决策和控制</a:t>
            </a:r>
            <a:r>
              <a:rPr kumimoji="0" lang="zh-CN" altLang="en-US" sz="2000" b="1" i="0" u="none" strike="noStrike" kern="0" cap="none" spc="0" normalizeH="0" baseline="0" noProof="1" dirty="0">
                <a:solidFill>
                  <a:schemeClr val="tx1"/>
                </a:solidFill>
                <a:latin typeface="Times New Roman" panose="02020603050405020304" pitchFamily="18" charset="0"/>
                <a:ea typeface="+mn-ea"/>
                <a:cs typeface="+mn-cs"/>
              </a:rPr>
              <a:t>。</a:t>
            </a:r>
            <a:r>
              <a:rPr kumimoji="0" lang="zh-CN" altLang="en-US" sz="2000" b="1" i="0" u="none" strike="noStrike" kern="0" cap="none" spc="0" normalizeH="0" baseline="0" noProof="1" dirty="0">
                <a:solidFill>
                  <a:srgbClr val="FF0000"/>
                </a:solidFill>
                <a:latin typeface="Times New Roman" panose="02020603050405020304" pitchFamily="18" charset="0"/>
                <a:ea typeface="+mn-ea"/>
                <a:cs typeface="+mn-cs"/>
              </a:rPr>
              <a:t>关键领域</a:t>
            </a:r>
            <a:r>
              <a:rPr kumimoji="0" lang="zh-CN" altLang="en-US" sz="2000" b="1" i="0" u="none" strike="noStrike" kern="0" cap="none" spc="0" normalizeH="0" baseline="0" noProof="1" dirty="0">
                <a:solidFill>
                  <a:schemeClr val="tx1"/>
                </a:solidFill>
                <a:latin typeface="Times New Roman" panose="02020603050405020304" pitchFamily="18" charset="0"/>
                <a:ea typeface="+mn-ea"/>
                <a:cs typeface="+mn-cs"/>
              </a:rPr>
              <a:t>包括：</a:t>
            </a:r>
            <a:endParaRPr kumimoji="0" lang="zh-CN" altLang="en-US" sz="2000" b="1" i="0" u="none" strike="noStrike" kern="0" cap="none" spc="0" normalizeH="0" baseline="0" noProof="1" dirty="0">
              <a:solidFill>
                <a:schemeClr val="tx1"/>
              </a:solidFill>
              <a:latin typeface="Times New Roman" panose="02020603050405020304" pitchFamily="18" charset="0"/>
              <a:ea typeface="+mn-ea"/>
              <a:cs typeface="+mn-cs"/>
            </a:endParaRPr>
          </a:p>
          <a:p>
            <a:pPr marL="0" marR="0" indent="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kern="0" cap="none" spc="0" normalizeH="0" baseline="0" noProof="1" dirty="0">
                <a:solidFill>
                  <a:schemeClr val="tx1"/>
                </a:solidFill>
                <a:latin typeface="+mn-lt"/>
                <a:ea typeface="+mn-ea"/>
                <a:cs typeface="+mn-cs"/>
              </a:rPr>
              <a:t>(1) </a:t>
            </a:r>
            <a:r>
              <a:rPr kumimoji="0" lang="zh-CN" altLang="en-US" sz="2000" b="1" i="0" u="none" strike="noStrike" kern="0" cap="none" spc="0" normalizeH="0" baseline="0" noProof="1" dirty="0">
                <a:solidFill>
                  <a:schemeClr val="tx1"/>
                </a:solidFill>
                <a:latin typeface="Times New Roman" panose="02020603050405020304" pitchFamily="18" charset="0"/>
                <a:ea typeface="+mn-ea"/>
                <a:cs typeface="+mn-cs"/>
              </a:rPr>
              <a:t>定量的过程管理</a:t>
            </a:r>
            <a:r>
              <a:rPr kumimoji="0" lang="zh-CN" altLang="en-US" sz="2000" b="1" i="0" u="none" strike="noStrike" kern="0" cap="none" spc="0" normalizeH="0" baseline="0" noProof="1" dirty="0">
                <a:solidFill>
                  <a:schemeClr val="tx1"/>
                </a:solidFill>
                <a:latin typeface="+mn-lt"/>
                <a:ea typeface="+mn-ea"/>
                <a:cs typeface="+mn-cs"/>
              </a:rPr>
              <a:t>(</a:t>
            </a:r>
            <a:r>
              <a:rPr kumimoji="0" lang="en-US" altLang="zh-CN" sz="2000" b="1" i="0" u="none" strike="noStrike" kern="0" cap="none" spc="0" normalizeH="0" baseline="0" noProof="1" dirty="0">
                <a:solidFill>
                  <a:schemeClr val="tx1"/>
                </a:solidFill>
                <a:latin typeface="+mn-lt"/>
                <a:ea typeface="+mn-ea"/>
                <a:cs typeface="+mn-cs"/>
              </a:rPr>
              <a:t>quantitative process management)</a:t>
            </a:r>
            <a:endParaRPr kumimoji="0" lang="en-US" altLang="zh-CN" sz="2000" b="1" i="0" u="none" strike="noStrike" kern="0" cap="none" spc="0" normalizeH="0" baseline="0" noProof="1" dirty="0">
              <a:solidFill>
                <a:schemeClr val="tx1"/>
              </a:solidFill>
              <a:latin typeface="+mn-lt"/>
              <a:ea typeface="+mn-ea"/>
              <a:cs typeface="+mn-cs"/>
            </a:endParaRPr>
          </a:p>
          <a:p>
            <a:pPr marL="742950" marR="0" lvl="1" indent="-285750" algn="just" defTabSz="914400" rtl="0" eaLnBrk="1" fontAlgn="base" latinLnBrk="0" hangingPunct="1">
              <a:lnSpc>
                <a:spcPct val="150000"/>
              </a:lnSpc>
              <a:spcBef>
                <a:spcPct val="20000"/>
              </a:spcBef>
              <a:spcAft>
                <a:spcPct val="0"/>
              </a:spcAft>
              <a:buClr>
                <a:schemeClr val="accent2"/>
              </a:buClr>
              <a:buSzPct val="80000"/>
              <a:buFont typeface="Wingdings" panose="05000000000000000000" charset="0"/>
              <a:buChar char="n"/>
            </a:pPr>
            <a:r>
              <a:rPr kumimoji="0" lang="zh-CN" altLang="en-US" sz="1800" b="1" i="0" u="none" strike="noStrike" kern="0" cap="none" spc="0" normalizeH="0" baseline="0" noProof="1" dirty="0">
                <a:solidFill>
                  <a:srgbClr val="FF0000"/>
                </a:solidFill>
                <a:latin typeface="Times New Roman" panose="02020603050405020304" pitchFamily="18" charset="0"/>
                <a:ea typeface="+mn-ea"/>
                <a:cs typeface="+mn-ea"/>
              </a:rPr>
              <a:t>定量地控制项目的软件过程能够达到的实际结果，从而得到一个稳定的、可定量预测的过程。</a:t>
            </a:r>
            <a:endParaRPr kumimoji="0" lang="zh-CN" altLang="en-US" sz="1800" b="1" i="0" u="none" strike="noStrike" kern="0" cap="none" spc="0" normalizeH="0" baseline="0" noProof="1" dirty="0">
              <a:solidFill>
                <a:srgbClr val="FF0000"/>
              </a:solidFill>
              <a:latin typeface="+mn-lt"/>
              <a:ea typeface="+mn-ea"/>
              <a:cs typeface="+mn-ea"/>
            </a:endParaRPr>
          </a:p>
          <a:p>
            <a:pPr marL="342900" marR="0" indent="-34290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kern="0" cap="none" spc="0" normalizeH="0" baseline="0" noProof="1" dirty="0">
                <a:solidFill>
                  <a:schemeClr val="tx1"/>
                </a:solidFill>
                <a:latin typeface="+mn-lt"/>
                <a:ea typeface="+mn-ea"/>
                <a:cs typeface="+mn-cs"/>
              </a:rPr>
              <a:t>(2) </a:t>
            </a:r>
            <a:r>
              <a:rPr kumimoji="0" lang="zh-CN" altLang="en-US" sz="2000" b="1" i="0" u="none" strike="noStrike" kern="0" cap="none" spc="0" normalizeH="0" baseline="0" noProof="1" dirty="0">
                <a:solidFill>
                  <a:schemeClr val="tx1"/>
                </a:solidFill>
                <a:latin typeface="Times New Roman" panose="02020603050405020304" pitchFamily="18" charset="0"/>
                <a:ea typeface="+mn-ea"/>
                <a:cs typeface="+mn-cs"/>
              </a:rPr>
              <a:t>软件质量管理</a:t>
            </a:r>
            <a:r>
              <a:rPr kumimoji="0" lang="zh-CN" altLang="en-US" sz="2000" b="1" i="0" u="none" strike="noStrike" kern="0" cap="none" spc="0" normalizeH="0" baseline="0" noProof="1" dirty="0">
                <a:solidFill>
                  <a:schemeClr val="tx1"/>
                </a:solidFill>
                <a:latin typeface="+mn-lt"/>
                <a:ea typeface="+mn-ea"/>
                <a:cs typeface="+mn-cs"/>
              </a:rPr>
              <a:t>(</a:t>
            </a:r>
            <a:r>
              <a:rPr kumimoji="0" lang="en-US" altLang="zh-CN" sz="2000" b="1" i="0" u="none" strike="noStrike" kern="0" cap="none" spc="0" normalizeH="0" baseline="0" noProof="1" dirty="0">
                <a:solidFill>
                  <a:schemeClr val="tx1"/>
                </a:solidFill>
                <a:latin typeface="+mn-lt"/>
                <a:ea typeface="+mn-ea"/>
                <a:cs typeface="+mn-cs"/>
              </a:rPr>
              <a:t>software quality management)</a:t>
            </a:r>
            <a:endParaRPr kumimoji="0" lang="en-US" altLang="zh-CN" sz="2000" b="1" i="0" u="none" strike="noStrike" kern="0" cap="none" spc="0" normalizeH="0" baseline="0" noProof="1" dirty="0">
              <a:solidFill>
                <a:schemeClr val="tx1"/>
              </a:solidFill>
              <a:latin typeface="+mn-lt"/>
              <a:ea typeface="+mn-ea"/>
              <a:cs typeface="+mn-cs"/>
            </a:endParaRPr>
          </a:p>
          <a:p>
            <a:pPr marL="742950" marR="0" lvl="1" indent="-285750" algn="just" defTabSz="914400" rtl="0" eaLnBrk="1" fontAlgn="base" latinLnBrk="0" hangingPunct="1">
              <a:lnSpc>
                <a:spcPct val="150000"/>
              </a:lnSpc>
              <a:spcBef>
                <a:spcPct val="20000"/>
              </a:spcBef>
              <a:spcAft>
                <a:spcPct val="0"/>
              </a:spcAft>
              <a:buClr>
                <a:schemeClr val="accent2"/>
              </a:buClr>
              <a:buSzPct val="80000"/>
              <a:buFont typeface="Wingdings" panose="05000000000000000000" charset="0"/>
              <a:buChar char="n"/>
            </a:pPr>
            <a:r>
              <a:rPr kumimoji="0" lang="zh-CN" altLang="en-US" sz="1800" b="1" i="0" u="none" strike="noStrike" kern="0" cap="none" spc="0" normalizeH="0" baseline="0" noProof="1" dirty="0">
                <a:solidFill>
                  <a:srgbClr val="FF0000"/>
                </a:solidFill>
                <a:latin typeface="Times New Roman" panose="02020603050405020304" pitchFamily="18" charset="0"/>
                <a:ea typeface="+mn-ea"/>
                <a:cs typeface="+mn-ea"/>
              </a:rPr>
              <a:t>软件质量管理以产品为中心。目标是定量的评价软件产品的质量，实现具体的质量目标，满足客户和最终用户的需要。</a:t>
            </a:r>
            <a:endParaRPr kumimoji="0" lang="zh-CN" altLang="en-US" sz="1800" b="1" i="0" u="none" strike="noStrike" kern="0" cap="none" spc="0" normalizeH="0" baseline="0" noProof="1" dirty="0">
              <a:solidFill>
                <a:srgbClr val="FF0000"/>
              </a:solidFill>
              <a:latin typeface="Times New Roman" panose="02020603050405020304" pitchFamily="18" charset="0"/>
              <a:ea typeface="+mn-ea"/>
              <a:cs typeface="+mn-ea"/>
            </a:endParaRPr>
          </a:p>
        </p:txBody>
      </p:sp>
    </p:spTree>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2"/>
          <p:cNvSpPr>
            <a:spLocks noGrp="1"/>
          </p:cNvSpPr>
          <p:nvPr>
            <p:ph type="title"/>
          </p:nvPr>
        </p:nvSpPr>
        <p:spPr/>
        <p:txBody>
          <a:bodyPr vert="horz" wrap="square" lIns="91440" tIns="45720" rIns="91440" bIns="45720" anchor="ctr"/>
          <a:p>
            <a:pPr eaLnBrk="1" hangingPunct="1"/>
            <a:r>
              <a:rPr lang="zh-CN" altLang="en-US" sz="3600" b="1" dirty="0"/>
              <a:t>5) </a:t>
            </a:r>
            <a:r>
              <a:rPr lang="en-US" altLang="zh-CN" sz="3600" b="1" dirty="0"/>
              <a:t>L5</a:t>
            </a:r>
            <a:r>
              <a:rPr lang="zh-CN" altLang="en-US" sz="3600" b="1" dirty="0">
                <a:latin typeface="Times New Roman" panose="02020603050405020304" pitchFamily="18" charset="0"/>
              </a:rPr>
              <a:t>优化级</a:t>
            </a:r>
            <a:r>
              <a:rPr lang="zh-CN" altLang="en-US" sz="3600" b="1" dirty="0"/>
              <a:t>(</a:t>
            </a:r>
            <a:r>
              <a:rPr lang="en-US" altLang="zh-CN" sz="3600" b="1" dirty="0"/>
              <a:t>optimizing)</a:t>
            </a:r>
            <a:endParaRPr lang="en-US" altLang="zh-CN" sz="3600" b="1" dirty="0"/>
          </a:p>
        </p:txBody>
      </p:sp>
      <p:sp>
        <p:nvSpPr>
          <p:cNvPr id="90115" name="Rectangle 3"/>
          <p:cNvSpPr>
            <a:spLocks noGrp="1"/>
          </p:cNvSpPr>
          <p:nvPr>
            <p:ph idx="1"/>
          </p:nvPr>
        </p:nvSpPr>
        <p:spPr>
          <a:xfrm>
            <a:off x="457200" y="1482725"/>
            <a:ext cx="8291513" cy="4970463"/>
          </a:xfrm>
        </p:spPr>
        <p:txBody>
          <a:bodyPr vert="horz" wrap="square" lIns="91440" tIns="45720" rIns="91440" bIns="45720" anchor="t"/>
          <a:p>
            <a:pPr marL="0" marR="0" indent="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kern="0" cap="none" spc="0" normalizeH="0" baseline="0" noProof="1" dirty="0">
                <a:solidFill>
                  <a:schemeClr val="tx1"/>
                </a:solidFill>
                <a:latin typeface="Times New Roman" panose="02020603050405020304" pitchFamily="18" charset="0"/>
                <a:ea typeface="+mn-ea"/>
                <a:cs typeface="+mn-cs"/>
              </a:rPr>
              <a:t>重视并利用软件</a:t>
            </a:r>
            <a:r>
              <a:rPr kumimoji="0" lang="zh-CN" altLang="en-US" sz="2000" b="1" i="0" u="none" strike="noStrike" kern="0" cap="none" spc="0" normalizeH="0" baseline="0" noProof="1" dirty="0">
                <a:solidFill>
                  <a:srgbClr val="FF0000"/>
                </a:solidFill>
                <a:latin typeface="Times New Roman" panose="02020603050405020304" pitchFamily="18" charset="0"/>
                <a:ea typeface="+mn-ea"/>
                <a:cs typeface="+mn-cs"/>
              </a:rPr>
              <a:t>开发和维护过程中的反馈值</a:t>
            </a:r>
            <a:r>
              <a:rPr kumimoji="0" lang="zh-CN" altLang="en-US" sz="2000" b="1" i="0" u="none" strike="noStrike" kern="0" cap="none" spc="0" normalizeH="0" baseline="0" noProof="1" dirty="0">
                <a:solidFill>
                  <a:schemeClr val="tx1"/>
                </a:solidFill>
                <a:latin typeface="Times New Roman" panose="02020603050405020304" pitchFamily="18" charset="0"/>
                <a:ea typeface="+mn-ea"/>
                <a:cs typeface="+mn-cs"/>
              </a:rPr>
              <a:t>进行过程和产品质量的</a:t>
            </a:r>
            <a:r>
              <a:rPr kumimoji="0" lang="zh-CN" altLang="en-US" sz="2000" b="1" i="0" u="none" strike="noStrike" kern="0" cap="none" spc="0" normalizeH="0" baseline="0" noProof="1" dirty="0">
                <a:solidFill>
                  <a:srgbClr val="FF0000"/>
                </a:solidFill>
                <a:latin typeface="Times New Roman" panose="02020603050405020304" pitchFamily="18" charset="0"/>
                <a:ea typeface="+mn-ea"/>
                <a:cs typeface="+mn-cs"/>
              </a:rPr>
              <a:t>定量控制</a:t>
            </a:r>
            <a:r>
              <a:rPr kumimoji="0" lang="zh-CN" altLang="en-US" sz="2000" b="1" i="0" u="none" strike="noStrike" kern="0" cap="none" spc="0" normalizeH="0" baseline="0" noProof="1" dirty="0">
                <a:solidFill>
                  <a:schemeClr val="tx1"/>
                </a:solidFill>
                <a:latin typeface="Times New Roman" panose="02020603050405020304" pitchFamily="18" charset="0"/>
                <a:ea typeface="+mn-ea"/>
                <a:cs typeface="+mn-cs"/>
              </a:rPr>
              <a:t>。关键领域：</a:t>
            </a:r>
            <a:endParaRPr kumimoji="0" lang="zh-CN" altLang="en-US" sz="2000" b="1" i="0" u="none" strike="noStrike" kern="0" cap="none" spc="0" normalizeH="0" baseline="0" noProof="1" dirty="0">
              <a:solidFill>
                <a:schemeClr val="tx1"/>
              </a:solidFill>
              <a:latin typeface="+mn-lt"/>
              <a:ea typeface="+mn-ea"/>
              <a:cs typeface="+mn-cs"/>
            </a:endParaRPr>
          </a:p>
          <a:p>
            <a:pPr marL="342900" marR="0" indent="-34290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kern="0" cap="none" spc="0" normalizeH="0" baseline="0" noProof="1" dirty="0">
                <a:solidFill>
                  <a:schemeClr val="bg2">
                    <a:lumMod val="60000"/>
                    <a:lumOff val="40000"/>
                  </a:schemeClr>
                </a:solidFill>
                <a:latin typeface="+mn-lt"/>
                <a:ea typeface="+mn-ea"/>
                <a:cs typeface="+mn-cs"/>
              </a:rPr>
              <a:t>(1) </a:t>
            </a:r>
            <a:r>
              <a:rPr kumimoji="0" lang="zh-CN" altLang="en-US" sz="2000" b="1" i="0" u="none" strike="noStrike" kern="0" cap="none" spc="0" normalizeH="0" baseline="0" noProof="1" dirty="0">
                <a:solidFill>
                  <a:schemeClr val="bg2">
                    <a:lumMod val="60000"/>
                    <a:lumOff val="40000"/>
                  </a:schemeClr>
                </a:solidFill>
                <a:latin typeface="Times New Roman" panose="02020603050405020304" pitchFamily="18" charset="0"/>
                <a:ea typeface="+mn-ea"/>
                <a:cs typeface="+mn-cs"/>
              </a:rPr>
              <a:t>缺陷的预防</a:t>
            </a:r>
            <a:r>
              <a:rPr kumimoji="0" lang="zh-CN" altLang="en-US" sz="2000" b="1" i="0" u="none" strike="noStrike" kern="0" cap="none" spc="0" normalizeH="0" baseline="0" noProof="1" dirty="0">
                <a:solidFill>
                  <a:schemeClr val="bg2">
                    <a:lumMod val="60000"/>
                    <a:lumOff val="40000"/>
                  </a:schemeClr>
                </a:solidFill>
                <a:latin typeface="+mn-lt"/>
                <a:ea typeface="+mn-ea"/>
                <a:cs typeface="+mn-cs"/>
              </a:rPr>
              <a:t>(</a:t>
            </a:r>
            <a:r>
              <a:rPr kumimoji="0" lang="en-US" altLang="zh-CN" sz="2000" b="1" i="0" u="none" strike="noStrike" kern="0" cap="none" spc="0" normalizeH="0" baseline="0" noProof="1" dirty="0">
                <a:solidFill>
                  <a:schemeClr val="bg2">
                    <a:lumMod val="60000"/>
                    <a:lumOff val="40000"/>
                  </a:schemeClr>
                </a:solidFill>
                <a:latin typeface="+mn-lt"/>
                <a:ea typeface="+mn-ea"/>
                <a:cs typeface="+mn-cs"/>
              </a:rPr>
              <a:t>defect prevention)</a:t>
            </a:r>
            <a:endParaRPr kumimoji="0" lang="en-US" altLang="zh-CN" sz="2000" b="1" i="0" u="none" strike="noStrike" kern="0" cap="none" spc="0" normalizeH="0" baseline="0" noProof="1" dirty="0">
              <a:solidFill>
                <a:schemeClr val="bg2">
                  <a:lumMod val="60000"/>
                  <a:lumOff val="40000"/>
                </a:schemeClr>
              </a:solidFill>
              <a:latin typeface="+mn-lt"/>
              <a:ea typeface="+mn-ea"/>
              <a:cs typeface="+mn-cs"/>
            </a:endParaRPr>
          </a:p>
          <a:p>
            <a:pPr marL="742950" marR="0" lvl="1" indent="-285750" algn="just" defTabSz="914400" rtl="0" eaLnBrk="1" fontAlgn="base" latinLnBrk="0" hangingPunct="1">
              <a:lnSpc>
                <a:spcPct val="150000"/>
              </a:lnSpc>
              <a:spcBef>
                <a:spcPct val="20000"/>
              </a:spcBef>
              <a:spcAft>
                <a:spcPct val="0"/>
              </a:spcAft>
              <a:buClr>
                <a:schemeClr val="accent2"/>
              </a:buClr>
              <a:buSzPct val="80000"/>
              <a:buFont typeface="Wingdings" panose="05000000000000000000" charset="0"/>
              <a:buChar char="n"/>
            </a:pPr>
            <a:r>
              <a:rPr kumimoji="0" lang="zh-CN" altLang="en-US" sz="1800" b="1" i="0" u="none" strike="noStrike" kern="0" cap="none" spc="0" normalizeH="0" baseline="0" noProof="1" dirty="0">
                <a:solidFill>
                  <a:schemeClr val="tx1"/>
                </a:solidFill>
                <a:latin typeface="Times New Roman" panose="02020603050405020304" pitchFamily="18" charset="0"/>
                <a:ea typeface="+mn-ea"/>
                <a:cs typeface="+mn-ea"/>
              </a:rPr>
              <a:t>分析软件项目的缺陷，确定原因，并采取相应措施预防它们再次发生。缺陷预防措施常常涉及软件过程的定义、管理和技术的进步等。</a:t>
            </a:r>
            <a:endParaRPr kumimoji="0" lang="zh-CN" altLang="en-US" sz="1800" b="1" i="0" u="none" strike="noStrike" kern="0" cap="none" spc="0" normalizeH="0" baseline="0" noProof="1" dirty="0">
              <a:solidFill>
                <a:schemeClr val="tx1"/>
              </a:solidFill>
              <a:latin typeface="Times New Roman" panose="02020603050405020304" pitchFamily="18" charset="0"/>
              <a:ea typeface="+mn-ea"/>
              <a:cs typeface="+mn-ea"/>
            </a:endParaRPr>
          </a:p>
          <a:p>
            <a:pPr marL="342900" marR="0" indent="-34290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kern="0" cap="none" spc="0" normalizeH="0" baseline="0" noProof="1" dirty="0">
                <a:solidFill>
                  <a:schemeClr val="bg2">
                    <a:lumMod val="60000"/>
                    <a:lumOff val="40000"/>
                  </a:schemeClr>
                </a:solidFill>
                <a:latin typeface="+mn-lt"/>
                <a:ea typeface="+mn-ea"/>
                <a:cs typeface="+mn-cs"/>
              </a:rPr>
              <a:t>(2) 技术更新管理(technology change management)</a:t>
            </a:r>
            <a:endParaRPr kumimoji="0" lang="zh-CN" altLang="en-US" sz="2000" b="1" i="0" u="none" strike="noStrike" kern="0" cap="none" spc="0" normalizeH="0" baseline="0" noProof="1" dirty="0">
              <a:solidFill>
                <a:schemeClr val="bg2">
                  <a:lumMod val="60000"/>
                  <a:lumOff val="40000"/>
                </a:schemeClr>
              </a:solidFill>
              <a:latin typeface="+mn-lt"/>
              <a:ea typeface="+mn-ea"/>
              <a:cs typeface="+mn-cs"/>
            </a:endParaRPr>
          </a:p>
          <a:p>
            <a:pPr marL="742950" marR="0" lvl="1" indent="-285750" algn="just" defTabSz="914400" rtl="0" eaLnBrk="1" fontAlgn="base" latinLnBrk="0" hangingPunct="1">
              <a:lnSpc>
                <a:spcPct val="150000"/>
              </a:lnSpc>
              <a:spcBef>
                <a:spcPct val="20000"/>
              </a:spcBef>
              <a:spcAft>
                <a:spcPct val="0"/>
              </a:spcAft>
              <a:buClr>
                <a:schemeClr val="accent2"/>
              </a:buClr>
              <a:buSzPct val="80000"/>
              <a:buFont typeface="Wingdings" panose="05000000000000000000" charset="0"/>
              <a:buChar char="n"/>
            </a:pPr>
            <a:r>
              <a:rPr kumimoji="0" lang="zh-CN" altLang="en-US" sz="1800" b="1" i="0" u="none" strike="noStrike" kern="0" cap="none" spc="0" normalizeH="0" baseline="0" noProof="1" dirty="0">
                <a:solidFill>
                  <a:schemeClr val="tx1"/>
                </a:solidFill>
                <a:latin typeface="Times New Roman" panose="02020603050405020304" pitchFamily="18" charset="0"/>
                <a:ea typeface="+mn-ea"/>
                <a:cs typeface="+mn-ea"/>
              </a:rPr>
              <a:t>选择、评价和确定新技术，如工具、方法和过程，并将有效的技术引入到软件开发组织。</a:t>
            </a:r>
            <a:endParaRPr kumimoji="0" lang="zh-CN" altLang="en-US" sz="1800" b="1" i="0" u="none" strike="noStrike" kern="0" cap="none" spc="0" normalizeH="0" baseline="0" noProof="1" dirty="0">
              <a:solidFill>
                <a:schemeClr val="tx1"/>
              </a:solidFill>
              <a:latin typeface="Times New Roman" panose="02020603050405020304" pitchFamily="18" charset="0"/>
              <a:ea typeface="+mn-ea"/>
              <a:cs typeface="+mn-ea"/>
            </a:endParaRPr>
          </a:p>
          <a:p>
            <a:pPr marL="342900" marR="0" indent="-34290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kern="0" cap="none" spc="0" normalizeH="0" baseline="0" noProof="1" dirty="0">
                <a:solidFill>
                  <a:schemeClr val="bg2">
                    <a:lumMod val="60000"/>
                    <a:lumOff val="40000"/>
                  </a:schemeClr>
                </a:solidFill>
                <a:latin typeface="+mn-lt"/>
                <a:ea typeface="+mn-ea"/>
                <a:cs typeface="+mn-cs"/>
                <a:sym typeface="+mn-ea"/>
              </a:rPr>
              <a:t>(3)过程变更管理(process change management)</a:t>
            </a:r>
            <a:endParaRPr kumimoji="0" lang="zh-CN" altLang="en-US" sz="2000" b="1" i="0" u="none" strike="noStrike" kern="0" cap="none" spc="0" normalizeH="0" baseline="0" noProof="1" dirty="0">
              <a:solidFill>
                <a:schemeClr val="bg2">
                  <a:lumMod val="60000"/>
                  <a:lumOff val="40000"/>
                </a:schemeClr>
              </a:solidFill>
              <a:latin typeface="+mn-lt"/>
              <a:ea typeface="+mn-ea"/>
              <a:cs typeface="+mn-cs"/>
            </a:endParaRPr>
          </a:p>
          <a:p>
            <a:pPr marL="742950" marR="0" lvl="1" indent="-285750" algn="just" defTabSz="914400" rtl="0" eaLnBrk="1" fontAlgn="base" latinLnBrk="0" hangingPunct="1">
              <a:lnSpc>
                <a:spcPct val="150000"/>
              </a:lnSpc>
              <a:spcBef>
                <a:spcPct val="20000"/>
              </a:spcBef>
              <a:spcAft>
                <a:spcPct val="0"/>
              </a:spcAft>
              <a:buClr>
                <a:schemeClr val="accent2"/>
              </a:buClr>
              <a:buSzPct val="80000"/>
              <a:buFont typeface="Wingdings" panose="05000000000000000000" charset="0"/>
              <a:buChar char="n"/>
            </a:pPr>
            <a:r>
              <a:rPr kumimoji="0" lang="zh-CN" altLang="en-US" sz="1800" b="1" i="0" u="none" strike="noStrike" kern="0" cap="none" spc="0" normalizeH="0" baseline="0" noProof="1" dirty="0">
                <a:solidFill>
                  <a:schemeClr val="tx1"/>
                </a:solidFill>
                <a:latin typeface="Times New Roman" panose="02020603050405020304" pitchFamily="18" charset="0"/>
                <a:ea typeface="+mn-ea"/>
                <a:cs typeface="+mn-ea"/>
                <a:sym typeface="+mn-ea"/>
              </a:rPr>
              <a:t>不断改进和创新组织中使用的软件过程。</a:t>
            </a:r>
            <a:endParaRPr kumimoji="0" lang="zh-CN" altLang="en-US" sz="1800" b="1" i="0" u="none" strike="noStrike" kern="0" cap="none" spc="0" normalizeH="0" baseline="0" noProof="1" dirty="0">
              <a:solidFill>
                <a:schemeClr val="tx1"/>
              </a:solidFill>
              <a:latin typeface="Times New Roman" panose="02020603050405020304" pitchFamily="18" charset="0"/>
              <a:ea typeface="+mn-ea"/>
              <a:cs typeface="+mn-ea"/>
              <a:sym typeface="+mn-ea"/>
            </a:endParaRPr>
          </a:p>
        </p:txBody>
      </p:sp>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3"/>
          <p:cNvSpPr>
            <a:spLocks noGrp="1"/>
          </p:cNvSpPr>
          <p:nvPr>
            <p:ph idx="1"/>
          </p:nvPr>
        </p:nvSpPr>
        <p:spPr>
          <a:xfrm>
            <a:off x="457200" y="1981200"/>
            <a:ext cx="8229600" cy="2420938"/>
          </a:xfrm>
        </p:spPr>
        <p:txBody>
          <a:bodyPr vert="horz" wrap="square" lIns="91440" tIns="45720" rIns="91440" bIns="45720" anchor="t"/>
          <a:p>
            <a:pPr algn="ctr" eaLnBrk="1" hangingPunct="1">
              <a:buNone/>
            </a:pPr>
            <a:r>
              <a:rPr lang="zh-CN" altLang="en-US" sz="4400" b="1" dirty="0">
                <a:solidFill>
                  <a:srgbClr val="FF0000"/>
                </a:solidFill>
                <a:latin typeface="Times New Roman" panose="02020603050405020304" pitchFamily="18" charset="0"/>
              </a:rPr>
              <a:t>组织的成熟度级别越高，软件开发能力越强、产品质量越好、效率越高、成本越低。</a:t>
            </a:r>
            <a:endParaRPr lang="zh-CN" altLang="en-US" sz="4400" b="1" dirty="0">
              <a:solidFill>
                <a:srgbClr val="FF0000"/>
              </a:solidFill>
              <a:latin typeface="Times New Roman" panose="02020603050405020304" pitchFamily="18" charset="0"/>
            </a:endParaRPr>
          </a:p>
        </p:txBody>
      </p:sp>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title"/>
          </p:nvPr>
        </p:nvSpPr>
        <p:spPr>
          <a:xfrm>
            <a:off x="449263" y="508000"/>
            <a:ext cx="7883525" cy="936625"/>
          </a:xfrm>
        </p:spPr>
        <p:txBody>
          <a:bodyPr vert="horz" wrap="square" lIns="91440" tIns="45720" rIns="91440" bIns="45720" anchor="ctr"/>
          <a:p>
            <a:pPr eaLnBrk="1" hangingPunct="1"/>
            <a:r>
              <a:rPr lang="zh-CN" altLang="en-US" sz="2800" b="1" dirty="0">
                <a:latin typeface="Times New Roman" panose="02020603050405020304" pitchFamily="18" charset="0"/>
              </a:rPr>
              <a:t>例子：开发一个五十万行软件的统计数据</a:t>
            </a:r>
            <a:br>
              <a:rPr lang="zh-CN" altLang="en-US" sz="2800" b="1" dirty="0">
                <a:latin typeface="Times New Roman" panose="02020603050405020304" pitchFamily="18" charset="0"/>
              </a:rPr>
            </a:br>
            <a:r>
              <a:rPr lang="zh-CN" altLang="en-US" sz="2800" b="1" dirty="0"/>
              <a:t>(</a:t>
            </a:r>
            <a:r>
              <a:rPr lang="zh-CN" altLang="en-US" sz="2800" b="1" dirty="0">
                <a:latin typeface="Times New Roman" panose="02020603050405020304" pitchFamily="18" charset="0"/>
              </a:rPr>
              <a:t>来源：</a:t>
            </a:r>
            <a:r>
              <a:rPr lang="en-US" altLang="zh-CN" sz="2800" b="1" dirty="0">
                <a:solidFill>
                  <a:srgbClr val="FF0000"/>
                </a:solidFill>
              </a:rPr>
              <a:t>Copyright 1990 Herb Krasner</a:t>
            </a:r>
            <a:r>
              <a:rPr lang="en-US" altLang="zh-CN" sz="2800" b="1" dirty="0"/>
              <a:t>)</a:t>
            </a:r>
            <a:endParaRPr lang="en-US" altLang="zh-CN" sz="2800" b="1" dirty="0"/>
          </a:p>
        </p:txBody>
      </p:sp>
      <p:graphicFrame>
        <p:nvGraphicFramePr>
          <p:cNvPr id="3" name="内容占位符 2"/>
          <p:cNvGraphicFramePr/>
          <p:nvPr>
            <p:ph idx="1"/>
            <p:custDataLst>
              <p:tags r:id="rId1"/>
            </p:custDataLst>
          </p:nvPr>
        </p:nvGraphicFramePr>
        <p:xfrm>
          <a:off x="457200" y="1981200"/>
          <a:ext cx="8229600" cy="2606675"/>
        </p:xfrm>
        <a:graphic>
          <a:graphicData uri="http://schemas.openxmlformats.org/drawingml/2006/table">
            <a:tbl>
              <a:tblPr firstRow="1" bandRow="1">
                <a:tableStyleId>{5C22544A-7EE6-4342-B048-85BDC9FD1C3A}</a:tableStyleId>
              </a:tblPr>
              <a:tblGrid>
                <a:gridCol w="923290"/>
                <a:gridCol w="2286000"/>
                <a:gridCol w="1728470"/>
                <a:gridCol w="1645920"/>
                <a:gridCol w="1645920"/>
              </a:tblGrid>
              <a:tr h="640080">
                <a:tc>
                  <a:txBody>
                    <a:bodyPr/>
                    <a:p>
                      <a:pPr algn="ctr">
                        <a:buNone/>
                      </a:pPr>
                      <a:r>
                        <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rPr>
                        <a:t>级别 </a:t>
                      </a:r>
                      <a:endParaRPr lang="zh-CN" altLang="en-US" sz="2000" b="1" dirty="0">
                        <a:solidFill>
                          <a:schemeClr val="accent2"/>
                        </a:solidFill>
                        <a:latin typeface="华文隶书" panose="02010800040101010101" charset="-122"/>
                        <a:ea typeface="华文隶书" panose="02010800040101010101" charset="-122"/>
                        <a:cs typeface="华文隶书" panose="02010800040101010101" charset="-122"/>
                        <a:sym typeface="+mn-ea"/>
                      </a:endParaRPr>
                    </a:p>
                  </a:txBody>
                  <a:tcPr/>
                </a:tc>
                <a:tc>
                  <a:txBody>
                    <a:bodyPr/>
                    <a:p>
                      <a:pPr algn="ctr">
                        <a:buNone/>
                      </a:pPr>
                      <a:r>
                        <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rPr>
                        <a:t>质量</a:t>
                      </a:r>
                      <a:endPar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endParaRPr>
                    </a:p>
                    <a:p>
                      <a:pPr algn="ctr">
                        <a:buNone/>
                      </a:pPr>
                      <a:r>
                        <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rPr>
                        <a:t>缺陷数/千行代码</a:t>
                      </a:r>
                      <a:endParaRPr lang="zh-CN" altLang="en-US" sz="2000" b="1" dirty="0">
                        <a:solidFill>
                          <a:schemeClr val="accent2"/>
                        </a:solidFill>
                        <a:latin typeface="华文隶书" panose="02010800040101010101" charset="-122"/>
                        <a:ea typeface="华文隶书" panose="02010800040101010101" charset="-122"/>
                        <a:cs typeface="华文隶书" panose="02010800040101010101" charset="-122"/>
                        <a:sym typeface="+mn-ea"/>
                      </a:endParaRPr>
                    </a:p>
                  </a:txBody>
                  <a:tcPr/>
                </a:tc>
                <a:tc>
                  <a:txBody>
                    <a:bodyPr/>
                    <a:p>
                      <a:pPr algn="ctr">
                        <a:buNone/>
                      </a:pPr>
                      <a:r>
                        <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rPr>
                        <a:t>生产率</a:t>
                      </a:r>
                      <a:endPar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endParaRPr>
                    </a:p>
                    <a:p>
                      <a:pPr algn="ctr">
                        <a:buNone/>
                      </a:pPr>
                      <a:r>
                        <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rPr>
                        <a:t>代码数/小时   </a:t>
                      </a:r>
                      <a:endParaRPr lang="zh-CN" altLang="en-US" sz="2000" b="1" dirty="0">
                        <a:solidFill>
                          <a:schemeClr val="accent2"/>
                        </a:solidFill>
                        <a:latin typeface="华文隶书" panose="02010800040101010101" charset="-122"/>
                        <a:ea typeface="华文隶书" panose="02010800040101010101" charset="-122"/>
                        <a:cs typeface="华文隶书" panose="02010800040101010101" charset="-122"/>
                        <a:sym typeface="+mn-ea"/>
                      </a:endParaRPr>
                    </a:p>
                  </a:txBody>
                  <a:tcPr/>
                </a:tc>
                <a:tc>
                  <a:txBody>
                    <a:bodyPr/>
                    <a:p>
                      <a:pPr algn="ctr">
                        <a:buNone/>
                      </a:pPr>
                      <a:r>
                        <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rPr>
                        <a:t>成本</a:t>
                      </a:r>
                      <a:endPar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endParaRPr>
                    </a:p>
                    <a:p>
                      <a:pPr algn="ctr">
                        <a:buNone/>
                      </a:pPr>
                      <a:r>
                        <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rPr>
                        <a:t>（百万美元)</a:t>
                      </a:r>
                      <a:endParaRPr lang="zh-CN" altLang="en-US" sz="2000" b="1" dirty="0">
                        <a:solidFill>
                          <a:schemeClr val="accent2"/>
                        </a:solidFill>
                        <a:latin typeface="华文隶书" panose="02010800040101010101" charset="-122"/>
                        <a:ea typeface="华文隶书" panose="02010800040101010101" charset="-122"/>
                        <a:cs typeface="华文隶书" panose="02010800040101010101" charset="-122"/>
                        <a:sym typeface="+mn-ea"/>
                      </a:endParaRPr>
                    </a:p>
                  </a:txBody>
                  <a:tcPr/>
                </a:tc>
                <a:tc>
                  <a:txBody>
                    <a:bodyPr/>
                    <a:p>
                      <a:pPr algn="ctr">
                        <a:buNone/>
                      </a:pPr>
                      <a:r>
                        <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rPr>
                        <a:t>开发时间</a:t>
                      </a:r>
                      <a:endPar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endParaRPr>
                    </a:p>
                    <a:p>
                      <a:pPr algn="ctr">
                        <a:buNone/>
                      </a:pPr>
                      <a:r>
                        <a:rPr lang="zh-CN" altLang="en-US" sz="2000" dirty="0">
                          <a:solidFill>
                            <a:schemeClr val="accent2"/>
                          </a:solidFill>
                          <a:latin typeface="华文隶书" panose="02010800040101010101" charset="-122"/>
                          <a:ea typeface="华文隶书" panose="02010800040101010101" charset="-122"/>
                          <a:cs typeface="华文隶书" panose="02010800040101010101" charset="-122"/>
                          <a:sym typeface="+mn-ea"/>
                        </a:rPr>
                        <a:t>（月） </a:t>
                      </a:r>
                      <a:endParaRPr lang="zh-CN" altLang="en-US" sz="2000" b="1" dirty="0">
                        <a:solidFill>
                          <a:schemeClr val="accent2"/>
                        </a:solidFill>
                        <a:latin typeface="华文隶书" panose="02010800040101010101" charset="-122"/>
                        <a:ea typeface="华文隶书" panose="02010800040101010101" charset="-122"/>
                        <a:cs typeface="华文隶书" panose="02010800040101010101" charset="-122"/>
                        <a:sym typeface="+mn-ea"/>
                      </a:endParaRPr>
                    </a:p>
                  </a:txBody>
                  <a:tcPr/>
                </a:tc>
              </a:tr>
              <a:tr h="381000">
                <a:tc>
                  <a:txBody>
                    <a:bodyPr/>
                    <a:p>
                      <a:pPr algn="ctr">
                        <a:buNone/>
                      </a:pPr>
                      <a:r>
                        <a:rPr lang="en-US" altLang="zh-CN" sz="1800" b="1" dirty="0">
                          <a:latin typeface="Times New Roman" panose="02020603050405020304" pitchFamily="18" charset="0"/>
                          <a:sym typeface="+mn-ea"/>
                        </a:rPr>
                        <a:t>L1  </a:t>
                      </a:r>
                      <a:endParaRPr lang="en-US" altLang="zh-CN" sz="1800" b="1" dirty="0">
                        <a:latin typeface="Times New Roman" panose="02020603050405020304" pitchFamily="18" charset="0"/>
                        <a:sym typeface="+mn-ea"/>
                      </a:endParaRPr>
                    </a:p>
                  </a:txBody>
                  <a:tcPr/>
                </a:tc>
                <a:tc>
                  <a:txBody>
                    <a:bodyPr/>
                    <a:p>
                      <a:pPr algn="ctr">
                        <a:buNone/>
                      </a:pPr>
                      <a:r>
                        <a:rPr lang="en-US" altLang="zh-CN" sz="1800" b="1" dirty="0">
                          <a:latin typeface="Times New Roman" panose="02020603050405020304" pitchFamily="18" charset="0"/>
                          <a:sym typeface="+mn-ea"/>
                        </a:rPr>
                        <a:t> </a:t>
                      </a:r>
                      <a:r>
                        <a:rPr lang="en-US" altLang="zh-CN" sz="1800" b="1" dirty="0">
                          <a:sym typeface="+mn-ea"/>
                        </a:rPr>
                        <a:t>9</a:t>
                      </a:r>
                      <a:endParaRPr lang="en-US" altLang="zh-CN" sz="1800" b="1" dirty="0">
                        <a:sym typeface="+mn-ea"/>
                      </a:endParaRPr>
                    </a:p>
                  </a:txBody>
                  <a:tcPr/>
                </a:tc>
                <a:tc>
                  <a:txBody>
                    <a:bodyPr/>
                    <a:p>
                      <a:pPr algn="ctr">
                        <a:buNone/>
                      </a:pPr>
                      <a:r>
                        <a:rPr lang="en-US" altLang="zh-CN" sz="1800" b="1" dirty="0">
                          <a:sym typeface="+mn-ea"/>
                        </a:rPr>
                        <a:t>1</a:t>
                      </a:r>
                      <a:endParaRPr lang="en-US" altLang="zh-CN" sz="1800" b="1" dirty="0">
                        <a:sym typeface="+mn-ea"/>
                      </a:endParaRPr>
                    </a:p>
                  </a:txBody>
                  <a:tcPr/>
                </a:tc>
                <a:tc>
                  <a:txBody>
                    <a:bodyPr/>
                    <a:p>
                      <a:pPr algn="ctr">
                        <a:buNone/>
                      </a:pPr>
                      <a:r>
                        <a:rPr lang="en-US" altLang="zh-CN" sz="1800" b="1" dirty="0">
                          <a:sym typeface="+mn-ea"/>
                        </a:rPr>
                        <a:t>32.5 </a:t>
                      </a:r>
                      <a:endParaRPr lang="en-US" altLang="zh-CN" sz="1800" b="1" dirty="0">
                        <a:sym typeface="+mn-ea"/>
                      </a:endParaRPr>
                    </a:p>
                  </a:txBody>
                  <a:tcPr/>
                </a:tc>
                <a:tc>
                  <a:txBody>
                    <a:bodyPr/>
                    <a:p>
                      <a:pPr algn="ctr">
                        <a:buNone/>
                      </a:pPr>
                      <a:r>
                        <a:rPr lang="en-US" altLang="zh-CN" sz="1800" b="1" dirty="0">
                          <a:sym typeface="+mn-ea"/>
                        </a:rPr>
                        <a:t>40</a:t>
                      </a:r>
                      <a:endParaRPr lang="en-US" altLang="zh-CN" sz="1800" b="1" dirty="0">
                        <a:sym typeface="+mn-ea"/>
                      </a:endParaRPr>
                    </a:p>
                  </a:txBody>
                  <a:tcPr/>
                </a:tc>
              </a:tr>
              <a:tr h="381000">
                <a:tc>
                  <a:txBody>
                    <a:bodyPr/>
                    <a:p>
                      <a:pPr algn="ctr">
                        <a:buNone/>
                      </a:pPr>
                      <a:r>
                        <a:rPr lang="en-US" altLang="zh-CN" sz="1800" b="1" dirty="0">
                          <a:latin typeface="Times New Roman" panose="02020603050405020304" pitchFamily="18" charset="0"/>
                          <a:sym typeface="+mn-ea"/>
                        </a:rPr>
                        <a:t>L2</a:t>
                      </a:r>
                      <a:endParaRPr lang="en-US" altLang="zh-CN" sz="1800" b="1" dirty="0">
                        <a:latin typeface="Times New Roman" panose="02020603050405020304" pitchFamily="18" charset="0"/>
                        <a:sym typeface="+mn-ea"/>
                      </a:endParaRPr>
                    </a:p>
                  </a:txBody>
                  <a:tcPr/>
                </a:tc>
                <a:tc>
                  <a:txBody>
                    <a:bodyPr/>
                    <a:p>
                      <a:pPr algn="ctr">
                        <a:buNone/>
                      </a:pPr>
                      <a:r>
                        <a:rPr lang="en-US" altLang="zh-CN" sz="1800" b="1" dirty="0">
                          <a:sym typeface="+mn-ea"/>
                        </a:rPr>
                        <a:t>3</a:t>
                      </a:r>
                      <a:endParaRPr lang="en-US" altLang="zh-CN" sz="1800" b="1" dirty="0">
                        <a:sym typeface="+mn-ea"/>
                      </a:endParaRPr>
                    </a:p>
                  </a:txBody>
                  <a:tcPr/>
                </a:tc>
                <a:tc>
                  <a:txBody>
                    <a:bodyPr/>
                    <a:p>
                      <a:pPr algn="ctr">
                        <a:buNone/>
                      </a:pPr>
                      <a:r>
                        <a:rPr lang="en-US" altLang="zh-CN" sz="1800" b="1" dirty="0">
                          <a:sym typeface="+mn-ea"/>
                        </a:rPr>
                        <a:t>3</a:t>
                      </a:r>
                      <a:endParaRPr lang="en-US" altLang="zh-CN" sz="1800" b="1" dirty="0">
                        <a:sym typeface="+mn-ea"/>
                      </a:endParaRPr>
                    </a:p>
                  </a:txBody>
                  <a:tcPr/>
                </a:tc>
                <a:tc>
                  <a:txBody>
                    <a:bodyPr/>
                    <a:p>
                      <a:pPr algn="ctr">
                        <a:buNone/>
                      </a:pPr>
                      <a:r>
                        <a:rPr lang="en-US" altLang="zh-CN" sz="1800" b="1" dirty="0">
                          <a:sym typeface="+mn-ea"/>
                        </a:rPr>
                        <a:t>15</a:t>
                      </a:r>
                      <a:endParaRPr lang="en-US" altLang="zh-CN" sz="1800" b="1" dirty="0">
                        <a:sym typeface="+mn-ea"/>
                      </a:endParaRPr>
                    </a:p>
                  </a:txBody>
                  <a:tcPr/>
                </a:tc>
                <a:tc>
                  <a:txBody>
                    <a:bodyPr/>
                    <a:p>
                      <a:pPr algn="ctr">
                        <a:buNone/>
                      </a:pPr>
                      <a:r>
                        <a:rPr lang="en-US" altLang="zh-CN" sz="1800" b="1" dirty="0">
                          <a:sym typeface="+mn-ea"/>
                        </a:rPr>
                        <a:t>32</a:t>
                      </a:r>
                      <a:endParaRPr lang="en-US" altLang="zh-CN" sz="1800" b="1" dirty="0">
                        <a:sym typeface="+mn-ea"/>
                      </a:endParaRPr>
                    </a:p>
                  </a:txBody>
                  <a:tcPr/>
                </a:tc>
              </a:tr>
              <a:tr h="381000">
                <a:tc>
                  <a:txBody>
                    <a:bodyPr/>
                    <a:p>
                      <a:pPr algn="ctr">
                        <a:buNone/>
                      </a:pPr>
                      <a:r>
                        <a:rPr lang="en-US" altLang="zh-CN" sz="1800" b="1" dirty="0">
                          <a:latin typeface="Times New Roman" panose="02020603050405020304" pitchFamily="18" charset="0"/>
                          <a:sym typeface="+mn-ea"/>
                        </a:rPr>
                        <a:t>L3</a:t>
                      </a:r>
                      <a:endParaRPr lang="en-US" altLang="zh-CN" sz="1800" b="1" dirty="0">
                        <a:latin typeface="Times New Roman" panose="02020603050405020304" pitchFamily="18" charset="0"/>
                        <a:sym typeface="+mn-ea"/>
                      </a:endParaRPr>
                    </a:p>
                  </a:txBody>
                  <a:tcPr/>
                </a:tc>
                <a:tc>
                  <a:txBody>
                    <a:bodyPr/>
                    <a:p>
                      <a:pPr algn="ctr">
                        <a:buNone/>
                      </a:pPr>
                      <a:r>
                        <a:rPr lang="en-US" altLang="zh-CN" sz="1800" b="1" dirty="0">
                          <a:sym typeface="+mn-ea"/>
                        </a:rPr>
                        <a:t>1 </a:t>
                      </a:r>
                      <a:endParaRPr lang="en-US" altLang="zh-CN" sz="1800" b="1" dirty="0">
                        <a:sym typeface="+mn-ea"/>
                      </a:endParaRPr>
                    </a:p>
                  </a:txBody>
                  <a:tcPr/>
                </a:tc>
                <a:tc>
                  <a:txBody>
                    <a:bodyPr/>
                    <a:p>
                      <a:pPr algn="ctr">
                        <a:buNone/>
                      </a:pPr>
                      <a:r>
                        <a:rPr lang="en-US" altLang="zh-CN" sz="1800" b="1" dirty="0">
                          <a:sym typeface="+mn-ea"/>
                        </a:rPr>
                        <a:t>5 </a:t>
                      </a:r>
                      <a:endParaRPr lang="en-US" altLang="zh-CN" sz="1800" b="1" dirty="0">
                        <a:sym typeface="+mn-ea"/>
                      </a:endParaRPr>
                    </a:p>
                  </a:txBody>
                  <a:tcPr/>
                </a:tc>
                <a:tc>
                  <a:txBody>
                    <a:bodyPr/>
                    <a:p>
                      <a:pPr algn="ctr">
                        <a:buNone/>
                      </a:pPr>
                      <a:r>
                        <a:rPr lang="en-US" altLang="zh-CN" sz="1800" b="1" dirty="0">
                          <a:sym typeface="+mn-ea"/>
                        </a:rPr>
                        <a:t>6.5</a:t>
                      </a:r>
                      <a:endParaRPr lang="en-US" altLang="zh-CN" sz="1800" b="1" dirty="0">
                        <a:sym typeface="+mn-ea"/>
                      </a:endParaRPr>
                    </a:p>
                  </a:txBody>
                  <a:tcPr/>
                </a:tc>
                <a:tc>
                  <a:txBody>
                    <a:bodyPr/>
                    <a:p>
                      <a:pPr algn="ctr">
                        <a:buNone/>
                      </a:pPr>
                      <a:r>
                        <a:rPr lang="en-US" altLang="zh-CN" sz="1800" b="1" dirty="0">
                          <a:sym typeface="+mn-ea"/>
                        </a:rPr>
                        <a:t>25</a:t>
                      </a:r>
                      <a:endParaRPr lang="en-US" altLang="zh-CN" sz="1800" b="1" dirty="0">
                        <a:sym typeface="+mn-ea"/>
                      </a:endParaRPr>
                    </a:p>
                  </a:txBody>
                  <a:tcPr/>
                </a:tc>
              </a:tr>
              <a:tr h="381000">
                <a:tc>
                  <a:txBody>
                    <a:bodyPr/>
                    <a:p>
                      <a:pPr algn="ctr">
                        <a:buNone/>
                      </a:pPr>
                      <a:r>
                        <a:rPr lang="en-US" altLang="zh-CN" sz="1800" b="1" dirty="0">
                          <a:latin typeface="Times New Roman" panose="02020603050405020304" pitchFamily="18" charset="0"/>
                          <a:sym typeface="+mn-ea"/>
                        </a:rPr>
                        <a:t>L4</a:t>
                      </a:r>
                      <a:endParaRPr lang="en-US" altLang="zh-CN" sz="1800" b="1" dirty="0">
                        <a:latin typeface="Times New Roman" panose="02020603050405020304" pitchFamily="18" charset="0"/>
                        <a:sym typeface="+mn-ea"/>
                      </a:endParaRPr>
                    </a:p>
                  </a:txBody>
                  <a:tcPr/>
                </a:tc>
                <a:tc>
                  <a:txBody>
                    <a:bodyPr/>
                    <a:p>
                      <a:pPr algn="ctr">
                        <a:buNone/>
                      </a:pPr>
                      <a:r>
                        <a:rPr lang="en-US" altLang="zh-CN" sz="1800" b="1" dirty="0">
                          <a:sym typeface="+mn-ea"/>
                        </a:rPr>
                        <a:t>0.3</a:t>
                      </a:r>
                      <a:endParaRPr lang="en-US" altLang="zh-CN" sz="1800" b="1" dirty="0">
                        <a:sym typeface="+mn-ea"/>
                      </a:endParaRPr>
                    </a:p>
                  </a:txBody>
                  <a:tcPr/>
                </a:tc>
                <a:tc>
                  <a:txBody>
                    <a:bodyPr/>
                    <a:p>
                      <a:pPr algn="ctr">
                        <a:buNone/>
                      </a:pPr>
                      <a:r>
                        <a:rPr lang="en-US" altLang="zh-CN" sz="1800" b="1" dirty="0">
                          <a:sym typeface="+mn-ea"/>
                        </a:rPr>
                        <a:t>8 </a:t>
                      </a:r>
                      <a:endParaRPr lang="en-US" altLang="zh-CN" sz="1800" b="1" dirty="0">
                        <a:sym typeface="+mn-ea"/>
                      </a:endParaRPr>
                    </a:p>
                  </a:txBody>
                  <a:tcPr/>
                </a:tc>
                <a:tc>
                  <a:txBody>
                    <a:bodyPr/>
                    <a:p>
                      <a:pPr algn="ctr">
                        <a:buNone/>
                      </a:pPr>
                      <a:r>
                        <a:rPr lang="en-US" altLang="zh-CN" sz="1800" b="1" dirty="0">
                          <a:sym typeface="+mn-ea"/>
                        </a:rPr>
                        <a:t>2.5 </a:t>
                      </a:r>
                      <a:endParaRPr lang="en-US" altLang="zh-CN" sz="1800" b="1" dirty="0">
                        <a:sym typeface="+mn-ea"/>
                      </a:endParaRPr>
                    </a:p>
                  </a:txBody>
                  <a:tcPr/>
                </a:tc>
                <a:tc>
                  <a:txBody>
                    <a:bodyPr/>
                    <a:p>
                      <a:pPr algn="ctr">
                        <a:buNone/>
                      </a:pPr>
                      <a:r>
                        <a:rPr lang="en-US" altLang="zh-CN" sz="1800" b="1" dirty="0">
                          <a:sym typeface="+mn-ea"/>
                        </a:rPr>
                        <a:t>19</a:t>
                      </a:r>
                      <a:endParaRPr lang="en-US" altLang="zh-CN" sz="1800" b="1" dirty="0">
                        <a:sym typeface="+mn-ea"/>
                      </a:endParaRPr>
                    </a:p>
                  </a:txBody>
                  <a:tcPr/>
                </a:tc>
              </a:tr>
              <a:tr h="381000">
                <a:tc>
                  <a:txBody>
                    <a:bodyPr/>
                    <a:p>
                      <a:pPr algn="ctr" eaLnBrk="1" hangingPunct="1">
                        <a:buNone/>
                      </a:pPr>
                      <a:r>
                        <a:rPr lang="en-US" altLang="zh-CN" sz="1800" b="1" dirty="0">
                          <a:latin typeface="Times New Roman" panose="02020603050405020304" pitchFamily="18" charset="0"/>
                          <a:sym typeface="+mn-ea"/>
                        </a:rPr>
                        <a:t>L5</a:t>
                      </a:r>
                      <a:r>
                        <a:rPr lang="en-US" altLang="zh-CN" sz="1800" b="1" dirty="0">
                          <a:sym typeface="+mn-ea"/>
                        </a:rPr>
                        <a:t>                </a:t>
                      </a:r>
                      <a:endParaRPr lang="zh-CN" altLang="en-US"/>
                    </a:p>
                  </a:txBody>
                  <a:tcPr/>
                </a:tc>
                <a:tc>
                  <a:txBody>
                    <a:bodyPr/>
                    <a:p>
                      <a:pPr algn="ctr">
                        <a:buNone/>
                      </a:pPr>
                      <a:r>
                        <a:rPr lang="en-US" altLang="zh-CN" sz="1800" b="1" dirty="0">
                          <a:sym typeface="+mn-ea"/>
                        </a:rPr>
                        <a:t>0.1</a:t>
                      </a:r>
                      <a:endParaRPr lang="zh-CN" altLang="en-US" sz="1800" dirty="0">
                        <a:sym typeface="+mn-ea"/>
                      </a:endParaRPr>
                    </a:p>
                  </a:txBody>
                  <a:tcPr/>
                </a:tc>
                <a:tc>
                  <a:txBody>
                    <a:bodyPr/>
                    <a:p>
                      <a:pPr algn="ctr">
                        <a:buNone/>
                      </a:pPr>
                      <a:r>
                        <a:rPr lang="en-US" altLang="zh-CN" sz="1800" b="1" dirty="0">
                          <a:sym typeface="+mn-ea"/>
                        </a:rPr>
                        <a:t>12</a:t>
                      </a:r>
                      <a:endParaRPr lang="en-US" altLang="zh-CN" sz="1800" b="1" dirty="0">
                        <a:sym typeface="+mn-ea"/>
                      </a:endParaRPr>
                    </a:p>
                  </a:txBody>
                  <a:tcPr/>
                </a:tc>
                <a:tc>
                  <a:txBody>
                    <a:bodyPr/>
                    <a:p>
                      <a:pPr algn="ctr">
                        <a:buNone/>
                      </a:pPr>
                      <a:r>
                        <a:rPr lang="en-US" altLang="zh-CN" sz="1800" b="1" dirty="0">
                          <a:sym typeface="+mn-ea"/>
                        </a:rPr>
                        <a:t>1</a:t>
                      </a:r>
                      <a:endParaRPr lang="en-US" altLang="zh-CN" sz="1800" b="1" dirty="0">
                        <a:sym typeface="+mn-ea"/>
                      </a:endParaRPr>
                    </a:p>
                  </a:txBody>
                  <a:tcPr/>
                </a:tc>
                <a:tc>
                  <a:txBody>
                    <a:bodyPr/>
                    <a:p>
                      <a:pPr algn="ctr">
                        <a:buNone/>
                      </a:pPr>
                      <a:r>
                        <a:rPr lang="en-US" altLang="zh-CN" sz="1800" b="1" dirty="0">
                          <a:sym typeface="+mn-ea"/>
                        </a:rPr>
                        <a:t>16</a:t>
                      </a:r>
                      <a:endParaRPr lang="en-US" altLang="zh-CN" sz="1800" b="1" dirty="0">
                        <a:sym typeface="+mn-ea"/>
                      </a:endParaRPr>
                    </a:p>
                  </a:txBody>
                  <a:tcPr/>
                </a:tc>
              </a:tr>
            </a:tbl>
          </a:graphicData>
        </a:graphic>
      </p:graphicFrame>
    </p:spTree>
  </p:cSld>
  <p:clrMapOvr>
    <a:masterClrMapping/>
  </p:clrMapOvr>
  <p:transition spd="slow">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p:cNvSpPr>
          <p:nvPr>
            <p:ph type="title"/>
          </p:nvPr>
        </p:nvSpPr>
        <p:spPr>
          <a:xfrm>
            <a:off x="457200" y="385763"/>
            <a:ext cx="8229600" cy="955675"/>
          </a:xfrm>
        </p:spPr>
        <p:txBody>
          <a:bodyPr vert="horz" wrap="square" lIns="91440" tIns="45720" rIns="91440" bIns="45720" anchor="ctr"/>
          <a:p>
            <a:pPr eaLnBrk="1" hangingPunct="1"/>
            <a:r>
              <a:rPr lang="zh-CN" altLang="en-US" sz="4000" b="1" dirty="0">
                <a:latin typeface="Times New Roman" panose="02020603050405020304" pitchFamily="18" charset="0"/>
              </a:rPr>
              <a:t>能力成熟度模型集成</a:t>
            </a:r>
            <a:r>
              <a:rPr lang="en-US" altLang="zh-CN" sz="4000" b="1" dirty="0">
                <a:solidFill>
                  <a:srgbClr val="FF3300"/>
                </a:solidFill>
              </a:rPr>
              <a:t>CMMI</a:t>
            </a:r>
            <a:endParaRPr lang="en-US" altLang="zh-CN" sz="4000" b="1" dirty="0">
              <a:solidFill>
                <a:srgbClr val="FF3300"/>
              </a:solidFill>
            </a:endParaRPr>
          </a:p>
        </p:txBody>
      </p:sp>
      <p:sp>
        <p:nvSpPr>
          <p:cNvPr id="107522" name="Rectangle 3"/>
          <p:cNvSpPr>
            <a:spLocks noGrp="1"/>
          </p:cNvSpPr>
          <p:nvPr>
            <p:ph idx="1"/>
          </p:nvPr>
        </p:nvSpPr>
        <p:spPr>
          <a:xfrm>
            <a:off x="400050" y="1642110"/>
            <a:ext cx="8424863" cy="4752975"/>
          </a:xfrm>
        </p:spPr>
        <p:txBody>
          <a:bodyPr vert="horz" wrap="square" lIns="91440" tIns="45720" rIns="91440" bIns="45720" anchor="t"/>
          <a:p>
            <a:pPr algn="just" eaLnBrk="1" hangingPunct="1">
              <a:lnSpc>
                <a:spcPct val="90000"/>
              </a:lnSpc>
              <a:buFont typeface="Wingdings" panose="05000000000000000000" charset="0"/>
            </a:pPr>
            <a:r>
              <a:rPr lang="zh-CN" altLang="en-US" sz="2400" b="1" dirty="0">
                <a:solidFill>
                  <a:srgbClr val="1818FF"/>
                </a:solidFill>
                <a:latin typeface="Times New Roman" panose="02020603050405020304" pitchFamily="18" charset="0"/>
              </a:rPr>
              <a:t>能力成熟度模型集成</a:t>
            </a:r>
            <a:r>
              <a:rPr lang="en-US" altLang="zh-CN" sz="2400" b="1" dirty="0">
                <a:solidFill>
                  <a:srgbClr val="1818FF"/>
                </a:solidFill>
              </a:rPr>
              <a:t>CMMI</a:t>
            </a:r>
            <a:r>
              <a:rPr lang="zh-CN" altLang="en-US" sz="2400" b="1" dirty="0">
                <a:solidFill>
                  <a:srgbClr val="1818FF"/>
                </a:solidFill>
                <a:latin typeface="Times New Roman" panose="02020603050405020304" pitchFamily="18" charset="0"/>
              </a:rPr>
              <a:t>的产生背景</a:t>
            </a:r>
            <a:endParaRPr lang="zh-CN" altLang="en-US" sz="2400" b="1" dirty="0">
              <a:solidFill>
                <a:srgbClr val="1818FF"/>
              </a:solidFill>
            </a:endParaRPr>
          </a:p>
          <a:p>
            <a:pPr lvl="1" algn="just" eaLnBrk="1" hangingPunct="1">
              <a:lnSpc>
                <a:spcPct val="90000"/>
              </a:lnSpc>
            </a:pPr>
            <a:r>
              <a:rPr lang="zh-CN" altLang="en-US" sz="2000" b="1" dirty="0">
                <a:latin typeface="Times New Roman" panose="02020603050405020304" pitchFamily="18" charset="0"/>
              </a:rPr>
              <a:t>软件能力成熟度模型</a:t>
            </a:r>
            <a:r>
              <a:rPr lang="en-US" altLang="zh-CN" sz="2000" b="1" dirty="0"/>
              <a:t>CMM</a:t>
            </a:r>
            <a:r>
              <a:rPr lang="zh-CN" altLang="en-US" sz="2000" b="1" dirty="0">
                <a:latin typeface="Times New Roman" panose="02020603050405020304" pitchFamily="18" charset="0"/>
              </a:rPr>
              <a:t>取得了成功，产生了很大影响。</a:t>
            </a:r>
            <a:endParaRPr lang="zh-CN" altLang="en-US" sz="2000" b="1" dirty="0">
              <a:latin typeface="Times New Roman" panose="02020603050405020304" pitchFamily="18" charset="0"/>
            </a:endParaRPr>
          </a:p>
          <a:p>
            <a:pPr lvl="1" algn="just" eaLnBrk="1" hangingPunct="1">
              <a:lnSpc>
                <a:spcPct val="90000"/>
              </a:lnSpc>
            </a:pPr>
            <a:r>
              <a:rPr lang="zh-CN" altLang="en-US" sz="2000" b="1" dirty="0">
                <a:solidFill>
                  <a:srgbClr val="FF0000"/>
                </a:solidFill>
                <a:latin typeface="Times New Roman" panose="02020603050405020304" pitchFamily="18" charset="0"/>
              </a:rPr>
              <a:t>系统工程、系统安全工程、集成化产品开发等许多工程学科和领域也都参照</a:t>
            </a:r>
            <a:r>
              <a:rPr lang="en-US" altLang="zh-CN" sz="2000" b="1" dirty="0">
                <a:solidFill>
                  <a:srgbClr val="FF0000"/>
                </a:solidFill>
              </a:rPr>
              <a:t>CMM</a:t>
            </a:r>
            <a:r>
              <a:rPr lang="zh-CN" altLang="en-US" sz="2000" b="1" dirty="0">
                <a:solidFill>
                  <a:srgbClr val="FF0000"/>
                </a:solidFill>
                <a:latin typeface="Times New Roman" panose="02020603050405020304" pitchFamily="18" charset="0"/>
              </a:rPr>
              <a:t>建立自己的能力成熟度模型，如</a:t>
            </a:r>
            <a:r>
              <a:rPr lang="en-US" altLang="zh-CN" sz="2000" b="1" dirty="0">
                <a:solidFill>
                  <a:srgbClr val="1818FF"/>
                </a:solidFill>
              </a:rPr>
              <a:t>SE-CMM</a:t>
            </a:r>
            <a:r>
              <a:rPr lang="en-US" altLang="zh-CN" sz="2000" b="1" dirty="0">
                <a:solidFill>
                  <a:srgbClr val="1818FF"/>
                </a:solidFill>
                <a:latin typeface="Times New Roman" panose="02020603050405020304" pitchFamily="18" charset="0"/>
              </a:rPr>
              <a:t>、</a:t>
            </a:r>
            <a:r>
              <a:rPr lang="en-US" altLang="zh-CN" sz="2000" b="1" dirty="0">
                <a:solidFill>
                  <a:srgbClr val="1818FF"/>
                </a:solidFill>
              </a:rPr>
              <a:t>People CMM</a:t>
            </a:r>
            <a:r>
              <a:rPr lang="en-US" altLang="zh-CN" sz="2000" b="1" dirty="0">
                <a:solidFill>
                  <a:srgbClr val="1818FF"/>
                </a:solidFill>
                <a:latin typeface="Times New Roman" panose="02020603050405020304" pitchFamily="18" charset="0"/>
              </a:rPr>
              <a:t>、</a:t>
            </a:r>
            <a:r>
              <a:rPr lang="en-US" altLang="zh-CN" sz="2000" b="1" dirty="0">
                <a:solidFill>
                  <a:srgbClr val="1818FF"/>
                </a:solidFill>
              </a:rPr>
              <a:t>IPD-CMM</a:t>
            </a:r>
            <a:r>
              <a:rPr lang="en-US" altLang="zh-CN" sz="2000" b="1" dirty="0">
                <a:solidFill>
                  <a:srgbClr val="1818FF"/>
                </a:solidFill>
                <a:latin typeface="Times New Roman" panose="02020603050405020304" pitchFamily="18" charset="0"/>
              </a:rPr>
              <a:t>、</a:t>
            </a:r>
            <a:r>
              <a:rPr lang="en-US" altLang="zh-CN" sz="2000" b="1" dirty="0">
                <a:solidFill>
                  <a:srgbClr val="1818FF"/>
                </a:solidFill>
              </a:rPr>
              <a:t>FAA-iCMM</a:t>
            </a:r>
            <a:r>
              <a:rPr lang="zh-CN" altLang="en-US" sz="2000" b="1" dirty="0">
                <a:solidFill>
                  <a:srgbClr val="FF0000"/>
                </a:solidFill>
                <a:latin typeface="Times New Roman" panose="02020603050405020304" pitchFamily="18" charset="0"/>
              </a:rPr>
              <a:t>等。</a:t>
            </a:r>
            <a:endParaRPr lang="zh-CN" altLang="en-US" sz="2000" b="1" dirty="0">
              <a:solidFill>
                <a:srgbClr val="FF0000"/>
              </a:solidFill>
              <a:latin typeface="Times New Roman" panose="02020603050405020304" pitchFamily="18" charset="0"/>
            </a:endParaRPr>
          </a:p>
          <a:p>
            <a:pPr lvl="1" algn="just" eaLnBrk="1" hangingPunct="1">
              <a:lnSpc>
                <a:spcPct val="90000"/>
              </a:lnSpc>
            </a:pPr>
            <a:r>
              <a:rPr lang="zh-CN" altLang="en-US" sz="2000" b="1" dirty="0">
                <a:latin typeface="Times New Roman" panose="02020603050405020304" pitchFamily="18" charset="0"/>
              </a:rPr>
              <a:t>模型的繁衍导致模型框架、术语等方面的矛盾和不一致。</a:t>
            </a:r>
            <a:endParaRPr lang="zh-CN" altLang="en-US" sz="2000" b="1" dirty="0">
              <a:latin typeface="Times New Roman" panose="02020603050405020304" pitchFamily="18" charset="0"/>
            </a:endParaRPr>
          </a:p>
          <a:p>
            <a:pPr lvl="1" algn="just" eaLnBrk="1" hangingPunct="1">
              <a:lnSpc>
                <a:spcPct val="90000"/>
              </a:lnSpc>
            </a:pPr>
            <a:r>
              <a:rPr lang="zh-CN" altLang="en-US" sz="2000" b="1" dirty="0">
                <a:solidFill>
                  <a:srgbClr val="FF0000"/>
                </a:solidFill>
                <a:latin typeface="Times New Roman" panose="02020603050405020304" pitchFamily="18" charset="0"/>
              </a:rPr>
              <a:t>当某一工程项目涉及若干个学科和领域后，这种矛盾就十分突出了。</a:t>
            </a:r>
            <a:endParaRPr lang="zh-CN" altLang="en-US" sz="2000" b="1" dirty="0">
              <a:solidFill>
                <a:srgbClr val="FF0000"/>
              </a:solidFill>
              <a:latin typeface="Times New Roman" panose="02020603050405020304" pitchFamily="18" charset="0"/>
            </a:endParaRPr>
          </a:p>
          <a:p>
            <a:pPr lvl="1" algn="just" eaLnBrk="1" hangingPunct="1">
              <a:lnSpc>
                <a:spcPct val="90000"/>
              </a:lnSpc>
            </a:pPr>
            <a:r>
              <a:rPr lang="zh-CN" altLang="en-US" sz="2000" b="1" dirty="0">
                <a:latin typeface="Times New Roman" panose="02020603050405020304" pitchFamily="18" charset="0"/>
                <a:sym typeface="宋体" panose="02010600030101010101" pitchFamily="2" charset="-122"/>
              </a:rPr>
              <a:t>CMM公布后的若干年内工程环境</a:t>
            </a:r>
            <a:r>
              <a:rPr lang="zh-CN" altLang="en-US" sz="2000" b="1" dirty="0">
                <a:solidFill>
                  <a:srgbClr val="1818FF"/>
                </a:solidFill>
                <a:latin typeface="Times New Roman" panose="02020603050405020304" pitchFamily="18" charset="0"/>
                <a:sym typeface="宋体" panose="02010600030101010101" pitchFamily="2" charset="-122"/>
              </a:rPr>
              <a:t>更加复杂，工程规模更大、参与工程项目的组织和人员更多、范围更广泛，工程的施工涉及多学科、交叉学科、并行工程、及更多的国际标准</a:t>
            </a:r>
            <a:r>
              <a:rPr lang="zh-CN" altLang="en-US" sz="2000" b="1" dirty="0">
                <a:latin typeface="Times New Roman" panose="02020603050405020304" pitchFamily="18" charset="0"/>
                <a:sym typeface="宋体" panose="02010600030101010101" pitchFamily="2" charset="-122"/>
              </a:rPr>
              <a:t>。</a:t>
            </a:r>
            <a:endParaRPr lang="zh-CN" altLang="en-US" sz="2000" b="1" dirty="0">
              <a:solidFill>
                <a:srgbClr val="FF0000"/>
              </a:solidFill>
              <a:latin typeface="Times New Roman" panose="02020603050405020304" pitchFamily="18" charset="0"/>
              <a:sym typeface="宋体" panose="02010600030101010101" pitchFamily="2" charset="-122"/>
            </a:endParaRPr>
          </a:p>
        </p:txBody>
      </p:sp>
      <p:sp>
        <p:nvSpPr>
          <p:cNvPr id="107523" name="文本框 1"/>
          <p:cNvSpPr txBox="1"/>
          <p:nvPr/>
        </p:nvSpPr>
        <p:spPr>
          <a:xfrm>
            <a:off x="667385" y="5839460"/>
            <a:ext cx="8019415" cy="645160"/>
          </a:xfrm>
          <a:prstGeom prst="rect">
            <a:avLst/>
          </a:prstGeom>
          <a:noFill/>
          <a:ln w="9525">
            <a:noFill/>
          </a:ln>
        </p:spPr>
        <p:txBody>
          <a:bodyPr wrap="square" anchor="t">
            <a:spAutoFit/>
          </a:bodyPr>
          <a:p>
            <a:pPr marL="0" lvl="1" indent="0" algn="just" defTabSz="914400">
              <a:lnSpc>
                <a:spcPct val="90000"/>
              </a:lnSpc>
              <a:tabLst>
                <a:tab pos="0" algn="l"/>
              </a:tabLst>
            </a:pPr>
            <a:r>
              <a:rPr lang="zh-CN" altLang="en-US" sz="2000" b="1" i="1" u="sng" dirty="0">
                <a:solidFill>
                  <a:srgbClr val="FF0000"/>
                </a:solidFill>
                <a:latin typeface="Times New Roman" panose="02020603050405020304" pitchFamily="18" charset="0"/>
                <a:ea typeface="宋体" panose="02010600030101010101" pitchFamily="2" charset="-122"/>
                <a:sym typeface="宋体" panose="02010600030101010101" pitchFamily="2" charset="-122"/>
              </a:rPr>
              <a:t>这些新的变化促使美国国防部、美国国防工业协会和SEI/CMU共同开发一种新的模型—CMMI（Capability Maturity Model Integration）。</a:t>
            </a:r>
            <a:endParaRPr lang="zh-CN" altLang="en-US" sz="2000" b="1" i="1" u="sng" dirty="0">
              <a:solidFill>
                <a:srgbClr val="FF0000"/>
              </a:solidFill>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transition spd="slow">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p:nvPr>
        </p:nvSpPr>
        <p:spPr>
          <a:xfrm>
            <a:off x="457200" y="385763"/>
            <a:ext cx="8147050" cy="1027112"/>
          </a:xfrm>
        </p:spPr>
        <p:txBody>
          <a:bodyPr vert="horz" wrap="square" lIns="91440" tIns="45720" rIns="91440" bIns="45720" anchor="ctr"/>
          <a:p>
            <a:pPr eaLnBrk="1" hangingPunct="1"/>
            <a:r>
              <a:rPr lang="zh-CN" altLang="en-US" sz="3600" b="1" dirty="0">
                <a:latin typeface="Times New Roman" panose="02020603050405020304" pitchFamily="18" charset="0"/>
              </a:rPr>
              <a:t>能力成熟度模型集成</a:t>
            </a:r>
            <a:r>
              <a:rPr lang="en-US" altLang="zh-CN" sz="3600" b="1" dirty="0">
                <a:latin typeface="Times New Roman" panose="02020603050405020304" pitchFamily="18" charset="0"/>
              </a:rPr>
              <a:t>——</a:t>
            </a:r>
            <a:r>
              <a:rPr lang="en-US" altLang="zh-CN" sz="3600" b="1" dirty="0"/>
              <a:t>CMMI</a:t>
            </a:r>
            <a:endParaRPr lang="en-US" altLang="zh-CN" sz="3600" b="1" dirty="0"/>
          </a:p>
        </p:txBody>
      </p:sp>
      <p:sp>
        <p:nvSpPr>
          <p:cNvPr id="95235" name="Rectangle 3"/>
          <p:cNvSpPr>
            <a:spLocks noGrp="1"/>
          </p:cNvSpPr>
          <p:nvPr>
            <p:ph idx="1"/>
          </p:nvPr>
        </p:nvSpPr>
        <p:spPr>
          <a:xfrm>
            <a:off x="411163" y="1304925"/>
            <a:ext cx="8147050" cy="4876800"/>
          </a:xfrm>
        </p:spPr>
        <p:txBody>
          <a:bodyPr vert="horz" wrap="square" lIns="91440" tIns="45720" rIns="91440" bIns="45720" anchor="t"/>
          <a:p>
            <a:pPr marL="342900" marR="0" indent="-342900" algn="just"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pPr>
            <a:r>
              <a:rPr kumimoji="0" lang="en-US" altLang="zh-CN" sz="2800" b="1" i="0" u="none" strike="noStrike" kern="0" cap="none" spc="0" normalizeH="0" baseline="0" noProof="1" dirty="0">
                <a:solidFill>
                  <a:schemeClr val="tx1"/>
                </a:solidFill>
                <a:latin typeface="+mn-lt"/>
                <a:ea typeface="+mn-ea"/>
                <a:cs typeface="+mn-cs"/>
                <a:sym typeface="+mn-ea"/>
              </a:rPr>
              <a:t>CMMI</a:t>
            </a:r>
            <a:r>
              <a:rPr kumimoji="0" lang="zh-CN" altLang="en-US" sz="2800" b="1" i="0" u="none" strike="noStrike" kern="0" cap="none" spc="0" normalizeH="0" baseline="0" noProof="1" dirty="0">
                <a:solidFill>
                  <a:schemeClr val="tx1"/>
                </a:solidFill>
                <a:latin typeface="+mn-lt"/>
                <a:ea typeface="+mn-ea"/>
                <a:cs typeface="+mn-cs"/>
                <a:sym typeface="+mn-ea"/>
              </a:rPr>
              <a:t>的产生过程和主要参考模型</a:t>
            </a:r>
            <a:endParaRPr kumimoji="0" lang="en-US" altLang="zh-CN" sz="2800" b="1" i="0" u="none" strike="noStrike" kern="0" cap="none" spc="0" normalizeH="0" baseline="0" noProof="1" dirty="0">
              <a:solidFill>
                <a:schemeClr val="tx1"/>
              </a:solidFill>
              <a:latin typeface="+mn-lt"/>
              <a:ea typeface="+mn-ea"/>
              <a:cs typeface="+mn-cs"/>
            </a:endParaRPr>
          </a:p>
          <a:p>
            <a:pPr marL="742950" marR="0" lvl="1" indent="-28575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
            </a:pPr>
            <a:r>
              <a:rPr kumimoji="0" lang="en-US" altLang="zh-CN" sz="2400" b="1" i="0" u="none" strike="noStrike" kern="0" cap="none" spc="0" normalizeH="0" baseline="0" noProof="1" dirty="0">
                <a:solidFill>
                  <a:schemeClr val="tx1"/>
                </a:solidFill>
                <a:latin typeface="+mn-lt"/>
                <a:ea typeface="+mn-ea"/>
                <a:cs typeface="+mn-ea"/>
              </a:rPr>
              <a:t>CMMI</a:t>
            </a:r>
            <a:r>
              <a:rPr kumimoji="0" lang="zh-CN" altLang="en-US" sz="2400" b="1" i="0" u="none" strike="noStrike" kern="0" cap="none" spc="0" normalizeH="0" baseline="0" noProof="1" dirty="0">
                <a:solidFill>
                  <a:schemeClr val="tx1"/>
                </a:solidFill>
                <a:latin typeface="Times New Roman" panose="02020603050405020304" pitchFamily="18" charset="0"/>
                <a:ea typeface="+mn-ea"/>
                <a:cs typeface="+mn-ea"/>
              </a:rPr>
              <a:t>项目在</a:t>
            </a:r>
            <a:r>
              <a:rPr kumimoji="0" lang="zh-CN" altLang="en-US" sz="2400" b="1" i="0" u="none" strike="noStrike" kern="0" cap="none" spc="0" normalizeH="0" baseline="0" noProof="1" dirty="0">
                <a:solidFill>
                  <a:srgbClr val="FF0000"/>
                </a:solidFill>
                <a:latin typeface="+mn-lt"/>
                <a:ea typeface="+mn-ea"/>
                <a:cs typeface="+mn-ea"/>
              </a:rPr>
              <a:t>1998</a:t>
            </a:r>
            <a:r>
              <a:rPr kumimoji="0" lang="zh-CN" altLang="en-US" sz="2400" b="1" i="0" u="none" strike="noStrike" kern="0" cap="none" spc="0" normalizeH="0" baseline="0" noProof="1" dirty="0">
                <a:solidFill>
                  <a:schemeClr val="tx1"/>
                </a:solidFill>
                <a:latin typeface="Times New Roman" panose="02020603050405020304" pitchFamily="18" charset="0"/>
                <a:ea typeface="+mn-ea"/>
                <a:cs typeface="+mn-ea"/>
              </a:rPr>
              <a:t>年正式启动，来自业界、政府部门和</a:t>
            </a:r>
            <a:r>
              <a:rPr kumimoji="0" lang="en-US" altLang="zh-CN" sz="2400" b="1" i="0" u="none" strike="noStrike" kern="0" cap="none" spc="0" normalizeH="0" baseline="0" noProof="1" dirty="0">
                <a:solidFill>
                  <a:schemeClr val="tx1"/>
                </a:solidFill>
                <a:latin typeface="+mn-lt"/>
                <a:ea typeface="+mn-ea"/>
                <a:cs typeface="+mn-ea"/>
              </a:rPr>
              <a:t>SEI/CMU</a:t>
            </a:r>
            <a:r>
              <a:rPr kumimoji="0" lang="zh-CN" altLang="en-US" sz="2400" b="1" i="0" u="none" strike="noStrike" kern="0" cap="none" spc="0" normalizeH="0" baseline="0" noProof="1" dirty="0">
                <a:solidFill>
                  <a:schemeClr val="tx1"/>
                </a:solidFill>
                <a:latin typeface="Times New Roman" panose="02020603050405020304" pitchFamily="18" charset="0"/>
                <a:ea typeface="+mn-ea"/>
                <a:cs typeface="+mn-ea"/>
              </a:rPr>
              <a:t>三个方面的</a:t>
            </a:r>
            <a:r>
              <a:rPr kumimoji="0" lang="zh-CN" altLang="en-US" sz="2400" b="1" i="0" u="none" strike="noStrike" kern="0" cap="none" spc="0" normalizeH="0" baseline="0" noProof="1" dirty="0">
                <a:solidFill>
                  <a:schemeClr val="tx1"/>
                </a:solidFill>
                <a:latin typeface="+mn-lt"/>
                <a:ea typeface="+mn-ea"/>
                <a:cs typeface="+mn-ea"/>
              </a:rPr>
              <a:t>170</a:t>
            </a:r>
            <a:r>
              <a:rPr kumimoji="0" lang="zh-CN" altLang="en-US" sz="2400" b="1" i="0" u="none" strike="noStrike" kern="0" cap="none" spc="0" normalizeH="0" baseline="0" noProof="1" dirty="0">
                <a:solidFill>
                  <a:schemeClr val="tx1"/>
                </a:solidFill>
                <a:latin typeface="Times New Roman" panose="02020603050405020304" pitchFamily="18" charset="0"/>
                <a:ea typeface="+mn-ea"/>
                <a:cs typeface="+mn-ea"/>
              </a:rPr>
              <a:t>多人，经过两年的工作于</a:t>
            </a:r>
            <a:r>
              <a:rPr kumimoji="0" lang="zh-CN" altLang="en-US" sz="2400" b="1" i="0" u="none" strike="noStrike" kern="0" cap="none" spc="0" normalizeH="0" baseline="0" noProof="1" dirty="0">
                <a:solidFill>
                  <a:schemeClr val="tx1"/>
                </a:solidFill>
                <a:latin typeface="+mn-lt"/>
                <a:ea typeface="+mn-ea"/>
                <a:cs typeface="+mn-ea"/>
              </a:rPr>
              <a:t>2000</a:t>
            </a:r>
            <a:r>
              <a:rPr kumimoji="0" lang="zh-CN" altLang="en-US" sz="2400" b="1" i="0" u="none" strike="noStrike" kern="0" cap="none" spc="0" normalizeH="0" baseline="0" noProof="1" dirty="0">
                <a:solidFill>
                  <a:schemeClr val="tx1"/>
                </a:solidFill>
                <a:latin typeface="Times New Roman" panose="02020603050405020304" pitchFamily="18" charset="0"/>
                <a:ea typeface="+mn-ea"/>
                <a:cs typeface="+mn-ea"/>
              </a:rPr>
              <a:t>年发布了</a:t>
            </a:r>
            <a:r>
              <a:rPr kumimoji="0" lang="en-US" altLang="zh-CN" sz="2800" b="1" i="0" u="none" strike="noStrike" kern="0" cap="none" spc="0" normalizeH="0" baseline="0" noProof="1" dirty="0">
                <a:solidFill>
                  <a:srgbClr val="FF0000"/>
                </a:solidFill>
                <a:latin typeface="+mn-lt"/>
                <a:ea typeface="+mn-ea"/>
                <a:cs typeface="+mn-ea"/>
              </a:rPr>
              <a:t>CMMI-SE/SW/IPPD V1.0</a:t>
            </a:r>
            <a:endParaRPr kumimoji="0" lang="en-US" altLang="zh-CN" sz="2800" b="1" i="0" u="none" strike="noStrike" kern="0" cap="none" spc="0" normalizeH="0" baseline="0" noProof="1" dirty="0">
              <a:solidFill>
                <a:srgbClr val="FF0000"/>
              </a:solidFill>
              <a:latin typeface="Times New Roman" panose="02020603050405020304" pitchFamily="18" charset="0"/>
              <a:ea typeface="+mn-ea"/>
              <a:cs typeface="+mn-ea"/>
            </a:endParaRPr>
          </a:p>
          <a:p>
            <a:pPr marL="742950" marR="0" lvl="1" indent="-28575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
            </a:pPr>
            <a:r>
              <a:rPr kumimoji="0" lang="en-US" altLang="zh-CN" sz="2400" b="1" i="0" u="none" strike="noStrike" kern="0" cap="none" spc="0" normalizeH="0" baseline="0" noProof="1" dirty="0">
                <a:solidFill>
                  <a:schemeClr val="tx1"/>
                </a:solidFill>
                <a:latin typeface="+mn-lt"/>
                <a:ea typeface="+mn-ea"/>
                <a:cs typeface="+mn-ea"/>
              </a:rPr>
              <a:t>CMMI-SE/SW/IPPD v1.0</a:t>
            </a:r>
            <a:r>
              <a:rPr kumimoji="0" lang="zh-CN" altLang="en-US" sz="2400" b="1" i="0" u="none" strike="noStrike" kern="0" cap="none" spc="0" normalizeH="0" baseline="0" noProof="1" dirty="0">
                <a:solidFill>
                  <a:schemeClr val="tx1"/>
                </a:solidFill>
                <a:latin typeface="Times New Roman" panose="02020603050405020304" pitchFamily="18" charset="0"/>
                <a:ea typeface="+mn-ea"/>
                <a:cs typeface="+mn-ea"/>
              </a:rPr>
              <a:t>的主要参考模型</a:t>
            </a:r>
            <a:endParaRPr kumimoji="0" lang="zh-CN" altLang="en-US" sz="2400" b="1" i="0" u="none" strike="noStrike" kern="0" cap="none" spc="0" normalizeH="0" baseline="0" noProof="1" dirty="0">
              <a:solidFill>
                <a:schemeClr val="tx1"/>
              </a:solidFill>
              <a:latin typeface="Times New Roman" panose="02020603050405020304" pitchFamily="18" charset="0"/>
              <a:ea typeface="+mn-ea"/>
              <a:cs typeface="+mn-ea"/>
            </a:endParaRPr>
          </a:p>
          <a:p>
            <a:pPr marL="1143000" marR="0" lvl="2" indent="-228600" algn="just" defTabSz="914400" rtl="0" eaLnBrk="1" fontAlgn="base" latinLnBrk="0" hangingPunct="1">
              <a:lnSpc>
                <a:spcPct val="90000"/>
              </a:lnSpc>
              <a:spcBef>
                <a:spcPct val="20000"/>
              </a:spcBef>
              <a:spcAft>
                <a:spcPct val="0"/>
              </a:spcAft>
              <a:buClr>
                <a:schemeClr val="bg2"/>
              </a:buClr>
              <a:buSzPct val="65000"/>
              <a:buFont typeface="Wingdings" panose="05000000000000000000" charset="0"/>
              <a:buChar char="n"/>
            </a:pPr>
            <a:r>
              <a:rPr kumimoji="0" lang="zh-CN" altLang="en-US" sz="2000" b="1" i="0" u="none" strike="noStrike" kern="0" cap="none" spc="0" normalizeH="0" baseline="0" noProof="1" dirty="0">
                <a:solidFill>
                  <a:srgbClr val="FF0000"/>
                </a:solidFill>
                <a:latin typeface="Times New Roman" panose="02020603050405020304" pitchFamily="18" charset="0"/>
                <a:ea typeface="+mn-ea"/>
                <a:cs typeface="+mn-ea"/>
              </a:rPr>
              <a:t>软件学科的</a:t>
            </a:r>
            <a:r>
              <a:rPr kumimoji="0" lang="en-US" altLang="zh-CN" sz="2000" b="1" i="0" u="none" strike="noStrike" kern="0" cap="none" spc="0" normalizeH="0" baseline="0" noProof="1" dirty="0">
                <a:solidFill>
                  <a:srgbClr val="FF0000"/>
                </a:solidFill>
                <a:latin typeface="+mn-lt"/>
                <a:ea typeface="+mn-ea"/>
                <a:cs typeface="+mn-ea"/>
              </a:rPr>
              <a:t>SW-CMM</a:t>
            </a:r>
            <a:endParaRPr kumimoji="0" lang="en-US" altLang="zh-CN" sz="2000" b="1" i="0" u="none" strike="noStrike" kern="0" cap="none" spc="0" normalizeH="0" baseline="0" noProof="1" dirty="0">
              <a:solidFill>
                <a:srgbClr val="FF0000"/>
              </a:solidFill>
              <a:latin typeface="Times New Roman" panose="02020603050405020304" pitchFamily="18" charset="0"/>
              <a:ea typeface="+mn-ea"/>
              <a:cs typeface="+mn-ea"/>
            </a:endParaRPr>
          </a:p>
          <a:p>
            <a:pPr marL="1143000" marR="0" lvl="2" indent="-228600" algn="just" defTabSz="914400" rtl="0" eaLnBrk="1" fontAlgn="base" latinLnBrk="0" hangingPunct="1">
              <a:lnSpc>
                <a:spcPct val="90000"/>
              </a:lnSpc>
              <a:spcBef>
                <a:spcPct val="20000"/>
              </a:spcBef>
              <a:spcAft>
                <a:spcPct val="0"/>
              </a:spcAft>
              <a:buClr>
                <a:schemeClr val="bg2"/>
              </a:buClr>
              <a:buSzPct val="65000"/>
              <a:buFont typeface="Wingdings" panose="05000000000000000000" charset="0"/>
              <a:buChar char="n"/>
            </a:pPr>
            <a:r>
              <a:rPr kumimoji="0" lang="zh-CN" altLang="en-US" sz="2000" b="1" i="0" u="none" strike="noStrike" kern="0" cap="none" spc="0" normalizeH="0" baseline="0" noProof="1" dirty="0">
                <a:solidFill>
                  <a:schemeClr val="bg2">
                    <a:lumMod val="60000"/>
                    <a:lumOff val="40000"/>
                  </a:schemeClr>
                </a:solidFill>
                <a:latin typeface="Times New Roman" panose="02020603050405020304" pitchFamily="18" charset="0"/>
                <a:ea typeface="+mn-ea"/>
                <a:cs typeface="+mn-ea"/>
              </a:rPr>
              <a:t>系统工程学科的</a:t>
            </a:r>
            <a:r>
              <a:rPr kumimoji="0" lang="en-US" altLang="zh-CN" sz="2000" b="1" i="0" u="none" strike="noStrike" kern="0" cap="none" spc="0" normalizeH="0" baseline="0" noProof="1" dirty="0">
                <a:solidFill>
                  <a:schemeClr val="bg2">
                    <a:lumMod val="60000"/>
                    <a:lumOff val="40000"/>
                  </a:schemeClr>
                </a:solidFill>
                <a:latin typeface="+mn-lt"/>
                <a:ea typeface="+mn-ea"/>
                <a:cs typeface="+mn-ea"/>
              </a:rPr>
              <a:t>EIA/IS 731</a:t>
            </a:r>
            <a:endParaRPr kumimoji="0" lang="en-US" altLang="zh-CN" sz="2000" b="1" i="0" u="none" strike="noStrike" kern="0" cap="none" spc="0" normalizeH="0" baseline="0" noProof="1" dirty="0">
              <a:solidFill>
                <a:schemeClr val="bg2">
                  <a:lumMod val="60000"/>
                  <a:lumOff val="40000"/>
                </a:schemeClr>
              </a:solidFill>
              <a:latin typeface="Times New Roman" panose="02020603050405020304" pitchFamily="18" charset="0"/>
              <a:ea typeface="+mn-ea"/>
              <a:cs typeface="+mn-ea"/>
            </a:endParaRPr>
          </a:p>
          <a:p>
            <a:pPr marL="1143000" marR="0" lvl="2" indent="-228600" algn="just" defTabSz="914400" rtl="0" eaLnBrk="1" fontAlgn="base" latinLnBrk="0" hangingPunct="1">
              <a:lnSpc>
                <a:spcPct val="90000"/>
              </a:lnSpc>
              <a:spcBef>
                <a:spcPct val="20000"/>
              </a:spcBef>
              <a:spcAft>
                <a:spcPct val="0"/>
              </a:spcAft>
              <a:buClr>
                <a:schemeClr val="bg2"/>
              </a:buClr>
              <a:buSzPct val="65000"/>
              <a:buFont typeface="Wingdings" panose="05000000000000000000" charset="0"/>
              <a:buChar char="n"/>
            </a:pPr>
            <a:r>
              <a:rPr kumimoji="0" lang="zh-CN" altLang="en-US" sz="2000" b="1" i="0" u="none" strike="noStrike" kern="0" cap="none" spc="0" normalizeH="0" baseline="0" noProof="1" dirty="0">
                <a:solidFill>
                  <a:srgbClr val="FF0000"/>
                </a:solidFill>
                <a:latin typeface="Times New Roman" panose="02020603050405020304" pitchFamily="18" charset="0"/>
                <a:ea typeface="+mn-ea"/>
                <a:cs typeface="+mn-ea"/>
              </a:rPr>
              <a:t>集成化产品和过程开发领域的</a:t>
            </a:r>
            <a:r>
              <a:rPr kumimoji="0" lang="en-US" altLang="zh-CN" sz="2000" b="1" i="0" u="none" strike="noStrike" kern="0" cap="none" spc="0" normalizeH="0" baseline="0" noProof="1" dirty="0">
                <a:solidFill>
                  <a:srgbClr val="FF0000"/>
                </a:solidFill>
                <a:latin typeface="+mn-lt"/>
                <a:ea typeface="+mn-ea"/>
                <a:cs typeface="+mn-ea"/>
              </a:rPr>
              <a:t>IPD CMM v0.98</a:t>
            </a:r>
            <a:endParaRPr kumimoji="0" lang="en-US" altLang="zh-CN" sz="2000" b="1" i="0" u="none" strike="noStrike" kern="0" cap="none" spc="0" normalizeH="0" baseline="0" noProof="1" dirty="0">
              <a:solidFill>
                <a:srgbClr val="FF0000"/>
              </a:solidFill>
              <a:latin typeface="+mn-lt"/>
              <a:ea typeface="+mn-ea"/>
              <a:cs typeface="+mn-ea"/>
            </a:endParaRPr>
          </a:p>
          <a:p>
            <a:pPr marL="742950" marR="0" lvl="1" indent="-285750" algn="just"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
            </a:pPr>
            <a:r>
              <a:rPr kumimoji="0" lang="en-US" altLang="zh-CN" sz="2400" b="1" i="0" u="none" strike="noStrike" kern="0" cap="none" spc="0" normalizeH="0" baseline="0" noProof="1" dirty="0">
                <a:solidFill>
                  <a:schemeClr val="tx1"/>
                </a:solidFill>
                <a:latin typeface="+mn-lt"/>
                <a:ea typeface="+mn-ea"/>
                <a:cs typeface="+mn-ea"/>
                <a:sym typeface="+mn-ea"/>
              </a:rPr>
              <a:t>CMMI</a:t>
            </a:r>
            <a:r>
              <a:rPr kumimoji="0" lang="zh-CN" altLang="en-US" sz="2400" b="1" i="0" u="none" strike="noStrike" kern="0" cap="none" spc="0" normalizeH="0" baseline="0" noProof="1" dirty="0">
                <a:solidFill>
                  <a:schemeClr val="tx1"/>
                </a:solidFill>
                <a:latin typeface="+mn-lt"/>
                <a:ea typeface="+mn-ea"/>
                <a:cs typeface="+mn-ea"/>
                <a:sym typeface="+mn-ea"/>
              </a:rPr>
              <a:t>的集成</a:t>
            </a:r>
            <a:r>
              <a:rPr kumimoji="0" lang="zh-CN" altLang="en-US" sz="2400" b="1" i="0" u="none" strike="noStrike" kern="0" cap="none" spc="0" normalizeH="0" baseline="0" noProof="1" dirty="0">
                <a:solidFill>
                  <a:schemeClr val="tx1"/>
                </a:solidFill>
                <a:latin typeface="+mn-lt"/>
                <a:ea typeface="+mn-ea"/>
                <a:cs typeface="+mn-ea"/>
                <a:sym typeface="+mn-ea"/>
              </a:rPr>
              <a:t>原则</a:t>
            </a:r>
            <a:endParaRPr kumimoji="0" lang="en-US" altLang="zh-CN" sz="2400" b="1" i="0" u="none" strike="noStrike" kern="0" cap="none" spc="0" normalizeH="0" baseline="0" noProof="1" dirty="0">
              <a:solidFill>
                <a:schemeClr val="tx1"/>
              </a:solidFill>
              <a:latin typeface="+mn-lt"/>
              <a:ea typeface="+mn-ea"/>
              <a:cs typeface="+mn-ea"/>
              <a:sym typeface="+mn-ea"/>
            </a:endParaRPr>
          </a:p>
          <a:p>
            <a:pPr marL="1143000" marR="0" lvl="2" indent="-228600" algn="just"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pPr>
            <a:r>
              <a:rPr kumimoji="0" lang="en-US" altLang="zh-CN" sz="1990" b="1" i="0" u="none" strike="noStrike" kern="0" cap="none" spc="0" normalizeH="0" baseline="0" noProof="1" dirty="0">
                <a:solidFill>
                  <a:schemeClr val="bg2">
                    <a:lumMod val="60000"/>
                    <a:lumOff val="40000"/>
                  </a:schemeClr>
                </a:solidFill>
                <a:latin typeface="+mn-lt"/>
                <a:ea typeface="+mn-ea"/>
                <a:cs typeface="+mn-ea"/>
                <a:sym typeface="+mn-ea"/>
              </a:rPr>
              <a:t>CMMI</a:t>
            </a:r>
            <a:r>
              <a:rPr kumimoji="0" lang="zh-CN" altLang="en-US" sz="1990" b="1" i="0" u="none" strike="noStrike" kern="0" cap="none" spc="0" normalizeH="0" baseline="0" noProof="1" dirty="0">
                <a:solidFill>
                  <a:schemeClr val="bg2">
                    <a:lumMod val="60000"/>
                    <a:lumOff val="40000"/>
                  </a:schemeClr>
                </a:solidFill>
                <a:latin typeface="Times New Roman" panose="02020603050405020304" pitchFamily="18" charset="0"/>
                <a:ea typeface="+mn-ea"/>
                <a:cs typeface="+mn-ea"/>
                <a:sym typeface="+mn-ea"/>
              </a:rPr>
              <a:t>继承了</a:t>
            </a:r>
            <a:r>
              <a:rPr kumimoji="0" lang="en-US" altLang="zh-CN" sz="1990" b="1" i="0" u="none" strike="noStrike" kern="0" cap="none" spc="0" normalizeH="0" baseline="0" noProof="1" dirty="0">
                <a:solidFill>
                  <a:schemeClr val="bg2">
                    <a:lumMod val="60000"/>
                    <a:lumOff val="40000"/>
                  </a:schemeClr>
                </a:solidFill>
                <a:latin typeface="+mn-lt"/>
                <a:ea typeface="+mn-ea"/>
                <a:cs typeface="+mn-ea"/>
                <a:sym typeface="+mn-ea"/>
              </a:rPr>
              <a:t>SW-CMM</a:t>
            </a:r>
            <a:r>
              <a:rPr kumimoji="0" lang="zh-CN" altLang="en-US" sz="1990" b="1" i="0" u="none" strike="noStrike" kern="0" cap="none" spc="0" normalizeH="0" baseline="0" noProof="1" dirty="0">
                <a:solidFill>
                  <a:schemeClr val="bg2">
                    <a:lumMod val="60000"/>
                    <a:lumOff val="40000"/>
                  </a:schemeClr>
                </a:solidFill>
                <a:latin typeface="Times New Roman" panose="02020603050405020304" pitchFamily="18" charset="0"/>
                <a:ea typeface="+mn-ea"/>
                <a:cs typeface="+mn-ea"/>
                <a:sym typeface="+mn-ea"/>
              </a:rPr>
              <a:t>的</a:t>
            </a:r>
            <a:r>
              <a:rPr kumimoji="0" lang="zh-CN" altLang="en-US" sz="1990" b="1" i="0" u="none" strike="noStrike" kern="0" cap="none" spc="0" normalizeH="0" baseline="0" noProof="1" dirty="0">
                <a:solidFill>
                  <a:srgbClr val="FF0000"/>
                </a:solidFill>
                <a:latin typeface="Times New Roman" panose="02020603050405020304" pitchFamily="18" charset="0"/>
                <a:ea typeface="+mn-ea"/>
                <a:cs typeface="+mn-ea"/>
                <a:sym typeface="+mn-ea"/>
              </a:rPr>
              <a:t>阶段式表示法</a:t>
            </a:r>
            <a:r>
              <a:rPr kumimoji="0" lang="zh-CN" altLang="en-US" sz="1990" b="1" i="0" u="none" strike="noStrike" kern="0" cap="none" spc="0" normalizeH="0" baseline="0" noProof="1" dirty="0">
                <a:solidFill>
                  <a:schemeClr val="bg2">
                    <a:lumMod val="60000"/>
                    <a:lumOff val="40000"/>
                  </a:schemeClr>
                </a:solidFill>
                <a:latin typeface="Times New Roman" panose="02020603050405020304" pitchFamily="18" charset="0"/>
                <a:ea typeface="+mn-ea"/>
                <a:cs typeface="+mn-ea"/>
                <a:sym typeface="+mn-ea"/>
              </a:rPr>
              <a:t>和</a:t>
            </a:r>
            <a:r>
              <a:rPr kumimoji="0" lang="en-US" altLang="zh-CN" sz="1990" b="1" i="0" u="none" strike="noStrike" kern="0" cap="none" spc="0" normalizeH="0" baseline="0" noProof="1" dirty="0">
                <a:solidFill>
                  <a:schemeClr val="bg2">
                    <a:lumMod val="60000"/>
                    <a:lumOff val="40000"/>
                  </a:schemeClr>
                </a:solidFill>
                <a:latin typeface="+mn-lt"/>
                <a:ea typeface="+mn-ea"/>
                <a:cs typeface="+mn-ea"/>
                <a:sym typeface="+mn-ea"/>
              </a:rPr>
              <a:t>EIA/IS 731</a:t>
            </a:r>
            <a:r>
              <a:rPr kumimoji="0" lang="zh-CN" altLang="en-US" sz="1990" b="1" i="0" u="none" strike="noStrike" kern="0" cap="none" spc="0" normalizeH="0" baseline="0" noProof="1" dirty="0">
                <a:solidFill>
                  <a:schemeClr val="bg2">
                    <a:lumMod val="60000"/>
                    <a:lumOff val="40000"/>
                  </a:schemeClr>
                </a:solidFill>
                <a:latin typeface="Times New Roman" panose="02020603050405020304" pitchFamily="18" charset="0"/>
                <a:ea typeface="+mn-ea"/>
                <a:cs typeface="+mn-ea"/>
                <a:sym typeface="+mn-ea"/>
              </a:rPr>
              <a:t>的</a:t>
            </a:r>
            <a:r>
              <a:rPr kumimoji="0" lang="zh-CN" altLang="en-US" sz="1990" b="1" i="0" u="none" strike="noStrike" kern="0" cap="none" spc="0" normalizeH="0" baseline="0" noProof="1" dirty="0">
                <a:solidFill>
                  <a:srgbClr val="FF0000"/>
                </a:solidFill>
                <a:latin typeface="Times New Roman" panose="02020603050405020304" pitchFamily="18" charset="0"/>
                <a:ea typeface="+mn-ea"/>
                <a:cs typeface="+mn-ea"/>
                <a:sym typeface="+mn-ea"/>
              </a:rPr>
              <a:t>连续式表示法</a:t>
            </a:r>
            <a:r>
              <a:rPr kumimoji="0" lang="zh-CN" altLang="en-US" sz="1990" b="1" i="0" u="none" strike="noStrike" kern="0" cap="none" spc="0" normalizeH="0" baseline="0" noProof="1" dirty="0">
                <a:solidFill>
                  <a:schemeClr val="bg2">
                    <a:lumMod val="60000"/>
                    <a:lumOff val="40000"/>
                  </a:schemeClr>
                </a:solidFill>
                <a:latin typeface="Times New Roman" panose="02020603050405020304" pitchFamily="18" charset="0"/>
                <a:ea typeface="+mn-ea"/>
                <a:cs typeface="+mn-ea"/>
                <a:sym typeface="+mn-ea"/>
              </a:rPr>
              <a:t>。</a:t>
            </a:r>
            <a:endParaRPr kumimoji="0" lang="zh-CN" altLang="en-US" sz="1990" b="1" i="0" u="none" strike="noStrike" kern="0" cap="none" spc="0" normalizeH="0" baseline="0" noProof="1" dirty="0">
              <a:solidFill>
                <a:schemeClr val="bg2">
                  <a:lumMod val="60000"/>
                  <a:lumOff val="40000"/>
                </a:schemeClr>
              </a:solidFill>
              <a:latin typeface="Times New Roman" panose="02020603050405020304" pitchFamily="18" charset="0"/>
              <a:ea typeface="+mn-ea"/>
              <a:cs typeface="+mn-ea"/>
            </a:endParaRPr>
          </a:p>
          <a:p>
            <a:pPr marL="1143000" marR="0" lvl="2" indent="-228600" algn="just"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pPr>
            <a:r>
              <a:rPr kumimoji="0" lang="zh-CN" altLang="en-US" sz="1990" b="1" i="0" u="none" strike="noStrike" kern="0" cap="none" spc="0" normalizeH="0" baseline="0" noProof="1" dirty="0">
                <a:solidFill>
                  <a:srgbClr val="FF0000"/>
                </a:solidFill>
                <a:latin typeface="Times New Roman" panose="02020603050405020304" pitchFamily="18" charset="0"/>
                <a:ea typeface="+mn-ea"/>
                <a:cs typeface="+mn-ea"/>
                <a:sym typeface="+mn-ea"/>
              </a:rPr>
              <a:t>软件学科的两种表示法均采用统一的</a:t>
            </a:r>
            <a:r>
              <a:rPr kumimoji="0" lang="zh-CN" altLang="en-US" sz="1990" b="1" i="0" u="none" strike="noStrike" kern="0" cap="none" spc="0" normalizeH="0" baseline="0" noProof="1" dirty="0">
                <a:solidFill>
                  <a:srgbClr val="FF0000"/>
                </a:solidFill>
                <a:latin typeface="+mn-lt"/>
                <a:ea typeface="+mn-ea"/>
                <a:cs typeface="+mn-ea"/>
                <a:sym typeface="+mn-ea"/>
              </a:rPr>
              <a:t>24</a:t>
            </a:r>
            <a:r>
              <a:rPr kumimoji="0" lang="zh-CN" altLang="en-US" sz="1990" b="1" i="0" u="none" strike="noStrike" kern="0" cap="none" spc="0" normalizeH="0" baseline="0" noProof="1" dirty="0">
                <a:solidFill>
                  <a:srgbClr val="FF0000"/>
                </a:solidFill>
                <a:latin typeface="Times New Roman" panose="02020603050405020304" pitchFamily="18" charset="0"/>
                <a:ea typeface="+mn-ea"/>
                <a:cs typeface="+mn-ea"/>
                <a:sym typeface="+mn-ea"/>
              </a:rPr>
              <a:t>个过程域，它们在逻辑上是等价的。</a:t>
            </a:r>
            <a:endParaRPr kumimoji="0" lang="zh-CN" altLang="en-US" sz="1990" b="1" i="0" u="none" strike="noStrike" kern="0" cap="none" spc="0" normalizeH="0" baseline="0" noProof="1" dirty="0">
              <a:solidFill>
                <a:srgbClr val="FF0000"/>
              </a:solidFill>
              <a:latin typeface="Times New Roman" panose="02020603050405020304" pitchFamily="18" charset="0"/>
              <a:ea typeface="+mn-ea"/>
              <a:cs typeface="+mn-ea"/>
            </a:endParaRPr>
          </a:p>
          <a:p>
            <a:pPr marL="1143000" marR="0" lvl="2" indent="-228600" algn="just"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pPr>
            <a:r>
              <a:rPr kumimoji="0" lang="zh-CN" altLang="en-US" sz="1990" b="1" i="0" u="none" strike="noStrike" kern="0" cap="none" spc="0" normalizeH="0" baseline="0" noProof="1" dirty="0">
                <a:solidFill>
                  <a:schemeClr val="bg2">
                    <a:lumMod val="60000"/>
                    <a:lumOff val="40000"/>
                  </a:schemeClr>
                </a:solidFill>
                <a:latin typeface="Times New Roman" panose="02020603050405020304" pitchFamily="18" charset="0"/>
                <a:ea typeface="+mn-ea"/>
                <a:cs typeface="+mn-ea"/>
                <a:sym typeface="+mn-ea"/>
              </a:rPr>
              <a:t>对同一组织采用两种模型分别进行</a:t>
            </a:r>
            <a:r>
              <a:rPr kumimoji="0" lang="en-US" altLang="zh-CN" sz="1990" b="1" i="0" u="none" strike="noStrike" kern="0" cap="none" spc="0" normalizeH="0" baseline="0" noProof="1" dirty="0">
                <a:solidFill>
                  <a:schemeClr val="bg2">
                    <a:lumMod val="60000"/>
                    <a:lumOff val="40000"/>
                  </a:schemeClr>
                </a:solidFill>
                <a:latin typeface="+mn-lt"/>
                <a:ea typeface="+mn-ea"/>
                <a:cs typeface="+mn-ea"/>
                <a:sym typeface="+mn-ea"/>
              </a:rPr>
              <a:t>CMMI</a:t>
            </a:r>
            <a:r>
              <a:rPr kumimoji="0" lang="zh-CN" altLang="en-US" sz="1990" b="1" i="0" u="none" strike="noStrike" kern="0" cap="none" spc="0" normalizeH="0" baseline="0" noProof="1" dirty="0">
                <a:solidFill>
                  <a:schemeClr val="bg2">
                    <a:lumMod val="60000"/>
                    <a:lumOff val="40000"/>
                  </a:schemeClr>
                </a:solidFill>
                <a:latin typeface="Times New Roman" panose="02020603050405020304" pitchFamily="18" charset="0"/>
                <a:ea typeface="+mn-ea"/>
                <a:cs typeface="+mn-ea"/>
                <a:sym typeface="+mn-ea"/>
              </a:rPr>
              <a:t>评估应该得到相同的结论。</a:t>
            </a:r>
            <a:endParaRPr kumimoji="0" lang="zh-CN" altLang="en-US" sz="1990" b="1" i="0" u="none" strike="noStrike" kern="0" cap="none" spc="0" normalizeH="0" baseline="0" noProof="1" dirty="0">
              <a:solidFill>
                <a:schemeClr val="bg2">
                  <a:lumMod val="60000"/>
                  <a:lumOff val="40000"/>
                </a:schemeClr>
              </a:solidFill>
              <a:latin typeface="+mn-lt"/>
              <a:ea typeface="+mn-ea"/>
              <a:cs typeface="+mn-ea"/>
            </a:endParaRPr>
          </a:p>
          <a:p>
            <a:pPr marL="342900" marR="0" lvl="0" indent="-342900" algn="just" defTabSz="914400" rtl="0" eaLnBrk="1" fontAlgn="base" latinLnBrk="0" hangingPunct="1">
              <a:lnSpc>
                <a:spcPct val="90000"/>
              </a:lnSpc>
              <a:spcBef>
                <a:spcPct val="20000"/>
              </a:spcBef>
              <a:spcAft>
                <a:spcPct val="0"/>
              </a:spcAft>
              <a:buClr>
                <a:schemeClr val="bg2"/>
              </a:buClr>
              <a:buSzPct val="75000"/>
              <a:buFont typeface="Wingdings" panose="05000000000000000000" charset="0"/>
              <a:buChar char="n"/>
            </a:pPr>
            <a:endParaRPr kumimoji="0" lang="zh-CN" altLang="en-US" sz="1990" b="1" i="0" u="none" strike="noStrike" kern="0" cap="none" spc="0" normalizeH="0" baseline="0" noProof="1" dirty="0">
              <a:solidFill>
                <a:schemeClr val="bg2">
                  <a:lumMod val="60000"/>
                  <a:lumOff val="40000"/>
                </a:schemeClr>
              </a:solidFill>
              <a:latin typeface="Times New Roman" panose="02020603050405020304" pitchFamily="18" charset="0"/>
              <a:ea typeface="+mn-ea"/>
              <a:cs typeface="+mn-cs"/>
            </a:endParaRPr>
          </a:p>
        </p:txBody>
      </p:sp>
    </p:spTree>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p:cNvSpPr>
          <p:nvPr>
            <p:ph type="title"/>
          </p:nvPr>
        </p:nvSpPr>
        <p:spPr>
          <a:xfrm>
            <a:off x="457200" y="457200"/>
            <a:ext cx="8229600" cy="717550"/>
          </a:xfrm>
        </p:spPr>
        <p:txBody>
          <a:bodyPr vert="horz" wrap="square" lIns="91440" tIns="45720" rIns="91440" bIns="45720" anchor="ctr"/>
          <a:p>
            <a:pPr eaLnBrk="1" hangingPunct="1"/>
            <a:r>
              <a:rPr lang="zh-CN" altLang="en-US" sz="3600" b="1" dirty="0">
                <a:latin typeface="Times New Roman" panose="02020603050405020304" pitchFamily="18" charset="0"/>
              </a:rPr>
              <a:t>阶段式模型</a:t>
            </a:r>
            <a:endParaRPr lang="zh-CN" altLang="en-US" sz="3600" b="1" dirty="0"/>
          </a:p>
        </p:txBody>
      </p:sp>
      <p:sp>
        <p:nvSpPr>
          <p:cNvPr id="109570" name="Rectangle 3"/>
          <p:cNvSpPr>
            <a:spLocks noGrp="1"/>
          </p:cNvSpPr>
          <p:nvPr>
            <p:ph idx="1"/>
          </p:nvPr>
        </p:nvSpPr>
        <p:spPr>
          <a:xfrm>
            <a:off x="315913" y="1120775"/>
            <a:ext cx="8370887" cy="819150"/>
          </a:xfrm>
        </p:spPr>
        <p:txBody>
          <a:bodyPr vert="horz" wrap="square" lIns="91440" tIns="45720" rIns="91440" bIns="45720" anchor="t"/>
          <a:p>
            <a:pPr marL="14605" indent="-14605" algn="just" eaLnBrk="1" hangingPunct="1">
              <a:buNone/>
            </a:pPr>
            <a:r>
              <a:rPr lang="zh-CN" altLang="en-US" sz="2400" b="1" dirty="0">
                <a:solidFill>
                  <a:schemeClr val="accent2"/>
                </a:solidFill>
                <a:latin typeface="Times New Roman" panose="02020603050405020304" pitchFamily="18" charset="0"/>
              </a:rPr>
              <a:t>阶段式模型基本沿袭</a:t>
            </a:r>
            <a:r>
              <a:rPr lang="en-US" altLang="zh-CN" sz="2400" b="1" dirty="0">
                <a:solidFill>
                  <a:schemeClr val="accent2"/>
                </a:solidFill>
              </a:rPr>
              <a:t>SW-CMM</a:t>
            </a:r>
            <a:r>
              <a:rPr lang="zh-CN" altLang="en-US" sz="2400" b="1" dirty="0">
                <a:solidFill>
                  <a:schemeClr val="accent2"/>
                </a:solidFill>
                <a:latin typeface="Times New Roman" panose="02020603050405020304" pitchFamily="18" charset="0"/>
              </a:rPr>
              <a:t>模型框架，仍保持五个</a:t>
            </a:r>
            <a:r>
              <a:rPr lang="zh-CN" altLang="en-US" sz="2400" b="1" dirty="0">
                <a:solidFill>
                  <a:schemeClr val="accent2"/>
                </a:solidFill>
              </a:rPr>
              <a:t>“</a:t>
            </a:r>
            <a:r>
              <a:rPr lang="zh-CN" altLang="en-US" sz="2400" b="1" dirty="0">
                <a:solidFill>
                  <a:schemeClr val="accent2"/>
                </a:solidFill>
                <a:latin typeface="Times New Roman" panose="02020603050405020304" pitchFamily="18" charset="0"/>
              </a:rPr>
              <a:t>成熟度等级</a:t>
            </a:r>
            <a:r>
              <a:rPr lang="zh-CN" altLang="en-US" sz="2400" b="1" dirty="0">
                <a:solidFill>
                  <a:schemeClr val="accent2"/>
                </a:solidFill>
              </a:rPr>
              <a:t>”</a:t>
            </a:r>
            <a:r>
              <a:rPr lang="zh-CN" altLang="en-US" sz="2400" b="1" dirty="0">
                <a:solidFill>
                  <a:schemeClr val="accent2"/>
                </a:solidFill>
                <a:latin typeface="Times New Roman" panose="02020603050405020304" pitchFamily="18" charset="0"/>
              </a:rPr>
              <a:t>，但过程域做了一些调整和扩充。</a:t>
            </a:r>
            <a:r>
              <a:rPr lang="zh-CN" altLang="en-US" sz="2400" b="1" dirty="0">
                <a:solidFill>
                  <a:schemeClr val="accent2"/>
                </a:solidFill>
              </a:rPr>
              <a:t> </a:t>
            </a:r>
            <a:endParaRPr lang="zh-CN" altLang="en-US" sz="2400" b="1" dirty="0">
              <a:solidFill>
                <a:schemeClr val="accent2"/>
              </a:solidFill>
            </a:endParaRPr>
          </a:p>
        </p:txBody>
      </p:sp>
      <p:graphicFrame>
        <p:nvGraphicFramePr>
          <p:cNvPr id="2" name="表格 1"/>
          <p:cNvGraphicFramePr/>
          <p:nvPr>
            <p:custDataLst>
              <p:tags r:id="rId1"/>
            </p:custDataLst>
          </p:nvPr>
        </p:nvGraphicFramePr>
        <p:xfrm>
          <a:off x="457200" y="2476500"/>
          <a:ext cx="8126730" cy="2973388"/>
        </p:xfrm>
        <a:graphic>
          <a:graphicData uri="http://schemas.openxmlformats.org/drawingml/2006/table">
            <a:tbl>
              <a:tblPr firstRow="1" bandRow="1">
                <a:tableStyleId>{5C22544A-7EE6-4342-B048-85BDC9FD1C3A}</a:tableStyleId>
              </a:tblPr>
              <a:tblGrid>
                <a:gridCol w="1548765"/>
                <a:gridCol w="6577965"/>
              </a:tblGrid>
              <a:tr h="377190">
                <a:tc>
                  <a:txBody>
                    <a:bodyPr/>
                    <a:p>
                      <a:pPr algn="ctr">
                        <a:buNone/>
                      </a:pPr>
                      <a:r>
                        <a:rPr lang="zh-CN" altLang="en-US" sz="1800" dirty="0">
                          <a:solidFill>
                            <a:schemeClr val="bg1"/>
                          </a:solidFill>
                          <a:latin typeface="Times New Roman" panose="02020603050405020304" pitchFamily="18" charset="0"/>
                          <a:sym typeface="+mn-ea"/>
                        </a:rPr>
                        <a:t>成熟度等级</a:t>
                      </a:r>
                      <a:endParaRPr lang="zh-CN" altLang="en-US" sz="1800" b="1" dirty="0">
                        <a:solidFill>
                          <a:schemeClr val="bg1"/>
                        </a:solidFill>
                        <a:latin typeface="Times New Roman" panose="02020603050405020304" pitchFamily="18" charset="0"/>
                        <a:sym typeface="+mn-ea"/>
                      </a:endParaRPr>
                    </a:p>
                  </a:txBody>
                  <a:tcPr/>
                </a:tc>
                <a:tc>
                  <a:txBody>
                    <a:bodyPr/>
                    <a:p>
                      <a:pPr algn="ctr">
                        <a:buNone/>
                      </a:pPr>
                      <a:r>
                        <a:rPr lang="en-US" altLang="zh-CN" sz="1800" dirty="0">
                          <a:solidFill>
                            <a:schemeClr val="bg1"/>
                          </a:solidFill>
                          <a:latin typeface="Times New Roman" panose="02020603050405020304" pitchFamily="18" charset="0"/>
                          <a:sym typeface="+mn-ea"/>
                        </a:rPr>
                        <a:t>24</a:t>
                      </a:r>
                      <a:r>
                        <a:rPr lang="zh-CN" altLang="en-US" sz="1800" dirty="0">
                          <a:solidFill>
                            <a:schemeClr val="bg1"/>
                          </a:solidFill>
                          <a:latin typeface="Times New Roman" panose="02020603050405020304" pitchFamily="18" charset="0"/>
                          <a:sym typeface="+mn-ea"/>
                        </a:rPr>
                        <a:t>个</a:t>
                      </a:r>
                      <a:r>
                        <a:rPr lang="zh-CN" altLang="en-US" sz="1800" dirty="0">
                          <a:solidFill>
                            <a:schemeClr val="bg1"/>
                          </a:solidFill>
                          <a:latin typeface="Times New Roman" panose="02020603050405020304" pitchFamily="18" charset="0"/>
                          <a:sym typeface="+mn-ea"/>
                        </a:rPr>
                        <a:t>过程域</a:t>
                      </a:r>
                      <a:endParaRPr lang="zh-CN" altLang="en-US" sz="1800" b="1" dirty="0">
                        <a:solidFill>
                          <a:schemeClr val="bg1"/>
                        </a:solidFill>
                        <a:latin typeface="Times New Roman" panose="02020603050405020304" pitchFamily="18" charset="0"/>
                        <a:sym typeface="+mn-ea"/>
                      </a:endParaRPr>
                    </a:p>
                  </a:txBody>
                  <a:tcPr/>
                </a:tc>
              </a:tr>
              <a:tr h="383540">
                <a:tc>
                  <a:txBody>
                    <a:bodyPr/>
                    <a:p>
                      <a:pPr algn="ctr">
                        <a:buNone/>
                      </a:pPr>
                      <a:r>
                        <a:rPr lang="en-US" altLang="zh-CN" sz="1800" b="1" dirty="0">
                          <a:solidFill>
                            <a:schemeClr val="tx2"/>
                          </a:solidFill>
                          <a:sym typeface="+mn-ea"/>
                        </a:rPr>
                        <a:t>L2</a:t>
                      </a:r>
                      <a:r>
                        <a:rPr lang="zh-CN" altLang="en-US" sz="1800" b="1" dirty="0">
                          <a:solidFill>
                            <a:schemeClr val="tx2"/>
                          </a:solidFill>
                          <a:latin typeface="Times New Roman" panose="02020603050405020304" pitchFamily="18" charset="0"/>
                          <a:sym typeface="+mn-ea"/>
                        </a:rPr>
                        <a:t>可重复级</a:t>
                      </a:r>
                      <a:endParaRPr lang="zh-CN" altLang="en-US" sz="1800" b="1" dirty="0">
                        <a:solidFill>
                          <a:schemeClr val="tx2"/>
                        </a:solidFill>
                        <a:latin typeface="Times New Roman" panose="02020603050405020304" pitchFamily="18" charset="0"/>
                        <a:sym typeface="+mn-ea"/>
                      </a:endParaRPr>
                    </a:p>
                  </a:txBody>
                  <a:tcPr/>
                </a:tc>
                <a:tc>
                  <a:txBody>
                    <a:bodyPr/>
                    <a:p>
                      <a:pPr algn="ctr" eaLnBrk="1" hangingPunct="1">
                        <a:buNone/>
                      </a:pPr>
                      <a:r>
                        <a:rPr lang="zh-CN" altLang="en-US" sz="1800" b="1" dirty="0">
                          <a:latin typeface="Times New Roman" panose="02020603050405020304" pitchFamily="18" charset="0"/>
                          <a:sym typeface="+mn-ea"/>
                        </a:rPr>
                        <a:t>需求管理</a:t>
                      </a:r>
                      <a:r>
                        <a:rPr lang="zh-CN" altLang="en-US" sz="1800" b="1" dirty="0">
                          <a:sym typeface="+mn-ea"/>
                        </a:rPr>
                        <a:t>       </a:t>
                      </a:r>
                      <a:r>
                        <a:rPr lang="zh-CN" altLang="en-US" sz="1800" b="1" dirty="0">
                          <a:latin typeface="Times New Roman" panose="02020603050405020304" pitchFamily="18" charset="0"/>
                          <a:sym typeface="+mn-ea"/>
                        </a:rPr>
                        <a:t>项目计划</a:t>
                      </a:r>
                      <a:r>
                        <a:rPr lang="zh-CN" altLang="en-US" sz="1800" b="1" dirty="0">
                          <a:sym typeface="+mn-ea"/>
                        </a:rPr>
                        <a:t>      </a:t>
                      </a:r>
                      <a:r>
                        <a:rPr lang="zh-CN" altLang="en-US" sz="1800" b="1" dirty="0">
                          <a:latin typeface="Times New Roman" panose="02020603050405020304" pitchFamily="18" charset="0"/>
                          <a:sym typeface="+mn-ea"/>
                        </a:rPr>
                        <a:t>配置管理</a:t>
                      </a:r>
                      <a:r>
                        <a:rPr lang="zh-CN" altLang="en-US" sz="1800" b="1" dirty="0">
                          <a:sym typeface="+mn-ea"/>
                        </a:rPr>
                        <a:t>         </a:t>
                      </a:r>
                      <a:r>
                        <a:rPr lang="zh-CN" altLang="en-US" sz="1800" b="1" dirty="0">
                          <a:latin typeface="Times New Roman" panose="02020603050405020304" pitchFamily="18" charset="0"/>
                          <a:sym typeface="+mn-ea"/>
                        </a:rPr>
                        <a:t>项目监督和控制                     供应商合同管理</a:t>
                      </a:r>
                      <a:r>
                        <a:rPr lang="zh-CN" altLang="en-US" sz="1800" b="1" dirty="0">
                          <a:sym typeface="+mn-ea"/>
                        </a:rPr>
                        <a:t>           </a:t>
                      </a:r>
                      <a:r>
                        <a:rPr lang="zh-CN" altLang="en-US" sz="1800" b="1" dirty="0">
                          <a:latin typeface="Times New Roman" panose="02020603050405020304" pitchFamily="18" charset="0"/>
                          <a:sym typeface="+mn-ea"/>
                        </a:rPr>
                        <a:t>度量和分析</a:t>
                      </a:r>
                      <a:r>
                        <a:rPr lang="zh-CN" altLang="en-US" sz="1800" b="1" dirty="0">
                          <a:sym typeface="+mn-ea"/>
                        </a:rPr>
                        <a:t>             </a:t>
                      </a:r>
                      <a:r>
                        <a:rPr lang="zh-CN" altLang="en-US" sz="1800" b="1" dirty="0">
                          <a:latin typeface="Times New Roman" panose="02020603050405020304" pitchFamily="18" charset="0"/>
                          <a:sym typeface="+mn-ea"/>
                        </a:rPr>
                        <a:t>过程和产品质量保证</a:t>
                      </a:r>
                      <a:endParaRPr lang="zh-CN" altLang="en-US" sz="1800" b="1" dirty="0">
                        <a:latin typeface="Times New Roman" panose="02020603050405020304" pitchFamily="18" charset="0"/>
                        <a:sym typeface="+mn-ea"/>
                      </a:endParaRPr>
                    </a:p>
                  </a:txBody>
                  <a:tcPr/>
                </a:tc>
              </a:tr>
              <a:tr h="383540">
                <a:tc>
                  <a:txBody>
                    <a:bodyPr/>
                    <a:p>
                      <a:pPr algn="ctr">
                        <a:buNone/>
                      </a:pPr>
                      <a:r>
                        <a:rPr lang="en-US" altLang="zh-CN" sz="1800" b="1" dirty="0">
                          <a:solidFill>
                            <a:schemeClr val="accent2"/>
                          </a:solidFill>
                          <a:sym typeface="+mn-ea"/>
                        </a:rPr>
                        <a:t>L3</a:t>
                      </a:r>
                      <a:r>
                        <a:rPr lang="zh-CN" altLang="en-US" sz="1800" b="1" dirty="0">
                          <a:solidFill>
                            <a:schemeClr val="accent2"/>
                          </a:solidFill>
                          <a:latin typeface="Times New Roman" panose="02020603050405020304" pitchFamily="18" charset="0"/>
                          <a:sym typeface="+mn-ea"/>
                        </a:rPr>
                        <a:t>己定义级</a:t>
                      </a:r>
                      <a:endParaRPr lang="zh-CN" altLang="en-US" sz="1800" b="1" dirty="0">
                        <a:solidFill>
                          <a:schemeClr val="accent2"/>
                        </a:solidFill>
                        <a:latin typeface="Times New Roman" panose="02020603050405020304" pitchFamily="18" charset="0"/>
                        <a:sym typeface="+mn-ea"/>
                      </a:endParaRPr>
                    </a:p>
                  </a:txBody>
                  <a:tcPr/>
                </a:tc>
                <a:tc>
                  <a:txBody>
                    <a:bodyPr/>
                    <a:p>
                      <a:pPr algn="ctr" eaLnBrk="1" hangingPunct="1">
                        <a:buNone/>
                      </a:pPr>
                      <a:r>
                        <a:rPr lang="zh-CN" altLang="en-US" sz="1800" b="1" dirty="0">
                          <a:solidFill>
                            <a:schemeClr val="accent2"/>
                          </a:solidFill>
                          <a:latin typeface="Times New Roman" panose="02020603050405020304" pitchFamily="18" charset="0"/>
                          <a:sym typeface="+mn-ea"/>
                        </a:rPr>
                        <a:t>需求开发</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技术解决方案</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产品集成</a:t>
                      </a:r>
                      <a:r>
                        <a:rPr lang="zh-CN" altLang="en-US" sz="1800" b="1" dirty="0">
                          <a:solidFill>
                            <a:schemeClr val="accent2"/>
                          </a:solidFill>
                          <a:sym typeface="+mn-ea"/>
                        </a:rPr>
                        <a:t>、</a:t>
                      </a:r>
                      <a:r>
                        <a:rPr lang="zh-CN" altLang="en-US" sz="1800" b="1" dirty="0">
                          <a:solidFill>
                            <a:schemeClr val="accent2"/>
                          </a:solidFill>
                          <a:latin typeface="Times New Roman" panose="02020603050405020304" pitchFamily="18" charset="0"/>
                          <a:sym typeface="+mn-ea"/>
                        </a:rPr>
                        <a:t>验证</a:t>
                      </a:r>
                      <a:r>
                        <a:rPr lang="zh-CN" altLang="en-US" sz="1800" b="1" dirty="0">
                          <a:solidFill>
                            <a:schemeClr val="accent2"/>
                          </a:solidFill>
                          <a:sym typeface="+mn-ea"/>
                        </a:rPr>
                        <a:t>、</a:t>
                      </a:r>
                      <a:r>
                        <a:rPr lang="zh-CN" altLang="en-US" sz="1800" b="1" dirty="0">
                          <a:solidFill>
                            <a:schemeClr val="accent2"/>
                          </a:solidFill>
                          <a:latin typeface="Times New Roman" panose="02020603050405020304" pitchFamily="18" charset="0"/>
                          <a:sym typeface="+mn-ea"/>
                        </a:rPr>
                        <a:t>确认</a:t>
                      </a:r>
                      <a:endParaRPr lang="zh-CN" altLang="en-US" sz="1800" b="1" dirty="0">
                        <a:solidFill>
                          <a:schemeClr val="accent2"/>
                        </a:solidFill>
                        <a:latin typeface="Times New Roman" panose="02020603050405020304" pitchFamily="18" charset="0"/>
                        <a:sym typeface="+mn-ea"/>
                      </a:endParaRPr>
                    </a:p>
                    <a:p>
                      <a:pPr algn="ctr" eaLnBrk="1" hangingPunct="1">
                        <a:buNone/>
                      </a:pPr>
                      <a:r>
                        <a:rPr lang="zh-CN" altLang="en-US" sz="1800" b="1" dirty="0">
                          <a:solidFill>
                            <a:schemeClr val="accent2"/>
                          </a:solidFill>
                          <a:latin typeface="Times New Roman" panose="02020603050405020304" pitchFamily="18" charset="0"/>
                          <a:sym typeface="+mn-ea"/>
                        </a:rPr>
                        <a:t>组织级过程焦点</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组织级过程定义            </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组织级培训</a:t>
                      </a:r>
                      <a:endParaRPr lang="zh-CN" altLang="en-US" sz="1800" b="1" dirty="0">
                        <a:solidFill>
                          <a:schemeClr val="accent2"/>
                        </a:solidFill>
                        <a:sym typeface="+mn-ea"/>
                      </a:endParaRPr>
                    </a:p>
                    <a:p>
                      <a:pPr algn="ctr" eaLnBrk="1" hangingPunct="1">
                        <a:buNone/>
                      </a:pPr>
                      <a:r>
                        <a:rPr lang="zh-CN" altLang="en-US" sz="1800" b="1" dirty="0">
                          <a:solidFill>
                            <a:schemeClr val="accent2"/>
                          </a:solidFill>
                          <a:latin typeface="Times New Roman" panose="02020603050405020304" pitchFamily="18" charset="0"/>
                          <a:sym typeface="+mn-ea"/>
                        </a:rPr>
                        <a:t>集成化项目管理</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风险管理</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集成化的团队</a:t>
                      </a:r>
                      <a:endParaRPr lang="zh-CN" altLang="en-US" sz="1800" b="1" dirty="0">
                        <a:solidFill>
                          <a:schemeClr val="accent2"/>
                        </a:solidFill>
                        <a:sym typeface="+mn-ea"/>
                      </a:endParaRPr>
                    </a:p>
                    <a:p>
                      <a:pPr algn="ctr" eaLnBrk="1" hangingPunct="1">
                        <a:buNone/>
                      </a:pPr>
                      <a:r>
                        <a:rPr lang="zh-CN" altLang="en-US" sz="1800" b="1" dirty="0">
                          <a:solidFill>
                            <a:schemeClr val="accent2"/>
                          </a:solidFill>
                          <a:latin typeface="Times New Roman" panose="02020603050405020304" pitchFamily="18" charset="0"/>
                          <a:sym typeface="+mn-ea"/>
                        </a:rPr>
                        <a:t>决策分析和解决方案</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组织级集成环境</a:t>
                      </a:r>
                      <a:endParaRPr lang="zh-CN" altLang="en-US" sz="1800" b="1" dirty="0">
                        <a:solidFill>
                          <a:schemeClr val="accent2"/>
                        </a:solidFill>
                        <a:latin typeface="Times New Roman" panose="02020603050405020304" pitchFamily="18" charset="0"/>
                        <a:sym typeface="+mn-ea"/>
                      </a:endParaRPr>
                    </a:p>
                  </a:txBody>
                  <a:tcPr/>
                </a:tc>
              </a:tr>
              <a:tr h="383540">
                <a:tc>
                  <a:txBody>
                    <a:bodyPr/>
                    <a:p>
                      <a:pPr algn="ctr">
                        <a:buNone/>
                      </a:pPr>
                      <a:r>
                        <a:rPr lang="en-US" altLang="zh-CN" sz="1800" b="1" dirty="0">
                          <a:solidFill>
                            <a:schemeClr val="tx2"/>
                          </a:solidFill>
                          <a:sym typeface="+mn-ea"/>
                        </a:rPr>
                        <a:t>L4 </a:t>
                      </a:r>
                      <a:r>
                        <a:rPr lang="zh-CN" altLang="en-US" sz="1800" b="1" dirty="0">
                          <a:solidFill>
                            <a:schemeClr val="tx2"/>
                          </a:solidFill>
                          <a:latin typeface="Times New Roman" panose="02020603050405020304" pitchFamily="18" charset="0"/>
                          <a:sym typeface="+mn-ea"/>
                        </a:rPr>
                        <a:t>己管理级</a:t>
                      </a:r>
                      <a:endParaRPr lang="zh-CN" altLang="en-US" sz="1800" b="1" dirty="0">
                        <a:solidFill>
                          <a:schemeClr val="tx2"/>
                        </a:solidFill>
                        <a:sym typeface="+mn-ea"/>
                      </a:endParaRPr>
                    </a:p>
                  </a:txBody>
                  <a:tcPr/>
                </a:tc>
                <a:tc>
                  <a:txBody>
                    <a:bodyPr/>
                    <a:p>
                      <a:pPr algn="ctr">
                        <a:buNone/>
                      </a:pPr>
                      <a:r>
                        <a:rPr lang="zh-CN" altLang="en-US" sz="1800" b="1" dirty="0">
                          <a:latin typeface="Times New Roman" panose="02020603050405020304" pitchFamily="18" charset="0"/>
                          <a:sym typeface="+mn-ea"/>
                        </a:rPr>
                        <a:t>        组织级过程性能</a:t>
                      </a:r>
                      <a:r>
                        <a:rPr lang="zh-CN" altLang="en-US" sz="1800" b="1" dirty="0">
                          <a:sym typeface="+mn-ea"/>
                        </a:rPr>
                        <a:t>                </a:t>
                      </a:r>
                      <a:r>
                        <a:rPr lang="zh-CN" altLang="en-US" sz="1800" b="1" dirty="0">
                          <a:latin typeface="Times New Roman" panose="02020603050405020304" pitchFamily="18" charset="0"/>
                          <a:sym typeface="+mn-ea"/>
                        </a:rPr>
                        <a:t>项目定量管理</a:t>
                      </a:r>
                      <a:endParaRPr lang="zh-CN" altLang="en-US" sz="1800" b="1" dirty="0">
                        <a:sym typeface="+mn-ea"/>
                      </a:endParaRPr>
                    </a:p>
                  </a:txBody>
                  <a:tcPr/>
                </a:tc>
              </a:tr>
              <a:tr h="383540">
                <a:tc>
                  <a:txBody>
                    <a:bodyPr/>
                    <a:p>
                      <a:pPr algn="ctr">
                        <a:buNone/>
                      </a:pPr>
                      <a:r>
                        <a:rPr lang="en-US" altLang="zh-CN" sz="1800" b="1" dirty="0">
                          <a:solidFill>
                            <a:schemeClr val="accent2"/>
                          </a:solidFill>
                          <a:sym typeface="+mn-ea"/>
                        </a:rPr>
                        <a:t>L5 </a:t>
                      </a:r>
                      <a:r>
                        <a:rPr lang="zh-CN" altLang="en-US" sz="1800" b="1" dirty="0">
                          <a:solidFill>
                            <a:schemeClr val="accent2"/>
                          </a:solidFill>
                          <a:latin typeface="Times New Roman" panose="02020603050405020304" pitchFamily="18" charset="0"/>
                          <a:sym typeface="+mn-ea"/>
                        </a:rPr>
                        <a:t>优化级</a:t>
                      </a:r>
                      <a:endParaRPr lang="zh-CN" altLang="en-US" sz="1800" b="1" dirty="0">
                        <a:solidFill>
                          <a:schemeClr val="accent2"/>
                        </a:solidFill>
                        <a:latin typeface="Times New Roman" panose="02020603050405020304" pitchFamily="18" charset="0"/>
                        <a:sym typeface="+mn-ea"/>
                      </a:endParaRPr>
                    </a:p>
                  </a:txBody>
                  <a:tcPr/>
                </a:tc>
                <a:tc>
                  <a:txBody>
                    <a:bodyPr/>
                    <a:p>
                      <a:pPr algn="ctr" eaLnBrk="1" hangingPunct="1">
                        <a:buNone/>
                      </a:pPr>
                      <a:r>
                        <a:rPr lang="zh-CN" altLang="en-US" sz="1800" b="1" dirty="0">
                          <a:solidFill>
                            <a:schemeClr val="accent2"/>
                          </a:solidFill>
                          <a:latin typeface="Times New Roman" panose="02020603050405020304" pitchFamily="18" charset="0"/>
                          <a:sym typeface="+mn-ea"/>
                        </a:rPr>
                        <a:t>             组织级改革和实施</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因果分析和解决方案</a:t>
                      </a:r>
                      <a:endParaRPr lang="zh-CN" altLang="en-US" sz="1800" b="1" dirty="0">
                        <a:solidFill>
                          <a:schemeClr val="accent2"/>
                        </a:solidFill>
                        <a:latin typeface="Times New Roman" panose="02020603050405020304" pitchFamily="18" charset="0"/>
                        <a:sym typeface="+mn-ea"/>
                      </a:endParaRPr>
                    </a:p>
                  </a:txBody>
                  <a:tcPr/>
                </a:tc>
              </a:tr>
            </a:tbl>
          </a:graphicData>
        </a:graphic>
      </p:graphicFrame>
    </p:spTree>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a:spLocks noGrp="1"/>
          </p:cNvSpPr>
          <p:nvPr>
            <p:ph type="title"/>
          </p:nvPr>
        </p:nvSpPr>
        <p:spPr>
          <a:xfrm>
            <a:off x="457200" y="457200"/>
            <a:ext cx="8229600" cy="723900"/>
          </a:xfrm>
        </p:spPr>
        <p:txBody>
          <a:bodyPr vert="horz" wrap="square" lIns="91440" tIns="45720" rIns="91440" bIns="45720" anchor="ctr"/>
          <a:p>
            <a:pPr eaLnBrk="1" hangingPunct="1"/>
            <a:r>
              <a:rPr lang="zh-CN" altLang="en-US" sz="3600" b="1" dirty="0">
                <a:latin typeface="Times New Roman" panose="02020603050405020304" pitchFamily="18" charset="0"/>
              </a:rPr>
              <a:t>连续式模型</a:t>
            </a:r>
            <a:endParaRPr lang="zh-CN" altLang="en-US" sz="3600" b="1" dirty="0"/>
          </a:p>
        </p:txBody>
      </p:sp>
      <p:sp>
        <p:nvSpPr>
          <p:cNvPr id="110594" name="Rectangle 3"/>
          <p:cNvSpPr>
            <a:spLocks noGrp="1"/>
          </p:cNvSpPr>
          <p:nvPr>
            <p:ph idx="1"/>
          </p:nvPr>
        </p:nvSpPr>
        <p:spPr>
          <a:xfrm>
            <a:off x="412750" y="1270000"/>
            <a:ext cx="8229600" cy="1555750"/>
          </a:xfrm>
        </p:spPr>
        <p:txBody>
          <a:bodyPr vert="horz" wrap="square" lIns="91440" tIns="45720" rIns="91440" bIns="45720" anchor="t"/>
          <a:p>
            <a:pPr algn="just" eaLnBrk="1" hangingPunct="1"/>
            <a:r>
              <a:rPr lang="zh-CN" altLang="en-US" sz="2400" b="1" dirty="0">
                <a:solidFill>
                  <a:schemeClr val="bg2"/>
                </a:solidFill>
                <a:latin typeface="Times New Roman" panose="02020603050405020304" pitchFamily="18" charset="0"/>
              </a:rPr>
              <a:t>连续式模型没有与组织成熟度相关的几个阶段。</a:t>
            </a:r>
            <a:endParaRPr lang="zh-CN" altLang="en-US" sz="2400" b="1" dirty="0">
              <a:solidFill>
                <a:schemeClr val="bg2"/>
              </a:solidFill>
              <a:latin typeface="Times New Roman" panose="02020603050405020304" pitchFamily="18" charset="0"/>
            </a:endParaRPr>
          </a:p>
          <a:p>
            <a:pPr algn="just" eaLnBrk="1" hangingPunct="1"/>
            <a:r>
              <a:rPr lang="zh-CN" altLang="en-US" sz="2400" b="1" dirty="0">
                <a:latin typeface="Times New Roman" panose="02020603050405020304" pitchFamily="18" charset="0"/>
              </a:rPr>
              <a:t>连续式模型将</a:t>
            </a:r>
            <a:r>
              <a:rPr lang="zh-CN" altLang="en-US" sz="2400" b="1" dirty="0"/>
              <a:t>24</a:t>
            </a:r>
            <a:r>
              <a:rPr lang="zh-CN" altLang="en-US" sz="2400" b="1" dirty="0">
                <a:latin typeface="Times New Roman" panose="02020603050405020304" pitchFamily="18" charset="0"/>
              </a:rPr>
              <a:t>个过程域按照功能划分为：</a:t>
            </a:r>
            <a:r>
              <a:rPr lang="zh-CN" altLang="en-US" sz="2400" b="1" dirty="0">
                <a:solidFill>
                  <a:srgbClr val="FF0000"/>
                </a:solidFill>
                <a:latin typeface="Times New Roman" panose="02020603050405020304" pitchFamily="18" charset="0"/>
              </a:rPr>
              <a:t>过程管理、项目管理、工程、支持</a:t>
            </a:r>
            <a:r>
              <a:rPr lang="zh-CN" altLang="en-US" sz="2400" b="1" dirty="0">
                <a:latin typeface="Times New Roman" panose="02020603050405020304" pitchFamily="18" charset="0"/>
              </a:rPr>
              <a:t>四个过程组，进行连续评价。</a:t>
            </a:r>
            <a:endParaRPr lang="zh-CN" altLang="en-US" sz="2400" b="1" dirty="0">
              <a:latin typeface="Times New Roman" panose="02020603050405020304" pitchFamily="18" charset="0"/>
            </a:endParaRPr>
          </a:p>
        </p:txBody>
      </p:sp>
      <p:graphicFrame>
        <p:nvGraphicFramePr>
          <p:cNvPr id="2" name="表格 1"/>
          <p:cNvGraphicFramePr/>
          <p:nvPr>
            <p:custDataLst>
              <p:tags r:id="rId1"/>
            </p:custDataLst>
          </p:nvPr>
        </p:nvGraphicFramePr>
        <p:xfrm>
          <a:off x="501650" y="2900363"/>
          <a:ext cx="8126730" cy="2727325"/>
        </p:xfrm>
        <a:graphic>
          <a:graphicData uri="http://schemas.openxmlformats.org/drawingml/2006/table">
            <a:tbl>
              <a:tblPr firstRow="1" bandRow="1">
                <a:tableStyleId>{5C22544A-7EE6-4342-B048-85BDC9FD1C3A}</a:tableStyleId>
              </a:tblPr>
              <a:tblGrid>
                <a:gridCol w="1491615"/>
                <a:gridCol w="6635115"/>
              </a:tblGrid>
              <a:tr h="389890">
                <a:tc>
                  <a:txBody>
                    <a:bodyPr/>
                    <a:p>
                      <a:pPr algn="ctr">
                        <a:buNone/>
                      </a:pPr>
                      <a:r>
                        <a:rPr lang="zh-CN" altLang="en-US" sz="1800" dirty="0">
                          <a:solidFill>
                            <a:schemeClr val="bg1"/>
                          </a:solidFill>
                          <a:latin typeface="Times New Roman" panose="02020603050405020304" pitchFamily="18" charset="0"/>
                          <a:sym typeface="+mn-ea"/>
                        </a:rPr>
                        <a:t>连续式分组</a:t>
                      </a:r>
                      <a:endParaRPr lang="zh-CN" altLang="en-US" sz="1800" b="1" dirty="0">
                        <a:solidFill>
                          <a:schemeClr val="bg1"/>
                        </a:solidFill>
                        <a:latin typeface="Times New Roman" panose="02020603050405020304" pitchFamily="18" charset="0"/>
                        <a:sym typeface="+mn-ea"/>
                      </a:endParaRPr>
                    </a:p>
                  </a:txBody>
                  <a:tcPr/>
                </a:tc>
                <a:tc>
                  <a:txBody>
                    <a:bodyPr/>
                    <a:p>
                      <a:pPr algn="ctr">
                        <a:buNone/>
                      </a:pPr>
                      <a:r>
                        <a:rPr lang="en-US" altLang="zh-CN" sz="1800" dirty="0">
                          <a:solidFill>
                            <a:schemeClr val="bg1"/>
                          </a:solidFill>
                          <a:latin typeface="Times New Roman" panose="02020603050405020304" pitchFamily="18" charset="0"/>
                          <a:sym typeface="+mn-ea"/>
                        </a:rPr>
                        <a:t>24</a:t>
                      </a:r>
                      <a:r>
                        <a:rPr lang="zh-CN" altLang="en-US" sz="1800" dirty="0">
                          <a:solidFill>
                            <a:schemeClr val="bg1"/>
                          </a:solidFill>
                          <a:latin typeface="Times New Roman" panose="02020603050405020304" pitchFamily="18" charset="0"/>
                          <a:sym typeface="+mn-ea"/>
                        </a:rPr>
                        <a:t>个</a:t>
                      </a:r>
                      <a:r>
                        <a:rPr lang="zh-CN" altLang="en-US" sz="1800" dirty="0">
                          <a:solidFill>
                            <a:schemeClr val="bg1"/>
                          </a:solidFill>
                          <a:latin typeface="Times New Roman" panose="02020603050405020304" pitchFamily="18" charset="0"/>
                          <a:sym typeface="+mn-ea"/>
                        </a:rPr>
                        <a:t>过程域</a:t>
                      </a:r>
                      <a:endParaRPr lang="zh-CN" altLang="en-US" sz="1800" b="1" dirty="0">
                        <a:solidFill>
                          <a:schemeClr val="bg1"/>
                        </a:solidFill>
                        <a:latin typeface="Times New Roman" panose="02020603050405020304" pitchFamily="18" charset="0"/>
                        <a:sym typeface="+mn-ea"/>
                      </a:endParaRPr>
                    </a:p>
                  </a:txBody>
                  <a:tcPr/>
                </a:tc>
              </a:tr>
              <a:tr h="383540">
                <a:tc>
                  <a:txBody>
                    <a:bodyPr/>
                    <a:p>
                      <a:pPr algn="ctr">
                        <a:buNone/>
                      </a:pPr>
                      <a:r>
                        <a:rPr lang="zh-CN" altLang="en-US" sz="1800" b="1" dirty="0">
                          <a:solidFill>
                            <a:schemeClr val="tx2"/>
                          </a:solidFill>
                          <a:latin typeface="Times New Roman" panose="02020603050405020304" pitchFamily="18" charset="0"/>
                          <a:sym typeface="+mn-ea"/>
                        </a:rPr>
                        <a:t>过程管理</a:t>
                      </a:r>
                      <a:endParaRPr lang="zh-CN" altLang="en-US" sz="1800" b="1" dirty="0">
                        <a:solidFill>
                          <a:schemeClr val="tx2"/>
                        </a:solidFill>
                        <a:latin typeface="Times New Roman" panose="02020603050405020304" pitchFamily="18" charset="0"/>
                        <a:sym typeface="+mn-ea"/>
                      </a:endParaRPr>
                    </a:p>
                  </a:txBody>
                  <a:tcPr/>
                </a:tc>
                <a:tc>
                  <a:txBody>
                    <a:bodyPr/>
                    <a:p>
                      <a:pPr algn="ctr" eaLnBrk="1" hangingPunct="1">
                        <a:lnSpc>
                          <a:spcPct val="90000"/>
                        </a:lnSpc>
                        <a:buNone/>
                      </a:pPr>
                      <a:r>
                        <a:rPr lang="zh-CN" altLang="en-US" sz="1800" b="1" dirty="0">
                          <a:latin typeface="Times New Roman" panose="02020603050405020304" pitchFamily="18" charset="0"/>
                          <a:sym typeface="+mn-ea"/>
                        </a:rPr>
                        <a:t>组织级过程焦点</a:t>
                      </a:r>
                      <a:r>
                        <a:rPr lang="zh-CN" altLang="en-US" sz="1800" b="1" dirty="0">
                          <a:sym typeface="+mn-ea"/>
                        </a:rPr>
                        <a:t>          </a:t>
                      </a:r>
                      <a:r>
                        <a:rPr lang="zh-CN" altLang="en-US" sz="1800" b="1" dirty="0">
                          <a:latin typeface="Times New Roman" panose="02020603050405020304" pitchFamily="18" charset="0"/>
                          <a:sym typeface="+mn-ea"/>
                        </a:rPr>
                        <a:t>组织级过程定义</a:t>
                      </a:r>
                      <a:r>
                        <a:rPr lang="zh-CN" altLang="en-US" sz="1800" b="1" dirty="0">
                          <a:sym typeface="+mn-ea"/>
                        </a:rPr>
                        <a:t>                  </a:t>
                      </a:r>
                      <a:r>
                        <a:rPr lang="zh-CN" altLang="en-US" sz="1800" b="1" dirty="0">
                          <a:latin typeface="Times New Roman" panose="02020603050405020304" pitchFamily="18" charset="0"/>
                          <a:sym typeface="+mn-ea"/>
                        </a:rPr>
                        <a:t>组织级培训                      组织级过程性能</a:t>
                      </a:r>
                      <a:r>
                        <a:rPr lang="zh-CN" altLang="en-US" sz="1800" b="1" dirty="0">
                          <a:sym typeface="+mn-ea"/>
                        </a:rPr>
                        <a:t>           </a:t>
                      </a:r>
                      <a:r>
                        <a:rPr lang="zh-CN" altLang="en-US" sz="1800" b="1" dirty="0">
                          <a:latin typeface="Times New Roman" panose="02020603050405020304" pitchFamily="18" charset="0"/>
                          <a:sym typeface="+mn-ea"/>
                        </a:rPr>
                        <a:t>组织级改革和实施</a:t>
                      </a:r>
                      <a:endParaRPr lang="zh-CN" altLang="en-US" sz="1800" b="1" dirty="0">
                        <a:latin typeface="Times New Roman" panose="02020603050405020304" pitchFamily="18" charset="0"/>
                        <a:sym typeface="+mn-ea"/>
                      </a:endParaRPr>
                    </a:p>
                  </a:txBody>
                  <a:tcPr/>
                </a:tc>
              </a:tr>
              <a:tr h="383540">
                <a:tc>
                  <a:txBody>
                    <a:bodyPr/>
                    <a:p>
                      <a:pPr algn="ctr">
                        <a:buNone/>
                      </a:pPr>
                      <a:r>
                        <a:rPr lang="zh-CN" altLang="en-US" sz="1800" b="1" dirty="0">
                          <a:solidFill>
                            <a:schemeClr val="accent2"/>
                          </a:solidFill>
                          <a:latin typeface="Times New Roman" panose="02020603050405020304" pitchFamily="18" charset="0"/>
                          <a:sym typeface="+mn-ea"/>
                        </a:rPr>
                        <a:t>项目管理</a:t>
                      </a:r>
                      <a:endParaRPr lang="zh-CN" altLang="en-US" sz="1800" b="1" dirty="0">
                        <a:solidFill>
                          <a:schemeClr val="accent2"/>
                        </a:solidFill>
                        <a:latin typeface="Times New Roman" panose="02020603050405020304" pitchFamily="18" charset="0"/>
                        <a:sym typeface="+mn-ea"/>
                      </a:endParaRPr>
                    </a:p>
                  </a:txBody>
                  <a:tcPr/>
                </a:tc>
                <a:tc>
                  <a:txBody>
                    <a:bodyPr/>
                    <a:p>
                      <a:pPr algn="ctr" eaLnBrk="1" hangingPunct="1">
                        <a:lnSpc>
                          <a:spcPct val="90000"/>
                        </a:lnSpc>
                        <a:buNone/>
                      </a:pPr>
                      <a:r>
                        <a:rPr lang="zh-CN" altLang="en-US" sz="1800" b="1" dirty="0">
                          <a:solidFill>
                            <a:schemeClr val="accent2"/>
                          </a:solidFill>
                          <a:latin typeface="Times New Roman" panose="02020603050405020304" pitchFamily="18" charset="0"/>
                          <a:sym typeface="+mn-ea"/>
                        </a:rPr>
                        <a:t>项目计划</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项目监督和控制</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供应商合同管理              集成化项目管理</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风险管理</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集成化的团队     项目定量管理</a:t>
                      </a:r>
                      <a:endParaRPr lang="zh-CN" altLang="en-US" sz="1800" b="1" dirty="0">
                        <a:solidFill>
                          <a:schemeClr val="accent2"/>
                        </a:solidFill>
                        <a:latin typeface="Times New Roman" panose="02020603050405020304" pitchFamily="18" charset="0"/>
                        <a:sym typeface="+mn-ea"/>
                      </a:endParaRPr>
                    </a:p>
                  </a:txBody>
                  <a:tcPr/>
                </a:tc>
              </a:tr>
              <a:tr h="383540">
                <a:tc>
                  <a:txBody>
                    <a:bodyPr/>
                    <a:p>
                      <a:pPr algn="ctr">
                        <a:buNone/>
                      </a:pPr>
                      <a:r>
                        <a:rPr lang="zh-CN" altLang="en-US" sz="1800" b="1" dirty="0">
                          <a:solidFill>
                            <a:schemeClr val="tx2"/>
                          </a:solidFill>
                          <a:latin typeface="Times New Roman" panose="02020603050405020304" pitchFamily="18" charset="0"/>
                          <a:sym typeface="+mn-ea"/>
                        </a:rPr>
                        <a:t>工</a:t>
                      </a:r>
                      <a:r>
                        <a:rPr lang="zh-CN" altLang="en-US" sz="1800" b="1" dirty="0">
                          <a:solidFill>
                            <a:schemeClr val="tx2"/>
                          </a:solidFill>
                          <a:sym typeface="+mn-ea"/>
                        </a:rPr>
                        <a:t> </a:t>
                      </a:r>
                      <a:r>
                        <a:rPr lang="zh-CN" altLang="en-US" sz="1800" b="1" dirty="0">
                          <a:solidFill>
                            <a:schemeClr val="tx2"/>
                          </a:solidFill>
                          <a:latin typeface="Times New Roman" panose="02020603050405020304" pitchFamily="18" charset="0"/>
                          <a:sym typeface="+mn-ea"/>
                        </a:rPr>
                        <a:t>程</a:t>
                      </a:r>
                      <a:endParaRPr lang="zh-CN" altLang="en-US" sz="1800" b="1" dirty="0">
                        <a:solidFill>
                          <a:schemeClr val="tx2"/>
                        </a:solidFill>
                        <a:sym typeface="+mn-ea"/>
                      </a:endParaRPr>
                    </a:p>
                  </a:txBody>
                  <a:tcPr/>
                </a:tc>
                <a:tc>
                  <a:txBody>
                    <a:bodyPr/>
                    <a:p>
                      <a:pPr algn="ctr" eaLnBrk="1" hangingPunct="1">
                        <a:lnSpc>
                          <a:spcPct val="90000"/>
                        </a:lnSpc>
                        <a:buNone/>
                      </a:pPr>
                      <a:r>
                        <a:rPr lang="zh-CN" altLang="en-US" sz="1800" b="1" dirty="0">
                          <a:latin typeface="Times New Roman" panose="02020603050405020304" pitchFamily="18" charset="0"/>
                          <a:sym typeface="+mn-ea"/>
                        </a:rPr>
                        <a:t>需求管理</a:t>
                      </a:r>
                      <a:r>
                        <a:rPr lang="zh-CN" altLang="en-US" sz="1800" b="1" dirty="0">
                          <a:sym typeface="+mn-ea"/>
                        </a:rPr>
                        <a:t>        </a:t>
                      </a:r>
                      <a:r>
                        <a:rPr lang="zh-CN" altLang="en-US" sz="1800" b="1" dirty="0">
                          <a:latin typeface="Times New Roman" panose="02020603050405020304" pitchFamily="18" charset="0"/>
                          <a:sym typeface="+mn-ea"/>
                        </a:rPr>
                        <a:t>需求开发            </a:t>
                      </a:r>
                      <a:r>
                        <a:rPr lang="zh-CN" altLang="en-US" sz="1800" b="1" dirty="0">
                          <a:sym typeface="+mn-ea"/>
                        </a:rPr>
                        <a:t>    </a:t>
                      </a:r>
                      <a:r>
                        <a:rPr lang="zh-CN" altLang="en-US" sz="1800" b="1" dirty="0">
                          <a:latin typeface="Times New Roman" panose="02020603050405020304" pitchFamily="18" charset="0"/>
                          <a:sym typeface="+mn-ea"/>
                        </a:rPr>
                        <a:t>技术解决方案</a:t>
                      </a:r>
                      <a:r>
                        <a:rPr lang="zh-CN" altLang="en-US" sz="1800" b="1" dirty="0">
                          <a:sym typeface="+mn-ea"/>
                        </a:rPr>
                        <a:t>  </a:t>
                      </a:r>
                      <a:endParaRPr lang="zh-CN" altLang="en-US" sz="1800" b="1" dirty="0">
                        <a:sym typeface="+mn-ea"/>
                      </a:endParaRPr>
                    </a:p>
                    <a:p>
                      <a:pPr algn="ctr" eaLnBrk="1" hangingPunct="1">
                        <a:lnSpc>
                          <a:spcPct val="90000"/>
                        </a:lnSpc>
                        <a:buNone/>
                      </a:pPr>
                      <a:r>
                        <a:rPr lang="zh-CN" altLang="en-US" sz="1800" b="1" dirty="0">
                          <a:latin typeface="Times New Roman" panose="02020603050405020304" pitchFamily="18" charset="0"/>
                          <a:sym typeface="+mn-ea"/>
                        </a:rPr>
                        <a:t>产品集成          验证             </a:t>
                      </a:r>
                      <a:r>
                        <a:rPr lang="zh-CN" altLang="en-US" sz="1800" b="1" dirty="0">
                          <a:sym typeface="+mn-ea"/>
                        </a:rPr>
                        <a:t>         </a:t>
                      </a:r>
                      <a:r>
                        <a:rPr lang="zh-CN" altLang="en-US" sz="1800" b="1" dirty="0">
                          <a:latin typeface="Times New Roman" panose="02020603050405020304" pitchFamily="18" charset="0"/>
                          <a:sym typeface="+mn-ea"/>
                        </a:rPr>
                        <a:t>确认</a:t>
                      </a:r>
                      <a:r>
                        <a:rPr lang="zh-CN" altLang="en-US" sz="1800" b="1" dirty="0">
                          <a:sym typeface="+mn-ea"/>
                        </a:rPr>
                        <a:t> </a:t>
                      </a:r>
                      <a:endParaRPr lang="zh-CN" altLang="en-US" sz="1800" b="1" dirty="0">
                        <a:sym typeface="+mn-ea"/>
                      </a:endParaRPr>
                    </a:p>
                  </a:txBody>
                  <a:tcPr/>
                </a:tc>
              </a:tr>
              <a:tr h="383540">
                <a:tc>
                  <a:txBody>
                    <a:bodyPr/>
                    <a:p>
                      <a:pPr algn="ctr">
                        <a:buNone/>
                      </a:pPr>
                      <a:r>
                        <a:rPr lang="zh-CN" altLang="en-US" sz="1800" b="1" dirty="0">
                          <a:solidFill>
                            <a:schemeClr val="accent2"/>
                          </a:solidFill>
                          <a:latin typeface="Times New Roman" panose="02020603050405020304" pitchFamily="18" charset="0"/>
                          <a:sym typeface="+mn-ea"/>
                        </a:rPr>
                        <a:t>支</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持</a:t>
                      </a:r>
                      <a:endParaRPr lang="zh-CN" altLang="en-US" sz="1800" b="1" dirty="0">
                        <a:solidFill>
                          <a:schemeClr val="accent2"/>
                        </a:solidFill>
                        <a:latin typeface="Times New Roman" panose="02020603050405020304" pitchFamily="18" charset="0"/>
                        <a:sym typeface="+mn-ea"/>
                      </a:endParaRPr>
                    </a:p>
                  </a:txBody>
                  <a:tcPr/>
                </a:tc>
                <a:tc>
                  <a:txBody>
                    <a:bodyPr/>
                    <a:p>
                      <a:pPr algn="ctr" eaLnBrk="1" hangingPunct="1">
                        <a:lnSpc>
                          <a:spcPct val="90000"/>
                        </a:lnSpc>
                        <a:buNone/>
                      </a:pPr>
                      <a:r>
                        <a:rPr lang="zh-CN" altLang="en-US" sz="1800" b="1" dirty="0">
                          <a:solidFill>
                            <a:schemeClr val="accent2"/>
                          </a:solidFill>
                          <a:latin typeface="Times New Roman" panose="02020603050405020304" pitchFamily="18" charset="0"/>
                          <a:sym typeface="+mn-ea"/>
                        </a:rPr>
                        <a:t> 配置管理</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度量和分析</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过程和产品质量保证</a:t>
                      </a:r>
                      <a:endParaRPr lang="zh-CN" altLang="en-US" sz="1800" b="1" dirty="0">
                        <a:solidFill>
                          <a:schemeClr val="accent2"/>
                        </a:solidFill>
                        <a:sym typeface="+mn-ea"/>
                      </a:endParaRPr>
                    </a:p>
                    <a:p>
                      <a:pPr algn="ctr" eaLnBrk="1" hangingPunct="1">
                        <a:lnSpc>
                          <a:spcPct val="90000"/>
                        </a:lnSpc>
                        <a:buNone/>
                      </a:pPr>
                      <a:r>
                        <a:rPr lang="zh-CN" altLang="en-US" sz="1800" b="1" dirty="0">
                          <a:solidFill>
                            <a:schemeClr val="accent2"/>
                          </a:solidFill>
                          <a:latin typeface="Times New Roman" panose="02020603050405020304" pitchFamily="18" charset="0"/>
                          <a:sym typeface="+mn-ea"/>
                        </a:rPr>
                        <a:t>决策分析和解决方案     </a:t>
                      </a:r>
                      <a:r>
                        <a:rPr lang="zh-CN" altLang="en-US" sz="1800" b="1" dirty="0">
                          <a:solidFill>
                            <a:schemeClr val="accent2"/>
                          </a:solidFill>
                          <a:sym typeface="+mn-ea"/>
                        </a:rPr>
                        <a:t>   </a:t>
                      </a:r>
                      <a:r>
                        <a:rPr lang="zh-CN" altLang="en-US" sz="1800" b="1" dirty="0">
                          <a:solidFill>
                            <a:schemeClr val="accent2"/>
                          </a:solidFill>
                          <a:latin typeface="Times New Roman" panose="02020603050405020304" pitchFamily="18" charset="0"/>
                          <a:sym typeface="+mn-ea"/>
                        </a:rPr>
                        <a:t>组织级集成环境    因果分析和解决方案</a:t>
                      </a:r>
                      <a:endParaRPr lang="zh-CN" altLang="en-US" sz="1800" b="1" dirty="0">
                        <a:solidFill>
                          <a:schemeClr val="accent2"/>
                        </a:solidFill>
                        <a:latin typeface="Times New Roman" panose="02020603050405020304" pitchFamily="18" charset="0"/>
                        <a:sym typeface="+mn-ea"/>
                      </a:endParaRPr>
                    </a:p>
                  </a:txBody>
                  <a:tcPr/>
                </a:tc>
              </a:tr>
            </a:tbl>
          </a:graphicData>
        </a:graphic>
      </p:graphicFrame>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Slide Number Placeholder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eaLnBrk="1" hangingPunct="1"/>
            <a:fld id="{9A0DB2DC-4C9A-4742-B13C-FB6460FD3503}" type="slidenum">
              <a:rPr lang="en-US" altLang="zh-CN" sz="1000" dirty="0"/>
            </a:fld>
            <a:endParaRPr lang="en-US" altLang="zh-CN" sz="1000" dirty="0"/>
          </a:p>
        </p:txBody>
      </p:sp>
      <p:sp>
        <p:nvSpPr>
          <p:cNvPr id="15364" name="Rectangle 2"/>
          <p:cNvSpPr>
            <a:spLocks noGrp="1"/>
          </p:cNvSpPr>
          <p:nvPr>
            <p:ph type="title"/>
          </p:nvPr>
        </p:nvSpPr>
        <p:spPr>
          <a:xfrm>
            <a:off x="467916" y="151530"/>
            <a:ext cx="8208169" cy="863601"/>
          </a:xfrm>
        </p:spPr>
        <p:txBody>
          <a:bodyPr vert="horz" wrap="square" lIns="91440" tIns="45720" rIns="91440" bIns="45720" anchor="b"/>
          <a:p>
            <a:pPr eaLnBrk="1" hangingPunct="1"/>
            <a:r>
              <a:rPr lang="en-US" altLang="zh-CN" sz="3600" dirty="0">
                <a:ea typeface="宋体" panose="02010600030101010101" pitchFamily="2" charset="-122"/>
              </a:rPr>
              <a:t> </a:t>
            </a:r>
            <a:r>
              <a:rPr lang="zh-CN" altLang="en-US" sz="3600" dirty="0">
                <a:ea typeface="宋体" panose="02010600030101010101" pitchFamily="2" charset="-122"/>
              </a:rPr>
              <a:t>通用过程模型</a:t>
            </a:r>
            <a:endParaRPr lang="zh-CN" altLang="en-US" sz="3600" dirty="0">
              <a:ea typeface="宋体" panose="02010600030101010101" pitchFamily="2" charset="-122"/>
            </a:endParaRPr>
          </a:p>
        </p:txBody>
      </p:sp>
      <p:pic>
        <p:nvPicPr>
          <p:cNvPr id="16389" name="Picture 5" descr="C:\Documents and Settings\Administrator\桌面\PPT Presentation1-11\3-2.png3-2"/>
          <p:cNvPicPr>
            <a:picLocks noChangeAspect="1"/>
          </p:cNvPicPr>
          <p:nvPr>
            <p:custDataLst>
              <p:tags r:id="rId1"/>
            </p:custDataLst>
          </p:nvPr>
        </p:nvPicPr>
        <p:blipFill>
          <a:blip r:embed="rId2"/>
          <a:stretch>
            <a:fillRect/>
          </a:stretch>
        </p:blipFill>
        <p:spPr>
          <a:xfrm>
            <a:off x="4217670" y="1330960"/>
            <a:ext cx="4926330" cy="5440045"/>
          </a:xfrm>
          <a:prstGeom prst="rect">
            <a:avLst/>
          </a:prstGeom>
          <a:noFill/>
          <a:ln w="9525">
            <a:noFill/>
          </a:ln>
        </p:spPr>
      </p:pic>
      <p:sp>
        <p:nvSpPr>
          <p:cNvPr id="3" name="文本框 2"/>
          <p:cNvSpPr txBox="1"/>
          <p:nvPr/>
        </p:nvSpPr>
        <p:spPr>
          <a:xfrm>
            <a:off x="5875655" y="1008380"/>
            <a:ext cx="944880" cy="398780"/>
          </a:xfrm>
          <a:prstGeom prst="rect">
            <a:avLst/>
          </a:prstGeom>
          <a:noFill/>
        </p:spPr>
        <p:txBody>
          <a:bodyPr wrap="none" rtlCol="0" anchor="t">
            <a:spAutoFit/>
          </a:bodyPr>
          <a:p>
            <a:r>
              <a:rPr lang="zh-CN" altLang="en-US" sz="2000" dirty="0">
                <a:solidFill>
                  <a:srgbClr val="FF0000"/>
                </a:solidFill>
                <a:latin typeface="华文琥珀" panose="02010800040101010101" charset="-122"/>
                <a:ea typeface="华文琥珀" panose="02010800040101010101" charset="-122"/>
                <a:sym typeface="+mn-ea"/>
              </a:rPr>
              <a:t>过程流</a:t>
            </a:r>
            <a:endParaRPr lang="zh-CN" altLang="en-US" sz="2000" dirty="0">
              <a:solidFill>
                <a:srgbClr val="FF0000"/>
              </a:solidFill>
              <a:latin typeface="华文琥珀" panose="02010800040101010101" charset="-122"/>
              <a:ea typeface="华文琥珀" panose="02010800040101010101" charset="-122"/>
              <a:sym typeface="+mn-ea"/>
            </a:endParaRPr>
          </a:p>
        </p:txBody>
      </p:sp>
      <p:grpSp>
        <p:nvGrpSpPr>
          <p:cNvPr id="9218" name="Group 26"/>
          <p:cNvGrpSpPr/>
          <p:nvPr/>
        </p:nvGrpSpPr>
        <p:grpSpPr>
          <a:xfrm>
            <a:off x="244784" y="1272858"/>
            <a:ext cx="4028440" cy="5041900"/>
            <a:chOff x="408" y="1032"/>
            <a:chExt cx="4944" cy="3176"/>
          </a:xfrm>
        </p:grpSpPr>
        <p:sp>
          <p:nvSpPr>
            <p:cNvPr id="712710" name="Rectangle 6"/>
            <p:cNvSpPr>
              <a:spLocks noChangeArrowheads="1"/>
            </p:cNvSpPr>
            <p:nvPr/>
          </p:nvSpPr>
          <p:spPr bwMode="auto">
            <a:xfrm>
              <a:off x="408" y="1032"/>
              <a:ext cx="4944" cy="3176"/>
            </a:xfrm>
            <a:prstGeom prst="rect">
              <a:avLst/>
            </a:prstGeom>
            <a:solidFill>
              <a:srgbClr val="CCFFCC"/>
            </a:solidFill>
            <a:ln w="9525">
              <a:solidFill>
                <a:schemeClr val="tx1"/>
              </a:solid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712711" name="Rectangle 7"/>
            <p:cNvSpPr>
              <a:spLocks noChangeArrowheads="1"/>
            </p:cNvSpPr>
            <p:nvPr/>
          </p:nvSpPr>
          <p:spPr bwMode="auto">
            <a:xfrm>
              <a:off x="567" y="2215"/>
              <a:ext cx="4626" cy="1860"/>
            </a:xfrm>
            <a:prstGeom prst="rect">
              <a:avLst/>
            </a:prstGeom>
            <a:solidFill>
              <a:schemeClr val="accent1"/>
            </a:solidFill>
            <a:ln w="9525">
              <a:solidFill>
                <a:schemeClr val="tx1"/>
              </a:solid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712712" name="Rectangle 8"/>
            <p:cNvSpPr>
              <a:spLocks noChangeArrowheads="1"/>
            </p:cNvSpPr>
            <p:nvPr/>
          </p:nvSpPr>
          <p:spPr bwMode="auto">
            <a:xfrm>
              <a:off x="925" y="1580"/>
              <a:ext cx="3946" cy="2177"/>
            </a:xfrm>
            <a:prstGeom prst="rect">
              <a:avLst/>
            </a:prstGeom>
            <a:solidFill>
              <a:srgbClr val="FFFF99"/>
            </a:solidFill>
            <a:ln w="9525">
              <a:solidFill>
                <a:schemeClr val="tx1"/>
              </a:solid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712713" name="Text Box 9"/>
            <p:cNvSpPr txBox="1">
              <a:spLocks noChangeArrowheads="1"/>
            </p:cNvSpPr>
            <p:nvPr/>
          </p:nvSpPr>
          <p:spPr bwMode="auto">
            <a:xfrm>
              <a:off x="657" y="1126"/>
              <a:ext cx="2039" cy="212"/>
            </a:xfrm>
            <a:prstGeom prst="rect">
              <a:avLst/>
            </a:prstGeom>
            <a:noFill/>
            <a:ln w="9525">
              <a:noFill/>
              <a:miter lim="800000"/>
            </a:ln>
            <a:effectLst/>
          </p:spPr>
          <p:txBody>
            <a:bodyPr wrap="square">
              <a:spAutoFit/>
            </a:bodyPr>
            <a:p>
              <a:pPr marR="0" defTabSz="914400">
                <a:spcBef>
                  <a:spcPct val="50000"/>
                </a:spcBef>
                <a:buClrTx/>
                <a:buSzTx/>
                <a:buFontTx/>
                <a:defRPr/>
              </a:pPr>
              <a:r>
                <a:rPr kumimoji="0" lang="zh-CN" altLang="en-US" sz="16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公共过程框架</a:t>
              </a:r>
              <a:endParaRPr kumimoji="0" lang="zh-CN" altLang="en-US" sz="16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12714" name="Text Box 10"/>
            <p:cNvSpPr txBox="1">
              <a:spLocks noChangeArrowheads="1"/>
            </p:cNvSpPr>
            <p:nvPr/>
          </p:nvSpPr>
          <p:spPr bwMode="auto">
            <a:xfrm>
              <a:off x="682" y="3805"/>
              <a:ext cx="4346" cy="174"/>
            </a:xfrm>
            <a:prstGeom prst="rect">
              <a:avLst/>
            </a:prstGeom>
            <a:noFill/>
            <a:ln w="9525">
              <a:noFill/>
              <a:miter lim="800000"/>
            </a:ln>
            <a:effectLst/>
          </p:spPr>
          <p:txBody>
            <a:bodyPr wrap="square">
              <a:spAutoFit/>
            </a:bodyPr>
            <a:p>
              <a:pPr marR="0" defTabSz="914400">
                <a:spcBef>
                  <a:spcPct val="50000"/>
                </a:spcBef>
                <a:buClrTx/>
                <a:buSzTx/>
                <a:buFontTx/>
                <a:defRPr/>
              </a:pPr>
              <a:r>
                <a:rPr kumimoji="0" lang="zh-CN" altLang="en-US" sz="12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普适性活动（软件质量保证，配置管理，测度）</a:t>
              </a:r>
              <a:endParaRPr kumimoji="0" lang="zh-CN" altLang="en-US" sz="12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12715" name="Text Box 11"/>
            <p:cNvSpPr txBox="1">
              <a:spLocks noChangeArrowheads="1"/>
            </p:cNvSpPr>
            <p:nvPr/>
          </p:nvSpPr>
          <p:spPr bwMode="auto">
            <a:xfrm>
              <a:off x="1338" y="1716"/>
              <a:ext cx="1451" cy="212"/>
            </a:xfrm>
            <a:prstGeom prst="rect">
              <a:avLst/>
            </a:prstGeom>
            <a:noFill/>
            <a:ln w="9525">
              <a:noFill/>
              <a:miter lim="800000"/>
            </a:ln>
            <a:effectLst/>
          </p:spPr>
          <p:txBody>
            <a:bodyPr>
              <a:spAutoFit/>
            </a:bodyPr>
            <a:p>
              <a:pPr marR="0" defTabSz="914400">
                <a:spcBef>
                  <a:spcPct val="50000"/>
                </a:spcBef>
                <a:buClrTx/>
                <a:buSzTx/>
                <a:buFontTx/>
                <a:defRPr/>
              </a:pPr>
              <a:r>
                <a:rPr kumimoji="0" lang="zh-CN" altLang="en-US" sz="16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框架活动</a:t>
              </a:r>
              <a:endParaRPr kumimoji="0" lang="zh-CN" altLang="en-US" sz="16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12721" name="Rectangle 17"/>
            <p:cNvSpPr>
              <a:spLocks noChangeArrowheads="1"/>
            </p:cNvSpPr>
            <p:nvPr/>
          </p:nvSpPr>
          <p:spPr bwMode="auto">
            <a:xfrm>
              <a:off x="1655" y="1988"/>
              <a:ext cx="2949" cy="1587"/>
            </a:xfrm>
            <a:prstGeom prst="rect">
              <a:avLst/>
            </a:prstGeom>
            <a:solidFill>
              <a:srgbClr val="FFCCFF"/>
            </a:solidFill>
            <a:ln w="9525">
              <a:solidFill>
                <a:schemeClr val="tx1"/>
              </a:solidFill>
              <a:miter lim="800000"/>
            </a:ln>
            <a:effectLst/>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712722" name="Text Box 18"/>
            <p:cNvSpPr txBox="1">
              <a:spLocks noChangeArrowheads="1"/>
            </p:cNvSpPr>
            <p:nvPr/>
          </p:nvSpPr>
          <p:spPr bwMode="auto">
            <a:xfrm>
              <a:off x="1791" y="2078"/>
              <a:ext cx="1723" cy="232"/>
            </a:xfrm>
            <a:prstGeom prst="rect">
              <a:avLst/>
            </a:prstGeom>
            <a:noFill/>
            <a:ln w="9525">
              <a:noFill/>
              <a:miter lim="800000"/>
            </a:ln>
            <a:effectLst/>
          </p:spPr>
          <p:txBody>
            <a:bodyPr>
              <a:spAutoFit/>
            </a:bodyPr>
            <a:p>
              <a:pPr marR="0" defTabSz="914400">
                <a:spcBef>
                  <a:spcPct val="50000"/>
                </a:spcBef>
                <a:buClrTx/>
                <a:buSzTx/>
                <a:buFontTx/>
                <a:defRPr/>
              </a:pPr>
              <a:r>
                <a:rPr kumimoji="0" lang="zh-CN" altLang="en-US" sz="18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任务集合</a:t>
              </a:r>
              <a:endParaRPr kumimoji="0" lang="zh-CN" altLang="en-US" sz="1800"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12725" name="Text Box 21"/>
            <p:cNvSpPr txBox="1">
              <a:spLocks noChangeArrowheads="1"/>
            </p:cNvSpPr>
            <p:nvPr/>
          </p:nvSpPr>
          <p:spPr bwMode="auto">
            <a:xfrm>
              <a:off x="2472" y="2396"/>
              <a:ext cx="1951" cy="154"/>
            </a:xfrm>
            <a:prstGeom prst="rect">
              <a:avLst/>
            </a:prstGeom>
            <a:solidFill>
              <a:srgbClr val="CCCCFF"/>
            </a:solidFill>
            <a:ln w="9525">
              <a:noFill/>
              <a:miter lim="800000"/>
            </a:ln>
            <a:effectLst/>
          </p:spPr>
          <p:txBody>
            <a:bodyPr>
              <a:spAutoFit/>
            </a:bodyPr>
            <a:p>
              <a:pPr marR="0" defTabSz="914400">
                <a:spcBef>
                  <a:spcPct val="50000"/>
                </a:spcBef>
                <a:buClrTx/>
                <a:buSzTx/>
                <a:buFontTx/>
                <a:defRPr/>
              </a:pPr>
              <a:r>
                <a:rPr kumimoji="0" lang="zh-CN" altLang="en-US" sz="1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工作任务</a:t>
              </a:r>
              <a:endParaRPr kumimoji="0" lang="zh-CN" altLang="en-US" sz="1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712726" name="Text Box 22"/>
            <p:cNvSpPr txBox="1">
              <a:spLocks noChangeArrowheads="1"/>
            </p:cNvSpPr>
            <p:nvPr/>
          </p:nvSpPr>
          <p:spPr bwMode="auto">
            <a:xfrm>
              <a:off x="2472" y="2804"/>
              <a:ext cx="1951" cy="154"/>
            </a:xfrm>
            <a:prstGeom prst="rect">
              <a:avLst/>
            </a:prstGeom>
            <a:solidFill>
              <a:srgbClr val="C2CCD6"/>
            </a:solidFill>
            <a:ln w="9525">
              <a:noFill/>
              <a:miter lim="800000"/>
            </a:ln>
            <a:effectLst/>
          </p:spPr>
          <p:txBody>
            <a:bodyPr>
              <a:spAutoFit/>
            </a:bodyPr>
            <a:p>
              <a:pPr marR="0" defTabSz="914400">
                <a:spcBef>
                  <a:spcPct val="50000"/>
                </a:spcBef>
                <a:buClrTx/>
                <a:buSzTx/>
                <a:buFontTx/>
                <a:defRPr/>
              </a:pPr>
              <a:r>
                <a:rPr kumimoji="0" lang="zh-CN" altLang="en-US" sz="1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项目里程碑，交付物</a:t>
              </a:r>
              <a:endParaRPr kumimoji="0" lang="zh-CN" altLang="en-US" sz="1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712727" name="Text Box 23"/>
            <p:cNvSpPr txBox="1">
              <a:spLocks noChangeArrowheads="1"/>
            </p:cNvSpPr>
            <p:nvPr/>
          </p:nvSpPr>
          <p:spPr bwMode="auto">
            <a:xfrm>
              <a:off x="2472" y="3212"/>
              <a:ext cx="1951" cy="154"/>
            </a:xfrm>
            <a:prstGeom prst="rect">
              <a:avLst/>
            </a:prstGeom>
            <a:solidFill>
              <a:srgbClr val="C2CCD6"/>
            </a:solidFill>
            <a:ln w="9525">
              <a:noFill/>
              <a:miter lim="800000"/>
            </a:ln>
            <a:effectLst/>
          </p:spPr>
          <p:txBody>
            <a:bodyPr>
              <a:spAutoFit/>
            </a:bodyPr>
            <a:p>
              <a:pPr marR="0" defTabSz="914400">
                <a:spcBef>
                  <a:spcPct val="50000"/>
                </a:spcBef>
                <a:buClrTx/>
                <a:buSzTx/>
                <a:buFontTx/>
                <a:defRPr/>
              </a:pPr>
              <a:r>
                <a:rPr kumimoji="0" lang="en-US" altLang="zh-CN" sz="1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SQA(</a:t>
              </a:r>
              <a:r>
                <a:rPr kumimoji="0" lang="zh-CN" altLang="en-US" sz="1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软件质量保证</a:t>
              </a:r>
              <a:r>
                <a:rPr kumimoji="0" lang="en-US" altLang="zh-CN" sz="1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a:t>
              </a:r>
              <a:r>
                <a:rPr kumimoji="0" lang="zh-CN" altLang="en-US" sz="1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点</a:t>
              </a:r>
              <a:endParaRPr kumimoji="0" lang="zh-CN" altLang="en-US" sz="1000"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000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12800" b="0" i="0" u="none" strike="noStrike" kern="0" cap="none" spc="0" normalizeH="0" baseline="0" noProof="0" smtClean="0">
                <a:ln>
                  <a:noFill/>
                </a:ln>
                <a:solidFill>
                  <a:srgbClr val="E50319"/>
                </a:solidFill>
                <a:effectLst>
                  <a:outerShdw blurRad="38100" dist="38100" dir="2700000" algn="tl">
                    <a:srgbClr val="C0C0C0"/>
                  </a:outerShdw>
                </a:effectLst>
                <a:uLnTx/>
                <a:uFillTx/>
                <a:latin typeface="+mn-lt"/>
                <a:ea typeface="+mn-ea"/>
                <a:cs typeface="+mn-cs"/>
              </a:rPr>
              <a:t>     谢谢</a:t>
            </a:r>
            <a:endParaRPr kumimoji="0" lang="zh-CN" altLang="en-US" sz="12800" b="0" i="0" u="none" strike="noStrike" kern="0" cap="none" spc="0" normalizeH="0" baseline="0" noProof="0" smtClean="0">
              <a:ln>
                <a:noFill/>
              </a:ln>
              <a:solidFill>
                <a:srgbClr val="E50319"/>
              </a:solidFill>
              <a:effectLst>
                <a:outerShdw blurRad="38100" dist="38100" dir="2700000" algn="tl">
                  <a:srgbClr val="C0C0C0"/>
                </a:outerShdw>
              </a:effectLst>
              <a:uLnTx/>
              <a:uFillTx/>
              <a:latin typeface="+mn-lt"/>
              <a:ea typeface="+mn-ea"/>
              <a:cs typeface="+mn-cs"/>
            </a:endParaRPr>
          </a:p>
        </p:txBody>
      </p:sp>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5" name="Picture 4" descr="C:\Documents and Settings\Administrator\桌面\PPT Presentation1-11\3-1.png3-1"/>
          <p:cNvPicPr>
            <a:picLocks noChangeAspect="1"/>
          </p:cNvPicPr>
          <p:nvPr>
            <p:custDataLst>
              <p:tags r:id="rId1"/>
            </p:custDataLst>
          </p:nvPr>
        </p:nvPicPr>
        <p:blipFill>
          <a:blip r:embed="rId2"/>
          <a:stretch>
            <a:fillRect/>
          </a:stretch>
        </p:blipFill>
        <p:spPr>
          <a:xfrm>
            <a:off x="43815" y="1015365"/>
            <a:ext cx="3949700" cy="5822315"/>
          </a:xfrm>
          <a:prstGeom prst="rect">
            <a:avLst/>
          </a:prstGeom>
          <a:noFill/>
          <a:ln w="9525">
            <a:noFill/>
          </a:ln>
        </p:spPr>
      </p:pic>
      <p:sp>
        <p:nvSpPr>
          <p:cNvPr id="15363" name="Slide Number Placeholder 4"/>
          <p:cNvSpPr txBox="1">
            <a:spLocks noGrp="1"/>
          </p:cNvSpPr>
          <p:nvPr>
            <p:ph type="sldNum" sz="quarter" idx="12"/>
          </p:nvPr>
        </p:nvSpPr>
        <p:spPr>
          <a:xfrm>
            <a:off x="6442075" y="6329680"/>
            <a:ext cx="2025254" cy="315913"/>
          </a:xfrm>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eaLnBrk="1" hangingPunct="1"/>
            <a:fld id="{9A0DB2DC-4C9A-4742-B13C-FB6460FD3503}" type="slidenum">
              <a:rPr lang="en-US" altLang="zh-CN" sz="1000" dirty="0"/>
            </a:fld>
            <a:endParaRPr lang="en-US" altLang="zh-CN" sz="1000" dirty="0"/>
          </a:p>
        </p:txBody>
      </p:sp>
      <p:sp>
        <p:nvSpPr>
          <p:cNvPr id="15364" name="Rectangle 2"/>
          <p:cNvSpPr>
            <a:spLocks noGrp="1"/>
          </p:cNvSpPr>
          <p:nvPr>
            <p:ph type="title"/>
          </p:nvPr>
        </p:nvSpPr>
        <p:spPr>
          <a:xfrm>
            <a:off x="467916" y="151530"/>
            <a:ext cx="8208169" cy="863601"/>
          </a:xfrm>
        </p:spPr>
        <p:txBody>
          <a:bodyPr vert="horz" wrap="square" lIns="91440" tIns="45720" rIns="91440" bIns="45720" anchor="b"/>
          <a:p>
            <a:pPr eaLnBrk="1" hangingPunct="1"/>
            <a:r>
              <a:rPr lang="en-US" altLang="zh-CN" sz="3600" dirty="0">
                <a:ea typeface="宋体" panose="02010600030101010101" pitchFamily="2" charset="-122"/>
              </a:rPr>
              <a:t> </a:t>
            </a:r>
            <a:r>
              <a:rPr lang="zh-CN" altLang="en-US" sz="3600" dirty="0">
                <a:ea typeface="宋体" panose="02010600030101010101" pitchFamily="2" charset="-122"/>
              </a:rPr>
              <a:t>通用过程模型</a:t>
            </a:r>
            <a:endParaRPr lang="zh-CN" altLang="en-US" sz="3600" dirty="0">
              <a:ea typeface="宋体" panose="02010600030101010101" pitchFamily="2" charset="-122"/>
            </a:endParaRPr>
          </a:p>
        </p:txBody>
      </p:sp>
      <p:sp>
        <p:nvSpPr>
          <p:cNvPr id="3" name="文本框 2"/>
          <p:cNvSpPr txBox="1"/>
          <p:nvPr/>
        </p:nvSpPr>
        <p:spPr>
          <a:xfrm>
            <a:off x="5171440" y="1467485"/>
            <a:ext cx="1960880" cy="521970"/>
          </a:xfrm>
          <a:prstGeom prst="rect">
            <a:avLst/>
          </a:prstGeom>
          <a:noFill/>
        </p:spPr>
        <p:txBody>
          <a:bodyPr wrap="none" rtlCol="0" anchor="t">
            <a:spAutoFit/>
          </a:bodyPr>
          <a:p>
            <a:pPr algn="l"/>
            <a:r>
              <a:rPr lang="zh-CN" altLang="en-US" sz="2800" dirty="0">
                <a:latin typeface="华文琥珀" panose="02010800040101010101" charset="-122"/>
                <a:ea typeface="华文琥珀" panose="02010800040101010101" charset="-122"/>
                <a:sym typeface="+mn-ea"/>
              </a:rPr>
              <a:t>活动和任务</a:t>
            </a:r>
            <a:endParaRPr lang="zh-CN" altLang="en-US" sz="2800" dirty="0">
              <a:solidFill>
                <a:srgbClr val="FF0000"/>
              </a:solidFill>
              <a:latin typeface="华文琥珀" panose="02010800040101010101" charset="-122"/>
              <a:ea typeface="华文琥珀" panose="02010800040101010101" charset="-122"/>
              <a:sym typeface="+mn-ea"/>
            </a:endParaRPr>
          </a:p>
        </p:txBody>
      </p:sp>
      <p:sp>
        <p:nvSpPr>
          <p:cNvPr id="2" name="文本框 1"/>
          <p:cNvSpPr txBox="1"/>
          <p:nvPr/>
        </p:nvSpPr>
        <p:spPr>
          <a:xfrm>
            <a:off x="3760470" y="2436495"/>
            <a:ext cx="5071110" cy="2966085"/>
          </a:xfrm>
          <a:prstGeom prst="rect">
            <a:avLst/>
          </a:prstGeom>
          <a:noFill/>
        </p:spPr>
        <p:txBody>
          <a:bodyPr wrap="square" rtlCol="0" anchor="t">
            <a:spAutoFit/>
          </a:bodyPr>
          <a:p>
            <a:pPr eaLnBrk="1" hangingPunct="1">
              <a:lnSpc>
                <a:spcPct val="90000"/>
              </a:lnSpc>
              <a:spcBef>
                <a:spcPts val="1000"/>
              </a:spcBef>
            </a:pPr>
            <a:r>
              <a:rPr lang="zh-CN" altLang="en-US" sz="2800" dirty="0">
                <a:latin typeface="Palatino" pitchFamily="-128" charset="0"/>
                <a:ea typeface="宋体" panose="02010600030101010101" pitchFamily="2" charset="-122"/>
                <a:sym typeface="+mn-ea"/>
              </a:rPr>
              <a:t>任务集定义了为达到一个软件工程动作的目标所需要完成的工作。</a:t>
            </a:r>
            <a:endParaRPr lang="en-US" altLang="zh-CN" dirty="0">
              <a:latin typeface="Palatino" pitchFamily="-128" charset="0"/>
              <a:ea typeface="宋体" panose="02010600030101010101" pitchFamily="2" charset="-122"/>
            </a:endParaRPr>
          </a:p>
          <a:p>
            <a:pPr lvl="1" eaLnBrk="1" hangingPunct="1">
              <a:lnSpc>
                <a:spcPct val="90000"/>
              </a:lnSpc>
              <a:spcBef>
                <a:spcPts val="1000"/>
              </a:spcBef>
            </a:pPr>
            <a:r>
              <a:rPr lang="en-US" altLang="zh-CN" dirty="0">
                <a:solidFill>
                  <a:schemeClr val="folHlink"/>
                </a:solidFill>
                <a:latin typeface="Palatino" pitchFamily="-128" charset="0"/>
                <a:ea typeface="宋体" panose="02010600030101010101" pitchFamily="2" charset="-122"/>
                <a:sym typeface="+mn-ea"/>
              </a:rPr>
              <a:t>要完成的</a:t>
            </a:r>
            <a:r>
              <a:rPr lang="en-US" altLang="zh-CN" dirty="0">
                <a:solidFill>
                  <a:schemeClr val="tx1"/>
                </a:solidFill>
                <a:latin typeface="微软雅黑" panose="020B0503020204020204" charset="-122"/>
                <a:ea typeface="微软雅黑" panose="020B0503020204020204" charset="-122"/>
                <a:sym typeface="+mn-ea"/>
              </a:rPr>
              <a:t>任务</a:t>
            </a:r>
            <a:r>
              <a:rPr lang="en-US" altLang="zh-CN" dirty="0">
                <a:solidFill>
                  <a:schemeClr val="folHlink"/>
                </a:solidFill>
                <a:latin typeface="Palatino" pitchFamily="-128" charset="0"/>
                <a:ea typeface="宋体" panose="02010600030101010101" pitchFamily="2" charset="-122"/>
                <a:sym typeface="+mn-ea"/>
              </a:rPr>
              <a:t>列表</a:t>
            </a:r>
            <a:endParaRPr lang="en-US" altLang="zh-CN" dirty="0">
              <a:solidFill>
                <a:schemeClr val="folHlink"/>
              </a:solidFill>
              <a:latin typeface="Palatino" pitchFamily="-128" charset="0"/>
              <a:ea typeface="宋体" panose="02010600030101010101" pitchFamily="2" charset="-122"/>
            </a:endParaRPr>
          </a:p>
          <a:p>
            <a:pPr lvl="1" eaLnBrk="1" hangingPunct="1">
              <a:lnSpc>
                <a:spcPct val="90000"/>
              </a:lnSpc>
              <a:spcBef>
                <a:spcPts val="1000"/>
              </a:spcBef>
            </a:pPr>
            <a:r>
              <a:rPr lang="en-US" altLang="zh-CN" dirty="0">
                <a:solidFill>
                  <a:schemeClr val="folHlink"/>
                </a:solidFill>
                <a:latin typeface="Palatino" pitchFamily="-128" charset="0"/>
                <a:ea typeface="宋体" panose="02010600030101010101" pitchFamily="2" charset="-122"/>
                <a:sym typeface="+mn-ea"/>
              </a:rPr>
              <a:t>待生产的</a:t>
            </a:r>
            <a:r>
              <a:rPr lang="en-US" altLang="zh-CN" dirty="0">
                <a:solidFill>
                  <a:schemeClr val="tx1"/>
                </a:solidFill>
                <a:latin typeface="微软雅黑" panose="020B0503020204020204" charset="-122"/>
                <a:ea typeface="微软雅黑" panose="020B0503020204020204" charset="-122"/>
                <a:sym typeface="+mn-ea"/>
              </a:rPr>
              <a:t>产品</a:t>
            </a:r>
            <a:r>
              <a:rPr lang="zh-CN" altLang="zh-CN" dirty="0">
                <a:solidFill>
                  <a:schemeClr val="folHlink"/>
                </a:solidFill>
                <a:latin typeface="Palatino" pitchFamily="-128" charset="0"/>
                <a:ea typeface="宋体" panose="02010600030101010101" pitchFamily="2" charset="-122"/>
                <a:sym typeface="+mn-ea"/>
              </a:rPr>
              <a:t>列表</a:t>
            </a:r>
            <a:endParaRPr lang="zh-CN" altLang="zh-CN" dirty="0">
              <a:solidFill>
                <a:schemeClr val="folHlink"/>
              </a:solidFill>
              <a:latin typeface="Palatino" pitchFamily="-128" charset="0"/>
              <a:ea typeface="宋体" panose="02010600030101010101" pitchFamily="2" charset="-122"/>
            </a:endParaRPr>
          </a:p>
          <a:p>
            <a:pPr lvl="1" eaLnBrk="1" hangingPunct="1">
              <a:lnSpc>
                <a:spcPct val="90000"/>
              </a:lnSpc>
              <a:spcBef>
                <a:spcPts val="1000"/>
              </a:spcBef>
            </a:pPr>
            <a:r>
              <a:rPr lang="zh-CN" altLang="en-US" dirty="0">
                <a:solidFill>
                  <a:schemeClr val="folHlink"/>
                </a:solidFill>
                <a:latin typeface="Palatino" pitchFamily="-128" charset="0"/>
                <a:ea typeface="宋体" panose="02010600030101010101" pitchFamily="2" charset="-122"/>
                <a:sym typeface="+mn-ea"/>
              </a:rPr>
              <a:t>待使用的质量保证技术列表（</a:t>
            </a:r>
            <a:r>
              <a:rPr lang="zh-CN" altLang="en-US" dirty="0">
                <a:solidFill>
                  <a:schemeClr val="tx1"/>
                </a:solidFill>
                <a:latin typeface="微软雅黑" panose="020B0503020204020204" charset="-122"/>
                <a:ea typeface="微软雅黑" panose="020B0503020204020204" charset="-122"/>
                <a:sym typeface="+mn-ea"/>
              </a:rPr>
              <a:t>保证点、里程碑</a:t>
            </a:r>
            <a:r>
              <a:rPr lang="zh-CN" altLang="en-US" dirty="0">
                <a:solidFill>
                  <a:schemeClr val="folHlink"/>
                </a:solidFill>
                <a:latin typeface="Palatino" pitchFamily="-128" charset="0"/>
                <a:ea typeface="宋体" panose="02010600030101010101" pitchFamily="2" charset="-122"/>
                <a:sym typeface="+mn-ea"/>
              </a:rPr>
              <a: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Slide Number Placeholder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eaLnBrk="1" hangingPunct="1"/>
            <a:fld id="{9A0DB2DC-4C9A-4742-B13C-FB6460FD3503}" type="slidenum">
              <a:rPr lang="en-US" altLang="zh-CN" sz="1000" dirty="0"/>
            </a:fld>
            <a:endParaRPr lang="en-US" altLang="zh-CN" sz="1000" dirty="0"/>
          </a:p>
        </p:txBody>
      </p:sp>
      <p:sp>
        <p:nvSpPr>
          <p:cNvPr id="18436" name="Rectangle 2"/>
          <p:cNvSpPr>
            <a:spLocks noGrp="1"/>
          </p:cNvSpPr>
          <p:nvPr>
            <p:ph type="title"/>
          </p:nvPr>
        </p:nvSpPr>
        <p:spPr>
          <a:xfrm>
            <a:off x="467916" y="180105"/>
            <a:ext cx="8208169" cy="863601"/>
          </a:xfrm>
        </p:spPr>
        <p:txBody>
          <a:bodyPr vert="horz" wrap="square" lIns="91440" tIns="45720" rIns="91440" bIns="45720" anchor="b"/>
          <a:p>
            <a:pPr eaLnBrk="1" hangingPunct="1"/>
            <a:r>
              <a:rPr lang="zh-CN" altLang="en-US" sz="3600" dirty="0">
                <a:ea typeface="宋体" panose="02010600030101010101" pitchFamily="2" charset="-122"/>
              </a:rPr>
              <a:t>过程模式</a:t>
            </a:r>
            <a:endParaRPr lang="zh-CN" altLang="en-US" sz="3600" dirty="0">
              <a:ea typeface="宋体" panose="02010600030101010101" pitchFamily="2" charset="-122"/>
            </a:endParaRPr>
          </a:p>
        </p:txBody>
      </p:sp>
      <p:sp>
        <p:nvSpPr>
          <p:cNvPr id="18437" name="Rectangle 3"/>
          <p:cNvSpPr>
            <a:spLocks noGrp="1" noChangeArrowheads="1"/>
          </p:cNvSpPr>
          <p:nvPr>
            <p:ph idx="1"/>
          </p:nvPr>
        </p:nvSpPr>
        <p:spPr>
          <a:xfrm>
            <a:off x="467916" y="1110615"/>
            <a:ext cx="8208168" cy="48958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ts val="1000"/>
              </a:spcBef>
              <a:spcAft>
                <a:spcPct val="0"/>
              </a:spcAft>
              <a:buClr>
                <a:schemeClr val="folHlink"/>
              </a:buClr>
              <a:buSzPct val="75000"/>
              <a:buFont typeface="Wingdings" panose="05000000000000000000" pitchFamily="2" charset="2"/>
              <a:buChar char="n"/>
              <a:defRPr/>
            </a:pPr>
            <a:r>
              <a:rPr kumimoji="0" lang="zh-CN" altLang="en-US" sz="2400" b="0" u="none" strike="noStrike" kern="0" cap="none" spc="0" normalizeH="0" baseline="0" noProof="0" dirty="0" smtClean="0">
                <a:ln>
                  <a:noFill/>
                </a:ln>
                <a:solidFill>
                  <a:schemeClr val="accent2"/>
                </a:solidFill>
                <a:effectLst/>
                <a:uLnTx/>
                <a:uFillTx/>
                <a:cs typeface="微软雅黑" panose="020B0503020204020204" charset="-122"/>
              </a:rPr>
              <a:t>过程模式</a:t>
            </a:r>
            <a:r>
              <a:rPr kumimoji="0" lang="en-US" altLang="zh-CN" sz="2400" b="0" u="none" strike="noStrike" kern="0" cap="none" spc="0" normalizeH="0" baseline="0" noProof="0" dirty="0" smtClean="0">
                <a:ln>
                  <a:noFill/>
                </a:ln>
                <a:solidFill>
                  <a:schemeClr val="accent2"/>
                </a:solidFill>
                <a:effectLst/>
                <a:uLnTx/>
                <a:uFillTx/>
                <a:cs typeface="微软雅黑" panose="020B0503020204020204" charset="-122"/>
              </a:rPr>
              <a:t>(process pattern) </a:t>
            </a:r>
            <a:endParaRPr kumimoji="0" lang="en-US" altLang="zh-CN" sz="2400" b="0" u="none" strike="noStrike" kern="0" cap="none" spc="0" normalizeH="0" baseline="0" noProof="0" dirty="0" smtClean="0">
              <a:ln>
                <a:noFill/>
              </a:ln>
              <a:solidFill>
                <a:schemeClr val="accent2"/>
              </a:solidFill>
              <a:effectLst/>
              <a:uLnTx/>
              <a:uFillTx/>
              <a:cs typeface="微软雅黑" panose="020B0503020204020204" charset="-122"/>
            </a:endParaRPr>
          </a:p>
          <a:p>
            <a:pPr marL="742950" marR="0" lvl="1" indent="-285750" algn="l" defTabSz="914400" rtl="0" eaLnBrk="1" fontAlgn="base" latinLnBrk="0" hangingPunct="1">
              <a:lnSpc>
                <a:spcPct val="90000"/>
              </a:lnSpc>
              <a:spcBef>
                <a:spcPts val="10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uLnTx/>
                <a:uFillTx/>
                <a:latin typeface="Palatino" pitchFamily="-128" charset="0"/>
                <a:ea typeface="宋体" panose="02010600030101010101" pitchFamily="2" charset="-122"/>
                <a:cs typeface="Arial" panose="020B0604020202020204" pitchFamily="34" charset="0"/>
              </a:rPr>
              <a:t>描述了软件工程工作中遇到的</a:t>
            </a:r>
            <a:r>
              <a:rPr kumimoji="0" lang="zh-CN" altLang="en-US" sz="2000" b="0" i="0" u="none" strike="noStrike" kern="0" cap="none" spc="0" normalizeH="0" baseline="0" noProof="0" dirty="0" smtClean="0">
                <a:ln>
                  <a:noFill/>
                </a:ln>
                <a:solidFill>
                  <a:srgbClr val="C00000"/>
                </a:solidFill>
                <a:effectLst/>
                <a:uLnTx/>
                <a:uFillTx/>
                <a:latin typeface="Palatino" pitchFamily="-128" charset="0"/>
                <a:ea typeface="宋体" panose="02010600030101010101" pitchFamily="2" charset="-122"/>
                <a:cs typeface="Arial" panose="020B0604020202020204" pitchFamily="34" charset="0"/>
              </a:rPr>
              <a:t>过程相关的问题</a:t>
            </a:r>
            <a:endParaRPr kumimoji="0" lang="en-US" altLang="zh-CN" sz="2000" b="0" i="0" u="none" strike="noStrike" kern="0" cap="none" spc="0" normalizeH="0" baseline="0" noProof="0" dirty="0" smtClean="0">
              <a:ln>
                <a:noFill/>
              </a:ln>
              <a:solidFill>
                <a:schemeClr val="tx1"/>
              </a:solidFill>
              <a:effectLst/>
              <a:uLnTx/>
              <a:uFillTx/>
              <a:latin typeface="Palatino" pitchFamily="-128" charset="0"/>
              <a:ea typeface="宋体" panose="02010600030101010101" pitchFamily="2" charset="-122"/>
              <a:cs typeface="Arial" panose="020B0604020202020204" pitchFamily="34" charset="0"/>
            </a:endParaRPr>
          </a:p>
          <a:p>
            <a:pPr marL="742950" marR="0" lvl="1" indent="-285750" algn="l" defTabSz="914400" rtl="0" eaLnBrk="1" fontAlgn="base" latinLnBrk="0" hangingPunct="1">
              <a:lnSpc>
                <a:spcPct val="90000"/>
              </a:lnSpc>
              <a:spcBef>
                <a:spcPts val="10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uLnTx/>
                <a:uFillTx/>
                <a:latin typeface="Palatino" pitchFamily="-128" charset="0"/>
                <a:ea typeface="宋体" panose="02010600030101010101" pitchFamily="2" charset="-122"/>
                <a:cs typeface="Arial" panose="020B0604020202020204" pitchFamily="34" charset="0"/>
              </a:rPr>
              <a:t>明确了</a:t>
            </a:r>
            <a:r>
              <a:rPr kumimoji="0" lang="zh-CN" altLang="en-US" sz="2000" b="0" i="0" u="none" strike="noStrike" kern="0" cap="none" spc="0" normalizeH="0" baseline="0" noProof="0" dirty="0" smtClean="0">
                <a:ln>
                  <a:noFill/>
                </a:ln>
                <a:solidFill>
                  <a:srgbClr val="C00000"/>
                </a:solidFill>
                <a:effectLst/>
                <a:uLnTx/>
                <a:uFillTx/>
                <a:latin typeface="Palatino" pitchFamily="-128" charset="0"/>
                <a:ea typeface="宋体" panose="02010600030101010101" pitchFamily="2" charset="-122"/>
                <a:cs typeface="Arial" panose="020B0604020202020204" pitchFamily="34" charset="0"/>
              </a:rPr>
              <a:t>问题环境</a:t>
            </a:r>
            <a:endParaRPr kumimoji="0" lang="en-US" altLang="zh-CN" sz="2000" b="0" i="0" u="none" strike="noStrike" kern="0" cap="none" spc="0" normalizeH="0" baseline="0" noProof="0" dirty="0" smtClean="0">
              <a:ln>
                <a:noFill/>
              </a:ln>
              <a:solidFill>
                <a:schemeClr val="tx1"/>
              </a:solidFill>
              <a:effectLst/>
              <a:uLnTx/>
              <a:uFillTx/>
              <a:latin typeface="Palatino" pitchFamily="-128" charset="0"/>
              <a:ea typeface="宋体" panose="02010600030101010101" pitchFamily="2" charset="-122"/>
              <a:cs typeface="Arial" panose="020B0604020202020204" pitchFamily="34" charset="0"/>
            </a:endParaRPr>
          </a:p>
          <a:p>
            <a:pPr marL="742950" marR="0" lvl="1" indent="-285750" algn="l" defTabSz="914400" rtl="0" eaLnBrk="1" fontAlgn="base" latinLnBrk="0" hangingPunct="1">
              <a:lnSpc>
                <a:spcPct val="90000"/>
              </a:lnSpc>
              <a:spcBef>
                <a:spcPts val="10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uLnTx/>
                <a:uFillTx/>
                <a:latin typeface="Palatino" pitchFamily="-128" charset="0"/>
                <a:ea typeface="宋体" panose="02010600030101010101" pitchFamily="2" charset="-122"/>
                <a:cs typeface="Arial" panose="020B0604020202020204" pitchFamily="34" charset="0"/>
              </a:rPr>
              <a:t>给出了针对该问题的一种或几种可证明的</a:t>
            </a:r>
            <a:r>
              <a:rPr kumimoji="0" lang="zh-CN" altLang="en-US" sz="2000" b="0" i="0" u="none" strike="noStrike" kern="0" cap="none" spc="0" normalizeH="0" baseline="0" noProof="0" dirty="0" smtClean="0">
                <a:ln>
                  <a:noFill/>
                </a:ln>
                <a:solidFill>
                  <a:srgbClr val="C00000"/>
                </a:solidFill>
                <a:effectLst/>
                <a:uLnTx/>
                <a:uFillTx/>
                <a:latin typeface="Palatino" pitchFamily="-128" charset="0"/>
                <a:ea typeface="宋体" panose="02010600030101010101" pitchFamily="2" charset="-122"/>
                <a:cs typeface="Arial" panose="020B0604020202020204" pitchFamily="34" charset="0"/>
              </a:rPr>
              <a:t>解决方案</a:t>
            </a:r>
            <a:endParaRPr kumimoji="0" lang="zh-CN" altLang="en-US" sz="2000" b="0" i="0" u="none" strike="noStrike" kern="0" cap="none" spc="0" normalizeH="0" baseline="0" noProof="0" dirty="0" smtClean="0">
              <a:ln>
                <a:noFill/>
              </a:ln>
              <a:solidFill>
                <a:schemeClr val="tx1"/>
              </a:solidFill>
              <a:effectLst/>
              <a:uLnTx/>
              <a:uFillTx/>
              <a:latin typeface="Palatino" pitchFamily="-128" charset="0"/>
              <a:ea typeface="宋体" panose="02010600030101010101" pitchFamily="2" charset="-122"/>
              <a:cs typeface="Arial" panose="020B0604020202020204" pitchFamily="34" charset="0"/>
            </a:endParaRPr>
          </a:p>
          <a:p>
            <a:pPr marL="742950" marR="0" lvl="1" indent="-285750" algn="l" defTabSz="914400" rtl="0" eaLnBrk="1" fontAlgn="base" latinLnBrk="0" hangingPunct="1">
              <a:lnSpc>
                <a:spcPct val="90000"/>
              </a:lnSpc>
              <a:spcBef>
                <a:spcPts val="10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uLnTx/>
                <a:uFillTx/>
                <a:latin typeface="Palatino" pitchFamily="-128" charset="0"/>
                <a:ea typeface="宋体" panose="02010600030101010101" pitchFamily="2" charset="-122"/>
                <a:cs typeface="Arial" panose="020B0604020202020204" pitchFamily="34" charset="0"/>
              </a:rPr>
              <a:t>通俗地讲，过程模式提供了一个</a:t>
            </a:r>
            <a:r>
              <a:rPr kumimoji="0" lang="zh-CN" altLang="en-US" sz="2000" b="0" i="0" u="none" strike="noStrike" kern="0" cap="none" spc="0" normalizeH="0" baseline="0" noProof="0" dirty="0" smtClean="0">
                <a:ln>
                  <a:noFill/>
                </a:ln>
                <a:solidFill>
                  <a:srgbClr val="C00000"/>
                </a:solidFill>
                <a:effectLst/>
                <a:uLnTx/>
                <a:uFillTx/>
                <a:latin typeface="Palatino" pitchFamily="-128" charset="0"/>
                <a:ea typeface="宋体" panose="02010600030101010101" pitchFamily="2" charset="-122"/>
                <a:cs typeface="Arial" panose="020B0604020202020204" pitchFamily="34" charset="0"/>
              </a:rPr>
              <a:t>模板</a:t>
            </a:r>
            <a:r>
              <a:rPr kumimoji="0" lang="zh-CN" altLang="en-US" sz="2000" b="0" i="0" u="none" strike="noStrike" kern="0" cap="none" spc="0" normalizeH="0" baseline="0" noProof="0" dirty="0" smtClean="0">
                <a:ln>
                  <a:noFill/>
                </a:ln>
                <a:solidFill>
                  <a:schemeClr val="tx1"/>
                </a:solidFill>
                <a:effectLst/>
                <a:uLnTx/>
                <a:uFillTx/>
                <a:latin typeface="Palatino" pitchFamily="-128" charset="0"/>
                <a:ea typeface="宋体" panose="02010600030101010101" pitchFamily="2" charset="-122"/>
                <a:cs typeface="Arial" panose="020B0604020202020204" pitchFamily="34" charset="0"/>
              </a:rPr>
              <a:t>[Amb98]</a:t>
            </a:r>
            <a:endParaRPr kumimoji="0" lang="zh-CN" altLang="en-US" sz="2000" b="0" i="0" u="none" strike="noStrike" kern="0" cap="none" spc="0" normalizeH="0" baseline="0" noProof="0" dirty="0" smtClean="0">
              <a:ln>
                <a:noFill/>
              </a:ln>
              <a:solidFill>
                <a:schemeClr val="tx1"/>
              </a:solidFill>
              <a:effectLst/>
              <a:uLnTx/>
              <a:uFillTx/>
              <a:latin typeface="Palatino" pitchFamily="-128" charset="0"/>
              <a:ea typeface="宋体" panose="02010600030101010101" pitchFamily="2" charset="-122"/>
              <a:cs typeface="Arial" panose="020B0604020202020204" pitchFamily="34" charset="0"/>
            </a:endParaRPr>
          </a:p>
          <a:p>
            <a:pPr marL="1200150" marR="0" lvl="2" indent="-285750" algn="l" defTabSz="914400" rtl="0" eaLnBrk="1" fontAlgn="base" latinLnBrk="0" hangingPunct="1">
              <a:lnSpc>
                <a:spcPct val="90000"/>
              </a:lnSpc>
              <a:spcBef>
                <a:spcPts val="1000"/>
              </a:spcBef>
              <a:buClr>
                <a:schemeClr val="folHlink"/>
              </a:buClr>
              <a:buSzPct val="70000"/>
              <a:buFont typeface="Wingdings" panose="05000000000000000000" pitchFamily="2" charset="2"/>
              <a:buChar char="n"/>
              <a:defRPr/>
            </a:pPr>
            <a:r>
              <a:rPr kumimoji="0" lang="zh-CN" altLang="en-US" sz="1800" b="0" i="0" u="none" strike="noStrike" kern="0" cap="none" spc="0" normalizeH="0" baseline="0" noProof="0" dirty="0" smtClean="0">
                <a:ln>
                  <a:noFill/>
                </a:ln>
                <a:effectLst/>
                <a:uLnTx/>
                <a:uFillTx/>
                <a:latin typeface="Palatino" pitchFamily="-128" charset="0"/>
                <a:ea typeface="宋体" panose="02010600030101010101" pitchFamily="2" charset="-122"/>
                <a:cs typeface="Arial" panose="020B0604020202020204" pitchFamily="34" charset="0"/>
              </a:rPr>
              <a:t>一种在软件过程的背景下，统一描述问题解决方案的方法。包括</a:t>
            </a:r>
            <a:r>
              <a:rPr kumimoji="0" lang="zh-CN" altLang="en-US" sz="1800" b="0" i="0" u="none" strike="noStrike" kern="0" cap="none" spc="0" normalizeH="0" baseline="0" noProof="0" dirty="0" smtClean="0">
                <a:ln>
                  <a:noFill/>
                </a:ln>
                <a:solidFill>
                  <a:srgbClr val="C00000"/>
                </a:solidFill>
                <a:effectLst/>
                <a:uLnTx/>
                <a:uFillTx/>
                <a:cs typeface="Arial" panose="020B0604020202020204" pitchFamily="34" charset="0"/>
              </a:rPr>
              <a:t>模式名称</a:t>
            </a:r>
            <a:r>
              <a:rPr kumimoji="0" lang="zh-CN" altLang="en-US" sz="1800" b="0" i="0" u="none" strike="noStrike" kern="0" cap="none" spc="0" normalizeH="0" baseline="0" noProof="0" dirty="0" smtClean="0">
                <a:ln>
                  <a:noFill/>
                </a:ln>
                <a:effectLst/>
                <a:uLnTx/>
                <a:uFillTx/>
                <a:latin typeface="Palatino" pitchFamily="-128" charset="0"/>
                <a:ea typeface="宋体" panose="02010600030101010101" pitchFamily="2" charset="-122"/>
                <a:cs typeface="Arial" panose="020B0604020202020204" pitchFamily="34" charset="0"/>
              </a:rPr>
              <a:t>和</a:t>
            </a:r>
            <a:r>
              <a:rPr kumimoji="0" lang="zh-CN" altLang="en-US" sz="1800" b="0" i="0" u="none" strike="noStrike" kern="0" cap="none" spc="0" normalizeH="0" baseline="0" noProof="0" dirty="0" smtClean="0">
                <a:ln>
                  <a:noFill/>
                </a:ln>
                <a:solidFill>
                  <a:srgbClr val="C00000"/>
                </a:solidFill>
                <a:effectLst/>
                <a:uLnTx/>
                <a:uFillTx/>
                <a:cs typeface="Arial" panose="020B0604020202020204" pitchFamily="34" charset="0"/>
              </a:rPr>
              <a:t>驱动力（</a:t>
            </a:r>
            <a:r>
              <a:rPr kumimoji="0" lang="zh-CN" altLang="en-US" sz="1800" b="0" i="0" u="none" strike="noStrike" kern="0" cap="none" spc="0" normalizeH="0" baseline="0" noProof="0" dirty="0" smtClean="0">
                <a:ln>
                  <a:noFill/>
                </a:ln>
                <a:solidFill>
                  <a:schemeClr val="accent1"/>
                </a:solidFill>
                <a:effectLst/>
                <a:uLnTx/>
                <a:uFillTx/>
                <a:cs typeface="Arial" panose="020B0604020202020204" pitchFamily="34" charset="0"/>
              </a:rPr>
              <a:t>使用环境和主要问题</a:t>
            </a:r>
            <a:r>
              <a:rPr kumimoji="0" lang="zh-CN" altLang="en-US" sz="1800" b="0" i="0" u="none" strike="noStrike" kern="0" cap="none" spc="0" normalizeH="0" baseline="0" noProof="0" dirty="0" smtClean="0">
                <a:ln>
                  <a:noFill/>
                </a:ln>
                <a:solidFill>
                  <a:srgbClr val="C00000"/>
                </a:solidFill>
                <a:effectLst/>
                <a:uLnTx/>
                <a:uFillTx/>
                <a:cs typeface="Arial" panose="020B0604020202020204" pitchFamily="34" charset="0"/>
              </a:rPr>
              <a:t>）</a:t>
            </a:r>
            <a:r>
              <a:rPr kumimoji="0" lang="zh-CN" altLang="en-US" sz="1800" b="0" i="0" u="none" strike="noStrike" kern="0" cap="none" spc="0" normalizeH="0" baseline="0" noProof="0" dirty="0" smtClean="0">
                <a:ln>
                  <a:noFill/>
                </a:ln>
                <a:effectLst/>
                <a:uLnTx/>
                <a:uFillTx/>
                <a:latin typeface="Palatino" pitchFamily="-128" charset="0"/>
                <a:ea typeface="宋体" panose="02010600030101010101" pitchFamily="2" charset="-122"/>
                <a:cs typeface="Arial" panose="020B0604020202020204" pitchFamily="34" charset="0"/>
              </a:rPr>
              <a:t>两部分</a:t>
            </a:r>
            <a:endParaRPr kumimoji="0" lang="zh-CN" altLang="en-US" sz="1800" b="0" i="0" u="none" strike="noStrike" kern="0" cap="none" spc="0" normalizeH="0" baseline="0" noProof="0" dirty="0" smtClean="0">
              <a:ln>
                <a:noFill/>
              </a:ln>
              <a:effectLst/>
              <a:uLnTx/>
              <a:uFillTx/>
              <a:latin typeface="Palatino" pitchFamily="-128"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90000"/>
              </a:lnSpc>
              <a:spcBef>
                <a:spcPts val="1000"/>
              </a:spcBef>
              <a:buClr>
                <a:schemeClr val="folHlink"/>
              </a:buClr>
              <a:buSzPct val="75000"/>
              <a:buFont typeface="Wingdings" panose="05000000000000000000" pitchFamily="2" charset="2"/>
              <a:buChar char="n"/>
              <a:defRPr/>
            </a:pPr>
            <a:r>
              <a:rPr lang="zh-CN" altLang="en-US" sz="2400" kern="0" spc="0" noProof="0" dirty="0" smtClean="0">
                <a:ln>
                  <a:noFill/>
                </a:ln>
                <a:solidFill>
                  <a:schemeClr val="accent2"/>
                </a:solidFill>
                <a:effectLst/>
                <a:uLnTx/>
                <a:uFillTx/>
                <a:cs typeface="微软雅黑" panose="020B0503020204020204" charset="-122"/>
                <a:sym typeface="+mn-ea"/>
              </a:rPr>
              <a:t>过程模式类型</a:t>
            </a:r>
            <a:endParaRPr lang="zh-CN" altLang="en-US" sz="2400" kern="0" spc="0" noProof="0" dirty="0" smtClean="0">
              <a:ln>
                <a:noFill/>
              </a:ln>
              <a:solidFill>
                <a:schemeClr val="accent2"/>
              </a:solidFill>
              <a:effectLst/>
              <a:uLnTx/>
              <a:uFillTx/>
              <a:cs typeface="微软雅黑" panose="020B0503020204020204" charset="-122"/>
              <a:sym typeface="+mn-ea"/>
            </a:endParaRPr>
          </a:p>
          <a:p>
            <a:pPr marL="800100" marR="0" lvl="1" indent="-342900" algn="l" defTabSz="914400" rtl="0" eaLnBrk="1" fontAlgn="base" latinLnBrk="0" hangingPunct="1">
              <a:lnSpc>
                <a:spcPct val="90000"/>
              </a:lnSpc>
              <a:spcBef>
                <a:spcPts val="1000"/>
              </a:spcBef>
              <a:buClr>
                <a:schemeClr val="folHlink"/>
              </a:buClr>
              <a:buSzPct val="75000"/>
              <a:buFont typeface="Wingdings" panose="05000000000000000000" pitchFamily="2" charset="2"/>
              <a:buChar char="n"/>
              <a:defRPr/>
            </a:pPr>
            <a:r>
              <a:rPr lang="zh-CN" altLang="en-US" sz="2000" kern="0" spc="0" noProof="0" dirty="0" smtClean="0">
                <a:ln>
                  <a:noFill/>
                </a:ln>
                <a:solidFill>
                  <a:schemeClr val="tx1"/>
                </a:solidFill>
                <a:effectLst/>
                <a:uLnTx/>
                <a:uFillTx/>
                <a:sym typeface="+mn-ea"/>
              </a:rPr>
              <a:t>步骤模式</a:t>
            </a:r>
            <a:r>
              <a:rPr lang="zh-CN" altLang="en-US" sz="2000" kern="0" spc="0" noProof="0" dirty="0" smtClean="0">
                <a:ln>
                  <a:noFill/>
                </a:ln>
                <a:solidFill>
                  <a:schemeClr val="tx1"/>
                </a:solidFill>
                <a:effectLst/>
                <a:uLnTx/>
                <a:uFillTx/>
                <a:latin typeface="Palatino" pitchFamily="-128" charset="0"/>
                <a:ea typeface="宋体" panose="02010600030101010101" pitchFamily="2" charset="-122"/>
                <a:sym typeface="+mn-ea"/>
              </a:rPr>
              <a:t>(Stage patterns)——定义了与过程的框架活动相关的问题。（</a:t>
            </a:r>
            <a:r>
              <a:rPr lang="zh-CN" altLang="en-US" sz="2000" kern="0" spc="0" noProof="0" dirty="0" smtClean="0">
                <a:ln>
                  <a:noFill/>
                </a:ln>
                <a:solidFill>
                  <a:schemeClr val="accent2"/>
                </a:solidFill>
                <a:effectLst/>
                <a:uLnTx/>
                <a:uFillTx/>
                <a:latin typeface="Palatino" pitchFamily="-128" charset="0"/>
                <a:ea typeface="宋体" panose="02010600030101010101" pitchFamily="2" charset="-122"/>
                <a:sym typeface="+mn-ea"/>
              </a:rPr>
              <a:t>序列</a:t>
            </a:r>
            <a:r>
              <a:rPr lang="zh-CN" altLang="en-US" sz="2000" kern="0" spc="0" noProof="0" dirty="0" smtClean="0">
                <a:ln>
                  <a:noFill/>
                </a:ln>
                <a:solidFill>
                  <a:schemeClr val="accent2"/>
                </a:solidFill>
                <a:effectLst/>
                <a:uLnTx/>
                <a:uFillTx/>
                <a:latin typeface="Palatino" pitchFamily="-128" charset="0"/>
                <a:ea typeface="宋体" panose="02010600030101010101" pitchFamily="2" charset="-122"/>
                <a:sym typeface="+mn-ea"/>
              </a:rPr>
              <a:t>活动，可以嵌套</a:t>
            </a:r>
            <a:r>
              <a:rPr lang="zh-CN" altLang="en-US" sz="2000" kern="0" spc="0" noProof="0" dirty="0" smtClean="0">
                <a:ln>
                  <a:noFill/>
                </a:ln>
                <a:solidFill>
                  <a:schemeClr val="tx1"/>
                </a:solidFill>
                <a:effectLst/>
                <a:uLnTx/>
                <a:uFillTx/>
                <a:latin typeface="Palatino" pitchFamily="-128" charset="0"/>
                <a:ea typeface="宋体" panose="02010600030101010101" pitchFamily="2" charset="-122"/>
                <a:sym typeface="+mn-ea"/>
              </a:rPr>
              <a:t>）</a:t>
            </a:r>
            <a:endParaRPr lang="zh-CN" altLang="en-US" sz="2000" kern="0" spc="0" noProof="0" dirty="0" smtClean="0">
              <a:ln>
                <a:noFill/>
              </a:ln>
              <a:solidFill>
                <a:schemeClr val="tx1"/>
              </a:solidFill>
              <a:effectLst/>
              <a:uLnTx/>
              <a:uFillTx/>
              <a:latin typeface="Palatino" pitchFamily="-128" charset="0"/>
              <a:ea typeface="宋体" panose="02010600030101010101" pitchFamily="2" charset="-122"/>
            </a:endParaRPr>
          </a:p>
          <a:p>
            <a:pPr marL="800100" lvl="1" indent="-342900" algn="l" defTabSz="914400" eaLnBrk="1" hangingPunct="1">
              <a:lnSpc>
                <a:spcPct val="90000"/>
              </a:lnSpc>
              <a:spcBef>
                <a:spcPts val="1000"/>
              </a:spcBef>
              <a:buClr>
                <a:schemeClr val="folHlink"/>
              </a:buClr>
              <a:buSzPct val="75000"/>
              <a:buFont typeface="Wingdings" panose="05000000000000000000" pitchFamily="2" charset="2"/>
              <a:buChar char="n"/>
              <a:defRPr/>
            </a:pPr>
            <a:r>
              <a:rPr lang="zh-CN" altLang="en-US" sz="2000" kern="0" spc="0" noProof="0" dirty="0" smtClean="0">
                <a:ln>
                  <a:noFill/>
                </a:ln>
                <a:solidFill>
                  <a:schemeClr val="tx1"/>
                </a:solidFill>
                <a:effectLst/>
                <a:uLnTx/>
                <a:uFillTx/>
                <a:sym typeface="+mn-ea"/>
              </a:rPr>
              <a:t>任务模式</a:t>
            </a:r>
            <a:r>
              <a:rPr lang="zh-CN" altLang="en-US" sz="2000" kern="0" spc="0" noProof="0" dirty="0" smtClean="0">
                <a:ln>
                  <a:noFill/>
                </a:ln>
                <a:solidFill>
                  <a:schemeClr val="tx1"/>
                </a:solidFill>
                <a:effectLst/>
                <a:uLnTx/>
                <a:uFillTx/>
                <a:latin typeface="Palatino" pitchFamily="-128" charset="0"/>
                <a:ea typeface="宋体" panose="02010600030101010101" pitchFamily="2" charset="-122"/>
                <a:sym typeface="+mn-ea"/>
              </a:rPr>
              <a:t>(Task patterns)——定义了与软件工程动作或是工作任务</a:t>
            </a:r>
            <a:r>
              <a:rPr lang="zh-CN" altLang="en-US" sz="2000" kern="0" spc="0" noProof="0" dirty="0" smtClean="0">
                <a:ln>
                  <a:noFill/>
                </a:ln>
                <a:solidFill>
                  <a:schemeClr val="accent2"/>
                </a:solidFill>
                <a:effectLst/>
                <a:uLnTx/>
                <a:uFillTx/>
                <a:latin typeface="Palatino" pitchFamily="-128" charset="0"/>
                <a:ea typeface="宋体" panose="02010600030101010101" pitchFamily="2" charset="-122"/>
                <a:sym typeface="+mn-ea"/>
              </a:rPr>
              <a:t>相关</a:t>
            </a:r>
            <a:r>
              <a:rPr lang="zh-CN" altLang="en-US" sz="2000" kern="0" spc="0" noProof="0" dirty="0" smtClean="0">
                <a:ln>
                  <a:noFill/>
                </a:ln>
                <a:solidFill>
                  <a:schemeClr val="tx1"/>
                </a:solidFill>
                <a:effectLst/>
                <a:uLnTx/>
                <a:uFillTx/>
                <a:latin typeface="Palatino" pitchFamily="-128" charset="0"/>
                <a:ea typeface="宋体" panose="02010600030101010101" pitchFamily="2" charset="-122"/>
                <a:sym typeface="+mn-ea"/>
              </a:rPr>
              <a:t>、</a:t>
            </a:r>
            <a:r>
              <a:rPr lang="zh-CN" altLang="en-US" sz="2000" kern="0" spc="0" noProof="0" dirty="0" smtClean="0">
                <a:ln>
                  <a:noFill/>
                </a:ln>
                <a:solidFill>
                  <a:schemeClr val="accent2"/>
                </a:solidFill>
                <a:effectLst/>
                <a:uLnTx/>
                <a:uFillTx/>
                <a:latin typeface="Palatino" pitchFamily="-128" charset="0"/>
                <a:ea typeface="宋体" panose="02010600030101010101" pitchFamily="2" charset="-122"/>
                <a:sym typeface="+mn-ea"/>
              </a:rPr>
              <a:t>关系</a:t>
            </a:r>
            <a:r>
              <a:rPr lang="zh-CN" altLang="en-US" sz="2000" kern="0" spc="0" noProof="0" dirty="0" smtClean="0">
                <a:ln>
                  <a:noFill/>
                </a:ln>
                <a:solidFill>
                  <a:schemeClr val="tx1"/>
                </a:solidFill>
                <a:effectLst/>
                <a:uLnTx/>
                <a:uFillTx/>
                <a:latin typeface="Palatino" pitchFamily="-128" charset="0"/>
                <a:ea typeface="宋体" panose="02010600030101010101" pitchFamily="2" charset="-122"/>
                <a:sym typeface="+mn-ea"/>
              </a:rPr>
              <a:t>软件工程实践</a:t>
            </a:r>
            <a:r>
              <a:rPr lang="zh-CN" altLang="en-US" sz="2000" kern="0" spc="0" noProof="0" dirty="0" smtClean="0">
                <a:ln>
                  <a:noFill/>
                </a:ln>
                <a:solidFill>
                  <a:schemeClr val="accent2"/>
                </a:solidFill>
                <a:effectLst/>
                <a:uLnTx/>
                <a:uFillTx/>
                <a:latin typeface="Palatino" pitchFamily="-128" charset="0"/>
                <a:ea typeface="宋体" panose="02010600030101010101" pitchFamily="2" charset="-122"/>
                <a:sym typeface="+mn-ea"/>
              </a:rPr>
              <a:t>成败</a:t>
            </a:r>
            <a:r>
              <a:rPr lang="zh-CN" altLang="en-US" sz="2000" kern="0" spc="0" noProof="0" dirty="0" smtClean="0">
                <a:ln>
                  <a:noFill/>
                </a:ln>
                <a:solidFill>
                  <a:schemeClr val="tx1"/>
                </a:solidFill>
                <a:effectLst/>
                <a:uLnTx/>
                <a:uFillTx/>
                <a:latin typeface="Palatino" pitchFamily="-128" charset="0"/>
                <a:ea typeface="宋体" panose="02010600030101010101" pitchFamily="2" charset="-122"/>
                <a:sym typeface="+mn-ea"/>
              </a:rPr>
              <a:t>的问题。</a:t>
            </a:r>
            <a:endParaRPr lang="zh-CN" altLang="en-US" sz="2000" kern="0" spc="0" noProof="0" dirty="0" smtClean="0">
              <a:ln>
                <a:noFill/>
              </a:ln>
              <a:solidFill>
                <a:schemeClr val="tx1"/>
              </a:solidFill>
              <a:effectLst/>
              <a:uLnTx/>
              <a:uFillTx/>
              <a:latin typeface="Palatino" pitchFamily="-128" charset="0"/>
              <a:ea typeface="宋体" panose="02010600030101010101" pitchFamily="2" charset="-122"/>
            </a:endParaRPr>
          </a:p>
          <a:p>
            <a:pPr marL="800100" lvl="1" indent="-342900" algn="l" defTabSz="914400" eaLnBrk="1" hangingPunct="1">
              <a:lnSpc>
                <a:spcPct val="90000"/>
              </a:lnSpc>
              <a:spcBef>
                <a:spcPts val="1000"/>
              </a:spcBef>
              <a:buClr>
                <a:schemeClr val="folHlink"/>
              </a:buClr>
              <a:buSzPct val="75000"/>
              <a:buFont typeface="Wingdings" panose="05000000000000000000" pitchFamily="2" charset="2"/>
              <a:buChar char="n"/>
              <a:defRPr/>
            </a:pPr>
            <a:r>
              <a:rPr lang="zh-CN" altLang="en-US" sz="2000" kern="0" spc="0" noProof="0" dirty="0" smtClean="0">
                <a:ln>
                  <a:noFill/>
                </a:ln>
                <a:solidFill>
                  <a:schemeClr val="tx1"/>
                </a:solidFill>
                <a:effectLst/>
                <a:uLnTx/>
                <a:uFillTx/>
                <a:sym typeface="+mn-ea"/>
              </a:rPr>
              <a:t>阶段模式</a:t>
            </a:r>
            <a:r>
              <a:rPr lang="zh-CN" altLang="en-US" sz="2000" kern="0" spc="0" noProof="0" dirty="0" smtClean="0">
                <a:ln>
                  <a:noFill/>
                </a:ln>
                <a:solidFill>
                  <a:schemeClr val="tx1"/>
                </a:solidFill>
                <a:effectLst/>
                <a:uLnTx/>
                <a:uFillTx/>
                <a:latin typeface="Palatino" pitchFamily="-128" charset="0"/>
                <a:ea typeface="宋体" panose="02010600030101010101" pitchFamily="2" charset="-122"/>
                <a:sym typeface="+mn-ea"/>
              </a:rPr>
              <a:t>(Phase patterns)——定义在过程中发生的框架活动序列，即使这些活动流本质上是迭代的</a:t>
            </a:r>
            <a:r>
              <a:rPr lang="zh-CN" altLang="en-US" sz="2400" kern="0" spc="0" noProof="0" dirty="0" smtClean="0">
                <a:ln>
                  <a:noFill/>
                </a:ln>
                <a:solidFill>
                  <a:schemeClr val="tx1"/>
                </a:solidFill>
                <a:effectLst/>
                <a:uLnTx/>
                <a:uFillTx/>
                <a:latin typeface="Palatino" pitchFamily="-128" charset="0"/>
                <a:ea typeface="宋体" panose="02010600030101010101" pitchFamily="2" charset="-122"/>
                <a:sym typeface="+mn-ea"/>
              </a:rPr>
              <a:t>。</a:t>
            </a:r>
            <a:endParaRPr kumimoji="0" lang="zh-CN" altLang="en-US" sz="2400" b="0" u="none" strike="noStrike" kern="0" cap="none" spc="0" normalizeH="0" baseline="0" noProof="0" dirty="0" smtClean="0">
              <a:ln>
                <a:noFill/>
              </a:ln>
              <a:solidFill>
                <a:schemeClr val="tx1"/>
              </a:solidFill>
              <a:effectLst/>
              <a:uLnTx/>
              <a:uFillTx/>
              <a:latin typeface="Palatino" pitchFamily="-128" charset="0"/>
              <a:ea typeface="宋体" panose="02010600030101010101" pitchFamily="2"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16" y="255670"/>
            <a:ext cx="8208169" cy="863601"/>
          </a:xfrm>
        </p:spPr>
        <p:txBody>
          <a:bodyPr/>
          <a:p>
            <a:r>
              <a:rPr lang="zh-CN" altLang="en-US" sz="3200"/>
              <a:t>过程模式（</a:t>
            </a:r>
            <a:r>
              <a:rPr lang="en-US" altLang="zh-CN" sz="3200"/>
              <a:t>Patte</a:t>
            </a:r>
            <a:r>
              <a:rPr lang="en-US" altLang="zh-CN" sz="3200"/>
              <a:t>rn</a:t>
            </a:r>
            <a:r>
              <a:rPr lang="zh-CN" altLang="en-US" sz="3200"/>
              <a:t>）模板</a:t>
            </a:r>
            <a:endParaRPr lang="zh-CN" altLang="en-US" sz="3200"/>
          </a:p>
        </p:txBody>
      </p:sp>
      <p:sp>
        <p:nvSpPr>
          <p:cNvPr id="3" name="内容占位符 2"/>
          <p:cNvSpPr>
            <a:spLocks noGrp="1"/>
          </p:cNvSpPr>
          <p:nvPr>
            <p:ph idx="1"/>
          </p:nvPr>
        </p:nvSpPr>
        <p:spPr>
          <a:xfrm>
            <a:off x="595630" y="1035050"/>
            <a:ext cx="8080375" cy="4895850"/>
          </a:xfrm>
        </p:spPr>
        <p:txBody>
          <a:bodyPr/>
          <a:p>
            <a:pPr>
              <a:buFont typeface="Wingdings" panose="05000000000000000000" charset="0"/>
              <a:buChar char="n"/>
            </a:pPr>
            <a:r>
              <a:rPr lang="zh-CN" altLang="en-US" sz="2000">
                <a:solidFill>
                  <a:schemeClr val="accent2"/>
                </a:solidFill>
              </a:rPr>
              <a:t>启动条件</a:t>
            </a:r>
            <a:r>
              <a:rPr lang="zh-CN" altLang="en-US" sz="2000"/>
              <a:t>：</a:t>
            </a:r>
            <a:endParaRPr lang="zh-CN" altLang="en-US" sz="2000"/>
          </a:p>
          <a:p>
            <a:pPr lvl="1">
              <a:buFont typeface="Wingdings" panose="05000000000000000000" charset="0"/>
              <a:buChar char="n"/>
            </a:pPr>
            <a:r>
              <a:rPr lang="zh-CN" altLang="en-US" sz="1600"/>
              <a:t>组织或团队的已有活动</a:t>
            </a:r>
            <a:endParaRPr lang="zh-CN" altLang="en-US" sz="1600"/>
          </a:p>
          <a:p>
            <a:pPr lvl="1">
              <a:buFont typeface="Wingdings" panose="05000000000000000000" charset="0"/>
              <a:buChar char="n"/>
            </a:pPr>
            <a:r>
              <a:rPr lang="zh-CN" altLang="en-US" sz="1600"/>
              <a:t>过程进入的状态</a:t>
            </a:r>
            <a:endParaRPr lang="zh-CN" altLang="en-US" sz="1600"/>
          </a:p>
          <a:p>
            <a:pPr lvl="1">
              <a:buFont typeface="Wingdings" panose="05000000000000000000" charset="0"/>
              <a:buChar char="n"/>
            </a:pPr>
            <a:r>
              <a:rPr lang="zh-CN" altLang="en-US" sz="1600"/>
              <a:t>已有的工程信息或者项目信息</a:t>
            </a:r>
            <a:endParaRPr lang="zh-CN" altLang="en-US" sz="1600"/>
          </a:p>
          <a:p>
            <a:pPr>
              <a:buFont typeface="Wingdings" panose="05000000000000000000" charset="0"/>
              <a:buChar char="n"/>
            </a:pPr>
            <a:r>
              <a:rPr lang="zh-CN" altLang="en-US" sz="2000">
                <a:solidFill>
                  <a:schemeClr val="accent2"/>
                </a:solidFill>
              </a:rPr>
              <a:t>问题</a:t>
            </a:r>
            <a:r>
              <a:rPr lang="zh-CN" altLang="en-US" sz="2000"/>
              <a:t>：要解决的具体问题</a:t>
            </a:r>
            <a:endParaRPr lang="zh-CN" altLang="en-US" sz="2000"/>
          </a:p>
          <a:p>
            <a:pPr>
              <a:buFont typeface="Wingdings" panose="05000000000000000000" charset="0"/>
              <a:buChar char="n"/>
            </a:pPr>
            <a:r>
              <a:rPr lang="zh-CN" altLang="en-US" sz="2000">
                <a:solidFill>
                  <a:schemeClr val="accent2"/>
                </a:solidFill>
              </a:rPr>
              <a:t>解决方案</a:t>
            </a:r>
            <a:r>
              <a:rPr lang="zh-CN" altLang="en-US" sz="2000"/>
              <a:t>：如何成功实现</a:t>
            </a:r>
            <a:endParaRPr lang="zh-CN" altLang="en-US" sz="2000"/>
          </a:p>
          <a:p>
            <a:pPr lvl="1" algn="l" defTabSz="0">
              <a:buClrTx/>
              <a:buSzTx/>
              <a:buFont typeface="Wingdings" panose="05000000000000000000" charset="0"/>
              <a:buChar char="n"/>
              <a:tabLst>
                <a:tab pos="1207135" algn="l"/>
              </a:tabLst>
            </a:pPr>
            <a:r>
              <a:rPr lang="zh-CN" altLang="en-US" sz="1600"/>
              <a:t>初始状态如何改变</a:t>
            </a:r>
            <a:endParaRPr lang="zh-CN" altLang="en-US" sz="1600"/>
          </a:p>
          <a:p>
            <a:pPr lvl="1" algn="l" defTabSz="0">
              <a:buClrTx/>
              <a:buSzTx/>
              <a:buFont typeface="Wingdings" panose="05000000000000000000" charset="0"/>
              <a:buChar char="n"/>
              <a:tabLst>
                <a:tab pos="1207135" algn="l"/>
              </a:tabLst>
            </a:pPr>
            <a:r>
              <a:rPr lang="zh-CN" altLang="en-US" sz="1600">
                <a:sym typeface="+mn-ea"/>
              </a:rPr>
              <a:t>工程信息或者项目信息如何改变</a:t>
            </a:r>
            <a:endParaRPr lang="zh-CN" altLang="en-US" sz="1600"/>
          </a:p>
          <a:p>
            <a:pPr>
              <a:buFont typeface="Wingdings" panose="05000000000000000000" charset="0"/>
              <a:buChar char="n"/>
            </a:pPr>
            <a:r>
              <a:rPr lang="zh-CN" altLang="en-US" sz="2000">
                <a:solidFill>
                  <a:schemeClr val="accent2"/>
                </a:solidFill>
              </a:rPr>
              <a:t>结果：</a:t>
            </a:r>
            <a:endParaRPr lang="zh-CN" altLang="en-US" sz="2000">
              <a:solidFill>
                <a:schemeClr val="accent2"/>
              </a:solidFill>
            </a:endParaRPr>
          </a:p>
          <a:p>
            <a:pPr lvl="1" algn="l" defTabSz="0">
              <a:buClrTx/>
              <a:buSzTx/>
              <a:buFont typeface="Wingdings" panose="05000000000000000000" charset="0"/>
              <a:buChar char="n"/>
              <a:tabLst>
                <a:tab pos="1207135" algn="l"/>
              </a:tabLst>
            </a:pPr>
            <a:r>
              <a:rPr lang="zh-CN" altLang="en-US" sz="1600"/>
              <a:t>必须完成的相关活动</a:t>
            </a:r>
            <a:endParaRPr lang="zh-CN" altLang="en-US" sz="1600"/>
          </a:p>
          <a:p>
            <a:pPr lvl="1" algn="l" defTabSz="0">
              <a:buClrTx/>
              <a:buSzTx/>
              <a:buFont typeface="Wingdings" panose="05000000000000000000" charset="0"/>
              <a:buChar char="n"/>
              <a:tabLst>
                <a:tab pos="1207135" algn="l"/>
              </a:tabLst>
            </a:pPr>
            <a:r>
              <a:rPr lang="zh-CN" altLang="en-US" sz="1600"/>
              <a:t>过程结束状态</a:t>
            </a:r>
            <a:endParaRPr lang="zh-CN" altLang="en-US" sz="1600"/>
          </a:p>
          <a:p>
            <a:pPr lvl="1" algn="l" defTabSz="0">
              <a:buClrTx/>
              <a:buSzTx/>
              <a:buFont typeface="Wingdings" panose="05000000000000000000" charset="0"/>
              <a:buChar char="n"/>
              <a:tabLst>
                <a:tab pos="1207135" algn="l"/>
              </a:tabLst>
            </a:pPr>
            <a:r>
              <a:rPr lang="zh-CN" altLang="en-US" sz="1600"/>
              <a:t>产生的</a:t>
            </a:r>
            <a:r>
              <a:rPr lang="zh-CN" altLang="en-US" sz="1600">
                <a:sym typeface="+mn-ea"/>
              </a:rPr>
              <a:t>工程信息或者项目信息</a:t>
            </a:r>
            <a:endParaRPr lang="zh-C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Slide Number Placeholder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eaLnBrk="1" hangingPunct="1"/>
            <a:fld id="{9A0DB2DC-4C9A-4742-B13C-FB6460FD3503}" type="slidenum">
              <a:rPr lang="en-US" altLang="zh-CN" sz="1000" dirty="0"/>
            </a:fld>
            <a:endParaRPr lang="en-US" altLang="zh-CN" sz="1000" dirty="0"/>
          </a:p>
        </p:txBody>
      </p:sp>
      <p:sp>
        <p:nvSpPr>
          <p:cNvPr id="20484" name="Rectangle 1026"/>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过程评估与改进</a:t>
            </a:r>
            <a:endParaRPr lang="en-US" altLang="zh-CN" dirty="0">
              <a:ea typeface="宋体" panose="02010600030101010101" pitchFamily="2" charset="-122"/>
            </a:endParaRPr>
          </a:p>
        </p:txBody>
      </p:sp>
      <p:sp>
        <p:nvSpPr>
          <p:cNvPr id="20485" name="Rectangle 1027"/>
          <p:cNvSpPr>
            <a:spLocks noGrp="1"/>
          </p:cNvSpPr>
          <p:nvPr>
            <p:ph idx="1"/>
          </p:nvPr>
        </p:nvSpPr>
        <p:spPr>
          <a:xfrm>
            <a:off x="467916" y="1407795"/>
            <a:ext cx="8208168" cy="48958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ts val="1000"/>
              </a:spcBef>
              <a:spcAft>
                <a:spcPts val="1000"/>
              </a:spcAft>
              <a:buClr>
                <a:schemeClr val="folHlink"/>
              </a:buClr>
              <a:buSzPct val="75000"/>
              <a:buFont typeface="Wingdings" panose="05000000000000000000" pitchFamily="2" charset="2"/>
              <a:buChar char="n"/>
              <a:defRPr/>
            </a:pPr>
            <a:r>
              <a:rPr kumimoji="0" lang="zh-CN" altLang="en-US" sz="1800" b="1"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用于过程改进的</a:t>
            </a:r>
            <a:r>
              <a:rPr kumimoji="0" lang="en-US" altLang="zh-CN" sz="1800" b="1" i="0" u="none" strike="noStrike" kern="0" cap="none" spc="0" normalizeH="0" baseline="0" noProof="1">
                <a:ln>
                  <a:noFill/>
                </a:ln>
                <a:solidFill>
                  <a:schemeClr val="accent1"/>
                </a:solidFill>
                <a:effectLst/>
                <a:uLnTx/>
                <a:uFillTx/>
                <a:latin typeface="Times New Roman" panose="02020603050405020304" pitchFamily="18" charset="0"/>
                <a:ea typeface="华文琥珀" panose="02010800040101010101" charset="-122"/>
                <a:cs typeface="Times New Roman" panose="02020603050405020304" pitchFamily="18" charset="0"/>
              </a:rPr>
              <a:t>CMMI</a:t>
            </a:r>
            <a:r>
              <a:rPr kumimoji="0" lang="zh-CN" altLang="en-US" sz="1800" b="1"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标准评估方法</a:t>
            </a:r>
            <a:r>
              <a:rPr kumimoji="0" lang="en-US" altLang="zh-CN" sz="1800" b="1"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(Standard CMMI Assessment Method for Process Improvement</a:t>
            </a:r>
            <a:r>
              <a:rPr kumimoji="0" lang="zh-CN" altLang="en-US" sz="1800" b="1"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a:t>
            </a:r>
            <a:r>
              <a:rPr kumimoji="0" lang="en-US" altLang="zh-CN" sz="1800" b="1"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SCAMPI)</a:t>
            </a:r>
            <a:r>
              <a:rPr kumimoji="0" lang="en-US" altLang="zh-CN" sz="1800" b="0"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a:t>
            </a:r>
            <a:r>
              <a:rPr kumimoji="0" lang="zh-CN" altLang="en-US" sz="1800" b="0"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提供了五步的过程评估模型</a:t>
            </a:r>
            <a:r>
              <a:rPr kumimoji="0" lang="zh-CN" altLang="en-US"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a:t>
            </a:r>
            <a:r>
              <a:rPr kumimoji="0" lang="zh-CN" altLang="en-US" sz="1800" b="0" i="0" u="none" strike="noStrike" kern="0" cap="none" spc="0" normalizeH="0" baseline="0" noProof="1">
                <a:ln>
                  <a:noFill/>
                </a:ln>
                <a:solidFill>
                  <a:srgbClr val="FF0000"/>
                </a:solidFill>
                <a:effectLst/>
                <a:uLnTx/>
                <a:uFillTx/>
                <a:latin typeface="+mj-ea"/>
                <a:ea typeface="+mj-ea"/>
                <a:cs typeface="+mj-ea"/>
              </a:rPr>
              <a:t>启动</a:t>
            </a:r>
            <a:r>
              <a:rPr kumimoji="0" lang="en-US" altLang="zh-CN" sz="1800" b="0" i="0" u="none" strike="noStrike" kern="0" cap="none" spc="0" normalizeH="0" baseline="0" noProof="1">
                <a:ln>
                  <a:noFill/>
                </a:ln>
                <a:solidFill>
                  <a:srgbClr val="FF0000"/>
                </a:solidFill>
                <a:effectLst/>
                <a:uLnTx/>
                <a:uFillTx/>
                <a:latin typeface="+mj-ea"/>
                <a:ea typeface="+mj-ea"/>
                <a:cs typeface="+mj-ea"/>
              </a:rPr>
              <a:t>(initiating)</a:t>
            </a:r>
            <a:r>
              <a:rPr kumimoji="0" lang="zh-CN" altLang="en-US" sz="1800" b="0" i="0" u="none" strike="noStrike" kern="0" cap="none" spc="0" normalizeH="0" baseline="0" noProof="1">
                <a:ln>
                  <a:noFill/>
                </a:ln>
                <a:solidFill>
                  <a:srgbClr val="FF0000"/>
                </a:solidFill>
                <a:effectLst/>
                <a:uLnTx/>
                <a:uFillTx/>
                <a:latin typeface="+mj-ea"/>
                <a:ea typeface="+mj-ea"/>
                <a:cs typeface="+mj-ea"/>
              </a:rPr>
              <a:t>、诊断</a:t>
            </a:r>
            <a:r>
              <a:rPr kumimoji="0" lang="en-US" altLang="zh-CN" sz="1800" b="0" i="0" u="none" strike="noStrike" kern="0" cap="none" spc="0" normalizeH="0" baseline="0" noProof="1">
                <a:ln>
                  <a:noFill/>
                </a:ln>
                <a:solidFill>
                  <a:srgbClr val="FF0000"/>
                </a:solidFill>
                <a:effectLst/>
                <a:uLnTx/>
                <a:uFillTx/>
                <a:latin typeface="+mj-ea"/>
                <a:ea typeface="+mj-ea"/>
                <a:cs typeface="+mj-ea"/>
              </a:rPr>
              <a:t>(diagnosing)</a:t>
            </a:r>
            <a:r>
              <a:rPr kumimoji="0" lang="zh-CN" altLang="en-US" sz="1800" b="0" i="0" u="none" strike="noStrike" kern="0" cap="none" spc="0" normalizeH="0" baseline="0" noProof="1">
                <a:ln>
                  <a:noFill/>
                </a:ln>
                <a:solidFill>
                  <a:srgbClr val="FF0000"/>
                </a:solidFill>
                <a:effectLst/>
                <a:uLnTx/>
                <a:uFillTx/>
                <a:latin typeface="+mj-ea"/>
                <a:ea typeface="+mj-ea"/>
                <a:cs typeface="+mj-ea"/>
              </a:rPr>
              <a:t>、建立</a:t>
            </a:r>
            <a:r>
              <a:rPr kumimoji="0" lang="en-US" altLang="zh-CN" sz="1800" b="0" i="0" u="none" strike="noStrike" kern="0" cap="none" spc="0" normalizeH="0" baseline="0" noProof="1">
                <a:ln>
                  <a:noFill/>
                </a:ln>
                <a:solidFill>
                  <a:srgbClr val="FF0000"/>
                </a:solidFill>
                <a:effectLst/>
                <a:uLnTx/>
                <a:uFillTx/>
                <a:latin typeface="+mj-ea"/>
                <a:ea typeface="+mj-ea"/>
                <a:cs typeface="+mj-ea"/>
              </a:rPr>
              <a:t>(establishing)</a:t>
            </a:r>
            <a:r>
              <a:rPr kumimoji="0" lang="zh-CN" altLang="en-US" sz="1800" b="0" i="0" u="none" strike="noStrike" kern="0" cap="none" spc="0" normalizeH="0" baseline="0" noProof="1">
                <a:ln>
                  <a:noFill/>
                </a:ln>
                <a:solidFill>
                  <a:srgbClr val="FF0000"/>
                </a:solidFill>
                <a:effectLst/>
                <a:uLnTx/>
                <a:uFillTx/>
                <a:latin typeface="+mj-ea"/>
                <a:ea typeface="+mj-ea"/>
                <a:cs typeface="+mj-ea"/>
              </a:rPr>
              <a:t>、执行</a:t>
            </a:r>
            <a:r>
              <a:rPr kumimoji="0" lang="en-US" altLang="zh-CN" sz="1800" b="0" i="0" u="none" strike="noStrike" kern="0" cap="none" spc="0" normalizeH="0" baseline="0" noProof="1">
                <a:ln>
                  <a:noFill/>
                </a:ln>
                <a:solidFill>
                  <a:srgbClr val="FF0000"/>
                </a:solidFill>
                <a:effectLst/>
                <a:uLnTx/>
                <a:uFillTx/>
                <a:latin typeface="+mj-ea"/>
                <a:ea typeface="+mj-ea"/>
                <a:cs typeface="+mj-ea"/>
              </a:rPr>
              <a:t>(acting)</a:t>
            </a:r>
            <a:r>
              <a:rPr kumimoji="0" lang="zh-CN" altLang="en-US" sz="1800" b="0" i="0" u="none" strike="noStrike" kern="0" cap="none" spc="0" normalizeH="0" baseline="0" noProof="1">
                <a:ln>
                  <a:noFill/>
                </a:ln>
                <a:solidFill>
                  <a:srgbClr val="FF0000"/>
                </a:solidFill>
                <a:effectLst/>
                <a:uLnTx/>
                <a:uFillTx/>
                <a:latin typeface="+mj-ea"/>
                <a:ea typeface="+mj-ea"/>
                <a:cs typeface="+mj-ea"/>
              </a:rPr>
              <a:t>和学习</a:t>
            </a:r>
            <a:r>
              <a:rPr kumimoji="0" lang="en-US" altLang="zh-CN" sz="1800" b="0" i="0" u="none" strike="noStrike" kern="0" cap="none" spc="0" normalizeH="0" baseline="0" noProof="1">
                <a:ln>
                  <a:noFill/>
                </a:ln>
                <a:solidFill>
                  <a:srgbClr val="FF0000"/>
                </a:solidFill>
                <a:effectLst/>
                <a:uLnTx/>
                <a:uFillTx/>
                <a:latin typeface="+mj-ea"/>
                <a:ea typeface="+mj-ea"/>
                <a:cs typeface="+mj-ea"/>
              </a:rPr>
              <a:t>(learning)</a:t>
            </a:r>
            <a:r>
              <a:rPr kumimoji="0" lang="zh-CN" altLang="en-US"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a:t>
            </a:r>
            <a:endParaRPr kumimoji="0" lang="zh-CN" altLang="en-US"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90000"/>
              </a:lnSpc>
              <a:spcBef>
                <a:spcPts val="1000"/>
              </a:spcBef>
              <a:spcAft>
                <a:spcPts val="1000"/>
              </a:spcAft>
              <a:buClr>
                <a:schemeClr val="folHlink"/>
              </a:buClr>
              <a:buSzPct val="75000"/>
              <a:buFont typeface="Wingdings" panose="05000000000000000000" pitchFamily="2" charset="2"/>
              <a:buChar char="n"/>
              <a:defRPr/>
            </a:pPr>
            <a:r>
              <a:rPr kumimoji="0" lang="zh-CN" altLang="zh-CN" sz="1800" b="1"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用于组织内部过程改进的</a:t>
            </a:r>
            <a:r>
              <a:rPr kumimoji="0" lang="en-US" altLang="zh-CN" sz="1800" b="1"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CMM</a:t>
            </a:r>
            <a:r>
              <a:rPr kumimoji="0" lang="zh-CN" altLang="zh-CN" sz="1800" b="1"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评估</a:t>
            </a:r>
            <a:r>
              <a:rPr kumimoji="0" lang="en-US" altLang="zh-CN" sz="1800" b="1"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(for Internal Process Improvement</a:t>
            </a:r>
            <a:r>
              <a:rPr kumimoji="0" lang="zh-CN" altLang="en-US" sz="1800" b="1"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a:t>
            </a:r>
            <a:r>
              <a:rPr kumimoji="0" lang="en-US" altLang="zh-CN" sz="1800" b="1"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CBCMM-Based Appraisal A IPI)</a:t>
            </a:r>
            <a:r>
              <a:rPr kumimoji="0" lang="en-US" altLang="zh-CN"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a:t>
            </a:r>
            <a:r>
              <a:rPr kumimoji="0" lang="zh-CN" altLang="en-US"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采用</a:t>
            </a:r>
            <a:r>
              <a:rPr kumimoji="0" lang="en-US" altLang="zh-CN"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SEI</a:t>
            </a:r>
            <a:r>
              <a:rPr kumimoji="0" lang="zh-CN" altLang="en-US"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的</a:t>
            </a:r>
            <a:r>
              <a:rPr kumimoji="0" lang="en-US" altLang="zh-CN"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CMM</a:t>
            </a:r>
            <a:r>
              <a:rPr kumimoji="0" lang="zh-CN" altLang="en-US"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作为评估的依据</a:t>
            </a:r>
            <a:r>
              <a:rPr kumimoji="0" lang="en-US" altLang="zh-CN"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[Dun01]</a:t>
            </a:r>
            <a:r>
              <a:rPr kumimoji="0" lang="zh-CN" altLang="en-US"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，提供了一种诊断方法，用以分析软件开发机构相对成熟度。</a:t>
            </a:r>
            <a:endParaRPr kumimoji="0" lang="zh-CN" altLang="en-US"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90000"/>
              </a:lnSpc>
              <a:spcBef>
                <a:spcPts val="1000"/>
              </a:spcBef>
              <a:spcAft>
                <a:spcPts val="1000"/>
              </a:spcAft>
              <a:buClr>
                <a:schemeClr val="folHlink"/>
              </a:buClr>
              <a:buSzPct val="75000"/>
              <a:buFont typeface="Wingdings" panose="05000000000000000000" pitchFamily="2" charset="2"/>
              <a:buChar char="n"/>
              <a:defRPr/>
            </a:pPr>
            <a:r>
              <a:rPr kumimoji="0" lang="en-US" altLang="zh-CN" sz="1800" b="1" i="0" u="none" strike="noStrike" kern="0" cap="none" spc="0" normalizeH="0" baseline="0" noProof="1">
                <a:ln>
                  <a:noFill/>
                </a:ln>
                <a:solidFill>
                  <a:schemeClr val="accent1"/>
                </a:solidFill>
                <a:effectLst/>
                <a:uLnTx/>
                <a:uFillTx/>
                <a:latin typeface="+mn-lt"/>
                <a:ea typeface="宋体" panose="02010600030101010101" pitchFamily="2" charset="-122"/>
                <a:cs typeface="Arial" panose="020B0604020202020204" pitchFamily="34" charset="0"/>
              </a:rPr>
              <a:t>SPICE</a:t>
            </a:r>
            <a:r>
              <a:rPr kumimoji="0" lang="en-US" altLang="zh-CN" sz="1800" b="1"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(ISO/IEC15504)</a:t>
            </a:r>
            <a:r>
              <a:rPr kumimoji="0" lang="en-US" altLang="zh-CN" sz="1800" b="0"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 ——</a:t>
            </a:r>
            <a:r>
              <a:rPr kumimoji="0" lang="zh-CN" altLang="en-US" sz="1800" b="0"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该标准定义了软件过程评估的一系列要求。该标准的目的是帮助软件开发组织建立客观的评价体系，以评估定义的软件过程的有效性</a:t>
            </a:r>
            <a:r>
              <a:rPr kumimoji="0" lang="en-US" altLang="zh-CN" sz="1800" b="0"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[ISO08]</a:t>
            </a:r>
            <a:r>
              <a:rPr kumimoji="0" lang="zh-CN" altLang="en-US" sz="1800" b="0"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a:t>
            </a:r>
            <a:endParaRPr kumimoji="0" lang="zh-CN" altLang="en-US" sz="1800" b="0"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90000"/>
              </a:lnSpc>
              <a:spcBef>
                <a:spcPts val="1000"/>
              </a:spcBef>
              <a:spcAft>
                <a:spcPts val="1000"/>
              </a:spcAft>
              <a:buClr>
                <a:schemeClr val="folHlink"/>
              </a:buClr>
              <a:buSzPct val="75000"/>
              <a:buFont typeface="Wingdings" panose="05000000000000000000" pitchFamily="2" charset="2"/>
              <a:buChar char="n"/>
              <a:defRPr/>
            </a:pPr>
            <a:r>
              <a:rPr kumimoji="0" lang="zh-CN" altLang="en-US" sz="1800" b="1"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软件</a:t>
            </a:r>
            <a:r>
              <a:rPr kumimoji="0" lang="en-US" altLang="zh-CN" sz="1800" b="1" i="0" u="none" strike="noStrike" kern="0" cap="none" spc="0" normalizeH="0" baseline="0" noProof="1">
                <a:ln>
                  <a:noFill/>
                </a:ln>
                <a:solidFill>
                  <a:schemeClr val="tx1"/>
                </a:solidFill>
                <a:effectLst/>
                <a:uLnTx/>
                <a:uFillTx/>
                <a:latin typeface="+mn-lt"/>
                <a:ea typeface="宋体" panose="02010600030101010101" pitchFamily="2" charset="-122"/>
                <a:cs typeface="Arial" panose="020B0604020202020204" pitchFamily="34" charset="0"/>
              </a:rPr>
              <a:t>ISO 9001</a:t>
            </a:r>
            <a:r>
              <a:rPr kumimoji="0" lang="en-US" altLang="zh-CN" sz="1800" b="1"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:2000</a:t>
            </a:r>
            <a:r>
              <a:rPr kumimoji="0" lang="en-US" altLang="zh-CN"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a:t>
            </a:r>
            <a:r>
              <a:rPr kumimoji="0" lang="zh-CN" altLang="en-US"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这是一个通用标准，任何开发组织如果希望提高所提供的产品、系统或服务的整体质量，都可以采用这个标准。因此，该标准可直接应用于软件组织和公司</a:t>
            </a:r>
            <a:r>
              <a:rPr kumimoji="0" lang="en-US" altLang="zh-CN"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[Ant06]</a:t>
            </a:r>
            <a:r>
              <a:rPr kumimoji="0" lang="zh-CN" altLang="en-US" sz="1800" b="0"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rPr>
              <a:t>。</a:t>
            </a:r>
            <a:endParaRPr kumimoji="0" lang="zh-CN" altLang="en-US" sz="1800" b="1" i="0" u="none" strike="noStrike" kern="0" cap="none" spc="0" normalizeH="0" baseline="0" noProof="1">
              <a:ln>
                <a:noFill/>
              </a:ln>
              <a:solidFill>
                <a:schemeClr val="accent4"/>
              </a:solidFill>
              <a:effectLst/>
              <a:uLnTx/>
              <a:uFillTx/>
              <a:latin typeface="+mn-lt"/>
              <a:ea typeface="宋体" panose="0201060003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idx="1"/>
          </p:nvPr>
        </p:nvSpPr>
        <p:spPr>
          <a:xfrm>
            <a:off x="342900" y="1462405"/>
            <a:ext cx="8458200" cy="4621530"/>
          </a:xfrm>
        </p:spPr>
        <p:txBody>
          <a:bodyPr vert="horz" wrap="square" lIns="91440" tIns="45720" rIns="91440" bIns="45720" anchor="t"/>
          <a:p>
            <a:pPr marL="367665" indent="-367665" algn="just" eaLnBrk="1" hangingPunct="1">
              <a:lnSpc>
                <a:spcPct val="80000"/>
              </a:lnSpc>
              <a:buFont typeface="Wingdings" panose="05000000000000000000" charset="0"/>
              <a:buChar char="n"/>
            </a:pPr>
            <a:r>
              <a:rPr lang="zh-CN" altLang="en-US" sz="1600" b="1" dirty="0"/>
              <a:t>1986</a:t>
            </a:r>
            <a:r>
              <a:rPr lang="zh-CN" altLang="en-US" sz="1600" b="1" dirty="0">
                <a:latin typeface="Times New Roman" panose="02020603050405020304" pitchFamily="18" charset="0"/>
              </a:rPr>
              <a:t>年</a:t>
            </a:r>
            <a:r>
              <a:rPr lang="zh-CN" altLang="en-US" sz="1600" b="1" dirty="0"/>
              <a:t>11</a:t>
            </a:r>
            <a:r>
              <a:rPr lang="zh-CN" altLang="en-US" sz="1600" b="1" dirty="0">
                <a:latin typeface="Times New Roman" panose="02020603050405020304" pitchFamily="18" charset="0"/>
              </a:rPr>
              <a:t>月，美国卡内基</a:t>
            </a:r>
            <a:r>
              <a:rPr lang="zh-CN" altLang="en-US" sz="1600" b="1" dirty="0"/>
              <a:t>.</a:t>
            </a:r>
            <a:r>
              <a:rPr lang="zh-CN" altLang="en-US" sz="1600" b="1" dirty="0">
                <a:latin typeface="Times New Roman" panose="02020603050405020304" pitchFamily="18" charset="0"/>
              </a:rPr>
              <a:t>梅隆大学软件工程研究所（</a:t>
            </a:r>
            <a:r>
              <a:rPr lang="en-US" altLang="zh-CN" sz="1600" b="1" dirty="0"/>
              <a:t>SEI/CMU</a:t>
            </a:r>
            <a:r>
              <a:rPr lang="en-US" altLang="zh-CN" sz="1600" b="1" dirty="0">
                <a:latin typeface="Times New Roman" panose="02020603050405020304" pitchFamily="18" charset="0"/>
              </a:rPr>
              <a:t>）</a:t>
            </a:r>
            <a:r>
              <a:rPr lang="zh-CN" altLang="en-US" sz="1600" b="1" dirty="0">
                <a:latin typeface="Times New Roman" panose="02020603050405020304" pitchFamily="18" charset="0"/>
              </a:rPr>
              <a:t>提出</a:t>
            </a:r>
            <a:r>
              <a:rPr lang="zh-CN" altLang="en-US" sz="1600" b="1" dirty="0"/>
              <a:t>”</a:t>
            </a:r>
            <a:r>
              <a:rPr lang="zh-CN" altLang="en-US" sz="1600" b="1" dirty="0">
                <a:latin typeface="Times New Roman" panose="02020603050405020304" pitchFamily="18" charset="0"/>
              </a:rPr>
              <a:t>软件过程成熟度框架</a:t>
            </a:r>
            <a:r>
              <a:rPr lang="zh-CN" altLang="en-US" sz="1600" b="1" dirty="0"/>
              <a:t>”</a:t>
            </a:r>
            <a:r>
              <a:rPr lang="zh-CN" altLang="en-US" sz="1600" b="1" dirty="0">
                <a:latin typeface="Times New Roman" panose="02020603050405020304" pitchFamily="18" charset="0"/>
              </a:rPr>
              <a:t>。</a:t>
            </a:r>
            <a:endParaRPr lang="zh-CN" altLang="en-US" sz="1600" b="1" dirty="0">
              <a:latin typeface="Times New Roman" panose="02020603050405020304" pitchFamily="18" charset="0"/>
            </a:endParaRPr>
          </a:p>
          <a:p>
            <a:pPr marL="367665" indent="-367665" algn="just" eaLnBrk="1" hangingPunct="1">
              <a:lnSpc>
                <a:spcPct val="100000"/>
              </a:lnSpc>
              <a:spcBef>
                <a:spcPts val="1000"/>
              </a:spcBef>
              <a:spcAft>
                <a:spcPts val="1000"/>
              </a:spcAft>
              <a:buFont typeface="Wingdings" panose="05000000000000000000" charset="0"/>
              <a:buChar char="n"/>
            </a:pPr>
            <a:r>
              <a:rPr lang="zh-CN" altLang="en-US" sz="1600" b="1" dirty="0">
                <a:solidFill>
                  <a:srgbClr val="1818FF"/>
                </a:solidFill>
              </a:rPr>
              <a:t>1987</a:t>
            </a:r>
            <a:r>
              <a:rPr lang="zh-CN" altLang="en-US" sz="1600" b="1" dirty="0">
                <a:solidFill>
                  <a:srgbClr val="1818FF"/>
                </a:solidFill>
                <a:latin typeface="Times New Roman" panose="02020603050405020304" pitchFamily="18" charset="0"/>
              </a:rPr>
              <a:t>年开发了</a:t>
            </a:r>
            <a:r>
              <a:rPr lang="zh-CN" altLang="en-US" sz="1600" b="1" dirty="0">
                <a:solidFill>
                  <a:srgbClr val="1818FF"/>
                </a:solidFill>
              </a:rPr>
              <a:t>“</a:t>
            </a:r>
            <a:r>
              <a:rPr lang="zh-CN" altLang="en-US" sz="1600" b="1" dirty="0">
                <a:solidFill>
                  <a:srgbClr val="1818FF"/>
                </a:solidFill>
                <a:latin typeface="Times New Roman" panose="02020603050405020304" pitchFamily="18" charset="0"/>
              </a:rPr>
              <a:t>软件过程评估</a:t>
            </a:r>
            <a:r>
              <a:rPr lang="zh-CN" altLang="en-US" sz="1600" b="1" dirty="0">
                <a:solidFill>
                  <a:srgbClr val="1818FF"/>
                </a:solidFill>
              </a:rPr>
              <a:t>”</a:t>
            </a:r>
            <a:r>
              <a:rPr lang="zh-CN" altLang="en-US" sz="1600" b="1" dirty="0">
                <a:solidFill>
                  <a:srgbClr val="1818FF"/>
                </a:solidFill>
                <a:latin typeface="Times New Roman" panose="02020603050405020304" pitchFamily="18" charset="0"/>
              </a:rPr>
              <a:t>和</a:t>
            </a:r>
            <a:r>
              <a:rPr lang="zh-CN" altLang="en-US" sz="1600" b="1" dirty="0">
                <a:solidFill>
                  <a:srgbClr val="1818FF"/>
                </a:solidFill>
              </a:rPr>
              <a:t>“</a:t>
            </a:r>
            <a:r>
              <a:rPr lang="zh-CN" altLang="en-US" sz="1600" b="1" dirty="0">
                <a:solidFill>
                  <a:srgbClr val="1818FF"/>
                </a:solidFill>
                <a:latin typeface="Times New Roman" panose="02020603050405020304" pitchFamily="18" charset="0"/>
              </a:rPr>
              <a:t>软件成熟度评价</a:t>
            </a:r>
            <a:r>
              <a:rPr lang="zh-CN" altLang="en-US" sz="1600" b="1" dirty="0">
                <a:solidFill>
                  <a:srgbClr val="1818FF"/>
                </a:solidFill>
              </a:rPr>
              <a:t>”</a:t>
            </a:r>
            <a:r>
              <a:rPr lang="zh-CN" altLang="en-US" sz="1600" b="1" dirty="0">
                <a:solidFill>
                  <a:srgbClr val="1818FF"/>
                </a:solidFill>
                <a:latin typeface="Times New Roman" panose="02020603050405020304" pitchFamily="18" charset="0"/>
              </a:rPr>
              <a:t>两个模型。</a:t>
            </a:r>
            <a:endParaRPr lang="zh-CN" altLang="en-US" sz="1600" b="1" dirty="0">
              <a:solidFill>
                <a:srgbClr val="1818FF"/>
              </a:solidFill>
              <a:latin typeface="Times New Roman" panose="02020603050405020304" pitchFamily="18" charset="0"/>
            </a:endParaRPr>
          </a:p>
          <a:p>
            <a:pPr marL="367665" indent="-367665" algn="just" eaLnBrk="1" hangingPunct="1">
              <a:lnSpc>
                <a:spcPct val="100000"/>
              </a:lnSpc>
              <a:spcBef>
                <a:spcPts val="1000"/>
              </a:spcBef>
              <a:spcAft>
                <a:spcPts val="1000"/>
              </a:spcAft>
              <a:buFont typeface="Wingdings" panose="05000000000000000000" charset="0"/>
              <a:buChar char="n"/>
            </a:pPr>
            <a:r>
              <a:rPr lang="zh-CN" altLang="en-US" sz="1600" b="1" dirty="0"/>
              <a:t>1991</a:t>
            </a:r>
            <a:r>
              <a:rPr lang="zh-CN" altLang="en-US" sz="1600" b="1" dirty="0">
                <a:latin typeface="Times New Roman" panose="02020603050405020304" pitchFamily="18" charset="0"/>
              </a:rPr>
              <a:t>年</a:t>
            </a:r>
            <a:r>
              <a:rPr lang="zh-CN" altLang="en-US" sz="1600" b="1" dirty="0"/>
              <a:t>8</a:t>
            </a:r>
            <a:r>
              <a:rPr lang="zh-CN" altLang="en-US" sz="1600" b="1" dirty="0">
                <a:latin typeface="Times New Roman" panose="02020603050405020304" pitchFamily="18" charset="0"/>
              </a:rPr>
              <a:t>月公开发布软件能力成熟度模型</a:t>
            </a:r>
            <a:r>
              <a:rPr lang="zh-CN" altLang="en-US" sz="1600" b="1" dirty="0"/>
              <a:t>(</a:t>
            </a:r>
            <a:r>
              <a:rPr lang="en-US" altLang="zh-CN" sz="1600" b="1" dirty="0">
                <a:solidFill>
                  <a:srgbClr val="FF3300"/>
                </a:solidFill>
              </a:rPr>
              <a:t>Capability Maturity Model</a:t>
            </a:r>
            <a:r>
              <a:rPr lang="en-US" altLang="zh-CN" sz="1600" b="1" dirty="0"/>
              <a:t> for Software-CMM)CMM v1.0</a:t>
            </a:r>
            <a:r>
              <a:rPr lang="en-US" altLang="zh-CN" sz="1600" b="1" dirty="0">
                <a:latin typeface="Times New Roman" panose="02020603050405020304" pitchFamily="18" charset="0"/>
              </a:rPr>
              <a:t>。</a:t>
            </a:r>
            <a:endParaRPr lang="en-US" altLang="zh-CN" sz="1600" b="1" dirty="0">
              <a:latin typeface="Times New Roman" panose="02020603050405020304" pitchFamily="18" charset="0"/>
            </a:endParaRPr>
          </a:p>
          <a:p>
            <a:pPr marL="367665" indent="-367665" algn="just" eaLnBrk="1" hangingPunct="1">
              <a:lnSpc>
                <a:spcPct val="100000"/>
              </a:lnSpc>
              <a:spcBef>
                <a:spcPts val="1000"/>
              </a:spcBef>
              <a:spcAft>
                <a:spcPts val="1000"/>
              </a:spcAft>
              <a:buFont typeface="Wingdings" panose="05000000000000000000" charset="0"/>
              <a:buChar char="n"/>
            </a:pPr>
            <a:r>
              <a:rPr lang="zh-CN" altLang="en-US" sz="1600" b="1" dirty="0">
                <a:solidFill>
                  <a:srgbClr val="1818FF"/>
                </a:solidFill>
              </a:rPr>
              <a:t>1993</a:t>
            </a:r>
            <a:r>
              <a:rPr lang="zh-CN" altLang="en-US" sz="1600" b="1" dirty="0">
                <a:solidFill>
                  <a:srgbClr val="1818FF"/>
                </a:solidFill>
                <a:latin typeface="Times New Roman" panose="02020603050405020304" pitchFamily="18" charset="0"/>
              </a:rPr>
              <a:t>年</a:t>
            </a:r>
            <a:r>
              <a:rPr lang="zh-CN" altLang="en-US" sz="1600" b="1" dirty="0">
                <a:solidFill>
                  <a:srgbClr val="1818FF"/>
                </a:solidFill>
              </a:rPr>
              <a:t>2</a:t>
            </a:r>
            <a:r>
              <a:rPr lang="zh-CN" altLang="en-US" sz="1600" b="1" dirty="0">
                <a:solidFill>
                  <a:srgbClr val="1818FF"/>
                </a:solidFill>
                <a:latin typeface="Times New Roman" panose="02020603050405020304" pitchFamily="18" charset="0"/>
              </a:rPr>
              <a:t>月正式发布</a:t>
            </a:r>
            <a:r>
              <a:rPr lang="en-US" altLang="zh-CN" sz="1600" b="1" dirty="0">
                <a:solidFill>
                  <a:srgbClr val="1818FF"/>
                </a:solidFill>
              </a:rPr>
              <a:t>CMM v1.1</a:t>
            </a:r>
            <a:r>
              <a:rPr lang="en-US" altLang="zh-CN" sz="1600" b="1" dirty="0">
                <a:solidFill>
                  <a:srgbClr val="1818FF"/>
                </a:solidFill>
                <a:latin typeface="Times New Roman" panose="02020603050405020304" pitchFamily="18" charset="0"/>
              </a:rPr>
              <a:t>。</a:t>
            </a:r>
            <a:endParaRPr lang="en-US" altLang="zh-CN" sz="1600" b="1" dirty="0">
              <a:solidFill>
                <a:srgbClr val="1818FF"/>
              </a:solidFill>
              <a:latin typeface="Times New Roman" panose="02020603050405020304" pitchFamily="18" charset="0"/>
            </a:endParaRPr>
          </a:p>
          <a:p>
            <a:pPr marL="336550" indent="-336550" algn="just" eaLnBrk="1" hangingPunct="1">
              <a:buFont typeface="Wingdings" panose="05000000000000000000" charset="0"/>
              <a:buChar char="n"/>
            </a:pPr>
            <a:r>
              <a:rPr lang="zh-CN" altLang="en-US" sz="1600" b="1" dirty="0">
                <a:latin typeface="宋体" panose="02010600030101010101" pitchFamily="2" charset="-122"/>
                <a:sym typeface="+mn-ea"/>
              </a:rPr>
              <a:t>在1986年--1993年的八年间，先后有数百名软件专业人员参与了</a:t>
            </a:r>
            <a:r>
              <a:rPr lang="en-US" altLang="zh-CN" sz="1600" b="1" dirty="0">
                <a:latin typeface="宋体" panose="02010600030101010101" pitchFamily="2" charset="-122"/>
                <a:sym typeface="+mn-ea"/>
              </a:rPr>
              <a:t>CMM</a:t>
            </a:r>
            <a:r>
              <a:rPr lang="zh-CN" altLang="en-US" sz="1600" b="1" dirty="0">
                <a:latin typeface="宋体" panose="02010600030101010101" pitchFamily="2" charset="-122"/>
                <a:sym typeface="+mn-ea"/>
              </a:rPr>
              <a:t>的评审，300多名代表参加</a:t>
            </a:r>
            <a:r>
              <a:rPr lang="en-US" altLang="zh-CN" sz="1600" b="1" dirty="0">
                <a:latin typeface="宋体" panose="02010600030101010101" pitchFamily="2" charset="-122"/>
                <a:sym typeface="+mn-ea"/>
              </a:rPr>
              <a:t>CMM</a:t>
            </a:r>
            <a:r>
              <a:rPr lang="zh-CN" altLang="en-US" sz="1600" b="1" dirty="0">
                <a:latin typeface="宋体" panose="02010600030101010101" pitchFamily="2" charset="-122"/>
                <a:sym typeface="+mn-ea"/>
              </a:rPr>
              <a:t>当前版本发布前的研讨会，</a:t>
            </a:r>
            <a:r>
              <a:rPr lang="en-US" altLang="zh-CN" sz="1600" b="1" dirty="0">
                <a:latin typeface="宋体" panose="02010600030101010101" pitchFamily="2" charset="-122"/>
                <a:sym typeface="+mn-ea"/>
              </a:rPr>
              <a:t>CMM</a:t>
            </a:r>
            <a:r>
              <a:rPr lang="zh-CN" altLang="en-US" sz="1600" b="1" dirty="0">
                <a:latin typeface="宋体" panose="02010600030101010101" pitchFamily="2" charset="-122"/>
                <a:sym typeface="+mn-ea"/>
              </a:rPr>
              <a:t>代表了软件工程和管理工程界广泛、一致的意见。</a:t>
            </a:r>
            <a:endParaRPr lang="zh-CN" altLang="en-US" sz="1600" b="1" dirty="0">
              <a:latin typeface="宋体" panose="02010600030101010101" pitchFamily="2" charset="-122"/>
            </a:endParaRPr>
          </a:p>
          <a:p>
            <a:pPr marL="336550" indent="-336550" algn="just" eaLnBrk="1" hangingPunct="1">
              <a:buFont typeface="Wingdings" panose="05000000000000000000" charset="0"/>
              <a:buChar char="n"/>
            </a:pPr>
            <a:r>
              <a:rPr lang="zh-CN" altLang="en-US" sz="1600" b="1" dirty="0">
                <a:solidFill>
                  <a:srgbClr val="1818FF"/>
                </a:solidFill>
                <a:latin typeface="宋体" panose="02010600030101010101" pitchFamily="2" charset="-122"/>
                <a:sym typeface="+mn-ea"/>
              </a:rPr>
              <a:t>1999年10月美国国防部规定，承担国防部大型软件项目的承包商必须具备</a:t>
            </a:r>
            <a:r>
              <a:rPr lang="en-US" altLang="zh-CN" sz="1600" b="1" dirty="0">
                <a:solidFill>
                  <a:srgbClr val="1818FF"/>
                </a:solidFill>
                <a:latin typeface="宋体" panose="02010600030101010101" pitchFamily="2" charset="-122"/>
                <a:sym typeface="+mn-ea"/>
              </a:rPr>
              <a:t>CMM</a:t>
            </a:r>
            <a:r>
              <a:rPr lang="zh-CN" altLang="en-US" sz="1600" b="1" dirty="0">
                <a:solidFill>
                  <a:srgbClr val="1818FF"/>
                </a:solidFill>
                <a:latin typeface="宋体" panose="02010600030101010101" pitchFamily="2" charset="-122"/>
                <a:sym typeface="+mn-ea"/>
              </a:rPr>
              <a:t>成熟度3级的认证。</a:t>
            </a:r>
            <a:endParaRPr lang="zh-CN" altLang="en-US" sz="1600" b="1" dirty="0">
              <a:solidFill>
                <a:srgbClr val="1818FF"/>
              </a:solidFill>
              <a:latin typeface="宋体" panose="02010600030101010101" pitchFamily="2" charset="-122"/>
            </a:endParaRPr>
          </a:p>
          <a:p>
            <a:pPr marL="336550" indent="-336550" algn="just" eaLnBrk="1" hangingPunct="1">
              <a:buFont typeface="Wingdings" panose="05000000000000000000" charset="0"/>
              <a:buChar char="n"/>
            </a:pPr>
            <a:r>
              <a:rPr lang="zh-CN" altLang="en-US" sz="1600" b="1" dirty="0">
                <a:latin typeface="宋体" panose="02010600030101010101" pitchFamily="2" charset="-122"/>
                <a:sym typeface="+mn-ea"/>
              </a:rPr>
              <a:t>目前，中国也有一些软件企业进行了</a:t>
            </a:r>
            <a:r>
              <a:rPr lang="en-US" altLang="zh-CN" sz="1600" b="1" dirty="0">
                <a:latin typeface="宋体" panose="02010600030101010101" pitchFamily="2" charset="-122"/>
                <a:sym typeface="+mn-ea"/>
              </a:rPr>
              <a:t>CMM</a:t>
            </a:r>
            <a:r>
              <a:rPr lang="zh-CN" altLang="en-US" sz="1600" b="1" dirty="0">
                <a:latin typeface="宋体" panose="02010600030101010101" pitchFamily="2" charset="-122"/>
                <a:sym typeface="+mn-ea"/>
              </a:rPr>
              <a:t>评估和认证。</a:t>
            </a:r>
            <a:endParaRPr lang="zh-CN" altLang="en-US" sz="1600" b="1" dirty="0">
              <a:solidFill>
                <a:srgbClr val="1818FF"/>
              </a:solidFill>
              <a:latin typeface="宋体" panose="02010600030101010101" pitchFamily="2" charset="-122"/>
            </a:endParaRPr>
          </a:p>
        </p:txBody>
      </p:sp>
      <p:sp>
        <p:nvSpPr>
          <p:cNvPr id="80898" name="Rectangle 3"/>
          <p:cNvSpPr/>
          <p:nvPr/>
        </p:nvSpPr>
        <p:spPr>
          <a:xfrm>
            <a:off x="395288" y="317500"/>
            <a:ext cx="8037512" cy="936625"/>
          </a:xfrm>
          <a:prstGeom prst="rect">
            <a:avLst/>
          </a:prstGeom>
          <a:noFill/>
          <a:ln w="9525">
            <a:noFill/>
          </a:ln>
        </p:spPr>
        <p:txBody>
          <a:bodyPr anchor="b"/>
          <a:p>
            <a:r>
              <a:rPr lang="zh-CN" altLang="en-US" sz="4000" b="1" dirty="0">
                <a:solidFill>
                  <a:srgbClr val="0000FF"/>
                </a:solidFill>
                <a:latin typeface="Times New Roman" panose="02020603050405020304" pitchFamily="18" charset="0"/>
                <a:ea typeface="宋体" panose="02010600030101010101" pitchFamily="2" charset="-122"/>
              </a:rPr>
              <a:t>软件能力成熟度模型</a:t>
            </a:r>
            <a:r>
              <a:rPr lang="en-US" altLang="zh-CN" sz="4000" b="1" dirty="0">
                <a:solidFill>
                  <a:srgbClr val="0000FF"/>
                </a:solidFill>
                <a:latin typeface="Verdana" panose="020B0604030504040204" pitchFamily="34" charset="0"/>
              </a:rPr>
              <a:t>CMM</a:t>
            </a:r>
            <a:endParaRPr lang="en-US" altLang="zh-CN" sz="4000" b="1" dirty="0">
              <a:solidFill>
                <a:srgbClr val="0000FF"/>
              </a:solidFill>
              <a:latin typeface="Verdana" panose="020B0604030504040204" pitchFamily="34" charset="0"/>
              <a:ea typeface="宋体" panose="02010600030101010101" pitchFamily="2" charset="-122"/>
            </a:endParaRPr>
          </a:p>
        </p:txBody>
      </p:sp>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p:nvPr>
        </p:nvSpPr>
        <p:spPr/>
        <p:txBody>
          <a:bodyPr vert="horz" wrap="square" lIns="91440" tIns="45720" rIns="91440" bIns="45720" anchor="ctr"/>
          <a:p>
            <a:pPr eaLnBrk="1" hangingPunct="1"/>
            <a:r>
              <a:rPr lang="en-US" altLang="zh-CN" sz="3600" b="1" dirty="0"/>
              <a:t> </a:t>
            </a:r>
            <a:r>
              <a:rPr lang="zh-CN" altLang="en-US" sz="3600" b="1" dirty="0">
                <a:latin typeface="Times New Roman" panose="02020603050405020304" pitchFamily="18" charset="0"/>
              </a:rPr>
              <a:t>能力成熟度模型</a:t>
            </a:r>
            <a:r>
              <a:rPr lang="en-US" altLang="zh-CN" sz="3600" b="1" dirty="0"/>
              <a:t>CMM</a:t>
            </a:r>
            <a:endParaRPr lang="en-US" altLang="zh-CN" sz="3600" b="1" dirty="0"/>
          </a:p>
        </p:txBody>
      </p:sp>
      <p:sp>
        <p:nvSpPr>
          <p:cNvPr id="82946" name="Rectangle 3"/>
          <p:cNvSpPr>
            <a:spLocks noGrp="1"/>
          </p:cNvSpPr>
          <p:nvPr>
            <p:ph idx="1"/>
          </p:nvPr>
        </p:nvSpPr>
        <p:spPr>
          <a:xfrm>
            <a:off x="395288" y="1529080"/>
            <a:ext cx="8520112" cy="3900488"/>
          </a:xfrm>
        </p:spPr>
        <p:txBody>
          <a:bodyPr vert="horz" wrap="square" lIns="91440" tIns="45720" rIns="91440" bIns="45720" anchor="t"/>
          <a:p>
            <a:pPr algn="just" eaLnBrk="1" hangingPunct="1">
              <a:buNone/>
            </a:pPr>
            <a:r>
              <a:rPr lang="en-US" altLang="zh-CN" sz="2800" b="1" dirty="0">
                <a:solidFill>
                  <a:schemeClr val="accent2"/>
                </a:solidFill>
              </a:rPr>
              <a:t>CMM</a:t>
            </a:r>
            <a:r>
              <a:rPr lang="zh-CN" altLang="en-US" sz="2800" b="1" dirty="0">
                <a:solidFill>
                  <a:schemeClr val="accent2"/>
                </a:solidFill>
                <a:latin typeface="Times New Roman" panose="02020603050405020304" pitchFamily="18" charset="0"/>
              </a:rPr>
              <a:t>的能力成熟度级别及关键过程域</a:t>
            </a:r>
            <a:endParaRPr lang="zh-CN" altLang="en-US" sz="2800" b="1" dirty="0">
              <a:solidFill>
                <a:schemeClr val="accent2"/>
              </a:solidFill>
            </a:endParaRPr>
          </a:p>
          <a:p>
            <a:pPr marL="838200" indent="5080" algn="just" eaLnBrk="1" hangingPunct="1">
              <a:buNone/>
            </a:pPr>
            <a:r>
              <a:rPr lang="en-US" altLang="zh-CN" sz="2000" b="1" dirty="0"/>
              <a:t>CMM</a:t>
            </a:r>
            <a:r>
              <a:rPr lang="zh-CN" altLang="en-US" sz="2000" b="1" dirty="0">
                <a:latin typeface="Times New Roman" panose="02020603050405020304" pitchFamily="18" charset="0"/>
              </a:rPr>
              <a:t>的能力成熟度级别及关键过程域如表</a:t>
            </a:r>
            <a:r>
              <a:rPr lang="zh-CN" altLang="en-US" sz="2000" b="1" dirty="0"/>
              <a:t>2.18</a:t>
            </a:r>
            <a:r>
              <a:rPr lang="zh-CN" altLang="en-US" sz="2000" b="1" dirty="0">
                <a:latin typeface="Times New Roman" panose="02020603050405020304" pitchFamily="18" charset="0"/>
              </a:rPr>
              <a:t>所示。</a:t>
            </a:r>
            <a:endParaRPr lang="zh-CN" altLang="en-US" sz="2000" b="1" dirty="0">
              <a:latin typeface="Times New Roman" panose="02020603050405020304" pitchFamily="18" charset="0"/>
            </a:endParaRPr>
          </a:p>
          <a:p>
            <a:pPr marL="838200" indent="5080" algn="just" eaLnBrk="1" hangingPunct="1">
              <a:buNone/>
            </a:pPr>
            <a:r>
              <a:rPr lang="en-US" altLang="zh-CN" sz="2000" b="1" dirty="0"/>
              <a:t>CMM</a:t>
            </a:r>
            <a:r>
              <a:rPr lang="zh-CN" altLang="en-US" sz="2000" b="1" dirty="0">
                <a:latin typeface="Times New Roman" panose="02020603050405020304" pitchFamily="18" charset="0"/>
              </a:rPr>
              <a:t>的能力成熟度共分五级，</a:t>
            </a:r>
            <a:r>
              <a:rPr lang="en-US" altLang="zh-CN" sz="2000" b="1" dirty="0">
                <a:solidFill>
                  <a:srgbClr val="1818FF"/>
                </a:solidFill>
              </a:rPr>
              <a:t>L1</a:t>
            </a:r>
            <a:r>
              <a:rPr lang="zh-CN" altLang="en-US" sz="2000" b="1" dirty="0">
                <a:solidFill>
                  <a:srgbClr val="1818FF"/>
                </a:solidFill>
                <a:latin typeface="Times New Roman" panose="02020603050405020304" pitchFamily="18" charset="0"/>
              </a:rPr>
              <a:t>初始级、</a:t>
            </a:r>
            <a:r>
              <a:rPr lang="en-US" altLang="zh-CN" sz="2000" b="1" dirty="0">
                <a:solidFill>
                  <a:srgbClr val="1818FF"/>
                </a:solidFill>
              </a:rPr>
              <a:t>L2</a:t>
            </a:r>
            <a:r>
              <a:rPr lang="zh-CN" altLang="en-US" sz="2000" b="1" dirty="0">
                <a:solidFill>
                  <a:srgbClr val="1818FF"/>
                </a:solidFill>
                <a:latin typeface="Times New Roman" panose="02020603050405020304" pitchFamily="18" charset="0"/>
              </a:rPr>
              <a:t>可重复级、</a:t>
            </a:r>
            <a:r>
              <a:rPr lang="en-US" altLang="zh-CN" sz="2000" b="1" dirty="0">
                <a:solidFill>
                  <a:srgbClr val="1818FF"/>
                </a:solidFill>
              </a:rPr>
              <a:t>L3</a:t>
            </a:r>
            <a:r>
              <a:rPr lang="zh-CN" altLang="en-US" sz="2000" b="1" dirty="0">
                <a:solidFill>
                  <a:srgbClr val="1818FF"/>
                </a:solidFill>
                <a:latin typeface="Times New Roman" panose="02020603050405020304" pitchFamily="18" charset="0"/>
              </a:rPr>
              <a:t>己定义级、</a:t>
            </a:r>
            <a:r>
              <a:rPr lang="en-US" altLang="zh-CN" sz="2000" b="1" dirty="0">
                <a:solidFill>
                  <a:srgbClr val="1818FF"/>
                </a:solidFill>
              </a:rPr>
              <a:t>L4</a:t>
            </a:r>
            <a:r>
              <a:rPr lang="zh-CN" altLang="en-US" sz="2000" b="1" dirty="0">
                <a:solidFill>
                  <a:srgbClr val="1818FF"/>
                </a:solidFill>
                <a:latin typeface="Times New Roman" panose="02020603050405020304" pitchFamily="18" charset="0"/>
              </a:rPr>
              <a:t>己管理级、</a:t>
            </a:r>
            <a:r>
              <a:rPr lang="en-US" altLang="zh-CN" sz="2000" b="1" dirty="0">
                <a:solidFill>
                  <a:srgbClr val="1818FF"/>
                </a:solidFill>
              </a:rPr>
              <a:t>L5</a:t>
            </a:r>
            <a:r>
              <a:rPr lang="zh-CN" altLang="en-US" sz="2000" b="1" dirty="0">
                <a:solidFill>
                  <a:srgbClr val="1818FF"/>
                </a:solidFill>
                <a:latin typeface="Times New Roman" panose="02020603050405020304" pitchFamily="18" charset="0"/>
              </a:rPr>
              <a:t>优化级</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a:p>
            <a:pPr marL="838200" indent="5080" algn="just" eaLnBrk="1" hangingPunct="1">
              <a:buNone/>
            </a:pPr>
            <a:endParaRPr lang="zh-CN" altLang="en-US" sz="2000" b="1" dirty="0">
              <a:latin typeface="Times New Roman" panose="02020603050405020304" pitchFamily="18" charset="0"/>
            </a:endParaRPr>
          </a:p>
          <a:p>
            <a:pPr marL="838200" indent="5080" algn="just" eaLnBrk="1" hangingPunct="1">
              <a:buNone/>
            </a:pPr>
            <a:r>
              <a:rPr lang="zh-CN" altLang="en-US" sz="2000" b="1" dirty="0">
                <a:solidFill>
                  <a:srgbClr val="1818FF"/>
                </a:solidFill>
                <a:latin typeface="Times New Roman" panose="02020603050405020304" pitchFamily="18" charset="0"/>
              </a:rPr>
              <a:t>初始级</a:t>
            </a:r>
            <a:r>
              <a:rPr lang="en-US" altLang="zh-CN" sz="2000" b="1" dirty="0">
                <a:solidFill>
                  <a:srgbClr val="1818FF"/>
                </a:solidFill>
              </a:rPr>
              <a:t>L1</a:t>
            </a:r>
            <a:r>
              <a:rPr lang="zh-CN" altLang="en-US" sz="2000" b="1" dirty="0">
                <a:solidFill>
                  <a:srgbClr val="1818FF"/>
                </a:solidFill>
                <a:latin typeface="Times New Roman" panose="02020603050405020304" pitchFamily="18" charset="0"/>
              </a:rPr>
              <a:t>处于无序工作状态，无系统的规范</a:t>
            </a:r>
            <a:r>
              <a:rPr lang="zh-CN" altLang="en-US" sz="2000" b="1" dirty="0">
                <a:latin typeface="Times New Roman" panose="02020603050405020304" pitchFamily="18" charset="0"/>
              </a:rPr>
              <a:t>，故在表中略去。二级以上包含若干关键过程域。</a:t>
            </a:r>
            <a:endParaRPr lang="zh-CN" altLang="en-US" sz="2000" b="1" dirty="0">
              <a:latin typeface="Times New Roman" panose="02020603050405020304" pitchFamily="18" charset="0"/>
            </a:endParaRPr>
          </a:p>
        </p:txBody>
      </p:sp>
    </p:spTree>
  </p:cSld>
  <p:clrMapOvr>
    <a:masterClrMapping/>
  </p:clrMapOvr>
  <p:transition spd="slow">
    <p:pull dir="ru"/>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5.xml><?xml version="1.0" encoding="utf-8"?>
<p:tagLst xmlns:p="http://schemas.openxmlformats.org/presentationml/2006/main">
  <p:tag name="KSO_WM_TAG_VERSION" val="1.0"/>
  <p:tag name="KSO_WM_BEAUTIFY_FLAG" val="#wm#"/>
  <p:tag name="KSO_WM_TEMPLATE_CATEGORY" val="custom"/>
  <p:tag name="KSO_WM_TEMPLATE_INDEX" val="20191734"/>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Lst>
</file>

<file path=ppt/tags/tag106.xml><?xml version="1.0" encoding="utf-8"?>
<p:tagLst xmlns:p="http://schemas.openxmlformats.org/presentationml/2006/main">
  <p:tag name="KSO_WM_UNIT_PLACING_PICTURE_USER_VIEWPORT" val="{&quot;height&quot;:6955,&quot;width&quot;:6680}"/>
</p:tagLst>
</file>

<file path=ppt/tags/tag107.xml><?xml version="1.0" encoding="utf-8"?>
<p:tagLst xmlns:p="http://schemas.openxmlformats.org/presentationml/2006/main">
  <p:tag name="KSO_WM_UNIT_PLACING_PICTURE_USER_VIEWPORT" val="{&quot;height&quot;:8317,&quot;width&quot;:5201}"/>
</p:tagLst>
</file>

<file path=ppt/tags/tag108.xml><?xml version="1.0" encoding="utf-8"?>
<p:tagLst xmlns:p="http://schemas.openxmlformats.org/presentationml/2006/main">
  <p:tag name="KSO_WM_UNIT_TABLE_BEAUTIFY" val="smartTable{a543fe5b-a0fb-4815-b248-08ed6bfa2ef1}"/>
</p:tagLst>
</file>

<file path=ppt/tags/tag109.xml><?xml version="1.0" encoding="utf-8"?>
<p:tagLst xmlns:p="http://schemas.openxmlformats.org/presentationml/2006/main">
  <p:tag name="KSO_WM_UNIT_TABLE_BEAUTIFY" val="smartTable{3a521647-9210-458e-866c-d2943e01690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TABLE_BEAUTIFY" val="smartTable{753795ce-583d-496b-8321-cd93a900ade3}"/>
</p:tagLst>
</file>

<file path=ppt/tags/tag111.xml><?xml version="1.0" encoding="utf-8"?>
<p:tagLst xmlns:p="http://schemas.openxmlformats.org/presentationml/2006/main">
  <p:tag name="KSO_WM_UNIT_TABLE_BEAUTIFY" val="smartTable{03b27b47-f527-4486-856e-c113fb3e126a}"/>
</p:tagLst>
</file>

<file path=ppt/tags/tag112.xml><?xml version="1.0" encoding="utf-8"?>
<p:tagLst xmlns:p="http://schemas.openxmlformats.org/presentationml/2006/main">
  <p:tag name="COMMONDATA" val="eyJoZGlkIjoiY2E5MzViNzRhZjZlYzgzM2RiN2JiMjhhN2VkNGI2NDI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4">
      <a:dk1>
        <a:srgbClr val="000000"/>
      </a:dk1>
      <a:lt1>
        <a:srgbClr val="FFFFFF"/>
      </a:lt1>
      <a:dk2>
        <a:srgbClr val="000000"/>
      </a:dk2>
      <a:lt2>
        <a:srgbClr val="FFFFFF"/>
      </a:lt2>
      <a:accent1>
        <a:srgbClr val="EF8519"/>
      </a:accent1>
      <a:accent2>
        <a:srgbClr val="20908A"/>
      </a:accent2>
      <a:accent3>
        <a:srgbClr val="F39231"/>
      </a:accent3>
      <a:accent4>
        <a:srgbClr val="EF8519"/>
      </a:accent4>
      <a:accent5>
        <a:srgbClr val="20908A"/>
      </a:accent5>
      <a:accent6>
        <a:srgbClr val="FFFFF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6284</Words>
  <Application>WPS 演示</Application>
  <PresentationFormat>全屏显示(4:3)</PresentationFormat>
  <Paragraphs>379</Paragraphs>
  <Slides>30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30</vt:i4>
      </vt:variant>
    </vt:vector>
  </HeadingPairs>
  <TitlesOfParts>
    <vt:vector size="47" baseType="lpstr">
      <vt:lpstr>Arial</vt:lpstr>
      <vt:lpstr>宋体</vt:lpstr>
      <vt:lpstr>Wingdings</vt:lpstr>
      <vt:lpstr>Helvetica</vt:lpstr>
      <vt:lpstr>MS PGothic</vt:lpstr>
      <vt:lpstr>微软雅黑</vt:lpstr>
      <vt:lpstr>Palatino</vt:lpstr>
      <vt:lpstr>华文琥珀</vt:lpstr>
      <vt:lpstr>Palatino Linotype</vt:lpstr>
      <vt:lpstr>Wingdings</vt:lpstr>
      <vt:lpstr>Times New Roman</vt:lpstr>
      <vt:lpstr>Verdana</vt:lpstr>
      <vt:lpstr>Arial Unicode MS</vt:lpstr>
      <vt:lpstr>_x000B__x000C_</vt:lpstr>
      <vt:lpstr>Segoe Print</vt:lpstr>
      <vt:lpstr>华文隶书</vt:lpstr>
      <vt:lpstr>Office 主题​​</vt:lpstr>
      <vt:lpstr>第3章</vt:lpstr>
      <vt:lpstr>通用软件过程模型</vt:lpstr>
      <vt:lpstr> 通用过程模型</vt:lpstr>
      <vt:lpstr> 通用过程模型</vt:lpstr>
      <vt:lpstr>过程模式</vt:lpstr>
      <vt:lpstr>过程模式模板</vt:lpstr>
      <vt:lpstr>过程评估与改进</vt:lpstr>
      <vt:lpstr>PowerPoint 演示文稿</vt:lpstr>
      <vt:lpstr> 能力成熟度模型CMM</vt:lpstr>
      <vt:lpstr>表2.18  CMM的能力成熟度级别及关键过程域</vt:lpstr>
      <vt:lpstr>PowerPoint 演示文稿</vt:lpstr>
      <vt:lpstr>能力成熟度模型CMM</vt:lpstr>
      <vt:lpstr>成熟度级别的行为特征和关键过程域</vt:lpstr>
      <vt:lpstr>L2可重复级</vt:lpstr>
      <vt:lpstr>PowerPoint 演示文稿</vt:lpstr>
      <vt:lpstr>PowerPoint 演示文稿</vt:lpstr>
      <vt:lpstr>PowerPoint 演示文稿</vt:lpstr>
      <vt:lpstr>3) L3己定义级(defined)</vt:lpstr>
      <vt:lpstr>PowerPoint 演示文稿</vt:lpstr>
      <vt:lpstr>PowerPoint 演示文稿</vt:lpstr>
      <vt:lpstr>PowerPoint 演示文稿</vt:lpstr>
      <vt:lpstr>4) L4己管理级(managed)</vt:lpstr>
      <vt:lpstr>5) L5优化级(optimizing)</vt:lpstr>
      <vt:lpstr>PowerPoint 演示文稿</vt:lpstr>
      <vt:lpstr>例子：开发一个五十万行软件的统计数据 (来源：Copyright 1990 Herb Krasner)</vt:lpstr>
      <vt:lpstr>能力成熟度模型集成CMMI</vt:lpstr>
      <vt:lpstr>能力成熟度模型集成——CMMI</vt:lpstr>
      <vt:lpstr>阶段式模型</vt:lpstr>
      <vt:lpstr>连续式模型</vt:lpstr>
      <vt:lpstr>PowerPoint 演示文稿</vt:lpstr>
    </vt:vector>
  </TitlesOfParts>
  <Company>RS Pressman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冯志勇</cp:lastModifiedBy>
  <cp:revision>143</cp:revision>
  <dcterms:created xsi:type="dcterms:W3CDTF">2008-02-08T18:09:00Z</dcterms:created>
  <dcterms:modified xsi:type="dcterms:W3CDTF">2022-09-05T02:55:42Z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E3EF362A506F40959FC969DFC24242AE</vt:lpwstr>
  </property>
</Properties>
</file>