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3"/>
    <p:sldId id="275" r:id="rId4"/>
    <p:sldId id="290" r:id="rId5"/>
    <p:sldId id="276" r:id="rId6"/>
    <p:sldId id="291" r:id="rId7"/>
    <p:sldId id="297" r:id="rId8"/>
    <p:sldId id="302" r:id="rId9"/>
    <p:sldId id="303" r:id="rId10"/>
    <p:sldId id="282" r:id="rId11"/>
    <p:sldId id="304" r:id="rId12"/>
    <p:sldId id="305" r:id="rId13"/>
    <p:sldId id="306" r:id="rId14"/>
    <p:sldId id="307" r:id="rId15"/>
    <p:sldId id="308" r:id="rId16"/>
    <p:sldId id="296" r:id="rId17"/>
  </p:sldIdLst>
  <p:sldSz cx="9144000" cy="6858000" type="screen4x3"/>
  <p:notesSz cx="7077075" cy="895540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Helvetica" pitchFamily="-128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/>
    <p:restoredTop sz="94607"/>
  </p:normalViewPr>
  <p:slideViewPr>
    <p:cSldViewPr showGuides="1">
      <p:cViewPr varScale="1">
        <p:scale>
          <a:sx n="70" d="100"/>
          <a:sy n="70" d="100"/>
        </p:scale>
        <p:origin x="139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47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47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05825"/>
            <a:ext cx="3067050" cy="4476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05825"/>
            <a:ext cx="3067050" cy="4476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panose="020B0604020202020204" pitchFamily="34" charset="0"/>
                <a:ea typeface="MS PGothic" panose="020B0600070205080204" pitchFamily="34" charset="-128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D48AB3-7205-4DD9-A8A1-C6F4C009A5FA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/>
          </p:nvPr>
        </p:nvSpPr>
        <p:spPr>
          <a:xfrm>
            <a:off x="1300163" y="671513"/>
            <a:ext cx="4476750" cy="33575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252913"/>
            <a:ext cx="5191125" cy="4030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07413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507413"/>
            <a:ext cx="3067050" cy="44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panose="020B0604020202020204" pitchFamily="34" charset="0"/>
                <a:ea typeface="MS PGothic" panose="020B0600070205080204" pitchFamily="34" charset="-128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7DC42-9049-4110-8AC7-07D3F550DCB6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microsoft.com/office/2007/relationships/hdphoto" Target="../media/image2.wdp"/><Relationship Id="rId20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microsoft.com/office/2007/relationships/hdphoto" Target="../media/image2.wdp"/><Relationship Id="rId16" Type="http://schemas.openxmlformats.org/officeDocument/2006/relationships/image" Target="../media/image1.png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45"/>
          <p:cNvSpPr/>
          <p:nvPr>
            <p:custDataLst>
              <p:tags r:id="rId2"/>
            </p:custDataLst>
          </p:nvPr>
        </p:nvSpPr>
        <p:spPr>
          <a:xfrm rot="746688">
            <a:off x="4120754" y="250825"/>
            <a:ext cx="2219325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>
            <a:off x="0" y="4397375"/>
            <a:ext cx="752475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grpSp>
        <p:nvGrpSpPr>
          <p:cNvPr id="7" name="组合 14"/>
          <p:cNvGrpSpPr/>
          <p:nvPr>
            <p:custDataLst>
              <p:tags r:id="rId4"/>
            </p:custDataLst>
          </p:nvPr>
        </p:nvGrpSpPr>
        <p:grpSpPr bwMode="auto">
          <a:xfrm>
            <a:off x="971550" y="1522413"/>
            <a:ext cx="236935" cy="315912"/>
            <a:chOff x="1772042" y="1225638"/>
            <a:chExt cx="316282" cy="316282"/>
          </a:xfrm>
        </p:grpSpPr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 flipH="1">
              <a:off x="1772042" y="1384574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 rot="5400000" flipH="1">
              <a:off x="1772836" y="1383779"/>
              <a:ext cx="316282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任意多边形 12"/>
          <p:cNvSpPr/>
          <p:nvPr>
            <p:custDataLst>
              <p:tags r:id="rId7"/>
            </p:custDataLst>
          </p:nvPr>
        </p:nvSpPr>
        <p:spPr>
          <a:xfrm>
            <a:off x="6372225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2" name="等腰三角形 11"/>
          <p:cNvSpPr/>
          <p:nvPr>
            <p:custDataLst>
              <p:tags r:id="rId8"/>
            </p:custDataLst>
          </p:nvPr>
        </p:nvSpPr>
        <p:spPr>
          <a:xfrm rot="10800000">
            <a:off x="7700963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3" name="等腰三角形 12"/>
          <p:cNvSpPr/>
          <p:nvPr>
            <p:custDataLst>
              <p:tags r:id="rId9"/>
            </p:custDataLst>
          </p:nvPr>
        </p:nvSpPr>
        <p:spPr>
          <a:xfrm rot="10800000">
            <a:off x="5296487" y="647700"/>
            <a:ext cx="1126331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10800000">
            <a:off x="5580026" y="0"/>
            <a:ext cx="1126331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5" name="任意多边形 46"/>
          <p:cNvSpPr/>
          <p:nvPr>
            <p:custDataLst>
              <p:tags r:id="rId11"/>
            </p:custDataLst>
          </p:nvPr>
        </p:nvSpPr>
        <p:spPr>
          <a:xfrm rot="746688">
            <a:off x="4504135" y="92075"/>
            <a:ext cx="978694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6" name="等腰三角形 24"/>
          <p:cNvSpPr/>
          <p:nvPr>
            <p:custDataLst>
              <p:tags r:id="rId12"/>
            </p:custDataLst>
          </p:nvPr>
        </p:nvSpPr>
        <p:spPr>
          <a:xfrm rot="10800000">
            <a:off x="7150894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1019209" y="4795838"/>
            <a:ext cx="442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99099" y="2009457"/>
            <a:ext cx="4682792" cy="1198800"/>
          </a:xfrm>
        </p:spPr>
        <p:txBody>
          <a:bodyPr anchor="ctr">
            <a:normAutofit/>
          </a:bodyPr>
          <a:lstStyle>
            <a:lvl1pPr algn="l">
              <a:defRPr sz="4500" spc="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899160" y="3313163"/>
            <a:ext cx="2556510" cy="137985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3000" b="1" i="1" spc="3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编辑副标题</a:t>
            </a:r>
            <a:endParaRPr lang="zh-CN" altLang="en-US" noProof="1"/>
          </a:p>
        </p:txBody>
      </p:sp>
      <p:sp>
        <p:nvSpPr>
          <p:cNvPr id="19" name="日期占位符 1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16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17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58A1F4D-BD6C-4AD0-833B-AFEF3211D9AF}" type="slidenum">
              <a:rPr lang="zh-CN" altLang="en-US"/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 cstate="email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9560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33AF71B-F04C-4371-B519-F65995945D2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 flipH="1">
            <a:off x="8391525" y="4403725"/>
            <a:ext cx="752475" cy="2460625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4" name="任意多边形 45"/>
          <p:cNvSpPr/>
          <p:nvPr>
            <p:custDataLst>
              <p:tags r:id="rId3"/>
            </p:custDataLst>
          </p:nvPr>
        </p:nvSpPr>
        <p:spPr>
          <a:xfrm rot="20853312" flipH="1">
            <a:off x="2803922" y="250825"/>
            <a:ext cx="2219325" cy="3073400"/>
          </a:xfrm>
          <a:custGeom>
            <a:avLst/>
            <a:gdLst>
              <a:gd name="connsiteX0" fmla="*/ 0 w 2958463"/>
              <a:gd name="connsiteY0" fmla="*/ 28269 h 3072739"/>
              <a:gd name="connsiteX1" fmla="*/ 128100 w 2958463"/>
              <a:gd name="connsiteY1" fmla="*/ 0 h 3072739"/>
              <a:gd name="connsiteX2" fmla="*/ 2958463 w 2958463"/>
              <a:gd name="connsiteY2" fmla="*/ 2912645 h 3072739"/>
              <a:gd name="connsiteX3" fmla="*/ 2958463 w 2958463"/>
              <a:gd name="connsiteY3" fmla="*/ 3072739 h 3072739"/>
              <a:gd name="connsiteX4" fmla="*/ 0 w 2958463"/>
              <a:gd name="connsiteY4" fmla="*/ 28269 h 307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8463" h="3072739">
                <a:moveTo>
                  <a:pt x="0" y="28269"/>
                </a:moveTo>
                <a:lnTo>
                  <a:pt x="128100" y="0"/>
                </a:lnTo>
                <a:lnTo>
                  <a:pt x="2958463" y="2912645"/>
                </a:lnTo>
                <a:lnTo>
                  <a:pt x="2958463" y="3072739"/>
                </a:lnTo>
                <a:lnTo>
                  <a:pt x="0" y="282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12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10800000" flipH="1">
            <a:off x="0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 rot="10800000" flipH="1">
            <a:off x="2721059" y="647700"/>
            <a:ext cx="1127522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等腰三角形 7"/>
          <p:cNvSpPr/>
          <p:nvPr>
            <p:custDataLst>
              <p:tags r:id="rId7"/>
            </p:custDataLst>
          </p:nvPr>
        </p:nvSpPr>
        <p:spPr>
          <a:xfrm rot="10800000" flipH="1">
            <a:off x="2445977" y="0"/>
            <a:ext cx="1127522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9" name="任意多边形 46"/>
          <p:cNvSpPr/>
          <p:nvPr>
            <p:custDataLst>
              <p:tags r:id="rId8"/>
            </p:custDataLst>
          </p:nvPr>
        </p:nvSpPr>
        <p:spPr>
          <a:xfrm rot="20853312" flipH="1">
            <a:off x="3661172" y="92075"/>
            <a:ext cx="978694" cy="1371600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0" name="等腰三角形 24"/>
          <p:cNvSpPr/>
          <p:nvPr>
            <p:custDataLst>
              <p:tags r:id="rId9"/>
            </p:custDataLst>
          </p:nvPr>
        </p:nvSpPr>
        <p:spPr>
          <a:xfrm rot="10800000" flipH="1">
            <a:off x="721519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43140" y="2420938"/>
            <a:ext cx="4212089" cy="2016125"/>
          </a:xfrm>
        </p:spPr>
        <p:txBody>
          <a:bodyPr anchor="ctr">
            <a:normAutofit/>
          </a:bodyPr>
          <a:lstStyle>
            <a:lvl1pPr algn="ctr">
              <a:defRPr sz="6000" spc="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F48EE0-4ABF-491F-B0BA-FE21D3D573F9}" type="slidenum">
              <a:rPr lang="zh-CN" altLang="en-US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0800000" flipV="1">
            <a:off x="291439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6"/>
          <p:cNvSpPr/>
          <p:nvPr>
            <p:custDataLst>
              <p:tags r:id="rId2"/>
            </p:custDataLst>
          </p:nvPr>
        </p:nvSpPr>
        <p:spPr>
          <a:xfrm rot="746688">
            <a:off x="8667750" y="5489575"/>
            <a:ext cx="5334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46"/>
          <p:cNvSpPr/>
          <p:nvPr>
            <p:custDataLst>
              <p:tags r:id="rId3"/>
            </p:custDataLst>
          </p:nvPr>
        </p:nvSpPr>
        <p:spPr>
          <a:xfrm rot="746688">
            <a:off x="-58341" y="722313"/>
            <a:ext cx="5334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任意多边形 46"/>
          <p:cNvSpPr/>
          <p:nvPr>
            <p:custDataLst>
              <p:tags r:id="rId4"/>
            </p:custDataLst>
          </p:nvPr>
        </p:nvSpPr>
        <p:spPr>
          <a:xfrm rot="746688">
            <a:off x="-41672" y="68263"/>
            <a:ext cx="53459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任意多边形 46"/>
          <p:cNvSpPr/>
          <p:nvPr>
            <p:custDataLst>
              <p:tags r:id="rId5"/>
            </p:custDataLst>
          </p:nvPr>
        </p:nvSpPr>
        <p:spPr>
          <a:xfrm rot="746688">
            <a:off x="8664179" y="6053138"/>
            <a:ext cx="5334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8230791" y="0"/>
            <a:ext cx="913209" cy="2540000"/>
          </a:xfrm>
          <a:custGeom>
            <a:avLst/>
            <a:gdLst>
              <a:gd name="connsiteX0" fmla="*/ 0 w 1218152"/>
              <a:gd name="connsiteY0" fmla="*/ 0 h 2539914"/>
              <a:gd name="connsiteX1" fmla="*/ 1218152 w 1218152"/>
              <a:gd name="connsiteY1" fmla="*/ 0 h 2539914"/>
              <a:gd name="connsiteX2" fmla="*/ 1218152 w 1218152"/>
              <a:gd name="connsiteY2" fmla="*/ 2539914 h 253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152" h="2539914">
                <a:moveTo>
                  <a:pt x="0" y="0"/>
                </a:moveTo>
                <a:lnTo>
                  <a:pt x="1218152" y="0"/>
                </a:lnTo>
                <a:lnTo>
                  <a:pt x="1218152" y="25399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rot="10800000">
            <a:off x="8759429" y="0"/>
            <a:ext cx="384572" cy="1141413"/>
          </a:xfrm>
          <a:custGeom>
            <a:avLst/>
            <a:gdLst>
              <a:gd name="connsiteX0" fmla="*/ 512148 w 512148"/>
              <a:gd name="connsiteY0" fmla="*/ 1140923 h 1140923"/>
              <a:gd name="connsiteX1" fmla="*/ 0 w 512148"/>
              <a:gd name="connsiteY1" fmla="*/ 1140923 h 1140923"/>
              <a:gd name="connsiteX2" fmla="*/ 0 w 512148"/>
              <a:gd name="connsiteY2" fmla="*/ 0 h 114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148" h="1140923">
                <a:moveTo>
                  <a:pt x="512148" y="1140923"/>
                </a:moveTo>
                <a:lnTo>
                  <a:pt x="0" y="11409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0" name="等腰三角形 24"/>
          <p:cNvSpPr/>
          <p:nvPr>
            <p:custDataLst>
              <p:tags r:id="rId8"/>
            </p:custDataLst>
          </p:nvPr>
        </p:nvSpPr>
        <p:spPr>
          <a:xfrm rot="10800000">
            <a:off x="8540354" y="863600"/>
            <a:ext cx="507206" cy="674688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1" name="等腰三角形 6"/>
          <p:cNvSpPr/>
          <p:nvPr>
            <p:custDataLst>
              <p:tags r:id="rId9"/>
            </p:custDataLst>
          </p:nvPr>
        </p:nvSpPr>
        <p:spPr>
          <a:xfrm>
            <a:off x="0" y="5688013"/>
            <a:ext cx="360760" cy="1179512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>
            <a:off x="294085" y="5200650"/>
            <a:ext cx="507206" cy="16573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67916" y="406800"/>
            <a:ext cx="8208169" cy="86360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467916" y="1412875"/>
            <a:ext cx="820816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1671D8-BA2E-4FB0-B650-5E9523B6B69D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/>
          <p:nvPr>
            <p:custDataLst>
              <p:tags r:id="rId2"/>
            </p:custDataLst>
          </p:nvPr>
        </p:nvSpPr>
        <p:spPr>
          <a:xfrm>
            <a:off x="6372225" y="0"/>
            <a:ext cx="2771775" cy="6858000"/>
          </a:xfrm>
          <a:custGeom>
            <a:avLst/>
            <a:gdLst>
              <a:gd name="connsiteX0" fmla="*/ 0 w 3695696"/>
              <a:gd name="connsiteY0" fmla="*/ 0 h 6858001"/>
              <a:gd name="connsiteX1" fmla="*/ 3695696 w 3695696"/>
              <a:gd name="connsiteY1" fmla="*/ 0 h 6858001"/>
              <a:gd name="connsiteX2" fmla="*/ 3695696 w 3695696"/>
              <a:gd name="connsiteY2" fmla="*/ 6858001 h 6858001"/>
              <a:gd name="connsiteX3" fmla="*/ 3289124 w 3695696"/>
              <a:gd name="connsiteY3" fmla="*/ 6858001 h 6858001"/>
              <a:gd name="connsiteX4" fmla="*/ 0 w 369569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696" h="6858001">
                <a:moveTo>
                  <a:pt x="0" y="0"/>
                </a:moveTo>
                <a:lnTo>
                  <a:pt x="3695696" y="0"/>
                </a:lnTo>
                <a:lnTo>
                  <a:pt x="3695696" y="6858001"/>
                </a:lnTo>
                <a:lnTo>
                  <a:pt x="3289124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10800000">
            <a:off x="7700963" y="0"/>
            <a:ext cx="1443038" cy="4286250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0800000">
            <a:off x="5296487" y="647700"/>
            <a:ext cx="1126331" cy="12954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7" name="等腰三角形 6"/>
          <p:cNvSpPr/>
          <p:nvPr>
            <p:custDataLst>
              <p:tags r:id="rId5"/>
            </p:custDataLst>
          </p:nvPr>
        </p:nvSpPr>
        <p:spPr>
          <a:xfrm rot="10800000">
            <a:off x="5580026" y="0"/>
            <a:ext cx="1126331" cy="1295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8" name="等腰三角形 24"/>
          <p:cNvSpPr/>
          <p:nvPr>
            <p:custDataLst>
              <p:tags r:id="rId6"/>
            </p:custDataLst>
          </p:nvPr>
        </p:nvSpPr>
        <p:spPr>
          <a:xfrm rot="10800000">
            <a:off x="7150894" y="2165350"/>
            <a:ext cx="1271588" cy="1693863"/>
          </a:xfrm>
          <a:custGeom>
            <a:avLst/>
            <a:gdLst>
              <a:gd name="connsiteX0" fmla="*/ 0 w 1695930"/>
              <a:gd name="connsiteY0" fmla="*/ 1462009 h 1462009"/>
              <a:gd name="connsiteX1" fmla="*/ 847965 w 1695930"/>
              <a:gd name="connsiteY1" fmla="*/ 0 h 1462009"/>
              <a:gd name="connsiteX2" fmla="*/ 1695930 w 1695930"/>
              <a:gd name="connsiteY2" fmla="*/ 1462009 h 1462009"/>
              <a:gd name="connsiteX3" fmla="*/ 0 w 1695930"/>
              <a:gd name="connsiteY3" fmla="*/ 1462009 h 1462009"/>
              <a:gd name="connsiteX0-1" fmla="*/ 0 w 1695930"/>
              <a:gd name="connsiteY0-2" fmla="*/ 1694237 h 1694237"/>
              <a:gd name="connsiteX1-3" fmla="*/ 862480 w 1695930"/>
              <a:gd name="connsiteY1-4" fmla="*/ 0 h 1694237"/>
              <a:gd name="connsiteX2-5" fmla="*/ 1695930 w 1695930"/>
              <a:gd name="connsiteY2-6" fmla="*/ 1694237 h 1694237"/>
              <a:gd name="connsiteX3-7" fmla="*/ 0 w 1695930"/>
              <a:gd name="connsiteY3-8" fmla="*/ 1694237 h 1694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5930" h="1694237">
                <a:moveTo>
                  <a:pt x="0" y="1694237"/>
                </a:moveTo>
                <a:lnTo>
                  <a:pt x="862480" y="0"/>
                </a:lnTo>
                <a:lnTo>
                  <a:pt x="1695930" y="1694237"/>
                </a:lnTo>
                <a:lnTo>
                  <a:pt x="0" y="16942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grpSp>
        <p:nvGrpSpPr>
          <p:cNvPr id="10" name="组合 14"/>
          <p:cNvGrpSpPr/>
          <p:nvPr>
            <p:custDataLst>
              <p:tags r:id="rId7"/>
            </p:custDataLst>
          </p:nvPr>
        </p:nvGrpSpPr>
        <p:grpSpPr bwMode="auto">
          <a:xfrm flipH="1">
            <a:off x="-234553" y="88900"/>
            <a:ext cx="2218135" cy="3230563"/>
            <a:chOff x="-313138" y="88946"/>
            <a:chExt cx="2958463" cy="3230885"/>
          </a:xfrm>
        </p:grpSpPr>
        <p:sp>
          <p:nvSpPr>
            <p:cNvPr id="11" name="任意多边形 45"/>
            <p:cNvSpPr/>
            <p:nvPr>
              <p:custDataLst>
                <p:tags r:id="rId8"/>
              </p:custDataLst>
            </p:nvPr>
          </p:nvSpPr>
          <p:spPr>
            <a:xfrm rot="746688">
              <a:off x="-313138" y="247712"/>
              <a:ext cx="2958463" cy="3072119"/>
            </a:xfrm>
            <a:custGeom>
              <a:avLst/>
              <a:gdLst>
                <a:gd name="connsiteX0" fmla="*/ 0 w 2958463"/>
                <a:gd name="connsiteY0" fmla="*/ 28269 h 3072739"/>
                <a:gd name="connsiteX1" fmla="*/ 128100 w 2958463"/>
                <a:gd name="connsiteY1" fmla="*/ 0 h 3072739"/>
                <a:gd name="connsiteX2" fmla="*/ 2958463 w 2958463"/>
                <a:gd name="connsiteY2" fmla="*/ 2912645 h 3072739"/>
                <a:gd name="connsiteX3" fmla="*/ 2958463 w 2958463"/>
                <a:gd name="connsiteY3" fmla="*/ 3072739 h 3072739"/>
                <a:gd name="connsiteX4" fmla="*/ 0 w 2958463"/>
                <a:gd name="connsiteY4" fmla="*/ 28269 h 307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8463" h="3072739">
                  <a:moveTo>
                    <a:pt x="0" y="28269"/>
                  </a:moveTo>
                  <a:lnTo>
                    <a:pt x="128100" y="0"/>
                  </a:lnTo>
                  <a:lnTo>
                    <a:pt x="2958463" y="2912645"/>
                  </a:lnTo>
                  <a:lnTo>
                    <a:pt x="2958463" y="3072739"/>
                  </a:lnTo>
                  <a:lnTo>
                    <a:pt x="0" y="28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800" noProof="1"/>
            </a:p>
          </p:txBody>
        </p:sp>
        <p:sp>
          <p:nvSpPr>
            <p:cNvPr id="12" name="任意多边形 46"/>
            <p:cNvSpPr/>
            <p:nvPr>
              <p:custDataLst>
                <p:tags r:id="rId9"/>
              </p:custDataLst>
            </p:nvPr>
          </p:nvSpPr>
          <p:spPr>
            <a:xfrm rot="746688">
              <a:off x="196613" y="88946"/>
              <a:ext cx="1305344" cy="1371737"/>
            </a:xfrm>
            <a:custGeom>
              <a:avLst/>
              <a:gdLst>
                <a:gd name="connsiteX0" fmla="*/ 0 w 1305254"/>
                <a:gd name="connsiteY0" fmla="*/ 28270 h 1371469"/>
                <a:gd name="connsiteX1" fmla="*/ 128101 w 1305254"/>
                <a:gd name="connsiteY1" fmla="*/ 0 h 1371469"/>
                <a:gd name="connsiteX2" fmla="*/ 1305254 w 1305254"/>
                <a:gd name="connsiteY2" fmla="*/ 1211374 h 1371469"/>
                <a:gd name="connsiteX3" fmla="*/ 1305253 w 1305254"/>
                <a:gd name="connsiteY3" fmla="*/ 1371469 h 1371469"/>
                <a:gd name="connsiteX4" fmla="*/ 0 w 1305254"/>
                <a:gd name="connsiteY4" fmla="*/ 28270 h 137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5254" h="1371469">
                  <a:moveTo>
                    <a:pt x="0" y="28270"/>
                  </a:moveTo>
                  <a:lnTo>
                    <a:pt x="128101" y="0"/>
                  </a:lnTo>
                  <a:lnTo>
                    <a:pt x="1305254" y="1211374"/>
                  </a:lnTo>
                  <a:lnTo>
                    <a:pt x="1305253" y="1371469"/>
                  </a:lnTo>
                  <a:lnTo>
                    <a:pt x="0" y="282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800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413212" y="3414578"/>
            <a:ext cx="3762851" cy="863174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413211" y="4332272"/>
            <a:ext cx="3762851" cy="111222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6DF7D5-AB86-464D-851C-4962F481390F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9560" y="409574"/>
            <a:ext cx="3565354" cy="6456590"/>
          </a:xfrm>
          <a:custGeom>
            <a:avLst/>
            <a:gdLst>
              <a:gd name="connsiteX0" fmla="*/ 1645443 w 4753805"/>
              <a:gd name="connsiteY0" fmla="*/ 0 h 6456590"/>
              <a:gd name="connsiteX1" fmla="*/ 2993011 w 4753805"/>
              <a:gd name="connsiteY1" fmla="*/ 2807919 h 6456590"/>
              <a:gd name="connsiteX2" fmla="*/ 2995875 w 4753805"/>
              <a:gd name="connsiteY2" fmla="*/ 2807919 h 6456590"/>
              <a:gd name="connsiteX3" fmla="*/ 4753805 w 4753805"/>
              <a:gd name="connsiteY3" fmla="*/ 6456590 h 6456590"/>
              <a:gd name="connsiteX4" fmla="*/ 1757930 w 4753805"/>
              <a:gd name="connsiteY4" fmla="*/ 6456590 h 6456590"/>
              <a:gd name="connsiteX5" fmla="*/ 0 w 4753805"/>
              <a:gd name="connsiteY5" fmla="*/ 2807919 h 6456590"/>
              <a:gd name="connsiteX6" fmla="*/ 4790 w 4753805"/>
              <a:gd name="connsiteY6" fmla="*/ 2807919 h 6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3805" h="6456590">
                <a:moveTo>
                  <a:pt x="1645443" y="0"/>
                </a:moveTo>
                <a:lnTo>
                  <a:pt x="2993011" y="2807919"/>
                </a:lnTo>
                <a:lnTo>
                  <a:pt x="2995875" y="2807919"/>
                </a:lnTo>
                <a:lnTo>
                  <a:pt x="4753805" y="6456590"/>
                </a:lnTo>
                <a:lnTo>
                  <a:pt x="1757930" y="6456590"/>
                </a:lnTo>
                <a:lnTo>
                  <a:pt x="0" y="2807919"/>
                </a:lnTo>
                <a:lnTo>
                  <a:pt x="4790" y="2807919"/>
                </a:lnTo>
                <a:close/>
              </a:path>
            </a:pathLst>
          </a:cu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08534C-C0F1-47F3-9069-A3F03693F01E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E13A4B-EFF8-4B10-AEF0-1DB5E3A3663D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7E96FBB-2302-48C9-AB07-510178C90A8A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6"/>
          <p:cNvSpPr/>
          <p:nvPr>
            <p:custDataLst>
              <p:tags r:id="rId2"/>
            </p:custDataLst>
          </p:nvPr>
        </p:nvSpPr>
        <p:spPr>
          <a:xfrm rot="746688">
            <a:off x="8667750" y="5489575"/>
            <a:ext cx="533400" cy="747713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3" name="任意多边形 46"/>
          <p:cNvSpPr/>
          <p:nvPr>
            <p:custDataLst>
              <p:tags r:id="rId3"/>
            </p:custDataLst>
          </p:nvPr>
        </p:nvSpPr>
        <p:spPr>
          <a:xfrm rot="746688">
            <a:off x="-58341" y="722313"/>
            <a:ext cx="53340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4" name="任意多边形 46"/>
          <p:cNvSpPr/>
          <p:nvPr>
            <p:custDataLst>
              <p:tags r:id="rId4"/>
            </p:custDataLst>
          </p:nvPr>
        </p:nvSpPr>
        <p:spPr>
          <a:xfrm rot="746688">
            <a:off x="-41672" y="68263"/>
            <a:ext cx="534591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5" name="任意多边形 46"/>
          <p:cNvSpPr/>
          <p:nvPr>
            <p:custDataLst>
              <p:tags r:id="rId5"/>
            </p:custDataLst>
          </p:nvPr>
        </p:nvSpPr>
        <p:spPr>
          <a:xfrm rot="746688">
            <a:off x="8664179" y="6053138"/>
            <a:ext cx="533400" cy="747712"/>
          </a:xfrm>
          <a:custGeom>
            <a:avLst/>
            <a:gdLst>
              <a:gd name="connsiteX0" fmla="*/ 0 w 1305254"/>
              <a:gd name="connsiteY0" fmla="*/ 28270 h 1371469"/>
              <a:gd name="connsiteX1" fmla="*/ 128101 w 1305254"/>
              <a:gd name="connsiteY1" fmla="*/ 0 h 1371469"/>
              <a:gd name="connsiteX2" fmla="*/ 1305254 w 1305254"/>
              <a:gd name="connsiteY2" fmla="*/ 1211374 h 1371469"/>
              <a:gd name="connsiteX3" fmla="*/ 1305253 w 1305254"/>
              <a:gd name="connsiteY3" fmla="*/ 1371469 h 1371469"/>
              <a:gd name="connsiteX4" fmla="*/ 0 w 1305254"/>
              <a:gd name="connsiteY4" fmla="*/ 28270 h 13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254" h="1371469">
                <a:moveTo>
                  <a:pt x="0" y="28270"/>
                </a:moveTo>
                <a:lnTo>
                  <a:pt x="128101" y="0"/>
                </a:lnTo>
                <a:lnTo>
                  <a:pt x="1305254" y="1211374"/>
                </a:lnTo>
                <a:lnTo>
                  <a:pt x="1305253" y="1371469"/>
                </a:lnTo>
                <a:lnTo>
                  <a:pt x="0" y="282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800" noProof="1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9D6457-C6CF-4E42-8D63-905BD77A987A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8A57EDF-701D-441D-97E4-3F263CC8DB9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dirty="0">
                <a:sym typeface="+mn-ea"/>
              </a:rPr>
              <a:t>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A19554-6103-4764-8AD1-3FB7B404DFED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502444" y="442913"/>
            <a:ext cx="81391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502444" y="952500"/>
            <a:ext cx="8139113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noProof="1" smtClean="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1C5E70-81BD-428A-9656-9033815FC096}" type="slidenum">
              <a:rPr kumimoji="0" lang="en-US" altLang="zh-CN" sz="10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8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171450" indent="-17145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ooter Placeholder 3"/>
          <p:cNvSpPr txBox="1">
            <a:spLocks noGrp="1"/>
          </p:cNvSpPr>
          <p:nvPr>
            <p:ph type="ftr" sz="quarter" idx="11"/>
          </p:nvPr>
        </p:nvSpPr>
        <p:spPr bwMode="auto"/>
        <p:txBody>
          <a:bodyPr wrap="square" lIns="91440" tIns="45720" rIns="91440" bIns="45720" numCol="1" anchor="b" anchorCtr="0" compatLnSpc="1">
            <a:normAutofit fontScale="6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Software Engineering: A Practitioner’s Approach, 8/e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(McGraw-Hill,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Slides copyright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2014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by Roger Pressman. 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2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F93EBE-D2EE-47A9-BC45-CE6C5D413897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1035387" y="2129973"/>
            <a:ext cx="3762851" cy="863174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3600" dirty="0">
                <a:ea typeface="宋体" panose="02010600030101010101" pitchFamily="2" charset="-122"/>
              </a:rPr>
              <a:t>第</a:t>
            </a:r>
            <a:r>
              <a:rPr lang="en-US" altLang="zh-CN" sz="3600" dirty="0">
                <a:ea typeface="宋体" panose="02010600030101010101" pitchFamily="2" charset="-122"/>
              </a:rPr>
              <a:t>6</a:t>
            </a:r>
            <a:r>
              <a:rPr lang="zh-CN" altLang="en-US" sz="3600" dirty="0">
                <a:ea typeface="宋体" panose="02010600030101010101" pitchFamily="2" charset="-122"/>
              </a:rPr>
              <a:t>章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664845" y="3395345"/>
            <a:ext cx="4504690" cy="1112520"/>
          </a:xfrm>
        </p:spPr>
        <p:txBody>
          <a:bodyPr vert="horz" wrap="square" lIns="91440" tIns="45720" rIns="91440" bIns="45720" anchor="t">
            <a:noAutofit/>
          </a:bodyPr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ea typeface="宋体" panose="02010600030101010101" pitchFamily="2" charset="-122"/>
              </a:rPr>
              <a:t>软件工程的人员方面</a:t>
            </a:r>
            <a:endParaRPr lang="zh-CN" altLang="en-US" sz="3600" b="1" dirty="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489447-4FA5-4423-89F1-C1F7353DBA66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极限编程（</a:t>
            </a:r>
            <a:r>
              <a:rPr lang="en-US" altLang="zh-CN" sz="3200" dirty="0">
                <a:ea typeface="宋体" panose="02010600030101010101" pitchFamily="2" charset="-122"/>
              </a:rPr>
              <a:t>XP</a:t>
            </a:r>
            <a:r>
              <a:rPr lang="zh-CN" altLang="en-US" sz="3200" dirty="0">
                <a:ea typeface="宋体" panose="02010600030101010101" pitchFamily="2" charset="-122"/>
              </a:rPr>
              <a:t>）</a:t>
            </a:r>
            <a:r>
              <a:rPr lang="zh-CN" altLang="en-US" sz="3200" dirty="0">
                <a:ea typeface="宋体" panose="02010600030101010101" pitchFamily="2" charset="-122"/>
              </a:rPr>
              <a:t>团队的价值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交流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强调客户和开发者之间密切的而非正式的合作，构建有效的隐喻以便获得持续反馈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简单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考虑当下需求而非长远需求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反馈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来源于</a:t>
            </a:r>
            <a:r>
              <a:rPr kumimoji="0" 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所实现的软件本身、客户以及其他软件团队成员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勇气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为了抵抗压力而为明天做设计的原则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尊重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主张团队成员以及利益相关者之间的尊重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D808A4-BBCA-49E0-8942-46ADDA418C0C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社交媒体的影响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博客</a:t>
            </a:r>
            <a:r>
              <a:rPr lang="en-US" altLang="zh-CN" sz="2000" dirty="0">
                <a:ea typeface="宋体" panose="02010600030101010101" pitchFamily="2" charset="-122"/>
              </a:rPr>
              <a:t> –</a:t>
            </a:r>
            <a:r>
              <a:rPr lang="zh-CN" altLang="en-US" sz="2000" dirty="0">
                <a:ea typeface="宋体" panose="02010600030101010101" pitchFamily="2" charset="-122"/>
              </a:rPr>
              <a:t>用来与团队成员和客户分享技术信息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微博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</a:rPr>
              <a:t>Twitter) –</a:t>
            </a:r>
            <a:r>
              <a:rPr lang="zh-CN" altLang="en-US" sz="2000" dirty="0">
                <a:ea typeface="宋体" panose="02010600030101010101" pitchFamily="2" charset="-122"/>
              </a:rPr>
              <a:t>允许对关注他们的人发布实时信息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Targeted on-line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论坛</a:t>
            </a:r>
            <a:r>
              <a:rPr lang="en-US" altLang="zh-CN" sz="2000" dirty="0">
                <a:ea typeface="宋体" panose="02010600030101010101" pitchFamily="2" charset="-122"/>
              </a:rPr>
              <a:t> –</a:t>
            </a:r>
            <a:r>
              <a:rPr lang="zh-CN" altLang="en-US" sz="2000" dirty="0">
                <a:ea typeface="宋体" panose="02010600030101010101" pitchFamily="2" charset="-122"/>
              </a:rPr>
              <a:t>允许参与者发布问题或者观点，并且得到答复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社交网站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</a:rPr>
              <a:t>Facebook, LinkedIn) –</a:t>
            </a:r>
            <a:r>
              <a:rPr lang="zh-CN" altLang="en-US" sz="2000" dirty="0">
                <a:ea typeface="宋体" panose="02010600030101010101" pitchFamily="2" charset="-122"/>
              </a:rPr>
              <a:t>在以分享技术信息为目的的软件开发人员之中建立起联系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网址收藏夹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如</a:t>
            </a:r>
            <a:r>
              <a:rPr lang="en-US" altLang="zh-CN" sz="2000" dirty="0">
                <a:ea typeface="宋体" panose="02010600030101010101" pitchFamily="2" charset="-122"/>
              </a:rPr>
              <a:t>Delicious, Stumble, CiteULike) –</a:t>
            </a:r>
            <a:r>
              <a:rPr lang="zh-CN" altLang="en-US" sz="2000" dirty="0">
                <a:ea typeface="宋体" panose="02010600030101010101" pitchFamily="2" charset="-122"/>
              </a:rPr>
              <a:t>允许开发人员追踪和共享网络资源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CF30EE-F0C0-4C15-85B1-0A0712617F67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67916" y="255670"/>
            <a:ext cx="8208169" cy="863601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软件工程中云的应用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xfrm>
            <a:off x="518716" y="1161415"/>
            <a:ext cx="8208168" cy="4895850"/>
          </a:xfrm>
        </p:spPr>
        <p:txBody>
          <a:bodyPr vert="horz" wrap="square" lIns="91440" tIns="45720" rIns="91440" bIns="45720" anchor="t"/>
          <a:p>
            <a:r>
              <a:rPr lang="zh-CN" altLang="en-US" sz="2000" dirty="0">
                <a:ea typeface="宋体" panose="02010600030101010101" pitchFamily="2" charset="-122"/>
              </a:rPr>
              <a:t>优势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提供获取各种软件工程工作产品的方法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ea typeface="宋体" panose="02010600030101010101" pitchFamily="2" charset="-122"/>
              </a:rPr>
              <a:t>消除对于设备依赖的限制</a:t>
            </a:r>
            <a:r>
              <a:rPr lang="zh-CN" altLang="en-US" sz="1800" dirty="0">
                <a:ea typeface="宋体" panose="02010600030101010101" pitchFamily="2" charset="-122"/>
              </a:rPr>
              <a:t>，并且在各处都能运行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提供新的分配方法和软件测试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对于所有团队成员来说，都能获得其中某个成员开发出的软件工程信息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缺点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分散的云服务在软件团队的控制范围以外，因此存在可靠性和安全性风险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随着云提供的服务越多，其在协同性上的风险也越高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云服务强调的可用性和性能，常常会与安全性、保密性和可靠性互相冲突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9AA7C9-FE5D-4776-9F67-8D18908C4B2C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协作工具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命名空间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使项目团队可以用加强安全性和保密性的方式存储工作产品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进度表</a:t>
            </a:r>
            <a:r>
              <a:rPr lang="zh-CN" altLang="en-US" sz="2000" dirty="0">
                <a:ea typeface="宋体" panose="02010600030101010101" pitchFamily="2" charset="-122"/>
              </a:rPr>
              <a:t>可协调项目事件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模板</a:t>
            </a:r>
            <a:r>
              <a:rPr lang="zh-CN" altLang="zh-CN" sz="2000" dirty="0">
                <a:ea typeface="宋体" panose="02010600030101010101" pitchFamily="2" charset="-122"/>
              </a:rPr>
              <a:t>可以使团队成员在创造工作产品时保持一致的外形和结构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度量支持</a:t>
            </a:r>
            <a:r>
              <a:rPr lang="zh-CN" altLang="zh-CN" sz="2000" dirty="0">
                <a:ea typeface="宋体" panose="02010600030101010101" pitchFamily="2" charset="-122"/>
              </a:rPr>
              <a:t>可以量化每个成员的贡献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交流分析会</a:t>
            </a:r>
            <a:r>
              <a:rPr lang="zh-CN" altLang="en-US" sz="2000" dirty="0">
                <a:ea typeface="宋体" panose="02010600030101010101" pitchFamily="2" charset="-122"/>
              </a:rPr>
              <a:t>跟踪整个团队的交流，并分离出模式，应用于需要解决的问题或难题。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工件收集</a:t>
            </a:r>
            <a:r>
              <a:rPr lang="zh-CN" altLang="en-US" sz="2000" dirty="0">
                <a:ea typeface="宋体" panose="02010600030101010101" pitchFamily="2" charset="-122"/>
              </a:rPr>
              <a:t>显示出工作产品的依赖性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24EA02-CFB9-4869-B9E6-90F607A68F7D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团队决策的复杂原因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000" dirty="0">
                <a:ea typeface="宋体" panose="02010600030101010101" pitchFamily="2" charset="-122"/>
              </a:rPr>
              <a:t>问题的复杂性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与决策相关的不确定性和风险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zh-CN" sz="2000" dirty="0">
                <a:ea typeface="宋体" panose="02010600030101010101" pitchFamily="2" charset="-122"/>
              </a:rPr>
              <a:t>工作相关的决策会对另外的项目目标产生意外的影响。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zh-CN" altLang="en-US" sz="2000" dirty="0">
                <a:ea typeface="宋体" panose="02010600030101010101" pitchFamily="2" charset="-122"/>
              </a:rPr>
              <a:t>结果不确定法则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对问题的不同看法导致不同结论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zh-CN" sz="2000" dirty="0">
                <a:ea typeface="宋体" panose="02010600030101010101" pitchFamily="2" charset="-122"/>
              </a:rPr>
              <a:t>对于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GSD</a:t>
            </a:r>
            <a:r>
              <a:rPr lang="zh-CN" altLang="zh-CN" sz="2000" dirty="0">
                <a:ea typeface="宋体" panose="02010600030101010101" pitchFamily="2" charset="-122"/>
              </a:rPr>
              <a:t>团队，协调、合作和沟通方面的挑战对决策具有深远的影响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058674-5388-47B0-83F7-0115872CFA3F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影响全球化软件开发（</a:t>
            </a:r>
            <a:r>
              <a:rPr lang="en-US" altLang="zh-CN" sz="2800" dirty="0">
                <a:ea typeface="宋体" panose="02010600030101010101" pitchFamily="2" charset="-122"/>
              </a:rPr>
              <a:t>GSD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ea typeface="宋体" panose="02010600030101010101" pitchFamily="2" charset="-122"/>
              </a:rPr>
              <a:t>团队的因素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2970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3475" y="2035175"/>
          <a:ext cx="433705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892425" imgH="2535555" progId="Visio.Drawing.11">
                  <p:embed/>
                </p:oleObj>
              </mc:Choice>
              <mc:Fallback>
                <p:oleObj name="" r:id="rId1" imgW="2892425" imgH="253555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3475" y="2035175"/>
                        <a:ext cx="4337050" cy="38020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938538-E067-4446-9D64-40B014CF6135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软件工程师的特质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个人责任感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对团队成员和利息相关者的需求有敏锐的意识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有缺陷的设计，用诚实且有建设性的方式指出错误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抗压能力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高度的公平感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注重细节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务实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E565B6C-1F2A-46E3-8AC3-01311820603A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软件工程的行为模式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graphicFrame>
        <p:nvGraphicFramePr>
          <p:cNvPr id="1741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6988" y="1640205"/>
          <a:ext cx="401002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04870" imgH="4707890" progId="Visio.Drawing.11">
                  <p:embed/>
                </p:oleObj>
              </mc:Choice>
              <mc:Fallback>
                <p:oleObj name="" r:id="rId1" imgW="3404870" imgH="470789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t="4063" b="12741"/>
                      <a:stretch>
                        <a:fillRect/>
                      </a:stretch>
                    </p:blipFill>
                    <p:spPr>
                      <a:xfrm>
                        <a:off x="2566988" y="1640205"/>
                        <a:ext cx="4010025" cy="4457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6B772C-17C4-4413-AB1C-FB17171809A3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跨界团队角色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外联员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代表团队与外部顾客谈判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侦查员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–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突破团队界线收集组织信息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守护员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–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保护团队工作产品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安检员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把控利益相关者和他人向团队传送的信息。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协调员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–</a:t>
            </a:r>
            <a:r>
              <a:rPr kumimoji="0" lang="zh-CN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注重横跨团队及组织内部的交流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190E04-1E65-492F-8274-4282D26C799A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高效团队的特征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400" dirty="0">
                <a:ea typeface="宋体" panose="02010600030101010101" pitchFamily="2" charset="-122"/>
              </a:rPr>
              <a:t>目标意识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参与意识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培养信任感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鼓励进步意识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团队技能的多样化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3853F2-7082-4546-B9FD-0752272C5591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467916" y="104540"/>
            <a:ext cx="8208169" cy="863601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避免“团队毒性”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467916" y="1186180"/>
            <a:ext cx="8208168" cy="4895850"/>
          </a:xfrm>
        </p:spPr>
        <p:txBody>
          <a:bodyPr vert="horz" wrap="square" lIns="91440" tIns="45720" rIns="91440" bIns="45720" anchor="t"/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混乱的工作环境</a:t>
            </a:r>
            <a:r>
              <a:rPr lang="zh-CN" altLang="en-US" sz="2400" dirty="0">
                <a:ea typeface="宋体" panose="02010600030101010101" pitchFamily="2" charset="-122"/>
              </a:rPr>
              <a:t>会造成</a:t>
            </a:r>
            <a:r>
              <a:rPr lang="en-US" altLang="zh-CN" sz="2400" dirty="0">
                <a:ea typeface="宋体" panose="02010600030101010101" pitchFamily="2" charset="-122"/>
              </a:rPr>
              <a:t>团队</a:t>
            </a:r>
            <a:r>
              <a:rPr lang="zh-CN" altLang="en-US" sz="2400" dirty="0">
                <a:ea typeface="宋体" panose="02010600030101010101" pitchFamily="2" charset="-122"/>
              </a:rPr>
              <a:t>成员的精力浪费，失去对工作目标的关注力。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由个人、商业或者技术原因造成的高度挫折</a:t>
            </a:r>
            <a:r>
              <a:rPr lang="en-US" altLang="zh-CN" sz="2400" dirty="0">
                <a:ea typeface="宋体" panose="02010600030101010101" pitchFamily="2" charset="-122"/>
              </a:rPr>
              <a:t>会造成团队成员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分裂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“支离破碎或协调不当”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  <a:sym typeface="Arial" panose="020B0604020202020204" pitchFamily="34" charset="0"/>
              </a:rPr>
              <a:t>软件过程</a:t>
            </a:r>
            <a:r>
              <a:rPr lang="zh-CN" altLang="en-US" sz="2400" dirty="0">
                <a:ea typeface="宋体" panose="02010600030101010101" pitchFamily="2" charset="-122"/>
                <a:sym typeface="Arial" panose="020B0604020202020204" pitchFamily="34" charset="0"/>
              </a:rPr>
              <a:t>模型</a:t>
            </a:r>
            <a:r>
              <a:rPr lang="zh-CN" altLang="en-US" sz="2400" dirty="0">
                <a:ea typeface="宋体" panose="02010600030101010101" pitchFamily="2" charset="-122"/>
              </a:rPr>
              <a:t>或是定义错误的、选择</a:t>
            </a:r>
            <a:r>
              <a:rPr lang="en-US" altLang="zh-CN" sz="2400" dirty="0">
                <a:ea typeface="宋体" panose="02010600030101010101" pitchFamily="2" charset="-122"/>
              </a:rPr>
              <a:t>不当的软件过程</a:t>
            </a:r>
            <a:r>
              <a:rPr lang="zh-CN" altLang="en-US" sz="2400" dirty="0">
                <a:ea typeface="宋体" panose="02010600030101010101" pitchFamily="2" charset="-122"/>
              </a:rPr>
              <a:t>模型会成为工作中的阻碍</a:t>
            </a:r>
            <a:r>
              <a:rPr lang="en-US" altLang="zh-CN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对软件团队中角色的模糊定义</a:t>
            </a:r>
            <a:r>
              <a:rPr lang="zh-CN" altLang="en-US" sz="2400" dirty="0">
                <a:ea typeface="宋体" panose="02010600030101010101" pitchFamily="2" charset="-122"/>
              </a:rPr>
              <a:t>会造成团队缺乏责任感，遇到问题相互指责。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“持续且重复性的失败”</a:t>
            </a:r>
            <a:r>
              <a:rPr lang="zh-CN" altLang="en-US" sz="2400" dirty="0">
                <a:ea typeface="宋体" panose="02010600030101010101" pitchFamily="2" charset="-122"/>
              </a:rPr>
              <a:t>会打击士气，使得团队成员缺乏自信。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CFAB7B-E4F1-4D49-ABC0-9C2A2FC32F7A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影响团队结构的因素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xfrm>
            <a:off x="467995" y="2048510"/>
            <a:ext cx="8208010" cy="4260215"/>
          </a:xfrm>
        </p:spPr>
        <p:txBody>
          <a:bodyPr vert="horz" wrap="square" lIns="91440" tIns="45720" rIns="91440" bIns="45720" anchor="t"/>
          <a:p>
            <a:r>
              <a:rPr lang="zh-CN" altLang="en-US" sz="2000" dirty="0">
                <a:ea typeface="宋体" panose="02010600030101010101" pitchFamily="2" charset="-122"/>
              </a:rPr>
              <a:t>需解决问题的难度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基于代码行或者功能点的结果程序的规模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团队成员合作的时间</a:t>
            </a:r>
            <a:r>
              <a:rPr lang="en-US" altLang="zh-CN" sz="2000" dirty="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团队寿命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问题可规模化的程度</a:t>
            </a:r>
            <a:endParaRPr lang="en-US" altLang="zh-CN" sz="2000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所建系统的质量和可靠性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folHlink"/>
                </a:solidFill>
                <a:ea typeface="宋体" panose="02010600030101010101" pitchFamily="2" charset="-122"/>
              </a:rPr>
              <a:t>交付日期要求的严格程度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项目所需的社会化（交流）程度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1510" name="TextBox 5"/>
          <p:cNvSpPr txBox="1"/>
          <p:nvPr/>
        </p:nvSpPr>
        <p:spPr>
          <a:xfrm>
            <a:off x="1828800" y="198120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1511" name="TextBox 6"/>
          <p:cNvSpPr txBox="1"/>
          <p:nvPr/>
        </p:nvSpPr>
        <p:spPr>
          <a:xfrm>
            <a:off x="956945" y="1448435"/>
            <a:ext cx="6019800" cy="700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i="1" dirty="0">
                <a:latin typeface="Helvetica" pitchFamily="-128" charset="0"/>
              </a:rPr>
              <a:t>策划软件工程团队时应考虑的因素</a:t>
            </a:r>
            <a:r>
              <a:rPr lang="en-US" altLang="zh-CN" sz="2000" b="1" i="1" dirty="0">
                <a:latin typeface="Helvetica" pitchFamily="-128" charset="0"/>
              </a:rPr>
              <a:t> ...</a:t>
            </a:r>
            <a:endParaRPr lang="en-US" altLang="zh-CN" sz="2000" b="1" dirty="0">
              <a:latin typeface="Helvetica" pitchFamily="-128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7AEEEC-C6DB-426B-A908-A8276060E248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组织模式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封闭模式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遵循传统的权利层级模式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随机模式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团队松散，依靠团队成员的个人自发性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开放模式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尝试组成一种团队，既具有封闭模式团队的可控性，还具有随机模式团队的创新性。</a:t>
            </a:r>
            <a:endParaRPr kumimoji="0" lang="zh-CN" altLang="zh-CN" sz="20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同步模式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</a:rPr>
              <a:t>有赖于问题的自然区分，不需要很多的交流就可以将成员组织起来共同解决问题。</a:t>
            </a:r>
            <a:endParaRPr kumimoji="0" lang="zh-CN" sz="20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534" name="TextBox 7"/>
          <p:cNvSpPr txBox="1"/>
          <p:nvPr/>
        </p:nvSpPr>
        <p:spPr>
          <a:xfrm>
            <a:off x="4191000" y="5562600"/>
            <a:ext cx="373380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en-US" altLang="zh-CN" sz="1800" i="1" dirty="0">
                <a:latin typeface="Helvetica" pitchFamily="-128" charset="0"/>
              </a:rPr>
              <a:t>suggested by Constantine [Con93]</a:t>
            </a:r>
            <a:endParaRPr lang="en-US" altLang="zh-CN" sz="1800" i="1" dirty="0">
              <a:latin typeface="Helvetica" pitchFamily="-12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81B738-3121-403F-BFDA-528B7BA3AD1D}" type="slidenum">
              <a:rPr kumimoji="0" lang="en-US" altLang="zh-CN" sz="10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34" charset="-128"/>
                <a:cs typeface="+mn-ea"/>
              </a:rPr>
            </a:fld>
            <a:endParaRPr kumimoji="0" lang="en-US" altLang="zh-CN" sz="10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34" charset="-128"/>
              <a:cs typeface="+mn-ea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443786" y="390925"/>
            <a:ext cx="8208169" cy="863601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敏捷团队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强调个人（团队成员）通过团队合作可以加倍的能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力，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这是团队成功的关键因素。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人员胜过过程，政策胜过人员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敏捷团队都是自组织的，并且有多种团队结构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自适应性结构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ea typeface="宋体" panose="02010600030101010101" pitchFamily="2" charset="-122"/>
              </a:rPr>
              <a:t>运用</a:t>
            </a:r>
            <a:r>
              <a:rPr lang="en-US" altLang="zh-CN" sz="1800" dirty="0">
                <a:ea typeface="宋体" panose="02010600030101010101" pitchFamily="2" charset="-122"/>
              </a:rPr>
              <a:t>Constantine</a:t>
            </a:r>
            <a:r>
              <a:rPr lang="zh-CN" altLang="zh-CN" sz="1800" dirty="0">
                <a:ea typeface="宋体" panose="02010600030101010101" pitchFamily="2" charset="-122"/>
              </a:rPr>
              <a:t>提出的随机、开放和同步模式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重要的自主性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zh-CN" sz="2000" dirty="0">
                <a:ea typeface="宋体" panose="02010600030101010101" pitchFamily="2" charset="-122"/>
              </a:rPr>
              <a:t>计划被保持到最低程度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000" dirty="0">
                <a:ea typeface="宋体" panose="02010600030101010101" pitchFamily="2" charset="-122"/>
              </a:rPr>
              <a:t>仅受商业要求和组织标准的限制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3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4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8519"/>
      </a:accent1>
      <a:accent2>
        <a:srgbClr val="20908A"/>
      </a:accent2>
      <a:accent3>
        <a:srgbClr val="F39231"/>
      </a:accent3>
      <a:accent4>
        <a:srgbClr val="EF8519"/>
      </a:accent4>
      <a:accent5>
        <a:srgbClr val="20908A"/>
      </a:accent5>
      <a:accent6>
        <a:srgbClr val="FFFFF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0</TotalTime>
  <Words>1764</Words>
  <Application>WPS 演示</Application>
  <PresentationFormat>全屏显示(4:3)</PresentationFormat>
  <Paragraphs>154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Helvetica</vt:lpstr>
      <vt:lpstr>MS PGothic</vt:lpstr>
      <vt:lpstr>微软雅黑</vt:lpstr>
      <vt:lpstr>Times New Roman</vt:lpstr>
      <vt:lpstr>Times New Roman</vt:lpstr>
      <vt:lpstr>Arial Unicode MS</vt:lpstr>
      <vt:lpstr>Office 主题​​</vt:lpstr>
      <vt:lpstr>Visio.Drawing.11</vt:lpstr>
      <vt:lpstr>Visio.Drawing.11</vt:lpstr>
      <vt:lpstr>第6章</vt:lpstr>
      <vt:lpstr>软件工程师的特质</vt:lpstr>
      <vt:lpstr>软件工程的行为模式</vt:lpstr>
      <vt:lpstr>跨界团队角色</vt:lpstr>
      <vt:lpstr>高效团队的特征</vt:lpstr>
      <vt:lpstr> 避免“团队毒性”</vt:lpstr>
      <vt:lpstr>影响团队结构的因素</vt:lpstr>
      <vt:lpstr>组织模式</vt:lpstr>
      <vt:lpstr>敏捷团队</vt:lpstr>
      <vt:lpstr>极限编程（XP）团队的价值</vt:lpstr>
      <vt:lpstr>社交媒体的影响</vt:lpstr>
      <vt:lpstr>软件工程中云的应用</vt:lpstr>
      <vt:lpstr>协作工具</vt:lpstr>
      <vt:lpstr>团队决策的复杂原因</vt:lpstr>
      <vt:lpstr>影响全球化软件开发（GSD）团队的因素</vt:lpstr>
    </vt:vector>
  </TitlesOfParts>
  <Company>RS Pressman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冯志勇</cp:lastModifiedBy>
  <cp:revision>175</cp:revision>
  <dcterms:created xsi:type="dcterms:W3CDTF">2008-02-08T18:09:00Z</dcterms:created>
  <dcterms:modified xsi:type="dcterms:W3CDTF">2021-10-23T05:12:02Z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07B1B54D709A424896B720652BED5094</vt:lpwstr>
  </property>
</Properties>
</file>